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7"/>
  </p:notesMasterIdLst>
  <p:handoutMasterIdLst>
    <p:handoutMasterId r:id="rId48"/>
  </p:handoutMasterIdLst>
  <p:sldIdLst>
    <p:sldId id="266" r:id="rId2"/>
    <p:sldId id="540" r:id="rId3"/>
    <p:sldId id="541" r:id="rId4"/>
    <p:sldId id="542" r:id="rId5"/>
    <p:sldId id="537" r:id="rId6"/>
    <p:sldId id="543" r:id="rId7"/>
    <p:sldId id="268" r:id="rId8"/>
    <p:sldId id="273" r:id="rId9"/>
    <p:sldId id="497" r:id="rId10"/>
    <p:sldId id="498" r:id="rId11"/>
    <p:sldId id="499" r:id="rId12"/>
    <p:sldId id="496" r:id="rId13"/>
    <p:sldId id="501" r:id="rId14"/>
    <p:sldId id="502" r:id="rId15"/>
    <p:sldId id="503" r:id="rId16"/>
    <p:sldId id="500" r:id="rId17"/>
    <p:sldId id="315" r:id="rId18"/>
    <p:sldId id="504" r:id="rId19"/>
    <p:sldId id="508" r:id="rId20"/>
    <p:sldId id="510" r:id="rId21"/>
    <p:sldId id="509" r:id="rId22"/>
    <p:sldId id="269" r:id="rId23"/>
    <p:sldId id="512" r:id="rId24"/>
    <p:sldId id="511" r:id="rId25"/>
    <p:sldId id="517" r:id="rId26"/>
    <p:sldId id="515" r:id="rId27"/>
    <p:sldId id="270" r:id="rId28"/>
    <p:sldId id="518" r:id="rId29"/>
    <p:sldId id="519" r:id="rId30"/>
    <p:sldId id="521" r:id="rId31"/>
    <p:sldId id="520" r:id="rId32"/>
    <p:sldId id="522" r:id="rId33"/>
    <p:sldId id="271" r:id="rId34"/>
    <p:sldId id="516" r:id="rId35"/>
    <p:sldId id="531" r:id="rId36"/>
    <p:sldId id="523" r:id="rId37"/>
    <p:sldId id="524" r:id="rId38"/>
    <p:sldId id="530" r:id="rId39"/>
    <p:sldId id="278" r:id="rId40"/>
    <p:sldId id="532" r:id="rId41"/>
    <p:sldId id="535" r:id="rId42"/>
    <p:sldId id="534" r:id="rId43"/>
    <p:sldId id="533" r:id="rId44"/>
    <p:sldId id="538" r:id="rId45"/>
    <p:sldId id="539"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4999"/>
    <a:srgbClr val="4472C4"/>
    <a:srgbClr val="0C447C"/>
    <a:srgbClr val="16457A"/>
    <a:srgbClr val="063A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10" autoAdjust="0"/>
    <p:restoredTop sz="86441" autoAdjust="0"/>
  </p:normalViewPr>
  <p:slideViewPr>
    <p:cSldViewPr snapToGrid="0" snapToObjects="1">
      <p:cViewPr varScale="1">
        <p:scale>
          <a:sx n="87" d="100"/>
          <a:sy n="87" d="100"/>
        </p:scale>
        <p:origin x="714" y="300"/>
      </p:cViewPr>
      <p:guideLst/>
    </p:cSldViewPr>
  </p:slideViewPr>
  <p:outlineViewPr>
    <p:cViewPr>
      <p:scale>
        <a:sx n="33" d="100"/>
        <a:sy n="33" d="100"/>
      </p:scale>
      <p:origin x="0" y="-5630"/>
    </p:cViewPr>
    <p:sldLst>
      <p:sld r:id="rId1" collapse="1"/>
      <p:sld r:id="rId2" collapse="1"/>
      <p:sld r:id="rId3" collapse="1"/>
      <p:sld r:id="rId4" collapse="1"/>
      <p:sld r:id="rId5" collapse="1"/>
      <p:sld r:id="rId6" collapse="1"/>
      <p:sld r:id="rId7" collapse="1"/>
    </p:sldLst>
  </p:outlineViewPr>
  <p:notesTextViewPr>
    <p:cViewPr>
      <p:scale>
        <a:sx n="1" d="1"/>
        <a:sy n="1" d="1"/>
      </p:scale>
      <p:origin x="0" y="0"/>
    </p:cViewPr>
  </p:notesTextViewPr>
  <p:notesViewPr>
    <p:cSldViewPr snapToGrid="0" snapToObjects="1">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_rels/viewProps.xml.rels><?xml version="1.0" encoding="UTF-8" standalone="yes"?>
<Relationships xmlns="http://schemas.openxmlformats.org/package/2006/relationships"><Relationship Id="rId3" Type="http://schemas.openxmlformats.org/officeDocument/2006/relationships/slide" Target="slides/slide4.xml"/><Relationship Id="rId7" Type="http://schemas.openxmlformats.org/officeDocument/2006/relationships/slide" Target="slides/slide39.xml"/><Relationship Id="rId2" Type="http://schemas.openxmlformats.org/officeDocument/2006/relationships/slide" Target="slides/slide3.xml"/><Relationship Id="rId1" Type="http://schemas.openxmlformats.org/officeDocument/2006/relationships/slide" Target="slides/slide2.xml"/><Relationship Id="rId6" Type="http://schemas.openxmlformats.org/officeDocument/2006/relationships/slide" Target="slides/slide17.xml"/><Relationship Id="rId5" Type="http://schemas.openxmlformats.org/officeDocument/2006/relationships/slide" Target="slides/slide6.xml"/><Relationship Id="rId4"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0A1B47B-655A-E898-5893-83A0277B71B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15B279B-80B1-1BA3-F32D-BEDBD844B16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44678F-9217-40CD-BE82-58CA2F344411}" type="datetimeFigureOut">
              <a:rPr lang="en-US" smtClean="0"/>
              <a:t>10/1/2026</a:t>
            </a:fld>
            <a:endParaRPr lang="en-US"/>
          </a:p>
        </p:txBody>
      </p:sp>
      <p:sp>
        <p:nvSpPr>
          <p:cNvPr id="4" name="Footer Placeholder 3">
            <a:extLst>
              <a:ext uri="{FF2B5EF4-FFF2-40B4-BE49-F238E27FC236}">
                <a16:creationId xmlns:a16="http://schemas.microsoft.com/office/drawing/2014/main" id="{A294A11F-86E3-C9CC-8563-E583C792025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B627AF2-1F6C-F518-89D0-ECD8A08C0F9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FA0E56F-D4EF-4865-98C7-FA2490392E50}" type="slidenum">
              <a:rPr lang="en-US" smtClean="0"/>
              <a:t>‹#›</a:t>
            </a:fld>
            <a:endParaRPr lang="en-US"/>
          </a:p>
        </p:txBody>
      </p:sp>
    </p:spTree>
    <p:extLst>
      <p:ext uri="{BB962C8B-B14F-4D97-AF65-F5344CB8AC3E}">
        <p14:creationId xmlns:p14="http://schemas.microsoft.com/office/powerpoint/2010/main" val="8549759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DD46DF-0FF2-1F48-8464-9B61339F66C9}" type="datetimeFigureOut">
              <a:rPr lang="en-US" smtClean="0"/>
              <a:t>10/1/2026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DC2E25-2B01-2743-96C5-05673520BD0B}" type="slidenum">
              <a:rPr lang="en-US" smtClean="0"/>
              <a:t>‹#›</a:t>
            </a:fld>
            <a:endParaRPr lang="en-US" dirty="0"/>
          </a:p>
        </p:txBody>
      </p:sp>
    </p:spTree>
    <p:extLst>
      <p:ext uri="{BB962C8B-B14F-4D97-AF65-F5344CB8AC3E}">
        <p14:creationId xmlns:p14="http://schemas.microsoft.com/office/powerpoint/2010/main" val="3644333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support.microsoft.com/en-us/office/start-the-presentation-and-see-your-notes-in-presenter-view-4de90e28-487e-435c-9401-eb49a3801257"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www.cms.gov/newsroom/media-inquiries"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ms.gov/files/document/getting-started-medicare.pptx"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medicare.gov/basics/end-stage-renal-disease"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medicare.gov/basics/get-started-with-medicare/before-65"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medicare.gov/publications/10050-Medicare-and-You.pdf"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medicare.gov/publications/12026-Understanding-Medicare-Advantage-Plans.pdf"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medicare.gov/publications"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medicare.gov/plan-compare"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medicare.gov/health-drug-plans/health-plans/your-coverage-options/HMO"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medicare.gov/health-drug-plans/health-plans/your-coverage-options/PPO"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medicare.gov/health-drug-plans/health-plans/your-coverage-options/SNP"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medicare.gov/health-drug-plans/health-plans/your-coverage-options/PFFS"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medicare.gov/health-drug-plans/health-plans/your-coverage-options/MSA"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medicare.gov/basics/get-started-with-medicare/before-65"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medicare.gov/plan-compare/#/?lang=en"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www.shiphelp.org/"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medicare.gov/basics/get-started-with-medicare/get-more-coverage/joining-a-plan"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medicare.gov/basics/get-started-with-medicare/get-more-coverage/joining-a-plan"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medicare.gov/publications"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medicare.gov/plan-compare/#/?lang=en"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medicare.gov/health-drug-plans/health-plans/your-health-plan-options/other-medicare-health-plans"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medicare.gov/plan-compare/#/pace?lang=en&amp;year=2021"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medicare.gov/basics/get-started-with-medicare/before-65"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www.cms.gov/priorities/innovation/models#views=models"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medicare.gov/basics/your-medicare-rights/your-rights"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medicare.gov/providers-services/claims-appeals-complaints/complaints"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www.medicare.gov/publications"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medicare.gov/publications"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www.cms.gov/medicare/appeals-and-grievances/mmcag/downloads/managed-care-appeals-flow-chart-.pdf"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medicare.gov/plan-compare/#/?lang=en&amp;year=2021"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medicare.gov/basics/get-started-with-medicare/before-65"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medicare.gov/publications"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www.medicare.gov/publications/12026-Understanding-Medicare-Advantage-Plans.pdf"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fontAlgn="base">
              <a:spcAft>
                <a:spcPts val="600"/>
              </a:spcAft>
              <a:buNone/>
            </a:pPr>
            <a:r>
              <a:rPr lang="en-US" b="1" dirty="0">
                <a:solidFill>
                  <a:srgbClr val="000000"/>
                </a:solidFill>
              </a:rPr>
              <a:t>Introduction to Presentation</a:t>
            </a:r>
            <a:endParaRPr lang="en-US" dirty="0">
              <a:solidFill>
                <a:srgbClr val="444444"/>
              </a:solidFill>
            </a:endParaRPr>
          </a:p>
          <a:p>
            <a:pPr marL="0" indent="0" fontAlgn="base">
              <a:spcAft>
                <a:spcPts val="600"/>
              </a:spcAft>
              <a:buNone/>
            </a:pPr>
            <a:r>
              <a:rPr lang="en-US" dirty="0">
                <a:solidFill>
                  <a:srgbClr val="000000"/>
                </a:solidFill>
              </a:rPr>
              <a:t>This presentation, “Medicare Advantage &amp; Other Medicare Health Plans,” </a:t>
            </a:r>
            <a:r>
              <a:rPr lang="en-US" dirty="0">
                <a:solidFill>
                  <a:prstClr val="black"/>
                </a:solidFill>
              </a:rPr>
              <a:t>explains Medicare health plan options other than Original Medicare.</a:t>
            </a:r>
            <a:r>
              <a:rPr lang="en-US" dirty="0">
                <a:solidFill>
                  <a:srgbClr val="000000"/>
                </a:solidFill>
              </a:rPr>
              <a:t> </a:t>
            </a:r>
            <a:endParaRPr lang="en-US" dirty="0">
              <a:solidFill>
                <a:srgbClr val="444444"/>
              </a:solidFill>
            </a:endParaRPr>
          </a:p>
          <a:p>
            <a:pPr marL="0" indent="0" fontAlgn="base">
              <a:spcAft>
                <a:spcPts val="600"/>
              </a:spcAft>
              <a:buNone/>
            </a:pPr>
            <a:endParaRPr lang="en-US" b="1" dirty="0">
              <a:solidFill>
                <a:srgbClr val="000000"/>
              </a:solidFill>
            </a:endParaRPr>
          </a:p>
          <a:p>
            <a:pPr marL="0" indent="0" fontAlgn="base">
              <a:spcAft>
                <a:spcPts val="600"/>
              </a:spcAft>
              <a:buNone/>
            </a:pPr>
            <a:r>
              <a:rPr lang="en-US" b="1" i="0" u="none" strike="noStrike" dirty="0">
                <a:solidFill>
                  <a:srgbClr val="000000"/>
                </a:solidFill>
                <a:effectLst/>
                <a:cs typeface="Arial"/>
              </a:rPr>
              <a:t>Instructions to Presenter</a:t>
            </a:r>
            <a:r>
              <a:rPr lang="en-US" b="0" i="0" dirty="0">
                <a:solidFill>
                  <a:srgbClr val="444444"/>
                </a:solidFill>
                <a:effectLst/>
                <a:cs typeface="Arial"/>
              </a:rPr>
              <a:t>​</a:t>
            </a:r>
          </a:p>
          <a:p>
            <a:pPr marL="0" indent="0" fontAlgn="base">
              <a:spcAft>
                <a:spcPts val="600"/>
              </a:spcAft>
              <a:buNone/>
            </a:pPr>
            <a:r>
              <a:rPr lang="en-US" b="0" i="0" u="none" strike="noStrike" dirty="0">
                <a:solidFill>
                  <a:srgbClr val="000000"/>
                </a:solidFill>
                <a:effectLst/>
                <a:cs typeface="Arial"/>
              </a:rPr>
              <a:t>You can use Microsoft PowerPoint’s p</a:t>
            </a:r>
            <a:r>
              <a:rPr lang="en-US" b="0" i="0" u="none" strike="noStrike" dirty="0">
                <a:solidFill>
                  <a:srgbClr val="1E1E1E"/>
                </a:solidFill>
                <a:effectLst/>
                <a:cs typeface="Arial"/>
              </a:rPr>
              <a:t>resenter view to access your presentation with speaker notes on one computer (your laptop, for example), while only the slides themselves appear on the screen that your audience sees (like a larger screen you're projecting to). Access this link for instructions: </a:t>
            </a:r>
            <a:r>
              <a:rPr lang="en-US" b="0" i="0" u="sng" strike="noStrike" dirty="0">
                <a:solidFill>
                  <a:srgbClr val="0563C1"/>
                </a:solidFill>
                <a:effectLst/>
                <a:cs typeface="Arial"/>
                <a:hlinkClick r:id="rId3"/>
              </a:rPr>
              <a:t>support.microsoft.com/</a:t>
            </a:r>
            <a:r>
              <a:rPr lang="en-US" b="0" i="0" u="sng" strike="noStrike" dirty="0" err="1">
                <a:solidFill>
                  <a:srgbClr val="0563C1"/>
                </a:solidFill>
                <a:effectLst/>
                <a:cs typeface="Arial"/>
                <a:hlinkClick r:id="rId3"/>
              </a:rPr>
              <a:t>en</a:t>
            </a:r>
            <a:r>
              <a:rPr lang="en-US" b="0" i="0" u="sng" strike="noStrike" dirty="0">
                <a:solidFill>
                  <a:srgbClr val="0563C1"/>
                </a:solidFill>
                <a:effectLst/>
                <a:cs typeface="Arial"/>
                <a:hlinkClick r:id="rId3"/>
              </a:rPr>
              <a:t>-us/office/start-the-presentation-and-see-your-notes-in-presenter-view-4de90e28-487e-435c-9401-eb49a3801257</a:t>
            </a:r>
            <a:r>
              <a:rPr lang="en-US" b="0" i="0" dirty="0">
                <a:solidFill>
                  <a:srgbClr val="444444"/>
                </a:solidFill>
                <a:effectLst/>
                <a:cs typeface="Arial"/>
              </a:rPr>
              <a:t>​.</a:t>
            </a:r>
          </a:p>
          <a:p>
            <a:pPr marL="0" indent="0" fontAlgn="base">
              <a:spcAft>
                <a:spcPts val="600"/>
              </a:spcAft>
              <a:buNone/>
            </a:pPr>
            <a:endParaRPr lang="en-US" b="0" i="0" dirty="0">
              <a:solidFill>
                <a:srgbClr val="444444"/>
              </a:solidFill>
              <a:effectLst/>
              <a:cs typeface="Arial"/>
            </a:endParaRPr>
          </a:p>
          <a:p>
            <a:pPr marL="0" indent="0" fontAlgn="base">
              <a:spcAft>
                <a:spcPts val="600"/>
              </a:spcAft>
              <a:buNone/>
            </a:pPr>
            <a:r>
              <a:rPr lang="en-US" b="1" i="0" u="none" strike="noStrike" dirty="0">
                <a:solidFill>
                  <a:srgbClr val="000000"/>
                </a:solidFill>
                <a:effectLst/>
                <a:cs typeface="Arial"/>
              </a:rPr>
              <a:t>Disclaimer</a:t>
            </a:r>
            <a:r>
              <a:rPr lang="en-US" b="0" i="0" dirty="0">
                <a:solidFill>
                  <a:srgbClr val="444444"/>
                </a:solidFill>
                <a:effectLst/>
                <a:cs typeface="Arial"/>
              </a:rPr>
              <a:t>​</a:t>
            </a:r>
          </a:p>
          <a:p>
            <a:pPr marL="0" indent="0" defTabSz="872899">
              <a:spcAft>
                <a:spcPts val="600"/>
              </a:spcAft>
              <a:buNone/>
              <a:defRPr/>
            </a:pPr>
            <a:r>
              <a:rPr lang="en-US" dirty="0">
                <a:solidFill>
                  <a:prstClr val="black"/>
                </a:solidFill>
                <a:cs typeface="Arial"/>
              </a:rPr>
              <a:t>This training module was developed and approved by the Centers for Medicare &amp; Medicaid Services (CMS), the federal agency that administers Medicare, Medicaid, the Children’s Health Insurance Program (CHIP), and the Health Insurance Marketplace®. </a:t>
            </a:r>
          </a:p>
          <a:p>
            <a:pPr marL="0" indent="0" defTabSz="872899">
              <a:spcAft>
                <a:spcPts val="600"/>
              </a:spcAft>
              <a:buNone/>
              <a:defRPr/>
            </a:pPr>
            <a:r>
              <a:rPr lang="en-US" dirty="0">
                <a:solidFill>
                  <a:prstClr val="black"/>
                </a:solidFill>
                <a:cs typeface="Arial"/>
              </a:rPr>
              <a:t>The information in this module was correct as of September 2026. To check for an updated version, visit CMS.gov/training-education/medicare/general-resources.</a:t>
            </a:r>
            <a:r>
              <a:rPr lang="en-US" dirty="0">
                <a:solidFill>
                  <a:srgbClr val="0000FF"/>
                </a:solidFill>
                <a:cs typeface="Arial"/>
              </a:rPr>
              <a:t> </a:t>
            </a:r>
            <a:endParaRPr lang="en-US" dirty="0">
              <a:solidFill>
                <a:srgbClr val="0000FF"/>
              </a:solidFill>
              <a:ea typeface="Calibri"/>
              <a:cs typeface="Arial" panose="020B0604020202020204" pitchFamily="34" charset="0"/>
            </a:endParaRPr>
          </a:p>
          <a:p>
            <a:pPr marL="0" indent="0" defTabSz="872899">
              <a:spcAft>
                <a:spcPts val="600"/>
              </a:spcAft>
              <a:buNone/>
              <a:defRPr/>
            </a:pPr>
            <a:endParaRPr lang="en-US" dirty="0">
              <a:solidFill>
                <a:prstClr val="black"/>
              </a:solidFill>
              <a:cs typeface="Arial"/>
            </a:endParaRPr>
          </a:p>
          <a:p>
            <a:pPr marL="0" indent="0" defTabSz="872899">
              <a:spcAft>
                <a:spcPts val="600"/>
              </a:spcAft>
              <a:buNone/>
              <a:defRPr/>
            </a:pPr>
            <a:r>
              <a:rPr lang="en-US" dirty="0">
                <a:solidFill>
                  <a:prstClr val="black"/>
                </a:solidFill>
                <a:cs typeface="Arial"/>
              </a:rPr>
              <a:t>CMS provides this information</a:t>
            </a:r>
            <a:r>
              <a:rPr lang="en-US" baseline="0" dirty="0">
                <a:solidFill>
                  <a:prstClr val="black"/>
                </a:solidFill>
                <a:cs typeface="Arial"/>
              </a:rPr>
              <a:t> as a</a:t>
            </a:r>
            <a:r>
              <a:rPr lang="en-US" dirty="0">
                <a:solidFill>
                  <a:prstClr val="black"/>
                </a:solidFill>
                <a:cs typeface="Arial"/>
              </a:rPr>
              <a:t> resource for our partners. It’s not a legal document or intended for press purposes. The press can contact the CMS Press Office at </a:t>
            </a:r>
            <a:r>
              <a:rPr lang="en-US" dirty="0">
                <a:solidFill>
                  <a:prstClr val="black"/>
                </a:solidFill>
                <a:cs typeface="Arial"/>
                <a:hlinkClick r:id="rId4"/>
              </a:rPr>
              <a:t>CMS.gov/newsroom/media-inquiries</a:t>
            </a:r>
            <a:r>
              <a:rPr lang="en-US" dirty="0">
                <a:solidFill>
                  <a:prstClr val="black"/>
                </a:solidFill>
                <a:cs typeface="Arial"/>
              </a:rPr>
              <a:t>. Official Medicare Program legal guidance is contained in the relevant statutes, regulations, and rulings.</a:t>
            </a:r>
          </a:p>
          <a:p>
            <a:pPr marL="0" indent="0" defTabSz="872899">
              <a:spcAft>
                <a:spcPts val="600"/>
              </a:spcAft>
              <a:buNone/>
              <a:defRPr/>
            </a:pPr>
            <a:endParaRPr lang="en-US" dirty="0">
              <a:solidFill>
                <a:prstClr val="black"/>
              </a:solidFill>
              <a:cs typeface="Arial"/>
            </a:endParaRPr>
          </a:p>
          <a:p>
            <a:pPr marL="0" indent="0" defTabSz="872899">
              <a:spcAft>
                <a:spcPts val="600"/>
              </a:spcAft>
              <a:buNone/>
              <a:defRPr/>
            </a:pPr>
            <a:r>
              <a:rPr lang="en-US" dirty="0">
                <a:solidFill>
                  <a:prstClr val="black"/>
                </a:solidFill>
                <a:cs typeface="Arial"/>
              </a:rPr>
              <a:t>This communication was printed, published, or produced and disseminated at U.S. taxpayer expense.</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a:t>
            </a:fld>
            <a:endParaRPr lang="en-US"/>
          </a:p>
        </p:txBody>
      </p:sp>
    </p:spTree>
    <p:extLst>
      <p:ext uri="{BB962C8B-B14F-4D97-AF65-F5344CB8AC3E}">
        <p14:creationId xmlns:p14="http://schemas.microsoft.com/office/powerpoint/2010/main" val="1019464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881390">
              <a:spcAft>
                <a:spcPts val="578"/>
              </a:spcAft>
              <a:buNone/>
              <a:defRPr/>
            </a:pPr>
            <a:r>
              <a:rPr lang="en-US" b="1" dirty="0">
                <a:solidFill>
                  <a:srgbClr val="000000"/>
                </a:solidFill>
                <a:cs typeface="Arial" panose="020B0604020202020204" pitchFamily="34" charset="0"/>
              </a:rPr>
              <a:t>Presenter Notes</a:t>
            </a:r>
            <a:r>
              <a:rPr lang="en-US" dirty="0">
                <a:solidFill>
                  <a:srgbClr val="444444"/>
                </a:solidFill>
                <a:cs typeface="Arial" panose="020B0604020202020204" pitchFamily="34" charset="0"/>
              </a:rPr>
              <a:t>​</a:t>
            </a:r>
            <a:endParaRPr lang="en-US" b="0" i="0" dirty="0">
              <a:solidFill>
                <a:srgbClr val="444444"/>
              </a:solidFill>
              <a:effectLst/>
              <a:cs typeface="Arial" panose="020B0604020202020204" pitchFamily="34" charset="0"/>
            </a:endParaRPr>
          </a:p>
          <a:p>
            <a:pPr marL="0" indent="0" defTabSz="881390">
              <a:spcAft>
                <a:spcPts val="578"/>
              </a:spcAft>
              <a:buNone/>
              <a:defRPr/>
            </a:pPr>
            <a:r>
              <a:rPr lang="en-US" dirty="0">
                <a:solidFill>
                  <a:prstClr val="black"/>
                </a:solidFill>
                <a:cs typeface="Arial" panose="020B0604020202020204" pitchFamily="34" charset="0"/>
              </a:rPr>
              <a:t>These materials are for trainers who are familiar with the Medicare Program, and who use the information for their presentations.  </a:t>
            </a:r>
          </a:p>
          <a:p>
            <a:pPr marL="0" indent="0" defTabSz="881390">
              <a:spcAft>
                <a:spcPts val="578"/>
              </a:spcAft>
              <a:buNone/>
              <a:defRPr/>
            </a:pPr>
            <a:r>
              <a:rPr lang="en-US" dirty="0">
                <a:solidFill>
                  <a:prstClr val="black"/>
                </a:solidFill>
                <a:cs typeface="Arial" panose="020B0604020202020204" pitchFamily="34" charset="0"/>
              </a:rPr>
              <a:t>This module includes slides and speaker’s notes. Allow approximately 15</a:t>
            </a:r>
            <a:r>
              <a:rPr lang="en-US" dirty="0">
                <a:cs typeface="Arial" panose="020B0604020202020204" pitchFamily="34" charset="0"/>
              </a:rPr>
              <a:t>–</a:t>
            </a:r>
            <a:r>
              <a:rPr lang="en-US" dirty="0">
                <a:solidFill>
                  <a:prstClr val="black"/>
                </a:solidFill>
                <a:cs typeface="Arial" panose="020B0604020202020204" pitchFamily="34" charset="0"/>
              </a:rPr>
              <a:t>30 more minutes for discussion, questions, and answers. You may need to add more time for additional activities you want to include.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DC2E25-2B01-2743-96C5-05673520BD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6798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Aft>
                <a:spcPts val="600"/>
              </a:spcAft>
              <a:buNone/>
            </a:pPr>
            <a:r>
              <a:rPr lang="en-US" b="1" dirty="0"/>
              <a:t>Presenter Notes</a:t>
            </a:r>
            <a:r>
              <a:rPr lang="en-US" dirty="0">
                <a:solidFill>
                  <a:srgbClr val="444444"/>
                </a:solidFill>
              </a:rPr>
              <a:t> </a:t>
            </a:r>
          </a:p>
          <a:p>
            <a:pPr marL="112395" indent="-112395">
              <a:spcAft>
                <a:spcPts val="600"/>
              </a:spcAft>
              <a:buNone/>
            </a:pPr>
            <a:r>
              <a:rPr lang="en-US" dirty="0"/>
              <a:t>Topic 1 explains the parts of Medicare and your Medicare coverage options. </a:t>
            </a:r>
            <a:endParaRPr lang="en-US" dirty="0">
              <a:ea typeface="Calibri"/>
              <a:cs typeface="Calibri"/>
            </a:endParaRPr>
          </a:p>
          <a:p>
            <a:pPr marL="0" indent="0">
              <a:spcAft>
                <a:spcPts val="600"/>
              </a:spcAft>
              <a:buNone/>
            </a:pPr>
            <a:r>
              <a:rPr lang="en-US" dirty="0"/>
              <a:t>At the end of this topic, you’ll be able to:</a:t>
            </a:r>
            <a:endParaRPr lang="en-US" dirty="0">
              <a:ea typeface="Calibri"/>
              <a:cs typeface="Calibri"/>
            </a:endParaRPr>
          </a:p>
          <a:p>
            <a:pPr marL="182880" indent="-182880">
              <a:spcAft>
                <a:spcPts val="600"/>
              </a:spcAft>
              <a:buFont typeface="Wingdings"/>
              <a:buChar char="§"/>
            </a:pPr>
            <a:r>
              <a:rPr lang="en-US" dirty="0"/>
              <a:t>Describe Medicare and who it’s for</a:t>
            </a:r>
            <a:endParaRPr lang="en-US" dirty="0">
              <a:ea typeface="Calibri"/>
              <a:cs typeface="Calibri"/>
            </a:endParaRPr>
          </a:p>
          <a:p>
            <a:pPr marL="182880" indent="-182880">
              <a:spcAft>
                <a:spcPts val="600"/>
              </a:spcAft>
              <a:buFont typeface="Wingdings"/>
              <a:buChar char="§"/>
            </a:pPr>
            <a:r>
              <a:rPr lang="en-US" dirty="0"/>
              <a:t>Identify the parts of Medicare and explain coverage options</a:t>
            </a:r>
            <a:endParaRPr lang="en-US" dirty="0">
              <a:ea typeface="Calibri"/>
              <a:cs typeface="Calibri"/>
            </a:endParaRPr>
          </a:p>
          <a:p>
            <a:pPr>
              <a:spcAft>
                <a:spcPts val="600"/>
              </a:spcAft>
            </a:pPr>
            <a:endParaRPr lang="en-US" dirty="0"/>
          </a:p>
          <a:p>
            <a:pPr>
              <a:spcAft>
                <a:spcPts val="600"/>
              </a:spcAft>
            </a:pPr>
            <a:r>
              <a:rPr lang="en-US" dirty="0"/>
              <a:t>The slides in this topic provide a basic context for Medicare. You can add slides as needed from the presentation "Getting Started with Medicare" at </a:t>
            </a:r>
            <a:r>
              <a:rPr lang="en-US" dirty="0">
                <a:hlinkClick r:id="rId3"/>
              </a:rPr>
              <a:t>CMS.gov/files/document/getting-started-medicare.pptx</a:t>
            </a:r>
            <a:r>
              <a:rPr lang="en-US" dirty="0"/>
              <a:t>.</a:t>
            </a:r>
          </a:p>
          <a:p>
            <a:endParaRPr lang="en-US" dirty="0"/>
          </a:p>
        </p:txBody>
      </p:sp>
    </p:spTree>
    <p:extLst>
      <p:ext uri="{BB962C8B-B14F-4D97-AF65-F5344CB8AC3E}">
        <p14:creationId xmlns:p14="http://schemas.microsoft.com/office/powerpoint/2010/main" val="1948048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354013"/>
            <a:ext cx="5486400" cy="3086100"/>
          </a:xfrm>
        </p:spPr>
      </p:sp>
      <p:sp>
        <p:nvSpPr>
          <p:cNvPr id="3" name="Notes Placeholder 2"/>
          <p:cNvSpPr>
            <a:spLocks noGrp="1"/>
          </p:cNvSpPr>
          <p:nvPr>
            <p:ph type="body" idx="1"/>
          </p:nvPr>
        </p:nvSpPr>
        <p:spPr>
          <a:xfrm>
            <a:off x="382905" y="3611879"/>
            <a:ext cx="6092190" cy="5178107"/>
          </a:xfrm>
        </p:spPr>
        <p:txBody>
          <a:bodyPr/>
          <a:lstStyle/>
          <a:p>
            <a:pPr marL="0" indent="0" defTabSz="966612">
              <a:spcBef>
                <a:spcPts val="0"/>
              </a:spcBef>
              <a:spcAft>
                <a:spcPts val="600"/>
              </a:spcAft>
              <a:buNone/>
              <a:defRPr/>
            </a:pP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Presenter Notes</a:t>
            </a:r>
            <a:r>
              <a:rPr lang="en-US" sz="1200" b="0" i="0" u="none" strike="noStrike" dirty="0">
                <a:solidFill>
                  <a:srgbClr val="444444"/>
                </a:solidFill>
                <a:effectLst/>
                <a:latin typeface="Calibri" panose="020F0502020204030204" pitchFamily="34" charset="0"/>
                <a:ea typeface="Calibri" panose="020F0502020204030204" pitchFamily="34" charset="0"/>
                <a:cs typeface="Calibri" panose="020F0502020204030204" pitchFamily="34" charset="0"/>
              </a:rPr>
              <a:t>​</a:t>
            </a:r>
            <a:endPar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0" indent="0" defTabSz="966612">
              <a:spcBef>
                <a:spcPts val="0"/>
              </a:spcBef>
              <a:spcAft>
                <a:spcPts val="600"/>
              </a:spcAft>
              <a:buNone/>
              <a:defRPr/>
            </a:pPr>
            <a:r>
              <a:rPr lang="en-US" sz="1200" dirty="0">
                <a:latin typeface="Calibri" panose="020F0502020204030204" pitchFamily="34" charset="0"/>
                <a:ea typeface="Calibri" panose="020F0502020204030204" pitchFamily="34" charset="0"/>
                <a:cs typeface="Calibri" panose="020F0502020204030204" pitchFamily="34" charset="0"/>
              </a:rPr>
              <a:t>Medicare is health insurance for:</a:t>
            </a:r>
            <a:endParaRPr lang="en-US" sz="1200" strike="sngStrike" dirty="0">
              <a:latin typeface="Calibri" panose="020F0502020204030204" pitchFamily="34" charset="0"/>
              <a:ea typeface="Calibri" panose="020F0502020204030204" pitchFamily="34" charset="0"/>
              <a:cs typeface="Calibri" panose="020F0502020204030204" pitchFamily="34" charset="0"/>
            </a:endParaRPr>
          </a:p>
          <a:p>
            <a:pPr marL="171450" indent="-171450" defTabSz="966612">
              <a:spcBef>
                <a:spcPts val="0"/>
              </a:spcBef>
              <a:spcAft>
                <a:spcPts val="600"/>
              </a:spcAft>
              <a:buFont typeface="Wingdings" panose="05000000000000000000" pitchFamily="2" charset="2"/>
              <a:buChar char="§"/>
              <a:defRPr/>
            </a:pPr>
            <a:r>
              <a:rPr lang="en-US" sz="1200" dirty="0">
                <a:latin typeface="Calibri" panose="020F0502020204030204" pitchFamily="34" charset="0"/>
                <a:ea typeface="Calibri" panose="020F0502020204030204" pitchFamily="34" charset="0"/>
                <a:cs typeface="Calibri" panose="020F0502020204030204" pitchFamily="34" charset="0"/>
              </a:rPr>
              <a:t>People 65 or older.</a:t>
            </a:r>
          </a:p>
          <a:p>
            <a:pPr marL="171450" indent="-171450">
              <a:spcBef>
                <a:spcPts val="0"/>
              </a:spcBef>
              <a:spcAft>
                <a:spcPts val="600"/>
              </a:spcAft>
              <a:buFont typeface="Wingdings" panose="05000000000000000000" pitchFamily="2" charset="2"/>
              <a:buChar char="§"/>
              <a:defRPr/>
            </a:pP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Certain people who are under 65 </a:t>
            </a:r>
            <a:r>
              <a:rPr lang="en-US" sz="1200" dirty="0">
                <a:latin typeface="Calibri" panose="020F0502020204030204" pitchFamily="34" charset="0"/>
                <a:ea typeface="Calibri" panose="020F0502020204030204" pitchFamily="34" charset="0"/>
                <a:cs typeface="Calibri" panose="020F0502020204030204" pitchFamily="34" charset="0"/>
              </a:rPr>
              <a:t>with disabilities </a:t>
            </a: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who have been getting Social Security Disability Insurance (SSDI) benefits for 24 months. </a:t>
            </a:r>
          </a:p>
          <a:p>
            <a:pPr marL="171450" indent="-171450">
              <a:spcBef>
                <a:spcPts val="0"/>
              </a:spcBef>
              <a:spcAft>
                <a:spcPts val="600"/>
              </a:spcAft>
              <a:buFont typeface="Wingdings" panose="05000000000000000000" pitchFamily="2" charset="2"/>
              <a:buChar char="§"/>
              <a:defRPr/>
            </a:pP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Individuals with </a:t>
            </a:r>
            <a:r>
              <a:rPr lang="en-US" sz="1200" dirty="0">
                <a:latin typeface="Calibri" panose="020F0502020204030204" pitchFamily="34" charset="0"/>
                <a:ea typeface="Calibri" panose="020F0502020204030204" pitchFamily="34" charset="0"/>
                <a:cs typeface="Calibri" panose="020F0502020204030204" pitchFamily="34" charset="0"/>
              </a:rPr>
              <a:t>ALS (Amyotrophic Lateral Sclerosis, also called Lou Gehrig’s disease</a:t>
            </a: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a:t>
            </a:r>
            <a:r>
              <a:rPr lang="en-US" sz="1200" b="0" i="0" kern="1200" dirty="0">
                <a:solidFill>
                  <a:schemeClr val="tx1"/>
                </a:solidFill>
                <a:effectLst/>
                <a:latin typeface="+mn-lt"/>
                <a:ea typeface="+mn-ea"/>
                <a:cs typeface="+mn-cs"/>
              </a:rPr>
              <a:t> If you have ALS, you’ll get Medicare automatically the same month you start getting SSDI benefits.</a:t>
            </a:r>
            <a:endPar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171450" indent="-171450" defTabSz="966612">
              <a:spcBef>
                <a:spcPts val="0"/>
              </a:spcBef>
              <a:spcAft>
                <a:spcPts val="600"/>
              </a:spcAft>
              <a:buFont typeface="Wingdings" panose="05000000000000000000" pitchFamily="2" charset="2"/>
              <a:buChar char="§"/>
              <a:defRPr/>
            </a:pP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People of any age with End-Stage Renal Disease (ESRD) (permanent kidney failure requiring dialysis or a kidney transplant). For more information on ESRD, visit</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 </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hlinkClick r:id="rId3"/>
              </a:rPr>
              <a:t>Medicare.gov/basics/end-stage-renal-disease</a:t>
            </a:r>
            <a:r>
              <a:rPr lang="en-US" dirty="0">
                <a:solidFill>
                  <a:prstClr val="black"/>
                </a:solidFill>
                <a:latin typeface="Calibri" panose="020F0502020204030204" pitchFamily="34" charset="0"/>
                <a:ea typeface="Calibri" panose="020F0502020204030204" pitchFamily="34" charset="0"/>
                <a:cs typeface="Calibri" panose="020F0502020204030204" pitchFamily="34" charset="0"/>
              </a:rPr>
              <a:t>.</a:t>
            </a:r>
          </a:p>
          <a:p>
            <a:pPr defTabSz="966612">
              <a:spcBef>
                <a:spcPts val="0"/>
              </a:spcBef>
              <a:spcAft>
                <a:spcPts val="600"/>
              </a:spcAft>
              <a:defRPr/>
            </a:pPr>
            <a:endPar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defTabSz="966612">
              <a:spcBef>
                <a:spcPts val="0"/>
              </a:spcBef>
              <a:spcAft>
                <a:spcPts val="600"/>
              </a:spcAft>
              <a:defRPr/>
            </a:pP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A very small subset of people with an asbestos-related condition associated with a federally-declared environmental health hazard can also get Medicare. Currently, this only applies to people affected by a hazard in Libby, Montana.</a:t>
            </a:r>
            <a:endParaRPr lang="en-US" sz="1200" dirty="0">
              <a:solidFill>
                <a:prstClr val="black"/>
              </a:solidFill>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0" indent="0" defTabSz="966612">
              <a:spcBef>
                <a:spcPts val="0"/>
              </a:spcBef>
              <a:spcAft>
                <a:spcPts val="600"/>
              </a:spcAft>
              <a:buNone/>
              <a:defRPr/>
            </a:pPr>
            <a:endPar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0" indent="0" defTabSz="966612">
              <a:spcBef>
                <a:spcPts val="0"/>
              </a:spcBef>
              <a:spcAft>
                <a:spcPts val="600"/>
              </a:spcAft>
              <a:buNone/>
              <a:defRPr/>
            </a:pPr>
            <a:r>
              <a:rPr lang="en-US" sz="1200" dirty="0"/>
              <a:t>You must be either a U.S. citizen or U.S. national, a lawful permanent resident (green card holder), a Cuban-Haitian entrant, or lawfully living in the U.S. as a Compact of Free Association (COFA) migrant to get Part A and Part B benefits or join a Medicare health or drug plan. </a:t>
            </a:r>
          </a:p>
          <a:p>
            <a:pPr marL="0" indent="0" defTabSz="966612">
              <a:spcBef>
                <a:spcPts val="0"/>
              </a:spcBef>
              <a:spcAft>
                <a:spcPts val="600"/>
              </a:spcAft>
              <a:buNone/>
              <a:defRPr/>
            </a:pPr>
            <a:endPar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endParaRPr>
          </a:p>
          <a:p>
            <a:pPr marL="0" indent="0">
              <a:spcBef>
                <a:spcPts val="0"/>
              </a:spcBef>
              <a:spcAft>
                <a:spcPts val="600"/>
              </a:spcAft>
              <a:buNone/>
              <a:defRPr/>
            </a:pP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For more information on options for people with disabilities, visit </a:t>
            </a:r>
            <a:r>
              <a:rPr lang="en-US" sz="1200" u="sng"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4"/>
              </a:rPr>
              <a:t>Medicare.gov/basics/get-started-with-</a:t>
            </a:r>
            <a:r>
              <a:rPr lang="en-US" sz="1200" u="sng"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4"/>
              </a:rPr>
              <a:t>medicare</a:t>
            </a:r>
            <a:r>
              <a:rPr lang="en-US" sz="1200" u="sng"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4"/>
              </a:rPr>
              <a:t>/before-65</a:t>
            </a:r>
            <a:r>
              <a:rPr lang="en-US" sz="1200" dirty="0">
                <a:solidFill>
                  <a:prstClr val="black"/>
                </a:solidFill>
                <a:latin typeface="Calibri" panose="020F0502020204030204" pitchFamily="34" charset="0"/>
                <a:ea typeface="Calibri" panose="020F0502020204030204" pitchFamily="34" charset="0"/>
                <a:cs typeface="Calibri" panose="020F0502020204030204" pitchFamily="34" charset="0"/>
              </a:rPr>
              <a:t>.</a:t>
            </a:r>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388913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25CAE-8CA3-305B-6524-C8AF84DFAF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74FD65-712C-D724-F92B-80FBB0A0A649}"/>
              </a:ext>
            </a:extLst>
          </p:cNvPr>
          <p:cNvSpPr>
            <a:spLocks noGrp="1" noRot="1" noChangeAspect="1"/>
          </p:cNvSpPr>
          <p:nvPr>
            <p:ph type="sldImg"/>
          </p:nvPr>
        </p:nvSpPr>
        <p:spPr>
          <a:xfrm>
            <a:off x="685800" y="354013"/>
            <a:ext cx="5486400" cy="3086100"/>
          </a:xfrm>
        </p:spPr>
      </p:sp>
      <p:sp>
        <p:nvSpPr>
          <p:cNvPr id="3" name="Notes Placeholder 2">
            <a:extLst>
              <a:ext uri="{FF2B5EF4-FFF2-40B4-BE49-F238E27FC236}">
                <a16:creationId xmlns:a16="http://schemas.microsoft.com/office/drawing/2014/main" id="{7E0E1491-040E-D439-81E4-FD7559E44D09}"/>
              </a:ext>
            </a:extLst>
          </p:cNvPr>
          <p:cNvSpPr>
            <a:spLocks noGrp="1"/>
          </p:cNvSpPr>
          <p:nvPr>
            <p:ph type="body" idx="1"/>
          </p:nvPr>
        </p:nvSpPr>
        <p:spPr>
          <a:xfrm>
            <a:off x="382905" y="3589019"/>
            <a:ext cx="6092190" cy="5554981"/>
          </a:xfrm>
        </p:spPr>
        <p:txBody>
          <a:bodyPr/>
          <a:lstStyle/>
          <a:p>
            <a:pPr marL="0" indent="0" defTabSz="966612">
              <a:spcBef>
                <a:spcPts val="0"/>
              </a:spcBef>
              <a:spcAft>
                <a:spcPts val="600"/>
              </a:spcAft>
              <a:buNone/>
              <a:defRPr/>
            </a:pPr>
            <a:r>
              <a:rPr lang="en-US" b="1" dirty="0">
                <a:solidFill>
                  <a:srgbClr val="000000"/>
                </a:solidFill>
                <a:cs typeface="Arial"/>
              </a:rPr>
              <a:t>Presenter Notes</a:t>
            </a:r>
            <a:r>
              <a:rPr lang="en-US" b="1" dirty="0">
                <a:solidFill>
                  <a:srgbClr val="444444"/>
                </a:solidFill>
                <a:cs typeface="Arial"/>
              </a:rPr>
              <a:t>​</a:t>
            </a:r>
            <a:endParaRPr lang="en-US" b="1" dirty="0">
              <a:solidFill>
                <a:prstClr val="black"/>
              </a:solidFill>
              <a:cs typeface="Arial"/>
            </a:endParaRPr>
          </a:p>
          <a:p>
            <a:pPr marL="0" indent="0" defTabSz="966612">
              <a:spcBef>
                <a:spcPts val="0"/>
              </a:spcBef>
              <a:spcAft>
                <a:spcPts val="600"/>
              </a:spcAft>
              <a:buNone/>
              <a:defRPr/>
            </a:pPr>
            <a:r>
              <a:rPr lang="en-US" dirty="0">
                <a:solidFill>
                  <a:prstClr val="black"/>
                </a:solidFill>
                <a:cs typeface="Arial"/>
              </a:rPr>
              <a:t>The parts of Medicare include:</a:t>
            </a:r>
          </a:p>
          <a:p>
            <a:pPr marL="171450" indent="-171450">
              <a:spcBef>
                <a:spcPts val="0"/>
              </a:spcBef>
              <a:spcAft>
                <a:spcPts val="600"/>
              </a:spcAft>
              <a:buFont typeface="Wingdings" panose="05000000000000000000" pitchFamily="2" charset="2"/>
              <a:buChar char="§"/>
              <a:defRPr/>
            </a:pPr>
            <a:r>
              <a:rPr lang="en-US" b="1" dirty="0">
                <a:solidFill>
                  <a:prstClr val="black"/>
                </a:solidFill>
                <a:cs typeface="Arial"/>
              </a:rPr>
              <a:t>Part A </a:t>
            </a:r>
            <a:r>
              <a:rPr lang="en-US" dirty="0">
                <a:solidFill>
                  <a:prstClr val="black"/>
                </a:solidFill>
                <a:cs typeface="Arial"/>
              </a:rPr>
              <a:t>(Hospital Insurance) </a:t>
            </a:r>
          </a:p>
          <a:p>
            <a:pPr marL="171450" indent="-171450" defTabSz="966612">
              <a:spcBef>
                <a:spcPts val="0"/>
              </a:spcBef>
              <a:spcAft>
                <a:spcPts val="600"/>
              </a:spcAft>
              <a:buFont typeface="Wingdings" panose="05000000000000000000" pitchFamily="2" charset="2"/>
              <a:buChar char="§"/>
              <a:defRPr/>
            </a:pPr>
            <a:r>
              <a:rPr lang="en-US" b="1" dirty="0">
                <a:solidFill>
                  <a:prstClr val="black"/>
                </a:solidFill>
                <a:cs typeface="Arial"/>
              </a:rPr>
              <a:t>Part B</a:t>
            </a:r>
            <a:r>
              <a:rPr lang="en-US" dirty="0">
                <a:solidFill>
                  <a:prstClr val="black"/>
                </a:solidFill>
                <a:cs typeface="Arial"/>
              </a:rPr>
              <a:t> (Medical Insurance) </a:t>
            </a:r>
          </a:p>
          <a:p>
            <a:pPr marL="171450" indent="-171450" defTabSz="966612">
              <a:spcBef>
                <a:spcPts val="0"/>
              </a:spcBef>
              <a:spcAft>
                <a:spcPts val="600"/>
              </a:spcAft>
              <a:buFont typeface="Wingdings" panose="05000000000000000000" pitchFamily="2" charset="2"/>
              <a:buChar char="§"/>
              <a:defRPr/>
            </a:pPr>
            <a:r>
              <a:rPr lang="en-US" b="1" dirty="0">
                <a:solidFill>
                  <a:prstClr val="black"/>
                </a:solidFill>
                <a:cs typeface="Arial"/>
              </a:rPr>
              <a:t>Part D</a:t>
            </a:r>
            <a:r>
              <a:rPr lang="en-US" dirty="0">
                <a:solidFill>
                  <a:prstClr val="black"/>
                </a:solidFill>
                <a:cs typeface="Arial"/>
              </a:rPr>
              <a:t> (Medicare drug coverage)</a:t>
            </a:r>
          </a:p>
          <a:p>
            <a:pPr marL="112395" indent="-112395" defTabSz="966612">
              <a:spcAft>
                <a:spcPts val="600"/>
              </a:spcAft>
              <a:buNone/>
              <a:defRPr/>
            </a:pPr>
            <a:endParaRPr lang="en-US" dirty="0">
              <a:solidFill>
                <a:srgbClr val="333333"/>
              </a:solidFill>
            </a:endParaRPr>
          </a:p>
          <a:p>
            <a:pPr marL="112395" indent="-112395" defTabSz="966612">
              <a:spcAft>
                <a:spcPts val="600"/>
              </a:spcAft>
              <a:buNone/>
              <a:defRPr/>
            </a:pPr>
            <a:r>
              <a:rPr lang="en-US" dirty="0">
                <a:solidFill>
                  <a:srgbClr val="333333"/>
                </a:solidFill>
              </a:rPr>
              <a:t>Part A – Hospital Insurance helps cover: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Inpatient care in hospitals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Skilled nursing facility care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Hospice care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Home health care </a:t>
            </a:r>
            <a:endParaRPr lang="en-US" dirty="0">
              <a:solidFill>
                <a:srgbClr val="000000"/>
              </a:solidFill>
            </a:endParaRPr>
          </a:p>
          <a:p>
            <a:pPr marL="112395" indent="-112395" defTabSz="966612">
              <a:spcAft>
                <a:spcPts val="600"/>
              </a:spcAft>
              <a:buNone/>
              <a:defRPr/>
            </a:pPr>
            <a:endParaRPr lang="en-US" dirty="0">
              <a:solidFill>
                <a:srgbClr val="333333"/>
              </a:solidFill>
            </a:endParaRPr>
          </a:p>
          <a:p>
            <a:pPr marL="112395" indent="-112395" defTabSz="966612">
              <a:spcAft>
                <a:spcPts val="600"/>
              </a:spcAft>
              <a:buNone/>
              <a:defRPr/>
            </a:pPr>
            <a:r>
              <a:rPr lang="en-US" dirty="0">
                <a:solidFill>
                  <a:srgbClr val="333333"/>
                </a:solidFill>
              </a:rPr>
              <a:t>Part B – Medical Insurance helps cover: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Services from doctors and other health care providers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Outpatient care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Home health care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Durable medical equipment (like wheelchairs, walkers, hospital beds, and other equipment) </a:t>
            </a:r>
            <a:endParaRPr lang="en-US" dirty="0">
              <a:solidFill>
                <a:srgbClr val="000000"/>
              </a:solidFill>
            </a:endParaRPr>
          </a:p>
          <a:p>
            <a:pPr marL="171450" indent="-171450" defTabSz="966612">
              <a:spcAft>
                <a:spcPts val="600"/>
              </a:spcAft>
              <a:buFont typeface="Wingdings" panose="05000000000000000000" pitchFamily="2" charset="2"/>
              <a:buChar char="§"/>
              <a:defRPr/>
            </a:pPr>
            <a:r>
              <a:rPr lang="en-US" dirty="0">
                <a:solidFill>
                  <a:srgbClr val="333333"/>
                </a:solidFill>
              </a:rPr>
              <a:t>Many preventive services (like screenings, shots or vaccines, and yearly “Wellness” visits) </a:t>
            </a:r>
            <a:endParaRPr lang="en-US" dirty="0">
              <a:ea typeface="Calibri"/>
              <a:cs typeface="Calibri"/>
            </a:endParaRPr>
          </a:p>
          <a:p>
            <a:pPr indent="-112395" defTabSz="966612">
              <a:spcAft>
                <a:spcPts val="600"/>
              </a:spcAft>
              <a:buNone/>
              <a:defRPr/>
            </a:pPr>
            <a:endParaRPr lang="en-US" dirty="0">
              <a:solidFill>
                <a:srgbClr val="333333"/>
              </a:solidFill>
            </a:endParaRPr>
          </a:p>
          <a:p>
            <a:pPr indent="-112395" defTabSz="966612">
              <a:spcAft>
                <a:spcPts val="600"/>
              </a:spcAft>
              <a:buNone/>
              <a:defRPr/>
            </a:pPr>
            <a:r>
              <a:rPr lang="en-US" dirty="0">
                <a:solidFill>
                  <a:srgbClr val="333333"/>
                </a:solidFill>
              </a:rPr>
              <a:t>Part D – Drug coverage helps cover the cost of prescription drugs. Plans that offer Medicare drug coverage (Part D) are run by private insurance companies that follow rules set by Medicare.</a:t>
            </a:r>
            <a:endParaRPr lang="en-US" dirty="0">
              <a:ea typeface="Calibri"/>
              <a:cs typeface="Calibri"/>
            </a:endParaRPr>
          </a:p>
          <a:p>
            <a:pPr indent="-112395" defTabSz="966612">
              <a:spcAft>
                <a:spcPts val="600"/>
              </a:spcAft>
              <a:buNone/>
              <a:defRPr/>
            </a:pPr>
            <a:endParaRPr lang="en-US" dirty="0">
              <a:solidFill>
                <a:srgbClr val="333333"/>
              </a:solidFill>
            </a:endParaRPr>
          </a:p>
          <a:p>
            <a:pPr indent="-112395" defTabSz="966612">
              <a:spcAft>
                <a:spcPts val="600"/>
              </a:spcAft>
              <a:buNone/>
              <a:defRPr/>
            </a:pPr>
            <a:r>
              <a:rPr lang="en-US" dirty="0">
                <a:solidFill>
                  <a:srgbClr val="333333"/>
                </a:solidFill>
              </a:rPr>
              <a:t>Medicare Advantage (also known as Part C) – A Medicare-approved plan from a private company that offers an alternative to Original Medicare for your health and drug coverage. These plans bundle together your Part A, Part B, and usually Part D.</a:t>
            </a:r>
            <a:endParaRPr lang="en-US" dirty="0">
              <a:ea typeface="Calibri" panose="020F0502020204030204"/>
              <a:cs typeface="Calibri" panose="020F0502020204030204"/>
            </a:endParaRPr>
          </a:p>
          <a:p>
            <a:pPr marL="0" indent="0" defTabSz="966612">
              <a:spcBef>
                <a:spcPts val="0"/>
              </a:spcBef>
              <a:spcAft>
                <a:spcPts val="600"/>
              </a:spcAft>
              <a:buNone/>
              <a:defRPr/>
            </a:pPr>
            <a:endParaRPr lang="en-US" dirty="0">
              <a:solidFill>
                <a:prstClr val="black"/>
              </a:solidFill>
              <a:latin typeface="Arial"/>
              <a:cs typeface="Arial"/>
            </a:endParaRPr>
          </a:p>
          <a:p>
            <a:endParaRPr lang="en-US" dirty="0"/>
          </a:p>
        </p:txBody>
      </p:sp>
    </p:spTree>
    <p:extLst>
      <p:ext uri="{BB962C8B-B14F-4D97-AF65-F5344CB8AC3E}">
        <p14:creationId xmlns:p14="http://schemas.microsoft.com/office/powerpoint/2010/main" val="422327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8A809-3199-EA26-9C4B-19C96CFF0E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CB2811-D972-4838-E095-91A8DC6A76F6}"/>
              </a:ext>
            </a:extLst>
          </p:cNvPr>
          <p:cNvSpPr>
            <a:spLocks noGrp="1" noRot="1" noChangeAspect="1"/>
          </p:cNvSpPr>
          <p:nvPr>
            <p:ph type="sldImg"/>
          </p:nvPr>
        </p:nvSpPr>
        <p:spPr>
          <a:xfrm>
            <a:off x="685800" y="354013"/>
            <a:ext cx="5486400" cy="3086100"/>
          </a:xfrm>
        </p:spPr>
      </p:sp>
      <p:sp>
        <p:nvSpPr>
          <p:cNvPr id="3" name="Notes Placeholder 2">
            <a:extLst>
              <a:ext uri="{FF2B5EF4-FFF2-40B4-BE49-F238E27FC236}">
                <a16:creationId xmlns:a16="http://schemas.microsoft.com/office/drawing/2014/main" id="{CAFEECC0-19BB-3493-F293-0C0C6EA0EC08}"/>
              </a:ext>
            </a:extLst>
          </p:cNvPr>
          <p:cNvSpPr>
            <a:spLocks noGrp="1"/>
          </p:cNvSpPr>
          <p:nvPr>
            <p:ph type="body" idx="1"/>
          </p:nvPr>
        </p:nvSpPr>
        <p:spPr>
          <a:xfrm>
            <a:off x="382905" y="3589019"/>
            <a:ext cx="6092190" cy="5554981"/>
          </a:xfrm>
        </p:spPr>
        <p:txBody>
          <a:bodyPr/>
          <a:lstStyle/>
          <a:p>
            <a:pPr>
              <a:spcAft>
                <a:spcPts val="600"/>
              </a:spcAft>
            </a:pPr>
            <a:r>
              <a:rPr lang="en-US" b="1" dirty="0">
                <a:ea typeface="Calibri"/>
                <a:cs typeface="Calibri"/>
              </a:rPr>
              <a:t>Presenter Notes</a:t>
            </a:r>
          </a:p>
          <a:p>
            <a:pPr>
              <a:spcAft>
                <a:spcPts val="600"/>
              </a:spcAft>
            </a:pPr>
            <a:r>
              <a:rPr lang="en-US" dirty="0">
                <a:ea typeface="Calibri"/>
                <a:cs typeface="Calibri"/>
              </a:rPr>
              <a:t>When</a:t>
            </a:r>
            <a:r>
              <a:rPr lang="en-US" dirty="0"/>
              <a:t> you first sign up for Medicare, and during certain times of the year, you can choose how you get your Medicare coverage. There are 2 main ways to get Medicare:</a:t>
            </a:r>
            <a:endParaRPr lang="en-US" dirty="0">
              <a:ea typeface="Calibri"/>
              <a:cs typeface="Calibri"/>
            </a:endParaRPr>
          </a:p>
          <a:p>
            <a:pPr>
              <a:spcAft>
                <a:spcPts val="600"/>
              </a:spcAft>
            </a:pPr>
            <a:endParaRPr lang="en-US" dirty="0">
              <a:ea typeface="Calibri"/>
              <a:cs typeface="Calibri"/>
            </a:endParaRPr>
          </a:p>
          <a:p>
            <a:pPr>
              <a:spcAft>
                <a:spcPts val="600"/>
              </a:spcAft>
            </a:pPr>
            <a:r>
              <a:rPr lang="en-US" dirty="0">
                <a:ea typeface="Calibri"/>
                <a:cs typeface="Calibri"/>
              </a:rPr>
              <a:t>Original Medicare:</a:t>
            </a:r>
            <a:endParaRPr lang="en-US" dirty="0"/>
          </a:p>
          <a:p>
            <a:pPr marL="171450" indent="-171450">
              <a:spcAft>
                <a:spcPts val="600"/>
              </a:spcAft>
              <a:buFont typeface="Wingdings" panose="05000000000000000000" pitchFamily="2" charset="2"/>
              <a:buChar char="§"/>
            </a:pPr>
            <a:r>
              <a:rPr lang="en-US" dirty="0"/>
              <a:t>Includes Medicare Part A (Hospital Insurance) and Part B (Medical Insurance).</a:t>
            </a:r>
            <a:endParaRPr lang="en-US" dirty="0">
              <a:ea typeface="Calibri"/>
              <a:cs typeface="Calibri"/>
            </a:endParaRPr>
          </a:p>
          <a:p>
            <a:pPr marL="171450" indent="-171450">
              <a:spcAft>
                <a:spcPts val="600"/>
              </a:spcAft>
              <a:buFont typeface="Wingdings" panose="05000000000000000000" pitchFamily="2" charset="2"/>
              <a:buChar char="§"/>
            </a:pPr>
            <a:r>
              <a:rPr lang="en-US" dirty="0"/>
              <a:t>You can use any doctor or hospital in the U.S. that accepts Medicare.</a:t>
            </a:r>
          </a:p>
          <a:p>
            <a:pPr marL="171450" indent="-171450">
              <a:spcAft>
                <a:spcPts val="600"/>
              </a:spcAft>
              <a:buFont typeface="Wingdings" panose="05000000000000000000" pitchFamily="2" charset="2"/>
              <a:buChar char="§"/>
            </a:pPr>
            <a:r>
              <a:rPr lang="en-US" dirty="0"/>
              <a:t>You can join a separate Medicare drug plan to get Medicare drug coverage (Part D).</a:t>
            </a:r>
            <a:endParaRPr lang="en-US" dirty="0">
              <a:ea typeface="Calibri"/>
              <a:cs typeface="Calibri"/>
            </a:endParaRPr>
          </a:p>
          <a:p>
            <a:pPr marL="171450" indent="-171450">
              <a:spcAft>
                <a:spcPts val="600"/>
              </a:spcAft>
              <a:buFont typeface="Wingdings" panose="05000000000000000000" pitchFamily="2" charset="2"/>
              <a:buChar char="§"/>
            </a:pPr>
            <a:r>
              <a:rPr lang="en-US" dirty="0"/>
              <a:t>You can also buy supplemental coverage that helps pay your out-of-pocket costs (like your 20% coinsurance).</a:t>
            </a:r>
            <a:endParaRPr lang="en-US" dirty="0">
              <a:ea typeface="Calibri" panose="020F0502020204030204"/>
              <a:cs typeface="Calibri" panose="020F0502020204030204"/>
            </a:endParaRPr>
          </a:p>
          <a:p>
            <a:pPr indent="-112395">
              <a:spcAft>
                <a:spcPts val="600"/>
              </a:spcAft>
              <a:buNone/>
            </a:pPr>
            <a:r>
              <a:rPr lang="en-US" dirty="0"/>
              <a:t>You can also add Supplemental coverage. It can help pay some costs that Original Medicare doesn’t. This includes Medicare Supplement Insurance (Medigap), or you may be able to use coverage from a current or former employer or union, or Medicaid (if you qualify).</a:t>
            </a:r>
            <a:endParaRPr lang="en-US" dirty="0">
              <a:ea typeface="Calibri"/>
              <a:cs typeface="Calibri"/>
            </a:endParaRPr>
          </a:p>
          <a:p>
            <a:pPr marL="112395" indent="-112395">
              <a:spcAft>
                <a:spcPts val="600"/>
              </a:spcAft>
              <a:buNone/>
            </a:pPr>
            <a:endParaRPr lang="en-US" dirty="0">
              <a:ea typeface="Calibri"/>
              <a:cs typeface="Calibri"/>
            </a:endParaRPr>
          </a:p>
          <a:p>
            <a:pPr marL="112395" indent="-112395">
              <a:spcAft>
                <a:spcPts val="600"/>
              </a:spcAft>
              <a:buNone/>
            </a:pPr>
            <a:r>
              <a:rPr lang="en-US" dirty="0">
                <a:ea typeface="Calibri"/>
                <a:cs typeface="Calibri"/>
              </a:rPr>
              <a:t>Medicare Advantage (also known as Part C):</a:t>
            </a:r>
            <a:endParaRPr lang="en-US" dirty="0">
              <a:cs typeface="+mn-lt"/>
            </a:endParaRPr>
          </a:p>
          <a:p>
            <a:pPr marL="171450" indent="-171450">
              <a:spcAft>
                <a:spcPts val="600"/>
              </a:spcAft>
              <a:buFont typeface="Wingdings" panose="05000000000000000000" pitchFamily="2" charset="2"/>
              <a:buChar char="§"/>
            </a:pPr>
            <a:r>
              <a:rPr lang="en-US" dirty="0">
                <a:solidFill>
                  <a:srgbClr val="141413"/>
                </a:solidFill>
              </a:rPr>
              <a:t>A Medicare-approved plan from a private company that offers an alternative to Original Medicare for your health and drug coverage. These plans bundle together your Part A, Part B, and usually Part D.</a:t>
            </a:r>
            <a:endParaRPr lang="en-US" dirty="0">
              <a:solidFill>
                <a:srgbClr val="000000"/>
              </a:solidFill>
            </a:endParaRPr>
          </a:p>
          <a:p>
            <a:pPr marL="171450" indent="-171450">
              <a:spcAft>
                <a:spcPts val="600"/>
              </a:spcAft>
              <a:buFont typeface="Wingdings" panose="05000000000000000000" pitchFamily="2" charset="2"/>
              <a:buChar char="§"/>
            </a:pPr>
            <a:r>
              <a:rPr lang="en-US" dirty="0">
                <a:solidFill>
                  <a:srgbClr val="141413"/>
                </a:solidFill>
              </a:rPr>
              <a:t>You may need to use doctors in its network and get approval (prior authorization) for certain drugs or services.</a:t>
            </a:r>
            <a:endParaRPr lang="en-US" dirty="0">
              <a:solidFill>
                <a:srgbClr val="000000"/>
              </a:solidFill>
            </a:endParaRPr>
          </a:p>
          <a:p>
            <a:pPr marL="171450" indent="-171450">
              <a:spcAft>
                <a:spcPts val="600"/>
              </a:spcAft>
              <a:buFont typeface="Wingdings" panose="05000000000000000000" pitchFamily="2" charset="2"/>
              <a:buChar char="§"/>
            </a:pPr>
            <a:r>
              <a:rPr lang="en-US" dirty="0">
                <a:solidFill>
                  <a:srgbClr val="141413"/>
                </a:solidFill>
              </a:rPr>
              <a:t>Usually have different out-of-pocket costs than Original Medicare, including a yearly limit on out-of-pocket costs.</a:t>
            </a:r>
            <a:endParaRPr lang="en-US" dirty="0">
              <a:solidFill>
                <a:srgbClr val="000000"/>
              </a:solidFill>
            </a:endParaRPr>
          </a:p>
          <a:p>
            <a:pPr marL="171450" indent="-171450">
              <a:spcAft>
                <a:spcPts val="600"/>
              </a:spcAft>
              <a:buFont typeface="Wingdings" panose="05000000000000000000" pitchFamily="2" charset="2"/>
              <a:buChar char="§"/>
            </a:pPr>
            <a:r>
              <a:rPr lang="en-US" dirty="0">
                <a:solidFill>
                  <a:srgbClr val="141413"/>
                </a:solidFill>
              </a:rPr>
              <a:t>Most plans offer extra benefits that Original Medicare doesn’t cover—like vision, hearing, dental, and more.</a:t>
            </a:r>
            <a:endParaRPr lang="en-US" dirty="0">
              <a:ea typeface="Calibri"/>
              <a:cs typeface="Calibri"/>
            </a:endParaRPr>
          </a:p>
          <a:p>
            <a:endParaRPr lang="en-US" dirty="0"/>
          </a:p>
        </p:txBody>
      </p:sp>
    </p:spTree>
    <p:extLst>
      <p:ext uri="{BB962C8B-B14F-4D97-AF65-F5344CB8AC3E}">
        <p14:creationId xmlns:p14="http://schemas.microsoft.com/office/powerpoint/2010/main" val="14341530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ea typeface="ＭＳ Ｐゴシック" pitchFamily="84" charset="-128"/>
              </a:rPr>
              <a:t>“Medicare </a:t>
            </a:r>
            <a:r>
              <a:rPr lang="en-US" dirty="0">
                <a:solidFill>
                  <a:prstClr val="black"/>
                </a:solidFill>
                <a:ea typeface="Arial" pitchFamily="84" charset="0"/>
              </a:rPr>
              <a:t>Advantage Plan Overview,”</a:t>
            </a:r>
            <a:r>
              <a:rPr lang="en-US" i="1" dirty="0">
                <a:solidFill>
                  <a:prstClr val="black"/>
                </a:solidFill>
                <a:ea typeface="Arial" pitchFamily="84" charset="0"/>
              </a:rPr>
              <a:t> </a:t>
            </a:r>
            <a:r>
              <a:rPr lang="en-US" dirty="0">
                <a:solidFill>
                  <a:prstClr val="black"/>
                </a:solidFill>
                <a:ea typeface="Arial" pitchFamily="84" charset="0"/>
              </a:rPr>
              <a:t>explains the types </a:t>
            </a:r>
            <a:r>
              <a:rPr lang="en-US" dirty="0">
                <a:solidFill>
                  <a:prstClr val="black"/>
                </a:solidFill>
                <a:ea typeface="Arial" pitchFamily="84" charset="0"/>
                <a:cs typeface="Arial" panose="020B0604020202020204" pitchFamily="34" charset="0"/>
              </a:rPr>
              <a:t>of </a:t>
            </a:r>
            <a:r>
              <a:rPr lang="en-US" dirty="0">
                <a:solidFill>
                  <a:prstClr val="black"/>
                </a:solidFill>
                <a:ea typeface="Arial" pitchFamily="84" charset="0"/>
              </a:rPr>
              <a:t>Medicare Advantage Plans, how they work, associated costs, how to join or switch a plan, and more.</a:t>
            </a:r>
          </a:p>
          <a:p>
            <a:endParaRPr lang="en-US" dirty="0"/>
          </a:p>
          <a:p>
            <a:pPr marL="0" indent="0" defTabSz="983577">
              <a:spcAft>
                <a:spcPts val="600"/>
              </a:spcAft>
              <a:buNone/>
              <a:defRPr/>
            </a:pPr>
            <a:r>
              <a:rPr lang="en-US" dirty="0"/>
              <a:t>At the end of this topic, you’ll be able to:</a:t>
            </a:r>
          </a:p>
          <a:p>
            <a:pPr marL="171450" indent="-171450" defTabSz="724959">
              <a:spcAft>
                <a:spcPts val="600"/>
              </a:spcAft>
              <a:buFont typeface="Wingdings" panose="05000000000000000000" pitchFamily="2" charset="2"/>
              <a:buChar char="§"/>
            </a:pPr>
            <a:r>
              <a:rPr lang="en-US" dirty="0"/>
              <a:t>Describe Medicare Advantage Plans and how they work</a:t>
            </a:r>
          </a:p>
          <a:p>
            <a:pPr marL="171450" indent="-171450" defTabSz="724959">
              <a:spcAft>
                <a:spcPts val="600"/>
              </a:spcAft>
              <a:buFont typeface="Wingdings" panose="05000000000000000000" pitchFamily="2" charset="2"/>
              <a:buChar char="§"/>
            </a:pPr>
            <a:r>
              <a:rPr lang="en-US" dirty="0"/>
              <a:t>Compare and contrast types of Medicare Advantage Plans</a:t>
            </a:r>
          </a:p>
          <a:p>
            <a:pPr marL="171450" indent="-171450" defTabSz="724959">
              <a:spcAft>
                <a:spcPts val="600"/>
              </a:spcAft>
              <a:buFont typeface="Wingdings" panose="05000000000000000000" pitchFamily="2" charset="2"/>
              <a:buChar char="§"/>
            </a:pPr>
            <a:r>
              <a:rPr lang="en-US" dirty="0"/>
              <a:t>Explain costs associated with Medicare Advantage Plans</a:t>
            </a:r>
          </a:p>
          <a:p>
            <a:pPr marL="171450" indent="-171450" defTabSz="724959">
              <a:spcAft>
                <a:spcPts val="600"/>
              </a:spcAft>
              <a:buFont typeface="Wingdings" panose="05000000000000000000" pitchFamily="2" charset="2"/>
              <a:buChar char="§"/>
            </a:pPr>
            <a:r>
              <a:rPr lang="en-US" dirty="0"/>
              <a:t>Describe Medicare Advantage Plan eligibility requirements</a:t>
            </a:r>
          </a:p>
          <a:p>
            <a:pPr marL="171450" indent="-171450" defTabSz="724959">
              <a:spcAft>
                <a:spcPts val="600"/>
              </a:spcAft>
              <a:buFont typeface="Wingdings" panose="05000000000000000000" pitchFamily="2" charset="2"/>
              <a:buChar char="§"/>
            </a:pPr>
            <a:r>
              <a:rPr lang="en-US" dirty="0"/>
              <a:t>Explain how and when you can join or switch Medicare Advantage Plans</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7</a:t>
            </a:fld>
            <a:endParaRPr lang="en-US"/>
          </a:p>
        </p:txBody>
      </p:sp>
    </p:spTree>
    <p:extLst>
      <p:ext uri="{BB962C8B-B14F-4D97-AF65-F5344CB8AC3E}">
        <p14:creationId xmlns:p14="http://schemas.microsoft.com/office/powerpoint/2010/main" val="2670803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defTabSz="966612">
              <a:spcAft>
                <a:spcPts val="600"/>
              </a:spcAft>
              <a:buNone/>
              <a:defRPr/>
            </a:pPr>
            <a:r>
              <a:rPr lang="en-US" sz="1100" b="1" dirty="0">
                <a:solidFill>
                  <a:prstClr val="black"/>
                </a:solidFill>
                <a:ea typeface="ＭＳ Ｐゴシック" pitchFamily="84" charset="-128"/>
              </a:rPr>
              <a:t>Presenter Notes</a:t>
            </a:r>
          </a:p>
          <a:p>
            <a:pPr>
              <a:spcAft>
                <a:spcPts val="600"/>
              </a:spcAft>
            </a:pPr>
            <a:r>
              <a:rPr lang="en-US" sz="1100" dirty="0"/>
              <a:t>If you join a Medicare Advantage Plan, you’ll still have Medicare, but you’ll get most of your Part A and Part B coverage from your Medicare Advantage Plan, not Original Medicare. You’ll still have the same rights and protections you would have under Original Medicare.</a:t>
            </a:r>
          </a:p>
          <a:p>
            <a:pPr>
              <a:spcAft>
                <a:spcPts val="600"/>
              </a:spcAft>
            </a:pPr>
            <a:endParaRPr lang="en-US" sz="1100" dirty="0"/>
          </a:p>
          <a:p>
            <a:pPr>
              <a:spcAft>
                <a:spcPts val="600"/>
              </a:spcAft>
            </a:pPr>
            <a:r>
              <a:rPr lang="en-US" sz="1100" dirty="0"/>
              <a:t>There are several types of Medicare Advantage Plans and each of these plan types have special rules about how you get your Medicare-covered Part A and Part B services and any supplemental benefits your plan covers (this information will be covered in the next few slides). </a:t>
            </a:r>
            <a:r>
              <a:rPr lang="en-US" sz="1100" dirty="0">
                <a:cs typeface="Arial" panose="020B0604020202020204" pitchFamily="34" charset="0"/>
              </a:rPr>
              <a:t>Medicare Advantage Plans are offered by Medicare-approved private companies that must follow rules set by Medicare. Most Medicare Advantage Plans include drug coverage (Part D). </a:t>
            </a:r>
          </a:p>
          <a:p>
            <a:pPr marL="342900" lvl="1" indent="-112713">
              <a:spcBef>
                <a:spcPts val="0"/>
              </a:spcBef>
              <a:spcAft>
                <a:spcPts val="600"/>
              </a:spcAft>
              <a:buFont typeface="Arial" panose="020B0604020202020204" pitchFamily="34" charset="0"/>
              <a:buChar char="•"/>
            </a:pPr>
            <a:r>
              <a:rPr lang="en-US" sz="1100" dirty="0">
                <a:cs typeface="Arial" panose="020B0604020202020204" pitchFamily="34" charset="0"/>
              </a:rPr>
              <a:t>In many cases, you’ll need to use health care providers who participate in the plan’s network (a list of doctors, other health care providers, and hospitals that a plan contracts with to provide medical care to its members). These plans set a limit on what you’ll have to pay out-of-pocket each year for services covered under Part A and Part B. Some plans offer non-emergency coverage out of network, but typically at a higher cost. </a:t>
            </a:r>
          </a:p>
          <a:p>
            <a:pPr marL="342900" lvl="1" indent="-112713">
              <a:spcBef>
                <a:spcPts val="0"/>
              </a:spcBef>
              <a:spcAft>
                <a:spcPts val="600"/>
              </a:spcAft>
              <a:buFont typeface="Arial" panose="020B0604020202020204" pitchFamily="34" charset="0"/>
              <a:buChar char="•"/>
            </a:pPr>
            <a:r>
              <a:rPr lang="en-US" sz="1100" dirty="0">
                <a:cs typeface="Arial" panose="020B0604020202020204" pitchFamily="34" charset="0"/>
              </a:rPr>
              <a:t>For certain services or drugs, you may need to get approval, also called prior authorization, from your plan before it covers them. In some cases, you may also need to get a referral to use a specialist.</a:t>
            </a:r>
          </a:p>
          <a:p>
            <a:pPr marL="342900" lvl="1" indent="-112713">
              <a:spcBef>
                <a:spcPts val="0"/>
              </a:spcBef>
              <a:spcAft>
                <a:spcPts val="600"/>
              </a:spcAft>
              <a:buFont typeface="Arial" panose="020B0604020202020204" pitchFamily="34" charset="0"/>
              <a:buChar char="•"/>
            </a:pPr>
            <a:r>
              <a:rPr lang="en-US" sz="1100" dirty="0">
                <a:cs typeface="Arial" panose="020B0604020202020204" pitchFamily="34" charset="0"/>
              </a:rPr>
              <a:t>Plans may offer some extra benefits that Original Medicare doesn’t cover—like fitness programs (gym memberships or discounts) and some vision, hearing, and dental services (like routine check ups or cleanings). Some plans can also choose to cover other benefits, like transportation to doctor visits, over-the-counter drugs that Part D doesn’t cover, and other health care services. Check with the plan before you join to find out what benefits it offers, how much they cost, and if there are any limitations.</a:t>
            </a:r>
          </a:p>
          <a:p>
            <a:pPr>
              <a:spcAft>
                <a:spcPts val="600"/>
              </a:spcAft>
            </a:pPr>
            <a:endParaRPr lang="en-US" sz="1100" dirty="0">
              <a:cs typeface="Arial" panose="020B0604020202020204" pitchFamily="34" charset="0"/>
            </a:endParaRPr>
          </a:p>
          <a:p>
            <a:pPr>
              <a:spcAft>
                <a:spcPts val="600"/>
              </a:spcAft>
            </a:pPr>
            <a:r>
              <a:rPr lang="en-US" sz="1100" dirty="0">
                <a:cs typeface="Arial" panose="020B0604020202020204" pitchFamily="34" charset="0"/>
              </a:rPr>
              <a:t>Remember, you must use the card from your Medicare Advantage Plan to get your Medicare-covered services. Keep your red, white, and blue Medicare card in a safe place because you might need it later. If you’re in a Medicare Advantage Plan, Original Medicare will still help cover your costs for hospice care, some costs of clinical trials, and benefits that come from laws or Medicare policy decisions that the plan doesn’t cover. </a:t>
            </a:r>
          </a:p>
          <a:p>
            <a:pPr marL="0" indent="0">
              <a:spcAft>
                <a:spcPts val="600"/>
              </a:spcAft>
              <a:buNone/>
            </a:pPr>
            <a:endParaRPr lang="en-US" sz="1100" b="0" dirty="0">
              <a:cs typeface="Arial" panose="020B0604020202020204" pitchFamily="34" charset="0"/>
            </a:endParaRPr>
          </a:p>
          <a:p>
            <a:pPr marL="0" indent="0">
              <a:spcAft>
                <a:spcPts val="600"/>
              </a:spcAft>
              <a:buNone/>
            </a:pPr>
            <a:r>
              <a:rPr lang="en-US" sz="1100" b="0" dirty="0">
                <a:cs typeface="Arial" panose="020B0604020202020204" pitchFamily="34" charset="0"/>
              </a:rPr>
              <a:t>For more information, visit: </a:t>
            </a:r>
          </a:p>
          <a:p>
            <a:pPr>
              <a:spcAft>
                <a:spcPts val="600"/>
              </a:spcAft>
            </a:pPr>
            <a:r>
              <a:rPr lang="en-US" sz="1100" b="0" dirty="0">
                <a:cs typeface="Arial" panose="020B0604020202020204" pitchFamily="34" charset="0"/>
                <a:hlinkClick r:id="rId3"/>
              </a:rPr>
              <a:t>Medicare.gov/publications/10050-Medicare-and-You.pdf</a:t>
            </a:r>
            <a:endParaRPr lang="en-US" sz="1100" b="0" dirty="0">
              <a:cs typeface="Arial" panose="020B0604020202020204" pitchFamily="34" charset="0"/>
            </a:endParaRPr>
          </a:p>
          <a:p>
            <a:pPr>
              <a:spcAft>
                <a:spcPts val="600"/>
              </a:spcAft>
            </a:pPr>
            <a:r>
              <a:rPr lang="en-US" sz="1100" b="0" dirty="0">
                <a:cs typeface="Arial" panose="020B0604020202020204" pitchFamily="34" charset="0"/>
                <a:hlinkClick r:id="rId4"/>
              </a:rPr>
              <a:t>Medicare.gov/publications/12026-Understanding-Medicare-Advantage-Plans.pdf</a:t>
            </a:r>
            <a:endParaRPr lang="en-US" sz="1100" b="0" dirty="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8</a:t>
            </a:fld>
            <a:endParaRPr lang="en-US"/>
          </a:p>
        </p:txBody>
      </p:sp>
    </p:spTree>
    <p:extLst>
      <p:ext uri="{BB962C8B-B14F-4D97-AF65-F5344CB8AC3E}">
        <p14:creationId xmlns:p14="http://schemas.microsoft.com/office/powerpoint/2010/main" val="890431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defTabSz="966612">
              <a:spcAft>
                <a:spcPts val="600"/>
              </a:spcAft>
              <a:buNone/>
              <a:defRPr/>
            </a:pPr>
            <a:r>
              <a:rPr lang="en-US" b="1" dirty="0">
                <a:solidFill>
                  <a:prstClr val="black"/>
                </a:solidFill>
                <a:ea typeface="ＭＳ Ｐゴシック" pitchFamily="84" charset="-128"/>
              </a:rPr>
              <a:t>This slide has animation.</a:t>
            </a:r>
          </a:p>
          <a:p>
            <a:pPr marL="0" indent="0" defTabSz="966612">
              <a:spcAft>
                <a:spcPts val="600"/>
              </a:spcAft>
              <a:buNone/>
              <a:defRPr/>
            </a:pPr>
            <a:r>
              <a:rPr lang="en-US" b="1" dirty="0">
                <a:solidFill>
                  <a:prstClr val="black"/>
                </a:solidFill>
                <a:ea typeface="ＭＳ Ｐゴシック" pitchFamily="84" charset="-128"/>
              </a:rPr>
              <a:t>Presenter Notes</a:t>
            </a:r>
          </a:p>
          <a:p>
            <a:pPr marL="0" indent="0">
              <a:spcAft>
                <a:spcPts val="600"/>
              </a:spcAft>
              <a:buNone/>
            </a:pPr>
            <a:r>
              <a:rPr lang="en-US" dirty="0">
                <a:cs typeface="Arial" panose="020B0604020202020204" pitchFamily="34" charset="0"/>
              </a:rPr>
              <a:t>The different types of Medicare Advantage Plans will be reviewed on the next several slides.</a:t>
            </a:r>
          </a:p>
          <a:p>
            <a:pPr marL="114300" marR="0" lvl="0" indent="-114300" algn="l" defTabSz="914400" rtl="0" eaLnBrk="1" fontAlgn="auto" latinLnBrk="0" hangingPunct="1">
              <a:spcAft>
                <a:spcPts val="600"/>
              </a:spcAft>
              <a:buClrTx/>
              <a:buSzTx/>
              <a:buFont typeface="Wingdings" panose="05000000000000000000" pitchFamily="2" charset="2"/>
              <a:buChar char="§"/>
              <a:tabLst/>
              <a:defRPr/>
            </a:pPr>
            <a:r>
              <a:rPr lang="en-US" dirty="0">
                <a:cs typeface="Arial" panose="020B0604020202020204" pitchFamily="34" charset="0"/>
              </a:rPr>
              <a:t>Health Maintenance Organization (HMO) Plan </a:t>
            </a:r>
          </a:p>
          <a:p>
            <a:pPr marL="114300" marR="0" lvl="0" indent="-114300" algn="l" defTabSz="914400" rtl="0" eaLnBrk="1" fontAlgn="auto" latinLnBrk="0" hangingPunct="1">
              <a:spcAft>
                <a:spcPts val="600"/>
              </a:spcAft>
              <a:buClrTx/>
              <a:buSzTx/>
              <a:buFont typeface="Wingdings" panose="05000000000000000000" pitchFamily="2" charset="2"/>
              <a:buChar char="§"/>
              <a:tabLst/>
              <a:defRPr/>
            </a:pPr>
            <a:r>
              <a:rPr lang="en-US" dirty="0">
                <a:cs typeface="Arial" panose="020B0604020202020204" pitchFamily="34" charset="0"/>
              </a:rPr>
              <a:t>Preferred Provider Organization (PPO) Plan</a:t>
            </a:r>
          </a:p>
          <a:p>
            <a:pPr marL="114300" marR="0" lvl="0" indent="-114300" algn="l" defTabSz="914400" rtl="0" eaLnBrk="1" fontAlgn="auto" latinLnBrk="0" hangingPunct="1">
              <a:spcAft>
                <a:spcPts val="600"/>
              </a:spcAft>
              <a:buClrTx/>
              <a:buSzTx/>
              <a:buFont typeface="Wingdings" panose="05000000000000000000" pitchFamily="2" charset="2"/>
              <a:buChar char="§"/>
              <a:tabLst/>
              <a:defRPr/>
            </a:pPr>
            <a:r>
              <a:rPr lang="en-US" dirty="0">
                <a:cs typeface="Arial" panose="020B0604020202020204" pitchFamily="34" charset="0"/>
              </a:rPr>
              <a:t>Special Needs Plan (SNP)</a:t>
            </a:r>
          </a:p>
          <a:p>
            <a:pPr marL="114300" marR="0" lvl="0" indent="-114300" algn="l" defTabSz="914400" rtl="0" eaLnBrk="1" fontAlgn="auto" latinLnBrk="0" hangingPunct="1">
              <a:spcAft>
                <a:spcPts val="600"/>
              </a:spcAft>
              <a:buClrTx/>
              <a:buSzTx/>
              <a:buFont typeface="Wingdings" panose="05000000000000000000" pitchFamily="2" charset="2"/>
              <a:buChar char="§"/>
              <a:tabLst/>
              <a:defRPr/>
            </a:pPr>
            <a:r>
              <a:rPr lang="en-US" dirty="0">
                <a:cs typeface="Arial" panose="020B0604020202020204" pitchFamily="34" charset="0"/>
              </a:rPr>
              <a:t>Private Fee-for-Service (PFFS) Plan</a:t>
            </a:r>
          </a:p>
          <a:p>
            <a:pPr marL="114300" marR="0" lvl="0" indent="-114300" algn="l" defTabSz="914400" rtl="0" eaLnBrk="1" fontAlgn="auto" latinLnBrk="0" hangingPunct="1">
              <a:spcAft>
                <a:spcPts val="600"/>
              </a:spcAft>
              <a:buClrTx/>
              <a:buSzTx/>
              <a:buFont typeface="Wingdings" panose="05000000000000000000" pitchFamily="2" charset="2"/>
              <a:buChar char="§"/>
              <a:tabLst/>
              <a:defRPr/>
            </a:pPr>
            <a:r>
              <a:rPr lang="en-US" dirty="0">
                <a:cs typeface="Arial" panose="020B0604020202020204" pitchFamily="34" charset="0"/>
              </a:rPr>
              <a:t>Medical Savings Account (MSA) Plan</a:t>
            </a:r>
          </a:p>
          <a:p>
            <a:pPr marL="0" indent="0">
              <a:spcBef>
                <a:spcPts val="600"/>
              </a:spcBef>
              <a:spcAft>
                <a:spcPts val="600"/>
              </a:spcAft>
              <a:buNone/>
            </a:pPr>
            <a:r>
              <a:rPr lang="en-US" sz="1200" dirty="0"/>
              <a:t>Visit </a:t>
            </a:r>
            <a:r>
              <a:rPr lang="en-US" sz="1200" dirty="0">
                <a:hlinkClick r:id="rId3"/>
              </a:rPr>
              <a:t>Medicare.gov/publications</a:t>
            </a:r>
            <a:r>
              <a:rPr lang="en-US" sz="1200" dirty="0"/>
              <a:t> and view “Understanding Medicare Advantage Plans” (CMS Product No. 12026) to get more information on the types of Medicare Advantage Plans. </a:t>
            </a:r>
            <a:r>
              <a:rPr lang="en-US" dirty="0"/>
              <a:t>To find and compare Medicare Advantage Plans in your area, visit </a:t>
            </a:r>
            <a:r>
              <a:rPr lang="en-US" dirty="0">
                <a:hlinkClick r:id="rId4"/>
              </a:rPr>
              <a:t>Medicare.gov/plan-compare</a:t>
            </a:r>
            <a:r>
              <a:rPr lang="en-US" dirty="0"/>
              <a:t>. </a:t>
            </a:r>
            <a:endParaRPr lang="en-US" sz="1200" dirty="0">
              <a:cs typeface="Arial" panose="020B0604020202020204" pitchFamily="34" charset="0"/>
            </a:endParaRPr>
          </a:p>
          <a:p>
            <a:pPr marL="0" indent="0">
              <a:spcBef>
                <a:spcPts val="600"/>
              </a:spcBef>
              <a:spcAft>
                <a:spcPts val="600"/>
              </a:spcAft>
              <a:buNone/>
            </a:pPr>
            <a:endParaRPr lang="en-US" sz="1200" dirty="0"/>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9</a:t>
            </a:fld>
            <a:endParaRPr lang="en-US"/>
          </a:p>
        </p:txBody>
      </p:sp>
    </p:spTree>
    <p:extLst>
      <p:ext uri="{BB962C8B-B14F-4D97-AF65-F5344CB8AC3E}">
        <p14:creationId xmlns:p14="http://schemas.microsoft.com/office/powerpoint/2010/main" val="7327416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defTabSz="966612">
              <a:spcAft>
                <a:spcPts val="600"/>
              </a:spcAft>
              <a:buNone/>
              <a:defRPr/>
            </a:pPr>
            <a:r>
              <a:rPr lang="en-US" sz="1100" b="1" dirty="0">
                <a:solidFill>
                  <a:prstClr val="black"/>
                </a:solidFill>
                <a:ea typeface="ＭＳ Ｐゴシック" pitchFamily="84" charset="-128"/>
              </a:rPr>
              <a:t>This slide has animation.</a:t>
            </a:r>
            <a:endParaRPr lang="en-US" sz="1100" dirty="0">
              <a:solidFill>
                <a:prstClr val="black"/>
              </a:solidFill>
              <a:ea typeface="ＭＳ Ｐゴシック" pitchFamily="84" charset="-128"/>
            </a:endParaRPr>
          </a:p>
          <a:p>
            <a:pPr marL="0" indent="0" defTabSz="966612">
              <a:spcAft>
                <a:spcPts val="600"/>
              </a:spcAft>
              <a:buNone/>
              <a:defRPr/>
            </a:pPr>
            <a:r>
              <a:rPr lang="en-US" sz="1100" b="1" dirty="0">
                <a:solidFill>
                  <a:prstClr val="black"/>
                </a:solidFill>
                <a:ea typeface="ＭＳ Ｐゴシック" pitchFamily="84" charset="-128"/>
              </a:rPr>
              <a:t>Presenter Notes</a:t>
            </a:r>
          </a:p>
          <a:p>
            <a:pPr marL="171450" indent="-171450" defTabSz="966612">
              <a:spcAft>
                <a:spcPts val="600"/>
              </a:spcAft>
              <a:buFont typeface="Wingdings" panose="05000000000000000000" pitchFamily="2" charset="2"/>
              <a:buChar char="§"/>
              <a:defRPr/>
            </a:pPr>
            <a:r>
              <a:rPr lang="en-US" sz="1100" b="0" dirty="0">
                <a:solidFill>
                  <a:prstClr val="black"/>
                </a:solidFill>
              </a:rPr>
              <a:t>Can I get my health care from any doctor, other health care provider, or hospital? Sometimes. You generally must get your care and services from providers and facilities in the plan’s network (except emergency or </a:t>
            </a:r>
            <a:r>
              <a:rPr lang="en-US" sz="1100" b="0" kern="1200" dirty="0">
                <a:solidFill>
                  <a:schemeClr val="accent1">
                    <a:lumMod val="75000"/>
                  </a:schemeClr>
                </a:solidFill>
                <a:effectLst/>
                <a:latin typeface="+mn-lt"/>
                <a:ea typeface="+mn-ea"/>
                <a:cs typeface="+mn-cs"/>
              </a:rPr>
              <a:t>urgently needed services</a:t>
            </a:r>
            <a:r>
              <a:rPr lang="en-US" sz="1100" b="0" dirty="0">
                <a:solidFill>
                  <a:prstClr val="black"/>
                </a:solidFill>
              </a:rPr>
              <a:t>, or out-of-area dialysis). In an HMO Point-of-Service (HMOPOS) Plan, you may be able to get some services out of network, but you usually pay more.</a:t>
            </a:r>
          </a:p>
          <a:p>
            <a:pPr marL="171450" indent="-171450" defTabSz="966612">
              <a:spcAft>
                <a:spcPts val="600"/>
              </a:spcAft>
              <a:buFont typeface="Wingdings" panose="05000000000000000000" pitchFamily="2" charset="2"/>
              <a:buChar char="§"/>
              <a:defRPr/>
            </a:pPr>
            <a:r>
              <a:rPr lang="en-US" sz="1100" b="0" dirty="0">
                <a:solidFill>
                  <a:srgbClr val="000000"/>
                </a:solidFill>
                <a:cs typeface="Arial" panose="020B0604020202020204" pitchFamily="34" charset="0"/>
              </a:rPr>
              <a:t>Do these plans cover prescription drugs? In most cases, yes, prescription drugs are covered. </a:t>
            </a:r>
            <a:r>
              <a:rPr lang="en-US" sz="1100" b="0" dirty="0"/>
              <a:t>If you’re planning to enroll in an HMO and you want Medicare drug coverage (Part D), you must join an HMO plan that offers Medicare drug coverage. If you join an HMO plan without drug coverage, you can’t join a separate Medicare drug plan.</a:t>
            </a:r>
            <a:endParaRPr lang="en-US" sz="1100" b="0" dirty="0">
              <a:solidFill>
                <a:prstClr val="black"/>
              </a:solidFill>
              <a:cs typeface="Arial" panose="020B0604020202020204" pitchFamily="34" charset="0"/>
            </a:endParaRPr>
          </a:p>
          <a:p>
            <a:pPr marL="171450" indent="-171450" defTabSz="966612">
              <a:spcAft>
                <a:spcPts val="600"/>
              </a:spcAft>
              <a:buFont typeface="Wingdings" panose="05000000000000000000" pitchFamily="2" charset="2"/>
              <a:buChar char="§"/>
              <a:defRPr/>
            </a:pPr>
            <a:r>
              <a:rPr lang="en-US" sz="1100" b="0" dirty="0">
                <a:solidFill>
                  <a:srgbClr val="000000"/>
                </a:solidFill>
                <a:cs typeface="Arial" panose="020B0604020202020204" pitchFamily="34" charset="0"/>
              </a:rPr>
              <a:t>Do I need to choose a primary care doctor? In most cases, yes, you need to choose a primary care doctor. </a:t>
            </a:r>
          </a:p>
          <a:p>
            <a:pPr marL="171450" indent="-171450" defTabSz="966612">
              <a:spcAft>
                <a:spcPts val="600"/>
              </a:spcAft>
              <a:buFont typeface="Wingdings" panose="05000000000000000000" pitchFamily="2" charset="2"/>
              <a:buChar char="§"/>
              <a:defRPr/>
            </a:pPr>
            <a:r>
              <a:rPr lang="en-US" sz="1100" b="0" dirty="0">
                <a:solidFill>
                  <a:srgbClr val="000000"/>
                </a:solidFill>
                <a:cs typeface="Arial" panose="020B0604020202020204" pitchFamily="34" charset="0"/>
              </a:rPr>
              <a:t>Do I have to get a referral to use a specialist? In most cases, yes. Certain services, like yearly screening mammograms, don’t require a referral. However, if a </a:t>
            </a:r>
            <a:r>
              <a:rPr lang="en-US" sz="1100" b="0" dirty="0">
                <a:cs typeface="Arial" panose="020B0604020202020204" pitchFamily="34" charset="0"/>
              </a:rPr>
              <a:t>plan network provider believes that your best treatment for a condition should be obtained out-of-network, this provider may refer you outside the network. The provider should request a written pre-service organization determination from the plan and then you’ll only pay plan cost sharing.</a:t>
            </a:r>
            <a:endParaRPr lang="en-US" sz="1100" b="0" dirty="0">
              <a:solidFill>
                <a:prstClr val="black"/>
              </a:solidFill>
              <a:cs typeface="Arial" panose="020B0604020202020204" pitchFamily="34" charset="0"/>
            </a:endParaRPr>
          </a:p>
          <a:p>
            <a:pPr marL="171450" indent="-171450" defTabSz="966612">
              <a:spcAft>
                <a:spcPts val="600"/>
              </a:spcAft>
              <a:buFont typeface="Wingdings" panose="05000000000000000000" pitchFamily="2" charset="2"/>
              <a:buChar char="§"/>
              <a:defRPr/>
            </a:pPr>
            <a:r>
              <a:rPr lang="en-US" sz="1100" b="0" dirty="0">
                <a:solidFill>
                  <a:srgbClr val="000000"/>
                </a:solidFill>
                <a:cs typeface="Arial" panose="020B0604020202020204" pitchFamily="34" charset="0"/>
              </a:rPr>
              <a:t>What else do I need to know about this type of plan?</a:t>
            </a:r>
          </a:p>
          <a:p>
            <a:pPr marL="292276" lvl="1" indent="-171450" defTabSz="966612">
              <a:spcBef>
                <a:spcPts val="0"/>
              </a:spcBef>
              <a:spcAft>
                <a:spcPts val="600"/>
              </a:spcAft>
              <a:buFont typeface="Wingdings" panose="05000000000000000000" pitchFamily="2" charset="2"/>
              <a:buChar char="§"/>
              <a:defRPr/>
            </a:pPr>
            <a:r>
              <a:rPr lang="en-US" sz="1100" b="0" dirty="0">
                <a:solidFill>
                  <a:srgbClr val="000000"/>
                </a:solidFill>
                <a:cs typeface="Arial" panose="020B0604020202020204" pitchFamily="34" charset="0"/>
              </a:rPr>
              <a:t>If you get non-emergency health care outside the plan’s network without authorization, you may have to pay the full cost. </a:t>
            </a:r>
          </a:p>
          <a:p>
            <a:pPr marL="292276" lvl="1" indent="-171450" defTabSz="966612">
              <a:spcBef>
                <a:spcPts val="0"/>
              </a:spcBef>
              <a:spcAft>
                <a:spcPts val="600"/>
              </a:spcAft>
              <a:buFont typeface="Wingdings" panose="05000000000000000000" pitchFamily="2" charset="2"/>
              <a:buChar char="§"/>
              <a:defRPr/>
            </a:pPr>
            <a:r>
              <a:rPr lang="en-US" sz="1100" b="0" dirty="0">
                <a:solidFill>
                  <a:srgbClr val="000000"/>
                </a:solidFill>
                <a:cs typeface="Arial" panose="020B0604020202020204" pitchFamily="34" charset="0"/>
              </a:rPr>
              <a:t>It’s important that you follow the plan’s rules, like getting prior approval for a certain service when needed. </a:t>
            </a:r>
          </a:p>
          <a:p>
            <a:pPr marL="292276" lvl="1" indent="-171450" defTabSz="966612">
              <a:spcBef>
                <a:spcPts val="0"/>
              </a:spcBef>
              <a:spcAft>
                <a:spcPts val="600"/>
              </a:spcAft>
              <a:buFont typeface="Wingdings" panose="05000000000000000000" pitchFamily="2" charset="2"/>
              <a:buChar char="§"/>
              <a:defRPr/>
            </a:pPr>
            <a:r>
              <a:rPr lang="en-US" sz="1100" b="0" dirty="0">
                <a:solidFill>
                  <a:srgbClr val="000000"/>
                </a:solidFill>
                <a:cs typeface="Arial" panose="020B0604020202020204" pitchFamily="34" charset="0"/>
              </a:rPr>
              <a:t>If your doctor or other health care provider leaves the plan, your plan will notify you. You can choose another provider in the plan.</a:t>
            </a:r>
          </a:p>
          <a:p>
            <a:pPr marL="292276" lvl="1" indent="-171450" defTabSz="966612">
              <a:spcBef>
                <a:spcPts val="0"/>
              </a:spcBef>
              <a:spcAft>
                <a:spcPts val="600"/>
              </a:spcAft>
              <a:buFont typeface="Wingdings" panose="05000000000000000000" pitchFamily="2" charset="2"/>
              <a:buChar char="§"/>
              <a:defRPr/>
            </a:pPr>
            <a:r>
              <a:rPr lang="en-US" sz="1100" b="0" dirty="0">
                <a:solidFill>
                  <a:srgbClr val="000000"/>
                </a:solidFill>
                <a:cs typeface="Arial" panose="020B0604020202020204" pitchFamily="34" charset="0"/>
              </a:rPr>
              <a:t>Your plan can’t charge more than Original Medicare for certain services like chemotherapy, dialysis, and skilled nursing facility care.</a:t>
            </a:r>
          </a:p>
          <a:p>
            <a:pPr marL="292276" lvl="1" indent="-171450" defTabSz="966612">
              <a:spcBef>
                <a:spcPts val="0"/>
              </a:spcBef>
              <a:spcAft>
                <a:spcPts val="600"/>
              </a:spcAft>
              <a:buFont typeface="Wingdings" panose="05000000000000000000" pitchFamily="2" charset="2"/>
              <a:buChar char="§"/>
              <a:defRPr/>
            </a:pPr>
            <a:r>
              <a:rPr lang="en-US" sz="1100" b="0" dirty="0">
                <a:solidFill>
                  <a:srgbClr val="000000"/>
                </a:solidFill>
                <a:cs typeface="Arial" panose="020B0604020202020204" pitchFamily="34" charset="0"/>
              </a:rPr>
              <a:t>Check with the plan you’re interested in for specific information.</a:t>
            </a:r>
          </a:p>
          <a:p>
            <a:pPr marL="0" indent="0" defTabSz="966612">
              <a:spcAft>
                <a:spcPts val="600"/>
              </a:spcAft>
              <a:buNone/>
              <a:defRPr/>
            </a:pPr>
            <a:endParaRPr lang="en-US" sz="1100" b="0" dirty="0">
              <a:solidFill>
                <a:srgbClr val="000000"/>
              </a:solidFill>
              <a:cs typeface="Arial" panose="020B0604020202020204" pitchFamily="34" charset="0"/>
            </a:endParaRPr>
          </a:p>
          <a:p>
            <a:pPr marL="0" indent="0" defTabSz="966612">
              <a:spcAft>
                <a:spcPts val="600"/>
              </a:spcAft>
              <a:buNone/>
              <a:defRPr/>
            </a:pPr>
            <a:r>
              <a:rPr lang="en-US" sz="1100" b="0" dirty="0">
                <a:solidFill>
                  <a:srgbClr val="000000"/>
                </a:solidFill>
                <a:cs typeface="Arial" panose="020B0604020202020204" pitchFamily="34" charset="0"/>
              </a:rPr>
              <a:t>Visit </a:t>
            </a:r>
            <a:r>
              <a:rPr lang="en-US" sz="1100" b="0" dirty="0">
                <a:solidFill>
                  <a:prstClr val="black"/>
                </a:solidFill>
                <a:cs typeface="Arial" panose="020B0604020202020204" pitchFamily="34" charset="0"/>
                <a:hlinkClick r:id="rId3"/>
              </a:rPr>
              <a:t>Medicare.gov/health-drug-plans/health-plans/your-health-plan-options/HMO</a:t>
            </a:r>
            <a:r>
              <a:rPr lang="en-US" sz="1100" b="0" dirty="0">
                <a:solidFill>
                  <a:srgbClr val="000000"/>
                </a:solidFill>
                <a:cs typeface="Arial" panose="020B0604020202020204" pitchFamily="34" charset="0"/>
              </a:rPr>
              <a:t> or check </a:t>
            </a:r>
            <a:r>
              <a:rPr lang="en-US" sz="1100" b="0" dirty="0">
                <a:solidFill>
                  <a:prstClr val="black"/>
                </a:solidFill>
                <a:cs typeface="Arial" panose="020B0604020202020204" pitchFamily="34" charset="0"/>
              </a:rPr>
              <a:t>with the plan for more information.</a:t>
            </a:r>
          </a:p>
          <a:p>
            <a:pPr marL="0" indent="0" defTabSz="966612">
              <a:spcAft>
                <a:spcPts val="600"/>
              </a:spcAft>
              <a:buNone/>
              <a:defRPr/>
            </a:pPr>
            <a:endParaRPr lang="en-US" sz="1100" b="0" dirty="0">
              <a:solidFill>
                <a:prstClr val="black"/>
              </a:solidFill>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10</a:t>
            </a:fld>
            <a:endParaRPr lang="en-US"/>
          </a:p>
        </p:txBody>
      </p:sp>
    </p:spTree>
    <p:extLst>
      <p:ext uri="{BB962C8B-B14F-4D97-AF65-F5344CB8AC3E}">
        <p14:creationId xmlns:p14="http://schemas.microsoft.com/office/powerpoint/2010/main" val="1590024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defTabSz="966612">
              <a:spcAft>
                <a:spcPts val="600"/>
              </a:spcAft>
              <a:buNone/>
              <a:defRPr/>
            </a:pPr>
            <a:r>
              <a:rPr lang="en-US" b="1" dirty="0">
                <a:solidFill>
                  <a:prstClr val="black"/>
                </a:solidFill>
                <a:ea typeface="ＭＳ Ｐゴシック" pitchFamily="84" charset="-128"/>
              </a:rPr>
              <a:t>This slide has animation.</a:t>
            </a:r>
            <a:endParaRPr lang="en-US" dirty="0">
              <a:solidFill>
                <a:prstClr val="black"/>
              </a:solidFill>
              <a:ea typeface="ＭＳ Ｐゴシック" pitchFamily="84" charset="-128"/>
            </a:endParaRPr>
          </a:p>
          <a:p>
            <a:pPr marL="0" indent="0" defTabSz="966612">
              <a:spcAft>
                <a:spcPts val="600"/>
              </a:spcAft>
              <a:buNone/>
              <a:defRPr/>
            </a:pPr>
            <a:r>
              <a:rPr lang="en-US" b="1" dirty="0">
                <a:solidFill>
                  <a:prstClr val="black"/>
                </a:solidFill>
                <a:ea typeface="ＭＳ Ｐゴシック" pitchFamily="84" charset="-128"/>
              </a:rPr>
              <a:t>Presenter Notes</a:t>
            </a:r>
          </a:p>
          <a:p>
            <a:pPr marL="171450" indent="-171450" defTabSz="966612">
              <a:spcAft>
                <a:spcPts val="600"/>
              </a:spcAft>
              <a:buFont typeface="Wingdings" panose="05000000000000000000" pitchFamily="2" charset="2"/>
              <a:buChar char="§"/>
              <a:defRPr/>
            </a:pPr>
            <a:r>
              <a:rPr lang="en-US" b="0" dirty="0">
                <a:solidFill>
                  <a:prstClr val="black"/>
                </a:solidFill>
              </a:rPr>
              <a:t>Can I get my health care from any doctor, other health care provider, or hospital? Yes. PPO plans have</a:t>
            </a:r>
            <a:r>
              <a:rPr lang="en-US" b="0" dirty="0">
                <a:solidFill>
                  <a:srgbClr val="000000"/>
                </a:solidFill>
              </a:rPr>
              <a:t> network doctors, specialists, hospitals, and other health care providers you can use. You can also use out‑of‑network providers for covered services, usually for a higher cost, if the provider agrees to treat you and hasn’t opted out of Medicare (for Medicare Part A and Part B items and services). You’re always covered for emergency and </a:t>
            </a:r>
            <a:r>
              <a:rPr lang="en-US" sz="1200" b="0" kern="1200" dirty="0">
                <a:solidFill>
                  <a:schemeClr val="accent1">
                    <a:lumMod val="75000"/>
                  </a:schemeClr>
                </a:solidFill>
                <a:effectLst/>
                <a:latin typeface="+mn-lt"/>
                <a:ea typeface="+mn-ea"/>
                <a:cs typeface="+mn-cs"/>
              </a:rPr>
              <a:t>urgently needed services. </a:t>
            </a:r>
          </a:p>
          <a:p>
            <a:pPr marL="171450" indent="-171450" defTabSz="966612">
              <a:spcAft>
                <a:spcPts val="600"/>
              </a:spcAft>
              <a:buFont typeface="Wingdings" panose="05000000000000000000" pitchFamily="2" charset="2"/>
              <a:buChar char="§"/>
              <a:defRPr/>
            </a:pPr>
            <a:r>
              <a:rPr lang="en-US" b="0" dirty="0">
                <a:solidFill>
                  <a:srgbClr val="000000"/>
                </a:solidFill>
              </a:rPr>
              <a:t>Do these plans cover prescription drugs? In most cases, yes. If you’re planning to enroll in a PPO and you want Medicare drug coverage (Part D), you must join a PPO Plan that offers Medicare drug coverage. If you join a PPO Plan without drug coverage, you can’t join a separate Medicare drug plan.</a:t>
            </a:r>
            <a:endParaRPr lang="en-US" b="0" dirty="0">
              <a:solidFill>
                <a:prstClr val="black"/>
              </a:solidFill>
            </a:endParaRPr>
          </a:p>
          <a:p>
            <a:pPr marL="171450" indent="-171450" defTabSz="966612">
              <a:spcAft>
                <a:spcPts val="600"/>
              </a:spcAft>
              <a:buFont typeface="Wingdings" panose="05000000000000000000" pitchFamily="2" charset="2"/>
              <a:buChar char="§"/>
              <a:defRPr/>
            </a:pPr>
            <a:r>
              <a:rPr lang="en-US" b="0" dirty="0">
                <a:solidFill>
                  <a:prstClr val="black"/>
                </a:solidFill>
              </a:rPr>
              <a:t>Do I need to choose a primary care doctor? No. You don’t need to choose a primary care doctor. </a:t>
            </a:r>
          </a:p>
          <a:p>
            <a:pPr marL="171450" indent="-171450" defTabSz="966612">
              <a:spcAft>
                <a:spcPts val="600"/>
              </a:spcAft>
              <a:buFont typeface="Wingdings" panose="05000000000000000000" pitchFamily="2" charset="2"/>
              <a:buChar char="§"/>
              <a:defRPr/>
            </a:pPr>
            <a:r>
              <a:rPr lang="en-US" b="0" dirty="0">
                <a:solidFill>
                  <a:prstClr val="black"/>
                </a:solidFill>
              </a:rPr>
              <a:t>Do I have to get a referral to use a specialist? In most cases, no. But if you use plan specialists (in-network), your costs for covered services will usually be lower than if you use non-plan specialists (out of network).</a:t>
            </a:r>
          </a:p>
          <a:p>
            <a:pPr marL="120827" lvl="1" indent="-120827" defTabSz="966612">
              <a:spcBef>
                <a:spcPts val="0"/>
              </a:spcBef>
              <a:spcAft>
                <a:spcPts val="600"/>
              </a:spcAft>
              <a:buFont typeface="Wingdings" panose="05000000000000000000" pitchFamily="2" charset="2"/>
              <a:buChar char="§"/>
              <a:defRPr/>
            </a:pPr>
            <a:r>
              <a:rPr lang="en-US" b="0" dirty="0">
                <a:solidFill>
                  <a:srgbClr val="000000"/>
                </a:solidFill>
                <a:cs typeface="Arial" panose="020B0604020202020204" pitchFamily="34" charset="0"/>
              </a:rPr>
              <a:t>What else do I need to know about this type of plan? </a:t>
            </a:r>
          </a:p>
          <a:p>
            <a:pPr marL="292276" lvl="1" indent="-171450" defTabSz="966612">
              <a:spcBef>
                <a:spcPts val="0"/>
              </a:spcBef>
              <a:spcAft>
                <a:spcPts val="600"/>
              </a:spcAft>
              <a:buFont typeface="Wingdings" panose="05000000000000000000" pitchFamily="2" charset="2"/>
              <a:buChar char="§"/>
              <a:defRPr/>
            </a:pPr>
            <a:r>
              <a:rPr lang="en-US" b="0" dirty="0">
                <a:solidFill>
                  <a:prstClr val="black"/>
                </a:solidFill>
                <a:cs typeface="Arial" panose="020B0604020202020204" pitchFamily="34" charset="0"/>
              </a:rPr>
              <a:t>Because certain providers are “preferred,” you can save money by using them.</a:t>
            </a:r>
          </a:p>
          <a:p>
            <a:pPr marL="292276" lvl="1" indent="-171450" defTabSz="966612">
              <a:spcBef>
                <a:spcPts val="0"/>
              </a:spcBef>
              <a:spcAft>
                <a:spcPts val="600"/>
              </a:spcAft>
              <a:buFont typeface="Wingdings" panose="05000000000000000000" pitchFamily="2" charset="2"/>
              <a:buChar char="§"/>
              <a:defRPr/>
            </a:pPr>
            <a:r>
              <a:rPr lang="en-US" b="0" dirty="0">
                <a:solidFill>
                  <a:prstClr val="black"/>
                </a:solidFill>
                <a:cs typeface="Arial" panose="020B0604020202020204" pitchFamily="34" charset="0"/>
              </a:rPr>
              <a:t>Your plan can’t charge more than Original Medicare for certain </a:t>
            </a:r>
            <a:r>
              <a:rPr lang="en-US" dirty="0">
                <a:solidFill>
                  <a:prstClr val="black"/>
                </a:solidFill>
                <a:cs typeface="Arial" panose="020B0604020202020204" pitchFamily="34" charset="0"/>
              </a:rPr>
              <a:t>services like chemotherapy, dialysis, and skilled nursing facility care.</a:t>
            </a:r>
          </a:p>
          <a:p>
            <a:pPr marL="292276" lvl="1" indent="-171450" defTabSz="966612">
              <a:spcBef>
                <a:spcPts val="0"/>
              </a:spcBef>
              <a:spcAft>
                <a:spcPts val="600"/>
              </a:spcAft>
              <a:buFont typeface="Wingdings" panose="05000000000000000000" pitchFamily="2" charset="2"/>
              <a:buChar char="§"/>
              <a:defRPr/>
            </a:pPr>
            <a:r>
              <a:rPr lang="en-US" dirty="0">
                <a:solidFill>
                  <a:prstClr val="black"/>
                </a:solidFill>
                <a:cs typeface="Arial" panose="020B0604020202020204" pitchFamily="34" charset="0"/>
              </a:rPr>
              <a:t>If your plan gives you prior approval for a treatment, the approval must be valid for as long as the treatment’s medically necessary. </a:t>
            </a:r>
          </a:p>
          <a:p>
            <a:pPr marL="4938" indent="0" defTabSz="966612">
              <a:spcAft>
                <a:spcPts val="600"/>
              </a:spcAft>
              <a:buNone/>
              <a:defRPr/>
            </a:pPr>
            <a:endParaRPr lang="en-US" dirty="0">
              <a:solidFill>
                <a:prstClr val="black"/>
              </a:solidFill>
              <a:cs typeface="Arial" panose="020B0604020202020204" pitchFamily="34" charset="0"/>
            </a:endParaRPr>
          </a:p>
          <a:p>
            <a:pPr marL="4938" indent="0" defTabSz="966612">
              <a:spcAft>
                <a:spcPts val="600"/>
              </a:spcAft>
              <a:buNone/>
              <a:defRPr/>
            </a:pPr>
            <a:r>
              <a:rPr lang="en-US" dirty="0">
                <a:solidFill>
                  <a:prstClr val="black"/>
                </a:solidFill>
                <a:cs typeface="Arial" panose="020B0604020202020204" pitchFamily="34" charset="0"/>
              </a:rPr>
              <a:t>Visit </a:t>
            </a:r>
            <a:r>
              <a:rPr lang="en-US" dirty="0">
                <a:solidFill>
                  <a:prstClr val="black"/>
                </a:solidFill>
                <a:cs typeface="Arial" panose="020B0604020202020204" pitchFamily="34" charset="0"/>
                <a:hlinkClick r:id="rId3"/>
              </a:rPr>
              <a:t>Medicare.gov/health-drug-plans/health-plans/your-health-plan-options/PPO</a:t>
            </a:r>
            <a:r>
              <a:rPr lang="en-US" dirty="0">
                <a:solidFill>
                  <a:prstClr val="black"/>
                </a:solidFill>
                <a:cs typeface="Arial" panose="020B0604020202020204" pitchFamily="34" charset="0"/>
              </a:rPr>
              <a:t> or check with the plan for more information.</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11</a:t>
            </a:fld>
            <a:endParaRPr lang="en-US"/>
          </a:p>
        </p:txBody>
      </p:sp>
    </p:spTree>
    <p:extLst>
      <p:ext uri="{BB962C8B-B14F-4D97-AF65-F5344CB8AC3E}">
        <p14:creationId xmlns:p14="http://schemas.microsoft.com/office/powerpoint/2010/main" val="1407083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defTabSz="966612">
              <a:spcAft>
                <a:spcPts val="400"/>
              </a:spcAft>
              <a:buNone/>
              <a:defRPr/>
            </a:pPr>
            <a:r>
              <a:rPr lang="en-US" sz="1050" b="1" dirty="0">
                <a:solidFill>
                  <a:prstClr val="black"/>
                </a:solidFill>
                <a:ea typeface="ＭＳ Ｐゴシック" pitchFamily="84" charset="-128"/>
              </a:rPr>
              <a:t>This slide has animation.</a:t>
            </a:r>
          </a:p>
          <a:p>
            <a:pPr marL="0" indent="0" defTabSz="966612">
              <a:spcAft>
                <a:spcPts val="400"/>
              </a:spcAft>
              <a:buNone/>
              <a:defRPr/>
            </a:pPr>
            <a:r>
              <a:rPr lang="en-US" sz="1050" b="1" dirty="0">
                <a:solidFill>
                  <a:prstClr val="black"/>
                </a:solidFill>
                <a:ea typeface="ＭＳ Ｐゴシック" pitchFamily="84" charset="-128"/>
              </a:rPr>
              <a:t>Presenter Notes</a:t>
            </a:r>
          </a:p>
          <a:p>
            <a:pPr marL="0" indent="0" defTabSz="966612">
              <a:spcAft>
                <a:spcPts val="400"/>
              </a:spcAft>
              <a:buFont typeface="Wingdings" panose="05000000000000000000" pitchFamily="2" charset="2"/>
              <a:buNone/>
              <a:defRPr/>
            </a:pPr>
            <a:r>
              <a:rPr lang="en-US" sz="1050" b="0" dirty="0">
                <a:solidFill>
                  <a:prstClr val="black"/>
                </a:solidFill>
              </a:rPr>
              <a:t>A SNP provides benefits and services to people with specific diseases, certain health care needs, or who also have Medicaid coverage. SNPs include care coordination services and tailor their benefits, provider choices, and list of drugs (formularies) to best meet the specific needs of the groups they serve.</a:t>
            </a:r>
          </a:p>
          <a:p>
            <a:pPr marL="171450" indent="-171450" defTabSz="966612">
              <a:spcAft>
                <a:spcPts val="400"/>
              </a:spcAft>
              <a:buFont typeface="Wingdings" panose="05000000000000000000" pitchFamily="2" charset="2"/>
              <a:buChar char="§"/>
              <a:defRPr/>
            </a:pPr>
            <a:r>
              <a:rPr lang="en-US" sz="1050" b="0" dirty="0">
                <a:cs typeface="Arial" panose="020B0604020202020204" pitchFamily="34" charset="0"/>
              </a:rPr>
              <a:t>Can I get my health care from any doctor, other health care provider, or hospital? Some SNPs cover services out of network and some don’t. Check with the plan to find out if they cover services out of network, and if so, how it affects your costs.</a:t>
            </a:r>
          </a:p>
          <a:p>
            <a:pPr marL="171450" indent="-171450" defTabSz="966612">
              <a:spcAft>
                <a:spcPts val="400"/>
              </a:spcAft>
              <a:buFont typeface="Wingdings" panose="05000000000000000000" pitchFamily="2" charset="2"/>
              <a:buChar char="§"/>
              <a:defRPr/>
            </a:pPr>
            <a:r>
              <a:rPr lang="en-US" sz="1050" b="0" dirty="0">
                <a:cs typeface="Arial" panose="020B0604020202020204" pitchFamily="34" charset="0"/>
              </a:rPr>
              <a:t>Do these plans cover prescription drugs? Yes. All SNPs must provide Medicare drug coverage (Part D).</a:t>
            </a:r>
          </a:p>
          <a:p>
            <a:pPr marL="171450" indent="-171450" defTabSz="966612">
              <a:spcAft>
                <a:spcPts val="400"/>
              </a:spcAft>
              <a:buFont typeface="Wingdings" panose="05000000000000000000" pitchFamily="2" charset="2"/>
              <a:buChar char="§"/>
              <a:defRPr/>
            </a:pPr>
            <a:r>
              <a:rPr lang="en-US" sz="1050" b="0" dirty="0">
                <a:cs typeface="Arial" panose="020B0604020202020204" pitchFamily="34" charset="0"/>
              </a:rPr>
              <a:t>Do I need to choose a primary care doctor? Some SNPs require primary care doctors, and some don’t. Check with the plan to find out if you need to choose a primary care doctor. </a:t>
            </a:r>
            <a:r>
              <a:rPr lang="en-US" sz="900" b="0" dirty="0">
                <a:cs typeface="Arial" panose="020B0604020202020204" pitchFamily="34" charset="0"/>
              </a:rPr>
              <a:t>A</a:t>
            </a:r>
            <a:r>
              <a:rPr lang="en-US" sz="1050" kern="1200" dirty="0">
                <a:solidFill>
                  <a:schemeClr val="tx1"/>
                </a:solidFill>
                <a:effectLst/>
                <a:latin typeface="+mn-lt"/>
                <a:ea typeface="+mn-ea"/>
                <a:cs typeface="+mn-cs"/>
              </a:rPr>
              <a:t>ll SNPs must offer you an ongoing source of primary care. </a:t>
            </a:r>
            <a:endParaRPr lang="en-US" sz="1050" b="0" dirty="0">
              <a:cs typeface="Arial" panose="020B0604020202020204" pitchFamily="34" charset="0"/>
            </a:endParaRPr>
          </a:p>
          <a:p>
            <a:pPr marL="171450" indent="-171450" defTabSz="966612">
              <a:spcAft>
                <a:spcPts val="400"/>
              </a:spcAft>
              <a:buFont typeface="Wingdings" panose="05000000000000000000" pitchFamily="2" charset="2"/>
              <a:buChar char="§"/>
              <a:defRPr/>
            </a:pPr>
            <a:r>
              <a:rPr lang="en-US" sz="1050" b="0" dirty="0">
                <a:cs typeface="Arial" panose="020B0604020202020204" pitchFamily="34" charset="0"/>
              </a:rPr>
              <a:t>Do I have to get a referral to use a specialist? Some SNPs require referrals, and some don’t. Certain services, like yearly screening mammograms, don’t require a referral. Check with the plan to find out if you need a referral.</a:t>
            </a:r>
          </a:p>
          <a:p>
            <a:pPr marL="171450" indent="-171450" defTabSz="966612">
              <a:spcAft>
                <a:spcPts val="400"/>
              </a:spcAft>
              <a:buFont typeface="Wingdings" panose="05000000000000000000" pitchFamily="2" charset="2"/>
              <a:buChar char="§"/>
              <a:defRPr/>
            </a:pPr>
            <a:r>
              <a:rPr lang="en-US" sz="1050" b="0" dirty="0">
                <a:cs typeface="Arial" panose="020B0604020202020204" pitchFamily="34" charset="0"/>
              </a:rPr>
              <a:t>What else do I need to know about this type of plan? </a:t>
            </a:r>
          </a:p>
          <a:p>
            <a:pPr marL="512762" lvl="1" indent="-171450">
              <a:spcBef>
                <a:spcPts val="0"/>
              </a:spcBef>
              <a:spcAft>
                <a:spcPts val="400"/>
              </a:spcAft>
              <a:buFont typeface="Wingdings" panose="05000000000000000000" pitchFamily="2" charset="2"/>
              <a:buChar char="§"/>
            </a:pPr>
            <a:r>
              <a:rPr lang="en-US" sz="1050" dirty="0">
                <a:cs typeface="Arial" panose="020B0604020202020204" pitchFamily="34" charset="0"/>
              </a:rPr>
              <a:t>These groups are eligible to enroll in a SNP:</a:t>
            </a:r>
          </a:p>
          <a:p>
            <a:pPr marL="969962" lvl="2" indent="-171450">
              <a:spcBef>
                <a:spcPts val="0"/>
              </a:spcBef>
              <a:spcAft>
                <a:spcPts val="400"/>
              </a:spcAft>
              <a:buFont typeface="Wingdings" panose="05000000000000000000" pitchFamily="2" charset="2"/>
              <a:buChar char="§"/>
            </a:pPr>
            <a:r>
              <a:rPr lang="en-US" sz="1050" dirty="0">
                <a:cs typeface="Arial" panose="020B0604020202020204" pitchFamily="34" charset="0"/>
              </a:rPr>
              <a:t>People who live in certain institutions (like nursing homes) or who live in the community but require nursing care at home (also called an “Institutional SNP” or I-SNP).</a:t>
            </a:r>
          </a:p>
          <a:p>
            <a:pPr marL="969962" lvl="2" indent="-171450">
              <a:spcBef>
                <a:spcPts val="0"/>
              </a:spcBef>
              <a:spcAft>
                <a:spcPts val="400"/>
              </a:spcAft>
              <a:buFont typeface="Wingdings" panose="05000000000000000000" pitchFamily="2" charset="2"/>
              <a:buChar char="§"/>
            </a:pPr>
            <a:r>
              <a:rPr lang="en-US" sz="1050" dirty="0">
                <a:cs typeface="Arial" panose="020B0604020202020204" pitchFamily="34" charset="0"/>
              </a:rPr>
              <a:t>People who are eligible for both Medicare and Medicaid (also called a “Dual Eligible SNP” or D-SNP). D-SNPs contract with your state Medicaid program to help coordinate your Medicare and Medicaid benefits. Some D-SNPs may provide Medicaid services in addition to Medicare services. Call your State Medical Assistance (Medicaid) office to verify your Medicaid eligibility.</a:t>
            </a:r>
          </a:p>
          <a:p>
            <a:pPr marL="969962" lvl="2" indent="-171450">
              <a:spcBef>
                <a:spcPts val="0"/>
              </a:spcBef>
              <a:spcAft>
                <a:spcPts val="400"/>
              </a:spcAft>
              <a:buFont typeface="Wingdings" panose="05000000000000000000" pitchFamily="2" charset="2"/>
              <a:buChar char="§"/>
            </a:pPr>
            <a:r>
              <a:rPr lang="en-US" sz="1050" dirty="0">
                <a:cs typeface="Arial" panose="020B0604020202020204" pitchFamily="34" charset="0"/>
              </a:rPr>
              <a:t>People who have specific severe or disabling chronic conditions (like diabetes, End-Stage Renal Disease (ESRD), HIV/AIDS, chronic heart failure, or dementia) (also called a “Chronic condition SNP” or C-SNP). Plans may further limit membership to a single chronic condition or a group of related chronic conditions.</a:t>
            </a:r>
          </a:p>
          <a:p>
            <a:pPr marL="285750" marR="0" lvl="1" indent="-171450" algn="l" defTabSz="914400" rtl="0" eaLnBrk="1" fontAlgn="auto" latinLnBrk="0" hangingPunct="1">
              <a:lnSpc>
                <a:spcPct val="100000"/>
              </a:lnSpc>
              <a:spcBef>
                <a:spcPts val="0"/>
              </a:spcBef>
              <a:spcAft>
                <a:spcPts val="400"/>
              </a:spcAft>
              <a:buClrTx/>
              <a:buSzTx/>
              <a:buFont typeface="Wingdings" panose="05000000000000000000" pitchFamily="2" charset="2"/>
              <a:buChar char="§"/>
              <a:tabLst/>
              <a:defRPr/>
            </a:pPr>
            <a:r>
              <a:rPr lang="en-US" sz="1050" dirty="0">
                <a:cs typeface="Arial" panose="020B0604020202020204" pitchFamily="34" charset="0"/>
              </a:rPr>
              <a:t>Integrated care SEP allows full-benefit dually eligible individuals to enroll in any month into an integrated D-SNP to facilitate aligned enrollment into a fully integrated D-SNP, highly integrated D-SNP</a:t>
            </a:r>
            <a:r>
              <a:rPr lang="en-US" sz="1050" dirty="0"/>
              <a:t> or applicable integrated plan and affiliated Medicaid managed care plan. For more information and to find out how it works, contact the D-SNP plan you're interested in. You can also contact 1-800-MEDICARE (1‐800‐633‐4227) (TTY: 1‑877-486-2048) for a list of integrated D-SNPs. </a:t>
            </a:r>
          </a:p>
          <a:p>
            <a:pPr marL="114300" lvl="1" indent="0">
              <a:spcBef>
                <a:spcPts val="0"/>
              </a:spcBef>
              <a:spcAft>
                <a:spcPts val="400"/>
              </a:spcAft>
              <a:buFont typeface="Arial" panose="020B0604020202020204" pitchFamily="34" charset="0"/>
              <a:buNone/>
            </a:pPr>
            <a:endParaRPr lang="en-US" sz="1050" dirty="0">
              <a:cs typeface="Arial" panose="020B0604020202020204" pitchFamily="34" charset="0"/>
            </a:endParaRPr>
          </a:p>
          <a:p>
            <a:pPr marL="114300" lvl="1" indent="0">
              <a:spcBef>
                <a:spcPts val="0"/>
              </a:spcBef>
              <a:spcAft>
                <a:spcPts val="400"/>
              </a:spcAft>
              <a:buFont typeface="Arial" panose="020B0604020202020204" pitchFamily="34" charset="0"/>
              <a:buNone/>
            </a:pPr>
            <a:r>
              <a:rPr lang="en-US" sz="1050" dirty="0">
                <a:cs typeface="Arial" panose="020B0604020202020204" pitchFamily="34" charset="0"/>
              </a:rPr>
              <a:t>For more SNP information, visit </a:t>
            </a:r>
            <a:r>
              <a:rPr lang="en-US" sz="1050" dirty="0">
                <a:cs typeface="Arial" panose="020B0604020202020204" pitchFamily="34" charset="0"/>
                <a:hlinkClick r:id="rId3"/>
              </a:rPr>
              <a:t>Medicare.gov/health-drug-plans/health-plans/your-health-plan-options/SNP</a:t>
            </a:r>
            <a:r>
              <a:rPr lang="en-US" sz="1050" dirty="0">
                <a:cs typeface="Arial" panose="020B0604020202020204" pitchFamily="34" charset="0"/>
              </a:rPr>
              <a:t>.</a:t>
            </a:r>
            <a:r>
              <a:rPr lang="en-US" sz="1050" dirty="0"/>
              <a:t> </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12</a:t>
            </a:fld>
            <a:endParaRPr lang="en-US"/>
          </a:p>
        </p:txBody>
      </p:sp>
    </p:spTree>
    <p:extLst>
      <p:ext uri="{BB962C8B-B14F-4D97-AF65-F5344CB8AC3E}">
        <p14:creationId xmlns:p14="http://schemas.microsoft.com/office/powerpoint/2010/main" val="85202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defTabSz="966612">
              <a:spcAft>
                <a:spcPts val="600"/>
              </a:spcAft>
              <a:buNone/>
              <a:defRPr/>
            </a:pPr>
            <a:r>
              <a:rPr lang="en-US" b="1" dirty="0">
                <a:solidFill>
                  <a:prstClr val="black"/>
                </a:solidFill>
                <a:ea typeface="ＭＳ Ｐゴシック" pitchFamily="84" charset="-128"/>
              </a:rPr>
              <a:t>This slide has animation.</a:t>
            </a:r>
          </a:p>
          <a:p>
            <a:pPr marL="0" indent="0" defTabSz="966612">
              <a:spcAft>
                <a:spcPts val="600"/>
              </a:spcAft>
              <a:buNone/>
              <a:defRPr/>
            </a:pPr>
            <a:r>
              <a:rPr lang="en-US" b="1" dirty="0">
                <a:solidFill>
                  <a:prstClr val="black"/>
                </a:solidFill>
                <a:ea typeface="ＭＳ Ｐゴシック" pitchFamily="84" charset="-128"/>
              </a:rPr>
              <a:t>Presenter Notes</a:t>
            </a:r>
          </a:p>
          <a:p>
            <a:pPr marL="171450" indent="-171450">
              <a:spcAft>
                <a:spcPts val="600"/>
              </a:spcAft>
              <a:buFont typeface="Wingdings" panose="05000000000000000000" pitchFamily="2" charset="2"/>
              <a:buChar char="§"/>
            </a:pPr>
            <a:r>
              <a:rPr lang="en-US" b="0" dirty="0">
                <a:cs typeface="Arial" panose="020B0604020202020204" pitchFamily="34" charset="0"/>
              </a:rPr>
              <a:t>Can I get my health care from any doctor, other health care provider, or hospital? </a:t>
            </a:r>
            <a:r>
              <a:rPr lang="en-US" dirty="0">
                <a:cs typeface="Arial" panose="020B0604020202020204" pitchFamily="34" charset="0"/>
              </a:rPr>
              <a:t>Yes. You can go to any Medicare-approved doctor, other health care provider, or hospital that accepts the plan’s payment terms, agrees to treat you, and hasn’t opted out of Medicare (for Medicare Part A and Part B items and services). If you join a PFFS Plan that has a network, you can also use any of the network providers who have agreed to treat plan members. You can choose an out-of-network doctor, hospital, or other provider who accepts the plan’s terms, but you may pay more. Typically, your plan ID card tells your provider that you belong to a PFFS Plan.</a:t>
            </a:r>
          </a:p>
          <a:p>
            <a:pPr marL="171450" indent="-171450">
              <a:spcAft>
                <a:spcPts val="600"/>
              </a:spcAft>
              <a:buFont typeface="Wingdings" panose="05000000000000000000" pitchFamily="2" charset="2"/>
              <a:buChar char="§"/>
            </a:pPr>
            <a:r>
              <a:rPr lang="en-US" b="0" dirty="0">
                <a:cs typeface="Arial" panose="020B0604020202020204" pitchFamily="34" charset="0"/>
              </a:rPr>
              <a:t>Do these plans cover prescription drugs? Sometimes. If your PFFS Plan doesn’t offer Medicare drug coverage, you can join a separate Medicare drug plan to get Medicare drug coverage (Part D). </a:t>
            </a:r>
          </a:p>
          <a:p>
            <a:pPr marL="171450" indent="-171450">
              <a:spcAft>
                <a:spcPts val="600"/>
              </a:spcAft>
              <a:buFont typeface="Wingdings" panose="05000000000000000000" pitchFamily="2" charset="2"/>
              <a:buChar char="§"/>
            </a:pPr>
            <a:r>
              <a:rPr lang="en-US" b="0" dirty="0">
                <a:cs typeface="Arial" panose="020B0604020202020204" pitchFamily="34" charset="0"/>
              </a:rPr>
              <a:t>Do I need to choose a primary care doctor? No.</a:t>
            </a:r>
          </a:p>
          <a:p>
            <a:pPr marL="171450" indent="-171450">
              <a:spcAft>
                <a:spcPts val="600"/>
              </a:spcAft>
              <a:buFont typeface="Wingdings" panose="05000000000000000000" pitchFamily="2" charset="2"/>
              <a:buChar char="§"/>
            </a:pPr>
            <a:r>
              <a:rPr lang="en-US" b="0" dirty="0">
                <a:cs typeface="Arial" panose="020B0604020202020204" pitchFamily="34" charset="0"/>
              </a:rPr>
              <a:t>Do I have to get a referral to use a specialist? No.</a:t>
            </a:r>
          </a:p>
          <a:p>
            <a:pPr marL="171450" indent="-171450">
              <a:spcAft>
                <a:spcPts val="600"/>
              </a:spcAft>
              <a:buFont typeface="Wingdings" panose="05000000000000000000" pitchFamily="2" charset="2"/>
              <a:buChar char="§"/>
            </a:pPr>
            <a:r>
              <a:rPr lang="en-US" b="0" dirty="0">
                <a:cs typeface="Arial" panose="020B0604020202020204" pitchFamily="34" charset="0"/>
              </a:rPr>
              <a:t>What else do I need to know about this type of plan?</a:t>
            </a:r>
          </a:p>
          <a:p>
            <a:pPr marL="628650" lvl="1" indent="-171450">
              <a:spcAft>
                <a:spcPts val="600"/>
              </a:spcAft>
              <a:buFont typeface="Wingdings" panose="05000000000000000000" pitchFamily="2" charset="2"/>
              <a:buChar char="§"/>
            </a:pPr>
            <a:r>
              <a:rPr lang="en-US" dirty="0">
                <a:cs typeface="Arial" panose="020B0604020202020204" pitchFamily="34" charset="0"/>
              </a:rPr>
              <a:t>The plan will tell you about your cost sharing in the “Annual Notice of Change” and “Evidence of Coverage” documents that it sends each year. </a:t>
            </a:r>
          </a:p>
          <a:p>
            <a:pPr marL="628650" lvl="1" indent="-171450">
              <a:spcAft>
                <a:spcPts val="600"/>
              </a:spcAft>
              <a:buFont typeface="Wingdings" panose="05000000000000000000" pitchFamily="2" charset="2"/>
              <a:buChar char="§"/>
            </a:pPr>
            <a:r>
              <a:rPr lang="en-US" dirty="0">
                <a:cs typeface="Arial" panose="020B0604020202020204" pitchFamily="34" charset="0"/>
              </a:rPr>
              <a:t>Some PFFS Plans contract with a network of providers who agree to always treat you, even if you’ve never used them before. Out-of-network doctors, hospitals, and other providers may decide not to treat you, even if you’ve used them before. In a medical emergency, doctors, hospitals, and other providers must treat you. For each service you get, make sure to show your plan member card before you get treated.</a:t>
            </a:r>
          </a:p>
          <a:p>
            <a:pPr marL="0" indent="0">
              <a:spcAft>
                <a:spcPts val="600"/>
              </a:spcAft>
              <a:buNone/>
            </a:pPr>
            <a:endParaRPr lang="en-US" dirty="0">
              <a:cs typeface="Arial" panose="020B0604020202020204" pitchFamily="34" charset="0"/>
            </a:endParaRPr>
          </a:p>
          <a:p>
            <a:pPr marL="0" indent="0">
              <a:spcAft>
                <a:spcPts val="600"/>
              </a:spcAft>
              <a:buNone/>
            </a:pPr>
            <a:r>
              <a:rPr lang="en-US" dirty="0">
                <a:cs typeface="Arial" panose="020B0604020202020204" pitchFamily="34" charset="0"/>
              </a:rPr>
              <a:t>Visit </a:t>
            </a:r>
            <a:r>
              <a:rPr lang="en-US" dirty="0">
                <a:hlinkClick r:id="rId3"/>
              </a:rPr>
              <a:t>Medicare.gov/health-drug-plans/health-plans/your-health-plan-options/PFFS</a:t>
            </a:r>
            <a:r>
              <a:rPr lang="en-US" dirty="0"/>
              <a:t> </a:t>
            </a:r>
            <a:r>
              <a:rPr lang="en-US" dirty="0">
                <a:cs typeface="Arial" panose="020B0604020202020204" pitchFamily="34" charset="0"/>
              </a:rPr>
              <a:t>or check with the plan for more information.</a:t>
            </a:r>
          </a:p>
          <a:p>
            <a:pPr marL="0" indent="0">
              <a:spcAft>
                <a:spcPts val="600"/>
              </a:spcAft>
              <a:buNone/>
            </a:pPr>
            <a:endParaRPr lang="en-US"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01DC2E25-2B01-2743-96C5-05673520BD0B}" type="slidenum">
              <a:rPr lang="en-US" smtClean="0"/>
              <a:t>13</a:t>
            </a:fld>
            <a:endParaRPr lang="en-US"/>
          </a:p>
        </p:txBody>
      </p:sp>
    </p:spTree>
    <p:extLst>
      <p:ext uri="{BB962C8B-B14F-4D97-AF65-F5344CB8AC3E}">
        <p14:creationId xmlns:p14="http://schemas.microsoft.com/office/powerpoint/2010/main" val="3635429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defTabSz="966612">
              <a:spcAft>
                <a:spcPts val="600"/>
              </a:spcAft>
              <a:buNone/>
              <a:defRPr/>
            </a:pPr>
            <a:r>
              <a:rPr lang="en-US" b="1" dirty="0">
                <a:solidFill>
                  <a:prstClr val="black"/>
                </a:solidFill>
                <a:ea typeface="ＭＳ Ｐゴシック" pitchFamily="84" charset="-128"/>
              </a:rPr>
              <a:t>This slide has animation.</a:t>
            </a:r>
          </a:p>
          <a:p>
            <a:pPr marL="0" indent="0" defTabSz="966612">
              <a:spcAft>
                <a:spcPts val="600"/>
              </a:spcAft>
              <a:buNone/>
              <a:defRPr/>
            </a:pPr>
            <a:r>
              <a:rPr lang="en-US" b="1" dirty="0">
                <a:solidFill>
                  <a:prstClr val="black"/>
                </a:solidFill>
                <a:ea typeface="ＭＳ Ｐゴシック" pitchFamily="84" charset="-128"/>
              </a:rPr>
              <a:t>Presenter Notes</a:t>
            </a:r>
          </a:p>
          <a:p>
            <a:pPr marL="171450" indent="-171450">
              <a:spcAft>
                <a:spcPts val="600"/>
              </a:spcAft>
              <a:buFont typeface="Wingdings" panose="05000000000000000000" pitchFamily="2" charset="2"/>
              <a:buChar char="§"/>
            </a:pPr>
            <a:r>
              <a:rPr lang="en-US" b="0" dirty="0"/>
              <a:t>Can I get my health care from any doctor, other health care provider, or hospital? Yes. MSA plans usually don’t have a network of doctors, other health care providers, or hospitals.</a:t>
            </a:r>
          </a:p>
          <a:p>
            <a:pPr marL="171450" indent="-171450">
              <a:spcAft>
                <a:spcPts val="600"/>
              </a:spcAft>
              <a:buFont typeface="Wingdings" panose="05000000000000000000" pitchFamily="2" charset="2"/>
              <a:buChar char="§"/>
            </a:pPr>
            <a:r>
              <a:rPr lang="en-US" b="0" dirty="0"/>
              <a:t>Do these plans cover prescription drugs? No. If you join a Medicare MSA Plan and want Medicare drug coverage (Part D), you’ll have to join a separate Medicare drug plan. </a:t>
            </a:r>
          </a:p>
          <a:p>
            <a:pPr marL="171450" indent="-171450">
              <a:spcAft>
                <a:spcPts val="600"/>
              </a:spcAft>
              <a:buFont typeface="Wingdings" panose="05000000000000000000" pitchFamily="2" charset="2"/>
              <a:buChar char="§"/>
            </a:pPr>
            <a:r>
              <a:rPr lang="en-US" b="0" dirty="0"/>
              <a:t>Do I have to get a referral to use a specialist? No.</a:t>
            </a:r>
          </a:p>
          <a:p>
            <a:pPr marL="171450" indent="-171450">
              <a:spcAft>
                <a:spcPts val="600"/>
              </a:spcAft>
              <a:buFont typeface="Wingdings" panose="05000000000000000000" pitchFamily="2" charset="2"/>
              <a:buChar char="§"/>
            </a:pPr>
            <a:r>
              <a:rPr lang="en-US" b="0" dirty="0"/>
              <a:t>What else do I need to know about this type of plan? </a:t>
            </a:r>
          </a:p>
          <a:p>
            <a:pPr marL="345186" indent="-171450">
              <a:spcAft>
                <a:spcPts val="0"/>
              </a:spcAft>
              <a:buFont typeface="Wingdings" panose="05000000000000000000" pitchFamily="2" charset="2"/>
              <a:buChar char="§"/>
            </a:pPr>
            <a:r>
              <a:rPr lang="en-US" b="0" dirty="0"/>
              <a:t>MSA plans combine a high-deductible insurance plan with a medical savings account:</a:t>
            </a:r>
          </a:p>
          <a:p>
            <a:pPr marL="685800" lvl="1" indent="-228600">
              <a:spcAft>
                <a:spcPts val="600"/>
              </a:spcAft>
              <a:buAutoNum type="arabicPeriod"/>
            </a:pPr>
            <a:r>
              <a:rPr lang="en-US" b="0" dirty="0"/>
              <a:t>High-deductible health plan: The first part of an MSA Plan is a special type of high-deductible Medicare Advantage Plan. The plan will only begin to cover your costs once you meet a high yearly deductible, which varies by plan. </a:t>
            </a:r>
          </a:p>
          <a:p>
            <a:pPr marL="685800" lvl="1" indent="-228600">
              <a:spcAft>
                <a:spcPts val="600"/>
              </a:spcAft>
              <a:buAutoNum type="arabicPeriod"/>
            </a:pPr>
            <a:r>
              <a:rPr lang="en-US" b="0" dirty="0"/>
              <a:t>Medical savings account: The second part of an MSA is a special type of savings account. The plan deposits money into a special savings account for you to use to pay health care expenses. The amount of the deposit varies by plan. You can use this money to pay your Medicare-covered costs before you meet the deductible. Money left in your account at the end of the year stays there. If you keep your plan the following year, your plan will add any new deposits to the amount left over.</a:t>
            </a:r>
          </a:p>
          <a:p>
            <a:pPr marL="347472" lvl="1" indent="-171450">
              <a:spcAft>
                <a:spcPts val="600"/>
              </a:spcAft>
              <a:buFont typeface="Wingdings" panose="05000000000000000000" pitchFamily="2" charset="2"/>
              <a:buChar char="§"/>
            </a:pPr>
            <a:r>
              <a:rPr lang="en-US" b="0" dirty="0"/>
              <a:t>MSA plans don’t charge a premium, but you must continue to pay your Part B premium. </a:t>
            </a:r>
          </a:p>
          <a:p>
            <a:pPr marL="347472" lvl="1" indent="-171450">
              <a:spcAft>
                <a:spcPts val="600"/>
              </a:spcAft>
              <a:buFont typeface="Wingdings" panose="05000000000000000000" pitchFamily="2" charset="2"/>
              <a:buChar char="§"/>
            </a:pPr>
            <a:r>
              <a:rPr lang="en-US" b="0" dirty="0"/>
              <a:t>Some plans may cover some extra benefits, like vision, hearing, and dental services. You may pay a premium for this extra coverage.</a:t>
            </a:r>
          </a:p>
          <a:p>
            <a:pPr marL="0" indent="0">
              <a:spcAft>
                <a:spcPts val="600"/>
              </a:spcAft>
              <a:buNone/>
            </a:pPr>
            <a:endParaRPr lang="en-US" b="0" dirty="0"/>
          </a:p>
          <a:p>
            <a:pPr marL="0" indent="0">
              <a:spcAft>
                <a:spcPts val="600"/>
              </a:spcAft>
              <a:buNone/>
            </a:pPr>
            <a:r>
              <a:rPr lang="en-US" b="0" dirty="0"/>
              <a:t>Visit </a:t>
            </a:r>
            <a:r>
              <a:rPr lang="en-US" b="0" dirty="0">
                <a:hlinkClick r:id="rId3"/>
              </a:rPr>
              <a:t>Medicare.gov/health-drug-plans/health-plans/your-health-plan-options/MSA</a:t>
            </a:r>
            <a:r>
              <a:rPr lang="en-US" b="0" dirty="0"/>
              <a:t> or check with the plan for more information.</a:t>
            </a:r>
          </a:p>
          <a:p>
            <a:pPr marL="0" indent="0">
              <a:spcAft>
                <a:spcPts val="600"/>
              </a:spcAft>
              <a:buNone/>
            </a:pPr>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14</a:t>
            </a:fld>
            <a:endParaRPr lang="en-US"/>
          </a:p>
        </p:txBody>
      </p:sp>
    </p:spTree>
    <p:extLst>
      <p:ext uri="{BB962C8B-B14F-4D97-AF65-F5344CB8AC3E}">
        <p14:creationId xmlns:p14="http://schemas.microsoft.com/office/powerpoint/2010/main" val="11147683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defTabSz="966612">
              <a:spcAft>
                <a:spcPts val="600"/>
              </a:spcAft>
              <a:buNone/>
              <a:defRPr/>
            </a:pPr>
            <a:r>
              <a:rPr lang="en-US" sz="1100" b="1" dirty="0">
                <a:solidFill>
                  <a:prstClr val="black"/>
                </a:solidFill>
                <a:ea typeface="ＭＳ Ｐゴシック" pitchFamily="84" charset="-128"/>
              </a:rPr>
              <a:t>Presenter Notes</a:t>
            </a:r>
          </a:p>
          <a:p>
            <a:pPr marL="0" indent="0" defTabSz="966612">
              <a:spcAft>
                <a:spcPts val="600"/>
              </a:spcAft>
              <a:buNone/>
              <a:defRPr/>
            </a:pPr>
            <a:r>
              <a:rPr lang="en-US" sz="1100" dirty="0">
                <a:solidFill>
                  <a:prstClr val="black"/>
                </a:solidFill>
                <a:ea typeface="Arial" pitchFamily="84" charset="0"/>
              </a:rPr>
              <a:t>Your out-of-pocket costs in a Medicare Advantage Plan vary depending on:</a:t>
            </a:r>
          </a:p>
          <a:p>
            <a:pPr marL="171450" indent="-171450" defTabSz="966612">
              <a:spcAft>
                <a:spcPts val="600"/>
              </a:spcAft>
              <a:buFont typeface="Wingdings" panose="05000000000000000000" pitchFamily="2" charset="2"/>
              <a:buChar char="§"/>
              <a:defRPr/>
            </a:pPr>
            <a:r>
              <a:rPr lang="en-US" sz="1100" b="0" dirty="0">
                <a:solidFill>
                  <a:prstClr val="black"/>
                </a:solidFill>
                <a:ea typeface="Arial" pitchFamily="84" charset="0"/>
              </a:rPr>
              <a:t>Premiums:</a:t>
            </a:r>
          </a:p>
          <a:p>
            <a:pPr marL="396875" lvl="1" indent="-171450" defTabSz="966612">
              <a:spcBef>
                <a:spcPts val="0"/>
              </a:spcBef>
              <a:spcAft>
                <a:spcPts val="600"/>
              </a:spcAft>
              <a:buFont typeface="Arial" panose="020B0604020202020204" pitchFamily="34" charset="0"/>
              <a:buChar char="•"/>
              <a:defRPr/>
            </a:pPr>
            <a:r>
              <a:rPr lang="en-US" sz="1100" b="0" dirty="0">
                <a:solidFill>
                  <a:prstClr val="black"/>
                </a:solidFill>
              </a:rPr>
              <a:t>If the plan charges a monthly premium. You pay this in addition to the Part B premium. </a:t>
            </a:r>
            <a:r>
              <a:rPr lang="en-US" sz="1100" b="0" dirty="0">
                <a:solidFill>
                  <a:prstClr val="black"/>
                </a:solidFill>
                <a:ea typeface="Arial" pitchFamily="84" charset="0"/>
              </a:rPr>
              <a:t>The standard monthly Part B premium in 2026 is $202.90. You may pay more for Part B depending on your income from 2 years ago.</a:t>
            </a:r>
          </a:p>
          <a:p>
            <a:pPr marL="396875" lvl="1" indent="-171450" defTabSz="966612">
              <a:spcBef>
                <a:spcPts val="0"/>
              </a:spcBef>
              <a:spcAft>
                <a:spcPts val="600"/>
              </a:spcAft>
              <a:buFont typeface="Arial" panose="020B0604020202020204" pitchFamily="34" charset="0"/>
              <a:buChar char="•"/>
              <a:defRPr/>
            </a:pPr>
            <a:r>
              <a:rPr lang="en-US" sz="1100" b="0" dirty="0">
                <a:solidFill>
                  <a:prstClr val="black"/>
                </a:solidFill>
              </a:rPr>
              <a:t>If the plan pays any of your monthly Medicare premiums. Some Medicare Advantage Plans will help pay all or part of your Part B premium. This is sometimes called a “Medicare Part B premium reduction.” </a:t>
            </a:r>
          </a:p>
          <a:p>
            <a:pPr marL="396875" lvl="1" indent="-171450" defTabSz="966612">
              <a:spcBef>
                <a:spcPts val="0"/>
              </a:spcBef>
              <a:spcAft>
                <a:spcPts val="600"/>
              </a:spcAft>
              <a:buFont typeface="Arial" panose="020B0604020202020204" pitchFamily="34" charset="0"/>
              <a:buChar char="•"/>
              <a:defRPr/>
            </a:pPr>
            <a:r>
              <a:rPr lang="en-US" sz="1100" b="0" dirty="0">
                <a:ea typeface="ＭＳ Ｐゴシック" pitchFamily="84" charset="-128"/>
              </a:rPr>
              <a:t>Most plans include Medicare drug coverage (Part D), and most drug plans charge a monthly fee that varies by plan. You pay this in addition to the Part B premium. If you're in a Medicare Advantage Plan (Part C) or Medicare Cost Plan with drug coverage, the monthly premium may include an amount for drug coverage. </a:t>
            </a:r>
            <a:r>
              <a:rPr lang="en-US" sz="1100" b="0" i="0" dirty="0">
                <a:effectLst/>
              </a:rPr>
              <a:t>Most people only pay their Part D premium. If you don't sign up for Part D when you're first eligible, you may have to pay a Part D late enrollment penalty.</a:t>
            </a:r>
          </a:p>
          <a:p>
            <a:pPr marL="396875" marR="0" lvl="1" indent="-171450" algn="l" defTabSz="966612"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100" dirty="0">
                <a:solidFill>
                  <a:prstClr val="black"/>
                </a:solidFill>
                <a:cs typeface="Arial"/>
              </a:rPr>
              <a:t>A small group of all people with Medicare may pay a higher monthly premium based on their income (as reported on their Internal Revenue Service (IRS) tax return from 2 years ago). If your income is above a certain limit, you’ll pay this extra amount, called the Part D Income-Related Monthly Adjustment Amount (IRMAA), in addition to your plan premium. Social Security uses income data from the IRS to figure out if you must pay a higher premium. The income limits are the same as those for the Part B IRMAA. For more information about the Part B IRMAA and Part D IRMAA, visit </a:t>
            </a:r>
            <a:r>
              <a:rPr lang="en-US" sz="1100" u="sng"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3"/>
              </a:rPr>
              <a:t>Medicare.gov/basics/costs/</a:t>
            </a:r>
            <a:r>
              <a:rPr lang="en-US" sz="1100" u="sng" kern="12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3"/>
              </a:rPr>
              <a:t>medicare</a:t>
            </a:r>
            <a:r>
              <a:rPr lang="en-US" sz="1100" u="sng"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3"/>
              </a:rPr>
              <a:t>-costs</a:t>
            </a:r>
            <a:r>
              <a:rPr lang="en-US" sz="1100" dirty="0">
                <a:solidFill>
                  <a:prstClr val="black"/>
                </a:solidFill>
                <a:cs typeface="Arial"/>
              </a:rPr>
              <a:t>.</a:t>
            </a:r>
            <a:endParaRPr lang="en-US" sz="1100" b="0" i="0" dirty="0">
              <a:effectLst/>
            </a:endParaRPr>
          </a:p>
          <a:p>
            <a:pPr marL="171450" indent="-171450" defTabSz="966612">
              <a:spcAft>
                <a:spcPts val="600"/>
              </a:spcAft>
              <a:buFont typeface="Wingdings" panose="05000000000000000000" pitchFamily="2" charset="2"/>
              <a:buChar char="§"/>
              <a:defRPr/>
            </a:pPr>
            <a:r>
              <a:rPr lang="en-US" sz="1100" b="0" dirty="0">
                <a:solidFill>
                  <a:prstClr val="black"/>
                </a:solidFill>
              </a:rPr>
              <a:t>Deductibles: If the plan has a yearly deductible or any additional deductibles for certain services. </a:t>
            </a:r>
          </a:p>
          <a:p>
            <a:pPr marL="171450" indent="-171450" defTabSz="966612">
              <a:spcAft>
                <a:spcPts val="600"/>
              </a:spcAft>
              <a:buFont typeface="Wingdings" panose="05000000000000000000" pitchFamily="2" charset="2"/>
              <a:buChar char="§"/>
              <a:defRPr/>
            </a:pPr>
            <a:r>
              <a:rPr lang="en-US" sz="1100" b="0" dirty="0">
                <a:solidFill>
                  <a:prstClr val="black"/>
                </a:solidFill>
              </a:rPr>
              <a:t>Copayments or Coinsurance: How much you pay for each visit or service (copayments or coinsurance). Medicare Advantage Plans can’t charge more than Original Medicare for certain services, like chemotherapy, dialysis, and skilled nursing facility care. For example, the plan may charge a copayment, like $10 or $20 every time you see a doctor. </a:t>
            </a:r>
          </a:p>
          <a:p>
            <a:pPr marL="171450" indent="-171450" defTabSz="966612">
              <a:spcAft>
                <a:spcPts val="600"/>
              </a:spcAft>
              <a:buFont typeface="Wingdings" panose="05000000000000000000" pitchFamily="2" charset="2"/>
              <a:buChar char="§"/>
              <a:defRPr/>
            </a:pPr>
            <a:r>
              <a:rPr lang="en-US" sz="1100" b="0" dirty="0">
                <a:solidFill>
                  <a:prstClr val="black"/>
                </a:solidFill>
              </a:rPr>
              <a:t>Health care services:</a:t>
            </a:r>
          </a:p>
          <a:p>
            <a:pPr marL="396875" lvl="1" indent="-171450" defTabSz="966612">
              <a:spcBef>
                <a:spcPts val="0"/>
              </a:spcBef>
              <a:spcAft>
                <a:spcPts val="600"/>
              </a:spcAft>
              <a:buFont typeface="Arial" panose="020B0604020202020204" pitchFamily="34" charset="0"/>
              <a:buChar char="•"/>
              <a:defRPr/>
            </a:pPr>
            <a:r>
              <a:rPr lang="en-US" sz="1100" b="0" dirty="0">
                <a:solidFill>
                  <a:prstClr val="black"/>
                </a:solidFill>
              </a:rPr>
              <a:t>The type of health care services you need and how often you get them. </a:t>
            </a:r>
          </a:p>
          <a:p>
            <a:pPr marL="396875" lvl="1" indent="-171450" defTabSz="966612">
              <a:spcBef>
                <a:spcPts val="0"/>
              </a:spcBef>
              <a:spcAft>
                <a:spcPts val="600"/>
              </a:spcAft>
              <a:buFont typeface="Arial" panose="020B0604020202020204" pitchFamily="34" charset="0"/>
              <a:buChar char="•"/>
              <a:defRPr/>
            </a:pPr>
            <a:r>
              <a:rPr lang="en-US" sz="1100" b="0" dirty="0">
                <a:solidFill>
                  <a:prstClr val="black"/>
                </a:solidFill>
              </a:rPr>
              <a:t>If you get services from a provider in the plan’s network. </a:t>
            </a:r>
          </a:p>
          <a:p>
            <a:pPr marL="171450" indent="-171450" defTabSz="966612">
              <a:spcAft>
                <a:spcPts val="600"/>
              </a:spcAft>
              <a:buFont typeface="Wingdings" panose="05000000000000000000" pitchFamily="2" charset="2"/>
              <a:buChar char="§"/>
              <a:defRPr/>
            </a:pPr>
            <a:r>
              <a:rPr lang="en-US" sz="1100" b="0" dirty="0">
                <a:solidFill>
                  <a:prstClr val="black"/>
                </a:solidFill>
              </a:rPr>
              <a:t>Extra benefits/premium: If the plan offers extra benefits that require an extra premium. </a:t>
            </a:r>
          </a:p>
          <a:p>
            <a:pPr marL="171450" indent="-171450" defTabSz="966612">
              <a:spcAft>
                <a:spcPts val="600"/>
              </a:spcAft>
              <a:buFont typeface="Wingdings" panose="05000000000000000000" pitchFamily="2" charset="2"/>
              <a:buChar char="§"/>
              <a:defRPr/>
            </a:pPr>
            <a:r>
              <a:rPr lang="en-US" sz="1100" b="0" dirty="0">
                <a:solidFill>
                  <a:prstClr val="black"/>
                </a:solidFill>
              </a:rPr>
              <a:t>Yearly limit on out-of-pocket costs: The plan’s yearly limit on your out-of-pocket costs for all medical services. Once you reach this limit, you’ll pay nothing for Part A and Part B-covered services. Some plans may also have a limit on out-of-pocket costs for extra benefits.</a:t>
            </a:r>
          </a:p>
          <a:p>
            <a:pPr marL="171450" indent="-171450" defTabSz="966612">
              <a:spcAft>
                <a:spcPts val="600"/>
              </a:spcAft>
              <a:buFont typeface="Wingdings" panose="05000000000000000000" pitchFamily="2" charset="2"/>
              <a:buChar char="§"/>
              <a:defRPr/>
            </a:pPr>
            <a:r>
              <a:rPr lang="en-US" sz="1100" b="0" dirty="0">
                <a:solidFill>
                  <a:prstClr val="black"/>
                </a:solidFill>
              </a:rPr>
              <a:t>Whether you have Medicaid: If you have Medicaid or get help from your state with health care costs.</a:t>
            </a:r>
          </a:p>
          <a:p>
            <a:pPr marL="0" indent="0" defTabSz="966612">
              <a:spcAft>
                <a:spcPts val="600"/>
              </a:spcAft>
              <a:buNone/>
              <a:defRPr/>
            </a:pPr>
            <a:endParaRPr lang="en-US" sz="1100" b="0" dirty="0">
              <a:solidFill>
                <a:prstClr val="black"/>
              </a:solidFill>
            </a:endParaRPr>
          </a:p>
          <a:p>
            <a:pPr marL="0" indent="0" defTabSz="966612">
              <a:spcAft>
                <a:spcPts val="600"/>
              </a:spcAft>
              <a:buNone/>
              <a:defRPr/>
            </a:pPr>
            <a:r>
              <a:rPr lang="en-US" sz="1100" b="0" dirty="0">
                <a:solidFill>
                  <a:prstClr val="black"/>
                </a:solidFill>
              </a:rPr>
              <a:t>Each year, plans set the amounts they charge for premiums, deductibles, and services. The plan (rather than Medicare) decides how much you pay for the covered services you get within established guidelines set by Medicare. What you pay for the plan may change only once a year, on January 1. </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15</a:t>
            </a:fld>
            <a:endParaRPr lang="en-US"/>
          </a:p>
        </p:txBody>
      </p:sp>
    </p:spTree>
    <p:extLst>
      <p:ext uri="{BB962C8B-B14F-4D97-AF65-F5344CB8AC3E}">
        <p14:creationId xmlns:p14="http://schemas.microsoft.com/office/powerpoint/2010/main" val="3004549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defTabSz="966612">
              <a:spcAft>
                <a:spcPts val="600"/>
              </a:spcAft>
              <a:buNone/>
              <a:defRPr/>
            </a:pPr>
            <a:r>
              <a:rPr lang="en-US" b="1" dirty="0">
                <a:solidFill>
                  <a:prstClr val="black"/>
                </a:solidFill>
                <a:ea typeface="ＭＳ Ｐゴシック" pitchFamily="84" charset="-128"/>
              </a:rPr>
              <a:t>Presenter Notes</a:t>
            </a:r>
          </a:p>
          <a:p>
            <a:pPr marL="120827" indent="-120827" defTabSz="966612">
              <a:spcAft>
                <a:spcPts val="600"/>
              </a:spcAft>
              <a:defRPr/>
            </a:pPr>
            <a:r>
              <a:rPr lang="en-US" dirty="0">
                <a:solidFill>
                  <a:prstClr val="black"/>
                </a:solidFill>
              </a:rPr>
              <a:t>Medicare Advantage Plans are available to most people with Medicare. </a:t>
            </a:r>
          </a:p>
          <a:p>
            <a:pPr marL="171450" indent="-171450" defTabSz="966612">
              <a:spcAft>
                <a:spcPts val="600"/>
              </a:spcAft>
              <a:buFont typeface="Wingdings" panose="05000000000000000000" pitchFamily="2" charset="2"/>
              <a:buChar char="§"/>
              <a:defRPr/>
            </a:pPr>
            <a:r>
              <a:rPr lang="en-US" dirty="0">
                <a:solidFill>
                  <a:prstClr val="black"/>
                </a:solidFill>
              </a:rPr>
              <a:t>To be eligible to join a Medicare Advantage Plan, you must:</a:t>
            </a:r>
          </a:p>
          <a:p>
            <a:pPr marL="342900" lvl="1" indent="-114300" defTabSz="966612">
              <a:spcBef>
                <a:spcPts val="0"/>
              </a:spcBef>
              <a:spcAft>
                <a:spcPts val="600"/>
              </a:spcAft>
              <a:buFont typeface="Arial" panose="020B0604020202020204" pitchFamily="34" charset="0"/>
              <a:buChar char="•"/>
              <a:defRPr/>
            </a:pPr>
            <a:r>
              <a:rPr lang="en-US" dirty="0">
                <a:solidFill>
                  <a:prstClr val="black"/>
                </a:solidFill>
              </a:rPr>
              <a:t>Have Part A and Part B. </a:t>
            </a:r>
          </a:p>
          <a:p>
            <a:pPr marL="342900" lvl="1" indent="-114300" defTabSz="966612">
              <a:spcBef>
                <a:spcPts val="0"/>
              </a:spcBef>
              <a:spcAft>
                <a:spcPts val="600"/>
              </a:spcAft>
              <a:buFont typeface="Arial" panose="020B0604020202020204" pitchFamily="34" charset="0"/>
              <a:buChar char="•"/>
              <a:defRPr/>
            </a:pPr>
            <a:r>
              <a:rPr lang="en-US" dirty="0">
                <a:solidFill>
                  <a:prstClr val="black"/>
                </a:solidFill>
              </a:rPr>
              <a:t>Live in the plan’s geographic service area. </a:t>
            </a:r>
          </a:p>
          <a:p>
            <a:pPr marL="342900" lvl="1" indent="-114300" defTabSz="966612">
              <a:spcBef>
                <a:spcPts val="0"/>
              </a:spcBef>
              <a:spcAft>
                <a:spcPts val="600"/>
              </a:spcAft>
              <a:buFont typeface="Arial" panose="020B0604020202020204" pitchFamily="34" charset="0"/>
              <a:buChar char="•"/>
              <a:defRPr/>
            </a:pPr>
            <a:r>
              <a:rPr lang="en-US" sz="1200" b="0" i="0" kern="1200" dirty="0">
                <a:solidFill>
                  <a:schemeClr val="tx1"/>
                </a:solidFill>
                <a:effectLst/>
                <a:latin typeface="+mn-lt"/>
                <a:ea typeface="+mn-ea"/>
                <a:cs typeface="+mn-cs"/>
              </a:rPr>
              <a:t>Be a U.S. citizen or U.S. national, a lawful permanent resident (green card holder), a Cuban-Haitian entrant, or lawfully living in the U.S. as a Compact of Free Association (COFA) migrant. </a:t>
            </a:r>
          </a:p>
          <a:p>
            <a:pPr marL="171450" indent="-171450" defTabSz="966612">
              <a:spcAft>
                <a:spcPts val="600"/>
              </a:spcAft>
              <a:buFont typeface="Wingdings" panose="05000000000000000000" pitchFamily="2" charset="2"/>
              <a:buChar char="§"/>
              <a:defRPr/>
            </a:pPr>
            <a:r>
              <a:rPr lang="en-US" dirty="0">
                <a:solidFill>
                  <a:prstClr val="black"/>
                </a:solidFill>
              </a:rPr>
              <a:t>To join, you must also agree to:</a:t>
            </a:r>
          </a:p>
          <a:p>
            <a:pPr marL="342900" lvl="1" indent="-114300" defTabSz="966612">
              <a:spcBef>
                <a:spcPts val="0"/>
              </a:spcBef>
              <a:spcAft>
                <a:spcPts val="600"/>
              </a:spcAft>
              <a:buFont typeface="Arial" panose="020B0604020202020204" pitchFamily="34" charset="0"/>
              <a:buChar char="•"/>
              <a:defRPr/>
            </a:pPr>
            <a:r>
              <a:rPr lang="en-US" dirty="0">
                <a:solidFill>
                  <a:prstClr val="black"/>
                </a:solidFill>
                <a:cs typeface="Arial" panose="020B0604020202020204" pitchFamily="34" charset="0"/>
              </a:rPr>
              <a:t>Provide the necessary information to the plan, like your Medicare Number, address, date of birth, and other important information.</a:t>
            </a:r>
          </a:p>
          <a:p>
            <a:pPr marL="342900" lvl="1" indent="-114300" defTabSz="966612">
              <a:spcBef>
                <a:spcPts val="0"/>
              </a:spcBef>
              <a:spcAft>
                <a:spcPts val="600"/>
              </a:spcAft>
              <a:buFont typeface="Arial" panose="020B0604020202020204" pitchFamily="34" charset="0"/>
              <a:buChar char="•"/>
              <a:defRPr/>
            </a:pPr>
            <a:r>
              <a:rPr lang="en-US" dirty="0">
                <a:solidFill>
                  <a:prstClr val="black"/>
                </a:solidFill>
                <a:cs typeface="Arial" panose="020B0604020202020204" pitchFamily="34" charset="0"/>
              </a:rPr>
              <a:t>Follow the plan’s rules.</a:t>
            </a:r>
          </a:p>
          <a:p>
            <a:pPr marL="342900" lvl="1" indent="-114300" defTabSz="966612">
              <a:spcBef>
                <a:spcPts val="0"/>
              </a:spcBef>
              <a:spcAft>
                <a:spcPts val="600"/>
              </a:spcAft>
              <a:buFont typeface="Arial" panose="020B0604020202020204" pitchFamily="34" charset="0"/>
              <a:buChar char="•"/>
              <a:defRPr/>
            </a:pPr>
            <a:r>
              <a:rPr lang="en-US" dirty="0">
                <a:cs typeface="Arial" panose="020B0604020202020204" pitchFamily="34" charset="0"/>
              </a:rPr>
              <a:t>Belong to one Medicare Advantage Plan at a time. However, you’re allowed to belong to both an MSA plan and a drug plan, or a PFFS Plan and a drug plan (if the PFFS Plan you belong to doesn’t offer drug coverage) at the same time.</a:t>
            </a:r>
          </a:p>
          <a:p>
            <a:pPr marL="228600" lvl="1" indent="0" defTabSz="966612">
              <a:spcBef>
                <a:spcPts val="0"/>
              </a:spcBef>
              <a:spcAft>
                <a:spcPts val="600"/>
              </a:spcAft>
              <a:buFont typeface="Arial" panose="020B0604020202020204" pitchFamily="34" charset="0"/>
              <a:buNone/>
              <a:defRPr/>
            </a:pPr>
            <a:endParaRPr lang="en-US" sz="1200" b="1" i="0" kern="1200" dirty="0">
              <a:solidFill>
                <a:schemeClr val="tx1"/>
              </a:solidFill>
              <a:effectLst/>
              <a:latin typeface="+mn-lt"/>
              <a:ea typeface="+mn-ea"/>
              <a:cs typeface="Arial" panose="020B0604020202020204" pitchFamily="34" charset="0"/>
            </a:endParaRPr>
          </a:p>
          <a:p>
            <a:pPr marL="0" lvl="1" indent="0" defTabSz="966612">
              <a:spcBef>
                <a:spcPts val="0"/>
              </a:spcBef>
              <a:spcAft>
                <a:spcPts val="600"/>
              </a:spcAft>
              <a:buFont typeface="Arial" panose="020B0604020202020204" pitchFamily="34" charset="0"/>
              <a:buNone/>
              <a:defRPr/>
            </a:pPr>
            <a:r>
              <a:rPr lang="en-US" sz="1200" b="1" i="0" kern="1200" dirty="0">
                <a:solidFill>
                  <a:schemeClr val="tx1"/>
                </a:solidFill>
                <a:effectLst/>
                <a:latin typeface="+mn-lt"/>
                <a:ea typeface="+mn-ea"/>
                <a:cs typeface="+mn-cs"/>
              </a:rPr>
              <a:t>Before joining a Medicare Advantage Plan</a:t>
            </a:r>
            <a:br>
              <a:rPr lang="en-US" dirty="0"/>
            </a:br>
            <a:r>
              <a:rPr lang="en-US" sz="1200" b="0" i="0" kern="1200" dirty="0">
                <a:solidFill>
                  <a:schemeClr val="tx1"/>
                </a:solidFill>
                <a:effectLst/>
                <a:latin typeface="+mn-lt"/>
                <a:ea typeface="+mn-ea"/>
                <a:cs typeface="+mn-cs"/>
              </a:rPr>
              <a:t>Talk to your employer, union, or other benefits administrator about their rules before you join a Medicare Advantage Plan. In some cases, joining a Medicare Advantage Plan might cause you to lose your employer or union coverage. If you drop or lose employer or union coverage for yourself, you may also lose coverage for your spouse and dependents. </a:t>
            </a:r>
            <a:r>
              <a:rPr lang="en-US" sz="1200" b="1" i="0" kern="1200" dirty="0">
                <a:solidFill>
                  <a:schemeClr val="tx1"/>
                </a:solidFill>
                <a:effectLst/>
                <a:latin typeface="+mn-lt"/>
                <a:ea typeface="+mn-ea"/>
                <a:cs typeface="+mn-cs"/>
              </a:rPr>
              <a:t>You</a:t>
            </a:r>
            <a:r>
              <a:rPr lang="en-US" sz="1200" b="0" i="0" kern="1200" dirty="0">
                <a:solidFill>
                  <a:schemeClr val="tx1"/>
                </a:solidFill>
                <a:effectLst/>
                <a:latin typeface="+mn-lt"/>
                <a:ea typeface="+mn-ea"/>
                <a:cs typeface="+mn-cs"/>
              </a:rPr>
              <a:t> </a:t>
            </a:r>
            <a:r>
              <a:rPr lang="en-US" sz="1200" b="1" i="0" kern="1200" dirty="0">
                <a:solidFill>
                  <a:schemeClr val="tx1"/>
                </a:solidFill>
                <a:effectLst/>
                <a:latin typeface="+mn-lt"/>
                <a:ea typeface="+mn-ea"/>
                <a:cs typeface="+mn-cs"/>
              </a:rPr>
              <a:t>may not be able to get this coverage back</a:t>
            </a:r>
            <a:r>
              <a:rPr lang="en-US" sz="1200" b="0" i="0" kern="1200" dirty="0">
                <a:solidFill>
                  <a:schemeClr val="tx1"/>
                </a:solidFill>
                <a:effectLst/>
                <a:latin typeface="+mn-lt"/>
                <a:ea typeface="+mn-ea"/>
                <a:cs typeface="+mn-cs"/>
              </a:rPr>
              <a:t>.</a:t>
            </a:r>
            <a:endParaRPr lang="en-US"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01DC2E25-2B01-2743-96C5-05673520BD0B}" type="slidenum">
              <a:rPr lang="en-US" smtClean="0"/>
              <a:t>16</a:t>
            </a:fld>
            <a:endParaRPr lang="en-US"/>
          </a:p>
        </p:txBody>
      </p:sp>
    </p:spTree>
    <p:extLst>
      <p:ext uri="{BB962C8B-B14F-4D97-AF65-F5344CB8AC3E}">
        <p14:creationId xmlns:p14="http://schemas.microsoft.com/office/powerpoint/2010/main" val="16467013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31637">
              <a:spcAft>
                <a:spcPts val="578"/>
              </a:spcAft>
              <a:buNone/>
              <a:defRPr/>
            </a:pPr>
            <a:r>
              <a:rPr lang="en-US" b="1" i="0" u="none" strike="noStrike" dirty="0">
                <a:solidFill>
                  <a:srgbClr val="000000"/>
                </a:solidFill>
                <a:effectLst/>
                <a:cs typeface="Arial" panose="020B0604020202020204" pitchFamily="34" charset="0"/>
              </a:rPr>
              <a:t>Presenter Notes</a:t>
            </a:r>
            <a:r>
              <a:rPr lang="en-US" b="0" i="0" dirty="0">
                <a:solidFill>
                  <a:srgbClr val="444444"/>
                </a:solidFill>
                <a:effectLst/>
                <a:cs typeface="Arial" panose="020B0604020202020204" pitchFamily="34" charset="0"/>
              </a:rPr>
              <a:t>​</a:t>
            </a:r>
            <a:endParaRPr lang="en-US" dirty="0">
              <a:solidFill>
                <a:prstClr val="black"/>
              </a:solidFill>
              <a:cs typeface="Arial" panose="020B0604020202020204" pitchFamily="34" charset="0"/>
            </a:endParaRPr>
          </a:p>
          <a:p>
            <a:pPr marL="0" indent="0" defTabSz="931637">
              <a:spcAft>
                <a:spcPts val="578"/>
              </a:spcAft>
              <a:buNone/>
              <a:defRPr/>
            </a:pPr>
            <a:r>
              <a:rPr lang="en-US" b="0" dirty="0">
                <a:solidFill>
                  <a:prstClr val="black"/>
                </a:solidFill>
                <a:cs typeface="Arial" panose="020B0604020202020204" pitchFamily="34" charset="0"/>
              </a:rPr>
              <a:t>After you pick a plan that meets your needs, you have several ways to join it. </a:t>
            </a:r>
            <a:r>
              <a:rPr lang="en-US" dirty="0">
                <a:solidFill>
                  <a:prstClr val="black"/>
                </a:solidFill>
                <a:cs typeface="Arial" panose="020B0604020202020204" pitchFamily="34" charset="0"/>
              </a:rPr>
              <a:t>You’ll have to give the number on your Medicare card when you enroll. </a:t>
            </a:r>
            <a:endParaRPr lang="en-US" b="0" dirty="0">
              <a:solidFill>
                <a:prstClr val="black"/>
              </a:solidFill>
              <a:cs typeface="Arial" panose="020B0604020202020204" pitchFamily="34" charset="0"/>
            </a:endParaRPr>
          </a:p>
          <a:p>
            <a:pPr marL="112713" indent="-112713" defTabSz="931637">
              <a:spcAft>
                <a:spcPts val="578"/>
              </a:spcAft>
              <a:buFont typeface="Wingdings" panose="05000000000000000000" pitchFamily="2" charset="2"/>
              <a:buChar char="§"/>
              <a:defRPr/>
            </a:pPr>
            <a:r>
              <a:rPr lang="en-US" dirty="0">
                <a:solidFill>
                  <a:prstClr val="black"/>
                </a:solidFill>
                <a:cs typeface="Arial" panose="020B0604020202020204" pitchFamily="34" charset="0"/>
              </a:rPr>
              <a:t>Most plans participate and offer enrollment through Medicare’s website at </a:t>
            </a:r>
            <a:r>
              <a:rPr lang="en-US" dirty="0">
                <a:cs typeface="Arial" panose="020B0604020202020204" pitchFamily="34" charset="0"/>
                <a:hlinkClick r:id="rId3"/>
              </a:rPr>
              <a:t>Medicare.gov/plan-compare</a:t>
            </a:r>
            <a:r>
              <a:rPr lang="en-US" dirty="0">
                <a:solidFill>
                  <a:prstClr val="black"/>
                </a:solidFill>
                <a:cs typeface="Arial" panose="020B0604020202020204" pitchFamily="34" charset="0"/>
              </a:rPr>
              <a:t>. </a:t>
            </a:r>
          </a:p>
          <a:p>
            <a:pPr marL="112713" indent="-112713" defTabSz="931637">
              <a:spcAft>
                <a:spcPts val="578"/>
              </a:spcAft>
              <a:defRPr/>
            </a:pPr>
            <a:r>
              <a:rPr lang="en-US" dirty="0">
                <a:solidFill>
                  <a:prstClr val="black"/>
                </a:solidFill>
                <a:cs typeface="Arial" panose="020B0604020202020204" pitchFamily="34" charset="0"/>
              </a:rPr>
              <a:t>You can also enroll with the plan directly. All plans must also offer paper enrollment applications. Also, plans may let you enroll through their website or over the phone. </a:t>
            </a:r>
          </a:p>
          <a:p>
            <a:pPr marL="0" indent="0" defTabSz="931637">
              <a:spcAft>
                <a:spcPts val="578"/>
              </a:spcAft>
              <a:defRPr/>
            </a:pPr>
            <a:r>
              <a:rPr lang="en-US" dirty="0">
                <a:solidFill>
                  <a:prstClr val="black"/>
                </a:solidFill>
                <a:cs typeface="Arial" panose="020B0604020202020204" pitchFamily="34" charset="0"/>
              </a:rPr>
              <a:t>You can also call 1-800-MEDICARE (1-800-633-4227) to enroll. TTY users can call 1-877-486-2048. If you want personal assistance, contact your local State Health Insurance Assistance Program (SHIP) at</a:t>
            </a:r>
            <a:r>
              <a:rPr lang="en-US" baseline="0" dirty="0">
                <a:solidFill>
                  <a:prstClr val="black"/>
                </a:solidFill>
                <a:cs typeface="Arial" panose="020B0604020202020204" pitchFamily="34" charset="0"/>
              </a:rPr>
              <a:t> </a:t>
            </a:r>
            <a:r>
              <a:rPr lang="en-US" dirty="0">
                <a:cs typeface="Arial" panose="020B0604020202020204" pitchFamily="34" charset="0"/>
                <a:hlinkClick r:id="rId4"/>
              </a:rPr>
              <a:t>shiphelp.org</a:t>
            </a:r>
            <a:r>
              <a:rPr lang="en-US" dirty="0">
                <a:cs typeface="Arial" panose="020B0604020202020204" pitchFamily="34" charset="0"/>
              </a:rPr>
              <a:t>.</a:t>
            </a:r>
          </a:p>
          <a:p>
            <a:pPr marL="0" lvl="1" defTabSz="931637">
              <a:spcBef>
                <a:spcPts val="0"/>
              </a:spcBef>
              <a:spcAft>
                <a:spcPts val="578"/>
              </a:spcAft>
              <a:defRPr/>
            </a:pPr>
            <a:endParaRPr lang="en-US" dirty="0">
              <a:solidFill>
                <a:prstClr val="black"/>
              </a:solidFill>
              <a:cs typeface="Arial" panose="020B0604020202020204" pitchFamily="34" charset="0"/>
            </a:endParaRPr>
          </a:p>
          <a:p>
            <a:pPr marL="0" lvl="1" defTabSz="931637">
              <a:spcBef>
                <a:spcPts val="0"/>
              </a:spcBef>
              <a:spcAft>
                <a:spcPts val="578"/>
              </a:spcAft>
              <a:defRPr/>
            </a:pPr>
            <a:r>
              <a:rPr lang="en-US" dirty="0">
                <a:solidFill>
                  <a:prstClr val="black"/>
                </a:solidFill>
                <a:cs typeface="Arial" panose="020B0604020202020204" pitchFamily="34" charset="0"/>
              </a:rPr>
              <a:t>Plans must process applications in a timely manner, and after you apply, the plan must notify you that it has accepted or denied your application.</a:t>
            </a:r>
          </a:p>
          <a:p>
            <a:pPr marL="0" lvl="1" defTabSz="931637">
              <a:spcBef>
                <a:spcPts val="0"/>
              </a:spcBef>
              <a:spcAft>
                <a:spcPts val="578"/>
              </a:spcAft>
              <a:defRPr/>
            </a:pPr>
            <a:r>
              <a:rPr lang="en-US" dirty="0">
                <a:solidFill>
                  <a:prstClr val="black"/>
                </a:solidFill>
                <a:cs typeface="Arial" panose="020B0604020202020204" pitchFamily="34" charset="0"/>
              </a:rPr>
              <a:t>It’s a good idea to keep a copy of your application, confirmation number, any other papers you sign, and letters or materials you get.</a:t>
            </a:r>
          </a:p>
          <a:p>
            <a:pPr marL="0" indent="0" defTabSz="931637">
              <a:spcAft>
                <a:spcPts val="578"/>
              </a:spcAft>
              <a:buNone/>
              <a:defRPr/>
            </a:pPr>
            <a:endParaRPr lang="en-US" b="1" dirty="0">
              <a:solidFill>
                <a:prstClr val="black"/>
              </a:solidFill>
              <a:cs typeface="Arial" panose="020B0604020202020204" pitchFamily="34" charset="0"/>
            </a:endParaRPr>
          </a:p>
          <a:p>
            <a:pPr marL="0" indent="0" defTabSz="931637">
              <a:spcAft>
                <a:spcPts val="578"/>
              </a:spcAft>
              <a:buNone/>
              <a:defRPr/>
            </a:pPr>
            <a:r>
              <a:rPr lang="en-US" b="1" dirty="0">
                <a:solidFill>
                  <a:prstClr val="black"/>
                </a:solidFill>
                <a:cs typeface="Arial" panose="020B0604020202020204" pitchFamily="34" charset="0"/>
              </a:rPr>
              <a:t>NOTE</a:t>
            </a:r>
            <a:r>
              <a:rPr lang="en-US" dirty="0">
                <a:solidFill>
                  <a:prstClr val="black"/>
                </a:solidFill>
                <a:cs typeface="Arial" panose="020B0604020202020204" pitchFamily="34" charset="0"/>
              </a:rPr>
              <a:t>: There are a small number of plans that may have more limited enrollment options, including some Special Needs Plans (SNPs) and Medicare Cost Plans. In these cases, you may not be able to enroll online. You can still call the plan directly to enroll.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DC2E25-2B01-2743-96C5-05673520BD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1213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defTabSz="966612">
              <a:spcAft>
                <a:spcPts val="600"/>
              </a:spcAft>
              <a:buNone/>
              <a:defRPr/>
            </a:pPr>
            <a:r>
              <a:rPr lang="en-US" b="1" dirty="0">
                <a:solidFill>
                  <a:prstClr val="black"/>
                </a:solidFill>
                <a:ea typeface="ＭＳ Ｐゴシック" pitchFamily="84" charset="-128"/>
              </a:rPr>
              <a:t>Presenter Notes</a:t>
            </a:r>
          </a:p>
          <a:p>
            <a:pPr marL="0" indent="0" defTabSz="966612">
              <a:spcAft>
                <a:spcPts val="600"/>
              </a:spcAft>
              <a:buNone/>
              <a:defRPr/>
            </a:pPr>
            <a:r>
              <a:rPr lang="en-US" dirty="0">
                <a:solidFill>
                  <a:prstClr val="black"/>
                </a:solidFill>
              </a:rPr>
              <a:t>You can </a:t>
            </a:r>
            <a:r>
              <a:rPr lang="en-US" dirty="0">
                <a:solidFill>
                  <a:schemeClr val="tx1"/>
                </a:solidFill>
              </a:rPr>
              <a:t>generally </a:t>
            </a:r>
            <a:r>
              <a:rPr lang="en-US" dirty="0">
                <a:solidFill>
                  <a:prstClr val="black"/>
                </a:solidFill>
              </a:rPr>
              <a:t>join or switch Medicare Advantage Plans during 5 periods:</a:t>
            </a:r>
          </a:p>
          <a:p>
            <a:pPr marL="228600" lvl="0" indent="-228600">
              <a:spcAft>
                <a:spcPts val="600"/>
              </a:spcAft>
              <a:buClrTx/>
              <a:buFont typeface="+mj-lt"/>
              <a:buAutoNum type="arabicPeriod"/>
              <a:defRPr/>
            </a:pPr>
            <a:r>
              <a:rPr lang="en-US" dirty="0"/>
              <a:t>During your Initial Enrollment Period (IEP) (when you first become eligible for Medicare) which begins 3 months immediately before you get Medicare Part A and Part B and ends on either:</a:t>
            </a:r>
          </a:p>
          <a:p>
            <a:pPr marL="401638" lvl="1" indent="-171450">
              <a:spcBef>
                <a:spcPts val="0"/>
              </a:spcBef>
              <a:spcAft>
                <a:spcPts val="600"/>
              </a:spcAft>
              <a:buFont typeface="Wingdings" panose="05000000000000000000" pitchFamily="2" charset="2"/>
              <a:buChar char="§"/>
              <a:defRPr/>
            </a:pPr>
            <a:r>
              <a:rPr lang="en-US" dirty="0"/>
              <a:t>The last day of the second month after the month you get Part A and/or Part B, or</a:t>
            </a:r>
          </a:p>
          <a:p>
            <a:pPr marL="401638" lvl="1" indent="-171450">
              <a:spcBef>
                <a:spcPts val="0"/>
              </a:spcBef>
              <a:spcAft>
                <a:spcPts val="600"/>
              </a:spcAft>
              <a:buFont typeface="Wingdings" panose="05000000000000000000" pitchFamily="2" charset="2"/>
              <a:buChar char="§"/>
              <a:defRPr/>
            </a:pPr>
            <a:r>
              <a:rPr lang="en-US" dirty="0"/>
              <a:t>The last day of your Part B IEP, whichever is later. </a:t>
            </a:r>
          </a:p>
          <a:p>
            <a:pPr marL="400050" lvl="2" indent="-171450">
              <a:spcBef>
                <a:spcPts val="0"/>
              </a:spcBef>
              <a:spcAft>
                <a:spcPts val="600"/>
              </a:spcAft>
              <a:buSzPct val="100000"/>
              <a:buFont typeface="Wingdings" panose="05000000000000000000" pitchFamily="2" charset="2"/>
              <a:buChar char="§"/>
              <a:defRPr/>
            </a:pPr>
            <a:r>
              <a:rPr lang="en-US" dirty="0">
                <a:cs typeface="Arial" panose="020B0604020202020204" pitchFamily="34" charset="0"/>
              </a:rPr>
              <a:t>If you join during the first 3 months of your IEP, coverage begins the 1</a:t>
            </a:r>
            <a:r>
              <a:rPr lang="en-US" baseline="30000" dirty="0">
                <a:cs typeface="Arial" panose="020B0604020202020204" pitchFamily="34" charset="0"/>
              </a:rPr>
              <a:t>st</a:t>
            </a:r>
            <a:r>
              <a:rPr lang="en-US" dirty="0">
                <a:cs typeface="Arial" panose="020B0604020202020204" pitchFamily="34" charset="0"/>
              </a:rPr>
              <a:t> day of the month you have both Part A and/or Part B.</a:t>
            </a:r>
          </a:p>
          <a:p>
            <a:pPr marL="400050" lvl="2" indent="-171450">
              <a:spcBef>
                <a:spcPts val="0"/>
              </a:spcBef>
              <a:spcAft>
                <a:spcPts val="600"/>
              </a:spcAft>
              <a:buSzPct val="100000"/>
              <a:buFont typeface="Wingdings" panose="05000000000000000000" pitchFamily="2" charset="2"/>
              <a:buChar char="§"/>
              <a:defRPr/>
            </a:pPr>
            <a:r>
              <a:rPr lang="en-US" dirty="0">
                <a:cs typeface="Arial" panose="020B0604020202020204" pitchFamily="34" charset="0"/>
              </a:rPr>
              <a:t>If you join after the month you have Part A and/or Part B, coverage begins the 1</a:t>
            </a:r>
            <a:r>
              <a:rPr lang="en-US" baseline="30000" dirty="0">
                <a:cs typeface="Arial" panose="020B0604020202020204" pitchFamily="34" charset="0"/>
              </a:rPr>
              <a:t>st</a:t>
            </a:r>
            <a:r>
              <a:rPr lang="en-US" dirty="0">
                <a:cs typeface="Arial" panose="020B0604020202020204" pitchFamily="34" charset="0"/>
              </a:rPr>
              <a:t> day of the month after the month you requested enrollment.</a:t>
            </a:r>
          </a:p>
          <a:p>
            <a:pPr marL="228600" indent="-228600">
              <a:spcAft>
                <a:spcPts val="600"/>
              </a:spcAft>
              <a:buSzPct val="100000"/>
              <a:buFont typeface="+mj-lt"/>
              <a:buAutoNum type="arabicPeriod"/>
              <a:defRPr/>
            </a:pPr>
            <a:r>
              <a:rPr lang="en-US" dirty="0">
                <a:solidFill>
                  <a:prstClr val="black"/>
                </a:solidFill>
              </a:rPr>
              <a:t>During the yearly Open </a:t>
            </a:r>
            <a:r>
              <a:rPr lang="en-US" dirty="0">
                <a:solidFill>
                  <a:prstClr val="black"/>
                </a:solidFill>
                <a:cs typeface="Arial" panose="020B0604020202020204" pitchFamily="34" charset="0"/>
              </a:rPr>
              <a:t>Enrollment Period (OEP), which is from October 15–December 7, you can join, switch, or drop a Medicare Advantage Plan (with or without drug coverage). Your coverage will begin on January 1 (as long as the plan gets your request by December 7).</a:t>
            </a:r>
          </a:p>
          <a:p>
            <a:pPr marL="228600" indent="-228600">
              <a:spcAft>
                <a:spcPts val="600"/>
              </a:spcAft>
              <a:buFont typeface="+mj-lt"/>
              <a:buAutoNum type="arabicPeriod" startAt="3"/>
              <a:defRPr/>
            </a:pPr>
            <a:r>
              <a:rPr lang="en-US" dirty="0">
                <a:solidFill>
                  <a:prstClr val="black"/>
                </a:solidFill>
                <a:cs typeface="Arial" panose="020B0604020202020204" pitchFamily="34" charset="0"/>
              </a:rPr>
              <a:t>If you’re enrolled in a Medicare Advantage Plan, you may join another Medicare Advantage Plan or disenroll from a Medicare Advantage Plan and return to Original Medicare during the Medicare Advantage Open Enrollment Period, which is from January 1–March 31 each year. Your coverage begins the 1</a:t>
            </a:r>
            <a:r>
              <a:rPr lang="en-US" baseline="30000" dirty="0">
                <a:solidFill>
                  <a:prstClr val="black"/>
                </a:solidFill>
                <a:cs typeface="Arial" panose="020B0604020202020204" pitchFamily="34" charset="0"/>
              </a:rPr>
              <a:t>st</a:t>
            </a:r>
            <a:r>
              <a:rPr lang="en-US" dirty="0">
                <a:solidFill>
                  <a:prstClr val="black"/>
                </a:solidFill>
                <a:cs typeface="Arial" panose="020B0604020202020204" pitchFamily="34" charset="0"/>
              </a:rPr>
              <a:t> day of the month after you enroll in the new plan. </a:t>
            </a:r>
            <a:r>
              <a:rPr lang="en-US" dirty="0"/>
              <a:t>You can also use the Medicare Advantage Open Enrollment Period if you become eligible for a Medicare Advantage Plan (you have Medicare Part A and Part B) for the first time and are enrolled in a Medicare Advantage Plan during the first 3 months of becoming eligible. The Medicare Advantage Open Enrollment Period starts when you first have both Medicare Part A and Part B and ends on the last day of the 3</a:t>
            </a:r>
            <a:r>
              <a:rPr lang="en-US" baseline="30000" dirty="0"/>
              <a:t>rd</a:t>
            </a:r>
            <a:r>
              <a:rPr lang="en-US" dirty="0"/>
              <a:t> month. </a:t>
            </a:r>
          </a:p>
          <a:p>
            <a:pPr marL="228600" lvl="1">
              <a:spcBef>
                <a:spcPts val="0"/>
              </a:spcBef>
              <a:spcAft>
                <a:spcPts val="600"/>
              </a:spcAft>
              <a:defRPr/>
            </a:pPr>
            <a:r>
              <a:rPr lang="en-US" b="1" dirty="0">
                <a:cs typeface="Arial" panose="020B0604020202020204" pitchFamily="34" charset="0"/>
              </a:rPr>
              <a:t>NOTE</a:t>
            </a:r>
            <a:r>
              <a:rPr lang="en-US" dirty="0">
                <a:cs typeface="Arial" panose="020B0604020202020204" pitchFamily="34" charset="0"/>
              </a:rPr>
              <a:t>: You can only make one change during the Medicare Advantage Open Enrollment Period. A</a:t>
            </a:r>
            <a:r>
              <a:rPr lang="en-US" dirty="0">
                <a:solidFill>
                  <a:prstClr val="black"/>
                </a:solidFill>
                <a:cs typeface="Arial" panose="020B0604020202020204" pitchFamily="34" charset="0"/>
              </a:rPr>
              <a:t>ny changes you make will be effective the 1</a:t>
            </a:r>
            <a:r>
              <a:rPr lang="en-US" baseline="30000" dirty="0">
                <a:solidFill>
                  <a:prstClr val="black"/>
                </a:solidFill>
                <a:cs typeface="Arial" panose="020B0604020202020204" pitchFamily="34" charset="0"/>
              </a:rPr>
              <a:t>st</a:t>
            </a:r>
            <a:r>
              <a:rPr lang="en-US" dirty="0">
                <a:solidFill>
                  <a:prstClr val="black"/>
                </a:solidFill>
                <a:cs typeface="Arial" panose="020B0604020202020204" pitchFamily="34" charset="0"/>
              </a:rPr>
              <a:t> of the month after the plan gets your request. </a:t>
            </a:r>
            <a:r>
              <a:rPr lang="en-US" dirty="0"/>
              <a:t>MSAs aren’t included in the Medicare Advantage Open Enrollment Period.</a:t>
            </a:r>
            <a:endParaRPr lang="en-US" dirty="0">
              <a:cs typeface="Arial" panose="020B0604020202020204" pitchFamily="34" charset="0"/>
            </a:endParaRPr>
          </a:p>
          <a:p>
            <a:pPr marL="228600" indent="-228600">
              <a:spcAft>
                <a:spcPts val="600"/>
              </a:spcAft>
              <a:buFont typeface="+mj-lt"/>
              <a:buAutoNum type="arabicPeriod" startAt="4"/>
              <a:defRPr/>
            </a:pPr>
            <a:r>
              <a:rPr lang="en-US" dirty="0"/>
              <a:t>Open Enrollment Period for Institutionalized Individuals (for people who live in certain institutions, like nursing homes). A Medicare Advantage-eligible institutionalized individual may at any time join a Medicare Advantage Plan or change from a Medicare Advantage Plan to Original Medicare, to a different Medicare Advantage Plan, or from Original Medicare to a Medicare Advantage Plan. The Open Enrollment Period for Institutionalized Individuals ends 2 months after the month the individual moves out of the institution. Generally, coverage begins the 1</a:t>
            </a:r>
            <a:r>
              <a:rPr lang="en-US" baseline="30000" dirty="0"/>
              <a:t>st</a:t>
            </a:r>
            <a:r>
              <a:rPr lang="en-US" dirty="0"/>
              <a:t> day of the month after the plan gets your enrollment request.  </a:t>
            </a:r>
          </a:p>
          <a:p>
            <a:pPr marL="228600" indent="-228600">
              <a:spcAft>
                <a:spcPts val="600"/>
              </a:spcAft>
              <a:buFont typeface="+mj-lt"/>
              <a:buAutoNum type="arabicPeriod" startAt="5"/>
              <a:defRPr/>
            </a:pPr>
            <a:r>
              <a:rPr lang="en-US" dirty="0">
                <a:solidFill>
                  <a:prstClr val="black"/>
                </a:solidFill>
                <a:cs typeface="Arial" panose="020B0604020202020204" pitchFamily="34" charset="0"/>
              </a:rPr>
              <a:t>In most cases, you must stay enrolled in your plan for the calendar year starting the date your coverage begins. However, in certain situations, you may be able to join, switch, or drop a Medicare Advantage Plan during a Special Enrollment Period (SEP) when certain events happen in your life, like moving to a new address, losing or changing your current coverage, getting Medicaid, or getting Extra Help to pay Medicare Part D drug costs. </a:t>
            </a:r>
          </a:p>
          <a:p>
            <a:pPr marL="228600" lvl="1">
              <a:spcBef>
                <a:spcPts val="0"/>
              </a:spcBef>
              <a:spcAft>
                <a:spcPts val="600"/>
              </a:spcAft>
              <a:defRPr/>
            </a:pPr>
            <a:r>
              <a:rPr lang="en-US" dirty="0">
                <a:cs typeface="Arial" panose="020B0604020202020204" pitchFamily="34" charset="0"/>
              </a:rPr>
              <a:t>There are various types of SEPs, like SEPs for people who are eligible for both Medicare and full Medicaid coverage, individuals whose current plan terminates, or who meet “exceptional conditions” (like, if you joined a plan based on misleading or incorrect information from a plan representative or State Health Insurance Program (SHIP), or if you’re notified that there’s a significant change in your plan’s provider network). </a:t>
            </a:r>
            <a:r>
              <a:rPr lang="en-US" dirty="0">
                <a:solidFill>
                  <a:prstClr val="black"/>
                </a:solidFill>
                <a:cs typeface="Arial" panose="020B0604020202020204" pitchFamily="34" charset="0"/>
              </a:rPr>
              <a:t>Check with your plan for more information. You may also qualify for an SEP to sign up for Medicare (and join a Medicare Advantage Plan) if you miss an enrollment period because of certain exceptional circumstances, like if you’re impacted by a natural disaster or an emergency.</a:t>
            </a:r>
          </a:p>
          <a:p>
            <a:pPr marL="228600" lvl="1">
              <a:spcBef>
                <a:spcPts val="0"/>
              </a:spcBef>
              <a:spcAft>
                <a:spcPts val="600"/>
              </a:spcAft>
              <a:defRPr/>
            </a:pPr>
            <a:r>
              <a:rPr lang="en-US" dirty="0">
                <a:solidFill>
                  <a:prstClr val="black"/>
                </a:solidFill>
                <a:cs typeface="Arial" panose="020B0604020202020204" pitchFamily="34" charset="0"/>
              </a:rPr>
              <a:t>Your coverage begins the 1</a:t>
            </a:r>
            <a:r>
              <a:rPr lang="en-US" baseline="30000" dirty="0">
                <a:solidFill>
                  <a:prstClr val="black"/>
                </a:solidFill>
                <a:cs typeface="Arial" panose="020B0604020202020204" pitchFamily="34" charset="0"/>
              </a:rPr>
              <a:t>st</a:t>
            </a:r>
            <a:r>
              <a:rPr lang="en-US" dirty="0">
                <a:solidFill>
                  <a:prstClr val="black"/>
                </a:solidFill>
                <a:cs typeface="Arial" panose="020B0604020202020204" pitchFamily="34" charset="0"/>
              </a:rPr>
              <a:t> day of the month after the month the plan gets your enrollment request, unless otherwise noted. For more information about SEPs, visit </a:t>
            </a:r>
            <a:r>
              <a:rPr lang="en-US" dirty="0">
                <a:solidFill>
                  <a:prstClr val="black"/>
                </a:solidFill>
                <a:hlinkClick r:id="rId3"/>
              </a:rPr>
              <a:t>Medicare.gov/basics/get-started-with-medicare/get-more-coverage/joining-a-plan</a:t>
            </a:r>
            <a:r>
              <a:rPr lang="en-US" dirty="0">
                <a:solidFill>
                  <a:prstClr val="black"/>
                </a:solidFill>
                <a:cs typeface="Arial" panose="020B0604020202020204" pitchFamily="34" charset="0"/>
              </a:rPr>
              <a:t>.   </a:t>
            </a:r>
          </a:p>
          <a:p>
            <a:pPr marL="228600" indent="-228600">
              <a:spcAft>
                <a:spcPts val="600"/>
              </a:spcAft>
              <a:buFont typeface="+mj-lt"/>
              <a:buAutoNum type="arabicPeriod" startAt="4"/>
              <a:defRPr/>
            </a:pPr>
            <a:endParaRPr lang="en-US" dirty="0"/>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18</a:t>
            </a:fld>
            <a:endParaRPr lang="en-US" dirty="0"/>
          </a:p>
        </p:txBody>
      </p:sp>
    </p:spTree>
    <p:extLst>
      <p:ext uri="{BB962C8B-B14F-4D97-AF65-F5344CB8AC3E}">
        <p14:creationId xmlns:p14="http://schemas.microsoft.com/office/powerpoint/2010/main" val="11959906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66612">
              <a:spcAft>
                <a:spcPts val="600"/>
              </a:spcAft>
              <a:buNone/>
              <a:defRPr/>
            </a:pPr>
            <a:r>
              <a:rPr lang="en-US" b="1" dirty="0">
                <a:solidFill>
                  <a:prstClr val="black"/>
                </a:solidFill>
                <a:ea typeface="ＭＳ Ｐゴシック" pitchFamily="84" charset="-128"/>
              </a:rPr>
              <a:t>Presenter Notes</a:t>
            </a:r>
          </a:p>
          <a:p>
            <a:pPr marL="0" indent="0">
              <a:spcAft>
                <a:spcPts val="600"/>
              </a:spcAft>
              <a:buFont typeface="Wingdings" panose="05000000000000000000" pitchFamily="2" charset="2"/>
              <a:buNone/>
            </a:pPr>
            <a:r>
              <a:rPr lang="en-US" dirty="0">
                <a:cs typeface="Arial" panose="020B0604020202020204" pitchFamily="34" charset="0"/>
              </a:rPr>
              <a:t>If you’re already in a Medicare Advantage Plan and you want to disenroll or switch to another plan, you can:</a:t>
            </a:r>
          </a:p>
          <a:p>
            <a:pPr marL="171450" indent="-171450">
              <a:spcAft>
                <a:spcPts val="600"/>
              </a:spcAft>
              <a:buFont typeface="Wingdings" panose="05000000000000000000" pitchFamily="2" charset="2"/>
              <a:buChar char="§"/>
            </a:pPr>
            <a:r>
              <a:rPr lang="en-US" dirty="0">
                <a:cs typeface="Arial" panose="020B0604020202020204" pitchFamily="34" charset="0"/>
              </a:rPr>
              <a:t>Join a new Medicare Advantage Plan while still a member of a different plan. You’ll automatically be disenrolled from the old plan and enrolled in the new plan by CMS systems with no duplication or dela</a:t>
            </a:r>
            <a:r>
              <a:rPr lang="en-US" dirty="0"/>
              <a:t>y in coverage.</a:t>
            </a:r>
          </a:p>
          <a:p>
            <a:pPr marL="171450" indent="-171450">
              <a:spcAft>
                <a:spcPts val="600"/>
              </a:spcAft>
              <a:buFont typeface="Wingdings" panose="05000000000000000000" pitchFamily="2" charset="2"/>
              <a:buChar char="§"/>
            </a:pPr>
            <a:r>
              <a:rPr lang="en-US" dirty="0">
                <a:cs typeface="Arial" panose="020B0604020202020204" pitchFamily="34" charset="0"/>
              </a:rPr>
              <a:t>Disenroll through the Medicare Advantage Plan or 1-800-MEDICARE (1-800-</a:t>
            </a:r>
            <a:r>
              <a:rPr lang="en-US" dirty="0">
                <a:solidFill>
                  <a:prstClr val="black"/>
                </a:solidFill>
              </a:rPr>
              <a:t>633‑4227) (TTY: 1‑877‑486‑2048), in which you’ll be automatically returned to Original Medicare.</a:t>
            </a:r>
            <a:endParaRPr lang="en-US" dirty="0">
              <a:solidFill>
                <a:schemeClr val="tx1"/>
              </a:solidFill>
              <a:cs typeface="Arial" panose="020B0604020202020204" pitchFamily="34" charset="0"/>
            </a:endParaRPr>
          </a:p>
          <a:p>
            <a:pPr marL="171450" indent="-171450">
              <a:spcAft>
                <a:spcPts val="600"/>
              </a:spcAft>
              <a:buFont typeface="Wingdings" panose="05000000000000000000" pitchFamily="2" charset="2"/>
              <a:buChar char="§"/>
            </a:pPr>
            <a:r>
              <a:rPr lang="en-US" dirty="0">
                <a:solidFill>
                  <a:prstClr val="black"/>
                </a:solidFill>
                <a:cs typeface="Arial" panose="020B0604020202020204" pitchFamily="34" charset="0"/>
              </a:rPr>
              <a:t>If you’re in a Medicare Advantage Plan and you join a separate drug plan, in most cases, you’ll be disenrolled from your Medicare Advantage Plan and returned to Original Medicare. If you’re in a Medicare PFFS Plan or a Medicare MSA Plan that doesn’t offer drug coverage, you can join a separate drug plan to add drug coverage. </a:t>
            </a:r>
          </a:p>
          <a:p>
            <a:pPr marL="0" indent="0">
              <a:spcAft>
                <a:spcPts val="600"/>
              </a:spcAft>
              <a:buNone/>
              <a:defRPr/>
            </a:pPr>
            <a:endParaRPr lang="en-US" dirty="0">
              <a:solidFill>
                <a:prstClr val="black"/>
              </a:solidFill>
              <a:cs typeface="Arial" panose="020B0604020202020204" pitchFamily="34" charset="0"/>
            </a:endParaRPr>
          </a:p>
          <a:p>
            <a:pPr marL="0" indent="0">
              <a:spcAft>
                <a:spcPts val="600"/>
              </a:spcAft>
              <a:buNone/>
              <a:defRPr/>
            </a:pPr>
            <a:r>
              <a:rPr lang="en-US" dirty="0">
                <a:solidFill>
                  <a:prstClr val="black"/>
                </a:solidFill>
                <a:cs typeface="Arial" panose="020B0604020202020204" pitchFamily="34" charset="0"/>
              </a:rPr>
              <a:t>For more details on joining, switching, or dropping a Medicare Advantage Plan, </a:t>
            </a:r>
            <a:r>
              <a:rPr lang="en-US" dirty="0">
                <a:solidFill>
                  <a:prstClr val="black"/>
                </a:solidFill>
              </a:rPr>
              <a:t>visit </a:t>
            </a:r>
            <a:r>
              <a:rPr lang="en-US" dirty="0">
                <a:solidFill>
                  <a:prstClr val="black"/>
                </a:solidFill>
                <a:hlinkClick r:id="rId3"/>
              </a:rPr>
              <a:t>Medicare.gov/basics/get-started-with-medicare/get-more-coverage/joining-a-plan</a:t>
            </a:r>
            <a:r>
              <a:rPr lang="en-US" dirty="0">
                <a:solidFill>
                  <a:prstClr val="black"/>
                </a:solidFill>
              </a:rPr>
              <a:t> and </a:t>
            </a:r>
            <a:r>
              <a:rPr lang="en-US" dirty="0">
                <a:solidFill>
                  <a:prstClr val="black"/>
                </a:solidFill>
                <a:hlinkClick r:id="rId4"/>
              </a:rPr>
              <a:t>Medicare.gov/publications</a:t>
            </a:r>
            <a:r>
              <a:rPr lang="en-US" dirty="0">
                <a:solidFill>
                  <a:prstClr val="black"/>
                </a:solidFill>
              </a:rPr>
              <a:t> to </a:t>
            </a:r>
            <a:r>
              <a:rPr lang="en-US" dirty="0">
                <a:solidFill>
                  <a:prstClr val="black"/>
                </a:solidFill>
                <a:cs typeface="Arial" panose="020B0604020202020204" pitchFamily="34" charset="0"/>
              </a:rPr>
              <a:t>review “Understanding Medicare Advantage Plans” (CMS Product No. 12026). </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19</a:t>
            </a:fld>
            <a:endParaRPr lang="en-US" dirty="0"/>
          </a:p>
        </p:txBody>
      </p:sp>
    </p:spTree>
    <p:extLst>
      <p:ext uri="{BB962C8B-B14F-4D97-AF65-F5344CB8AC3E}">
        <p14:creationId xmlns:p14="http://schemas.microsoft.com/office/powerpoint/2010/main" val="36366647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100" b="1" dirty="0">
                <a:solidFill>
                  <a:prstClr val="black"/>
                </a:solidFill>
                <a:ea typeface="ＭＳ Ｐゴシック" pitchFamily="84" charset="-128"/>
              </a:rPr>
              <a:t>Presenter Notes</a:t>
            </a:r>
            <a:endParaRPr lang="en-US" sz="1100" dirty="0">
              <a:solidFill>
                <a:prstClr val="black"/>
              </a:solidFill>
            </a:endParaRPr>
          </a:p>
          <a:p>
            <a:pPr marL="0" indent="0">
              <a:spcAft>
                <a:spcPts val="600"/>
              </a:spcAft>
              <a:buNone/>
              <a:defRPr/>
            </a:pPr>
            <a:r>
              <a:rPr lang="en-US" sz="1100" dirty="0">
                <a:solidFill>
                  <a:prstClr val="black"/>
                </a:solidFill>
              </a:rPr>
              <a:t>When people with Medicaid who are enrolled in a Medicaid Managed Care Plan become eligible for Medicare, sometimes default enrollment is used to offer enrollment into an integrated Dual Eligible Special Needs Plan (D-SNP) while maintaining Medicaid managed care services</a:t>
            </a:r>
            <a:r>
              <a:rPr lang="en-US" sz="1100" b="0" dirty="0">
                <a:solidFill>
                  <a:prstClr val="black"/>
                </a:solidFill>
              </a:rPr>
              <a:t>. </a:t>
            </a:r>
            <a:r>
              <a:rPr lang="en-US" sz="2000" b="0" dirty="0">
                <a:latin typeface="Arial" panose="020B0604020202020204" pitchFamily="34" charset="0"/>
                <a:cs typeface="Arial" panose="020B0604020202020204" pitchFamily="34" charset="0"/>
              </a:rPr>
              <a:t>If you’re offered default enrollment:</a:t>
            </a:r>
          </a:p>
          <a:p>
            <a:pPr marL="171450" indent="-171450">
              <a:spcAft>
                <a:spcPts val="600"/>
              </a:spcAft>
              <a:buFont typeface="Wingdings" panose="05000000000000000000" pitchFamily="2" charset="2"/>
              <a:buChar char="§"/>
              <a:defRPr/>
            </a:pPr>
            <a:r>
              <a:rPr lang="en-US" dirty="0">
                <a:latin typeface="Arial" panose="020B0604020202020204" pitchFamily="34" charset="0"/>
                <a:cs typeface="Arial" panose="020B0604020202020204" pitchFamily="34" charset="0"/>
              </a:rPr>
              <a:t>You get a 60-day advance notice</a:t>
            </a:r>
          </a:p>
          <a:p>
            <a:pPr marL="171450" indent="-171450">
              <a:spcAft>
                <a:spcPts val="600"/>
              </a:spcAft>
              <a:buFont typeface="Wingdings" panose="05000000000000000000" pitchFamily="2" charset="2"/>
              <a:buChar char="§"/>
              <a:defRPr/>
            </a:pPr>
            <a:r>
              <a:rPr lang="en-US" dirty="0">
                <a:latin typeface="Arial" panose="020B0604020202020204" pitchFamily="34" charset="0"/>
                <a:cs typeface="Arial" panose="020B0604020202020204" pitchFamily="34" charset="0"/>
              </a:rPr>
              <a:t>You can opt out of default enrollment into Medicare D-SNP up to and including day prior to enrollment effective date</a:t>
            </a:r>
          </a:p>
          <a:p>
            <a:pPr marL="171450" indent="-171450">
              <a:spcAft>
                <a:spcPts val="600"/>
              </a:spcAft>
              <a:buFont typeface="Wingdings" panose="05000000000000000000" pitchFamily="2" charset="2"/>
              <a:buChar char="§"/>
              <a:defRPr/>
            </a:pPr>
            <a:r>
              <a:rPr lang="en-US" sz="2800" dirty="0">
                <a:solidFill>
                  <a:prstClr val="black"/>
                </a:solidFill>
                <a:cs typeface="Arial" panose="020B0604020202020204" pitchFamily="34" charset="0"/>
              </a:rPr>
              <a:t>Your coverage in Medicare Advantage Plan starts the same day as Part A/Part B effective dates</a:t>
            </a:r>
          </a:p>
          <a:p>
            <a:pPr marL="171450" indent="-171450">
              <a:spcAft>
                <a:spcPts val="600"/>
              </a:spcAft>
              <a:buFont typeface="Wingdings" panose="05000000000000000000" pitchFamily="2" charset="2"/>
              <a:buChar char="§"/>
              <a:defRPr/>
            </a:pPr>
            <a:r>
              <a:rPr lang="en-US" sz="2800" dirty="0">
                <a:solidFill>
                  <a:prstClr val="black"/>
                </a:solidFill>
                <a:cs typeface="Arial" panose="020B0604020202020204" pitchFamily="34" charset="0"/>
              </a:rPr>
              <a:t>You can use a Medicare Advantage Open Enrollment Period or SEP to change after enrollment starts</a:t>
            </a:r>
          </a:p>
          <a:p>
            <a:pPr marL="0" indent="0">
              <a:spcAft>
                <a:spcPts val="600"/>
              </a:spcAft>
              <a:buNone/>
              <a:defRPr/>
            </a:pPr>
            <a:endParaRPr lang="en-US" dirty="0"/>
          </a:p>
          <a:p>
            <a:pPr marL="0" indent="0">
              <a:spcAft>
                <a:spcPts val="600"/>
              </a:spcAft>
              <a:buNone/>
              <a:defRPr/>
            </a:pPr>
            <a:r>
              <a:rPr lang="en-US" dirty="0"/>
              <a:t>Simplified enrollment allows a Medicare Advantage organization to identify those who are enrolled in its non-Medicare coverage, nearing Medicare eligibility (or recently enrolled), and in their Initial Enrollment Period and offer enrollment in a Medicare Advantage Plan. </a:t>
            </a:r>
          </a:p>
          <a:p>
            <a:pPr marL="120827" indent="-120827" defTabSz="966612">
              <a:spcAft>
                <a:spcPts val="600"/>
              </a:spcAft>
              <a:defRPr/>
            </a:pPr>
            <a:endParaRPr lang="en-US" dirty="0"/>
          </a:p>
          <a:p>
            <a:pPr marL="0" indent="0" defTabSz="966612">
              <a:spcAft>
                <a:spcPts val="600"/>
              </a:spcAft>
              <a:buNone/>
              <a:defRPr/>
            </a:pPr>
            <a:endParaRPr lang="en-US" sz="1100" dirty="0">
              <a:solidFill>
                <a:prstClr val="black"/>
              </a:solidFill>
            </a:endParaRP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20</a:t>
            </a:fld>
            <a:endParaRPr lang="en-US" dirty="0"/>
          </a:p>
        </p:txBody>
      </p:sp>
    </p:spTree>
    <p:extLst>
      <p:ext uri="{BB962C8B-B14F-4D97-AF65-F5344CB8AC3E}">
        <p14:creationId xmlns:p14="http://schemas.microsoft.com/office/powerpoint/2010/main" val="15825145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66612">
              <a:spcAft>
                <a:spcPts val="600"/>
              </a:spcAft>
              <a:buNone/>
              <a:defRPr/>
            </a:pPr>
            <a:r>
              <a:rPr lang="en-US" b="1" dirty="0">
                <a:solidFill>
                  <a:prstClr val="black"/>
                </a:solidFill>
                <a:ea typeface="ＭＳ Ｐゴシック" pitchFamily="84" charset="-128"/>
              </a:rPr>
              <a:t>Presenter Notes</a:t>
            </a:r>
          </a:p>
          <a:p>
            <a:pPr marL="119149" indent="-119149" defTabSz="966612">
              <a:spcAft>
                <a:spcPts val="600"/>
              </a:spcAft>
              <a:defRPr/>
            </a:pPr>
            <a:r>
              <a:rPr lang="en-US" dirty="0">
                <a:solidFill>
                  <a:prstClr val="black"/>
                </a:solidFill>
              </a:rPr>
              <a:t>Network-based Medicare Advantage Plans can make changes to their network of contracted providers at any time during the year. There are safeguards in place to ensure that you’re protected from medical care interruptions. </a:t>
            </a:r>
          </a:p>
          <a:p>
            <a:pPr marL="171450" indent="-171450" defTabSz="966612">
              <a:spcAft>
                <a:spcPts val="600"/>
              </a:spcAft>
              <a:buFont typeface="Wingdings" panose="05000000000000000000" pitchFamily="2" charset="2"/>
              <a:buChar char="§"/>
              <a:defRPr/>
            </a:pPr>
            <a:r>
              <a:rPr lang="en-US" dirty="0">
                <a:solidFill>
                  <a:prstClr val="black"/>
                </a:solidFill>
              </a:rPr>
              <a:t>When Medicare Advantage Plans make changes to their networks:</a:t>
            </a:r>
          </a:p>
          <a:p>
            <a:pPr marL="628650" lvl="1" indent="-171450" defTabSz="966612">
              <a:spcAft>
                <a:spcPts val="600"/>
              </a:spcAft>
              <a:buFont typeface="Wingdings" panose="05000000000000000000" pitchFamily="2" charset="2"/>
              <a:buChar char="§"/>
              <a:defRPr/>
            </a:pPr>
            <a:r>
              <a:rPr lang="en-US" dirty="0">
                <a:solidFill>
                  <a:prstClr val="black"/>
                </a:solidFill>
              </a:rPr>
              <a:t>They’re required to maintain adequate access to all medically necessary Part A and Part B services through their remaining provider network. If the remaining network doesn’t meet Medicare access and availability standards, plans must add new providers.</a:t>
            </a:r>
          </a:p>
          <a:p>
            <a:pPr marL="628650" lvl="1" indent="-171450" defTabSz="966612">
              <a:spcAft>
                <a:spcPts val="600"/>
              </a:spcAft>
              <a:buFont typeface="Wingdings" panose="05000000000000000000" pitchFamily="2" charset="2"/>
              <a:buChar char="§"/>
              <a:defRPr/>
            </a:pPr>
            <a:r>
              <a:rPr lang="en-US" dirty="0">
                <a:solidFill>
                  <a:prstClr val="black"/>
                </a:solidFill>
              </a:rPr>
              <a:t>They must make a good faith effort to </a:t>
            </a:r>
            <a:r>
              <a:rPr lang="en-US" dirty="0"/>
              <a:t>send you </a:t>
            </a:r>
            <a:r>
              <a:rPr lang="en-US" dirty="0">
                <a:solidFill>
                  <a:prstClr val="black"/>
                </a:solidFill>
              </a:rPr>
              <a:t>a written notice </a:t>
            </a:r>
            <a:r>
              <a:rPr lang="en-US" dirty="0"/>
              <a:t>if you’re an </a:t>
            </a:r>
            <a:r>
              <a:rPr lang="en-US" dirty="0">
                <a:solidFill>
                  <a:prstClr val="black"/>
                </a:solidFill>
              </a:rPr>
              <a:t>enrollee who regularly se</a:t>
            </a:r>
            <a:r>
              <a:rPr lang="en-US" dirty="0"/>
              <a:t>es</a:t>
            </a:r>
            <a:r>
              <a:rPr lang="en-US" dirty="0">
                <a:solidFill>
                  <a:prstClr val="black"/>
                </a:solidFill>
              </a:rPr>
              <a:t> the provider whose contract is ending at least 45 days before the termination date for primary care and behavioral health providers and 30 days before the termination date for other provider types. The Medicare Advantage Plan must </a:t>
            </a:r>
            <a:r>
              <a:rPr lang="en-US" dirty="0"/>
              <a:t>notify you if you’re a patient </a:t>
            </a:r>
            <a:r>
              <a:rPr lang="en-US" dirty="0">
                <a:solidFill>
                  <a:prstClr val="black"/>
                </a:solidFill>
              </a:rPr>
              <a:t>of a terminating primary care provider. They must also update their provider directory.</a:t>
            </a:r>
          </a:p>
          <a:p>
            <a:pPr marL="628650" lvl="1" indent="-171450" defTabSz="966612">
              <a:spcAft>
                <a:spcPts val="600"/>
              </a:spcAft>
              <a:buFont typeface="Wingdings" panose="05000000000000000000" pitchFamily="2" charset="2"/>
              <a:buChar char="§"/>
              <a:defRPr/>
            </a:pPr>
            <a:r>
              <a:rPr lang="en-US" dirty="0">
                <a:solidFill>
                  <a:prstClr val="black"/>
                </a:solidFill>
              </a:rPr>
              <a:t>In most cases, mid-year provider network changes aren’t a basis for you to get an SEP. Medicare determines SEPs in these instances on a case-by-case basis. </a:t>
            </a:r>
          </a:p>
          <a:p>
            <a:pPr marL="119149" indent="-119149" defTabSz="966612">
              <a:spcAft>
                <a:spcPts val="600"/>
              </a:spcAft>
              <a:defRPr/>
            </a:pPr>
            <a:endParaRPr lang="en-US" dirty="0">
              <a:solidFill>
                <a:prstClr val="black"/>
              </a:solidFill>
            </a:endParaRP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21</a:t>
            </a:fld>
            <a:endParaRPr lang="en-US" dirty="0"/>
          </a:p>
        </p:txBody>
      </p:sp>
    </p:spTree>
    <p:extLst>
      <p:ext uri="{BB962C8B-B14F-4D97-AF65-F5344CB8AC3E}">
        <p14:creationId xmlns:p14="http://schemas.microsoft.com/office/powerpoint/2010/main" val="7157793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indent="0" defTabSz="983577">
              <a:spcAft>
                <a:spcPts val="600"/>
              </a:spcAft>
              <a:buNone/>
              <a:defRPr/>
            </a:pPr>
            <a:r>
              <a:rPr lang="en-US" dirty="0"/>
              <a:t>At the end of topic 3, </a:t>
            </a:r>
            <a:r>
              <a:rPr lang="en-US" dirty="0">
                <a:solidFill>
                  <a:prstClr val="black"/>
                </a:solidFill>
              </a:rPr>
              <a:t>“Other Medicare Health Plans,”</a:t>
            </a:r>
            <a:r>
              <a:rPr lang="en-US" dirty="0"/>
              <a:t> you’ll be able to:</a:t>
            </a:r>
          </a:p>
          <a:p>
            <a:pPr marL="171450" indent="-171450" defTabSz="724959">
              <a:spcAft>
                <a:spcPts val="600"/>
              </a:spcAft>
              <a:buFont typeface="Wingdings" panose="05000000000000000000" pitchFamily="2" charset="2"/>
              <a:buChar char="§"/>
            </a:pPr>
            <a:r>
              <a:rPr lang="en-US" dirty="0"/>
              <a:t>Explain Medicare Cost Plans and how they work</a:t>
            </a:r>
          </a:p>
          <a:p>
            <a:pPr marL="171450" marR="0" lvl="0" indent="-171450" algn="l" defTabSz="724959"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en-US" dirty="0"/>
              <a:t>Explain </a:t>
            </a:r>
            <a:r>
              <a:rPr lang="en-US" dirty="0">
                <a:solidFill>
                  <a:prstClr val="black"/>
                </a:solidFill>
                <a:cs typeface="Arial" panose="020B0604020202020204" pitchFamily="34" charset="0"/>
              </a:rPr>
              <a:t>Program of All-inclusive Care for the Elderly (PACE) </a:t>
            </a:r>
            <a:r>
              <a:rPr lang="en-US" dirty="0"/>
              <a:t>Plans and qualifications</a:t>
            </a:r>
          </a:p>
          <a:p>
            <a:pPr marL="171450" marR="0" lvl="0" indent="-171450" algn="l" defTabSz="724959"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en-US" dirty="0"/>
              <a:t>Describe Medicare Innovation Projects </a:t>
            </a:r>
            <a:r>
              <a:rPr lang="en-US" dirty="0">
                <a:solidFill>
                  <a:prstClr val="black"/>
                </a:solidFill>
                <a:cs typeface="Arial" panose="020B0604020202020204" pitchFamily="34" charset="0"/>
              </a:rPr>
              <a:t>(models, demonstrations, and pilot programs)</a:t>
            </a:r>
          </a:p>
          <a:p>
            <a:pPr marL="0" marR="0" lvl="0" indent="0" algn="l" defTabSz="724959" rtl="0" eaLnBrk="1" fontAlgn="auto" latinLnBrk="0" hangingPunct="1">
              <a:lnSpc>
                <a:spcPct val="100000"/>
              </a:lnSpc>
              <a:spcBef>
                <a:spcPts val="0"/>
              </a:spcBef>
              <a:spcAft>
                <a:spcPts val="600"/>
              </a:spcAft>
              <a:buClrTx/>
              <a:buSzTx/>
              <a:buFont typeface="Wingdings" panose="05000000000000000000" pitchFamily="2" charset="2"/>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22</a:t>
            </a:fld>
            <a:endParaRPr lang="en-US" dirty="0"/>
          </a:p>
        </p:txBody>
      </p:sp>
    </p:spTree>
    <p:extLst>
      <p:ext uri="{BB962C8B-B14F-4D97-AF65-F5344CB8AC3E}">
        <p14:creationId xmlns:p14="http://schemas.microsoft.com/office/powerpoint/2010/main" val="38387658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81958">
              <a:spcAft>
                <a:spcPts val="600"/>
              </a:spcAft>
              <a:buNone/>
              <a:defRPr/>
            </a:pPr>
            <a:r>
              <a:rPr lang="en-US" b="1" dirty="0">
                <a:solidFill>
                  <a:prstClr val="black"/>
                </a:solidFill>
                <a:ea typeface="ＭＳ Ｐゴシック" pitchFamily="84" charset="-128"/>
              </a:rPr>
              <a:t>Presenter Notes</a:t>
            </a:r>
          </a:p>
          <a:p>
            <a:pPr marL="0" indent="0" defTabSz="981958">
              <a:spcAft>
                <a:spcPts val="600"/>
              </a:spcAft>
              <a:buNone/>
              <a:defRPr/>
            </a:pPr>
            <a:r>
              <a:rPr lang="en-US" dirty="0">
                <a:solidFill>
                  <a:prstClr val="black"/>
                </a:solidFill>
              </a:rPr>
              <a:t>Some types of Medicare health plans aren’t Medicare Advantage Plans but are still part of Medicare. The coverage they offer varies depending on the specific type of plan. Some of these plans include Medicare Part A and Medicare Part B coverage or only Part B coverage. Some also include Medicare drug coverage (Part D). These other types of health plans include:</a:t>
            </a:r>
          </a:p>
          <a:p>
            <a:pPr marL="171450" indent="-171450" algn="l">
              <a:spcAft>
                <a:spcPts val="600"/>
              </a:spcAft>
              <a:buFont typeface="Wingdings" panose="05000000000000000000" pitchFamily="2" charset="2"/>
              <a:buChar char="§"/>
            </a:pPr>
            <a:r>
              <a:rPr lang="en-US" b="0" i="0" dirty="0">
                <a:solidFill>
                  <a:srgbClr val="404040"/>
                </a:solidFill>
                <a:effectLst/>
                <a:latin typeface="Rubik"/>
              </a:rPr>
              <a:t>Medicare Cost Plans</a:t>
            </a:r>
          </a:p>
          <a:p>
            <a:pPr marL="171450" indent="-171450" algn="l">
              <a:spcAft>
                <a:spcPts val="600"/>
              </a:spcAft>
              <a:buFont typeface="Wingdings" panose="05000000000000000000" pitchFamily="2" charset="2"/>
              <a:buChar char="§"/>
            </a:pPr>
            <a:r>
              <a:rPr lang="en-US" b="0" i="0" dirty="0">
                <a:solidFill>
                  <a:srgbClr val="404040"/>
                </a:solidFill>
                <a:effectLst/>
                <a:latin typeface="Rubik"/>
              </a:rPr>
              <a:t>Program of All-inclusive Care for the Elderly (PACE)</a:t>
            </a:r>
          </a:p>
          <a:p>
            <a:pPr marL="171450" marR="0" lvl="0" indent="-17145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en-US" b="0" i="0" dirty="0">
                <a:solidFill>
                  <a:srgbClr val="404040"/>
                </a:solidFill>
                <a:effectLst/>
                <a:latin typeface="Rubik"/>
              </a:rPr>
              <a:t>Demonstration/pilot programs</a:t>
            </a:r>
          </a:p>
          <a:p>
            <a:pPr marL="0" indent="0" algn="l">
              <a:spcAft>
                <a:spcPts val="600"/>
              </a:spcAft>
              <a:buNone/>
            </a:pPr>
            <a:endParaRPr lang="en-US" dirty="0">
              <a:solidFill>
                <a:prstClr val="black"/>
              </a:solidFill>
            </a:endParaRPr>
          </a:p>
          <a:p>
            <a:pPr marL="0" indent="0" algn="l">
              <a:spcAft>
                <a:spcPts val="600"/>
              </a:spcAft>
              <a:buNone/>
            </a:pPr>
            <a:r>
              <a:rPr lang="en-US" dirty="0">
                <a:solidFill>
                  <a:prstClr val="black"/>
                </a:solidFill>
              </a:rPr>
              <a:t>These plans have some of the same rules as Medicare Advantage Plans. Some of these rules are explained briefly on the next few slides. However, each type of plan also has special rules and exceptions. Visit </a:t>
            </a:r>
            <a:r>
              <a:rPr lang="en-US" dirty="0">
                <a:hlinkClick r:id="rId3"/>
              </a:rPr>
              <a:t>Medicare.gov/plan-compare</a:t>
            </a:r>
            <a:r>
              <a:rPr lang="en-US" dirty="0">
                <a:solidFill>
                  <a:prstClr val="black"/>
                </a:solidFill>
              </a:rPr>
              <a:t> or call 1-800-MEDICARE (1-800-633-4227) (TTY: 1-877-486-2048) to contact any plans you’re interested in and to get more details.</a:t>
            </a:r>
            <a:endParaRPr lang="en-US" dirty="0"/>
          </a:p>
          <a:p>
            <a:pPr marL="0" indent="0">
              <a:spcBef>
                <a:spcPts val="600"/>
              </a:spcBef>
              <a:spcAft>
                <a:spcPts val="600"/>
              </a:spcAft>
              <a:buNone/>
            </a:pPr>
            <a:endParaRPr lang="en-US" b="0" dirty="0"/>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23</a:t>
            </a:fld>
            <a:endParaRPr lang="en-US" dirty="0"/>
          </a:p>
        </p:txBody>
      </p:sp>
    </p:spTree>
    <p:extLst>
      <p:ext uri="{BB962C8B-B14F-4D97-AF65-F5344CB8AC3E}">
        <p14:creationId xmlns:p14="http://schemas.microsoft.com/office/powerpoint/2010/main" val="35822781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66612">
              <a:spcAft>
                <a:spcPts val="600"/>
              </a:spcAft>
              <a:buNone/>
              <a:defRPr/>
            </a:pPr>
            <a:r>
              <a:rPr lang="en-US" b="1" dirty="0">
                <a:solidFill>
                  <a:prstClr val="black"/>
                </a:solidFill>
                <a:ea typeface="ＭＳ Ｐゴシック" pitchFamily="84" charset="-128"/>
              </a:rPr>
              <a:t>Presenter Notes </a:t>
            </a:r>
          </a:p>
          <a:p>
            <a:pPr marL="0" indent="0" defTabSz="966612">
              <a:spcAft>
                <a:spcPts val="600"/>
              </a:spcAft>
              <a:buNone/>
              <a:defRPr/>
            </a:pPr>
            <a:r>
              <a:rPr lang="en-US" b="1" dirty="0">
                <a:solidFill>
                  <a:prstClr val="black"/>
                </a:solidFill>
                <a:ea typeface="ＭＳ Ｐゴシック" pitchFamily="84" charset="-128"/>
              </a:rPr>
              <a:t>(Presenter can customize this information by including whether they are available in their state.)</a:t>
            </a:r>
          </a:p>
          <a:p>
            <a:pPr marL="0" indent="0" defTabSz="966612">
              <a:spcAft>
                <a:spcPts val="600"/>
              </a:spcAft>
              <a:buNone/>
              <a:defRPr/>
            </a:pPr>
            <a:endParaRPr lang="en-US" dirty="0"/>
          </a:p>
          <a:p>
            <a:pPr marL="0" indent="0" defTabSz="966612">
              <a:spcAft>
                <a:spcPts val="600"/>
              </a:spcAft>
              <a:buNone/>
              <a:defRPr/>
            </a:pPr>
            <a:r>
              <a:rPr lang="en-US" dirty="0"/>
              <a:t>Medicare Cost Plans or “Cost Plans” are a type of Medicare Health plan available in certain, limited areas of the country. Cost Plans may apply to expand their existing service areas, but Medicare doesn’t accept applications for new Cost Plans. </a:t>
            </a:r>
            <a:r>
              <a:rPr lang="en-US" dirty="0">
                <a:solidFill>
                  <a:prstClr val="black"/>
                </a:solidFill>
              </a:rPr>
              <a:t>These plans have unique differences from other Medicare health plans. They can enroll people who have Part A and Part B, or those who only have Part B.</a:t>
            </a:r>
            <a:endParaRPr lang="en-US" dirty="0"/>
          </a:p>
          <a:p>
            <a:pPr marL="0" indent="0" defTabSz="966612">
              <a:spcAft>
                <a:spcPts val="600"/>
              </a:spcAft>
              <a:buNone/>
              <a:defRPr/>
            </a:pPr>
            <a:endParaRPr lang="en-US" dirty="0">
              <a:solidFill>
                <a:prstClr val="black"/>
              </a:solidFill>
            </a:endParaRPr>
          </a:p>
          <a:p>
            <a:pPr marL="0" indent="0" defTabSz="966612">
              <a:spcAft>
                <a:spcPts val="600"/>
              </a:spcAft>
              <a:buNone/>
              <a:defRPr/>
            </a:pPr>
            <a:r>
              <a:rPr lang="en-US" dirty="0">
                <a:solidFill>
                  <a:prstClr val="black"/>
                </a:solidFill>
              </a:rPr>
              <a:t>People with Medicare who enroll in a Cost Plan:</a:t>
            </a:r>
          </a:p>
          <a:p>
            <a:pPr marL="171450" indent="-171450" defTabSz="966612">
              <a:spcAft>
                <a:spcPts val="600"/>
              </a:spcAft>
              <a:buFont typeface="Wingdings" panose="05000000000000000000" pitchFamily="2" charset="2"/>
              <a:buChar char="§"/>
              <a:defRPr/>
            </a:pPr>
            <a:r>
              <a:rPr lang="en-US" dirty="0">
                <a:solidFill>
                  <a:prstClr val="black"/>
                </a:solidFill>
              </a:rPr>
              <a:t>Aren’t restricted to using the plan’s HMO network to get covered Part A and Part B services. </a:t>
            </a:r>
          </a:p>
          <a:p>
            <a:pPr marL="171450" indent="-171450" defTabSz="966612">
              <a:spcAft>
                <a:spcPts val="600"/>
              </a:spcAft>
              <a:buFont typeface="Wingdings" panose="05000000000000000000" pitchFamily="2" charset="2"/>
              <a:buChar char="§"/>
              <a:defRPr/>
            </a:pPr>
            <a:r>
              <a:rPr lang="en-US" dirty="0"/>
              <a:t>Can join anytime the Cost Plan is accepting new members.</a:t>
            </a:r>
          </a:p>
          <a:p>
            <a:pPr marL="171450" indent="-171450" defTabSz="966612">
              <a:spcAft>
                <a:spcPts val="600"/>
              </a:spcAft>
              <a:buFont typeface="Wingdings" panose="05000000000000000000" pitchFamily="2" charset="2"/>
              <a:buChar char="§"/>
              <a:defRPr/>
            </a:pPr>
            <a:r>
              <a:rPr lang="en-US" dirty="0"/>
              <a:t>Can leave anytime and return to Original Medicare.</a:t>
            </a:r>
          </a:p>
          <a:p>
            <a:pPr marL="171450" indent="-171450" defTabSz="966612">
              <a:spcAft>
                <a:spcPts val="600"/>
              </a:spcAft>
              <a:buFont typeface="Wingdings" panose="05000000000000000000" pitchFamily="2" charset="2"/>
              <a:buChar char="§"/>
              <a:defRPr/>
            </a:pPr>
            <a:r>
              <a:rPr lang="en-US" dirty="0"/>
              <a:t>Can add or drop Medicare drug coverage only at certain times.</a:t>
            </a:r>
          </a:p>
          <a:p>
            <a:pPr marL="171450" indent="-171450" defTabSz="966612">
              <a:spcAft>
                <a:spcPts val="600"/>
              </a:spcAft>
              <a:buFont typeface="Wingdings" panose="05000000000000000000" pitchFamily="2" charset="2"/>
              <a:buChar char="§"/>
              <a:defRPr/>
            </a:pPr>
            <a:r>
              <a:rPr lang="en-US" dirty="0"/>
              <a:t>Don’t have to take the Cost Plan’s drug coverage and can choose to get drug coverage from a separate Medicare drug plan.</a:t>
            </a:r>
            <a:endParaRPr lang="en-US" sz="1600" dirty="0"/>
          </a:p>
          <a:p>
            <a:pPr marL="0" indent="0" defTabSz="966612">
              <a:spcAft>
                <a:spcPts val="600"/>
              </a:spcAft>
              <a:buNone/>
              <a:defRPr/>
            </a:pPr>
            <a:endParaRPr lang="en-US" b="0" dirty="0">
              <a:solidFill>
                <a:prstClr val="black"/>
              </a:solidFill>
            </a:endParaRPr>
          </a:p>
          <a:p>
            <a:pPr marL="0" indent="0" defTabSz="966612">
              <a:spcAft>
                <a:spcPts val="600"/>
              </a:spcAft>
              <a:buNone/>
              <a:defRPr/>
            </a:pPr>
            <a:r>
              <a:rPr lang="en-US" b="0" dirty="0">
                <a:solidFill>
                  <a:prstClr val="black"/>
                </a:solidFill>
              </a:rPr>
              <a:t>For more information, visit </a:t>
            </a:r>
            <a:r>
              <a:rPr lang="en-US" dirty="0">
                <a:solidFill>
                  <a:prstClr val="black"/>
                </a:solidFill>
                <a:hlinkClick r:id="rId3"/>
              </a:rPr>
              <a:t>Medicare.gov/health-drug-plans/health-plans/your-health-plan-options/other-medicare-health-plans</a:t>
            </a:r>
            <a:r>
              <a:rPr lang="en-US" dirty="0">
                <a:solidFill>
                  <a:prstClr val="black"/>
                </a:solidFill>
              </a:rPr>
              <a:t>. </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24</a:t>
            </a:fld>
            <a:endParaRPr lang="en-US" dirty="0"/>
          </a:p>
        </p:txBody>
      </p:sp>
    </p:spTree>
    <p:extLst>
      <p:ext uri="{BB962C8B-B14F-4D97-AF65-F5344CB8AC3E}">
        <p14:creationId xmlns:p14="http://schemas.microsoft.com/office/powerpoint/2010/main" val="26548428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66612">
              <a:spcAft>
                <a:spcPts val="600"/>
              </a:spcAft>
              <a:buNone/>
              <a:defRPr/>
            </a:pPr>
            <a:r>
              <a:rPr lang="en-US" b="1" dirty="0">
                <a:solidFill>
                  <a:prstClr val="black"/>
                </a:solidFill>
                <a:ea typeface="ＭＳ Ｐゴシック" pitchFamily="84" charset="-128"/>
              </a:rPr>
              <a:t>Presenter Notes</a:t>
            </a:r>
          </a:p>
          <a:p>
            <a:pPr marL="0" indent="0" defTabSz="966612">
              <a:spcAft>
                <a:spcPts val="600"/>
              </a:spcAft>
              <a:buNone/>
              <a:defRPr/>
            </a:pPr>
            <a:r>
              <a:rPr lang="en-US" dirty="0">
                <a:solidFill>
                  <a:prstClr val="black"/>
                </a:solidFill>
              </a:rPr>
              <a:t>Program of All-inclusive Care for the Elderly (PACE) is a Medicare and Medicaid program offered in many states that helps people meet their health care needs in the community, instead of going to a nursing home or other care facility. </a:t>
            </a:r>
          </a:p>
          <a:p>
            <a:pPr marL="0" indent="0" defTabSz="966612">
              <a:spcAft>
                <a:spcPts val="600"/>
              </a:spcAft>
              <a:buNone/>
              <a:defRPr/>
            </a:pPr>
            <a:r>
              <a:rPr lang="en-US" dirty="0">
                <a:cs typeface="Arial" panose="020B0604020202020204" pitchFamily="34" charset="0"/>
              </a:rPr>
              <a:t>To qualify for PACE, you must meet these conditions: </a:t>
            </a:r>
          </a:p>
          <a:p>
            <a:pPr marL="171450" indent="-171450">
              <a:spcAft>
                <a:spcPts val="600"/>
              </a:spcAft>
              <a:buFont typeface="Wingdings" panose="05000000000000000000" pitchFamily="2" charset="2"/>
              <a:buChar char="§"/>
              <a:defRPr/>
            </a:pPr>
            <a:r>
              <a:rPr lang="en-US" dirty="0">
                <a:cs typeface="Arial" panose="020B0604020202020204" pitchFamily="34" charset="0"/>
              </a:rPr>
              <a:t>You’re 55 or older</a:t>
            </a:r>
          </a:p>
          <a:p>
            <a:pPr marL="171450" indent="-171450">
              <a:spcAft>
                <a:spcPts val="600"/>
              </a:spcAft>
              <a:buFont typeface="Wingdings" panose="05000000000000000000" pitchFamily="2" charset="2"/>
              <a:buChar char="§"/>
              <a:defRPr/>
            </a:pPr>
            <a:r>
              <a:rPr lang="en-US" dirty="0">
                <a:cs typeface="Arial" panose="020B0604020202020204" pitchFamily="34" charset="0"/>
              </a:rPr>
              <a:t>You live in the service area of a PACE organization</a:t>
            </a:r>
          </a:p>
          <a:p>
            <a:pPr marL="171450" indent="-171450">
              <a:spcAft>
                <a:spcPts val="600"/>
              </a:spcAft>
              <a:buFont typeface="Wingdings" panose="05000000000000000000" pitchFamily="2" charset="2"/>
              <a:buChar char="§"/>
              <a:defRPr/>
            </a:pPr>
            <a:r>
              <a:rPr lang="en-US" dirty="0">
                <a:cs typeface="Arial" panose="020B0604020202020204" pitchFamily="34" charset="0"/>
              </a:rPr>
              <a:t>You’re certified by your state as needing a nursing home-level of care </a:t>
            </a:r>
          </a:p>
          <a:p>
            <a:pPr marL="171450" indent="-171450">
              <a:spcAft>
                <a:spcPts val="600"/>
              </a:spcAft>
              <a:buFont typeface="Wingdings" panose="05000000000000000000" pitchFamily="2" charset="2"/>
              <a:buChar char="§"/>
              <a:defRPr/>
            </a:pPr>
            <a:r>
              <a:rPr lang="en-US" dirty="0">
                <a:cs typeface="Arial" panose="020B0604020202020204" pitchFamily="34" charset="0"/>
              </a:rPr>
              <a:t>At the time you join, you’re able to live safely in the community with the help of PACE services</a:t>
            </a:r>
            <a:endParaRPr lang="en-US" dirty="0">
              <a:solidFill>
                <a:prstClr val="black"/>
              </a:solidFill>
            </a:endParaRPr>
          </a:p>
          <a:p>
            <a:pPr marL="0" indent="0">
              <a:spcAft>
                <a:spcPts val="600"/>
              </a:spcAft>
              <a:buNone/>
              <a:defRPr/>
            </a:pPr>
            <a:endParaRPr lang="en-US" dirty="0">
              <a:cs typeface="Arial" panose="020B0604020202020204" pitchFamily="34" charset="0"/>
            </a:endParaRPr>
          </a:p>
          <a:p>
            <a:pPr marL="0" indent="0">
              <a:spcAft>
                <a:spcPts val="600"/>
              </a:spcAft>
              <a:buNone/>
              <a:defRPr/>
            </a:pPr>
            <a:r>
              <a:rPr lang="en-US" dirty="0">
                <a:cs typeface="Arial" panose="020B0604020202020204" pitchFamily="34" charset="0"/>
              </a:rPr>
              <a:t>PACE covers all Medicare- and Medicaid-covered care and services, and other services that the PACE team of health care professionals decides are necessary to improve and maintain your </a:t>
            </a:r>
            <a:r>
              <a:rPr lang="en-US" dirty="0"/>
              <a:t>medical, physical, social, and emotional needs</a:t>
            </a:r>
            <a:r>
              <a:rPr lang="en-US" dirty="0">
                <a:cs typeface="Arial" panose="020B0604020202020204" pitchFamily="34" charset="0"/>
              </a:rPr>
              <a:t>. This includes drugs, as well as any other medically necessary care, like doctor or health care provider visits, transportation, home care, hospital visits, and even nursing home stays when necessary.</a:t>
            </a:r>
            <a:endParaRPr lang="en-US" dirty="0">
              <a:solidFill>
                <a:prstClr val="black"/>
              </a:solidFill>
              <a:cs typeface="Arial" panose="020B0604020202020204" pitchFamily="34" charset="0"/>
            </a:endParaRPr>
          </a:p>
          <a:p>
            <a:pPr marL="0" indent="0">
              <a:spcAft>
                <a:spcPts val="600"/>
              </a:spcAft>
              <a:buNone/>
              <a:defRPr/>
            </a:pPr>
            <a:endParaRPr lang="en-US" dirty="0">
              <a:cs typeface="Arial" panose="020B0604020202020204" pitchFamily="34" charset="0"/>
            </a:endParaRPr>
          </a:p>
          <a:p>
            <a:pPr marL="0" indent="0">
              <a:spcAft>
                <a:spcPts val="600"/>
              </a:spcAft>
              <a:buNone/>
              <a:defRPr/>
            </a:pPr>
            <a:r>
              <a:rPr lang="en-US" dirty="0">
                <a:cs typeface="Arial" panose="020B0604020202020204" pitchFamily="34" charset="0"/>
              </a:rPr>
              <a:t>If you have Medicaid, you won’t have to pay a monthly premium for the long-term care portion of the PACE benefit. If you have Medicare but not Medicaid, you’ll be charged a monthly premium to cover the long-term care portion of the PACE benefit and a premium for Medicare drug coverage. However, in PACE, there’s never a deductible or copayment for any drug, service, or care that the PACE team of health care professionals</a:t>
            </a:r>
            <a:r>
              <a:rPr lang="en-US" dirty="0"/>
              <a:t> approves.</a:t>
            </a:r>
            <a:endParaRPr lang="en-US" dirty="0">
              <a:cs typeface="Arial" panose="020B0604020202020204" pitchFamily="34" charset="0"/>
            </a:endParaRPr>
          </a:p>
          <a:p>
            <a:pPr marL="0" indent="0">
              <a:spcAft>
                <a:spcPts val="600"/>
              </a:spcAft>
              <a:buNone/>
              <a:defRPr/>
            </a:pPr>
            <a:endParaRPr lang="en-US" dirty="0">
              <a:cs typeface="Arial" panose="020B0604020202020204" pitchFamily="34" charset="0"/>
            </a:endParaRPr>
          </a:p>
          <a:p>
            <a:pPr marL="0" indent="0">
              <a:spcAft>
                <a:spcPts val="600"/>
              </a:spcAft>
              <a:buNone/>
              <a:defRPr/>
            </a:pPr>
            <a:r>
              <a:rPr lang="en-US" dirty="0">
                <a:cs typeface="Arial" panose="020B0604020202020204" pitchFamily="34" charset="0"/>
              </a:rPr>
              <a:t>Visit </a:t>
            </a:r>
            <a:r>
              <a:rPr lang="en-US" dirty="0">
                <a:cs typeface="Arial" panose="020B0604020202020204" pitchFamily="34" charset="0"/>
                <a:hlinkClick r:id="rId3"/>
              </a:rPr>
              <a:t>Medicare.gov/plan-compare/#pace</a:t>
            </a:r>
            <a:r>
              <a:rPr lang="en-US" dirty="0">
                <a:cs typeface="Arial" panose="020B0604020202020204" pitchFamily="34" charset="0"/>
              </a:rPr>
              <a:t> to see if there’s a PACE organization that serves your community.</a:t>
            </a:r>
            <a:endParaRPr lang="en-US" b="1" dirty="0">
              <a:solidFill>
                <a:prstClr val="black"/>
              </a:solidFill>
            </a:endParaRPr>
          </a:p>
          <a:p>
            <a:pPr marL="0" indent="0" defTabSz="966612">
              <a:spcAft>
                <a:spcPts val="600"/>
              </a:spcAft>
              <a:buNone/>
              <a:defRPr/>
            </a:pPr>
            <a:endParaRPr lang="en-US" b="1" dirty="0">
              <a:solidFill>
                <a:prstClr val="black"/>
              </a:solidFill>
            </a:endParaRPr>
          </a:p>
          <a:p>
            <a:pPr marL="0" indent="0" defTabSz="966612">
              <a:spcAft>
                <a:spcPts val="600"/>
              </a:spcAft>
              <a:buNone/>
              <a:defRPr/>
            </a:pPr>
            <a:r>
              <a:rPr lang="en-US" b="1" dirty="0">
                <a:solidFill>
                  <a:prstClr val="black"/>
                </a:solidFill>
              </a:rPr>
              <a:t>NOTE:</a:t>
            </a:r>
            <a:r>
              <a:rPr lang="en-US" dirty="0">
                <a:solidFill>
                  <a:prstClr val="black"/>
                </a:solidFill>
              </a:rPr>
              <a:t> Presenter may highlight local plans.</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25</a:t>
            </a:fld>
            <a:endParaRPr lang="en-US" dirty="0"/>
          </a:p>
        </p:txBody>
      </p:sp>
    </p:spTree>
    <p:extLst>
      <p:ext uri="{BB962C8B-B14F-4D97-AF65-F5344CB8AC3E}">
        <p14:creationId xmlns:p14="http://schemas.microsoft.com/office/powerpoint/2010/main" val="40926507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66612">
              <a:spcAft>
                <a:spcPts val="600"/>
              </a:spcAft>
              <a:buNone/>
              <a:defRPr/>
            </a:pPr>
            <a:r>
              <a:rPr lang="en-US" sz="1200" b="1" dirty="0">
                <a:solidFill>
                  <a:prstClr val="black"/>
                </a:solidFill>
                <a:ea typeface="ＭＳ Ｐゴシック" pitchFamily="84" charset="-128"/>
              </a:rPr>
              <a:t>Presenter Notes</a:t>
            </a:r>
          </a:p>
          <a:p>
            <a:pPr marL="0" indent="0">
              <a:spcAft>
                <a:spcPts val="600"/>
              </a:spcAft>
              <a:buNone/>
              <a:defRPr/>
            </a:pPr>
            <a:r>
              <a:rPr lang="en-US" sz="1200" dirty="0"/>
              <a:t>Medicare develops innovative models, demonstrations, and pilot projects to test and measure the effect of potential changes in Medicare. These projects help to find new ways to improve health care quality and reduce costs. Usually, they operate only for a limited time and for a specific group of people and/or are offered only in specific areas. </a:t>
            </a:r>
            <a:r>
              <a:rPr lang="en-US" sz="1200" b="0" i="0" kern="1200" dirty="0">
                <a:solidFill>
                  <a:schemeClr val="tx1"/>
                </a:solidFill>
                <a:effectLst/>
                <a:latin typeface="+mn-lt"/>
                <a:ea typeface="+mn-ea"/>
                <a:cs typeface="+mn-cs"/>
              </a:rPr>
              <a:t>Examples of current and future models, demonstrations, and pilot initiatives include innovations in dementia, primary care, care related to specific procedures (like hip and knee replacements), cancer care, skilled nursing facility care or rehabilitation care, and care for people with chronic kidney disease and End-Stage Renal Disease (ESRD). Medicare also explores innovations through Accountable Care Organizations. Visit </a:t>
            </a:r>
            <a:r>
              <a:rPr lang="en-US" sz="1200" u="sng"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3"/>
              </a:rPr>
              <a:t>Medicare.gov/providers-services/coordinating-care/accountable-care-organizations-ACOs</a:t>
            </a:r>
            <a:r>
              <a:rPr lang="en-US" sz="1200" u="non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200" b="0" i="0" u="none" kern="1200" dirty="0">
                <a:solidFill>
                  <a:schemeClr val="tx1"/>
                </a:solidFill>
                <a:effectLst/>
                <a:latin typeface="+mn-lt"/>
                <a:ea typeface="+mn-ea"/>
                <a:cs typeface="+mn-cs"/>
              </a:rPr>
              <a:t>for </a:t>
            </a:r>
            <a:r>
              <a:rPr lang="en-US" sz="1200" b="0" i="0" kern="1200" dirty="0">
                <a:solidFill>
                  <a:schemeClr val="tx1"/>
                </a:solidFill>
                <a:effectLst/>
                <a:latin typeface="+mn-lt"/>
                <a:ea typeface="+mn-ea"/>
                <a:cs typeface="+mn-cs"/>
              </a:rPr>
              <a:t>more information.</a:t>
            </a:r>
            <a:endParaRPr lang="en-US" sz="1200" dirty="0"/>
          </a:p>
          <a:p>
            <a:pPr marL="0" indent="0">
              <a:spcAft>
                <a:spcPts val="600"/>
              </a:spcAft>
              <a:buNone/>
              <a:defRPr/>
            </a:pPr>
            <a:endParaRPr lang="en-US" sz="1200" dirty="0"/>
          </a:p>
          <a:p>
            <a:pPr marL="0" indent="0">
              <a:spcAft>
                <a:spcPts val="600"/>
              </a:spcAft>
              <a:buNone/>
              <a:defRPr/>
            </a:pPr>
            <a:r>
              <a:rPr lang="en-US" sz="1200" dirty="0"/>
              <a:t>Ask your doctor if they participate in any Medicare models, and what it means for your care.</a:t>
            </a:r>
            <a:endParaRPr lang="en-US" sz="1200" dirty="0">
              <a:solidFill>
                <a:prstClr val="black"/>
              </a:solidFill>
            </a:endParaRPr>
          </a:p>
          <a:p>
            <a:pPr marL="0" indent="0">
              <a:spcAft>
                <a:spcPts val="600"/>
              </a:spcAft>
              <a:buNone/>
              <a:defRPr/>
            </a:pPr>
            <a:endParaRPr lang="en-US" sz="1200" dirty="0">
              <a:solidFill>
                <a:prstClr val="black"/>
              </a:solidFill>
            </a:endParaRPr>
          </a:p>
          <a:p>
            <a:pPr marL="0" indent="0">
              <a:spcAft>
                <a:spcPts val="600"/>
              </a:spcAft>
              <a:buNone/>
              <a:defRPr/>
            </a:pPr>
            <a:r>
              <a:rPr lang="en-US" sz="1200" dirty="0">
                <a:solidFill>
                  <a:prstClr val="black"/>
                </a:solidFill>
              </a:rPr>
              <a:t>For information about current Medicare models, demonstrations, and pilot projects, visit </a:t>
            </a:r>
            <a:r>
              <a:rPr lang="en-US" sz="1200" dirty="0">
                <a:solidFill>
                  <a:prstClr val="black"/>
                </a:solidFill>
                <a:hlinkClick r:id="rId4"/>
              </a:rPr>
              <a:t>CMS.gov/priorities/innovation/</a:t>
            </a:r>
            <a:r>
              <a:rPr lang="en-US" sz="1200" dirty="0" err="1">
                <a:solidFill>
                  <a:prstClr val="black"/>
                </a:solidFill>
                <a:hlinkClick r:id="rId4"/>
              </a:rPr>
              <a:t>models#views</a:t>
            </a:r>
            <a:r>
              <a:rPr lang="en-US" sz="1200" dirty="0">
                <a:solidFill>
                  <a:prstClr val="black"/>
                </a:solidFill>
                <a:hlinkClick r:id="rId4"/>
              </a:rPr>
              <a:t>=models</a:t>
            </a:r>
            <a:r>
              <a:rPr lang="en-US" sz="1200" dirty="0">
                <a:solidFill>
                  <a:prstClr val="black"/>
                </a:solidFill>
              </a:rPr>
              <a:t>, or call 1-800-MEDICARE (1-800-633-4227) (TTY: 1-877-486-2048).</a:t>
            </a:r>
            <a:endParaRPr lang="en-US" sz="1200" b="1" dirty="0">
              <a:solidFill>
                <a:prstClr val="black"/>
              </a:solidFill>
            </a:endParaRPr>
          </a:p>
          <a:p>
            <a:pPr marL="0" indent="0" defTabSz="966612">
              <a:spcAft>
                <a:spcPts val="600"/>
              </a:spcAft>
              <a:buNone/>
              <a:defRPr/>
            </a:pPr>
            <a:endParaRPr lang="en-US" sz="1200" b="1" dirty="0">
              <a:solidFill>
                <a:prstClr val="black"/>
              </a:solidFill>
            </a:endParaRPr>
          </a:p>
          <a:p>
            <a:pPr marL="0" indent="0" defTabSz="966612">
              <a:spcAft>
                <a:spcPts val="600"/>
              </a:spcAft>
              <a:buNone/>
              <a:defRPr/>
            </a:pPr>
            <a:r>
              <a:rPr lang="en-US" sz="1200" b="1" dirty="0">
                <a:solidFill>
                  <a:prstClr val="black"/>
                </a:solidFill>
              </a:rPr>
              <a:t>NOTE:</a:t>
            </a:r>
            <a:r>
              <a:rPr lang="en-US" sz="1200" dirty="0">
                <a:solidFill>
                  <a:prstClr val="black"/>
                </a:solidFill>
              </a:rPr>
              <a:t> Presenter may add state-specific content or provide a local example.</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26</a:t>
            </a:fld>
            <a:endParaRPr lang="en-US" dirty="0"/>
          </a:p>
        </p:txBody>
      </p:sp>
    </p:spTree>
    <p:extLst>
      <p:ext uri="{BB962C8B-B14F-4D97-AF65-F5344CB8AC3E}">
        <p14:creationId xmlns:p14="http://schemas.microsoft.com/office/powerpoint/2010/main" val="33941695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83577">
              <a:spcBef>
                <a:spcPts val="600"/>
              </a:spcBef>
              <a:buNone/>
              <a:defRPr/>
            </a:pPr>
            <a:r>
              <a:rPr lang="en-US" dirty="0"/>
              <a:t>At the end of topic 4, you’ll be able to:</a:t>
            </a:r>
          </a:p>
          <a:p>
            <a:pPr marL="119149" marR="0" lvl="0" indent="-119149" algn="l" defTabSz="983577"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lang="en-US" b="0" i="0" dirty="0">
                <a:effectLst/>
              </a:rPr>
              <a:t>Describe guaranteed rights and protections for all people with Medicare</a:t>
            </a:r>
          </a:p>
          <a:p>
            <a:pPr marL="119149" marR="0" lvl="0" indent="-119149" algn="l" defTabSz="983577"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lang="en-US" dirty="0"/>
              <a:t>Explain the Medicare Advantage and Medicare Supplement Insurance (Medigap) Trial Rights</a:t>
            </a:r>
            <a:endParaRPr lang="en-US" b="0" i="0" dirty="0">
              <a:effectLst/>
            </a:endParaRPr>
          </a:p>
          <a:p>
            <a:pPr marL="119149" marR="0" lvl="0" indent="-119149" algn="l" defTabSz="983577"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lang="en-US" b="0" i="0" dirty="0">
                <a:effectLst/>
              </a:rPr>
              <a:t>Explain the Medicare Advantage appeals process and timeline</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27</a:t>
            </a:fld>
            <a:endParaRPr lang="en-US" dirty="0"/>
          </a:p>
        </p:txBody>
      </p:sp>
    </p:spTree>
    <p:extLst>
      <p:ext uri="{BB962C8B-B14F-4D97-AF65-F5344CB8AC3E}">
        <p14:creationId xmlns:p14="http://schemas.microsoft.com/office/powerpoint/2010/main" val="25067027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66612">
              <a:spcAft>
                <a:spcPts val="600"/>
              </a:spcAft>
              <a:buNone/>
              <a:defRPr/>
            </a:pPr>
            <a:r>
              <a:rPr lang="en-US" b="1" dirty="0">
                <a:solidFill>
                  <a:prstClr val="black"/>
                </a:solidFill>
                <a:ea typeface="ＭＳ Ｐゴシック" pitchFamily="84" charset="-128"/>
              </a:rPr>
              <a:t>Presenter Notes</a:t>
            </a:r>
          </a:p>
          <a:p>
            <a:pPr marL="0" indent="0" defTabSz="966612">
              <a:spcAft>
                <a:spcPts val="600"/>
              </a:spcAft>
              <a:buNone/>
              <a:defRPr/>
            </a:pPr>
            <a:r>
              <a:rPr lang="en-US" dirty="0">
                <a:solidFill>
                  <a:prstClr val="black"/>
                </a:solidFill>
              </a:rPr>
              <a:t>All people with Medicare have certain guaranteed rights and protections. You have these rights and protections whether you’re in Original Medicare, a Medicare Advantage Plan, another Medicare health plan, a Medicare drug plan (Part D), or have a Medigap policy. All people with Medicare have guaranteed rights to:</a:t>
            </a:r>
          </a:p>
          <a:p>
            <a:pPr marL="168094" indent="-171450">
              <a:spcAft>
                <a:spcPts val="600"/>
              </a:spcAft>
              <a:buFont typeface="Wingdings" panose="05000000000000000000" pitchFamily="2" charset="2"/>
              <a:buChar char="§"/>
              <a:defRPr/>
            </a:pPr>
            <a:r>
              <a:rPr lang="en-US" dirty="0">
                <a:solidFill>
                  <a:prstClr val="black"/>
                </a:solidFill>
              </a:rPr>
              <a:t>Get the health care services they need</a:t>
            </a:r>
          </a:p>
          <a:p>
            <a:pPr marL="168094" indent="-171450">
              <a:spcAft>
                <a:spcPts val="600"/>
              </a:spcAft>
              <a:buFont typeface="Wingdings" panose="05000000000000000000" pitchFamily="2" charset="2"/>
              <a:buChar char="§"/>
              <a:defRPr/>
            </a:pPr>
            <a:r>
              <a:rPr lang="en-US" dirty="0">
                <a:solidFill>
                  <a:prstClr val="black"/>
                </a:solidFill>
              </a:rPr>
              <a:t>Get easy-to-understand information</a:t>
            </a:r>
          </a:p>
          <a:p>
            <a:pPr marL="168094" indent="-171450">
              <a:spcAft>
                <a:spcPts val="600"/>
              </a:spcAft>
              <a:buFont typeface="Wingdings" panose="05000000000000000000" pitchFamily="2" charset="2"/>
              <a:buChar char="§"/>
              <a:defRPr/>
            </a:pPr>
            <a:r>
              <a:rPr lang="en-US" dirty="0">
                <a:solidFill>
                  <a:prstClr val="black"/>
                </a:solidFill>
              </a:rPr>
              <a:t>Have personal medical information kept private</a:t>
            </a:r>
          </a:p>
          <a:p>
            <a:pPr marL="0" indent="-286945" defTabSz="966512">
              <a:spcAft>
                <a:spcPts val="600"/>
              </a:spcAft>
              <a:buNone/>
              <a:defRPr/>
            </a:pPr>
            <a:endParaRPr lang="en-US" dirty="0">
              <a:solidFill>
                <a:prstClr val="black"/>
              </a:solidFill>
            </a:endParaRPr>
          </a:p>
          <a:p>
            <a:pPr marL="0" indent="-286945" defTabSz="966512">
              <a:spcAft>
                <a:spcPts val="600"/>
              </a:spcAft>
              <a:buNone/>
              <a:defRPr/>
            </a:pPr>
            <a:r>
              <a:rPr lang="en-US" dirty="0">
                <a:solidFill>
                  <a:prstClr val="black"/>
                </a:solidFill>
              </a:rPr>
              <a:t>To view the list of rights and protections for people with Medicare, visit </a:t>
            </a:r>
            <a:r>
              <a:rPr lang="en-US" dirty="0">
                <a:solidFill>
                  <a:prstClr val="black"/>
                </a:solidFill>
                <a:hlinkClick r:id="rId3"/>
              </a:rPr>
              <a:t>Medicare.gov/basics/your-medicare-rights/your-rights</a:t>
            </a:r>
            <a:r>
              <a:rPr lang="en-US" dirty="0">
                <a:solidFill>
                  <a:prstClr val="black"/>
                </a:solidFill>
              </a:rPr>
              <a:t>.  </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28</a:t>
            </a:fld>
            <a:endParaRPr lang="en-US" dirty="0"/>
          </a:p>
        </p:txBody>
      </p:sp>
    </p:spTree>
    <p:extLst>
      <p:ext uri="{BB962C8B-B14F-4D97-AF65-F5344CB8AC3E}">
        <p14:creationId xmlns:p14="http://schemas.microsoft.com/office/powerpoint/2010/main" val="39931005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66612">
              <a:spcAft>
                <a:spcPts val="600"/>
              </a:spcAft>
              <a:buNone/>
              <a:defRPr/>
            </a:pPr>
            <a:r>
              <a:rPr lang="en-US" b="1" dirty="0">
                <a:solidFill>
                  <a:prstClr val="black"/>
                </a:solidFill>
                <a:ea typeface="ＭＳ Ｐゴシック" pitchFamily="84" charset="-128"/>
              </a:rPr>
              <a:t>Presenter Notes</a:t>
            </a:r>
          </a:p>
          <a:p>
            <a:pPr marL="0" indent="0" defTabSz="966612">
              <a:spcAft>
                <a:spcPts val="600"/>
              </a:spcAft>
              <a:buNone/>
              <a:defRPr/>
            </a:pPr>
            <a:r>
              <a:rPr lang="en-US" dirty="0">
                <a:solidFill>
                  <a:prstClr val="black"/>
                </a:solidFill>
              </a:rPr>
              <a:t>If you’re in a Medicare Advantage or other Medicare health plan, in addition to the rights and protections previously described, you also have the right to:</a:t>
            </a:r>
          </a:p>
          <a:p>
            <a:pPr marL="120827" lvl="1" indent="-120827" defTabSz="966612">
              <a:spcBef>
                <a:spcPts val="0"/>
              </a:spcBef>
              <a:spcAft>
                <a:spcPts val="600"/>
              </a:spcAft>
              <a:buFont typeface="Wingdings" pitchFamily="2" charset="2"/>
              <a:buChar char="§"/>
              <a:defRPr/>
            </a:pPr>
            <a:r>
              <a:rPr lang="en-US" dirty="0">
                <a:solidFill>
                  <a:prstClr val="black"/>
                </a:solidFill>
                <a:cs typeface="Arial" panose="020B0604020202020204" pitchFamily="34" charset="0"/>
              </a:rPr>
              <a:t>Choose health care providers in the plan so you can get covered health care. </a:t>
            </a:r>
          </a:p>
          <a:p>
            <a:pPr marL="120827" lvl="1" indent="-120827" defTabSz="966612">
              <a:spcBef>
                <a:spcPts val="0"/>
              </a:spcBef>
              <a:spcAft>
                <a:spcPts val="600"/>
              </a:spcAft>
              <a:buFont typeface="Wingdings" pitchFamily="2" charset="2"/>
              <a:buChar char="§"/>
              <a:defRPr/>
            </a:pPr>
            <a:r>
              <a:rPr lang="en-US" dirty="0">
                <a:solidFill>
                  <a:prstClr val="black"/>
                </a:solidFill>
                <a:cs typeface="Arial" panose="020B0604020202020204" pitchFamily="34" charset="0"/>
              </a:rPr>
              <a:t>Get a treatment plan from your doctor. If you have a complex or serious medical condition, a treatment plan lets you directly see a specialist within the plan as many times as you and your doctor think you need. Women have the right to go directly to a women’s health care specialist without a referral within the plan for routine and preventive health care services. </a:t>
            </a:r>
          </a:p>
          <a:p>
            <a:pPr marL="120827" lvl="1" indent="-120827" defTabSz="966612">
              <a:spcBef>
                <a:spcPts val="0"/>
              </a:spcBef>
              <a:spcAft>
                <a:spcPts val="600"/>
              </a:spcAft>
              <a:buFont typeface="Wingdings" pitchFamily="2" charset="2"/>
              <a:buChar char="§"/>
              <a:defRPr/>
            </a:pPr>
            <a:r>
              <a:rPr lang="en-US" dirty="0">
                <a:solidFill>
                  <a:prstClr val="black"/>
                </a:solidFill>
                <a:cs typeface="Arial" panose="020B0604020202020204" pitchFamily="34" charset="0"/>
              </a:rPr>
              <a:t>Know how your doctors are paid. When you ask your plan how it pays its doctors, the plan must tell you. Medicare doesn’t allow a plan to pay doctors in a way that could interfere with you getting the care you need.</a:t>
            </a:r>
          </a:p>
          <a:p>
            <a:pPr marL="120827" lvl="1" indent="-120827" defTabSz="966612">
              <a:spcBef>
                <a:spcPts val="0"/>
              </a:spcBef>
              <a:spcAft>
                <a:spcPts val="600"/>
              </a:spcAft>
              <a:buFont typeface="Wingdings" pitchFamily="2" charset="2"/>
              <a:buChar char="§"/>
              <a:defRPr/>
            </a:pPr>
            <a:r>
              <a:rPr lang="en-US" dirty="0">
                <a:solidFill>
                  <a:prstClr val="black"/>
                </a:solidFill>
                <a:cs typeface="Arial" panose="020B0604020202020204" pitchFamily="34" charset="0"/>
              </a:rPr>
              <a:t>Request an appeal to resolve differences with your plan. You have the right to ask your plan to provide or pay for an item or service you think should be covered, provided, or continued. </a:t>
            </a:r>
          </a:p>
          <a:p>
            <a:pPr marL="120827" lvl="1" indent="-120827" defTabSz="966612">
              <a:spcBef>
                <a:spcPts val="0"/>
              </a:spcBef>
              <a:spcAft>
                <a:spcPts val="600"/>
              </a:spcAft>
              <a:buFont typeface="Wingdings" pitchFamily="2" charset="2"/>
              <a:buChar char="§"/>
              <a:defRPr/>
            </a:pPr>
            <a:r>
              <a:rPr lang="en-US" dirty="0">
                <a:solidFill>
                  <a:prstClr val="black"/>
                </a:solidFill>
                <a:cs typeface="Arial" panose="020B0604020202020204" pitchFamily="34" charset="0"/>
              </a:rPr>
              <a:t>File a complaint (called a grievance) about other concerns or problems with your plan (like if you believe your plan’s hours of operation should be different, or there aren’t enough specialists in the plan to meet your needs). Check your plan membership materials or call your plan to find out how to file a grievance. You can also contact your Beneficiary and Family Centered Care Quality Improvement Organization (BFCC-QIO) (</a:t>
            </a:r>
            <a:r>
              <a:rPr lang="en-US" dirty="0">
                <a:solidFill>
                  <a:prstClr val="black"/>
                </a:solidFill>
                <a:cs typeface="Arial" panose="020B0604020202020204" pitchFamily="34" charset="0"/>
                <a:hlinkClick r:id="rId3"/>
              </a:rPr>
              <a:t>Medicare.gov/providers-services/claims-appeals-complaints/complaints</a:t>
            </a:r>
            <a:r>
              <a:rPr lang="en-US" dirty="0">
                <a:solidFill>
                  <a:prstClr val="black"/>
                </a:solidFill>
                <a:cs typeface="Arial" panose="020B0604020202020204" pitchFamily="34" charset="0"/>
              </a:rPr>
              <a:t>) for complaints about the quality of care you got from a Medicare provider.</a:t>
            </a:r>
          </a:p>
          <a:p>
            <a:pPr marL="120827" lvl="1" indent="-120827" defTabSz="966612">
              <a:spcBef>
                <a:spcPts val="0"/>
              </a:spcBef>
              <a:spcAft>
                <a:spcPts val="600"/>
              </a:spcAft>
              <a:buFont typeface="Wingdings" pitchFamily="2" charset="2"/>
              <a:buChar char="§"/>
              <a:defRPr/>
            </a:pPr>
            <a:r>
              <a:rPr lang="en-US" dirty="0">
                <a:solidFill>
                  <a:prstClr val="black"/>
                </a:solidFill>
                <a:cs typeface="Arial" panose="020B0604020202020204" pitchFamily="34" charset="0"/>
              </a:rPr>
              <a:t>Get a coverage decision (sometimes called an organization determination) or coverage information in writing from your plan before getting a service to find out if the item or service will be covered, or to get information about the plan’s coverage rules. You can also call your plan if you have questions about home health care rights and protections. Your plan must tell you if you ask. </a:t>
            </a:r>
          </a:p>
          <a:p>
            <a:pPr marL="120827" lvl="1" indent="-120827" defTabSz="966612">
              <a:spcBef>
                <a:spcPts val="0"/>
              </a:spcBef>
              <a:spcAft>
                <a:spcPts val="600"/>
              </a:spcAft>
              <a:buFont typeface="Wingdings" pitchFamily="2" charset="2"/>
              <a:buChar char="§"/>
              <a:defRPr/>
            </a:pPr>
            <a:r>
              <a:rPr lang="en-US" dirty="0">
                <a:solidFill>
                  <a:prstClr val="black"/>
                </a:solidFill>
                <a:cs typeface="Arial" panose="020B0604020202020204" pitchFamily="34" charset="0"/>
              </a:rPr>
              <a:t>Maintain privacy of personal health information. </a:t>
            </a:r>
          </a:p>
          <a:p>
            <a:pPr marL="0" lvl="1" defTabSz="966612">
              <a:spcBef>
                <a:spcPts val="0"/>
              </a:spcBef>
              <a:spcAft>
                <a:spcPts val="600"/>
              </a:spcAft>
              <a:defRPr/>
            </a:pPr>
            <a:endParaRPr lang="en-US" dirty="0">
              <a:solidFill>
                <a:prstClr val="black"/>
              </a:solidFill>
              <a:cs typeface="Arial" panose="020B0604020202020204" pitchFamily="34" charset="0"/>
            </a:endParaRPr>
          </a:p>
          <a:p>
            <a:pPr marL="0" lvl="1" defTabSz="966612">
              <a:spcBef>
                <a:spcPts val="0"/>
              </a:spcBef>
              <a:spcAft>
                <a:spcPts val="600"/>
              </a:spcAft>
              <a:defRPr/>
            </a:pPr>
            <a:r>
              <a:rPr lang="en-US" dirty="0">
                <a:solidFill>
                  <a:prstClr val="black"/>
                </a:solidFill>
                <a:cs typeface="Arial" panose="020B0604020202020204" pitchFamily="34" charset="0"/>
              </a:rPr>
              <a:t>For more information, read your plan’s membership materials or call your plan. </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29</a:t>
            </a:fld>
            <a:endParaRPr lang="en-US" dirty="0"/>
          </a:p>
        </p:txBody>
      </p:sp>
    </p:spTree>
    <p:extLst>
      <p:ext uri="{BB962C8B-B14F-4D97-AF65-F5344CB8AC3E}">
        <p14:creationId xmlns:p14="http://schemas.microsoft.com/office/powerpoint/2010/main" val="10594416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66612">
              <a:lnSpc>
                <a:spcPct val="110000"/>
              </a:lnSpc>
              <a:spcBef>
                <a:spcPts val="0"/>
              </a:spcBef>
              <a:spcAft>
                <a:spcPts val="600"/>
              </a:spcAft>
              <a:defRPr/>
            </a:pPr>
            <a:r>
              <a:rPr lang="en-US" b="1" dirty="0"/>
              <a:t>Presenter Notes</a:t>
            </a:r>
          </a:p>
          <a:p>
            <a:pPr marL="171450" lvl="1" indent="-171450" defTabSz="966612">
              <a:lnSpc>
                <a:spcPct val="110000"/>
              </a:lnSpc>
              <a:spcBef>
                <a:spcPts val="0"/>
              </a:spcBef>
              <a:spcAft>
                <a:spcPts val="600"/>
              </a:spcAft>
              <a:buFont typeface="Wingdings" panose="05000000000000000000" pitchFamily="2" charset="2"/>
              <a:buChar char="§"/>
              <a:defRPr/>
            </a:pPr>
            <a:r>
              <a:rPr lang="en-US" dirty="0"/>
              <a:t>Medicare Supplement Insurance (Medigap) helps fill “gaps” in Original Medicare and is sold by private companies. Medigap policies can help pay for some of the costs that Original Medicare doesn’t, like copayments, coinsurance, and deductibles.</a:t>
            </a:r>
            <a:r>
              <a:rPr lang="en-US" dirty="0">
                <a:cs typeface="Arial" panose="020B0604020202020204" pitchFamily="34" charset="0"/>
              </a:rPr>
              <a:t> If you have Original Medicare, you may also want to consider buying a Medigap policy to help pay your remaining out-of-pocket costs (like your 20% coinsurance) if you’re eligible. </a:t>
            </a:r>
            <a:r>
              <a:rPr lang="en-US" dirty="0"/>
              <a:t>Medigap policies can’t work with Medicare Advantage Plans. If you have a Medigap policy and join a Medicare Advantage Plan, you may want to drop your Medigap policy. Your Medigap policy can’t be used to pay your Medicare Advantage Plan copayments, deductibles, and premiums. </a:t>
            </a:r>
            <a:r>
              <a:rPr lang="en-US" sz="1200" b="0" i="0" kern="1200" dirty="0">
                <a:solidFill>
                  <a:schemeClr val="tx1"/>
                </a:solidFill>
                <a:effectLst/>
                <a:latin typeface="+mn-lt"/>
                <a:ea typeface="+mn-ea"/>
                <a:cs typeface="+mn-cs"/>
              </a:rPr>
              <a:t>If you drop your Medigap policy, you might not be able to get it or any Medigap policy back later. </a:t>
            </a:r>
            <a:endParaRPr lang="en-US" dirty="0"/>
          </a:p>
          <a:p>
            <a:pPr marL="171450" lvl="1" indent="-171450" defTabSz="966612">
              <a:lnSpc>
                <a:spcPct val="110000"/>
              </a:lnSpc>
              <a:spcBef>
                <a:spcPts val="0"/>
              </a:spcBef>
              <a:spcAft>
                <a:spcPts val="600"/>
              </a:spcAft>
              <a:buFont typeface="Wingdings" panose="05000000000000000000" pitchFamily="2" charset="2"/>
              <a:buChar char="§"/>
              <a:defRPr/>
            </a:pPr>
            <a:r>
              <a:rPr lang="en-US" dirty="0"/>
              <a:t>In certain circumstances, you may have special rights under federal law known as Medigap Trial Rights to buy a Medigap policy and a Medicare drug plan when you disenroll from a Medicare Advantage Plan:</a:t>
            </a:r>
          </a:p>
          <a:p>
            <a:pPr marL="628650" lvl="1" indent="-171450" defTabSz="966512">
              <a:lnSpc>
                <a:spcPct val="110000"/>
              </a:lnSpc>
              <a:spcAft>
                <a:spcPts val="600"/>
              </a:spcAft>
              <a:buFont typeface="Wingdings" panose="05000000000000000000" pitchFamily="2" charset="2"/>
              <a:buChar char="§"/>
              <a:defRPr/>
            </a:pPr>
            <a:r>
              <a:rPr lang="en-US" dirty="0"/>
              <a:t>If you joined a Medicare Advantage Plan or Program of All-inclusive Care for the Elderly (PACE) when you were first eligible for Medicare Part A (Hospital Insurance) at 65, and within the first 12 months of joining, you decide you want to switch to Original Medicare. You have the right to buy any Medigap policy that’s sold in your state by any insurance company.</a:t>
            </a:r>
          </a:p>
          <a:p>
            <a:pPr marL="628650" lvl="1" indent="-171450" defTabSz="966512">
              <a:lnSpc>
                <a:spcPct val="110000"/>
              </a:lnSpc>
              <a:spcAft>
                <a:spcPts val="600"/>
              </a:spcAft>
              <a:buFont typeface="Wingdings" panose="05000000000000000000" pitchFamily="2" charset="2"/>
              <a:buChar char="§"/>
              <a:defRPr/>
            </a:pPr>
            <a:r>
              <a:rPr lang="en-US" dirty="0"/>
              <a:t>If you dropped a Medigap policy to join a Medicare Advantage Plan for the first time, and within 12 months of joining, you decide you want to switch back to Original Medicare. You have the right to buy the Medigap policy you had before you joined the Medicare Advantage Plan, if the same insurance company you had before still sells it. If your former Medigap policy isn’t available, you can buy certain Medigap plans that are sold in your state by any insurance company.</a:t>
            </a:r>
          </a:p>
          <a:p>
            <a:pPr marL="0" indent="0" defTabSz="966512">
              <a:lnSpc>
                <a:spcPct val="110000"/>
              </a:lnSpc>
              <a:spcAft>
                <a:spcPts val="600"/>
              </a:spcAft>
              <a:buNone/>
              <a:defRPr/>
            </a:pPr>
            <a:endParaRPr lang="en-US" b="1" dirty="0"/>
          </a:p>
          <a:p>
            <a:pPr marL="0" indent="0" defTabSz="966512">
              <a:lnSpc>
                <a:spcPct val="110000"/>
              </a:lnSpc>
              <a:spcAft>
                <a:spcPts val="600"/>
              </a:spcAft>
              <a:buNone/>
              <a:defRPr/>
            </a:pPr>
            <a:r>
              <a:rPr lang="en-US" b="1" dirty="0"/>
              <a:t>NOTE:</a:t>
            </a:r>
            <a:r>
              <a:rPr lang="en-US" dirty="0"/>
              <a:t> The Medigap policy can’t have drug coverage even if you had it before, but you may be able to join a Medicare drug plan. You can buy a Medigap policy anytime a plan will sell you one, but you may have to pay more for your new policy and answer some medical questions if you’re buying a Medigap policy outside of your Medigap Open Enrollment Period (OEP) or don’t have a guaranteed issue right. For more information about Medigap policies, review “Choosing a Medigap Policy: A Guide to Health Insurance for People with Medicare” (CMS Product No. 02110) by visiting </a:t>
            </a:r>
            <a:r>
              <a:rPr lang="en-US" dirty="0">
                <a:hlinkClick r:id="rId3"/>
              </a:rPr>
              <a:t>Medicare.gov/publications</a:t>
            </a:r>
            <a:r>
              <a:rPr lang="en-US" dirty="0"/>
              <a:t>.</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30</a:t>
            </a:fld>
            <a:endParaRPr lang="en-US" dirty="0"/>
          </a:p>
        </p:txBody>
      </p:sp>
    </p:spTree>
    <p:extLst>
      <p:ext uri="{BB962C8B-B14F-4D97-AF65-F5344CB8AC3E}">
        <p14:creationId xmlns:p14="http://schemas.microsoft.com/office/powerpoint/2010/main" val="24459457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66612">
              <a:spcAft>
                <a:spcPts val="600"/>
              </a:spcAft>
              <a:buNone/>
              <a:defRPr/>
            </a:pPr>
            <a:r>
              <a:rPr lang="en-US" b="1" dirty="0">
                <a:solidFill>
                  <a:prstClr val="black"/>
                </a:solidFill>
                <a:ea typeface="ＭＳ Ｐゴシック" pitchFamily="84" charset="-128"/>
              </a:rPr>
              <a:t>Presenter Notes</a:t>
            </a:r>
          </a:p>
          <a:p>
            <a:pPr marL="0" indent="0">
              <a:spcAft>
                <a:spcPts val="600"/>
              </a:spcAft>
              <a:buNone/>
              <a:defRPr/>
            </a:pPr>
            <a:r>
              <a:rPr lang="en-US" dirty="0">
                <a:solidFill>
                  <a:prstClr val="black"/>
                </a:solidFill>
              </a:rPr>
              <a:t>An appeal is the action you can take if you disagree with a coverage or payment decision by Medicare or your Medicare plan.</a:t>
            </a:r>
          </a:p>
          <a:p>
            <a:pPr marL="171450" indent="-171450">
              <a:spcAft>
                <a:spcPts val="600"/>
              </a:spcAft>
              <a:buFont typeface="Wingdings" panose="05000000000000000000" pitchFamily="2" charset="2"/>
              <a:buChar char="§"/>
              <a:defRPr/>
            </a:pPr>
            <a:r>
              <a:rPr lang="en-US" dirty="0">
                <a:solidFill>
                  <a:prstClr val="black"/>
                </a:solidFill>
              </a:rPr>
              <a:t>You’ll be notified in writing on how you can appeal if your plan won’t pay for, doesn’t allow, or stops or reduces a previously authorized course of treatment that you think should be covered or provided. You or your doctor can file an appeal. </a:t>
            </a:r>
          </a:p>
          <a:p>
            <a:pPr marL="171450" indent="-171450">
              <a:spcAft>
                <a:spcPts val="600"/>
              </a:spcAft>
              <a:buFont typeface="Wingdings" panose="05000000000000000000" pitchFamily="2" charset="2"/>
              <a:buChar char="§"/>
              <a:defRPr/>
            </a:pPr>
            <a:r>
              <a:rPr lang="en-US" dirty="0">
                <a:cs typeface="Arial" panose="020B0604020202020204" pitchFamily="34" charset="0"/>
              </a:rPr>
              <a:t>If you appeal the plan’s decision, you may want to ask for a copy of your file containing medical and other information about your case. Your plan may charge you for this copy.</a:t>
            </a:r>
            <a:r>
              <a:rPr lang="en-US" dirty="0">
                <a:solidFill>
                  <a:prstClr val="black"/>
                </a:solidFill>
                <a:cs typeface="Arial" panose="020B0604020202020204" pitchFamily="34" charset="0"/>
              </a:rPr>
              <a:t> To get the phone number or address of your plan, look at your “Evidence of Coverage,” or the notice you got that explained why you couldn’t get the coverage you requested. </a:t>
            </a:r>
            <a:endParaRPr lang="en-US" dirty="0">
              <a:solidFill>
                <a:schemeClr val="tx1"/>
              </a:solidFill>
              <a:cs typeface="Arial" panose="020B0604020202020204" pitchFamily="34" charset="0"/>
            </a:endParaRPr>
          </a:p>
          <a:p>
            <a:pPr marL="171450" indent="-171450">
              <a:spcAft>
                <a:spcPts val="600"/>
              </a:spcAft>
              <a:buFont typeface="Wingdings" panose="05000000000000000000" pitchFamily="2" charset="2"/>
              <a:buChar char="§"/>
              <a:defRPr/>
            </a:pPr>
            <a:r>
              <a:rPr lang="en-US" dirty="0">
                <a:solidFill>
                  <a:prstClr val="black"/>
                </a:solidFill>
              </a:rPr>
              <a:t>If you think your health could be seriously harmed by waiting for a decision about a service, you should ask the plan for an expedited (fast) decision. If your doctor requests or supports an expedited decision, the plan will make a decision within 24 hours for a Medicare Part B (Medical Insurance) drug, or within 72 hours for an item or service. You or the plan may extend the timeframe up to 14 days to get more medical information (Part B drug timeframes can’t be extended). If the plan decides to extend the timeframe, they must notify you in writing and inform you of your right to file an expedited grievance if you disagree with the plan’s decision to extend the timeframe. After the appeal is filed, the plan will review its decision. Then, if the plan doesn’t decide in your favor, an independent organization that works for Medicare—not for the plan—automatically reviews the decision. </a:t>
            </a:r>
          </a:p>
          <a:p>
            <a:pPr marL="119149" indent="-119149" defTabSz="966612">
              <a:spcAft>
                <a:spcPts val="600"/>
              </a:spcAft>
              <a:defRPr/>
            </a:pPr>
            <a:endParaRPr lang="en-US" dirty="0">
              <a:solidFill>
                <a:prstClr val="black"/>
              </a:solidFill>
            </a:endParaRPr>
          </a:p>
          <a:p>
            <a:pPr marL="119149" indent="-119149" defTabSz="966612">
              <a:spcAft>
                <a:spcPts val="600"/>
              </a:spcAft>
              <a:defRPr/>
            </a:pPr>
            <a:r>
              <a:rPr lang="en-US" dirty="0">
                <a:solidFill>
                  <a:prstClr val="black"/>
                </a:solidFill>
              </a:rPr>
              <a:t>Read your plan membership materials, or contact your plan for details about your Medicare appeal rights.</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31</a:t>
            </a:fld>
            <a:endParaRPr lang="en-US" dirty="0"/>
          </a:p>
        </p:txBody>
      </p:sp>
    </p:spTree>
    <p:extLst>
      <p:ext uri="{BB962C8B-B14F-4D97-AF65-F5344CB8AC3E}">
        <p14:creationId xmlns:p14="http://schemas.microsoft.com/office/powerpoint/2010/main" val="30148178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Aft>
                <a:spcPts val="600"/>
              </a:spcAft>
              <a:buNone/>
            </a:pPr>
            <a:r>
              <a:rPr lang="en-US" sz="1200" b="1" dirty="0"/>
              <a:t>Presenter Notes</a:t>
            </a:r>
          </a:p>
          <a:p>
            <a:pPr marL="0" indent="0">
              <a:spcAft>
                <a:spcPts val="600"/>
              </a:spcAft>
              <a:buNone/>
            </a:pPr>
            <a:r>
              <a:rPr lang="en-US" sz="1200" dirty="0"/>
              <a:t>This chart shows the appeals process for people with a Medicare Advantage Plan or another Medicare health plan. The timeframes differ depending on whether you’re requesting a standard appeal, or if you qualify for an expedited appeal. </a:t>
            </a:r>
          </a:p>
          <a:p>
            <a:pPr marL="0" indent="0">
              <a:spcAft>
                <a:spcPts val="600"/>
              </a:spcAft>
              <a:buNone/>
            </a:pPr>
            <a:r>
              <a:rPr lang="en-US" sz="1200" dirty="0"/>
              <a:t>If you ask your plan to provide or pay for an item or service and your request is denied, you can appeal the plan’s initial decision (the “organization determination”). You’ll get a notice explaining why your plan denied your request and instructions on how to appeal your plan’s decision. </a:t>
            </a:r>
          </a:p>
          <a:p>
            <a:pPr marL="0" indent="0">
              <a:spcAft>
                <a:spcPts val="600"/>
              </a:spcAft>
              <a:buNone/>
            </a:pPr>
            <a:endParaRPr lang="en-US" sz="1200" dirty="0"/>
          </a:p>
          <a:p>
            <a:pPr marL="0" indent="0">
              <a:spcAft>
                <a:spcPts val="600"/>
              </a:spcAft>
              <a:buNone/>
            </a:pPr>
            <a:r>
              <a:rPr lang="en-US" sz="1200" dirty="0"/>
              <a:t>There are 5 levels of appeal. If you disagree with the decision made at any level of the process, you can go to the next level if you meet the requirements. First, your plan will make an organization determination. Pre-service timeframes could possibly be extended 14 additional days. After each level, you’ll get instructions on how to proceed to the next level of appeal. </a:t>
            </a:r>
            <a:r>
              <a:rPr lang="en-US" sz="1200" b="0" dirty="0"/>
              <a:t>The 5 levels of appeal are:</a:t>
            </a:r>
          </a:p>
          <a:p>
            <a:pPr>
              <a:spcAft>
                <a:spcPts val="600"/>
              </a:spcAft>
            </a:pPr>
            <a:r>
              <a:rPr lang="en-US" sz="1200" b="1" dirty="0"/>
              <a:t>Level 1: </a:t>
            </a:r>
            <a:r>
              <a:rPr lang="en-US" sz="1200" dirty="0"/>
              <a:t>Reconsideration from your plan</a:t>
            </a:r>
          </a:p>
          <a:p>
            <a:pPr marL="171450" indent="-171450">
              <a:spcAft>
                <a:spcPts val="600"/>
              </a:spcAft>
              <a:buFont typeface="Wingdings" panose="05000000000000000000" pitchFamily="2" charset="2"/>
              <a:buChar char="§"/>
            </a:pPr>
            <a:r>
              <a:rPr lang="en-US" sz="1200" dirty="0"/>
              <a:t>You must request the reconsideration within 65 days of the date of the notice of the organization determination. </a:t>
            </a:r>
          </a:p>
          <a:p>
            <a:pPr marL="171450" indent="-171450">
              <a:spcAft>
                <a:spcPts val="600"/>
              </a:spcAft>
              <a:buFont typeface="Wingdings" panose="05000000000000000000" pitchFamily="2" charset="2"/>
              <a:buChar char="§"/>
            </a:pPr>
            <a:r>
              <a:rPr lang="en-US" sz="1200" dirty="0"/>
              <a:t>If your plan agrees with you and changes its original decision, you’ll get a notice about the change. If your plan decides against you (fully or partially) or doesn’t meet the response deadline, your appeal is automatically sent to an Independent Review Entity (IRE), which is level 2. </a:t>
            </a:r>
          </a:p>
          <a:p>
            <a:pPr>
              <a:spcAft>
                <a:spcPts val="600"/>
              </a:spcAft>
            </a:pPr>
            <a:r>
              <a:rPr lang="en-US" sz="1200" b="1" dirty="0"/>
              <a:t>Level 2:</a:t>
            </a:r>
            <a:r>
              <a:rPr lang="en-US" sz="1200" dirty="0"/>
              <a:t> Review by an IRE</a:t>
            </a:r>
          </a:p>
          <a:p>
            <a:pPr marL="171450" indent="-171450">
              <a:spcAft>
                <a:spcPts val="600"/>
              </a:spcAft>
              <a:buFont typeface="Wingdings" panose="05000000000000000000" pitchFamily="2" charset="2"/>
              <a:buChar char="§"/>
            </a:pPr>
            <a:r>
              <a:rPr lang="en-US" sz="1200" dirty="0"/>
              <a:t>The IRE will independently review your plan’s decision and decide if they made the correct decision. </a:t>
            </a:r>
          </a:p>
          <a:p>
            <a:pPr marL="171450" indent="-171450">
              <a:spcAft>
                <a:spcPts val="600"/>
              </a:spcAft>
              <a:buFont typeface="Wingdings" panose="05000000000000000000" pitchFamily="2" charset="2"/>
              <a:buChar char="§"/>
            </a:pPr>
            <a:r>
              <a:rPr lang="en-US" sz="1200" dirty="0"/>
              <a:t>If you disagree with the IRE’s decision in level 2, you have 60 days after you get the IRE’s decision to request a hearing decision by the Office of Medicare Hearings &amp; Appeals (OMHA), which is level 3. When filing appeals at levels 3, 4, and 5, the date of receipt is presumed to be 5 days after the date on the decision letter or notice. If there’s a delay in receipt, be sure to indicate the date you got the decision letter or notice in your appeal request.</a:t>
            </a:r>
          </a:p>
          <a:p>
            <a:pPr>
              <a:spcAft>
                <a:spcPts val="600"/>
              </a:spcAft>
            </a:pPr>
            <a:r>
              <a:rPr lang="en-US" sz="1200" b="1" dirty="0"/>
              <a:t>Level 3: </a:t>
            </a:r>
            <a:r>
              <a:rPr lang="en-US" sz="1200" dirty="0"/>
              <a:t>Decision by OMHA</a:t>
            </a:r>
          </a:p>
          <a:p>
            <a:pPr marL="171450" indent="-171450">
              <a:spcAft>
                <a:spcPts val="600"/>
              </a:spcAft>
              <a:buFont typeface="Wingdings" panose="05000000000000000000" pitchFamily="2" charset="2"/>
              <a:buChar char="§"/>
            </a:pPr>
            <a:r>
              <a:rPr lang="en-US" sz="1200" dirty="0"/>
              <a:t>A hearing before an Administrative Law Judge (ALJ) allows you to present your appeal to a new person who will independently review the facts of your appeal and listen to your testimony before making a new and impartial decision. </a:t>
            </a:r>
          </a:p>
          <a:p>
            <a:pPr marL="171450" indent="-171450">
              <a:spcAft>
                <a:spcPts val="600"/>
              </a:spcAft>
              <a:buFont typeface="Wingdings" panose="05000000000000000000" pitchFamily="2" charset="2"/>
              <a:buChar char="§"/>
            </a:pPr>
            <a:r>
              <a:rPr lang="en-US" sz="1200" dirty="0"/>
              <a:t>To get a hearing or to ask for an on-the-record review by OMHA (no hearing is held—a judge looks only at the case file and any new evidence sent to OMHA), the amount of your case must meet a minimum dollar amount which is updated yearly. The minimum required amount for 2026 is $200. </a:t>
            </a:r>
          </a:p>
          <a:p>
            <a:pPr marL="171450" indent="-171450">
              <a:spcAft>
                <a:spcPts val="600"/>
              </a:spcAft>
              <a:buFont typeface="Wingdings" panose="05000000000000000000" pitchFamily="2" charset="2"/>
              <a:buChar char="§"/>
            </a:pPr>
            <a:r>
              <a:rPr lang="en-US" sz="1200" dirty="0"/>
              <a:t>If you disagree with OMHA’s decision in level 3, you have 60 days after you get OMHA’s decision to request a review by the Medicare Appeals Council (Appeals Council), which is level 4. </a:t>
            </a:r>
          </a:p>
          <a:p>
            <a:pPr>
              <a:spcAft>
                <a:spcPts val="600"/>
              </a:spcAft>
            </a:pPr>
            <a:r>
              <a:rPr lang="en-US" sz="1200" b="1" dirty="0"/>
              <a:t>Level 4: </a:t>
            </a:r>
            <a:r>
              <a:rPr lang="en-US" sz="1200" dirty="0"/>
              <a:t>Review by the Appeals Council</a:t>
            </a:r>
          </a:p>
          <a:p>
            <a:pPr marL="171450" indent="-171450">
              <a:spcAft>
                <a:spcPts val="600"/>
              </a:spcAft>
              <a:buFont typeface="Wingdings" panose="05000000000000000000" pitchFamily="2" charset="2"/>
              <a:buChar char="§"/>
            </a:pPr>
            <a:r>
              <a:rPr lang="en-US" sz="1200" dirty="0"/>
              <a:t>You can request that the Appeals Council review your case regardless of the dollar amount of your case. </a:t>
            </a:r>
          </a:p>
          <a:p>
            <a:pPr marL="171450" indent="-171450">
              <a:spcAft>
                <a:spcPts val="600"/>
              </a:spcAft>
              <a:buFont typeface="Wingdings" panose="05000000000000000000" pitchFamily="2" charset="2"/>
              <a:buChar char="§"/>
            </a:pPr>
            <a:r>
              <a:rPr lang="en-US" sz="1200" dirty="0"/>
              <a:t>If you disagree with the Appeals Council’s decision in level 4, you have 60 days after you get the Appeals Council’s decision to request Judicial Review by a Federal District Court, which is level 5.</a:t>
            </a:r>
          </a:p>
          <a:p>
            <a:pPr>
              <a:spcAft>
                <a:spcPts val="600"/>
              </a:spcAft>
            </a:pPr>
            <a:r>
              <a:rPr lang="en-US" sz="1200" b="1" dirty="0"/>
              <a:t>Level 5:</a:t>
            </a:r>
            <a:r>
              <a:rPr lang="en-US" sz="1200" dirty="0"/>
              <a:t> Judicial review by a Federal District Court</a:t>
            </a:r>
          </a:p>
          <a:p>
            <a:pPr marL="171450" indent="-171450">
              <a:spcAft>
                <a:spcPts val="600"/>
              </a:spcAft>
              <a:buFont typeface="Wingdings" panose="05000000000000000000" pitchFamily="2" charset="2"/>
              <a:buChar char="§"/>
            </a:pPr>
            <a:r>
              <a:rPr lang="en-US" sz="1200" dirty="0"/>
              <a:t>To get a review, the amount of your case must meet a minimum dollar amount, which is updated yearly. The minimum dollar amount for 2026 is $1,960.</a:t>
            </a:r>
          </a:p>
          <a:p>
            <a:pPr marL="0" indent="0">
              <a:spcAft>
                <a:spcPts val="600"/>
              </a:spcAft>
              <a:buNone/>
            </a:pPr>
            <a:endParaRPr lang="en-US" sz="1200" dirty="0"/>
          </a:p>
          <a:p>
            <a:pPr marL="0" indent="0">
              <a:spcAft>
                <a:spcPts val="600"/>
              </a:spcAft>
              <a:buNone/>
            </a:pPr>
            <a:r>
              <a:rPr lang="en-US" sz="1200" dirty="0"/>
              <a:t>For more information, visit </a:t>
            </a:r>
            <a:r>
              <a:rPr lang="en-US" dirty="0">
                <a:hlinkClick r:id="rId3"/>
              </a:rPr>
              <a:t>Medicare.gov/providers-services/claims-appeals-complaints/appeals/</a:t>
            </a:r>
            <a:r>
              <a:rPr lang="en-US" dirty="0" err="1">
                <a:hlinkClick r:id="rId3"/>
              </a:rPr>
              <a:t>medicare</a:t>
            </a:r>
            <a:r>
              <a:rPr lang="en-US" dirty="0">
                <a:hlinkClick r:id="rId3"/>
              </a:rPr>
              <a:t>-health-plans</a:t>
            </a:r>
            <a:r>
              <a:rPr lang="en-US" sz="1200" dirty="0"/>
              <a:t>.</a:t>
            </a:r>
          </a:p>
          <a:p>
            <a:pPr marL="0" indent="0">
              <a:spcAft>
                <a:spcPts val="600"/>
              </a:spcAft>
              <a:buNone/>
            </a:pPr>
            <a:endParaRPr lang="en-US" sz="1200" dirty="0"/>
          </a:p>
          <a:p>
            <a:pPr marL="0" indent="0">
              <a:spcAft>
                <a:spcPts val="600"/>
              </a:spcAft>
              <a:buNone/>
            </a:pPr>
            <a:r>
              <a:rPr lang="en-US" sz="1200" b="1" dirty="0"/>
              <a:t>NOTE</a:t>
            </a:r>
            <a:r>
              <a:rPr lang="en-US" sz="1200" dirty="0"/>
              <a:t>: For a full-size copy of the Medicare Advantage (Part C) appeals process flowchart, visit </a:t>
            </a:r>
            <a:r>
              <a:rPr lang="en-US" sz="1200" dirty="0">
                <a:hlinkClick r:id="rId4"/>
              </a:rPr>
              <a:t>CMS.gov/medicare/appeals-and-grievances/</a:t>
            </a:r>
            <a:r>
              <a:rPr lang="en-US" sz="1200" dirty="0" err="1">
                <a:hlinkClick r:id="rId4"/>
              </a:rPr>
              <a:t>mmcag</a:t>
            </a:r>
            <a:r>
              <a:rPr lang="en-US" sz="1200" dirty="0">
                <a:hlinkClick r:id="rId4"/>
              </a:rPr>
              <a:t>/downloads/managed-care-appeals-flow-chart-.pdf</a:t>
            </a:r>
            <a:r>
              <a:rPr lang="en-US" sz="1200" dirty="0"/>
              <a:t>.     </a:t>
            </a:r>
          </a:p>
          <a:p>
            <a:pPr>
              <a:spcAft>
                <a:spcPts val="600"/>
              </a:spcAft>
            </a:pPr>
            <a:endParaRPr lang="en-US" sz="1200" dirty="0"/>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32</a:t>
            </a:fld>
            <a:endParaRPr lang="en-US" dirty="0"/>
          </a:p>
        </p:txBody>
      </p:sp>
    </p:spTree>
    <p:extLst>
      <p:ext uri="{BB962C8B-B14F-4D97-AF65-F5344CB8AC3E}">
        <p14:creationId xmlns:p14="http://schemas.microsoft.com/office/powerpoint/2010/main" val="32580181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83577">
              <a:spcAft>
                <a:spcPts val="600"/>
              </a:spcAft>
              <a:buNone/>
              <a:defRPr/>
            </a:pPr>
            <a:r>
              <a:rPr lang="en-US" dirty="0">
                <a:solidFill>
                  <a:prstClr val="black"/>
                </a:solidFill>
              </a:rPr>
              <a:t>At the end of this topic, you’ll be able to explain:</a:t>
            </a:r>
          </a:p>
          <a:p>
            <a:pPr marL="171450" indent="-171450" defTabSz="983577">
              <a:spcAft>
                <a:spcPts val="600"/>
              </a:spcAft>
              <a:buFont typeface="Arial" panose="020B0604020202020204" pitchFamily="34" charset="0"/>
              <a:buChar char="•"/>
              <a:defRPr/>
            </a:pPr>
            <a:r>
              <a:rPr lang="en-US" dirty="0">
                <a:solidFill>
                  <a:prstClr val="black"/>
                </a:solidFill>
              </a:rPr>
              <a:t>Medicare communication and marketing</a:t>
            </a:r>
          </a:p>
          <a:p>
            <a:pPr marL="171450" indent="-171450" defTabSz="983577">
              <a:spcAft>
                <a:spcPts val="600"/>
              </a:spcAft>
              <a:buFont typeface="Arial" panose="020B0604020202020204" pitchFamily="34" charset="0"/>
              <a:buChar char="•"/>
              <a:defRPr/>
            </a:pPr>
            <a:r>
              <a:rPr lang="en-US" dirty="0">
                <a:solidFill>
                  <a:prstClr val="black"/>
                </a:solidFill>
              </a:rPr>
              <a:t>Marketing and educational events</a:t>
            </a:r>
          </a:p>
          <a:p>
            <a:pPr marL="171450" indent="-171450" defTabSz="983577">
              <a:spcAft>
                <a:spcPts val="600"/>
              </a:spcAft>
              <a:buFont typeface="Arial" panose="020B0604020202020204" pitchFamily="34" charset="0"/>
              <a:buChar char="•"/>
              <a:defRPr/>
            </a:pPr>
            <a:r>
              <a:rPr lang="en-US" dirty="0">
                <a:solidFill>
                  <a:prstClr val="black"/>
                </a:solidFill>
              </a:rPr>
              <a:t>When plans can and can’t contact you</a:t>
            </a:r>
          </a:p>
          <a:p>
            <a:pPr marL="171450" indent="-171450" defTabSz="983577">
              <a:spcAft>
                <a:spcPts val="600"/>
              </a:spcAft>
              <a:buFont typeface="Arial" panose="020B0604020202020204" pitchFamily="34" charset="0"/>
              <a:buChar char="•"/>
              <a:defRPr/>
            </a:pPr>
            <a:r>
              <a:rPr lang="en-US" dirty="0">
                <a:solidFill>
                  <a:prstClr val="black"/>
                </a:solidFill>
              </a:rPr>
              <a:t>Information provided by plans</a:t>
            </a:r>
          </a:p>
          <a:p>
            <a:pPr marL="171450" indent="-171450" defTabSz="983577">
              <a:spcAft>
                <a:spcPts val="600"/>
              </a:spcAft>
              <a:buFont typeface="Arial" panose="020B0604020202020204" pitchFamily="34" charset="0"/>
              <a:buChar char="•"/>
              <a:defRPr/>
            </a:pPr>
            <a:endParaRPr lang="en-US" dirty="0">
              <a:solidFill>
                <a:prstClr val="black"/>
              </a:solidFill>
            </a:endParaRP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33</a:t>
            </a:fld>
            <a:endParaRPr lang="en-US" dirty="0"/>
          </a:p>
        </p:txBody>
      </p:sp>
    </p:spTree>
    <p:extLst>
      <p:ext uri="{BB962C8B-B14F-4D97-AF65-F5344CB8AC3E}">
        <p14:creationId xmlns:p14="http://schemas.microsoft.com/office/powerpoint/2010/main" val="12045709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prstClr val="black"/>
                </a:solidFill>
                <a:ea typeface="ＭＳ Ｐゴシック"/>
                <a:cs typeface="Calibri"/>
              </a:rPr>
              <a:t>Presenter Notes</a:t>
            </a:r>
            <a:endParaRPr lang="en-US" sz="1200" b="0" i="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0" i="0" kern="1200" dirty="0">
                <a:solidFill>
                  <a:schemeClr val="tx1"/>
                </a:solidFill>
                <a:effectLst/>
                <a:latin typeface="+mn-lt"/>
                <a:ea typeface="+mn-ea"/>
                <a:cs typeface="+mn-cs"/>
              </a:rPr>
              <a:t>Medicare plans are required to follow strict rules about how they share information with you. Plan communications refers to any activity or material used to give information to people who are currently enrolled in a plan or thinking about joining one. </a:t>
            </a:r>
          </a:p>
          <a:p>
            <a:pPr marL="171450" indent="-171450">
              <a:buFont typeface="Wingdings" panose="05000000000000000000" pitchFamily="2" charset="2"/>
              <a:buChar char="§"/>
            </a:pPr>
            <a:r>
              <a:rPr lang="en-US" sz="1200" b="0" i="0" kern="1200" dirty="0">
                <a:solidFill>
                  <a:schemeClr val="tx1"/>
                </a:solidFill>
                <a:effectLst/>
                <a:latin typeface="+mn-lt"/>
                <a:ea typeface="+mn-ea"/>
                <a:cs typeface="+mn-cs"/>
              </a:rPr>
              <a:t>Marketing is a specific type of communication that is designed to:</a:t>
            </a:r>
          </a:p>
          <a:p>
            <a:pPr marL="628650" lvl="1" indent="-171450">
              <a:buFont typeface="Wingdings" panose="05000000000000000000" pitchFamily="2" charset="2"/>
              <a:buChar char="§"/>
            </a:pPr>
            <a:r>
              <a:rPr lang="en-US" sz="1200" b="0" i="0" kern="1200" dirty="0">
                <a:solidFill>
                  <a:schemeClr val="tx1"/>
                </a:solidFill>
                <a:effectLst/>
                <a:latin typeface="+mn-lt"/>
                <a:ea typeface="+mn-ea"/>
                <a:cs typeface="+mn-cs"/>
              </a:rPr>
              <a:t>Get your attention about a Medicare Advantage or Medicare drug plan</a:t>
            </a:r>
          </a:p>
          <a:p>
            <a:pPr marL="628650" lvl="1" indent="-171450">
              <a:buFont typeface="Wingdings" panose="05000000000000000000" pitchFamily="2" charset="2"/>
              <a:buChar char="§"/>
            </a:pPr>
            <a:r>
              <a:rPr lang="en-US" sz="1200" b="0" i="0" kern="1200" dirty="0">
                <a:solidFill>
                  <a:schemeClr val="tx1"/>
                </a:solidFill>
                <a:effectLst/>
                <a:latin typeface="+mn-lt"/>
                <a:ea typeface="+mn-ea"/>
                <a:cs typeface="+mn-cs"/>
              </a:rPr>
              <a:t>Influence your decision to join, stay in, or switch plans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200" b="0" i="0" kern="1200" dirty="0">
                <a:solidFill>
                  <a:schemeClr val="tx1"/>
                </a:solidFill>
                <a:effectLst/>
                <a:latin typeface="+mn-lt"/>
                <a:ea typeface="+mn-ea"/>
                <a:cs typeface="+mn-cs"/>
              </a:rPr>
              <a:t>Marketing also covers information about a plan's benefits, costs, premiums, Star Ratings, plan comparisons, and any rewards or incentives the plan may offer.</a:t>
            </a:r>
          </a:p>
          <a:p>
            <a:pPr marL="171450" indent="-171450" defTabSz="930362">
              <a:spcAft>
                <a:spcPts val="600"/>
              </a:spcAft>
              <a:buFont typeface="Wingdings" panose="05000000000000000000" pitchFamily="2" charset="2"/>
              <a:buChar char="§"/>
              <a:defRPr/>
            </a:pPr>
            <a:r>
              <a:rPr lang="en-US" dirty="0">
                <a:solidFill>
                  <a:prstClr val="black"/>
                </a:solidFill>
              </a:rPr>
              <a:t>Star ratings help you compare plan quality. Ratings must include references to the overall star rating for Medicare Advantage Plans with drug coverage, its Part C summary rating (for Medicare Advantage Plan), or its Part D summary rating. A plan that gets fewer than 3 stars for its Part C or Part D summary rating for at least the last 3 years will be marked with the low-performance icon on </a:t>
            </a:r>
            <a:r>
              <a:rPr lang="en-US" dirty="0">
                <a:solidFill>
                  <a:prstClr val="black"/>
                </a:solidFill>
                <a:hlinkClick r:id="rId3"/>
              </a:rPr>
              <a:t>Medicare.gov/plan-compare</a:t>
            </a:r>
            <a:r>
              <a:rPr lang="en-US" dirty="0">
                <a:solidFill>
                  <a:prstClr val="black"/>
                </a:solidFill>
              </a:rPr>
              <a:t>. Plans that are assigned the icon may not try to refute or minimize their low performing status. </a:t>
            </a:r>
            <a:endParaRPr lang="en-US" b="0" dirty="0"/>
          </a:p>
          <a:p>
            <a:pPr marL="171450" indent="-171450">
              <a:buFont typeface="Wingdings" panose="05000000000000000000" pitchFamily="2" charset="2"/>
              <a:buChar char="§"/>
            </a:pPr>
            <a:r>
              <a:rPr lang="en-US" sz="1200" b="0" i="0" kern="1200" dirty="0">
                <a:solidFill>
                  <a:schemeClr val="tx1"/>
                </a:solidFill>
                <a:effectLst/>
                <a:latin typeface="+mn-lt"/>
                <a:ea typeface="+mn-ea"/>
                <a:cs typeface="+mn-cs"/>
              </a:rPr>
              <a:t>Plans aren’t allowed to market for the upcoming plan year before October 1. However, plans may reach out to you earlier if you’re turning 65 or qualify for a Special Enrollment Period. </a:t>
            </a:r>
          </a:p>
          <a:p>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34</a:t>
            </a:fld>
            <a:endParaRPr lang="en-US" dirty="0"/>
          </a:p>
        </p:txBody>
      </p:sp>
    </p:spTree>
    <p:extLst>
      <p:ext uri="{BB962C8B-B14F-4D97-AF65-F5344CB8AC3E}">
        <p14:creationId xmlns:p14="http://schemas.microsoft.com/office/powerpoint/2010/main" val="36460359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66612">
              <a:spcAft>
                <a:spcPts val="600"/>
              </a:spcAft>
              <a:buNone/>
              <a:defRPr/>
            </a:pPr>
            <a:r>
              <a:rPr lang="en-US" b="1" dirty="0">
                <a:solidFill>
                  <a:prstClr val="black"/>
                </a:solidFill>
                <a:ea typeface="ＭＳ Ｐゴシック"/>
                <a:cs typeface="Calibri"/>
              </a:rPr>
              <a:t>Presenter Notes</a:t>
            </a:r>
          </a:p>
          <a:p>
            <a:pPr marL="0" indent="0" defTabSz="966612">
              <a:spcAft>
                <a:spcPts val="600"/>
              </a:spcAft>
              <a:buNone/>
              <a:defRPr/>
            </a:pPr>
            <a:r>
              <a:rPr lang="en-US" dirty="0">
                <a:solidFill>
                  <a:prstClr val="black"/>
                </a:solidFill>
                <a:cs typeface="Calibri"/>
              </a:rPr>
              <a:t>Marketing/Sales Events are designed to steer or attempt to steer potential enrollees, or the retention of current enrollees, toward a plan or limited set of plans. The following requirements apply to all marketing/sales events:</a:t>
            </a:r>
          </a:p>
          <a:p>
            <a:pPr marL="171450" indent="-171450" defTabSz="966612">
              <a:spcAft>
                <a:spcPts val="600"/>
              </a:spcAft>
              <a:buFont typeface="Wingdings" panose="05000000000000000000" pitchFamily="2" charset="2"/>
              <a:buChar char="§"/>
              <a:defRPr/>
            </a:pPr>
            <a:r>
              <a:rPr lang="en-US" dirty="0">
                <a:solidFill>
                  <a:prstClr val="black"/>
                </a:solidFill>
                <a:cs typeface="Calibri"/>
              </a:rPr>
              <a:t>Health and drug plans can’t require attendees to provide contact information as a prerequisite for attending an event </a:t>
            </a:r>
            <a:endParaRPr lang="en-US" dirty="0">
              <a:solidFill>
                <a:prstClr val="black"/>
              </a:solidFill>
              <a:ea typeface="Calibri"/>
              <a:cs typeface="Calibri"/>
            </a:endParaRPr>
          </a:p>
          <a:p>
            <a:pPr marL="171450" indent="-171450" defTabSz="966612">
              <a:spcAft>
                <a:spcPts val="600"/>
              </a:spcAft>
              <a:buFont typeface="Wingdings" panose="05000000000000000000" pitchFamily="2" charset="2"/>
              <a:buChar char="§"/>
              <a:defRPr/>
            </a:pPr>
            <a:r>
              <a:rPr lang="en-US" dirty="0">
                <a:solidFill>
                  <a:prstClr val="black"/>
                </a:solidFill>
                <a:cs typeface="Calibri"/>
              </a:rPr>
              <a:t>M</a:t>
            </a:r>
            <a:r>
              <a:rPr lang="en-US" dirty="0">
                <a:solidFill>
                  <a:prstClr val="black"/>
                </a:solidFill>
              </a:rPr>
              <a:t>ust clearly label sign-in sheets as optional</a:t>
            </a:r>
            <a:endParaRPr lang="en-US" dirty="0">
              <a:solidFill>
                <a:prstClr val="black"/>
              </a:solidFill>
              <a:ea typeface="Calibri"/>
              <a:cs typeface="Calibri"/>
            </a:endParaRPr>
          </a:p>
          <a:p>
            <a:pPr marL="171450" indent="-171450" defTabSz="966612">
              <a:spcAft>
                <a:spcPts val="600"/>
              </a:spcAft>
              <a:buFont typeface="Wingdings" panose="05000000000000000000" pitchFamily="2" charset="2"/>
              <a:buChar char="§"/>
              <a:defRPr/>
            </a:pPr>
            <a:r>
              <a:rPr lang="en-US" dirty="0">
                <a:solidFill>
                  <a:prstClr val="black"/>
                </a:solidFill>
              </a:rPr>
              <a:t>May not conduct health screenings, health surveys or other activities that may be perceived as, or used for “cherry picking” (targeting a subset of members)</a:t>
            </a:r>
            <a:endParaRPr lang="en-US" strike="sngStrike" dirty="0">
              <a:solidFill>
                <a:srgbClr val="FF0000"/>
              </a:solidFill>
              <a:ea typeface="Calibri" panose="020F0502020204030204"/>
              <a:cs typeface="Calibri" panose="020F0502020204030204"/>
            </a:endParaRPr>
          </a:p>
          <a:p>
            <a:pPr marL="171450" indent="-171450" defTabSz="966612">
              <a:spcAft>
                <a:spcPts val="600"/>
              </a:spcAft>
              <a:buFont typeface="Wingdings" panose="05000000000000000000" pitchFamily="2" charset="2"/>
              <a:buChar char="§"/>
              <a:defRPr/>
            </a:pPr>
            <a:r>
              <a:rPr lang="en-US" dirty="0">
                <a:solidFill>
                  <a:prstClr val="black"/>
                </a:solidFill>
              </a:rPr>
              <a:t>May use contact information provided for raffles or drawings for that purpose only</a:t>
            </a:r>
            <a:endParaRPr lang="en-US" dirty="0">
              <a:solidFill>
                <a:prstClr val="black"/>
              </a:solidFill>
              <a:ea typeface="Calibri"/>
              <a:cs typeface="Calibri"/>
            </a:endParaRPr>
          </a:p>
          <a:p>
            <a:pPr marL="0" indent="0">
              <a:spcAft>
                <a:spcPts val="600"/>
              </a:spcAft>
              <a:buNone/>
            </a:pPr>
            <a:endParaRPr lang="en-US" dirty="0"/>
          </a:p>
          <a:p>
            <a:pPr marL="0" indent="0" defTabSz="966612">
              <a:spcAft>
                <a:spcPts val="600"/>
              </a:spcAft>
              <a:buNone/>
              <a:defRPr/>
            </a:pPr>
            <a:r>
              <a:rPr lang="en-US" dirty="0">
                <a:solidFill>
                  <a:prstClr val="black"/>
                </a:solidFill>
              </a:rPr>
              <a:t>Educational events are designed to generally inform people with Medicare about Medicare Advantage Plans, Medicare drug coverage, or other Medicare Programs. </a:t>
            </a:r>
          </a:p>
          <a:p>
            <a:pPr marL="171450" indent="-171450" defTabSz="966612">
              <a:spcAft>
                <a:spcPts val="600"/>
              </a:spcAft>
              <a:buFont typeface="Wingdings" panose="05000000000000000000" pitchFamily="2" charset="2"/>
              <a:buChar char="§"/>
              <a:defRPr/>
            </a:pPr>
            <a:r>
              <a:rPr lang="en-US" dirty="0">
                <a:solidFill>
                  <a:prstClr val="black"/>
                </a:solidFill>
              </a:rPr>
              <a:t>Must be explicitly advertised as educational.</a:t>
            </a:r>
          </a:p>
          <a:p>
            <a:pPr marL="171450" indent="-171450" defTabSz="966612">
              <a:spcAft>
                <a:spcPts val="600"/>
              </a:spcAft>
              <a:buFont typeface="Wingdings" panose="05000000000000000000" pitchFamily="2" charset="2"/>
              <a:buChar char="§"/>
              <a:defRPr/>
            </a:pPr>
            <a:r>
              <a:rPr lang="en-US" dirty="0">
                <a:solidFill>
                  <a:prstClr val="black"/>
                </a:solidFill>
              </a:rPr>
              <a:t>May distribute communication materials and business cards, answer Medicare Advantage Plan related questions asked by people with Medicare and make available and get contact information including Business Reply Cards but not including Scope of Appointment forms. </a:t>
            </a:r>
          </a:p>
          <a:p>
            <a:pPr marL="171450" indent="-171450" defTabSz="966612">
              <a:spcAft>
                <a:spcPts val="600"/>
              </a:spcAft>
              <a:buFont typeface="Wingdings" panose="05000000000000000000" pitchFamily="2" charset="2"/>
              <a:buChar char="§"/>
              <a:defRPr/>
            </a:pPr>
            <a:r>
              <a:rPr lang="en-US" dirty="0">
                <a:solidFill>
                  <a:prstClr val="black"/>
                </a:solidFill>
              </a:rPr>
              <a:t>Must not conduct marketing or sales activities or distribute marketing materials or enrollment forms during the educational event. Plans and agents/brokers may not market specific Medicare Advantage Plans or benefits.</a:t>
            </a:r>
          </a:p>
          <a:p>
            <a:pPr marL="171450" indent="-171450" defTabSz="966612">
              <a:spcAft>
                <a:spcPts val="600"/>
              </a:spcAft>
              <a:buFont typeface="Wingdings" panose="05000000000000000000" pitchFamily="2" charset="2"/>
              <a:buChar char="§"/>
              <a:defRPr/>
            </a:pPr>
            <a:r>
              <a:rPr lang="en-US" sz="1200" kern="1200" dirty="0">
                <a:solidFill>
                  <a:schemeClr val="tx1"/>
                </a:solidFill>
                <a:effectLst/>
                <a:latin typeface="+mn-lt"/>
                <a:ea typeface="+mn-ea"/>
                <a:cs typeface="+mn-cs"/>
              </a:rPr>
              <a:t>A marketing event can directly follow an educational event in the same location (provided there is appropriate notice to the people attending and the opportunity to leave)</a:t>
            </a:r>
            <a:endParaRPr lang="en-US" dirty="0">
              <a:solidFill>
                <a:prstClr val="black"/>
              </a:solidFill>
            </a:endParaRPr>
          </a:p>
          <a:p>
            <a:pPr marL="0" indent="0">
              <a:spcAft>
                <a:spcPts val="600"/>
              </a:spcAft>
              <a:buNone/>
            </a:pPr>
            <a:endParaRPr lang="en-US" b="1" dirty="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35</a:t>
            </a:fld>
            <a:endParaRPr lang="en-US" dirty="0"/>
          </a:p>
        </p:txBody>
      </p:sp>
    </p:spTree>
    <p:extLst>
      <p:ext uri="{BB962C8B-B14F-4D97-AF65-F5344CB8AC3E}">
        <p14:creationId xmlns:p14="http://schemas.microsoft.com/office/powerpoint/2010/main" val="36755503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prstClr val="black"/>
                </a:solidFill>
                <a:ea typeface="ＭＳ Ｐゴシック"/>
                <a:cs typeface="Calibri"/>
              </a:rPr>
              <a:t>Presenter Notes</a:t>
            </a:r>
            <a:endParaRPr lang="en-US" dirty="0">
              <a:solidFill>
                <a:prstClr val="black"/>
              </a:solidFil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cs typeface="Arial" panose="020B0604020202020204" pitchFamily="34" charset="0"/>
              </a:rPr>
              <a:t>Health and drug plans may offer nominal gifts to potential enrollees for marketing purposes, as long as the gift is given without discrimination and regardless of whether they enroll. The U.S. Department of Health &amp; Human Services (HHS) Office of Inspector General (OIG) currently defines “nominal value” as an item worth $15. There’s an aggregate of $75 per person, per year. Nominal gifts may not be in the form of cash or other monetary rebates. </a:t>
            </a:r>
          </a:p>
          <a:p>
            <a:endParaRPr lang="en-US" dirty="0"/>
          </a:p>
          <a:p>
            <a:pPr marL="119149" indent="-119149" defTabSz="966612">
              <a:spcAft>
                <a:spcPts val="600"/>
              </a:spcAft>
              <a:defRPr/>
            </a:pPr>
            <a:r>
              <a:rPr lang="en-US" dirty="0">
                <a:solidFill>
                  <a:prstClr val="black"/>
                </a:solidFill>
              </a:rPr>
              <a:t>Medicare health and drug plans may not give prospective enrollees meals, or subsidize meals, at marketing/sales events. </a:t>
            </a:r>
            <a:endParaRPr lang="en-US" b="1" i="1" dirty="0">
              <a:solidFill>
                <a:prstClr val="black"/>
              </a:solidFill>
            </a:endParaRPr>
          </a:p>
          <a:p>
            <a:pPr marL="119149" indent="-119149" defTabSz="966612">
              <a:spcAft>
                <a:spcPts val="600"/>
              </a:spcAft>
              <a:defRPr/>
            </a:pPr>
            <a:r>
              <a:rPr lang="en-US" dirty="0">
                <a:solidFill>
                  <a:prstClr val="black"/>
                </a:solidFill>
              </a:rPr>
              <a:t>Plans are allowed to provide refreshments and light snacks to prospective enrollees. </a:t>
            </a:r>
          </a:p>
          <a:p>
            <a:pPr marL="119149" indent="-119149" defTabSz="966612">
              <a:spcAft>
                <a:spcPts val="600"/>
              </a:spcAft>
              <a:defRPr/>
            </a:pPr>
            <a:r>
              <a:rPr lang="en-US" dirty="0">
                <a:solidFill>
                  <a:prstClr val="black"/>
                </a:solidFill>
              </a:rPr>
              <a:t>Plans must use their best judgment and ensure that items they provide couldn’t be reasonably considered a meal, and/or that they aren’t “bundling” and providing multiple items as if they are a meal. </a:t>
            </a:r>
            <a:endParaRPr lang="en-US" b="1" i="1" dirty="0">
              <a:solidFill>
                <a:prstClr val="black"/>
              </a:solidFill>
            </a:endParaRPr>
          </a:p>
          <a:p>
            <a:pPr marL="119149" indent="-119149" defTabSz="966612">
              <a:spcAft>
                <a:spcPts val="600"/>
              </a:spcAft>
              <a:defRPr/>
            </a:pPr>
            <a:endParaRPr lang="en-US" dirty="0">
              <a:solidFill>
                <a:prstClr val="black"/>
              </a:solidFill>
            </a:endParaRPr>
          </a:p>
          <a:p>
            <a:pPr marL="119149" indent="-119149" defTabSz="966612">
              <a:spcAft>
                <a:spcPts val="600"/>
              </a:spcAft>
              <a:defRPr/>
            </a:pPr>
            <a:r>
              <a:rPr lang="en-US" dirty="0">
                <a:solidFill>
                  <a:prstClr val="black"/>
                </a:solidFill>
              </a:rPr>
              <a:t>As with all marketing, it’s the responsibility of the plan to monitor the actions of all agents/brokers selling their plan(s) and take proactive steps to enforce these. </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36</a:t>
            </a:fld>
            <a:endParaRPr lang="en-US" dirty="0"/>
          </a:p>
        </p:txBody>
      </p:sp>
    </p:spTree>
    <p:extLst>
      <p:ext uri="{BB962C8B-B14F-4D97-AF65-F5344CB8AC3E}">
        <p14:creationId xmlns:p14="http://schemas.microsoft.com/office/powerpoint/2010/main" val="24824238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66612">
              <a:spcAft>
                <a:spcPts val="600"/>
              </a:spcAft>
              <a:buNone/>
              <a:defRPr/>
            </a:pPr>
            <a:r>
              <a:rPr lang="en-US" sz="1050" b="1" dirty="0">
                <a:solidFill>
                  <a:prstClr val="black"/>
                </a:solidFill>
                <a:ea typeface="ＭＳ Ｐゴシック" pitchFamily="84" charset="-128"/>
              </a:rPr>
              <a:t>Presenter Notes</a:t>
            </a:r>
          </a:p>
          <a:p>
            <a:pPr marL="0" indent="0" defTabSz="966612">
              <a:spcAft>
                <a:spcPts val="600"/>
              </a:spcAft>
              <a:buNone/>
              <a:defRPr/>
            </a:pPr>
            <a:r>
              <a:rPr lang="en-US" sz="1050" dirty="0">
                <a:solidFill>
                  <a:prstClr val="black"/>
                </a:solidFill>
              </a:rPr>
              <a:t>Medicare health and drug plans may make unsolicited direct contact with you as a potential enrollee using the following methods: </a:t>
            </a:r>
          </a:p>
          <a:p>
            <a:pPr marL="171450" indent="-171450" defTabSz="966612">
              <a:spcAft>
                <a:spcPts val="600"/>
              </a:spcAft>
              <a:buFont typeface="Wingdings" panose="05000000000000000000" pitchFamily="2" charset="2"/>
              <a:buChar char="§"/>
              <a:defRPr/>
            </a:pPr>
            <a:r>
              <a:rPr lang="en-US" sz="1050" dirty="0">
                <a:solidFill>
                  <a:prstClr val="black"/>
                </a:solidFill>
              </a:rPr>
              <a:t>Conventional mail and other print media (like advertisements, direct mail) </a:t>
            </a:r>
          </a:p>
          <a:p>
            <a:pPr marL="171450" indent="-171450" defTabSz="966612">
              <a:spcAft>
                <a:spcPts val="600"/>
              </a:spcAft>
              <a:buFont typeface="Wingdings" panose="05000000000000000000" pitchFamily="2" charset="2"/>
              <a:buChar char="§"/>
              <a:defRPr/>
            </a:pPr>
            <a:r>
              <a:rPr lang="en-US" sz="1050" dirty="0">
                <a:solidFill>
                  <a:prstClr val="black"/>
                </a:solidFill>
              </a:rPr>
              <a:t>Email, provided all emails contain an opt-out option </a:t>
            </a:r>
          </a:p>
          <a:p>
            <a:pPr marL="0" indent="0" defTabSz="966612">
              <a:spcAft>
                <a:spcPts val="600"/>
              </a:spcAft>
              <a:buNone/>
              <a:defRPr/>
            </a:pPr>
            <a:endParaRPr lang="en-US" sz="1050" b="1" dirty="0">
              <a:solidFill>
                <a:prstClr val="black"/>
              </a:solidFill>
            </a:endParaRPr>
          </a:p>
          <a:p>
            <a:pPr marL="0" indent="0" defTabSz="966612">
              <a:spcAft>
                <a:spcPts val="600"/>
              </a:spcAft>
              <a:buNone/>
              <a:defRPr/>
            </a:pPr>
            <a:r>
              <a:rPr lang="en-US" sz="1050" b="0" dirty="0">
                <a:solidFill>
                  <a:prstClr val="black"/>
                </a:solidFill>
              </a:rPr>
              <a:t>Plans may do the following:</a:t>
            </a:r>
          </a:p>
          <a:p>
            <a:pPr marL="125660" lvl="1" indent="-125660" defTabSz="966612">
              <a:spcBef>
                <a:spcPts val="0"/>
              </a:spcBef>
              <a:spcAft>
                <a:spcPts val="600"/>
              </a:spcAft>
              <a:buFont typeface="Wingdings" panose="05000000000000000000" pitchFamily="2" charset="2"/>
              <a:buChar char="§"/>
              <a:defRPr/>
            </a:pPr>
            <a:r>
              <a:rPr lang="en-US" sz="1050" dirty="0">
                <a:solidFill>
                  <a:prstClr val="black"/>
                </a:solidFill>
                <a:cs typeface="Arial" panose="020B0604020202020204" pitchFamily="34" charset="0"/>
              </a:rPr>
              <a:t>Make outbound calls to existing members to conduct normal business related to enrollment in the plan </a:t>
            </a:r>
          </a:p>
          <a:p>
            <a:pPr marL="125660" lvl="1" indent="-125660" defTabSz="966612">
              <a:spcBef>
                <a:spcPts val="0"/>
              </a:spcBef>
              <a:spcAft>
                <a:spcPts val="600"/>
              </a:spcAft>
              <a:buFont typeface="Wingdings" panose="05000000000000000000" pitchFamily="2" charset="2"/>
              <a:buChar char="§"/>
              <a:defRPr/>
            </a:pPr>
            <a:r>
              <a:rPr lang="en-US" sz="1050" dirty="0">
                <a:solidFill>
                  <a:prstClr val="black"/>
                </a:solidFill>
                <a:cs typeface="Arial" panose="020B0604020202020204" pitchFamily="34" charset="0"/>
              </a:rPr>
              <a:t>Call people with Medicare if you submit an enrollment application to conduct business related to enrollment</a:t>
            </a:r>
          </a:p>
          <a:p>
            <a:pPr marL="125660" lvl="1" indent="-125660" defTabSz="966612">
              <a:spcBef>
                <a:spcPts val="0"/>
              </a:spcBef>
              <a:spcAft>
                <a:spcPts val="600"/>
              </a:spcAft>
              <a:buFont typeface="Wingdings" panose="05000000000000000000" pitchFamily="2" charset="2"/>
              <a:buChar char="§"/>
              <a:defRPr/>
            </a:pPr>
            <a:r>
              <a:rPr lang="en-US" sz="1050" dirty="0">
                <a:solidFill>
                  <a:prstClr val="black"/>
                </a:solidFill>
                <a:cs typeface="Arial" panose="020B0604020202020204" pitchFamily="34" charset="0"/>
              </a:rPr>
              <a:t>Call you if you’re a former member after your disenrollment effective date to conduct a disenrollment survey for quality improvement purposes </a:t>
            </a:r>
          </a:p>
          <a:p>
            <a:pPr marL="125660" lvl="1" indent="-125660" defTabSz="966612">
              <a:spcBef>
                <a:spcPts val="0"/>
              </a:spcBef>
              <a:spcAft>
                <a:spcPts val="600"/>
              </a:spcAft>
              <a:buFont typeface="Wingdings" panose="05000000000000000000" pitchFamily="2" charset="2"/>
              <a:buChar char="§"/>
              <a:tabLst>
                <a:tab pos="983577" algn="l"/>
              </a:tabLst>
              <a:defRPr/>
            </a:pPr>
            <a:r>
              <a:rPr lang="en-US" sz="1050" dirty="0">
                <a:solidFill>
                  <a:prstClr val="black"/>
                </a:solidFill>
                <a:cs typeface="Arial" panose="020B0604020202020204" pitchFamily="34" charset="0"/>
              </a:rPr>
              <a:t>Under limited circumstances and with Medicare’s prior approval, call people who qualify for the Medicare Part D Extra Help program that the plan is prospectively losing due to reassignment </a:t>
            </a:r>
          </a:p>
          <a:p>
            <a:pPr marL="125660" lvl="1" indent="-125660" defTabSz="966612">
              <a:spcBef>
                <a:spcPts val="0"/>
              </a:spcBef>
              <a:spcAft>
                <a:spcPts val="600"/>
              </a:spcAft>
              <a:buFont typeface="Wingdings" panose="05000000000000000000" pitchFamily="2" charset="2"/>
              <a:buChar char="§"/>
              <a:tabLst>
                <a:tab pos="983577" algn="l"/>
              </a:tabLst>
              <a:defRPr/>
            </a:pPr>
            <a:r>
              <a:rPr lang="en-US" sz="1050" dirty="0">
                <a:solidFill>
                  <a:prstClr val="black"/>
                </a:solidFill>
                <a:cs typeface="Arial" panose="020B0604020202020204" pitchFamily="34" charset="0"/>
              </a:rPr>
              <a:t>Contact people with Medicare if you gave permission for a plan or sales agent to contact you (like completing a business reply card)</a:t>
            </a:r>
          </a:p>
          <a:p>
            <a:pPr marL="125660" lvl="1" indent="-125660" defTabSz="966612">
              <a:spcBef>
                <a:spcPts val="0"/>
              </a:spcBef>
              <a:spcAft>
                <a:spcPts val="600"/>
              </a:spcAft>
              <a:buFont typeface="Wingdings" panose="05000000000000000000" pitchFamily="2" charset="2"/>
              <a:buChar char="§"/>
              <a:tabLst>
                <a:tab pos="983577" algn="l"/>
              </a:tabLst>
              <a:defRPr/>
            </a:pPr>
            <a:r>
              <a:rPr lang="en-US" sz="1050" dirty="0">
                <a:solidFill>
                  <a:prstClr val="black"/>
                </a:solidFill>
                <a:cs typeface="Arial" panose="020B0604020202020204" pitchFamily="34" charset="0"/>
              </a:rPr>
              <a:t>Return phone calls or messages from you, as these aren’t considered unsolicited contacts</a:t>
            </a:r>
          </a:p>
          <a:p>
            <a:pPr marL="125660" lvl="1" indent="-125660" defTabSz="966612">
              <a:spcBef>
                <a:spcPts val="0"/>
              </a:spcBef>
              <a:spcAft>
                <a:spcPts val="600"/>
              </a:spcAft>
              <a:buFont typeface="Wingdings" panose="05000000000000000000" pitchFamily="2" charset="2"/>
              <a:buChar char="§"/>
              <a:tabLst>
                <a:tab pos="983577" algn="l"/>
              </a:tabLst>
              <a:defRPr/>
            </a:pPr>
            <a:r>
              <a:rPr lang="en-US" sz="1050" dirty="0">
                <a:solidFill>
                  <a:prstClr val="black"/>
                </a:solidFill>
              </a:rPr>
              <a:t>Set up in health care common areas (like parking lots, hallways, and lobbies) where people with Medicare can approach them</a:t>
            </a:r>
            <a:endParaRPr lang="en-US" sz="1050" dirty="0">
              <a:solidFill>
                <a:prstClr val="black"/>
              </a:solidFill>
              <a:cs typeface="Arial" panose="020B0604020202020204" pitchFamily="34" charset="0"/>
            </a:endParaRPr>
          </a:p>
          <a:p>
            <a:pPr marL="0" indent="0" defTabSz="966612">
              <a:spcAft>
                <a:spcPts val="600"/>
              </a:spcAft>
              <a:buNone/>
              <a:defRPr/>
            </a:pPr>
            <a:endParaRPr lang="en-US" sz="1050" b="1" dirty="0">
              <a:solidFill>
                <a:prstClr val="black"/>
              </a:solidFill>
            </a:endParaRPr>
          </a:p>
          <a:p>
            <a:pPr marL="0" indent="0" defTabSz="966612">
              <a:spcAft>
                <a:spcPts val="600"/>
              </a:spcAft>
              <a:buNone/>
              <a:defRPr/>
            </a:pPr>
            <a:r>
              <a:rPr lang="en-US" sz="1050" b="0" dirty="0">
                <a:solidFill>
                  <a:prstClr val="black"/>
                </a:solidFill>
              </a:rPr>
              <a:t>Health and drug plans can’t: </a:t>
            </a:r>
          </a:p>
          <a:p>
            <a:pPr marL="171450" indent="-171450" defTabSz="966612">
              <a:spcAft>
                <a:spcPts val="600"/>
              </a:spcAft>
              <a:buFont typeface="Wingdings" panose="05000000000000000000" pitchFamily="2" charset="2"/>
              <a:buChar char="§"/>
              <a:defRPr/>
            </a:pPr>
            <a:r>
              <a:rPr lang="en-US" sz="1050" dirty="0">
                <a:solidFill>
                  <a:prstClr val="black"/>
                </a:solidFill>
              </a:rPr>
              <a:t>Knowingly target or send unsolicited marketing materials to anyone with Medicare Advantage during the annual Medicare Open Enrollment </a:t>
            </a:r>
          </a:p>
          <a:p>
            <a:pPr marL="171450" indent="-171450" defTabSz="966612">
              <a:spcAft>
                <a:spcPts val="600"/>
              </a:spcAft>
              <a:buFont typeface="Wingdings" panose="05000000000000000000" pitchFamily="2" charset="2"/>
              <a:buChar char="§"/>
              <a:defRPr/>
            </a:pPr>
            <a:r>
              <a:rPr lang="en-US" sz="1050" dirty="0">
                <a:solidFill>
                  <a:prstClr val="black"/>
                </a:solidFill>
              </a:rPr>
              <a:t>Use door-to-door solicitation, including leaving information of any kind (like a leaflet or flyer at a residence)</a:t>
            </a:r>
          </a:p>
          <a:p>
            <a:pPr marL="171450" indent="-171450" defTabSz="966612">
              <a:spcAft>
                <a:spcPts val="600"/>
              </a:spcAft>
              <a:buFont typeface="Wingdings" panose="05000000000000000000" pitchFamily="2" charset="2"/>
              <a:buChar char="§"/>
              <a:defRPr/>
            </a:pPr>
            <a:r>
              <a:rPr lang="en-US" sz="1050" dirty="0">
                <a:solidFill>
                  <a:prstClr val="black"/>
                </a:solidFill>
              </a:rPr>
              <a:t>Send direct messages from social media platforms</a:t>
            </a:r>
          </a:p>
          <a:p>
            <a:pPr marL="171450" indent="-171450" defTabSz="966612">
              <a:spcAft>
                <a:spcPts val="600"/>
              </a:spcAft>
              <a:buFont typeface="Wingdings" panose="05000000000000000000" pitchFamily="2" charset="2"/>
              <a:buChar char="§"/>
              <a:defRPr/>
            </a:pPr>
            <a:r>
              <a:rPr lang="en-US" sz="1050" dirty="0">
                <a:solidFill>
                  <a:prstClr val="black"/>
                </a:solidFill>
              </a:rPr>
              <a:t>Use telephone solicitation (like cold calling), robocalls, text messages, or voicemail messages </a:t>
            </a:r>
          </a:p>
          <a:p>
            <a:pPr marL="171450" indent="-171450" defTabSz="966612">
              <a:spcAft>
                <a:spcPts val="600"/>
              </a:spcAft>
              <a:buFont typeface="Wingdings" panose="05000000000000000000" pitchFamily="2" charset="2"/>
              <a:buChar char="§"/>
              <a:defRPr/>
            </a:pPr>
            <a:r>
              <a:rPr lang="en-US" sz="1050" dirty="0">
                <a:solidFill>
                  <a:prstClr val="black"/>
                </a:solidFill>
                <a:ea typeface="ＭＳ Ｐゴシック" charset="-128"/>
              </a:rPr>
              <a:t>Market non-health care-related products (like annuities, life insurance, etc.) to prospective enrollees during any Medicare Advantage Plan or Medicare drug coverage sales activity or presentation; it’s considered cross-selling and is a prohibited activity. </a:t>
            </a:r>
            <a:endParaRPr lang="en-US" sz="1050" dirty="0">
              <a:solidFill>
                <a:prstClr val="black"/>
              </a:solidFill>
            </a:endParaRPr>
          </a:p>
          <a:p>
            <a:pPr marL="0" indent="0" defTabSz="966612">
              <a:spcAft>
                <a:spcPts val="600"/>
              </a:spcAft>
              <a:buNone/>
              <a:defRPr/>
            </a:pPr>
            <a:endParaRPr lang="en-US" sz="1050" b="1" dirty="0">
              <a:solidFill>
                <a:prstClr val="black"/>
              </a:solidFill>
            </a:endParaRPr>
          </a:p>
          <a:p>
            <a:pPr marL="0" indent="0" defTabSz="966612">
              <a:spcAft>
                <a:spcPts val="600"/>
              </a:spcAft>
              <a:buNone/>
              <a:defRPr/>
            </a:pPr>
            <a:r>
              <a:rPr lang="en-US" sz="1050" b="1" dirty="0">
                <a:solidFill>
                  <a:prstClr val="black"/>
                </a:solidFill>
              </a:rPr>
              <a:t>NOTE: </a:t>
            </a:r>
            <a:r>
              <a:rPr lang="en-US" sz="1050" dirty="0">
                <a:solidFill>
                  <a:prstClr val="black"/>
                </a:solidFill>
              </a:rPr>
              <a:t>Plans or agents/brokers who have a pre-scheduled appointment with a potential enrollee who’s a “no-show” may leave information at that potential enrollee’s residence. </a:t>
            </a:r>
          </a:p>
          <a:p>
            <a:pPr marL="0" indent="0" defTabSz="966612">
              <a:spcAft>
                <a:spcPts val="600"/>
              </a:spcAft>
              <a:buNone/>
              <a:defRPr/>
            </a:pPr>
            <a:endParaRPr lang="en-US" sz="1050" dirty="0">
              <a:solidFill>
                <a:prstClr val="black"/>
              </a:solidFill>
            </a:endParaRPr>
          </a:p>
          <a:p>
            <a:pPr marL="0" indent="0" defTabSz="966612">
              <a:spcAft>
                <a:spcPts val="600"/>
              </a:spcAft>
              <a:buNone/>
              <a:defRPr/>
            </a:pPr>
            <a:r>
              <a:rPr lang="en-US" sz="1050" dirty="0">
                <a:solidFill>
                  <a:prstClr val="black"/>
                </a:solidFill>
              </a:rPr>
              <a:t>For more information about plan marketing rules, visit </a:t>
            </a:r>
            <a:r>
              <a:rPr lang="en-US" sz="1050" u="sng"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3"/>
              </a:rPr>
              <a:t>Medicare.gov/health-drug-plans/health-plans/your-coverage-options/plan-marketing-rules</a:t>
            </a:r>
            <a:r>
              <a:rPr lang="en-US" sz="1050" u="none"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37</a:t>
            </a:fld>
            <a:endParaRPr lang="en-US" dirty="0"/>
          </a:p>
        </p:txBody>
      </p:sp>
    </p:spTree>
    <p:extLst>
      <p:ext uri="{BB962C8B-B14F-4D97-AF65-F5344CB8AC3E}">
        <p14:creationId xmlns:p14="http://schemas.microsoft.com/office/powerpoint/2010/main" val="18821976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prstClr val="black"/>
                </a:solidFill>
                <a:ea typeface="ＭＳ Ｐゴシック" pitchFamily="84" charset="-128"/>
              </a:rPr>
              <a:t>Presenter Notes</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Medicare plans must use standardized documents — meaning the format and language are set by CMS and can’t be changed. Key documents include:</a:t>
            </a:r>
          </a:p>
          <a:p>
            <a:pPr marL="171450" indent="-171450">
              <a:buFont typeface="Wingdings" panose="05000000000000000000" pitchFamily="2" charset="2"/>
              <a:buChar char="§"/>
            </a:pPr>
            <a:r>
              <a:rPr lang="en-US" sz="1200" b="0" i="0" kern="1200" dirty="0">
                <a:solidFill>
                  <a:schemeClr val="tx1"/>
                </a:solidFill>
                <a:effectLst/>
                <a:latin typeface="+mn-lt"/>
                <a:ea typeface="+mn-ea"/>
                <a:cs typeface="+mn-cs"/>
              </a:rPr>
              <a:t>Annual Notice of Change (ANOC): Sent every fall, this document tells you about any changes to your coverage, costs, or benefits that will take effect in January. You must receive it by September 30, and it must also be posted on the plan's website by October 15.</a:t>
            </a:r>
          </a:p>
          <a:p>
            <a:pPr marL="171450" indent="-171450">
              <a:buFont typeface="Wingdings" panose="05000000000000000000" pitchFamily="2" charset="2"/>
              <a:buChar char="§"/>
            </a:pPr>
            <a:r>
              <a:rPr lang="en-US" sz="1200" b="0" i="0" kern="1200" dirty="0">
                <a:solidFill>
                  <a:schemeClr val="tx1"/>
                </a:solidFill>
                <a:effectLst/>
                <a:latin typeface="+mn-lt"/>
                <a:ea typeface="+mn-ea"/>
                <a:cs typeface="+mn-cs"/>
              </a:rPr>
              <a:t>Evidence of Coverage (EOC): Sent each fall by October 15, this is your full guide to what your plan covers, what you'll pay, and how the plan works.</a:t>
            </a:r>
          </a:p>
          <a:p>
            <a:pPr marL="171450" indent="-171450">
              <a:buFont typeface="Wingdings" panose="05000000000000000000" pitchFamily="2" charset="2"/>
              <a:buChar char="§"/>
            </a:pPr>
            <a:r>
              <a:rPr lang="en-US" sz="1200" b="0" i="0" kern="1200" dirty="0">
                <a:solidFill>
                  <a:schemeClr val="tx1"/>
                </a:solidFill>
                <a:effectLst/>
                <a:latin typeface="+mn-lt"/>
                <a:ea typeface="+mn-ea"/>
                <a:cs typeface="+mn-cs"/>
              </a:rPr>
              <a:t>ANOC/EOC Errata: If there was an error in a previously sent ANOC or EOC, the plan must send you a correction notice.</a:t>
            </a:r>
          </a:p>
          <a:p>
            <a:pPr marL="171450" indent="-171450">
              <a:buFont typeface="Wingdings" panose="05000000000000000000" pitchFamily="2" charset="2"/>
              <a:buChar char="§"/>
            </a:pPr>
            <a:r>
              <a:rPr lang="en-US" sz="1200" b="0" i="0" kern="1200" dirty="0">
                <a:solidFill>
                  <a:schemeClr val="tx1"/>
                </a:solidFill>
                <a:effectLst/>
                <a:latin typeface="+mn-lt"/>
                <a:ea typeface="+mn-ea"/>
                <a:cs typeface="+mn-cs"/>
              </a:rPr>
              <a:t>Enrollment and Disenrollment Notices: You'll receive these when you join or leave a plan.</a:t>
            </a:r>
          </a:p>
          <a:p>
            <a:endParaRPr lang="en-US" dirty="0"/>
          </a:p>
          <a:p>
            <a:pPr defTabSz="966612">
              <a:spcAft>
                <a:spcPts val="600"/>
              </a:spcAft>
              <a:defRPr/>
            </a:pPr>
            <a:r>
              <a:rPr lang="en-US" dirty="0">
                <a:solidFill>
                  <a:prstClr val="black"/>
                </a:solidFill>
              </a:rPr>
              <a:t>Plans are expected to provide certain required documents if you are a new enrollee no later than 10 calendar days after getting confirmation of your enrollment, or by the last day of the month before the effective date, whichever is later.</a:t>
            </a:r>
          </a:p>
          <a:p>
            <a:pPr defTabSz="966612">
              <a:spcAft>
                <a:spcPts val="600"/>
              </a:spcAft>
              <a:defRPr/>
            </a:pPr>
            <a:r>
              <a:rPr lang="en-US" dirty="0">
                <a:solidFill>
                  <a:prstClr val="black"/>
                </a:solidFill>
              </a:rPr>
              <a:t>Some examples of required materials include the ANOC, </a:t>
            </a:r>
            <a:r>
              <a:rPr lang="en-US" sz="1200" b="0" i="0" kern="1200" dirty="0">
                <a:solidFill>
                  <a:schemeClr val="tx1"/>
                </a:solidFill>
                <a:effectLst/>
                <a:latin typeface="+mn-lt"/>
                <a:ea typeface="+mn-ea"/>
                <a:cs typeface="+mn-cs"/>
              </a:rPr>
              <a:t>ANOC/EOC </a:t>
            </a:r>
            <a:r>
              <a:rPr lang="en-US" sz="1200" b="0" i="0" kern="1200" dirty="0" err="1">
                <a:solidFill>
                  <a:schemeClr val="tx1"/>
                </a:solidFill>
                <a:effectLst/>
                <a:latin typeface="+mn-lt"/>
                <a:ea typeface="+mn-ea"/>
                <a:cs typeface="+mn-cs"/>
              </a:rPr>
              <a:t>Erratas</a:t>
            </a:r>
            <a:r>
              <a:rPr lang="en-US" sz="1200" b="0" i="0" kern="1200" dirty="0">
                <a:solidFill>
                  <a:schemeClr val="tx1"/>
                </a:solidFill>
                <a:effectLst/>
                <a:latin typeface="+mn-lt"/>
                <a:ea typeface="+mn-ea"/>
                <a:cs typeface="+mn-cs"/>
              </a:rPr>
              <a:t>, and </a:t>
            </a:r>
            <a:r>
              <a:rPr lang="en-US" dirty="0">
                <a:solidFill>
                  <a:prstClr val="black"/>
                </a:solidFill>
              </a:rPr>
              <a:t>Enrollment and Disenrollment notices.</a:t>
            </a:r>
          </a:p>
          <a:p>
            <a:endParaRPr lang="en-US" dirty="0"/>
          </a:p>
          <a:p>
            <a:r>
              <a:rPr lang="en-US" sz="1200" b="0" i="0" kern="1200" dirty="0">
                <a:solidFill>
                  <a:schemeClr val="tx1"/>
                </a:solidFill>
                <a:effectLst/>
                <a:latin typeface="+mn-lt"/>
                <a:ea typeface="+mn-ea"/>
                <a:cs typeface="+mn-cs"/>
              </a:rPr>
              <a:t>Electronic Notice (No Permission Needed)</a:t>
            </a:r>
          </a:p>
          <a:p>
            <a:r>
              <a:rPr lang="en-US" sz="1200" b="0" i="0" kern="1200" dirty="0">
                <a:solidFill>
                  <a:schemeClr val="tx1"/>
                </a:solidFill>
                <a:effectLst/>
                <a:latin typeface="+mn-lt"/>
                <a:ea typeface="+mn-ea"/>
                <a:cs typeface="+mn-cs"/>
              </a:rPr>
              <a:t>Your plan can mail you a notice — without asking your permission first — letting you know that certain required documents are available online instead of by mail. This notice must reach you by October 15 each year. Documents that may be made available electronically include:</a:t>
            </a:r>
          </a:p>
          <a:p>
            <a:r>
              <a:rPr lang="en-US" sz="1200" b="0" i="0" kern="1200" dirty="0">
                <a:solidFill>
                  <a:schemeClr val="tx1"/>
                </a:solidFill>
                <a:effectLst/>
                <a:latin typeface="+mn-lt"/>
                <a:ea typeface="+mn-ea"/>
                <a:cs typeface="+mn-cs"/>
              </a:rPr>
              <a:t>Evidence of Coverage (EOC)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Pharmacy directory — lists pharmacies in-network with the plan (you’ll generally pay less than out-of-network pharmacies)</a:t>
            </a:r>
          </a:p>
          <a:p>
            <a:r>
              <a:rPr lang="en-US" sz="1200" b="0" i="0" kern="1200" dirty="0">
                <a:solidFill>
                  <a:schemeClr val="tx1"/>
                </a:solidFill>
                <a:effectLst/>
                <a:latin typeface="+mn-lt"/>
                <a:ea typeface="+mn-ea"/>
                <a:cs typeface="+mn-cs"/>
              </a:rPr>
              <a:t>Provider directory — lists providers in-network with the plan (you’ll generally pay less than out-of-network providers)</a:t>
            </a:r>
          </a:p>
          <a:p>
            <a:r>
              <a:rPr lang="en-US" sz="1200" b="0" i="0" kern="1200" dirty="0">
                <a:solidFill>
                  <a:schemeClr val="tx1"/>
                </a:solidFill>
                <a:effectLst/>
                <a:latin typeface="+mn-lt"/>
                <a:ea typeface="+mn-ea"/>
                <a:cs typeface="+mn-cs"/>
              </a:rPr>
              <a:t>Formulary (list of covered drugs)</a:t>
            </a:r>
          </a:p>
          <a:p>
            <a:r>
              <a:rPr lang="en-US" sz="1200" b="0" i="0" kern="1200" dirty="0">
                <a:solidFill>
                  <a:schemeClr val="tx1"/>
                </a:solidFill>
                <a:effectLst/>
                <a:latin typeface="+mn-lt"/>
                <a:ea typeface="+mn-ea"/>
                <a:cs typeface="+mn-cs"/>
              </a:rPr>
              <a:t>You can always request a paper copy, and the plan must mail it to you within 3 business days.</a:t>
            </a:r>
          </a:p>
          <a:p>
            <a:endParaRPr lang="en-US" sz="1200" b="1"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Electronic Delivery (Your Consent Required)</a:t>
            </a:r>
          </a:p>
          <a:p>
            <a:r>
              <a:rPr lang="en-US" sz="1200" b="0" i="0" kern="1200" dirty="0">
                <a:solidFill>
                  <a:schemeClr val="tx1"/>
                </a:solidFill>
                <a:effectLst/>
                <a:latin typeface="+mn-lt"/>
                <a:ea typeface="+mn-ea"/>
                <a:cs typeface="+mn-cs"/>
              </a:rPr>
              <a:t>If you agree in writing, your plan can send you any required documents electronically — such as by email or through a web portal. Your consent must:</a:t>
            </a:r>
          </a:p>
          <a:p>
            <a:pPr marL="171450" indent="-171450">
              <a:buFont typeface="Wingdings" panose="05000000000000000000" pitchFamily="2" charset="2"/>
              <a:buChar char="§"/>
            </a:pPr>
            <a:r>
              <a:rPr lang="en-US" sz="1200" b="0" i="0" kern="1200" dirty="0">
                <a:solidFill>
                  <a:schemeClr val="tx1"/>
                </a:solidFill>
                <a:effectLst/>
                <a:latin typeface="+mn-lt"/>
                <a:ea typeface="+mn-ea"/>
                <a:cs typeface="+mn-cs"/>
              </a:rPr>
              <a:t>Specify which documents you want electronically and in what format</a:t>
            </a:r>
          </a:p>
          <a:p>
            <a:pPr marL="171450" indent="-171450">
              <a:buFont typeface="Wingdings" panose="05000000000000000000" pitchFamily="2" charset="2"/>
              <a:buChar char="§"/>
            </a:pPr>
            <a:r>
              <a:rPr lang="en-US" sz="1200" b="0" i="0" kern="1200" dirty="0">
                <a:solidFill>
                  <a:schemeClr val="tx1"/>
                </a:solidFill>
                <a:effectLst/>
                <a:latin typeface="+mn-lt"/>
                <a:ea typeface="+mn-ea"/>
                <a:cs typeface="+mn-cs"/>
              </a:rPr>
              <a:t>Include instructions on how and when to access them</a:t>
            </a:r>
          </a:p>
          <a:p>
            <a:pPr marL="171450" indent="-171450">
              <a:buFont typeface="Wingdings" panose="05000000000000000000" pitchFamily="2" charset="2"/>
              <a:buChar char="§"/>
            </a:pPr>
            <a:r>
              <a:rPr lang="en-US" sz="1200" b="0" i="0" kern="1200" dirty="0">
                <a:solidFill>
                  <a:schemeClr val="tx1"/>
                </a:solidFill>
                <a:effectLst/>
                <a:latin typeface="+mn-lt"/>
                <a:ea typeface="+mn-ea"/>
                <a:cs typeface="+mn-cs"/>
              </a:rPr>
              <a:t>Give you the option to request a one-time or permanent switch back to paper copies</a:t>
            </a:r>
          </a:p>
          <a:p>
            <a:pPr marL="171450" indent="-171450">
              <a:buFont typeface="Wingdings" panose="05000000000000000000" pitchFamily="2" charset="2"/>
              <a:buChar char="§"/>
            </a:pPr>
            <a:r>
              <a:rPr lang="en-US" sz="1200" b="0" i="0" kern="1200" dirty="0">
                <a:solidFill>
                  <a:schemeClr val="tx1"/>
                </a:solidFill>
                <a:effectLst/>
                <a:latin typeface="+mn-lt"/>
                <a:ea typeface="+mn-ea"/>
                <a:cs typeface="+mn-cs"/>
              </a:rPr>
              <a:t>Include a backup process to automatically mail hard copies if the electronic delivery fails</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38</a:t>
            </a:fld>
            <a:endParaRPr lang="en-US" dirty="0"/>
          </a:p>
        </p:txBody>
      </p:sp>
    </p:spTree>
    <p:extLst>
      <p:ext uri="{BB962C8B-B14F-4D97-AF65-F5344CB8AC3E}">
        <p14:creationId xmlns:p14="http://schemas.microsoft.com/office/powerpoint/2010/main" val="451218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fontAlgn="base">
              <a:spcAft>
                <a:spcPts val="600"/>
              </a:spcAft>
              <a:buNone/>
            </a:pPr>
            <a:r>
              <a:rPr lang="en-US" dirty="0">
                <a:solidFill>
                  <a:srgbClr val="000000"/>
                </a:solidFill>
              </a:rPr>
              <a:t>This slide (and the one that follows) provides information about additional resources and products. You may want to highlight those that are most relevant to your audience.</a:t>
            </a:r>
            <a:r>
              <a:rPr lang="en-US" dirty="0">
                <a:solidFill>
                  <a:srgbClr val="444444"/>
                </a:solidFill>
              </a:rPr>
              <a:t>​</a:t>
            </a: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40</a:t>
            </a:fld>
            <a:endParaRPr lang="en-US" dirty="0"/>
          </a:p>
        </p:txBody>
      </p:sp>
    </p:spTree>
    <p:extLst>
      <p:ext uri="{BB962C8B-B14F-4D97-AF65-F5344CB8AC3E}">
        <p14:creationId xmlns:p14="http://schemas.microsoft.com/office/powerpoint/2010/main" val="16064172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review the Medicare products listed in this table and other helpful products, visit </a:t>
            </a:r>
            <a:r>
              <a:rPr lang="en-US" dirty="0">
                <a:solidFill>
                  <a:prstClr val="black"/>
                </a:solidFill>
                <a:hlinkClick r:id="rId3"/>
              </a:rPr>
              <a:t>Medicare.gov/publications</a:t>
            </a:r>
            <a:r>
              <a:rPr lang="en-US" dirty="0">
                <a:solidFill>
                  <a:prstClr val="black"/>
                </a:solidFill>
              </a:rPr>
              <a:t> </a:t>
            </a:r>
            <a:r>
              <a:rPr lang="en-US" dirty="0"/>
              <a:t>and search by keyword or product number.</a:t>
            </a:r>
          </a:p>
          <a:p>
            <a:endParaRPr lang="en-US" dirty="0"/>
          </a:p>
          <a:p>
            <a:r>
              <a:rPr lang="en-US" dirty="0">
                <a:ea typeface="Calibri"/>
              </a:rPr>
              <a:t>To order multiple copies (partners only), visit </a:t>
            </a:r>
            <a:r>
              <a:rPr lang="en-US" dirty="0">
                <a:solidFill>
                  <a:prstClr val="black"/>
                </a:solidFill>
                <a:hlinkClick r:id="rId3"/>
              </a:rPr>
              <a:t>Productordering.cms.hhs.gov</a:t>
            </a:r>
            <a:r>
              <a:rPr lang="en-US" dirty="0">
                <a:ea typeface="Calibri"/>
              </a:rPr>
              <a:t>. You must register your organization.</a:t>
            </a:r>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41</a:t>
            </a:fld>
            <a:endParaRPr lang="en-US" dirty="0"/>
          </a:p>
        </p:txBody>
      </p:sp>
    </p:spTree>
    <p:extLst>
      <p:ext uri="{BB962C8B-B14F-4D97-AF65-F5344CB8AC3E}">
        <p14:creationId xmlns:p14="http://schemas.microsoft.com/office/powerpoint/2010/main" val="28360197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rPr>
              <a:t>The charts on slides 42-45 show basic information about each type of Medicare Advantage Plan.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solidFill>
              </a:rPr>
              <a:t>For more information, visit </a:t>
            </a:r>
            <a:r>
              <a:rPr lang="en-US" dirty="0">
                <a:solidFill>
                  <a:prstClr val="black"/>
                </a:solidFill>
                <a:hlinkClick r:id="rId3"/>
              </a:rPr>
              <a:t>Medicare.gov/publications/12026-Understanding-Medicare-Advantage-Plans.pdf</a:t>
            </a:r>
            <a:r>
              <a:rPr lang="en-US" dirty="0">
                <a:solidFill>
                  <a:prstClr val="black"/>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prstClr val="black"/>
              </a:solidFill>
            </a:endParaRPr>
          </a:p>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42</a:t>
            </a:fld>
            <a:endParaRPr lang="en-US" dirty="0"/>
          </a:p>
        </p:txBody>
      </p:sp>
    </p:spTree>
    <p:extLst>
      <p:ext uri="{BB962C8B-B14F-4D97-AF65-F5344CB8AC3E}">
        <p14:creationId xmlns:p14="http://schemas.microsoft.com/office/powerpoint/2010/main" val="265920404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43</a:t>
            </a:fld>
            <a:endParaRPr lang="en-US" dirty="0"/>
          </a:p>
        </p:txBody>
      </p:sp>
    </p:spTree>
    <p:extLst>
      <p:ext uri="{BB962C8B-B14F-4D97-AF65-F5344CB8AC3E}">
        <p14:creationId xmlns:p14="http://schemas.microsoft.com/office/powerpoint/2010/main" val="28813940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DC2E25-2B01-2743-96C5-05673520BD0B}" type="slidenum">
              <a:rPr lang="en-US" smtClean="0"/>
              <a:t>44</a:t>
            </a:fld>
            <a:endParaRPr lang="en-US" dirty="0"/>
          </a:p>
        </p:txBody>
      </p:sp>
    </p:spTree>
    <p:extLst>
      <p:ext uri="{BB962C8B-B14F-4D97-AF65-F5344CB8AC3E}">
        <p14:creationId xmlns:p14="http://schemas.microsoft.com/office/powerpoint/2010/main" val="508226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2C168-3D78-5D41-B40B-CB0C7F42EFF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2F049BC-AC20-A740-9672-19349C847B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1B2CBF8-1553-9645-868B-47FBA52141AE}"/>
              </a:ext>
            </a:extLst>
          </p:cNvPr>
          <p:cNvSpPr>
            <a:spLocks noGrp="1"/>
          </p:cNvSpPr>
          <p:nvPr>
            <p:ph type="dt" sz="half" idx="10"/>
          </p:nvPr>
        </p:nvSpPr>
        <p:spPr/>
        <p:txBody>
          <a:bodyPr/>
          <a:lstStyle/>
          <a:p>
            <a:r>
              <a:rPr lang="en-US" dirty="0"/>
              <a:t>Month Year placeholder</a:t>
            </a:r>
          </a:p>
        </p:txBody>
      </p:sp>
      <p:sp>
        <p:nvSpPr>
          <p:cNvPr id="5" name="Footer Placeholder 4">
            <a:extLst>
              <a:ext uri="{FF2B5EF4-FFF2-40B4-BE49-F238E27FC236}">
                <a16:creationId xmlns:a16="http://schemas.microsoft.com/office/drawing/2014/main" id="{CDE500A9-64B2-3246-8911-37CDFC6AFD44}"/>
              </a:ext>
            </a:extLst>
          </p:cNvPr>
          <p:cNvSpPr>
            <a:spLocks noGrp="1"/>
          </p:cNvSpPr>
          <p:nvPr>
            <p:ph type="ftr" sz="quarter" idx="11"/>
          </p:nvPr>
        </p:nvSpPr>
        <p:spPr/>
        <p:txBody>
          <a:bodyPr/>
          <a:lstStyle/>
          <a:p>
            <a:r>
              <a:rPr lang="en-US" dirty="0"/>
              <a:t>Title Placeholder</a:t>
            </a:r>
          </a:p>
        </p:txBody>
      </p:sp>
      <p:sp>
        <p:nvSpPr>
          <p:cNvPr id="6" name="Slide Number Placeholder 5">
            <a:extLst>
              <a:ext uri="{FF2B5EF4-FFF2-40B4-BE49-F238E27FC236}">
                <a16:creationId xmlns:a16="http://schemas.microsoft.com/office/drawing/2014/main" id="{3472D2F5-5749-C540-9DD2-B3DF49E4EBA6}"/>
              </a:ext>
            </a:extLst>
          </p:cNvPr>
          <p:cNvSpPr>
            <a:spLocks noGrp="1"/>
          </p:cNvSpPr>
          <p:nvPr>
            <p:ph type="sldNum" sz="quarter" idx="12"/>
          </p:nvPr>
        </p:nvSpPr>
        <p:spPr/>
        <p:txBody>
          <a:bodyPr/>
          <a:lstStyle/>
          <a:p>
            <a:fld id="{C8F7F351-82FE-6748-A3E2-20FA9B2ECD38}" type="slidenum">
              <a:rPr lang="en-US" smtClean="0"/>
              <a:t>‹#›</a:t>
            </a:fld>
            <a:endParaRPr lang="en-US" dirty="0"/>
          </a:p>
        </p:txBody>
      </p:sp>
    </p:spTree>
    <p:extLst>
      <p:ext uri="{BB962C8B-B14F-4D97-AF65-F5344CB8AC3E}">
        <p14:creationId xmlns:p14="http://schemas.microsoft.com/office/powerpoint/2010/main" val="7429344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CEED8EE-8304-4F45-9715-5783288841EA}"/>
              </a:ext>
            </a:extLst>
          </p:cNvPr>
          <p:cNvSpPr>
            <a:spLocks noGrp="1"/>
          </p:cNvSpPr>
          <p:nvPr>
            <p:ph type="sldNum" sz="quarter" idx="12"/>
          </p:nvPr>
        </p:nvSpPr>
        <p:spPr/>
        <p:txBody>
          <a:bodyPr/>
          <a:lstStyle/>
          <a:p>
            <a:fld id="{C8F7F351-82FE-6748-A3E2-20FA9B2ECD38}" type="slidenum">
              <a:rPr lang="en-US" smtClean="0"/>
              <a:t>‹#›</a:t>
            </a:fld>
            <a:endParaRPr lang="en-US" dirty="0"/>
          </a:p>
        </p:txBody>
      </p:sp>
      <p:sp>
        <p:nvSpPr>
          <p:cNvPr id="7" name="Rectangle 6">
            <a:extLst>
              <a:ext uri="{FF2B5EF4-FFF2-40B4-BE49-F238E27FC236}">
                <a16:creationId xmlns:a16="http://schemas.microsoft.com/office/drawing/2014/main" id="{021C53D9-939A-8C4D-A0D5-3364ACE44EF5}"/>
              </a:ext>
            </a:extLst>
          </p:cNvPr>
          <p:cNvSpPr/>
          <p:nvPr userDrawn="1"/>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26569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1A786-D47D-2641-AA87-E6CC9234A4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5BA4AE-616D-DC41-B388-C417EC10B21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3124BF-B12E-234E-BDDD-FB49DDB5A485}"/>
              </a:ext>
            </a:extLst>
          </p:cNvPr>
          <p:cNvSpPr>
            <a:spLocks noGrp="1"/>
          </p:cNvSpPr>
          <p:nvPr>
            <p:ph type="dt" sz="half" idx="10"/>
          </p:nvPr>
        </p:nvSpPr>
        <p:spPr/>
        <p:txBody>
          <a:bodyPr/>
          <a:lstStyle/>
          <a:p>
            <a:r>
              <a:rPr lang="en-US" dirty="0"/>
              <a:t>Month Year placeholder</a:t>
            </a:r>
          </a:p>
        </p:txBody>
      </p:sp>
      <p:sp>
        <p:nvSpPr>
          <p:cNvPr id="5" name="Footer Placeholder 4">
            <a:extLst>
              <a:ext uri="{FF2B5EF4-FFF2-40B4-BE49-F238E27FC236}">
                <a16:creationId xmlns:a16="http://schemas.microsoft.com/office/drawing/2014/main" id="{7A2B05A5-67B9-5444-86C1-C62B60C8DC7E}"/>
              </a:ext>
            </a:extLst>
          </p:cNvPr>
          <p:cNvSpPr>
            <a:spLocks noGrp="1"/>
          </p:cNvSpPr>
          <p:nvPr>
            <p:ph type="ftr" sz="quarter" idx="11"/>
          </p:nvPr>
        </p:nvSpPr>
        <p:spPr/>
        <p:txBody>
          <a:bodyPr/>
          <a:lstStyle/>
          <a:p>
            <a:r>
              <a:rPr lang="en-US" dirty="0"/>
              <a:t>Title Placeholder</a:t>
            </a:r>
          </a:p>
        </p:txBody>
      </p:sp>
      <p:sp>
        <p:nvSpPr>
          <p:cNvPr id="6" name="Slide Number Placeholder 5">
            <a:extLst>
              <a:ext uri="{FF2B5EF4-FFF2-40B4-BE49-F238E27FC236}">
                <a16:creationId xmlns:a16="http://schemas.microsoft.com/office/drawing/2014/main" id="{CA0B0BD2-9640-A74B-8DC8-0424CA937A77}"/>
              </a:ext>
            </a:extLst>
          </p:cNvPr>
          <p:cNvSpPr>
            <a:spLocks noGrp="1"/>
          </p:cNvSpPr>
          <p:nvPr>
            <p:ph type="sldNum" sz="quarter" idx="12"/>
          </p:nvPr>
        </p:nvSpPr>
        <p:spPr/>
        <p:txBody>
          <a:bodyPr/>
          <a:lstStyle/>
          <a:p>
            <a:fld id="{C8F7F351-82FE-6748-A3E2-20FA9B2ECD38}" type="slidenum">
              <a:rPr lang="en-US" smtClean="0"/>
              <a:t>‹#›</a:t>
            </a:fld>
            <a:endParaRPr lang="en-US" dirty="0"/>
          </a:p>
        </p:txBody>
      </p:sp>
    </p:spTree>
    <p:extLst>
      <p:ext uri="{BB962C8B-B14F-4D97-AF65-F5344CB8AC3E}">
        <p14:creationId xmlns:p14="http://schemas.microsoft.com/office/powerpoint/2010/main" val="265245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355F7-AC63-414E-83DE-E1CD985677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86FCDE-E5F4-2541-9DD0-8702AFA05E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4D4E3C-8DF2-4F40-8137-DA391C5B597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6B1FECC-0527-E44B-ADB8-584150AAF5B4}"/>
              </a:ext>
            </a:extLst>
          </p:cNvPr>
          <p:cNvSpPr>
            <a:spLocks noGrp="1"/>
          </p:cNvSpPr>
          <p:nvPr>
            <p:ph type="dt" sz="half" idx="10"/>
          </p:nvPr>
        </p:nvSpPr>
        <p:spPr/>
        <p:txBody>
          <a:bodyPr/>
          <a:lstStyle/>
          <a:p>
            <a:r>
              <a:rPr lang="en-US" dirty="0"/>
              <a:t>Month Year placeholder</a:t>
            </a:r>
          </a:p>
        </p:txBody>
      </p:sp>
      <p:sp>
        <p:nvSpPr>
          <p:cNvPr id="6" name="Footer Placeholder 5">
            <a:extLst>
              <a:ext uri="{FF2B5EF4-FFF2-40B4-BE49-F238E27FC236}">
                <a16:creationId xmlns:a16="http://schemas.microsoft.com/office/drawing/2014/main" id="{C1B01EF7-DA87-1945-A2A2-15BFF82B2C8B}"/>
              </a:ext>
            </a:extLst>
          </p:cNvPr>
          <p:cNvSpPr>
            <a:spLocks noGrp="1"/>
          </p:cNvSpPr>
          <p:nvPr>
            <p:ph type="ftr" sz="quarter" idx="11"/>
          </p:nvPr>
        </p:nvSpPr>
        <p:spPr/>
        <p:txBody>
          <a:bodyPr/>
          <a:lstStyle/>
          <a:p>
            <a:r>
              <a:rPr lang="en-US" dirty="0"/>
              <a:t>Title Placeholder</a:t>
            </a:r>
          </a:p>
        </p:txBody>
      </p:sp>
      <p:sp>
        <p:nvSpPr>
          <p:cNvPr id="7" name="Slide Number Placeholder 6">
            <a:extLst>
              <a:ext uri="{FF2B5EF4-FFF2-40B4-BE49-F238E27FC236}">
                <a16:creationId xmlns:a16="http://schemas.microsoft.com/office/drawing/2014/main" id="{415332E1-076F-1E40-BEC9-8D26FEA2D751}"/>
              </a:ext>
            </a:extLst>
          </p:cNvPr>
          <p:cNvSpPr>
            <a:spLocks noGrp="1"/>
          </p:cNvSpPr>
          <p:nvPr>
            <p:ph type="sldNum" sz="quarter" idx="12"/>
          </p:nvPr>
        </p:nvSpPr>
        <p:spPr/>
        <p:txBody>
          <a:bodyPr/>
          <a:lstStyle/>
          <a:p>
            <a:fld id="{C8F7F351-82FE-6748-A3E2-20FA9B2ECD38}" type="slidenum">
              <a:rPr lang="en-US" smtClean="0"/>
              <a:t>‹#›</a:t>
            </a:fld>
            <a:endParaRPr lang="en-US" dirty="0"/>
          </a:p>
        </p:txBody>
      </p:sp>
    </p:spTree>
    <p:extLst>
      <p:ext uri="{BB962C8B-B14F-4D97-AF65-F5344CB8AC3E}">
        <p14:creationId xmlns:p14="http://schemas.microsoft.com/office/powerpoint/2010/main" val="4220786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20C4F-7641-2341-93A4-590701477E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2CEB5E-8ED5-5D47-9F9B-A742866575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FB31D3-35E9-7447-BE1F-4A81E59321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BCA134-4AAB-6142-A6A4-17D0EEC791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C27BFC-BFA9-3A4E-8D1B-5B18FA36D6F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C71E53-1766-D44E-BAF5-4AB8E0D06585}"/>
              </a:ext>
            </a:extLst>
          </p:cNvPr>
          <p:cNvSpPr>
            <a:spLocks noGrp="1"/>
          </p:cNvSpPr>
          <p:nvPr>
            <p:ph type="dt" sz="half" idx="10"/>
          </p:nvPr>
        </p:nvSpPr>
        <p:spPr/>
        <p:txBody>
          <a:bodyPr/>
          <a:lstStyle/>
          <a:p>
            <a:r>
              <a:rPr lang="en-US" dirty="0"/>
              <a:t>Month Year placeholder</a:t>
            </a:r>
          </a:p>
        </p:txBody>
      </p:sp>
      <p:sp>
        <p:nvSpPr>
          <p:cNvPr id="8" name="Footer Placeholder 7">
            <a:extLst>
              <a:ext uri="{FF2B5EF4-FFF2-40B4-BE49-F238E27FC236}">
                <a16:creationId xmlns:a16="http://schemas.microsoft.com/office/drawing/2014/main" id="{A4518418-1F15-7F4A-BAEB-23F48CCB7432}"/>
              </a:ext>
            </a:extLst>
          </p:cNvPr>
          <p:cNvSpPr>
            <a:spLocks noGrp="1"/>
          </p:cNvSpPr>
          <p:nvPr>
            <p:ph type="ftr" sz="quarter" idx="11"/>
          </p:nvPr>
        </p:nvSpPr>
        <p:spPr/>
        <p:txBody>
          <a:bodyPr/>
          <a:lstStyle/>
          <a:p>
            <a:r>
              <a:rPr lang="en-US" dirty="0"/>
              <a:t>Title Placeholder</a:t>
            </a:r>
          </a:p>
        </p:txBody>
      </p:sp>
      <p:sp>
        <p:nvSpPr>
          <p:cNvPr id="9" name="Slide Number Placeholder 8">
            <a:extLst>
              <a:ext uri="{FF2B5EF4-FFF2-40B4-BE49-F238E27FC236}">
                <a16:creationId xmlns:a16="http://schemas.microsoft.com/office/drawing/2014/main" id="{81D8DD36-A547-E34D-A42B-EE7790ECE5E7}"/>
              </a:ext>
            </a:extLst>
          </p:cNvPr>
          <p:cNvSpPr>
            <a:spLocks noGrp="1"/>
          </p:cNvSpPr>
          <p:nvPr>
            <p:ph type="sldNum" sz="quarter" idx="12"/>
          </p:nvPr>
        </p:nvSpPr>
        <p:spPr/>
        <p:txBody>
          <a:bodyPr/>
          <a:lstStyle/>
          <a:p>
            <a:fld id="{C8F7F351-82FE-6748-A3E2-20FA9B2ECD38}" type="slidenum">
              <a:rPr lang="en-US" smtClean="0"/>
              <a:t>‹#›</a:t>
            </a:fld>
            <a:endParaRPr lang="en-US" dirty="0"/>
          </a:p>
        </p:txBody>
      </p:sp>
    </p:spTree>
    <p:extLst>
      <p:ext uri="{BB962C8B-B14F-4D97-AF65-F5344CB8AC3E}">
        <p14:creationId xmlns:p14="http://schemas.microsoft.com/office/powerpoint/2010/main" val="1760944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A5312-D595-8746-8C4F-A2223A66CA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7660A3C-3D1F-1942-97E8-4B1FC1EF5F7A}"/>
              </a:ext>
            </a:extLst>
          </p:cNvPr>
          <p:cNvSpPr>
            <a:spLocks noGrp="1"/>
          </p:cNvSpPr>
          <p:nvPr>
            <p:ph type="dt" sz="half" idx="10"/>
          </p:nvPr>
        </p:nvSpPr>
        <p:spPr/>
        <p:txBody>
          <a:bodyPr/>
          <a:lstStyle/>
          <a:p>
            <a:r>
              <a:rPr lang="en-US" dirty="0"/>
              <a:t>Month Year placeholder</a:t>
            </a:r>
          </a:p>
        </p:txBody>
      </p:sp>
      <p:sp>
        <p:nvSpPr>
          <p:cNvPr id="4" name="Footer Placeholder 3">
            <a:extLst>
              <a:ext uri="{FF2B5EF4-FFF2-40B4-BE49-F238E27FC236}">
                <a16:creationId xmlns:a16="http://schemas.microsoft.com/office/drawing/2014/main" id="{47FFC2F1-DE46-3241-9C01-C24E15BE0F57}"/>
              </a:ext>
            </a:extLst>
          </p:cNvPr>
          <p:cNvSpPr>
            <a:spLocks noGrp="1"/>
          </p:cNvSpPr>
          <p:nvPr>
            <p:ph type="ftr" sz="quarter" idx="11"/>
          </p:nvPr>
        </p:nvSpPr>
        <p:spPr/>
        <p:txBody>
          <a:bodyPr/>
          <a:lstStyle/>
          <a:p>
            <a:r>
              <a:rPr lang="en-US" dirty="0"/>
              <a:t>Title Placeholder</a:t>
            </a:r>
          </a:p>
        </p:txBody>
      </p:sp>
      <p:sp>
        <p:nvSpPr>
          <p:cNvPr id="5" name="Slide Number Placeholder 4">
            <a:extLst>
              <a:ext uri="{FF2B5EF4-FFF2-40B4-BE49-F238E27FC236}">
                <a16:creationId xmlns:a16="http://schemas.microsoft.com/office/drawing/2014/main" id="{5478A02D-5880-E549-B931-C65D345D83C0}"/>
              </a:ext>
            </a:extLst>
          </p:cNvPr>
          <p:cNvSpPr>
            <a:spLocks noGrp="1"/>
          </p:cNvSpPr>
          <p:nvPr>
            <p:ph type="sldNum" sz="quarter" idx="12"/>
          </p:nvPr>
        </p:nvSpPr>
        <p:spPr/>
        <p:txBody>
          <a:bodyPr/>
          <a:lstStyle/>
          <a:p>
            <a:fld id="{C8F7F351-82FE-6748-A3E2-20FA9B2ECD38}" type="slidenum">
              <a:rPr lang="en-US" smtClean="0"/>
              <a:t>‹#›</a:t>
            </a:fld>
            <a:endParaRPr lang="en-US" dirty="0"/>
          </a:p>
        </p:txBody>
      </p:sp>
    </p:spTree>
    <p:extLst>
      <p:ext uri="{BB962C8B-B14F-4D97-AF65-F5344CB8AC3E}">
        <p14:creationId xmlns:p14="http://schemas.microsoft.com/office/powerpoint/2010/main" val="3987688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A4E4B7-2BEC-E24A-9C2A-D8E5CC443181}"/>
              </a:ext>
            </a:extLst>
          </p:cNvPr>
          <p:cNvSpPr>
            <a:spLocks noGrp="1"/>
          </p:cNvSpPr>
          <p:nvPr>
            <p:ph type="dt" sz="half" idx="10"/>
          </p:nvPr>
        </p:nvSpPr>
        <p:spPr/>
        <p:txBody>
          <a:bodyPr/>
          <a:lstStyle/>
          <a:p>
            <a:r>
              <a:rPr lang="en-US" dirty="0"/>
              <a:t>Month Year placeholder</a:t>
            </a:r>
          </a:p>
        </p:txBody>
      </p:sp>
      <p:sp>
        <p:nvSpPr>
          <p:cNvPr id="3" name="Footer Placeholder 2">
            <a:extLst>
              <a:ext uri="{FF2B5EF4-FFF2-40B4-BE49-F238E27FC236}">
                <a16:creationId xmlns:a16="http://schemas.microsoft.com/office/drawing/2014/main" id="{1E3CABCD-E239-F241-8B72-F2A1DF422EE7}"/>
              </a:ext>
            </a:extLst>
          </p:cNvPr>
          <p:cNvSpPr>
            <a:spLocks noGrp="1"/>
          </p:cNvSpPr>
          <p:nvPr>
            <p:ph type="ftr" sz="quarter" idx="11"/>
          </p:nvPr>
        </p:nvSpPr>
        <p:spPr/>
        <p:txBody>
          <a:bodyPr/>
          <a:lstStyle/>
          <a:p>
            <a:r>
              <a:rPr lang="en-US" dirty="0"/>
              <a:t>Title Placeholder</a:t>
            </a:r>
          </a:p>
        </p:txBody>
      </p:sp>
      <p:sp>
        <p:nvSpPr>
          <p:cNvPr id="4" name="Slide Number Placeholder 3">
            <a:extLst>
              <a:ext uri="{FF2B5EF4-FFF2-40B4-BE49-F238E27FC236}">
                <a16:creationId xmlns:a16="http://schemas.microsoft.com/office/drawing/2014/main" id="{FE58F9A7-CF0C-824B-A016-F77E571709B3}"/>
              </a:ext>
            </a:extLst>
          </p:cNvPr>
          <p:cNvSpPr>
            <a:spLocks noGrp="1"/>
          </p:cNvSpPr>
          <p:nvPr>
            <p:ph type="sldNum" sz="quarter" idx="12"/>
          </p:nvPr>
        </p:nvSpPr>
        <p:spPr/>
        <p:txBody>
          <a:bodyPr/>
          <a:lstStyle/>
          <a:p>
            <a:fld id="{C8F7F351-82FE-6748-A3E2-20FA9B2ECD38}" type="slidenum">
              <a:rPr lang="en-US" smtClean="0"/>
              <a:t>‹#›</a:t>
            </a:fld>
            <a:endParaRPr lang="en-US" dirty="0"/>
          </a:p>
        </p:txBody>
      </p:sp>
    </p:spTree>
    <p:extLst>
      <p:ext uri="{BB962C8B-B14F-4D97-AF65-F5344CB8AC3E}">
        <p14:creationId xmlns:p14="http://schemas.microsoft.com/office/powerpoint/2010/main" val="1238872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4F5DE-82F6-2747-A390-00C4CBA85B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B635ED7-4831-7748-84EA-E7DE24D395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22EBFE7-6AB8-F043-A1F3-29F412E458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FC0F4A2-E78F-2745-9F6A-0B216555BA6D}"/>
              </a:ext>
            </a:extLst>
          </p:cNvPr>
          <p:cNvSpPr>
            <a:spLocks noGrp="1"/>
          </p:cNvSpPr>
          <p:nvPr>
            <p:ph type="dt" sz="half" idx="10"/>
          </p:nvPr>
        </p:nvSpPr>
        <p:spPr/>
        <p:txBody>
          <a:bodyPr/>
          <a:lstStyle/>
          <a:p>
            <a:r>
              <a:rPr lang="en-US" dirty="0"/>
              <a:t>Month Year placeholder</a:t>
            </a:r>
          </a:p>
        </p:txBody>
      </p:sp>
      <p:sp>
        <p:nvSpPr>
          <p:cNvPr id="6" name="Footer Placeholder 5">
            <a:extLst>
              <a:ext uri="{FF2B5EF4-FFF2-40B4-BE49-F238E27FC236}">
                <a16:creationId xmlns:a16="http://schemas.microsoft.com/office/drawing/2014/main" id="{A9A93B37-D113-BC40-9096-795A26693A5C}"/>
              </a:ext>
            </a:extLst>
          </p:cNvPr>
          <p:cNvSpPr>
            <a:spLocks noGrp="1"/>
          </p:cNvSpPr>
          <p:nvPr>
            <p:ph type="ftr" sz="quarter" idx="11"/>
          </p:nvPr>
        </p:nvSpPr>
        <p:spPr/>
        <p:txBody>
          <a:bodyPr/>
          <a:lstStyle/>
          <a:p>
            <a:r>
              <a:rPr lang="en-US" dirty="0"/>
              <a:t>Title Placeholder</a:t>
            </a:r>
          </a:p>
        </p:txBody>
      </p:sp>
      <p:sp>
        <p:nvSpPr>
          <p:cNvPr id="7" name="Slide Number Placeholder 6">
            <a:extLst>
              <a:ext uri="{FF2B5EF4-FFF2-40B4-BE49-F238E27FC236}">
                <a16:creationId xmlns:a16="http://schemas.microsoft.com/office/drawing/2014/main" id="{AA181A2E-43E9-B247-9D9A-56C856D26DBB}"/>
              </a:ext>
            </a:extLst>
          </p:cNvPr>
          <p:cNvSpPr>
            <a:spLocks noGrp="1"/>
          </p:cNvSpPr>
          <p:nvPr>
            <p:ph type="sldNum" sz="quarter" idx="12"/>
          </p:nvPr>
        </p:nvSpPr>
        <p:spPr/>
        <p:txBody>
          <a:bodyPr/>
          <a:lstStyle/>
          <a:p>
            <a:fld id="{C8F7F351-82FE-6748-A3E2-20FA9B2ECD38}" type="slidenum">
              <a:rPr lang="en-US" smtClean="0"/>
              <a:t>‹#›</a:t>
            </a:fld>
            <a:endParaRPr lang="en-US" dirty="0"/>
          </a:p>
        </p:txBody>
      </p:sp>
    </p:spTree>
    <p:extLst>
      <p:ext uri="{BB962C8B-B14F-4D97-AF65-F5344CB8AC3E}">
        <p14:creationId xmlns:p14="http://schemas.microsoft.com/office/powerpoint/2010/main" val="2621370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0A647-DB7C-B044-873C-9963B118BF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AC81AE-577B-7147-BE6C-D36DED2EB3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E816C24-2491-0144-BBC2-DA96A3120E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00F236-5DD7-F34A-8809-744B2B078761}"/>
              </a:ext>
            </a:extLst>
          </p:cNvPr>
          <p:cNvSpPr>
            <a:spLocks noGrp="1"/>
          </p:cNvSpPr>
          <p:nvPr>
            <p:ph type="dt" sz="half" idx="10"/>
          </p:nvPr>
        </p:nvSpPr>
        <p:spPr/>
        <p:txBody>
          <a:bodyPr/>
          <a:lstStyle/>
          <a:p>
            <a:r>
              <a:rPr lang="en-US" dirty="0"/>
              <a:t>Month Year placeholder</a:t>
            </a:r>
          </a:p>
        </p:txBody>
      </p:sp>
      <p:sp>
        <p:nvSpPr>
          <p:cNvPr id="6" name="Footer Placeholder 5">
            <a:extLst>
              <a:ext uri="{FF2B5EF4-FFF2-40B4-BE49-F238E27FC236}">
                <a16:creationId xmlns:a16="http://schemas.microsoft.com/office/drawing/2014/main" id="{5F690B55-36B1-1E4E-A6AC-401F5C145146}"/>
              </a:ext>
            </a:extLst>
          </p:cNvPr>
          <p:cNvSpPr>
            <a:spLocks noGrp="1"/>
          </p:cNvSpPr>
          <p:nvPr>
            <p:ph type="ftr" sz="quarter" idx="11"/>
          </p:nvPr>
        </p:nvSpPr>
        <p:spPr/>
        <p:txBody>
          <a:bodyPr/>
          <a:lstStyle/>
          <a:p>
            <a:r>
              <a:rPr lang="en-US" dirty="0"/>
              <a:t>Title Placeholder</a:t>
            </a:r>
          </a:p>
        </p:txBody>
      </p:sp>
      <p:sp>
        <p:nvSpPr>
          <p:cNvPr id="7" name="Slide Number Placeholder 6">
            <a:extLst>
              <a:ext uri="{FF2B5EF4-FFF2-40B4-BE49-F238E27FC236}">
                <a16:creationId xmlns:a16="http://schemas.microsoft.com/office/drawing/2014/main" id="{7657AD42-31DD-E645-9184-82845896A44D}"/>
              </a:ext>
            </a:extLst>
          </p:cNvPr>
          <p:cNvSpPr>
            <a:spLocks noGrp="1"/>
          </p:cNvSpPr>
          <p:nvPr>
            <p:ph type="sldNum" sz="quarter" idx="12"/>
          </p:nvPr>
        </p:nvSpPr>
        <p:spPr/>
        <p:txBody>
          <a:bodyPr/>
          <a:lstStyle/>
          <a:p>
            <a:fld id="{C8F7F351-82FE-6748-A3E2-20FA9B2ECD38}" type="slidenum">
              <a:rPr lang="en-US" smtClean="0"/>
              <a:t>‹#›</a:t>
            </a:fld>
            <a:endParaRPr lang="en-US" dirty="0"/>
          </a:p>
        </p:txBody>
      </p:sp>
    </p:spTree>
    <p:extLst>
      <p:ext uri="{BB962C8B-B14F-4D97-AF65-F5344CB8AC3E}">
        <p14:creationId xmlns:p14="http://schemas.microsoft.com/office/powerpoint/2010/main" val="1162473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BB50-EFB5-EB49-870D-679B617668B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4936DD-C9F9-DE40-AEC3-A45EB110EA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6762F6-EA9A-214A-9907-C4EE1A77E823}"/>
              </a:ext>
            </a:extLst>
          </p:cNvPr>
          <p:cNvSpPr>
            <a:spLocks noGrp="1"/>
          </p:cNvSpPr>
          <p:nvPr>
            <p:ph type="dt" sz="half" idx="10"/>
          </p:nvPr>
        </p:nvSpPr>
        <p:spPr/>
        <p:txBody>
          <a:bodyPr/>
          <a:lstStyle/>
          <a:p>
            <a:r>
              <a:rPr lang="en-US" dirty="0"/>
              <a:t>Month Year placeholder</a:t>
            </a:r>
          </a:p>
        </p:txBody>
      </p:sp>
      <p:sp>
        <p:nvSpPr>
          <p:cNvPr id="5" name="Footer Placeholder 4">
            <a:extLst>
              <a:ext uri="{FF2B5EF4-FFF2-40B4-BE49-F238E27FC236}">
                <a16:creationId xmlns:a16="http://schemas.microsoft.com/office/drawing/2014/main" id="{11135A8E-D598-BE44-87A0-AEE21583EA07}"/>
              </a:ext>
            </a:extLst>
          </p:cNvPr>
          <p:cNvSpPr>
            <a:spLocks noGrp="1"/>
          </p:cNvSpPr>
          <p:nvPr>
            <p:ph type="ftr" sz="quarter" idx="11"/>
          </p:nvPr>
        </p:nvSpPr>
        <p:spPr/>
        <p:txBody>
          <a:bodyPr/>
          <a:lstStyle/>
          <a:p>
            <a:r>
              <a:rPr lang="en-US" dirty="0"/>
              <a:t>Title Placeholder</a:t>
            </a:r>
          </a:p>
        </p:txBody>
      </p:sp>
      <p:sp>
        <p:nvSpPr>
          <p:cNvPr id="6" name="Slide Number Placeholder 5">
            <a:extLst>
              <a:ext uri="{FF2B5EF4-FFF2-40B4-BE49-F238E27FC236}">
                <a16:creationId xmlns:a16="http://schemas.microsoft.com/office/drawing/2014/main" id="{02874432-A3A1-9E46-AFA0-18D1591ADE5E}"/>
              </a:ext>
            </a:extLst>
          </p:cNvPr>
          <p:cNvSpPr>
            <a:spLocks noGrp="1"/>
          </p:cNvSpPr>
          <p:nvPr>
            <p:ph type="sldNum" sz="quarter" idx="12"/>
          </p:nvPr>
        </p:nvSpPr>
        <p:spPr/>
        <p:txBody>
          <a:bodyPr/>
          <a:lstStyle/>
          <a:p>
            <a:fld id="{C8F7F351-82FE-6748-A3E2-20FA9B2ECD38}" type="slidenum">
              <a:rPr lang="en-US" smtClean="0"/>
              <a:t>‹#›</a:t>
            </a:fld>
            <a:endParaRPr lang="en-US" dirty="0"/>
          </a:p>
        </p:txBody>
      </p:sp>
    </p:spTree>
    <p:extLst>
      <p:ext uri="{BB962C8B-B14F-4D97-AF65-F5344CB8AC3E}">
        <p14:creationId xmlns:p14="http://schemas.microsoft.com/office/powerpoint/2010/main" val="2529419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4C8BEF-4297-F842-AB78-69D994DB58B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87929A-7CD2-7545-9812-F7FD377AE7E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58B937-D6E6-7743-BBE6-CA3915206343}"/>
              </a:ext>
            </a:extLst>
          </p:cNvPr>
          <p:cNvSpPr>
            <a:spLocks noGrp="1"/>
          </p:cNvSpPr>
          <p:nvPr>
            <p:ph type="dt" sz="half" idx="10"/>
          </p:nvPr>
        </p:nvSpPr>
        <p:spPr/>
        <p:txBody>
          <a:bodyPr/>
          <a:lstStyle/>
          <a:p>
            <a:r>
              <a:rPr lang="en-US" dirty="0"/>
              <a:t>Month Year placeholder</a:t>
            </a:r>
          </a:p>
        </p:txBody>
      </p:sp>
      <p:sp>
        <p:nvSpPr>
          <p:cNvPr id="5" name="Footer Placeholder 4">
            <a:extLst>
              <a:ext uri="{FF2B5EF4-FFF2-40B4-BE49-F238E27FC236}">
                <a16:creationId xmlns:a16="http://schemas.microsoft.com/office/drawing/2014/main" id="{9D080CA4-9999-EA4D-9E93-CA237AB24552}"/>
              </a:ext>
            </a:extLst>
          </p:cNvPr>
          <p:cNvSpPr>
            <a:spLocks noGrp="1"/>
          </p:cNvSpPr>
          <p:nvPr>
            <p:ph type="ftr" sz="quarter" idx="11"/>
          </p:nvPr>
        </p:nvSpPr>
        <p:spPr/>
        <p:txBody>
          <a:bodyPr/>
          <a:lstStyle/>
          <a:p>
            <a:r>
              <a:rPr lang="en-US" dirty="0"/>
              <a:t>Title Placeholder</a:t>
            </a:r>
          </a:p>
        </p:txBody>
      </p:sp>
      <p:sp>
        <p:nvSpPr>
          <p:cNvPr id="6" name="Slide Number Placeholder 5">
            <a:extLst>
              <a:ext uri="{FF2B5EF4-FFF2-40B4-BE49-F238E27FC236}">
                <a16:creationId xmlns:a16="http://schemas.microsoft.com/office/drawing/2014/main" id="{CCF49933-9203-0E48-A8BE-9B9365FA1674}"/>
              </a:ext>
            </a:extLst>
          </p:cNvPr>
          <p:cNvSpPr>
            <a:spLocks noGrp="1"/>
          </p:cNvSpPr>
          <p:nvPr>
            <p:ph type="sldNum" sz="quarter" idx="12"/>
          </p:nvPr>
        </p:nvSpPr>
        <p:spPr/>
        <p:txBody>
          <a:bodyPr/>
          <a:lstStyle/>
          <a:p>
            <a:fld id="{C8F7F351-82FE-6748-A3E2-20FA9B2ECD38}" type="slidenum">
              <a:rPr lang="en-US" smtClean="0"/>
              <a:t>‹#›</a:t>
            </a:fld>
            <a:endParaRPr lang="en-US" dirty="0"/>
          </a:p>
        </p:txBody>
      </p:sp>
    </p:spTree>
    <p:extLst>
      <p:ext uri="{BB962C8B-B14F-4D97-AF65-F5344CB8AC3E}">
        <p14:creationId xmlns:p14="http://schemas.microsoft.com/office/powerpoint/2010/main" val="2889926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DEDA8E-4ACE-FA44-8C3F-160321DC72E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F80F386-A96F-584B-8410-4923BE4891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7C59D3-B330-BE40-BBDA-C16BC019EA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Month Year placeholder</a:t>
            </a:r>
          </a:p>
        </p:txBody>
      </p:sp>
      <p:sp>
        <p:nvSpPr>
          <p:cNvPr id="5" name="Footer Placeholder 4">
            <a:extLst>
              <a:ext uri="{FF2B5EF4-FFF2-40B4-BE49-F238E27FC236}">
                <a16:creationId xmlns:a16="http://schemas.microsoft.com/office/drawing/2014/main" id="{C46315A2-D733-8F47-882F-040D9CFB8F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Title Placeholder</a:t>
            </a:r>
          </a:p>
        </p:txBody>
      </p:sp>
      <p:sp>
        <p:nvSpPr>
          <p:cNvPr id="6" name="Slide Number Placeholder 5">
            <a:extLst>
              <a:ext uri="{FF2B5EF4-FFF2-40B4-BE49-F238E27FC236}">
                <a16:creationId xmlns:a16="http://schemas.microsoft.com/office/drawing/2014/main" id="{AE80E33C-E29A-CF4D-8721-0E3C1C4DEF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F7F351-82FE-6748-A3E2-20FA9B2ECD38}" type="slidenum">
              <a:rPr lang="en-US" smtClean="0"/>
              <a:t>‹#›</a:t>
            </a:fld>
            <a:endParaRPr lang="en-US" dirty="0"/>
          </a:p>
        </p:txBody>
      </p:sp>
    </p:spTree>
    <p:extLst>
      <p:ext uri="{BB962C8B-B14F-4D97-AF65-F5344CB8AC3E}">
        <p14:creationId xmlns:p14="http://schemas.microsoft.com/office/powerpoint/2010/main" val="9882931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4.jpg"/><Relationship Id="rId7"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hyperlink" Target="https://www.shiphelp.org/" TargetMode="External"/><Relationship Id="rId4" Type="http://schemas.openxmlformats.org/officeDocument/2006/relationships/hyperlink" Target="https://www.medicare.gov/plan-compare/#/?lang=en&amp;year=2023"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21.sv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4.jpg"/><Relationship Id="rId7" Type="http://schemas.openxmlformats.org/officeDocument/2006/relationships/image" Target="../media/image26.sv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svg"/></Relationships>
</file>

<file path=ppt/slides/_rels/slide2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2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3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8" Type="http://schemas.openxmlformats.org/officeDocument/2006/relationships/hyperlink" Target="mailto:info@shiphelp.org" TargetMode="External"/><Relationship Id="rId3" Type="http://schemas.openxmlformats.org/officeDocument/2006/relationships/image" Target="../media/image4.jpg"/><Relationship Id="rId7" Type="http://schemas.openxmlformats.org/officeDocument/2006/relationships/hyperlink" Target="https://www.shiphelp.org/"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hyperlink" Target="https://www.ssa.gov/" TargetMode="External"/><Relationship Id="rId5" Type="http://schemas.openxmlformats.org/officeDocument/2006/relationships/hyperlink" Target="https://www.rrb.gov/" TargetMode="External"/><Relationship Id="rId4" Type="http://schemas.openxmlformats.org/officeDocument/2006/relationships/hyperlink" Target="http://www.medicare.gov/"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hyperlink" Target="http://productordering.cms.hhs.gov/" TargetMode="External"/><Relationship Id="rId4" Type="http://schemas.openxmlformats.org/officeDocument/2006/relationships/hyperlink" Target="https://gcc02.safelinks.protection.outlook.com/?url=https%3A%2F%2Fwww.medicare.gov%2Fpublications&amp;data=04%7C01%7CLeslie.Long%40cms.hhs.gov%7C64ae560a40c84bb76ebc08da0c026d1b%7Cd58addea50534a808499ba4d944910df%7C0%7C0%7C637835501802174918%7CUnknown%7CTWFpbGZsb3d8eyJWIjoiMC4wLjAwMDAiLCJQIjoiV2luMzIiLCJBTiI6Ik1haWwiLCJXVCI6Mn0%3D%7C3000&amp;sdata=bHBpufzWj3aKDk4VYSkSJ9W9K2GTydvTaciVXHtJv1I%3D&amp;reserved=0"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0BD7A7C-808D-F846-C5B4-B5C4240007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0AF32F-00A5-BD98-E474-23A51A0BA898}"/>
              </a:ext>
            </a:extLst>
          </p:cNvPr>
          <p:cNvSpPr>
            <a:spLocks noGrp="1"/>
          </p:cNvSpPr>
          <p:nvPr>
            <p:ph type="ctrTitle"/>
          </p:nvPr>
        </p:nvSpPr>
        <p:spPr>
          <a:xfrm>
            <a:off x="6553864" y="1140310"/>
            <a:ext cx="5150457" cy="2710927"/>
          </a:xfrm>
        </p:spPr>
        <p:txBody>
          <a:bodyPr anchor="t">
            <a:noAutofit/>
          </a:bodyPr>
          <a:lstStyle/>
          <a:p>
            <a:r>
              <a:rPr lang="en-US" sz="4400" b="1" dirty="0">
                <a:solidFill>
                  <a:srgbClr val="16457A"/>
                </a:solidFill>
              </a:rPr>
              <a:t>Medicare Advantage &amp; </a:t>
            </a:r>
            <a:br>
              <a:rPr lang="en-US" sz="4400" b="1" dirty="0">
                <a:solidFill>
                  <a:srgbClr val="16457A"/>
                </a:solidFill>
              </a:rPr>
            </a:br>
            <a:r>
              <a:rPr lang="en-US" sz="4400" b="1" dirty="0">
                <a:solidFill>
                  <a:srgbClr val="16457A"/>
                </a:solidFill>
              </a:rPr>
              <a:t>Other Medicare Health Plans</a:t>
            </a:r>
          </a:p>
        </p:txBody>
      </p:sp>
    </p:spTree>
    <p:extLst>
      <p:ext uri="{BB962C8B-B14F-4D97-AF65-F5344CB8AC3E}">
        <p14:creationId xmlns:p14="http://schemas.microsoft.com/office/powerpoint/2010/main" val="2861849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B6468A2F-BD28-8142-BB23-429F3C24ED63}"/>
              </a:ext>
            </a:extLst>
          </p:cNvPr>
          <p:cNvSpPr txBox="1">
            <a:spLocks noGrp="1"/>
          </p:cNvSpPr>
          <p:nvPr>
            <p:ph type="title" idx="4294967295"/>
          </p:nvPr>
        </p:nvSpPr>
        <p:spPr>
          <a:xfrm>
            <a:off x="2915323" y="201497"/>
            <a:ext cx="619640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mj-lt"/>
                <a:ea typeface="+mn-ea"/>
                <a:cs typeface="+mn-cs"/>
              </a:rPr>
              <a:t>TABLE OF CONTENTS</a:t>
            </a:r>
          </a:p>
        </p:txBody>
      </p:sp>
      <p:sp>
        <p:nvSpPr>
          <p:cNvPr id="4" name="Slide Number Placeholder 3">
            <a:extLst>
              <a:ext uri="{FF2B5EF4-FFF2-40B4-BE49-F238E27FC236}">
                <a16:creationId xmlns:a16="http://schemas.microsoft.com/office/drawing/2014/main" id="{374D674C-EA6C-2040-A8BE-8E737CE7659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98F42407-98C4-25B3-3DC2-9DA0DE486EAC}"/>
              </a:ext>
            </a:extLst>
          </p:cNvPr>
          <p:cNvSpPr txBox="1"/>
          <p:nvPr/>
        </p:nvSpPr>
        <p:spPr>
          <a:xfrm>
            <a:off x="2377440" y="1196789"/>
            <a:ext cx="8769996" cy="4257576"/>
          </a:xfrm>
          <a:prstGeom prst="rect">
            <a:avLst/>
          </a:prstGeom>
          <a:noFill/>
        </p:spPr>
        <p:txBody>
          <a:bodyPr wrap="square" rtlCol="0">
            <a:spAutoFit/>
          </a:bodyPr>
          <a:lstStyle/>
          <a:p>
            <a:pPr algn="r">
              <a:lnSpc>
                <a:spcPct val="150000"/>
              </a:lnSpc>
              <a:tabLst>
                <a:tab pos="6400800" algn="r"/>
              </a:tabLst>
            </a:pPr>
            <a:r>
              <a:rPr lang="en-US" b="1" dirty="0">
                <a:solidFill>
                  <a:srgbClr val="0C447C"/>
                </a:solidFill>
              </a:rPr>
              <a:t>Topic 1</a:t>
            </a:r>
            <a:r>
              <a:rPr lang="en-US" dirty="0"/>
              <a:t> Overview of Medicare</a:t>
            </a:r>
            <a:r>
              <a:rPr lang="en-US" dirty="0">
                <a:cs typeface="Arial" panose="020B0604020202020204" pitchFamily="34" charset="0"/>
              </a:rPr>
              <a:t> ……...…………………………………….................. 3–6</a:t>
            </a:r>
            <a:endParaRPr lang="en-US" dirty="0"/>
          </a:p>
          <a:p>
            <a:pPr algn="r">
              <a:lnSpc>
                <a:spcPct val="150000"/>
              </a:lnSpc>
              <a:tabLst>
                <a:tab pos="6400800" algn="r"/>
              </a:tabLst>
            </a:pPr>
            <a:r>
              <a:rPr lang="en-US" b="1" dirty="0">
                <a:solidFill>
                  <a:srgbClr val="0C447C"/>
                </a:solidFill>
              </a:rPr>
              <a:t>Topic 2</a:t>
            </a:r>
            <a:r>
              <a:rPr lang="en-US" dirty="0">
                <a:solidFill>
                  <a:prstClr val="black"/>
                </a:solidFill>
              </a:rPr>
              <a:t> </a:t>
            </a:r>
            <a:r>
              <a:rPr lang="en-US" dirty="0"/>
              <a:t>Medicare Advantage Plan Overview</a:t>
            </a:r>
            <a:r>
              <a:rPr lang="en-US" dirty="0">
                <a:cs typeface="Arial" panose="020B0604020202020204" pitchFamily="34" charset="0"/>
              </a:rPr>
              <a:t>……...………………………...………</a:t>
            </a:r>
            <a:r>
              <a:rPr lang="en-US" u="dottedHeavy" dirty="0">
                <a:solidFill>
                  <a:prstClr val="black"/>
                </a:solidFill>
                <a:cs typeface="Arial" panose="020B0604020202020204" pitchFamily="34" charset="0"/>
              </a:rPr>
              <a:t>7</a:t>
            </a:r>
            <a:r>
              <a:rPr lang="en-US" dirty="0">
                <a:cs typeface="Arial" panose="020B0604020202020204" pitchFamily="34" charset="0"/>
              </a:rPr>
              <a:t>–</a:t>
            </a:r>
            <a:r>
              <a:rPr lang="en-US" dirty="0">
                <a:solidFill>
                  <a:prstClr val="black"/>
                </a:solidFill>
              </a:rPr>
              <a:t>21</a:t>
            </a:r>
          </a:p>
          <a:p>
            <a:pPr algn="r">
              <a:lnSpc>
                <a:spcPct val="150000"/>
              </a:lnSpc>
              <a:tabLst>
                <a:tab pos="6400800" algn="r"/>
              </a:tabLst>
            </a:pPr>
            <a:r>
              <a:rPr lang="en-US" b="1" dirty="0">
                <a:solidFill>
                  <a:srgbClr val="0C447C"/>
                </a:solidFill>
              </a:rPr>
              <a:t>Topic 3</a:t>
            </a:r>
            <a:r>
              <a:rPr lang="en-US" dirty="0">
                <a:solidFill>
                  <a:prstClr val="black"/>
                </a:solidFill>
              </a:rPr>
              <a:t> Other Medicare Health Plans</a:t>
            </a:r>
            <a:r>
              <a:rPr lang="en-US" dirty="0">
                <a:cs typeface="Arial" panose="020B0604020202020204" pitchFamily="34" charset="0"/>
              </a:rPr>
              <a:t>...……………………………………….……</a:t>
            </a:r>
            <a:r>
              <a:rPr lang="en-US" dirty="0">
                <a:solidFill>
                  <a:prstClr val="black"/>
                </a:solidFill>
              </a:rPr>
              <a:t>22</a:t>
            </a:r>
            <a:r>
              <a:rPr lang="en-US" dirty="0">
                <a:cs typeface="Arial" panose="020B0604020202020204" pitchFamily="34" charset="0"/>
              </a:rPr>
              <a:t>–</a:t>
            </a:r>
            <a:r>
              <a:rPr lang="en-US" dirty="0">
                <a:solidFill>
                  <a:prstClr val="black"/>
                </a:solidFill>
              </a:rPr>
              <a:t>26 </a:t>
            </a:r>
          </a:p>
          <a:p>
            <a:pPr algn="r">
              <a:lnSpc>
                <a:spcPct val="150000"/>
              </a:lnSpc>
              <a:tabLst>
                <a:tab pos="6400800" algn="r"/>
              </a:tabLst>
            </a:pPr>
            <a:r>
              <a:rPr lang="en-US" b="1" dirty="0">
                <a:solidFill>
                  <a:srgbClr val="0C447C"/>
                </a:solidFill>
              </a:rPr>
              <a:t>Topic 4</a:t>
            </a:r>
            <a:r>
              <a:rPr lang="en-US" dirty="0">
                <a:solidFill>
                  <a:prstClr val="black"/>
                </a:solidFill>
              </a:rPr>
              <a:t> Rights, Protections &amp; Appeals</a:t>
            </a:r>
            <a:r>
              <a:rPr lang="en-US" dirty="0">
                <a:cs typeface="Arial" panose="020B0604020202020204" pitchFamily="34" charset="0"/>
              </a:rPr>
              <a:t> ...…………………………………..………</a:t>
            </a:r>
            <a:r>
              <a:rPr lang="en-US" dirty="0">
                <a:solidFill>
                  <a:prstClr val="black"/>
                </a:solidFill>
              </a:rPr>
              <a:t>27</a:t>
            </a:r>
            <a:r>
              <a:rPr lang="en-US" dirty="0">
                <a:cs typeface="Arial" panose="020B0604020202020204" pitchFamily="34" charset="0"/>
              </a:rPr>
              <a:t>–</a:t>
            </a:r>
            <a:r>
              <a:rPr lang="en-US" dirty="0">
                <a:solidFill>
                  <a:prstClr val="black"/>
                </a:solidFill>
              </a:rPr>
              <a:t>32 </a:t>
            </a:r>
          </a:p>
          <a:p>
            <a:pPr algn="r">
              <a:lnSpc>
                <a:spcPct val="150000"/>
              </a:lnSpc>
              <a:tabLst>
                <a:tab pos="6400800" algn="r"/>
              </a:tabLst>
            </a:pPr>
            <a:r>
              <a:rPr lang="en-US" b="1" dirty="0">
                <a:solidFill>
                  <a:srgbClr val="0C447C"/>
                </a:solidFill>
              </a:rPr>
              <a:t>Topic 5</a:t>
            </a:r>
            <a:r>
              <a:rPr lang="en-US" dirty="0">
                <a:solidFill>
                  <a:prstClr val="black"/>
                </a:solidFill>
              </a:rPr>
              <a:t> Medicare Plan Communication &amp; Marketing</a:t>
            </a:r>
            <a:r>
              <a:rPr lang="en-US" dirty="0">
                <a:cs typeface="Arial" panose="020B0604020202020204" pitchFamily="34" charset="0"/>
              </a:rPr>
              <a:t>……...……….……..………</a:t>
            </a:r>
            <a:r>
              <a:rPr lang="en-US" dirty="0">
                <a:solidFill>
                  <a:prstClr val="black"/>
                </a:solidFill>
              </a:rPr>
              <a:t>33</a:t>
            </a:r>
            <a:r>
              <a:rPr lang="en-US" dirty="0">
                <a:cs typeface="Arial" panose="020B0604020202020204" pitchFamily="34" charset="0"/>
              </a:rPr>
              <a:t>–</a:t>
            </a:r>
            <a:r>
              <a:rPr lang="en-US" dirty="0">
                <a:solidFill>
                  <a:prstClr val="black"/>
                </a:solidFill>
              </a:rPr>
              <a:t>38 </a:t>
            </a:r>
          </a:p>
          <a:p>
            <a:pPr lvl="0" algn="r">
              <a:spcAft>
                <a:spcPts val="1200"/>
              </a:spcAft>
              <a:buClr>
                <a:srgbClr val="00539A"/>
              </a:buClr>
              <a:tabLst>
                <a:tab pos="6400800" algn="r"/>
              </a:tabLst>
              <a:defRPr/>
            </a:pPr>
            <a:endParaRPr lang="en-US" b="1" dirty="0">
              <a:solidFill>
                <a:srgbClr val="0C447C"/>
              </a:solidFill>
              <a:cs typeface="Arial" panose="020B0604020202020204" pitchFamily="34" charset="0"/>
            </a:endParaRPr>
          </a:p>
          <a:p>
            <a:pPr lvl="0">
              <a:spcAft>
                <a:spcPts val="1200"/>
              </a:spcAft>
              <a:buClr>
                <a:srgbClr val="00539A"/>
              </a:buClr>
              <a:tabLst>
                <a:tab pos="6400800" algn="r"/>
              </a:tabLst>
              <a:defRPr/>
            </a:pPr>
            <a:r>
              <a:rPr lang="en-US" b="1" dirty="0">
                <a:solidFill>
                  <a:srgbClr val="0C447C"/>
                </a:solidFill>
                <a:cs typeface="Arial" panose="020B0604020202020204" pitchFamily="34" charset="0"/>
              </a:rPr>
              <a:t>Appendices</a:t>
            </a:r>
            <a:r>
              <a:rPr lang="en-US" b="1" dirty="0">
                <a:solidFill>
                  <a:srgbClr val="00529B"/>
                </a:solidFill>
                <a:cs typeface="Arial" panose="020B0604020202020204" pitchFamily="34" charset="0"/>
              </a:rPr>
              <a:t>:</a:t>
            </a:r>
          </a:p>
          <a:p>
            <a:pPr marL="548640" indent="-274320" algn="r">
              <a:spcAft>
                <a:spcPts val="1200"/>
              </a:spcAft>
              <a:buClr>
                <a:srgbClr val="00539A"/>
              </a:buClr>
              <a:tabLst>
                <a:tab pos="6400800" algn="r"/>
              </a:tabLst>
              <a:defRPr/>
            </a:pPr>
            <a:r>
              <a:rPr lang="en-US" dirty="0">
                <a:cs typeface="Arial" panose="020B0604020202020204" pitchFamily="34" charset="0"/>
              </a:rPr>
              <a:t>Medicare Advantage &amp; Other Medicare Health Plans Resource Guide……..40–41</a:t>
            </a:r>
          </a:p>
          <a:p>
            <a:pPr marL="548640" indent="-274320" algn="r">
              <a:spcAft>
                <a:spcPts val="1200"/>
              </a:spcAft>
              <a:buClr>
                <a:srgbClr val="00539A"/>
              </a:buClr>
              <a:tabLst>
                <a:tab pos="6400800" algn="r"/>
              </a:tabLst>
              <a:defRPr/>
            </a:pPr>
            <a:r>
              <a:rPr lang="en-US" dirty="0">
                <a:cs typeface="Arial" panose="020B0604020202020204" pitchFamily="34" charset="0"/>
              </a:rPr>
              <a:t>Compare Medicare Advantage Plans……...………………………….………...42–45</a:t>
            </a:r>
          </a:p>
          <a:p>
            <a:pPr lvl="0" algn="r">
              <a:lnSpc>
                <a:spcPct val="150000"/>
              </a:lnSpc>
              <a:tabLst>
                <a:tab pos="6400800" algn="r"/>
              </a:tabLst>
            </a:pPr>
            <a:r>
              <a:rPr lang="en-US" dirty="0"/>
              <a:t>	</a:t>
            </a:r>
          </a:p>
        </p:txBody>
      </p:sp>
    </p:spTree>
    <p:extLst>
      <p:ext uri="{BB962C8B-B14F-4D97-AF65-F5344CB8AC3E}">
        <p14:creationId xmlns:p14="http://schemas.microsoft.com/office/powerpoint/2010/main" val="2136733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DCB09-848A-4D49-B6D4-0D1CA10B14D2}"/>
              </a:ext>
            </a:extLst>
          </p:cNvPr>
          <p:cNvSpPr>
            <a:spLocks noGrp="1"/>
          </p:cNvSpPr>
          <p:nvPr>
            <p:ph type="title"/>
          </p:nvPr>
        </p:nvSpPr>
        <p:spPr>
          <a:xfrm>
            <a:off x="1404437" y="675144"/>
            <a:ext cx="4404029" cy="1160463"/>
          </a:xfrm>
        </p:spPr>
        <p:txBody>
          <a:bodyPr>
            <a:noAutofit/>
          </a:bodyPr>
          <a:lstStyle/>
          <a:p>
            <a:pPr algn="ctr"/>
            <a:r>
              <a:rPr lang="en-US" sz="4000" b="1" dirty="0">
                <a:solidFill>
                  <a:schemeClr val="bg1"/>
                </a:solidFill>
              </a:rPr>
              <a:t>TOPIC</a:t>
            </a:r>
            <a:br>
              <a:rPr lang="en-US" sz="4000" b="1" dirty="0">
                <a:solidFill>
                  <a:schemeClr val="bg1"/>
                </a:solidFill>
              </a:rPr>
            </a:br>
            <a:r>
              <a:rPr lang="en-US" sz="4000" b="1" dirty="0">
                <a:solidFill>
                  <a:schemeClr val="bg1"/>
                </a:solidFill>
              </a:rPr>
              <a:t>1</a:t>
            </a:r>
          </a:p>
        </p:txBody>
      </p:sp>
      <p:sp>
        <p:nvSpPr>
          <p:cNvPr id="3" name="Text Placeholder 2">
            <a:extLst>
              <a:ext uri="{FF2B5EF4-FFF2-40B4-BE49-F238E27FC236}">
                <a16:creationId xmlns:a16="http://schemas.microsoft.com/office/drawing/2014/main" id="{DC225721-9CE5-C140-AE7F-F31D9B12AD3A}"/>
              </a:ext>
            </a:extLst>
          </p:cNvPr>
          <p:cNvSpPr>
            <a:spLocks noGrp="1"/>
          </p:cNvSpPr>
          <p:nvPr>
            <p:ph type="body" idx="1"/>
          </p:nvPr>
        </p:nvSpPr>
        <p:spPr>
          <a:xfrm>
            <a:off x="4462904" y="2347019"/>
            <a:ext cx="6638987" cy="2512747"/>
          </a:xfrm>
        </p:spPr>
        <p:txBody>
          <a:bodyPr>
            <a:normAutofit/>
          </a:bodyPr>
          <a:lstStyle/>
          <a:p>
            <a:pPr algn="ctr"/>
            <a:r>
              <a:rPr lang="en-US" sz="4400" b="1" dirty="0">
                <a:solidFill>
                  <a:srgbClr val="16457A"/>
                </a:solidFill>
                <a:latin typeface="+mj-lt"/>
              </a:rPr>
              <a:t>Overview of Medicare</a:t>
            </a:r>
          </a:p>
        </p:txBody>
      </p:sp>
      <p:sp>
        <p:nvSpPr>
          <p:cNvPr id="6" name="Slide Number Placeholder 5">
            <a:extLst>
              <a:ext uri="{FF2B5EF4-FFF2-40B4-BE49-F238E27FC236}">
                <a16:creationId xmlns:a16="http://schemas.microsoft.com/office/drawing/2014/main" id="{9BF13FC4-8CE6-E04B-AEF2-A68771F499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
        <p:nvSpPr>
          <p:cNvPr id="7" name="Rectangle 6">
            <a:extLst>
              <a:ext uri="{FF2B5EF4-FFF2-40B4-BE49-F238E27FC236}">
                <a16:creationId xmlns:a16="http://schemas.microsoft.com/office/drawing/2014/main" id="{0FE6EB90-AC22-BF42-BC20-B63BFF8373C8}"/>
              </a:ext>
              <a:ext uri="{C183D7F6-B498-43B3-948B-1728B52AA6E4}">
                <adec:decorative xmlns:adec="http://schemas.microsoft.com/office/drawing/2017/decorative" val="1"/>
              </a:ext>
            </a:extLst>
          </p:cNvPr>
          <p:cNvSpPr/>
          <p:nvPr/>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64233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BC81A5F-14CB-3521-B330-0B954E70B0D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A196DD2-8D86-E10C-753A-CA117B5BCAD3}"/>
              </a:ext>
            </a:extLst>
          </p:cNvPr>
          <p:cNvSpPr txBox="1">
            <a:spLocks noGrp="1"/>
          </p:cNvSpPr>
          <p:nvPr>
            <p:ph type="title" idx="4294967295"/>
          </p:nvPr>
        </p:nvSpPr>
        <p:spPr>
          <a:xfrm>
            <a:off x="231354" y="191747"/>
            <a:ext cx="1196064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mj-lt"/>
                <a:ea typeface="+mn-ea"/>
                <a:cs typeface="+mn-cs"/>
              </a:rPr>
              <a:t>Medicare</a:t>
            </a:r>
          </a:p>
        </p:txBody>
      </p:sp>
      <p:sp>
        <p:nvSpPr>
          <p:cNvPr id="7" name="TextBox 6">
            <a:extLst>
              <a:ext uri="{FF2B5EF4-FFF2-40B4-BE49-F238E27FC236}">
                <a16:creationId xmlns:a16="http://schemas.microsoft.com/office/drawing/2014/main" id="{D2024D87-003C-40FE-4B6F-2DE0D0E0E21D}"/>
              </a:ext>
              <a:ext uri="{C183D7F6-B498-43B3-948B-1728B52AA6E4}">
                <adec:decorative xmlns:adec="http://schemas.microsoft.com/office/drawing/2017/decorative" val="0"/>
              </a:ext>
            </a:extLst>
          </p:cNvPr>
          <p:cNvSpPr txBox="1"/>
          <p:nvPr/>
        </p:nvSpPr>
        <p:spPr>
          <a:xfrm>
            <a:off x="490598" y="1209211"/>
            <a:ext cx="11210804" cy="35086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
                <a:srgbClr val="0C447C"/>
              </a:buClr>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Health insurance for:</a:t>
            </a:r>
          </a:p>
          <a:p>
            <a:pPr marL="617220" marR="0" lvl="0" indent="-342900" algn="l" defTabSz="914400" rtl="0" eaLnBrk="1" fontAlgn="auto" latinLnBrk="0" hangingPunct="1">
              <a:lnSpc>
                <a:spcPct val="100000"/>
              </a:lnSpc>
              <a:spcBef>
                <a:spcPts val="0"/>
              </a:spcBef>
              <a:spcAft>
                <a:spcPts val="1200"/>
              </a:spcAft>
              <a:buClr>
                <a:srgbClr val="0C447C"/>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People 65 or older</a:t>
            </a:r>
          </a:p>
          <a:p>
            <a:pPr marL="617220" marR="0" lvl="0" indent="-342900" algn="l" defTabSz="914400" rtl="0" eaLnBrk="1" fontAlgn="auto" latinLnBrk="0" hangingPunct="1">
              <a:lnSpc>
                <a:spcPct val="100000"/>
              </a:lnSpc>
              <a:spcBef>
                <a:spcPts val="0"/>
              </a:spcBef>
              <a:spcAft>
                <a:spcPts val="1200"/>
              </a:spcAft>
              <a:buClr>
                <a:srgbClr val="0C447C"/>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Certain people who are under 65 with disabilities </a:t>
            </a:r>
          </a:p>
          <a:p>
            <a:pPr marL="617220" marR="0" lvl="0" indent="-342900" algn="l" defTabSz="914400" rtl="0" eaLnBrk="1" fontAlgn="auto" latinLnBrk="0" hangingPunct="1">
              <a:lnSpc>
                <a:spcPct val="100000"/>
              </a:lnSpc>
              <a:spcBef>
                <a:spcPts val="0"/>
              </a:spcBef>
              <a:spcAft>
                <a:spcPts val="1200"/>
              </a:spcAft>
              <a:buClr>
                <a:srgbClr val="0C447C"/>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People of any age with End-Stage Renal Disease (ESRD) (permanent kidney failure requiring dialysis or a kidney transplant)</a:t>
            </a:r>
          </a:p>
          <a:p>
            <a:pPr marL="617220" marR="0" lvl="0" indent="-342900" algn="l" defTabSz="914400" rtl="0" eaLnBrk="1" fontAlgn="auto" latinLnBrk="0" hangingPunct="1">
              <a:lnSpc>
                <a:spcPct val="100000"/>
              </a:lnSpc>
              <a:spcBef>
                <a:spcPts val="0"/>
              </a:spcBef>
              <a:spcAft>
                <a:spcPts val="1200"/>
              </a:spcAft>
              <a:buClr>
                <a:srgbClr val="0C447C"/>
              </a:buClr>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People with ALS (also called Lou Gehrig’s disease)​</a:t>
            </a:r>
          </a:p>
          <a:p>
            <a:pPr marL="548640" marR="0" lvl="0" indent="-274320" algn="l" defTabSz="914400" rtl="0" eaLnBrk="1" fontAlgn="auto" latinLnBrk="0" hangingPunct="1">
              <a:lnSpc>
                <a:spcPct val="100000"/>
              </a:lnSpc>
              <a:spcBef>
                <a:spcPts val="0"/>
              </a:spcBef>
              <a:spcAft>
                <a:spcPts val="1200"/>
              </a:spcAft>
              <a:buClr>
                <a:srgbClr val="0C447C"/>
              </a:buClr>
              <a:buSzTx/>
              <a:buFont typeface="Wingdings" pitchFamily="2" charset="2"/>
              <a:buChar char="§"/>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 name="TextBox 1">
            <a:extLst>
              <a:ext uri="{FF2B5EF4-FFF2-40B4-BE49-F238E27FC236}">
                <a16:creationId xmlns:a16="http://schemas.microsoft.com/office/drawing/2014/main" id="{3657DB29-8E94-7D25-06B3-5D720736E3F4}"/>
              </a:ext>
              <a:ext uri="{C183D7F6-B498-43B3-948B-1728B52AA6E4}">
                <adec:decorative xmlns:adec="http://schemas.microsoft.com/office/drawing/2017/decorative" val="0"/>
              </a:ext>
            </a:extLst>
          </p:cNvPr>
          <p:cNvSpPr txBox="1"/>
          <p:nvPr/>
        </p:nvSpPr>
        <p:spPr>
          <a:xfrm>
            <a:off x="764918" y="4533173"/>
            <a:ext cx="10355179"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
                <a:srgbClr val="0C447C"/>
              </a:buClr>
              <a:buSzTx/>
              <a:buFontTx/>
              <a:buNone/>
              <a:tabLst/>
              <a:defRPr/>
            </a:pPr>
            <a:r>
              <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NOTE: </a:t>
            </a: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You must be either a U.S. citizen or U.S. national, a lawful permanent resident (green card holder), a Cuban-Haitian entrant, or lawfully living in the U.S. as a Compact of Free Association (COFA) migrant to get Part A and Part B benefits or join a Medicare health or drug plan. </a:t>
            </a:r>
          </a:p>
        </p:txBody>
      </p:sp>
      <p:sp>
        <p:nvSpPr>
          <p:cNvPr id="3" name="Freeform: Shape 2">
            <a:extLst>
              <a:ext uri="{FF2B5EF4-FFF2-40B4-BE49-F238E27FC236}">
                <a16:creationId xmlns:a16="http://schemas.microsoft.com/office/drawing/2014/main" id="{CDE43E05-72C9-9D8B-BE24-105CEA22C9F2}"/>
              </a:ext>
              <a:ext uri="{C183D7F6-B498-43B3-948B-1728B52AA6E4}">
                <adec:decorative xmlns:adec="http://schemas.microsoft.com/office/drawing/2017/decorative" val="1"/>
              </a:ext>
            </a:extLst>
          </p:cNvPr>
          <p:cNvSpPr>
            <a:spLocks noChangeAspect="1"/>
          </p:cNvSpPr>
          <p:nvPr/>
        </p:nvSpPr>
        <p:spPr>
          <a:xfrm>
            <a:off x="490598" y="4580704"/>
            <a:ext cx="274320" cy="274320"/>
          </a:xfrm>
          <a:custGeom>
            <a:avLst/>
            <a:gdLst>
              <a:gd name="connsiteX0" fmla="*/ 1828800 w 3657600"/>
              <a:gd name="connsiteY0" fmla="*/ 473375 h 3657600"/>
              <a:gd name="connsiteX1" fmla="*/ 1526601 w 3657600"/>
              <a:gd name="connsiteY1" fmla="*/ 1451335 h 3657600"/>
              <a:gd name="connsiteX2" fmla="*/ 548643 w 3657600"/>
              <a:gd name="connsiteY2" fmla="*/ 1451328 h 3657600"/>
              <a:gd name="connsiteX3" fmla="*/ 1339831 w 3657600"/>
              <a:gd name="connsiteY3" fmla="*/ 2055733 h 3657600"/>
              <a:gd name="connsiteX4" fmla="*/ 1037619 w 3657600"/>
              <a:gd name="connsiteY4" fmla="*/ 3033688 h 3657600"/>
              <a:gd name="connsiteX5" fmla="*/ 1828800 w 3657600"/>
              <a:gd name="connsiteY5" fmla="*/ 2429272 h 3657600"/>
              <a:gd name="connsiteX6" fmla="*/ 2619981 w 3657600"/>
              <a:gd name="connsiteY6" fmla="*/ 3033688 h 3657600"/>
              <a:gd name="connsiteX7" fmla="*/ 2317769 w 3657600"/>
              <a:gd name="connsiteY7" fmla="*/ 2055733 h 3657600"/>
              <a:gd name="connsiteX8" fmla="*/ 3108957 w 3657600"/>
              <a:gd name="connsiteY8" fmla="*/ 1451328 h 3657600"/>
              <a:gd name="connsiteX9" fmla="*/ 2130999 w 3657600"/>
              <a:gd name="connsiteY9" fmla="*/ 1451335 h 3657600"/>
              <a:gd name="connsiteX10" fmla="*/ 1828800 w 3657600"/>
              <a:gd name="connsiteY10" fmla="*/ 0 h 3657600"/>
              <a:gd name="connsiteX11" fmla="*/ 3657600 w 3657600"/>
              <a:gd name="connsiteY11" fmla="*/ 1828800 h 3657600"/>
              <a:gd name="connsiteX12" fmla="*/ 1828800 w 3657600"/>
              <a:gd name="connsiteY12" fmla="*/ 3657600 h 3657600"/>
              <a:gd name="connsiteX13" fmla="*/ 0 w 3657600"/>
              <a:gd name="connsiteY13" fmla="*/ 1828800 h 3657600"/>
              <a:gd name="connsiteX14" fmla="*/ 1828800 w 3657600"/>
              <a:gd name="connsiteY14"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3657600">
                <a:moveTo>
                  <a:pt x="1828800" y="473375"/>
                </a:moveTo>
                <a:lnTo>
                  <a:pt x="1526601" y="1451335"/>
                </a:lnTo>
                <a:lnTo>
                  <a:pt x="548643" y="1451328"/>
                </a:lnTo>
                <a:lnTo>
                  <a:pt x="1339831" y="2055733"/>
                </a:lnTo>
                <a:lnTo>
                  <a:pt x="1037619" y="3033688"/>
                </a:lnTo>
                <a:lnTo>
                  <a:pt x="1828800" y="2429272"/>
                </a:lnTo>
                <a:lnTo>
                  <a:pt x="2619981" y="3033688"/>
                </a:lnTo>
                <a:lnTo>
                  <a:pt x="2317769" y="2055733"/>
                </a:lnTo>
                <a:lnTo>
                  <a:pt x="3108957" y="1451328"/>
                </a:lnTo>
                <a:lnTo>
                  <a:pt x="2130999" y="1451335"/>
                </a:lnTo>
                <a:close/>
                <a:moveTo>
                  <a:pt x="1828800" y="0"/>
                </a:moveTo>
                <a:cubicBezTo>
                  <a:pt x="2838818" y="0"/>
                  <a:pt x="3657600" y="818782"/>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4" name="Slide Number Placeholder 3">
            <a:extLst>
              <a:ext uri="{FF2B5EF4-FFF2-40B4-BE49-F238E27FC236}">
                <a16:creationId xmlns:a16="http://schemas.microsoft.com/office/drawing/2014/main" id="{6E25719F-7E0C-D313-654A-109DD1FD1FB4}"/>
              </a:ext>
              <a:ext uri="{C183D7F6-B498-43B3-948B-1728B52AA6E4}">
                <adec:decorative xmlns:adec="http://schemas.microsoft.com/office/drawing/2017/decorative" val="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1660755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36C09AB-A00F-1A75-A3CA-7C4B27F7A19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3A9FC44-3A00-2E6C-DC6B-042C8F2EAF2D}"/>
              </a:ext>
            </a:extLst>
          </p:cNvPr>
          <p:cNvSpPr txBox="1">
            <a:spLocks noGrp="1"/>
          </p:cNvSpPr>
          <p:nvPr>
            <p:ph type="title" idx="4294967295"/>
          </p:nvPr>
        </p:nvSpPr>
        <p:spPr>
          <a:xfrm>
            <a:off x="231354" y="201497"/>
            <a:ext cx="1196064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mj-lt"/>
                <a:ea typeface="+mn-ea"/>
                <a:cs typeface="+mn-cs"/>
              </a:rPr>
              <a:t>What Are the Parts of Medicare?</a:t>
            </a:r>
          </a:p>
        </p:txBody>
      </p:sp>
      <p:sp>
        <p:nvSpPr>
          <p:cNvPr id="5" name="Content Placeholder 11">
            <a:extLst>
              <a:ext uri="{FF2B5EF4-FFF2-40B4-BE49-F238E27FC236}">
                <a16:creationId xmlns:a16="http://schemas.microsoft.com/office/drawing/2014/main" id="{D1B6B910-D3DC-76B2-31D7-FEE597A393CD}"/>
              </a:ext>
            </a:extLst>
          </p:cNvPr>
          <p:cNvSpPr txBox="1">
            <a:spLocks/>
          </p:cNvSpPr>
          <p:nvPr/>
        </p:nvSpPr>
        <p:spPr>
          <a:xfrm>
            <a:off x="1363378" y="1698469"/>
            <a:ext cx="2926080" cy="3756252"/>
          </a:xfrm>
          <a:prstGeom prst="roundRect">
            <a:avLst/>
          </a:prstGeom>
          <a:ln w="38100">
            <a:solidFill>
              <a:schemeClr val="accent1"/>
            </a:solidFill>
          </a:ln>
        </p:spPr>
        <p:txBody>
          <a:bodyPr vert="horz" wrap="none" lIns="91440" tIns="45720" rIns="91440" bIns="45720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Part A</a:t>
            </a:r>
            <a:b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b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(Hospital Insurance)</a:t>
            </a:r>
          </a:p>
        </p:txBody>
      </p:sp>
      <p:pic>
        <p:nvPicPr>
          <p:cNvPr id="8" name="Picture 7" descr="Part A icon">
            <a:extLst>
              <a:ext uri="{FF2B5EF4-FFF2-40B4-BE49-F238E27FC236}">
                <a16:creationId xmlns:a16="http://schemas.microsoft.com/office/drawing/2014/main" id="{FF70A035-60AF-15C2-719E-301928F42F86}"/>
              </a:ext>
            </a:extLst>
          </p:cNvPr>
          <p:cNvPicPr>
            <a:picLocks noChangeAspect="1"/>
          </p:cNvPicPr>
          <p:nvPr/>
        </p:nvPicPr>
        <p:blipFill>
          <a:blip r:embed="rId4"/>
          <a:srcRect/>
          <a:stretch/>
        </p:blipFill>
        <p:spPr>
          <a:xfrm>
            <a:off x="1778335" y="2324389"/>
            <a:ext cx="2133141" cy="1207125"/>
          </a:xfrm>
          <a:prstGeom prst="rect">
            <a:avLst/>
          </a:prstGeom>
        </p:spPr>
      </p:pic>
      <p:pic>
        <p:nvPicPr>
          <p:cNvPr id="9" name="Picture 8" descr="Part B Icon">
            <a:extLst>
              <a:ext uri="{FF2B5EF4-FFF2-40B4-BE49-F238E27FC236}">
                <a16:creationId xmlns:a16="http://schemas.microsoft.com/office/drawing/2014/main" id="{15638A7E-A607-C6B4-50E0-6888568BCDBB}"/>
              </a:ext>
            </a:extLst>
          </p:cNvPr>
          <p:cNvPicPr>
            <a:picLocks noChangeAspect="1"/>
          </p:cNvPicPr>
          <p:nvPr/>
        </p:nvPicPr>
        <p:blipFill>
          <a:blip r:embed="rId5"/>
          <a:srcRect/>
          <a:stretch/>
        </p:blipFill>
        <p:spPr>
          <a:xfrm>
            <a:off x="5190993" y="2229359"/>
            <a:ext cx="1674334" cy="1508324"/>
          </a:xfrm>
          <a:prstGeom prst="rect">
            <a:avLst/>
          </a:prstGeom>
        </p:spPr>
      </p:pic>
      <p:sp>
        <p:nvSpPr>
          <p:cNvPr id="10" name="Content Placeholder 15">
            <a:extLst>
              <a:ext uri="{FF2B5EF4-FFF2-40B4-BE49-F238E27FC236}">
                <a16:creationId xmlns:a16="http://schemas.microsoft.com/office/drawing/2014/main" id="{AC536389-FE11-64BF-B64C-052D01FB5214}"/>
              </a:ext>
            </a:extLst>
          </p:cNvPr>
          <p:cNvSpPr txBox="1">
            <a:spLocks/>
          </p:cNvSpPr>
          <p:nvPr/>
        </p:nvSpPr>
        <p:spPr>
          <a:xfrm>
            <a:off x="4656789" y="1698469"/>
            <a:ext cx="2926080" cy="3807239"/>
          </a:xfrm>
          <a:prstGeom prst="roundRect">
            <a:avLst/>
          </a:prstGeom>
          <a:ln w="38100">
            <a:solidFill>
              <a:schemeClr val="accent1"/>
            </a:solidFill>
          </a:ln>
        </p:spPr>
        <p:txBody>
          <a:bodyPr vert="horz" wrap="none" lIns="91440" tIns="45720" rIns="91440" bIns="457200" rtlCol="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Part B</a:t>
            </a:r>
            <a:b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b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(Medical Insurance)</a:t>
            </a:r>
          </a:p>
        </p:txBody>
      </p:sp>
      <p:pic>
        <p:nvPicPr>
          <p:cNvPr id="11" name="Picture 10" descr="Part D Icon">
            <a:extLst>
              <a:ext uri="{FF2B5EF4-FFF2-40B4-BE49-F238E27FC236}">
                <a16:creationId xmlns:a16="http://schemas.microsoft.com/office/drawing/2014/main" id="{94AC13A1-7F1A-452D-90F3-399BC0AE2E9D}"/>
              </a:ext>
            </a:extLst>
          </p:cNvPr>
          <p:cNvPicPr>
            <a:picLocks noChangeAspect="1"/>
          </p:cNvPicPr>
          <p:nvPr/>
        </p:nvPicPr>
        <p:blipFill>
          <a:blip r:embed="rId6"/>
          <a:srcRect/>
          <a:stretch/>
        </p:blipFill>
        <p:spPr>
          <a:xfrm>
            <a:off x="8482946" y="2238016"/>
            <a:ext cx="1939276" cy="1379870"/>
          </a:xfrm>
          <a:prstGeom prst="rect">
            <a:avLst/>
          </a:prstGeom>
        </p:spPr>
      </p:pic>
      <p:sp>
        <p:nvSpPr>
          <p:cNvPr id="12" name="Content Placeholder 16">
            <a:extLst>
              <a:ext uri="{FF2B5EF4-FFF2-40B4-BE49-F238E27FC236}">
                <a16:creationId xmlns:a16="http://schemas.microsoft.com/office/drawing/2014/main" id="{0623BEF5-B356-6A64-E0CE-704565EC58A0}"/>
              </a:ext>
            </a:extLst>
          </p:cNvPr>
          <p:cNvSpPr txBox="1">
            <a:spLocks/>
          </p:cNvSpPr>
          <p:nvPr/>
        </p:nvSpPr>
        <p:spPr>
          <a:xfrm>
            <a:off x="7950200" y="1698469"/>
            <a:ext cx="2926080" cy="3803651"/>
          </a:xfrm>
          <a:prstGeom prst="roundRect">
            <a:avLst/>
          </a:prstGeom>
          <a:ln w="38100">
            <a:solidFill>
              <a:schemeClr val="accent1"/>
            </a:solidFill>
          </a:ln>
        </p:spPr>
        <p:txBody>
          <a:bodyPr wrap="none" bIns="457200" anchor="b">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Part D</a:t>
            </a:r>
            <a:b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br>
            <a:r>
              <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(Drug coverage)</a:t>
            </a:r>
          </a:p>
        </p:txBody>
      </p:sp>
      <p:sp>
        <p:nvSpPr>
          <p:cNvPr id="4" name="Slide Number Placeholder 3">
            <a:extLst>
              <a:ext uri="{FF2B5EF4-FFF2-40B4-BE49-F238E27FC236}">
                <a16:creationId xmlns:a16="http://schemas.microsoft.com/office/drawing/2014/main" id="{CB7FBC81-820F-B722-FD80-9089ED2134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39288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4003620-D865-D25C-F239-5616671C518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2B95588-52F2-421E-99DD-0F8BC0954A44}"/>
              </a:ext>
            </a:extLst>
          </p:cNvPr>
          <p:cNvSpPr txBox="1">
            <a:spLocks noGrp="1"/>
          </p:cNvSpPr>
          <p:nvPr>
            <p:ph type="title" idx="4294967295"/>
          </p:nvPr>
        </p:nvSpPr>
        <p:spPr>
          <a:xfrm>
            <a:off x="253391" y="201497"/>
            <a:ext cx="11938603"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mj-lt"/>
                <a:ea typeface="+mn-ea"/>
                <a:cs typeface="+mn-cs"/>
              </a:rPr>
              <a:t>Your Medicare Options</a:t>
            </a:r>
          </a:p>
        </p:txBody>
      </p:sp>
      <p:sp>
        <p:nvSpPr>
          <p:cNvPr id="2" name="Content Placeholder 5">
            <a:extLst>
              <a:ext uri="{FF2B5EF4-FFF2-40B4-BE49-F238E27FC236}">
                <a16:creationId xmlns:a16="http://schemas.microsoft.com/office/drawing/2014/main" id="{925F20E6-B30C-3563-9CFC-4F6DFF22B3B2}"/>
              </a:ext>
            </a:extLst>
          </p:cNvPr>
          <p:cNvSpPr txBox="1">
            <a:spLocks/>
          </p:cNvSpPr>
          <p:nvPr/>
        </p:nvSpPr>
        <p:spPr>
          <a:xfrm>
            <a:off x="1109862" y="1064332"/>
            <a:ext cx="3923127" cy="400110"/>
          </a:xfrm>
          <a:prstGeom prst="roundRect">
            <a:avLst/>
          </a:prstGeom>
          <a:solidFill>
            <a:srgbClr val="DEEBF7"/>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0" cap="none" spc="0" normalizeH="0" baseline="0" noProof="0" dirty="0">
                <a:ln>
                  <a:noFill/>
                </a:ln>
                <a:solidFill>
                  <a:prstClr val="black"/>
                </a:solidFill>
                <a:effectLst/>
                <a:uLnTx/>
                <a:uFillTx/>
                <a:latin typeface="Arial" panose="020B0604020202020204" pitchFamily="34" charset="0"/>
                <a:ea typeface="+mn-ea"/>
                <a:cs typeface="+mn-cs"/>
              </a:rPr>
              <a:t>Original Medicare</a:t>
            </a:r>
          </a:p>
        </p:txBody>
      </p:sp>
      <p:pic>
        <p:nvPicPr>
          <p:cNvPr id="3" name="Picture 2" descr="Part A&#10;Part B&#10;You can add:&#10;Part&#10;You can also add:&#10;Supplemental coverage.">
            <a:extLst>
              <a:ext uri="{FF2B5EF4-FFF2-40B4-BE49-F238E27FC236}">
                <a16:creationId xmlns:a16="http://schemas.microsoft.com/office/drawing/2014/main" id="{31C778DF-0C68-754D-CC8F-9045E3751834}"/>
              </a:ext>
            </a:extLst>
          </p:cNvPr>
          <p:cNvPicPr>
            <a:picLocks noChangeAspect="1"/>
          </p:cNvPicPr>
          <p:nvPr/>
        </p:nvPicPr>
        <p:blipFill>
          <a:blip r:embed="rId4"/>
          <a:srcRect/>
          <a:stretch/>
        </p:blipFill>
        <p:spPr>
          <a:xfrm>
            <a:off x="1411892" y="1556870"/>
            <a:ext cx="3481852" cy="3686667"/>
          </a:xfrm>
          <a:prstGeom prst="rect">
            <a:avLst/>
          </a:prstGeom>
        </p:spPr>
      </p:pic>
      <p:cxnSp>
        <p:nvCxnSpPr>
          <p:cNvPr id="7" name="Straight Connector 6">
            <a:extLst>
              <a:ext uri="{FF2B5EF4-FFF2-40B4-BE49-F238E27FC236}">
                <a16:creationId xmlns:a16="http://schemas.microsoft.com/office/drawing/2014/main" id="{39F0D355-D1E1-E9F5-9A6A-D6FDBD77CD3F}"/>
              </a:ext>
              <a:ext uri="{C183D7F6-B498-43B3-948B-1728B52AA6E4}">
                <adec:decorative xmlns:adec="http://schemas.microsoft.com/office/drawing/2017/decorative" val="1"/>
              </a:ext>
            </a:extLst>
          </p:cNvPr>
          <p:cNvCxnSpPr>
            <a:cxnSpLocks/>
          </p:cNvCxnSpPr>
          <p:nvPr/>
        </p:nvCxnSpPr>
        <p:spPr>
          <a:xfrm>
            <a:off x="5742240" y="1495313"/>
            <a:ext cx="0" cy="4335332"/>
          </a:xfrm>
          <a:prstGeom prst="line">
            <a:avLst/>
          </a:prstGeom>
          <a:noFill/>
          <a:ln w="12700" cap="flat" cmpd="sng" algn="ctr">
            <a:solidFill>
              <a:schemeClr val="accent5">
                <a:lumMod val="60000"/>
                <a:lumOff val="40000"/>
              </a:schemeClr>
            </a:solidFill>
            <a:prstDash val="solid"/>
            <a:miter lim="800000"/>
          </a:ln>
          <a:effectLst/>
        </p:spPr>
      </p:cxnSp>
      <p:sp>
        <p:nvSpPr>
          <p:cNvPr id="13" name="Content Placeholder 5">
            <a:extLst>
              <a:ext uri="{FF2B5EF4-FFF2-40B4-BE49-F238E27FC236}">
                <a16:creationId xmlns:a16="http://schemas.microsoft.com/office/drawing/2014/main" id="{93034FF5-EDD3-5880-8DDC-AEC3884869D4}"/>
              </a:ext>
            </a:extLst>
          </p:cNvPr>
          <p:cNvSpPr txBox="1">
            <a:spLocks/>
          </p:cNvSpPr>
          <p:nvPr/>
        </p:nvSpPr>
        <p:spPr>
          <a:xfrm>
            <a:off x="6299200" y="1064332"/>
            <a:ext cx="5524500" cy="400110"/>
          </a:xfrm>
          <a:prstGeom prst="roundRect">
            <a:avLst/>
          </a:prstGeom>
          <a:solidFill>
            <a:srgbClr val="DEEBF7"/>
          </a:solidFill>
        </p:spPr>
        <p:txBody>
          <a:bodyPr vert="horz" lIns="91440" tIns="45720" rIns="91440" bIns="45720" rtlCol="0">
            <a:noAutofit/>
          </a:bodyPr>
          <a:lstStyle>
            <a:lvl1pPr marL="274320" indent="-274320" algn="l" defTabSz="914400" rtl="0" eaLnBrk="1" latinLnBrk="0" hangingPunct="1">
              <a:lnSpc>
                <a:spcPct val="100000"/>
              </a:lnSpc>
              <a:spcBef>
                <a:spcPts val="0"/>
              </a:spcBef>
              <a:spcAft>
                <a:spcPts val="1200"/>
              </a:spcAft>
              <a:buClr>
                <a:srgbClr val="00539A"/>
              </a:buClr>
              <a:buFont typeface="Wingdings" pitchFamily="2" charset="2"/>
              <a:buChar char="§"/>
              <a:defRPr sz="2600" kern="1200">
                <a:solidFill>
                  <a:srgbClr val="00529B"/>
                </a:solidFill>
                <a:latin typeface="Arial" panose="020B0604020202020204" pitchFamily="34" charset="0"/>
                <a:ea typeface="+mn-ea"/>
                <a:cs typeface="Arial" panose="020B0604020202020204" pitchFamily="34" charset="0"/>
              </a:defRPr>
            </a:lvl1pPr>
            <a:lvl2pPr marL="822960" indent="-274320" algn="l" defTabSz="914400" rtl="0" eaLnBrk="1" latinLnBrk="0" hangingPunct="1">
              <a:lnSpc>
                <a:spcPct val="100000"/>
              </a:lnSpc>
              <a:spcBef>
                <a:spcPts val="0"/>
              </a:spcBef>
              <a:spcAft>
                <a:spcPts val="1200"/>
              </a:spcAft>
              <a:buFont typeface="Arial" panose="020B0604020202020204" pitchFamily="34" charset="0"/>
              <a:buChar char="•"/>
              <a:defRPr sz="2200" kern="1200">
                <a:solidFill>
                  <a:srgbClr val="00529B"/>
                </a:solidFill>
                <a:latin typeface="Arial" panose="020B0604020202020204" pitchFamily="34" charset="0"/>
                <a:ea typeface="+mn-ea"/>
                <a:cs typeface="Arial" panose="020B0604020202020204" pitchFamily="34" charset="0"/>
              </a:defRPr>
            </a:lvl2pPr>
            <a:lvl3pPr marL="1371600" indent="-274320" algn="l" defTabSz="914400" rtl="0" eaLnBrk="1" latinLnBrk="0" hangingPunct="1">
              <a:lnSpc>
                <a:spcPct val="100000"/>
              </a:lnSpc>
              <a:spcBef>
                <a:spcPts val="0"/>
              </a:spcBef>
              <a:spcAft>
                <a:spcPts val="1200"/>
              </a:spcAft>
              <a:buSzPct val="50000"/>
              <a:buFont typeface="Wingdings" panose="05000000000000000000" pitchFamily="2" charset="2"/>
              <a:buChar char="q"/>
              <a:defRPr sz="2000" kern="1200">
                <a:solidFill>
                  <a:srgbClr val="00529B"/>
                </a:solidFill>
                <a:latin typeface="+mn-lt"/>
                <a:ea typeface="+mn-ea"/>
                <a:cs typeface="+mn-cs"/>
              </a:defRPr>
            </a:lvl3pPr>
            <a:lvl4pPr marL="1920240" indent="-274320" algn="l" defTabSz="914400" rtl="0" eaLnBrk="1" latinLnBrk="0" hangingPunct="1">
              <a:lnSpc>
                <a:spcPct val="100000"/>
              </a:lnSpc>
              <a:spcBef>
                <a:spcPts val="0"/>
              </a:spcBef>
              <a:spcAft>
                <a:spcPts val="1200"/>
              </a:spcAft>
              <a:buFont typeface="Courier New" panose="02070309020205020404" pitchFamily="49" charset="0"/>
              <a:buChar char="o"/>
              <a:defRPr sz="1800" kern="1200">
                <a:solidFill>
                  <a:srgbClr val="00529B"/>
                </a:solidFill>
                <a:latin typeface="+mn-lt"/>
                <a:ea typeface="+mn-ea"/>
                <a:cs typeface="+mn-cs"/>
              </a:defRPr>
            </a:lvl4pPr>
            <a:lvl5pPr marL="2057400" indent="-274320" algn="l" defTabSz="914400" rtl="0" eaLnBrk="1" latinLnBrk="0" hangingPunct="1">
              <a:lnSpc>
                <a:spcPct val="100000"/>
              </a:lnSpc>
              <a:spcBef>
                <a:spcPts val="0"/>
              </a:spcBef>
              <a:spcAft>
                <a:spcPts val="600"/>
              </a:spcAft>
              <a:buFont typeface="Arial" panose="020B0604020202020204" pitchFamily="34" charset="0"/>
              <a:buChar char="•"/>
              <a:defRPr sz="1800" kern="1200">
                <a:solidFill>
                  <a:srgbClr val="00529B"/>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1200"/>
              </a:spcAft>
              <a:buClr>
                <a:srgbClr val="00539A"/>
              </a:buClr>
              <a:buSzTx/>
              <a:buFont typeface="Wingdings" pitchFamily="2" charset="2"/>
              <a:buNone/>
              <a:tabLst/>
              <a:defRPr/>
            </a:pPr>
            <a:r>
              <a:rPr kumimoji="0" lang="en-US" sz="2000" b="1"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Medicare Advantage (also known as Part C)</a:t>
            </a:r>
          </a:p>
        </p:txBody>
      </p:sp>
      <p:pic>
        <p:nvPicPr>
          <p:cNvPr id="14" name="Picture 13" descr="Part A&#10;Part B&#10;Most plans include:&#10;Part D&#10;Extra benefits.">
            <a:extLst>
              <a:ext uri="{FF2B5EF4-FFF2-40B4-BE49-F238E27FC236}">
                <a16:creationId xmlns:a16="http://schemas.microsoft.com/office/drawing/2014/main" id="{4C30F5BD-AD96-D767-2B98-C9AD171E2BC1}"/>
              </a:ext>
            </a:extLst>
          </p:cNvPr>
          <p:cNvPicPr>
            <a:picLocks noChangeAspect="1"/>
          </p:cNvPicPr>
          <p:nvPr/>
        </p:nvPicPr>
        <p:blipFill>
          <a:blip r:embed="rId5"/>
          <a:srcRect/>
          <a:stretch/>
        </p:blipFill>
        <p:spPr>
          <a:xfrm>
            <a:off x="7203440" y="1591380"/>
            <a:ext cx="3967624" cy="2960299"/>
          </a:xfrm>
          <a:prstGeom prst="rect">
            <a:avLst/>
          </a:prstGeom>
        </p:spPr>
      </p:pic>
      <p:sp>
        <p:nvSpPr>
          <p:cNvPr id="4" name="Slide Number Placeholder 3">
            <a:extLst>
              <a:ext uri="{FF2B5EF4-FFF2-40B4-BE49-F238E27FC236}">
                <a16:creationId xmlns:a16="http://schemas.microsoft.com/office/drawing/2014/main" id="{F231198E-7580-92E9-3554-1512F924DF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90625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2F2365F-B85C-A910-1291-1E2ECD8031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3D15CD-D154-D7A4-166E-5A411CDB88E7}"/>
              </a:ext>
            </a:extLst>
          </p:cNvPr>
          <p:cNvSpPr>
            <a:spLocks noGrp="1"/>
          </p:cNvSpPr>
          <p:nvPr>
            <p:ph type="title"/>
          </p:nvPr>
        </p:nvSpPr>
        <p:spPr>
          <a:xfrm>
            <a:off x="1404437" y="675144"/>
            <a:ext cx="4404029" cy="1160463"/>
          </a:xfrm>
        </p:spPr>
        <p:txBody>
          <a:bodyPr>
            <a:noAutofit/>
          </a:bodyPr>
          <a:lstStyle/>
          <a:p>
            <a:pPr algn="ctr"/>
            <a:r>
              <a:rPr lang="en-US" sz="4000" b="1" dirty="0">
                <a:solidFill>
                  <a:schemeClr val="bg1"/>
                </a:solidFill>
              </a:rPr>
              <a:t>TOPIC</a:t>
            </a:r>
            <a:br>
              <a:rPr lang="en-US" sz="4000" b="1" dirty="0">
                <a:solidFill>
                  <a:schemeClr val="bg1"/>
                </a:solidFill>
              </a:rPr>
            </a:br>
            <a:r>
              <a:rPr lang="en-US" sz="4000" b="1" dirty="0">
                <a:solidFill>
                  <a:schemeClr val="bg1"/>
                </a:solidFill>
              </a:rPr>
              <a:t>2</a:t>
            </a:r>
          </a:p>
        </p:txBody>
      </p:sp>
      <p:sp>
        <p:nvSpPr>
          <p:cNvPr id="3" name="Text Placeholder 2">
            <a:extLst>
              <a:ext uri="{FF2B5EF4-FFF2-40B4-BE49-F238E27FC236}">
                <a16:creationId xmlns:a16="http://schemas.microsoft.com/office/drawing/2014/main" id="{D0FAA261-54E0-6F6E-DE2D-10AF5C0E82FA}"/>
              </a:ext>
            </a:extLst>
          </p:cNvPr>
          <p:cNvSpPr>
            <a:spLocks noGrp="1"/>
          </p:cNvSpPr>
          <p:nvPr>
            <p:ph type="body" idx="1"/>
          </p:nvPr>
        </p:nvSpPr>
        <p:spPr>
          <a:xfrm>
            <a:off x="4462904" y="2347019"/>
            <a:ext cx="6638987" cy="2512747"/>
          </a:xfrm>
        </p:spPr>
        <p:txBody>
          <a:bodyPr>
            <a:normAutofit/>
          </a:bodyPr>
          <a:lstStyle/>
          <a:p>
            <a:pPr algn="ctr"/>
            <a:r>
              <a:rPr lang="en-US" sz="4400" b="1" dirty="0">
                <a:solidFill>
                  <a:srgbClr val="16457A"/>
                </a:solidFill>
                <a:latin typeface="+mj-lt"/>
              </a:rPr>
              <a:t>Medicare Advantage Plan Overview</a:t>
            </a:r>
          </a:p>
        </p:txBody>
      </p:sp>
      <p:sp>
        <p:nvSpPr>
          <p:cNvPr id="6" name="Slide Number Placeholder 5">
            <a:extLst>
              <a:ext uri="{FF2B5EF4-FFF2-40B4-BE49-F238E27FC236}">
                <a16:creationId xmlns:a16="http://schemas.microsoft.com/office/drawing/2014/main" id="{41715241-5D1F-E791-3D1A-D6C629E34244}"/>
              </a:ext>
            </a:extLst>
          </p:cNvPr>
          <p:cNvSpPr>
            <a:spLocks noGrp="1"/>
          </p:cNvSpPr>
          <p:nvPr>
            <p:ph type="sldNum" sz="quarter" idx="12"/>
          </p:nvPr>
        </p:nvSpPr>
        <p:spPr/>
        <p:txBody>
          <a:bodyPr/>
          <a:lstStyle/>
          <a:p>
            <a:fld id="{C8F7F351-82FE-6748-A3E2-20FA9B2ECD38}" type="slidenum">
              <a:rPr lang="en-US" smtClean="0"/>
              <a:t>7</a:t>
            </a:fld>
            <a:endParaRPr lang="en-US"/>
          </a:p>
        </p:txBody>
      </p:sp>
      <p:sp>
        <p:nvSpPr>
          <p:cNvPr id="7" name="Rectangle 6">
            <a:extLst>
              <a:ext uri="{FF2B5EF4-FFF2-40B4-BE49-F238E27FC236}">
                <a16:creationId xmlns:a16="http://schemas.microsoft.com/office/drawing/2014/main" id="{EE4298F8-81A8-7AEE-C1A1-5FC0D05AEEF6}"/>
              </a:ext>
              <a:ext uri="{C183D7F6-B498-43B3-948B-1728B52AA6E4}">
                <adec:decorative xmlns:adec="http://schemas.microsoft.com/office/drawing/2017/decorative" val="1"/>
              </a:ext>
            </a:extLst>
          </p:cNvPr>
          <p:cNvSpPr/>
          <p:nvPr/>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729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AE55BD8-57D9-B22B-3B27-3389B174C49A}"/>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3D871CAB-C1A1-BADB-58B1-E11E629407A6}"/>
              </a:ext>
            </a:extLst>
          </p:cNvPr>
          <p:cNvSpPr>
            <a:spLocks noGrp="1"/>
          </p:cNvSpPr>
          <p:nvPr>
            <p:ph type="title" idx="4294967295"/>
          </p:nvPr>
        </p:nvSpPr>
        <p:spPr>
          <a:xfrm>
            <a:off x="927100" y="-161132"/>
            <a:ext cx="10515600" cy="1325563"/>
          </a:xfrm>
        </p:spPr>
        <p:txBody>
          <a:bodyPr>
            <a:normAutofit/>
          </a:bodyPr>
          <a:lstStyle/>
          <a:p>
            <a:pPr algn="ctr"/>
            <a:r>
              <a:rPr lang="en-US" sz="3600" b="1" dirty="0">
                <a:solidFill>
                  <a:srgbClr val="0C447C"/>
                </a:solidFill>
                <a:latin typeface="Arial" panose="020B0604020202020204" pitchFamily="34" charset="0"/>
              </a:rPr>
              <a:t>Medicare Advantage Plans (Part C)</a:t>
            </a:r>
            <a:endParaRPr lang="en-US" sz="3600" dirty="0"/>
          </a:p>
        </p:txBody>
      </p:sp>
      <p:sp>
        <p:nvSpPr>
          <p:cNvPr id="5" name="Content Placeholder 4">
            <a:extLst>
              <a:ext uri="{FF2B5EF4-FFF2-40B4-BE49-F238E27FC236}">
                <a16:creationId xmlns:a16="http://schemas.microsoft.com/office/drawing/2014/main" id="{550AB9D2-3180-8AA3-7BE1-F9A1960624FF}"/>
              </a:ext>
            </a:extLst>
          </p:cNvPr>
          <p:cNvSpPr txBox="1">
            <a:spLocks/>
          </p:cNvSpPr>
          <p:nvPr/>
        </p:nvSpPr>
        <p:spPr>
          <a:xfrm>
            <a:off x="645459" y="1261872"/>
            <a:ext cx="6280428" cy="50038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00000"/>
              </a:lnSpc>
              <a:spcBef>
                <a:spcPts val="0"/>
              </a:spcBef>
              <a:spcAft>
                <a:spcPts val="1200"/>
              </a:spcAft>
              <a:buFont typeface="Wingdings" pitchFamily="2" charset="2"/>
              <a:buNone/>
            </a:pPr>
            <a:r>
              <a:rPr lang="en-US" sz="2400" b="1" dirty="0"/>
              <a:t>Offered by Medicare-approved private companies that must follow rules set by Medicare.</a:t>
            </a:r>
          </a:p>
          <a:p>
            <a:pPr marL="548640" indent="-274320" defTabSz="685800">
              <a:lnSpc>
                <a:spcPct val="100000"/>
              </a:lnSpc>
              <a:spcBef>
                <a:spcPts val="0"/>
              </a:spcBef>
              <a:spcAft>
                <a:spcPts val="1200"/>
              </a:spcAft>
            </a:pPr>
            <a:r>
              <a:rPr lang="en-US" sz="2000" dirty="0"/>
              <a:t>In many cases, you can only use health care providers who participate in the plan’s network.</a:t>
            </a:r>
          </a:p>
          <a:p>
            <a:pPr marL="548640" indent="-274320" defTabSz="685800">
              <a:lnSpc>
                <a:spcPct val="100000"/>
              </a:lnSpc>
              <a:spcBef>
                <a:spcPts val="0"/>
              </a:spcBef>
              <a:spcAft>
                <a:spcPts val="1200"/>
              </a:spcAft>
            </a:pPr>
            <a:r>
              <a:rPr lang="en-US" sz="2000" dirty="0"/>
              <a:t>For certain services or drugs, you may need to get approval (also called prior authorization) from your plan before it covers them.</a:t>
            </a:r>
          </a:p>
          <a:p>
            <a:pPr marL="548640" indent="-274320" defTabSz="685800">
              <a:lnSpc>
                <a:spcPct val="100000"/>
              </a:lnSpc>
              <a:spcBef>
                <a:spcPts val="0"/>
              </a:spcBef>
              <a:spcAft>
                <a:spcPts val="1200"/>
              </a:spcAft>
            </a:pPr>
            <a:r>
              <a:rPr lang="en-US" sz="2000" dirty="0"/>
              <a:t>Plans may offer some extra benefits that Original Medicare doesn’t cover - like fitness programs (gym memberships or discounts) and some vision, hearing, and dental services (like routine check ups or cleanings).</a:t>
            </a:r>
          </a:p>
        </p:txBody>
      </p:sp>
      <p:pic>
        <p:nvPicPr>
          <p:cNvPr id="2" name="Picture 1" descr="Graphic showing the different parts of Medicare Advantage: Part A, Part B, most include Part D, Some Extra Benefits.">
            <a:extLst>
              <a:ext uri="{FF2B5EF4-FFF2-40B4-BE49-F238E27FC236}">
                <a16:creationId xmlns:a16="http://schemas.microsoft.com/office/drawing/2014/main" id="{E91B0FDB-D947-DF07-5CA2-3E0B60899824}"/>
              </a:ext>
            </a:extLst>
          </p:cNvPr>
          <p:cNvPicPr>
            <a:picLocks noChangeAspect="1"/>
          </p:cNvPicPr>
          <p:nvPr/>
        </p:nvPicPr>
        <p:blipFill>
          <a:blip r:embed="rId4"/>
          <a:stretch>
            <a:fillRect/>
          </a:stretch>
        </p:blipFill>
        <p:spPr>
          <a:xfrm>
            <a:off x="7289986" y="1280160"/>
            <a:ext cx="4700088" cy="4297680"/>
          </a:xfrm>
          <a:prstGeom prst="rect">
            <a:avLst/>
          </a:prstGeom>
        </p:spPr>
      </p:pic>
      <p:cxnSp>
        <p:nvCxnSpPr>
          <p:cNvPr id="3" name="Straight Connector 2">
            <a:extLst>
              <a:ext uri="{FF2B5EF4-FFF2-40B4-BE49-F238E27FC236}">
                <a16:creationId xmlns:a16="http://schemas.microsoft.com/office/drawing/2014/main" id="{17E1D918-86C3-CC23-88FC-875D6D118C93}"/>
              </a:ext>
              <a:ext uri="{C183D7F6-B498-43B3-948B-1728B52AA6E4}">
                <adec:decorative xmlns:adec="http://schemas.microsoft.com/office/drawing/2017/decorative" val="1"/>
              </a:ext>
            </a:extLst>
          </p:cNvPr>
          <p:cNvCxnSpPr/>
          <p:nvPr/>
        </p:nvCxnSpPr>
        <p:spPr>
          <a:xfrm>
            <a:off x="7054148" y="1261872"/>
            <a:ext cx="0" cy="4687824"/>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383FABC7-1E83-7C61-5693-1C21158F7D10}"/>
              </a:ext>
            </a:extLst>
          </p:cNvPr>
          <p:cNvSpPr>
            <a:spLocks noGrp="1"/>
          </p:cNvSpPr>
          <p:nvPr>
            <p:ph type="sldNum" sz="quarter" idx="12"/>
          </p:nvPr>
        </p:nvSpPr>
        <p:spPr/>
        <p:txBody>
          <a:bodyPr/>
          <a:lstStyle/>
          <a:p>
            <a:fld id="{C8F7F351-82FE-6748-A3E2-20FA9B2ECD38}" type="slidenum">
              <a:rPr lang="en-US" smtClean="0"/>
              <a:t>8</a:t>
            </a:fld>
            <a:endParaRPr lang="en-US" dirty="0"/>
          </a:p>
        </p:txBody>
      </p:sp>
    </p:spTree>
    <p:extLst>
      <p:ext uri="{BB962C8B-B14F-4D97-AF65-F5344CB8AC3E}">
        <p14:creationId xmlns:p14="http://schemas.microsoft.com/office/powerpoint/2010/main" val="16121699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94B2DFF-544B-935E-929F-9DA029AEFD9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9E8F9F8-70A2-8A8D-9071-F8BCEE09DF4C}"/>
              </a:ext>
            </a:extLst>
          </p:cNvPr>
          <p:cNvSpPr>
            <a:spLocks noGrp="1"/>
          </p:cNvSpPr>
          <p:nvPr>
            <p:ph type="title" idx="4294967295"/>
          </p:nvPr>
        </p:nvSpPr>
        <p:spPr>
          <a:xfrm>
            <a:off x="0" y="0"/>
            <a:ext cx="12192000" cy="1047525"/>
          </a:xfrm>
        </p:spPr>
        <p:txBody>
          <a:bodyPr>
            <a:normAutofit/>
          </a:bodyPr>
          <a:lstStyle/>
          <a:p>
            <a:pPr algn="ctr"/>
            <a:r>
              <a:rPr lang="en-US" sz="3600" b="1" dirty="0">
                <a:solidFill>
                  <a:srgbClr val="0C447C"/>
                </a:solidFill>
                <a:latin typeface="Arial" panose="020B0604020202020204" pitchFamily="34" charset="0"/>
              </a:rPr>
              <a:t>Different Types of Medicare Advantage Plans</a:t>
            </a:r>
            <a:endParaRPr lang="en-US" sz="3600" dirty="0"/>
          </a:p>
        </p:txBody>
      </p:sp>
      <p:pic>
        <p:nvPicPr>
          <p:cNvPr id="2" name="Picture 1">
            <a:extLst>
              <a:ext uri="{FF2B5EF4-FFF2-40B4-BE49-F238E27FC236}">
                <a16:creationId xmlns:a16="http://schemas.microsoft.com/office/drawing/2014/main" id="{2CE8C7D8-20AA-DDF3-40FD-F81ED1FD648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443461" y="1065512"/>
            <a:ext cx="5167139" cy="5004347"/>
          </a:xfrm>
          <a:prstGeom prst="rect">
            <a:avLst/>
          </a:prstGeom>
        </p:spPr>
      </p:pic>
      <p:sp>
        <p:nvSpPr>
          <p:cNvPr id="3" name="Content Placeholder 5">
            <a:extLst>
              <a:ext uri="{FF2B5EF4-FFF2-40B4-BE49-F238E27FC236}">
                <a16:creationId xmlns:a16="http://schemas.microsoft.com/office/drawing/2014/main" id="{C74B1A20-0BC0-38DF-0E75-1FC42079251A}"/>
              </a:ext>
            </a:extLst>
          </p:cNvPr>
          <p:cNvSpPr txBox="1">
            <a:spLocks/>
          </p:cNvSpPr>
          <p:nvPr/>
        </p:nvSpPr>
        <p:spPr>
          <a:xfrm>
            <a:off x="5098840" y="3189161"/>
            <a:ext cx="1813179" cy="1128716"/>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2400" b="1" dirty="0">
                <a:solidFill>
                  <a:srgbClr val="00529B"/>
                </a:solidFill>
                <a:latin typeface="Calibri" panose="020F0502020204030204"/>
              </a:rPr>
              <a:t>Medicare Advantage Plans</a:t>
            </a:r>
          </a:p>
        </p:txBody>
      </p:sp>
      <p:sp>
        <p:nvSpPr>
          <p:cNvPr id="9" name="Content Placeholder 8">
            <a:extLst>
              <a:ext uri="{FF2B5EF4-FFF2-40B4-BE49-F238E27FC236}">
                <a16:creationId xmlns:a16="http://schemas.microsoft.com/office/drawing/2014/main" id="{2118B290-353D-F378-DD44-6EE900AE7067}"/>
              </a:ext>
            </a:extLst>
          </p:cNvPr>
          <p:cNvSpPr txBox="1">
            <a:spLocks/>
          </p:cNvSpPr>
          <p:nvPr/>
        </p:nvSpPr>
        <p:spPr>
          <a:xfrm>
            <a:off x="5368801" y="1567352"/>
            <a:ext cx="1438367" cy="92612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400">
                <a:solidFill>
                  <a:srgbClr val="00529B"/>
                </a:solidFill>
                <a:latin typeface="Arial" panose="020B0604020202020204" pitchFamily="34" charset="0"/>
                <a:cs typeface="Arial" panose="020B0604020202020204" pitchFamily="34" charset="0"/>
              </a:rPr>
              <a:t>Health Maintenance Organization (HMO) Plan</a:t>
            </a:r>
            <a:endParaRPr lang="en-IN" sz="1400" dirty="0">
              <a:solidFill>
                <a:srgbClr val="00529B"/>
              </a:solidFill>
              <a:latin typeface="Arial" panose="020B0604020202020204" pitchFamily="34" charset="0"/>
              <a:cs typeface="Arial" panose="020B0604020202020204" pitchFamily="34" charset="0"/>
            </a:endParaRPr>
          </a:p>
        </p:txBody>
      </p:sp>
      <p:sp>
        <p:nvSpPr>
          <p:cNvPr id="5" name="Content Placeholder 23">
            <a:extLst>
              <a:ext uri="{FF2B5EF4-FFF2-40B4-BE49-F238E27FC236}">
                <a16:creationId xmlns:a16="http://schemas.microsoft.com/office/drawing/2014/main" id="{5B2BE452-3DE3-840F-A0DB-A980CE006245}"/>
              </a:ext>
            </a:extLst>
          </p:cNvPr>
          <p:cNvSpPr txBox="1">
            <a:spLocks/>
          </p:cNvSpPr>
          <p:nvPr/>
        </p:nvSpPr>
        <p:spPr>
          <a:xfrm>
            <a:off x="3695086" y="2678029"/>
            <a:ext cx="1388282" cy="1082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400" dirty="0">
                <a:solidFill>
                  <a:srgbClr val="00529B"/>
                </a:solidFill>
                <a:latin typeface="Arial" panose="020B0604020202020204" pitchFamily="34" charset="0"/>
                <a:cs typeface="Arial" panose="020B0604020202020204" pitchFamily="34" charset="0"/>
              </a:rPr>
              <a:t>Medical Savings Account </a:t>
            </a:r>
          </a:p>
          <a:p>
            <a:pPr marL="0" indent="0" algn="ctr">
              <a:lnSpc>
                <a:spcPct val="100000"/>
              </a:lnSpc>
              <a:spcBef>
                <a:spcPts val="0"/>
              </a:spcBef>
              <a:buFontTx/>
              <a:buNone/>
              <a:defRPr/>
            </a:pPr>
            <a:r>
              <a:rPr lang="en-US" sz="1400" dirty="0">
                <a:solidFill>
                  <a:srgbClr val="00529B"/>
                </a:solidFill>
                <a:latin typeface="Arial" panose="020B0604020202020204" pitchFamily="34" charset="0"/>
                <a:cs typeface="Arial" panose="020B0604020202020204" pitchFamily="34" charset="0"/>
              </a:rPr>
              <a:t>(MSA) Plan </a:t>
            </a:r>
            <a:endParaRPr lang="en-IN" sz="1400" dirty="0">
              <a:solidFill>
                <a:srgbClr val="00529B"/>
              </a:solidFill>
              <a:latin typeface="Arial" panose="020B0604020202020204" pitchFamily="34" charset="0"/>
              <a:cs typeface="Arial" panose="020B0604020202020204" pitchFamily="34" charset="0"/>
            </a:endParaRPr>
          </a:p>
        </p:txBody>
      </p:sp>
      <p:sp>
        <p:nvSpPr>
          <p:cNvPr id="13" name="Content Placeholder 22">
            <a:extLst>
              <a:ext uri="{FF2B5EF4-FFF2-40B4-BE49-F238E27FC236}">
                <a16:creationId xmlns:a16="http://schemas.microsoft.com/office/drawing/2014/main" id="{CB62CC19-2070-97E2-B5D0-C3920269CEC5}"/>
              </a:ext>
            </a:extLst>
          </p:cNvPr>
          <p:cNvSpPr txBox="1">
            <a:spLocks/>
          </p:cNvSpPr>
          <p:nvPr/>
        </p:nvSpPr>
        <p:spPr>
          <a:xfrm>
            <a:off x="4317974" y="4728141"/>
            <a:ext cx="1438126" cy="108233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IN" sz="1400">
                <a:solidFill>
                  <a:srgbClr val="00529B"/>
                </a:solidFill>
                <a:latin typeface="Arial" panose="020B0604020202020204" pitchFamily="34" charset="0"/>
                <a:cs typeface="Arial" panose="020B0604020202020204" pitchFamily="34" charset="0"/>
              </a:rPr>
              <a:t>Private </a:t>
            </a:r>
          </a:p>
          <a:p>
            <a:pPr marL="0" indent="0" algn="ctr">
              <a:lnSpc>
                <a:spcPct val="100000"/>
              </a:lnSpc>
              <a:spcBef>
                <a:spcPts val="0"/>
              </a:spcBef>
              <a:buFontTx/>
              <a:buNone/>
              <a:defRPr/>
            </a:pPr>
            <a:r>
              <a:rPr lang="en-IN" sz="1400">
                <a:solidFill>
                  <a:srgbClr val="00529B"/>
                </a:solidFill>
                <a:latin typeface="Arial" panose="020B0604020202020204" pitchFamily="34" charset="0"/>
                <a:cs typeface="Arial" panose="020B0604020202020204" pitchFamily="34" charset="0"/>
              </a:rPr>
              <a:t>Fee-for-Service (PFFS) Plan</a:t>
            </a:r>
            <a:endParaRPr lang="en-IN" sz="1400" dirty="0">
              <a:solidFill>
                <a:srgbClr val="00529B"/>
              </a:solidFill>
              <a:latin typeface="Arial" panose="020B0604020202020204" pitchFamily="34" charset="0"/>
              <a:cs typeface="Arial" panose="020B0604020202020204" pitchFamily="34" charset="0"/>
            </a:endParaRPr>
          </a:p>
        </p:txBody>
      </p:sp>
      <p:sp>
        <p:nvSpPr>
          <p:cNvPr id="12" name="Content Placeholder 19">
            <a:extLst>
              <a:ext uri="{FF2B5EF4-FFF2-40B4-BE49-F238E27FC236}">
                <a16:creationId xmlns:a16="http://schemas.microsoft.com/office/drawing/2014/main" id="{8D51201D-76CF-5F6E-649D-2CD0621FE54C}"/>
              </a:ext>
            </a:extLst>
          </p:cNvPr>
          <p:cNvSpPr txBox="1">
            <a:spLocks/>
          </p:cNvSpPr>
          <p:nvPr/>
        </p:nvSpPr>
        <p:spPr>
          <a:xfrm>
            <a:off x="6494833" y="4725359"/>
            <a:ext cx="1109239" cy="103504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IN" sz="1400">
                <a:solidFill>
                  <a:srgbClr val="00529B"/>
                </a:solidFill>
                <a:latin typeface="Arial" panose="020B0604020202020204" pitchFamily="34" charset="0"/>
                <a:cs typeface="Arial" panose="020B0604020202020204" pitchFamily="34" charset="0"/>
              </a:rPr>
              <a:t>Special Needs Plan (SNP)</a:t>
            </a:r>
            <a:endParaRPr lang="en-IN" sz="1400" dirty="0">
              <a:solidFill>
                <a:srgbClr val="00529B"/>
              </a:solidFill>
              <a:latin typeface="Arial" panose="020B0604020202020204" pitchFamily="34" charset="0"/>
              <a:cs typeface="Arial" panose="020B0604020202020204" pitchFamily="34" charset="0"/>
            </a:endParaRPr>
          </a:p>
        </p:txBody>
      </p:sp>
      <p:sp>
        <p:nvSpPr>
          <p:cNvPr id="11" name="Content Placeholder 9">
            <a:extLst>
              <a:ext uri="{FF2B5EF4-FFF2-40B4-BE49-F238E27FC236}">
                <a16:creationId xmlns:a16="http://schemas.microsoft.com/office/drawing/2014/main" id="{4C87797D-97E3-AA24-6254-F9B9C08C5614}"/>
              </a:ext>
            </a:extLst>
          </p:cNvPr>
          <p:cNvSpPr txBox="1">
            <a:spLocks/>
          </p:cNvSpPr>
          <p:nvPr/>
        </p:nvSpPr>
        <p:spPr>
          <a:xfrm>
            <a:off x="6830121" y="2662142"/>
            <a:ext cx="1555293" cy="904713"/>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400" dirty="0">
                <a:solidFill>
                  <a:srgbClr val="00529B"/>
                </a:solidFill>
                <a:latin typeface="Arial" panose="020B0604020202020204" pitchFamily="34" charset="0"/>
                <a:cs typeface="Arial" panose="020B0604020202020204" pitchFamily="34" charset="0"/>
              </a:rPr>
              <a:t>Preferred Provider Organization (PPO) Plan</a:t>
            </a:r>
            <a:endParaRPr lang="en-IN" sz="1400" dirty="0">
              <a:solidFill>
                <a:srgbClr val="00529B"/>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DE8E811-80D4-CC61-BE5A-BA18B130A81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93642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94B2DFF-544B-935E-929F-9DA029AEFD9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CD45161-4317-7BE6-BE18-2B1271954610}"/>
              </a:ext>
            </a:extLst>
          </p:cNvPr>
          <p:cNvSpPr txBox="1">
            <a:spLocks noGrp="1"/>
          </p:cNvSpPr>
          <p:nvPr>
            <p:ph type="title" idx="4294967295"/>
          </p:nvPr>
        </p:nvSpPr>
        <p:spPr>
          <a:xfrm>
            <a:off x="1" y="232996"/>
            <a:ext cx="12192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Health Maintenance Organization (HMO) Plans </a:t>
            </a:r>
          </a:p>
        </p:txBody>
      </p:sp>
      <p:sp>
        <p:nvSpPr>
          <p:cNvPr id="2" name="Text Placeholder 10">
            <a:extLst>
              <a:ext uri="{FF2B5EF4-FFF2-40B4-BE49-F238E27FC236}">
                <a16:creationId xmlns:a16="http://schemas.microsoft.com/office/drawing/2014/main" id="{E98A46C5-1B2C-F7BE-E4FC-4B3B9AB5594A}"/>
              </a:ext>
            </a:extLst>
          </p:cNvPr>
          <p:cNvSpPr txBox="1">
            <a:spLocks/>
          </p:cNvSpPr>
          <p:nvPr/>
        </p:nvSpPr>
        <p:spPr>
          <a:xfrm>
            <a:off x="1032207" y="1167140"/>
            <a:ext cx="4846320" cy="914400"/>
          </a:xfrm>
          <a:prstGeom prst="roundRect">
            <a:avLst/>
          </a:prstGeom>
          <a:ln w="38100">
            <a:solidFill>
              <a:srgbClr val="2F5597"/>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FontTx/>
              <a:buNone/>
              <a:defRPr/>
            </a:pPr>
            <a:r>
              <a:rPr lang="en-US" sz="1800" b="1" dirty="0">
                <a:solidFill>
                  <a:srgbClr val="2F5597"/>
                </a:solidFill>
                <a:latin typeface="Arial" panose="020B0604020202020204" pitchFamily="34" charset="0"/>
                <a:cs typeface="Arial" panose="020B0604020202020204" pitchFamily="34" charset="0"/>
              </a:rPr>
              <a:t>Can I get my health care from any doctor, other health care provider, or hospital?</a:t>
            </a:r>
          </a:p>
        </p:txBody>
      </p:sp>
      <p:sp>
        <p:nvSpPr>
          <p:cNvPr id="3" name="Text Placeholder 10">
            <a:extLst>
              <a:ext uri="{FF2B5EF4-FFF2-40B4-BE49-F238E27FC236}">
                <a16:creationId xmlns:a16="http://schemas.microsoft.com/office/drawing/2014/main" id="{6FA2248C-918B-7101-B876-B7EE3D84E867}"/>
              </a:ext>
            </a:extLst>
          </p:cNvPr>
          <p:cNvSpPr txBox="1">
            <a:spLocks/>
          </p:cNvSpPr>
          <p:nvPr/>
        </p:nvSpPr>
        <p:spPr>
          <a:xfrm>
            <a:off x="1032207" y="2174857"/>
            <a:ext cx="4846320" cy="914400"/>
          </a:xfrm>
          <a:prstGeom prst="roundRect">
            <a:avLst/>
          </a:prstGeom>
          <a:ln w="38100">
            <a:solidFill>
              <a:srgbClr val="2F5597"/>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FontTx/>
              <a:buNone/>
              <a:defRPr/>
            </a:pPr>
            <a:r>
              <a:rPr lang="en-US" sz="1800" b="1" dirty="0">
                <a:solidFill>
                  <a:srgbClr val="2F5597"/>
                </a:solidFill>
                <a:latin typeface="Arial" panose="020B0604020202020204" pitchFamily="34" charset="0"/>
                <a:cs typeface="Arial" panose="020B0604020202020204" pitchFamily="34" charset="0"/>
              </a:rPr>
              <a:t>Do these plans cover prescription drugs? </a:t>
            </a:r>
          </a:p>
        </p:txBody>
      </p:sp>
      <p:sp>
        <p:nvSpPr>
          <p:cNvPr id="5" name="Text Placeholder 10">
            <a:extLst>
              <a:ext uri="{FF2B5EF4-FFF2-40B4-BE49-F238E27FC236}">
                <a16:creationId xmlns:a16="http://schemas.microsoft.com/office/drawing/2014/main" id="{6F888277-50EB-86CB-FAF6-EF1A32B2DB15}"/>
              </a:ext>
            </a:extLst>
          </p:cNvPr>
          <p:cNvSpPr txBox="1">
            <a:spLocks/>
          </p:cNvSpPr>
          <p:nvPr/>
        </p:nvSpPr>
        <p:spPr>
          <a:xfrm>
            <a:off x="1032207" y="3182575"/>
            <a:ext cx="4846320" cy="914400"/>
          </a:xfrm>
          <a:prstGeom prst="roundRect">
            <a:avLst/>
          </a:prstGeom>
          <a:ln w="38100">
            <a:solidFill>
              <a:srgbClr val="2F5597"/>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FontTx/>
              <a:buNone/>
              <a:defRPr/>
            </a:pPr>
            <a:r>
              <a:rPr lang="en-US" sz="1800" b="1" dirty="0">
                <a:solidFill>
                  <a:srgbClr val="2F5597"/>
                </a:solidFill>
                <a:latin typeface="Arial" panose="020B0604020202020204" pitchFamily="34" charset="0"/>
                <a:cs typeface="Arial" panose="020B0604020202020204" pitchFamily="34" charset="0"/>
              </a:rPr>
              <a:t>Do I need to choose a primary care doctor? </a:t>
            </a:r>
          </a:p>
        </p:txBody>
      </p:sp>
      <p:sp>
        <p:nvSpPr>
          <p:cNvPr id="8" name="Text Placeholder 16">
            <a:extLst>
              <a:ext uri="{FF2B5EF4-FFF2-40B4-BE49-F238E27FC236}">
                <a16:creationId xmlns:a16="http://schemas.microsoft.com/office/drawing/2014/main" id="{4FD1BBB1-FC97-0648-4470-DDA404568006}"/>
              </a:ext>
            </a:extLst>
          </p:cNvPr>
          <p:cNvSpPr txBox="1">
            <a:spLocks/>
          </p:cNvSpPr>
          <p:nvPr/>
        </p:nvSpPr>
        <p:spPr>
          <a:xfrm>
            <a:off x="1032207" y="4190293"/>
            <a:ext cx="4846320" cy="914400"/>
          </a:xfrm>
          <a:prstGeom prst="roundRect">
            <a:avLst/>
          </a:prstGeom>
          <a:ln w="38100">
            <a:solidFill>
              <a:srgbClr val="2F5597"/>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FontTx/>
              <a:buNone/>
              <a:defRPr/>
            </a:pPr>
            <a:r>
              <a:rPr lang="en-US" sz="1800" b="1" dirty="0">
                <a:solidFill>
                  <a:srgbClr val="2F5597"/>
                </a:solidFill>
                <a:latin typeface="Arial" panose="020B0604020202020204" pitchFamily="34" charset="0"/>
                <a:cs typeface="Arial" panose="020B0604020202020204" pitchFamily="34" charset="0"/>
              </a:rPr>
              <a:t>Do I have to get a referral to use a specialist?</a:t>
            </a:r>
          </a:p>
        </p:txBody>
      </p:sp>
      <p:sp>
        <p:nvSpPr>
          <p:cNvPr id="9" name="Text Placeholder 18">
            <a:extLst>
              <a:ext uri="{FF2B5EF4-FFF2-40B4-BE49-F238E27FC236}">
                <a16:creationId xmlns:a16="http://schemas.microsoft.com/office/drawing/2014/main" id="{F5C4AAF6-8663-757F-B7A3-53419C149EC7}"/>
              </a:ext>
            </a:extLst>
          </p:cNvPr>
          <p:cNvSpPr txBox="1">
            <a:spLocks/>
          </p:cNvSpPr>
          <p:nvPr/>
        </p:nvSpPr>
        <p:spPr>
          <a:xfrm>
            <a:off x="1032207" y="5198011"/>
            <a:ext cx="4846320" cy="914400"/>
          </a:xfrm>
          <a:prstGeom prst="roundRect">
            <a:avLst/>
          </a:prstGeom>
          <a:ln w="38100">
            <a:solidFill>
              <a:srgbClr val="2F5597"/>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FontTx/>
              <a:buNone/>
              <a:defRPr/>
            </a:pPr>
            <a:r>
              <a:rPr lang="en-US" sz="1800" b="1" dirty="0">
                <a:solidFill>
                  <a:srgbClr val="2F5597"/>
                </a:solidFill>
                <a:latin typeface="Arial" panose="020B0604020202020204" pitchFamily="34" charset="0"/>
                <a:cs typeface="Arial" panose="020B0604020202020204" pitchFamily="34" charset="0"/>
              </a:rPr>
              <a:t>What else do I need to know about this type of plan?</a:t>
            </a:r>
          </a:p>
        </p:txBody>
      </p:sp>
      <p:grpSp>
        <p:nvGrpSpPr>
          <p:cNvPr id="10" name="Group 9">
            <a:extLst>
              <a:ext uri="{FF2B5EF4-FFF2-40B4-BE49-F238E27FC236}">
                <a16:creationId xmlns:a16="http://schemas.microsoft.com/office/drawing/2014/main" id="{C3DFA9FA-5F2E-F9DA-16A7-28C45A9FD566}"/>
              </a:ext>
              <a:ext uri="{C183D7F6-B498-43B3-948B-1728B52AA6E4}">
                <adec:decorative xmlns:adec="http://schemas.microsoft.com/office/drawing/2017/decorative" val="1"/>
              </a:ext>
            </a:extLst>
          </p:cNvPr>
          <p:cNvGrpSpPr/>
          <p:nvPr/>
        </p:nvGrpSpPr>
        <p:grpSpPr>
          <a:xfrm>
            <a:off x="5935479" y="1305979"/>
            <a:ext cx="291978" cy="640080"/>
            <a:chOff x="5732904" y="1273307"/>
            <a:chExt cx="291978" cy="701186"/>
          </a:xfrm>
        </p:grpSpPr>
        <p:sp>
          <p:nvSpPr>
            <p:cNvPr id="11" name="Isosceles Triangle 10">
              <a:extLst>
                <a:ext uri="{FF2B5EF4-FFF2-40B4-BE49-F238E27FC236}">
                  <a16:creationId xmlns:a16="http://schemas.microsoft.com/office/drawing/2014/main" id="{2842C8DB-2E7A-4740-11FB-B59FF102DA66}"/>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527E15F9-8BF6-271A-F05C-63F140EDF264}"/>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E7EE10FE-D846-D5AD-6A31-0CFB379AA1FC}"/>
              </a:ext>
              <a:ext uri="{C183D7F6-B498-43B3-948B-1728B52AA6E4}">
                <adec:decorative xmlns:adec="http://schemas.microsoft.com/office/drawing/2017/decorative" val="1"/>
              </a:ext>
            </a:extLst>
          </p:cNvPr>
          <p:cNvGrpSpPr/>
          <p:nvPr/>
        </p:nvGrpSpPr>
        <p:grpSpPr>
          <a:xfrm>
            <a:off x="5935479" y="2312017"/>
            <a:ext cx="291978" cy="640080"/>
            <a:chOff x="5732904" y="1273307"/>
            <a:chExt cx="291978" cy="701186"/>
          </a:xfrm>
        </p:grpSpPr>
        <p:sp>
          <p:nvSpPr>
            <p:cNvPr id="14" name="Isosceles Triangle 13">
              <a:extLst>
                <a:ext uri="{FF2B5EF4-FFF2-40B4-BE49-F238E27FC236}">
                  <a16:creationId xmlns:a16="http://schemas.microsoft.com/office/drawing/2014/main" id="{F7745C10-F693-6988-3293-66798E5A43FD}"/>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8A809F61-950D-CF2C-D729-DD1647425D98}"/>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4B275398-A1DE-A652-E1FD-71474B1D1FE5}"/>
              </a:ext>
              <a:ext uri="{C183D7F6-B498-43B3-948B-1728B52AA6E4}">
                <adec:decorative xmlns:adec="http://schemas.microsoft.com/office/drawing/2017/decorative" val="1"/>
              </a:ext>
            </a:extLst>
          </p:cNvPr>
          <p:cNvGrpSpPr/>
          <p:nvPr/>
        </p:nvGrpSpPr>
        <p:grpSpPr>
          <a:xfrm>
            <a:off x="5935479" y="3319735"/>
            <a:ext cx="291978" cy="640080"/>
            <a:chOff x="5732904" y="1273307"/>
            <a:chExt cx="291978" cy="701186"/>
          </a:xfrm>
        </p:grpSpPr>
        <p:sp>
          <p:nvSpPr>
            <p:cNvPr id="17" name="Isosceles Triangle 16">
              <a:extLst>
                <a:ext uri="{FF2B5EF4-FFF2-40B4-BE49-F238E27FC236}">
                  <a16:creationId xmlns:a16="http://schemas.microsoft.com/office/drawing/2014/main" id="{52533037-78B7-94D0-C6D5-87379733425F}"/>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4FFA7939-F737-7578-007A-2131E47F3DCE}"/>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7845DEBA-9FCF-F436-A274-74A64A852F3B}"/>
              </a:ext>
              <a:ext uri="{C183D7F6-B498-43B3-948B-1728B52AA6E4}">
                <adec:decorative xmlns:adec="http://schemas.microsoft.com/office/drawing/2017/decorative" val="1"/>
              </a:ext>
            </a:extLst>
          </p:cNvPr>
          <p:cNvGrpSpPr/>
          <p:nvPr/>
        </p:nvGrpSpPr>
        <p:grpSpPr>
          <a:xfrm>
            <a:off x="5935479" y="4319639"/>
            <a:ext cx="291978" cy="640080"/>
            <a:chOff x="5732904" y="1273307"/>
            <a:chExt cx="291978" cy="701186"/>
          </a:xfrm>
        </p:grpSpPr>
        <p:sp>
          <p:nvSpPr>
            <p:cNvPr id="20" name="Isosceles Triangle 19">
              <a:extLst>
                <a:ext uri="{FF2B5EF4-FFF2-40B4-BE49-F238E27FC236}">
                  <a16:creationId xmlns:a16="http://schemas.microsoft.com/office/drawing/2014/main" id="{81106EA3-CCAC-24B0-4950-D94A7906C58E}"/>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FE2373CF-5012-19DA-347C-20AFBF085A15}"/>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5B9D7083-EF85-8B94-8B89-1278EE011380}"/>
              </a:ext>
              <a:ext uri="{C183D7F6-B498-43B3-948B-1728B52AA6E4}">
                <adec:decorative xmlns:adec="http://schemas.microsoft.com/office/drawing/2017/decorative" val="1"/>
              </a:ext>
            </a:extLst>
          </p:cNvPr>
          <p:cNvGrpSpPr/>
          <p:nvPr/>
        </p:nvGrpSpPr>
        <p:grpSpPr>
          <a:xfrm>
            <a:off x="5950011" y="5322487"/>
            <a:ext cx="291978" cy="640080"/>
            <a:chOff x="5732904" y="1273307"/>
            <a:chExt cx="291978" cy="701186"/>
          </a:xfrm>
        </p:grpSpPr>
        <p:sp>
          <p:nvSpPr>
            <p:cNvPr id="23" name="Isosceles Triangle 22">
              <a:extLst>
                <a:ext uri="{FF2B5EF4-FFF2-40B4-BE49-F238E27FC236}">
                  <a16:creationId xmlns:a16="http://schemas.microsoft.com/office/drawing/2014/main" id="{5EAEDE29-496F-A30D-E7A6-C94CE85AF230}"/>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094D628F-53BD-A6CD-48E0-DD5736D8C1FF}"/>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5" name="Text Placeholder 11">
            <a:extLst>
              <a:ext uri="{FF2B5EF4-FFF2-40B4-BE49-F238E27FC236}">
                <a16:creationId xmlns:a16="http://schemas.microsoft.com/office/drawing/2014/main" id="{1612C044-3FE8-1980-151B-3AF56B55E5B1}"/>
              </a:ext>
            </a:extLst>
          </p:cNvPr>
          <p:cNvSpPr txBox="1">
            <a:spLocks/>
          </p:cNvSpPr>
          <p:nvPr/>
        </p:nvSpPr>
        <p:spPr>
          <a:xfrm>
            <a:off x="6313473" y="1185147"/>
            <a:ext cx="4846320" cy="914400"/>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800" dirty="0">
                <a:solidFill>
                  <a:sysClr val="windowText" lastClr="000000"/>
                </a:solidFill>
                <a:latin typeface="Arial" panose="020B0604020202020204" pitchFamily="34" charset="0"/>
                <a:cs typeface="Arial" panose="020B0604020202020204" pitchFamily="34" charset="0"/>
              </a:rPr>
              <a:t>Sometimes.</a:t>
            </a:r>
          </a:p>
        </p:txBody>
      </p:sp>
      <p:sp>
        <p:nvSpPr>
          <p:cNvPr id="26" name="Text Placeholder 13">
            <a:extLst>
              <a:ext uri="{FF2B5EF4-FFF2-40B4-BE49-F238E27FC236}">
                <a16:creationId xmlns:a16="http://schemas.microsoft.com/office/drawing/2014/main" id="{A90ACA58-84B5-61ED-1066-E5000CEEDDA5}"/>
              </a:ext>
            </a:extLst>
          </p:cNvPr>
          <p:cNvSpPr txBox="1">
            <a:spLocks/>
          </p:cNvSpPr>
          <p:nvPr/>
        </p:nvSpPr>
        <p:spPr>
          <a:xfrm>
            <a:off x="6337738" y="2196762"/>
            <a:ext cx="4846320" cy="914400"/>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IN" sz="1800">
                <a:solidFill>
                  <a:sysClr val="windowText" lastClr="000000"/>
                </a:solidFill>
                <a:latin typeface="Arial" panose="020B0604020202020204" pitchFamily="34" charset="0"/>
                <a:cs typeface="Arial" panose="020B0604020202020204" pitchFamily="34" charset="0"/>
              </a:rPr>
              <a:t>In most cases, yes.</a:t>
            </a:r>
            <a:endParaRPr lang="en-US" sz="1800" dirty="0">
              <a:solidFill>
                <a:sysClr val="windowText" lastClr="000000"/>
              </a:solidFill>
              <a:latin typeface="Arial" panose="020B0604020202020204" pitchFamily="34" charset="0"/>
              <a:cs typeface="Arial" panose="020B0604020202020204" pitchFamily="34" charset="0"/>
            </a:endParaRPr>
          </a:p>
        </p:txBody>
      </p:sp>
      <p:sp>
        <p:nvSpPr>
          <p:cNvPr id="27" name="Text Placeholder 13">
            <a:extLst>
              <a:ext uri="{FF2B5EF4-FFF2-40B4-BE49-F238E27FC236}">
                <a16:creationId xmlns:a16="http://schemas.microsoft.com/office/drawing/2014/main" id="{684F306D-4F06-9E94-2BF6-0966A1733FF9}"/>
              </a:ext>
            </a:extLst>
          </p:cNvPr>
          <p:cNvSpPr txBox="1">
            <a:spLocks/>
          </p:cNvSpPr>
          <p:nvPr/>
        </p:nvSpPr>
        <p:spPr>
          <a:xfrm>
            <a:off x="6373446" y="3208377"/>
            <a:ext cx="4846320" cy="914400"/>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IN" sz="1800">
                <a:solidFill>
                  <a:sysClr val="windowText" lastClr="000000"/>
                </a:solidFill>
                <a:latin typeface="Arial" panose="020B0604020202020204" pitchFamily="34" charset="0"/>
                <a:cs typeface="Arial" panose="020B0604020202020204" pitchFamily="34" charset="0"/>
              </a:rPr>
              <a:t>In most cases, yes.</a:t>
            </a:r>
            <a:endParaRPr lang="en-US" sz="1800" dirty="0">
              <a:solidFill>
                <a:sysClr val="windowText" lastClr="000000"/>
              </a:solidFill>
              <a:latin typeface="Arial" panose="020B0604020202020204" pitchFamily="34" charset="0"/>
              <a:cs typeface="Arial" panose="020B0604020202020204" pitchFamily="34" charset="0"/>
            </a:endParaRPr>
          </a:p>
        </p:txBody>
      </p:sp>
      <p:sp>
        <p:nvSpPr>
          <p:cNvPr id="28" name="Text Placeholder 13">
            <a:extLst>
              <a:ext uri="{FF2B5EF4-FFF2-40B4-BE49-F238E27FC236}">
                <a16:creationId xmlns:a16="http://schemas.microsoft.com/office/drawing/2014/main" id="{2DCCD892-2246-0554-3E2A-DFE2635DE342}"/>
              </a:ext>
            </a:extLst>
          </p:cNvPr>
          <p:cNvSpPr txBox="1">
            <a:spLocks/>
          </p:cNvSpPr>
          <p:nvPr/>
        </p:nvSpPr>
        <p:spPr>
          <a:xfrm>
            <a:off x="6373446" y="4219992"/>
            <a:ext cx="4846320" cy="914400"/>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IN" sz="1800">
                <a:solidFill>
                  <a:sysClr val="windowText" lastClr="000000"/>
                </a:solidFill>
                <a:latin typeface="Arial" panose="020B0604020202020204" pitchFamily="34" charset="0"/>
                <a:cs typeface="Arial" panose="020B0604020202020204" pitchFamily="34" charset="0"/>
              </a:rPr>
              <a:t>In most cases, yes.</a:t>
            </a:r>
            <a:endParaRPr lang="en-US" sz="1800" dirty="0">
              <a:solidFill>
                <a:sysClr val="windowText" lastClr="000000"/>
              </a:solidFill>
              <a:latin typeface="Arial" panose="020B0604020202020204" pitchFamily="34" charset="0"/>
              <a:cs typeface="Arial" panose="020B0604020202020204" pitchFamily="34" charset="0"/>
            </a:endParaRPr>
          </a:p>
        </p:txBody>
      </p:sp>
      <p:sp>
        <p:nvSpPr>
          <p:cNvPr id="29" name="Text Placeholder 19">
            <a:extLst>
              <a:ext uri="{FF2B5EF4-FFF2-40B4-BE49-F238E27FC236}">
                <a16:creationId xmlns:a16="http://schemas.microsoft.com/office/drawing/2014/main" id="{55AB16BA-3296-1DA7-05F5-CFED138585DD}"/>
              </a:ext>
            </a:extLst>
          </p:cNvPr>
          <p:cNvSpPr txBox="1">
            <a:spLocks/>
          </p:cNvSpPr>
          <p:nvPr/>
        </p:nvSpPr>
        <p:spPr>
          <a:xfrm>
            <a:off x="6373446" y="5257884"/>
            <a:ext cx="4846320" cy="914400"/>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800" dirty="0">
                <a:solidFill>
                  <a:sysClr val="windowText" lastClr="000000"/>
                </a:solidFill>
                <a:latin typeface="Arial" panose="020B0604020202020204" pitchFamily="34" charset="0"/>
                <a:cs typeface="Arial" panose="020B0604020202020204" pitchFamily="34" charset="0"/>
              </a:rPr>
              <a:t>Check with the plan about its provider network, the plan’s rules, and more. </a:t>
            </a:r>
          </a:p>
        </p:txBody>
      </p:sp>
      <p:sp>
        <p:nvSpPr>
          <p:cNvPr id="4" name="Slide Number Placeholder 3">
            <a:extLst>
              <a:ext uri="{FF2B5EF4-FFF2-40B4-BE49-F238E27FC236}">
                <a16:creationId xmlns:a16="http://schemas.microsoft.com/office/drawing/2014/main" id="{0DE8E811-80D4-CC61-BE5A-BA18B130A81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0656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6">
                                            <p:bg/>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7">
                                            <p:bg/>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8">
                                            <p:bg/>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9">
                                            <p:bg/>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8" grpId="0" animBg="1"/>
      <p:bldP spid="9" grpId="0" animBg="1"/>
      <p:bldP spid="25" grpId="0" build="allAtOnce" animBg="1"/>
      <p:bldP spid="26" grpId="0" build="allAtOnce" animBg="1"/>
      <p:bldP spid="27" grpId="0" build="allAtOnce" animBg="1"/>
      <p:bldP spid="28" grpId="0" build="allAtOnce" animBg="1"/>
      <p:bldP spid="29" grpId="0" build="allAtOnce"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D46223A-9A77-DDC2-E6AA-D6EB2442043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279013A-6B46-BE0D-5DAA-E9E7CC1F6136}"/>
              </a:ext>
            </a:extLst>
          </p:cNvPr>
          <p:cNvSpPr txBox="1">
            <a:spLocks noGrp="1"/>
          </p:cNvSpPr>
          <p:nvPr>
            <p:ph type="title" idx="4294967295"/>
          </p:nvPr>
        </p:nvSpPr>
        <p:spPr>
          <a:xfrm>
            <a:off x="0" y="245339"/>
            <a:ext cx="12192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Preferred Provider Organization (PPO) Plans</a:t>
            </a:r>
          </a:p>
        </p:txBody>
      </p:sp>
      <p:sp>
        <p:nvSpPr>
          <p:cNvPr id="2" name="Text Placeholder 10">
            <a:extLst>
              <a:ext uri="{FF2B5EF4-FFF2-40B4-BE49-F238E27FC236}">
                <a16:creationId xmlns:a16="http://schemas.microsoft.com/office/drawing/2014/main" id="{28DF414D-763C-D7B7-5B9F-359DA02DB234}"/>
              </a:ext>
            </a:extLst>
          </p:cNvPr>
          <p:cNvSpPr txBox="1">
            <a:spLocks/>
          </p:cNvSpPr>
          <p:nvPr/>
        </p:nvSpPr>
        <p:spPr>
          <a:xfrm>
            <a:off x="1028110" y="1166058"/>
            <a:ext cx="4846320" cy="914400"/>
          </a:xfrm>
          <a:prstGeom prst="roundRect">
            <a:avLst/>
          </a:prstGeom>
          <a:ln w="38100">
            <a:solidFill>
              <a:srgbClr val="00529B"/>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FontTx/>
              <a:buNone/>
              <a:defRPr/>
            </a:pPr>
            <a:r>
              <a:rPr lang="en-US" sz="1800" b="1" dirty="0">
                <a:solidFill>
                  <a:srgbClr val="2F5597"/>
                </a:solidFill>
                <a:latin typeface="Arial" panose="020B0604020202020204" pitchFamily="34" charset="0"/>
                <a:cs typeface="Arial" panose="020B0604020202020204" pitchFamily="34" charset="0"/>
              </a:rPr>
              <a:t>Can I get my health care from any doctor, other health care provider, or hospital?</a:t>
            </a:r>
          </a:p>
        </p:txBody>
      </p:sp>
      <p:sp>
        <p:nvSpPr>
          <p:cNvPr id="3" name="Text Placeholder 12">
            <a:extLst>
              <a:ext uri="{FF2B5EF4-FFF2-40B4-BE49-F238E27FC236}">
                <a16:creationId xmlns:a16="http://schemas.microsoft.com/office/drawing/2014/main" id="{DA6CBB00-0E8B-19EC-71C3-2319ED86BA63}"/>
              </a:ext>
            </a:extLst>
          </p:cNvPr>
          <p:cNvSpPr txBox="1">
            <a:spLocks/>
          </p:cNvSpPr>
          <p:nvPr/>
        </p:nvSpPr>
        <p:spPr>
          <a:xfrm>
            <a:off x="1028110" y="2164996"/>
            <a:ext cx="4846320" cy="914400"/>
          </a:xfrm>
          <a:prstGeom prst="roundRect">
            <a:avLst/>
          </a:prstGeom>
          <a:ln w="38100">
            <a:solidFill>
              <a:srgbClr val="00529B"/>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FontTx/>
              <a:buNone/>
              <a:defRPr/>
            </a:pPr>
            <a:r>
              <a:rPr lang="en-US" sz="1800" b="1" dirty="0">
                <a:solidFill>
                  <a:srgbClr val="2F5597"/>
                </a:solidFill>
                <a:latin typeface="Arial" panose="020B0604020202020204" pitchFamily="34" charset="0"/>
                <a:cs typeface="Arial" panose="020B0604020202020204" pitchFamily="34" charset="0"/>
              </a:rPr>
              <a:t>Do these plans cover prescription drugs? </a:t>
            </a:r>
          </a:p>
        </p:txBody>
      </p:sp>
      <p:sp>
        <p:nvSpPr>
          <p:cNvPr id="5" name="Text Placeholder 14">
            <a:extLst>
              <a:ext uri="{FF2B5EF4-FFF2-40B4-BE49-F238E27FC236}">
                <a16:creationId xmlns:a16="http://schemas.microsoft.com/office/drawing/2014/main" id="{5AA4DDD1-41D5-4CE8-2064-85FEAF10A169}"/>
              </a:ext>
            </a:extLst>
          </p:cNvPr>
          <p:cNvSpPr txBox="1">
            <a:spLocks/>
          </p:cNvSpPr>
          <p:nvPr/>
        </p:nvSpPr>
        <p:spPr>
          <a:xfrm>
            <a:off x="1028110" y="3163934"/>
            <a:ext cx="4846320" cy="914400"/>
          </a:xfrm>
          <a:prstGeom prst="roundRect">
            <a:avLst/>
          </a:prstGeom>
          <a:ln w="38100">
            <a:solidFill>
              <a:srgbClr val="00529B"/>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FontTx/>
              <a:buNone/>
              <a:defRPr/>
            </a:pPr>
            <a:r>
              <a:rPr lang="en-US" sz="1800" b="1" dirty="0">
                <a:solidFill>
                  <a:srgbClr val="2F5597"/>
                </a:solidFill>
                <a:latin typeface="Arial" panose="020B0604020202020204" pitchFamily="34" charset="0"/>
                <a:cs typeface="Arial" panose="020B0604020202020204" pitchFamily="34" charset="0"/>
              </a:rPr>
              <a:t>Do I need to choose a primary care doctor? </a:t>
            </a:r>
          </a:p>
        </p:txBody>
      </p:sp>
      <p:sp>
        <p:nvSpPr>
          <p:cNvPr id="8" name="Text Placeholder 16">
            <a:extLst>
              <a:ext uri="{FF2B5EF4-FFF2-40B4-BE49-F238E27FC236}">
                <a16:creationId xmlns:a16="http://schemas.microsoft.com/office/drawing/2014/main" id="{FE210E4A-9EA0-2028-7E0F-B15D99B06C9A}"/>
              </a:ext>
            </a:extLst>
          </p:cNvPr>
          <p:cNvSpPr txBox="1">
            <a:spLocks/>
          </p:cNvSpPr>
          <p:nvPr/>
        </p:nvSpPr>
        <p:spPr>
          <a:xfrm>
            <a:off x="1046333" y="4181068"/>
            <a:ext cx="4846320" cy="914400"/>
          </a:xfrm>
          <a:prstGeom prst="roundRect">
            <a:avLst/>
          </a:prstGeom>
          <a:ln w="38100">
            <a:solidFill>
              <a:srgbClr val="00529B"/>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FontTx/>
              <a:buNone/>
              <a:defRPr/>
            </a:pPr>
            <a:r>
              <a:rPr lang="en-US" sz="1800" b="1">
                <a:solidFill>
                  <a:srgbClr val="2F5597"/>
                </a:solidFill>
                <a:latin typeface="Arial" panose="020B0604020202020204" pitchFamily="34" charset="0"/>
                <a:cs typeface="Arial" panose="020B0604020202020204" pitchFamily="34" charset="0"/>
              </a:rPr>
              <a:t>Do I have to get a referral to use a specialist?</a:t>
            </a:r>
          </a:p>
        </p:txBody>
      </p:sp>
      <p:sp>
        <p:nvSpPr>
          <p:cNvPr id="9" name="Text Placeholder 18">
            <a:extLst>
              <a:ext uri="{FF2B5EF4-FFF2-40B4-BE49-F238E27FC236}">
                <a16:creationId xmlns:a16="http://schemas.microsoft.com/office/drawing/2014/main" id="{6B08CD67-E131-DD23-E0A1-D619F697146B}"/>
              </a:ext>
            </a:extLst>
          </p:cNvPr>
          <p:cNvSpPr txBox="1">
            <a:spLocks/>
          </p:cNvSpPr>
          <p:nvPr/>
        </p:nvSpPr>
        <p:spPr>
          <a:xfrm>
            <a:off x="1028110" y="5230039"/>
            <a:ext cx="4846320" cy="914400"/>
          </a:xfrm>
          <a:prstGeom prst="roundRect">
            <a:avLst/>
          </a:prstGeom>
          <a:ln w="38100">
            <a:solidFill>
              <a:srgbClr val="00529B"/>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FontTx/>
              <a:buNone/>
              <a:defRPr/>
            </a:pPr>
            <a:r>
              <a:rPr lang="en-US" sz="1800" b="1">
                <a:solidFill>
                  <a:srgbClr val="2F5597"/>
                </a:solidFill>
                <a:latin typeface="Arial" panose="020B0604020202020204" pitchFamily="34" charset="0"/>
                <a:cs typeface="Arial" panose="020B0604020202020204" pitchFamily="34" charset="0"/>
              </a:rPr>
              <a:t>What else do I need to know about this type of plan?</a:t>
            </a:r>
          </a:p>
        </p:txBody>
      </p:sp>
      <p:sp>
        <p:nvSpPr>
          <p:cNvPr id="10" name="Text Placeholder 11">
            <a:extLst>
              <a:ext uri="{FF2B5EF4-FFF2-40B4-BE49-F238E27FC236}">
                <a16:creationId xmlns:a16="http://schemas.microsoft.com/office/drawing/2014/main" id="{4616E519-7E60-8D2C-BDD8-3E9FDF90F400}"/>
              </a:ext>
            </a:extLst>
          </p:cNvPr>
          <p:cNvSpPr txBox="1">
            <a:spLocks/>
          </p:cNvSpPr>
          <p:nvPr/>
        </p:nvSpPr>
        <p:spPr>
          <a:xfrm>
            <a:off x="6330133" y="1166058"/>
            <a:ext cx="4846320" cy="914400"/>
          </a:xfrm>
          <a:prstGeom prst="roundRect">
            <a:avLst/>
          </a:prstGeom>
          <a:ln w="38100">
            <a:solidFill>
              <a:srgbClr val="0070C0"/>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solidFill>
                  <a:sysClr val="windowText" lastClr="000000"/>
                </a:solidFill>
                <a:latin typeface="Arial"/>
                <a:cs typeface="Arial"/>
              </a:rPr>
              <a:t>Yes, usually for a higher cost out of network.</a:t>
            </a:r>
            <a:endParaRPr lang="en-US" sz="1800" dirty="0">
              <a:solidFill>
                <a:sysClr val="windowText" lastClr="000000"/>
              </a:solidFill>
              <a:latin typeface="Arial" panose="020B0604020202020204" pitchFamily="34" charset="0"/>
              <a:cs typeface="Arial" panose="020B0604020202020204" pitchFamily="34" charset="0"/>
            </a:endParaRPr>
          </a:p>
        </p:txBody>
      </p:sp>
      <p:sp>
        <p:nvSpPr>
          <p:cNvPr id="11" name="Text Placeholder 13">
            <a:extLst>
              <a:ext uri="{FF2B5EF4-FFF2-40B4-BE49-F238E27FC236}">
                <a16:creationId xmlns:a16="http://schemas.microsoft.com/office/drawing/2014/main" id="{8C97E3F7-5D35-8F6F-4651-ABBA46B58F21}"/>
              </a:ext>
            </a:extLst>
          </p:cNvPr>
          <p:cNvSpPr txBox="1">
            <a:spLocks/>
          </p:cNvSpPr>
          <p:nvPr/>
        </p:nvSpPr>
        <p:spPr>
          <a:xfrm>
            <a:off x="6369294" y="2209338"/>
            <a:ext cx="4846320" cy="914400"/>
          </a:xfrm>
          <a:prstGeom prst="roundRect">
            <a:avLst/>
          </a:prstGeom>
          <a:ln w="38100">
            <a:solidFill>
              <a:srgbClr val="0070C0"/>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solidFill>
                  <a:sysClr val="windowText" lastClr="000000"/>
                </a:solidFill>
                <a:latin typeface="Arial" panose="020B0604020202020204" pitchFamily="34" charset="0"/>
                <a:cs typeface="Arial" panose="020B0604020202020204" pitchFamily="34" charset="0"/>
              </a:rPr>
              <a:t>In most cases, yes.</a:t>
            </a:r>
          </a:p>
        </p:txBody>
      </p:sp>
      <p:sp>
        <p:nvSpPr>
          <p:cNvPr id="12" name="Text Placeholder 15">
            <a:extLst>
              <a:ext uri="{FF2B5EF4-FFF2-40B4-BE49-F238E27FC236}">
                <a16:creationId xmlns:a16="http://schemas.microsoft.com/office/drawing/2014/main" id="{79D802E0-7230-3E09-404D-537E914BF28F}"/>
              </a:ext>
            </a:extLst>
          </p:cNvPr>
          <p:cNvSpPr txBox="1">
            <a:spLocks/>
          </p:cNvSpPr>
          <p:nvPr/>
        </p:nvSpPr>
        <p:spPr>
          <a:xfrm>
            <a:off x="6330133" y="3197639"/>
            <a:ext cx="4846320" cy="914400"/>
          </a:xfrm>
          <a:prstGeom prst="roundRect">
            <a:avLst/>
          </a:prstGeom>
          <a:ln w="38100">
            <a:solidFill>
              <a:srgbClr val="0070C0"/>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a:solidFill>
                  <a:sysClr val="windowText" lastClr="000000"/>
                </a:solidFill>
                <a:latin typeface="Arial" panose="020B0604020202020204" pitchFamily="34" charset="0"/>
                <a:cs typeface="Arial" panose="020B0604020202020204" pitchFamily="34" charset="0"/>
              </a:rPr>
              <a:t>No.</a:t>
            </a:r>
          </a:p>
        </p:txBody>
      </p:sp>
      <p:sp>
        <p:nvSpPr>
          <p:cNvPr id="13" name="Text Placeholder 17">
            <a:extLst>
              <a:ext uri="{FF2B5EF4-FFF2-40B4-BE49-F238E27FC236}">
                <a16:creationId xmlns:a16="http://schemas.microsoft.com/office/drawing/2014/main" id="{37C1E85F-441C-1466-2309-1F9E5977F0DA}"/>
              </a:ext>
            </a:extLst>
          </p:cNvPr>
          <p:cNvSpPr txBox="1">
            <a:spLocks/>
          </p:cNvSpPr>
          <p:nvPr/>
        </p:nvSpPr>
        <p:spPr>
          <a:xfrm>
            <a:off x="6330133" y="4208688"/>
            <a:ext cx="4846320" cy="914400"/>
          </a:xfrm>
          <a:prstGeom prst="roundRect">
            <a:avLst/>
          </a:prstGeom>
          <a:ln w="38100">
            <a:solidFill>
              <a:srgbClr val="0070C0"/>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a:solidFill>
                  <a:sysClr val="windowText" lastClr="000000"/>
                </a:solidFill>
                <a:latin typeface="Arial" panose="020B0604020202020204" pitchFamily="34" charset="0"/>
                <a:cs typeface="Arial" panose="020B0604020202020204" pitchFamily="34" charset="0"/>
              </a:rPr>
              <a:t>In most cases, no.</a:t>
            </a:r>
          </a:p>
        </p:txBody>
      </p:sp>
      <p:sp>
        <p:nvSpPr>
          <p:cNvPr id="14" name="Text Placeholder 19">
            <a:extLst>
              <a:ext uri="{FF2B5EF4-FFF2-40B4-BE49-F238E27FC236}">
                <a16:creationId xmlns:a16="http://schemas.microsoft.com/office/drawing/2014/main" id="{47DAF113-C05C-797D-1069-3D93CF5CF2B2}"/>
              </a:ext>
            </a:extLst>
          </p:cNvPr>
          <p:cNvSpPr txBox="1">
            <a:spLocks/>
          </p:cNvSpPr>
          <p:nvPr/>
        </p:nvSpPr>
        <p:spPr>
          <a:xfrm>
            <a:off x="6330133" y="5230039"/>
            <a:ext cx="4846320" cy="914400"/>
          </a:xfrm>
          <a:prstGeom prst="roundRect">
            <a:avLst/>
          </a:prstGeom>
          <a:ln w="38100">
            <a:solidFill>
              <a:srgbClr val="0070C0"/>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a:solidFill>
                  <a:sysClr val="windowText" lastClr="000000"/>
                </a:solidFill>
                <a:latin typeface="Arial" panose="020B0604020202020204" pitchFamily="34" charset="0"/>
                <a:cs typeface="Arial" panose="020B0604020202020204" pitchFamily="34" charset="0"/>
              </a:rPr>
              <a:t>Check with the plan about its provider network, the plan’s rules, and more.</a:t>
            </a:r>
          </a:p>
        </p:txBody>
      </p:sp>
      <p:grpSp>
        <p:nvGrpSpPr>
          <p:cNvPr id="15" name="Group 14">
            <a:extLst>
              <a:ext uri="{FF2B5EF4-FFF2-40B4-BE49-F238E27FC236}">
                <a16:creationId xmlns:a16="http://schemas.microsoft.com/office/drawing/2014/main" id="{C8C0CA0F-58B2-4E97-D792-7DA40717532B}"/>
              </a:ext>
              <a:ext uri="{C183D7F6-B498-43B3-948B-1728B52AA6E4}">
                <adec:decorative xmlns:adec="http://schemas.microsoft.com/office/drawing/2017/decorative" val="1"/>
              </a:ext>
            </a:extLst>
          </p:cNvPr>
          <p:cNvGrpSpPr/>
          <p:nvPr/>
        </p:nvGrpSpPr>
        <p:grpSpPr>
          <a:xfrm>
            <a:off x="5935479" y="1305979"/>
            <a:ext cx="291978" cy="640080"/>
            <a:chOff x="5732904" y="1273307"/>
            <a:chExt cx="291978" cy="701186"/>
          </a:xfrm>
        </p:grpSpPr>
        <p:sp>
          <p:nvSpPr>
            <p:cNvPr id="16" name="Isosceles Triangle 15">
              <a:extLst>
                <a:ext uri="{FF2B5EF4-FFF2-40B4-BE49-F238E27FC236}">
                  <a16:creationId xmlns:a16="http://schemas.microsoft.com/office/drawing/2014/main" id="{2B0B268C-93A1-1969-E29F-92227FB92870}"/>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0CE0EAD8-46CA-B130-8C34-95A01725D929}"/>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592AC0CC-8364-E022-FFB0-55AAB2A9D6A6}"/>
              </a:ext>
              <a:ext uri="{C183D7F6-B498-43B3-948B-1728B52AA6E4}">
                <adec:decorative xmlns:adec="http://schemas.microsoft.com/office/drawing/2017/decorative" val="1"/>
              </a:ext>
            </a:extLst>
          </p:cNvPr>
          <p:cNvGrpSpPr/>
          <p:nvPr/>
        </p:nvGrpSpPr>
        <p:grpSpPr>
          <a:xfrm>
            <a:off x="5931327" y="2274741"/>
            <a:ext cx="291978" cy="640080"/>
            <a:chOff x="5732904" y="1273307"/>
            <a:chExt cx="291978" cy="701186"/>
          </a:xfrm>
        </p:grpSpPr>
        <p:sp>
          <p:nvSpPr>
            <p:cNvPr id="19" name="Isosceles Triangle 18">
              <a:extLst>
                <a:ext uri="{FF2B5EF4-FFF2-40B4-BE49-F238E27FC236}">
                  <a16:creationId xmlns:a16="http://schemas.microsoft.com/office/drawing/2014/main" id="{C30B3450-ACFF-3452-CC94-390971C67489}"/>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9E2971B3-BFD9-579C-9B2B-B037D5D22DA4}"/>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B5AE2A6F-0691-EEF8-9E30-55AC9FD1F170}"/>
              </a:ext>
              <a:ext uri="{C183D7F6-B498-43B3-948B-1728B52AA6E4}">
                <adec:decorative xmlns:adec="http://schemas.microsoft.com/office/drawing/2017/decorative" val="1"/>
              </a:ext>
            </a:extLst>
          </p:cNvPr>
          <p:cNvGrpSpPr/>
          <p:nvPr/>
        </p:nvGrpSpPr>
        <p:grpSpPr>
          <a:xfrm>
            <a:off x="5931327" y="3330047"/>
            <a:ext cx="291978" cy="640080"/>
            <a:chOff x="5732904" y="1273307"/>
            <a:chExt cx="291978" cy="701186"/>
          </a:xfrm>
        </p:grpSpPr>
        <p:sp>
          <p:nvSpPr>
            <p:cNvPr id="22" name="Isosceles Triangle 21">
              <a:extLst>
                <a:ext uri="{FF2B5EF4-FFF2-40B4-BE49-F238E27FC236}">
                  <a16:creationId xmlns:a16="http://schemas.microsoft.com/office/drawing/2014/main" id="{90B91D7A-CA54-0EB6-7143-D1F79B9C6065}"/>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27840C0B-3892-35E4-2A36-241F4523DFB9}"/>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479214B7-2060-F24B-6EA9-4F78F9D14814}"/>
              </a:ext>
              <a:ext uri="{C183D7F6-B498-43B3-948B-1728B52AA6E4}">
                <adec:decorative xmlns:adec="http://schemas.microsoft.com/office/drawing/2017/decorative" val="1"/>
              </a:ext>
            </a:extLst>
          </p:cNvPr>
          <p:cNvGrpSpPr/>
          <p:nvPr/>
        </p:nvGrpSpPr>
        <p:grpSpPr>
          <a:xfrm>
            <a:off x="5946067" y="4345848"/>
            <a:ext cx="291978" cy="640080"/>
            <a:chOff x="5732904" y="1273307"/>
            <a:chExt cx="291978" cy="701186"/>
          </a:xfrm>
        </p:grpSpPr>
        <p:sp>
          <p:nvSpPr>
            <p:cNvPr id="25" name="Isosceles Triangle 24">
              <a:extLst>
                <a:ext uri="{FF2B5EF4-FFF2-40B4-BE49-F238E27FC236}">
                  <a16:creationId xmlns:a16="http://schemas.microsoft.com/office/drawing/2014/main" id="{97D51644-5505-F25A-4805-58567C7F89FB}"/>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C1230D3D-F4DB-FE26-9C67-891CBE65D4C6}"/>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544551B0-53B6-646E-092C-679A27E12C42}"/>
              </a:ext>
              <a:ext uri="{C183D7F6-B498-43B3-948B-1728B52AA6E4}">
                <adec:decorative xmlns:adec="http://schemas.microsoft.com/office/drawing/2017/decorative" val="1"/>
              </a:ext>
            </a:extLst>
          </p:cNvPr>
          <p:cNvGrpSpPr/>
          <p:nvPr/>
        </p:nvGrpSpPr>
        <p:grpSpPr>
          <a:xfrm>
            <a:off x="5931327" y="5361649"/>
            <a:ext cx="291978" cy="640080"/>
            <a:chOff x="5732904" y="1273307"/>
            <a:chExt cx="291978" cy="701186"/>
          </a:xfrm>
        </p:grpSpPr>
        <p:sp>
          <p:nvSpPr>
            <p:cNvPr id="28" name="Isosceles Triangle 27">
              <a:extLst>
                <a:ext uri="{FF2B5EF4-FFF2-40B4-BE49-F238E27FC236}">
                  <a16:creationId xmlns:a16="http://schemas.microsoft.com/office/drawing/2014/main" id="{B1E01DFD-14A1-1620-AE35-3C75328C4AFB}"/>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CA5C5F64-E007-2482-77E2-A795E7230B79}"/>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 name="Slide Number Placeholder 3">
            <a:extLst>
              <a:ext uri="{FF2B5EF4-FFF2-40B4-BE49-F238E27FC236}">
                <a16:creationId xmlns:a16="http://schemas.microsoft.com/office/drawing/2014/main" id="{8DB69897-4A22-547F-12F5-F0A151AB965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26237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bg/>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
                                            <p:bg/>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3">
                                            <p:bg/>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4">
                                            <p:bg/>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8" grpId="0" animBg="1"/>
      <p:bldP spid="9" grpId="0" animBg="1"/>
      <p:bldP spid="10" grpId="0" build="allAtOnce" animBg="1"/>
      <p:bldP spid="11" grpId="0" build="allAtOnce" animBg="1"/>
      <p:bldP spid="12" grpId="0" build="allAtOnce" animBg="1"/>
      <p:bldP spid="13" grpId="0" build="allAtOnce" animBg="1"/>
      <p:bldP spid="14" grpId="0" build="allAtOnce"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94B2DFF-544B-935E-929F-9DA029AEFD9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CD45161-4317-7BE6-BE18-2B1271954610}"/>
              </a:ext>
            </a:extLst>
          </p:cNvPr>
          <p:cNvSpPr txBox="1">
            <a:spLocks noGrp="1"/>
          </p:cNvSpPr>
          <p:nvPr>
            <p:ph type="title" idx="4294967295"/>
          </p:nvPr>
        </p:nvSpPr>
        <p:spPr>
          <a:xfrm>
            <a:off x="0" y="201497"/>
            <a:ext cx="1219199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Special Needs Plans (SNPs)</a:t>
            </a:r>
          </a:p>
        </p:txBody>
      </p:sp>
      <p:sp>
        <p:nvSpPr>
          <p:cNvPr id="2" name="Text Placeholder 15">
            <a:extLst>
              <a:ext uri="{FF2B5EF4-FFF2-40B4-BE49-F238E27FC236}">
                <a16:creationId xmlns:a16="http://schemas.microsoft.com/office/drawing/2014/main" id="{F9B2364B-6273-B793-B1E6-A9B59FE26431}"/>
              </a:ext>
            </a:extLst>
          </p:cNvPr>
          <p:cNvSpPr txBox="1">
            <a:spLocks/>
          </p:cNvSpPr>
          <p:nvPr/>
        </p:nvSpPr>
        <p:spPr>
          <a:xfrm>
            <a:off x="1030706" y="1151008"/>
            <a:ext cx="4846320" cy="914400"/>
          </a:xfrm>
          <a:prstGeom prst="roundRect">
            <a:avLst/>
          </a:prstGeom>
          <a:ln w="38100">
            <a:solidFill>
              <a:srgbClr val="2F5597"/>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FontTx/>
              <a:buNone/>
              <a:defRPr/>
            </a:pPr>
            <a:r>
              <a:rPr lang="en-US" sz="1800" b="1">
                <a:solidFill>
                  <a:srgbClr val="2F5597"/>
                </a:solidFill>
                <a:latin typeface="Arial" panose="020B0604020202020204" pitchFamily="34" charset="0"/>
                <a:cs typeface="Arial" panose="020B0604020202020204" pitchFamily="34" charset="0"/>
              </a:rPr>
              <a:t>Can I get my health care from any doctor, other health care provider, or hospital?</a:t>
            </a:r>
          </a:p>
        </p:txBody>
      </p:sp>
      <p:sp>
        <p:nvSpPr>
          <p:cNvPr id="3" name="Text Placeholder 17">
            <a:extLst>
              <a:ext uri="{FF2B5EF4-FFF2-40B4-BE49-F238E27FC236}">
                <a16:creationId xmlns:a16="http://schemas.microsoft.com/office/drawing/2014/main" id="{BDD746C8-3996-81A8-15F7-738A9B2BBB87}"/>
              </a:ext>
            </a:extLst>
          </p:cNvPr>
          <p:cNvSpPr txBox="1">
            <a:spLocks/>
          </p:cNvSpPr>
          <p:nvPr/>
        </p:nvSpPr>
        <p:spPr>
          <a:xfrm>
            <a:off x="1030706" y="2167476"/>
            <a:ext cx="4846320" cy="622663"/>
          </a:xfrm>
          <a:prstGeom prst="roundRect">
            <a:avLst/>
          </a:prstGeom>
          <a:ln w="38100">
            <a:solidFill>
              <a:srgbClr val="2F5597"/>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FontTx/>
              <a:buNone/>
              <a:defRPr/>
            </a:pPr>
            <a:r>
              <a:rPr lang="en-US" sz="1800" b="1" dirty="0">
                <a:solidFill>
                  <a:srgbClr val="2F5597"/>
                </a:solidFill>
                <a:latin typeface="Arial" panose="020B0604020202020204" pitchFamily="34" charset="0"/>
                <a:cs typeface="Arial" panose="020B0604020202020204" pitchFamily="34" charset="0"/>
              </a:rPr>
              <a:t>Do these plans cover prescription drugs? </a:t>
            </a:r>
          </a:p>
        </p:txBody>
      </p:sp>
      <p:sp>
        <p:nvSpPr>
          <p:cNvPr id="5" name="Text Placeholder 19">
            <a:extLst>
              <a:ext uri="{FF2B5EF4-FFF2-40B4-BE49-F238E27FC236}">
                <a16:creationId xmlns:a16="http://schemas.microsoft.com/office/drawing/2014/main" id="{FF2B9ECF-C0D4-1CEA-D3F9-B5E80992BE95}"/>
              </a:ext>
            </a:extLst>
          </p:cNvPr>
          <p:cNvSpPr txBox="1">
            <a:spLocks/>
          </p:cNvSpPr>
          <p:nvPr/>
        </p:nvSpPr>
        <p:spPr>
          <a:xfrm>
            <a:off x="1030706" y="2895009"/>
            <a:ext cx="4846320" cy="914400"/>
          </a:xfrm>
          <a:prstGeom prst="roundRect">
            <a:avLst/>
          </a:prstGeom>
          <a:ln w="38100">
            <a:solidFill>
              <a:srgbClr val="2F5597"/>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a:solidFill>
                  <a:srgbClr val="2F5597"/>
                </a:solidFill>
                <a:latin typeface="Arial" panose="020B0604020202020204" pitchFamily="34" charset="0"/>
                <a:cs typeface="Arial" panose="020B0604020202020204" pitchFamily="34" charset="0"/>
              </a:rPr>
              <a:t>Do I need to choose a primary care doctor? </a:t>
            </a:r>
            <a:endParaRPr lang="en-US" sz="1800" b="1" dirty="0">
              <a:solidFill>
                <a:srgbClr val="2F5597"/>
              </a:solidFill>
              <a:latin typeface="Arial" panose="020B0604020202020204" pitchFamily="34" charset="0"/>
              <a:cs typeface="Arial" panose="020B0604020202020204" pitchFamily="34" charset="0"/>
            </a:endParaRPr>
          </a:p>
        </p:txBody>
      </p:sp>
      <p:sp>
        <p:nvSpPr>
          <p:cNvPr id="8" name="Text Placeholder 21">
            <a:extLst>
              <a:ext uri="{FF2B5EF4-FFF2-40B4-BE49-F238E27FC236}">
                <a16:creationId xmlns:a16="http://schemas.microsoft.com/office/drawing/2014/main" id="{788844F5-BA89-F56E-FC42-47732FF5FFB3}"/>
              </a:ext>
            </a:extLst>
          </p:cNvPr>
          <p:cNvSpPr txBox="1">
            <a:spLocks/>
          </p:cNvSpPr>
          <p:nvPr/>
        </p:nvSpPr>
        <p:spPr>
          <a:xfrm>
            <a:off x="1030706" y="3905978"/>
            <a:ext cx="4846320" cy="914400"/>
          </a:xfrm>
          <a:prstGeom prst="roundRect">
            <a:avLst/>
          </a:prstGeom>
          <a:ln w="38100">
            <a:solidFill>
              <a:srgbClr val="2F5597"/>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buFont typeface="Arial" panose="020B0604020202020204" pitchFamily="34" charset="0"/>
              <a:buNone/>
              <a:defRPr/>
            </a:pPr>
            <a:r>
              <a:rPr lang="en-US" sz="1800" b="1">
                <a:solidFill>
                  <a:srgbClr val="2F5597"/>
                </a:solidFill>
                <a:latin typeface="Arial" panose="020B0604020202020204" pitchFamily="34" charset="0"/>
                <a:cs typeface="Arial" panose="020B0604020202020204" pitchFamily="34" charset="0"/>
              </a:rPr>
              <a:t>Do I have to get a referral to use a specialist?</a:t>
            </a:r>
          </a:p>
        </p:txBody>
      </p:sp>
      <p:sp>
        <p:nvSpPr>
          <p:cNvPr id="9" name="Text Placeholder 23">
            <a:extLst>
              <a:ext uri="{FF2B5EF4-FFF2-40B4-BE49-F238E27FC236}">
                <a16:creationId xmlns:a16="http://schemas.microsoft.com/office/drawing/2014/main" id="{70834122-1304-2610-4628-231A0F351C3A}"/>
              </a:ext>
            </a:extLst>
          </p:cNvPr>
          <p:cNvSpPr txBox="1">
            <a:spLocks/>
          </p:cNvSpPr>
          <p:nvPr/>
        </p:nvSpPr>
        <p:spPr>
          <a:xfrm>
            <a:off x="1030706" y="4931616"/>
            <a:ext cx="4846320" cy="1226609"/>
          </a:xfrm>
          <a:prstGeom prst="roundRect">
            <a:avLst/>
          </a:prstGeom>
          <a:ln w="38100">
            <a:solidFill>
              <a:srgbClr val="2F5597"/>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a:solidFill>
                  <a:srgbClr val="2F5597"/>
                </a:solidFill>
                <a:latin typeface="Arial" panose="020B0604020202020204" pitchFamily="34" charset="0"/>
                <a:cs typeface="Arial" panose="020B0604020202020204" pitchFamily="34" charset="0"/>
              </a:rPr>
              <a:t>What else do I need to know about this type of plan?</a:t>
            </a:r>
          </a:p>
        </p:txBody>
      </p:sp>
      <p:sp>
        <p:nvSpPr>
          <p:cNvPr id="10" name="Text Placeholder 16">
            <a:extLst>
              <a:ext uri="{FF2B5EF4-FFF2-40B4-BE49-F238E27FC236}">
                <a16:creationId xmlns:a16="http://schemas.microsoft.com/office/drawing/2014/main" id="{BFC795A6-C1F3-FFCF-8902-4F105238CA59}"/>
              </a:ext>
            </a:extLst>
          </p:cNvPr>
          <p:cNvSpPr txBox="1">
            <a:spLocks/>
          </p:cNvSpPr>
          <p:nvPr/>
        </p:nvSpPr>
        <p:spPr>
          <a:xfrm>
            <a:off x="6349555" y="1150641"/>
            <a:ext cx="4846320" cy="914400"/>
          </a:xfrm>
          <a:prstGeom prst="roundRect">
            <a:avLst/>
          </a:prstGeom>
          <a:ln w="38100">
            <a:solidFill>
              <a:srgbClr val="0070C0"/>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solidFill>
                  <a:sysClr val="windowText" lastClr="000000"/>
                </a:solidFill>
                <a:latin typeface="Arial" panose="020B0604020202020204" pitchFamily="34" charset="0"/>
                <a:cs typeface="Arial" panose="020B0604020202020204" pitchFamily="34" charset="0"/>
              </a:rPr>
              <a:t>Some SNPs cover services out-of-network and some don’t.</a:t>
            </a:r>
          </a:p>
        </p:txBody>
      </p:sp>
      <p:sp>
        <p:nvSpPr>
          <p:cNvPr id="11" name="Text Placeholder 18">
            <a:extLst>
              <a:ext uri="{FF2B5EF4-FFF2-40B4-BE49-F238E27FC236}">
                <a16:creationId xmlns:a16="http://schemas.microsoft.com/office/drawing/2014/main" id="{3ACAA96B-57D6-715F-5D1D-1C23417A6331}"/>
              </a:ext>
            </a:extLst>
          </p:cNvPr>
          <p:cNvSpPr txBox="1">
            <a:spLocks/>
          </p:cNvSpPr>
          <p:nvPr/>
        </p:nvSpPr>
        <p:spPr>
          <a:xfrm>
            <a:off x="6349555" y="2171289"/>
            <a:ext cx="4846320" cy="622663"/>
          </a:xfrm>
          <a:prstGeom prst="roundRect">
            <a:avLst/>
          </a:prstGeom>
          <a:ln w="38100">
            <a:solidFill>
              <a:srgbClr val="0070C0"/>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solidFill>
                  <a:sysClr val="windowText" lastClr="000000"/>
                </a:solidFill>
              </a:rPr>
              <a:t>Yes.</a:t>
            </a:r>
          </a:p>
        </p:txBody>
      </p:sp>
      <p:sp>
        <p:nvSpPr>
          <p:cNvPr id="12" name="Text Placeholder 20">
            <a:extLst>
              <a:ext uri="{FF2B5EF4-FFF2-40B4-BE49-F238E27FC236}">
                <a16:creationId xmlns:a16="http://schemas.microsoft.com/office/drawing/2014/main" id="{7FCF319B-18E7-A989-2285-3455E0F4131E}"/>
              </a:ext>
            </a:extLst>
          </p:cNvPr>
          <p:cNvSpPr txBox="1">
            <a:spLocks/>
          </p:cNvSpPr>
          <p:nvPr/>
        </p:nvSpPr>
        <p:spPr>
          <a:xfrm>
            <a:off x="6349555" y="2896972"/>
            <a:ext cx="4846320" cy="914400"/>
          </a:xfrm>
          <a:prstGeom prst="roundRect">
            <a:avLst/>
          </a:prstGeom>
          <a:ln w="38100">
            <a:solidFill>
              <a:srgbClr val="0070C0"/>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800" dirty="0">
                <a:solidFill>
                  <a:sysClr val="windowText" lastClr="000000"/>
                </a:solidFill>
                <a:latin typeface="Arial" panose="020B0604020202020204" pitchFamily="34" charset="0"/>
                <a:cs typeface="Arial" panose="020B0604020202020204" pitchFamily="34" charset="0"/>
              </a:rPr>
              <a:t>Some SNPs require primary care doctors, and some don’t.</a:t>
            </a:r>
          </a:p>
        </p:txBody>
      </p:sp>
      <p:sp>
        <p:nvSpPr>
          <p:cNvPr id="13" name="Text Placeholder 22">
            <a:extLst>
              <a:ext uri="{FF2B5EF4-FFF2-40B4-BE49-F238E27FC236}">
                <a16:creationId xmlns:a16="http://schemas.microsoft.com/office/drawing/2014/main" id="{D70A5242-029E-0369-7D8E-AB6742BEB9B4}"/>
              </a:ext>
            </a:extLst>
          </p:cNvPr>
          <p:cNvSpPr txBox="1">
            <a:spLocks/>
          </p:cNvSpPr>
          <p:nvPr/>
        </p:nvSpPr>
        <p:spPr>
          <a:xfrm>
            <a:off x="6314976" y="3905978"/>
            <a:ext cx="4846320" cy="914400"/>
          </a:xfrm>
          <a:prstGeom prst="roundRect">
            <a:avLst/>
          </a:prstGeom>
          <a:ln w="38100">
            <a:solidFill>
              <a:srgbClr val="0070C0"/>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solidFill>
                  <a:sysClr val="windowText" lastClr="000000"/>
                </a:solidFill>
                <a:latin typeface="Arial" panose="020B0604020202020204" pitchFamily="34" charset="0"/>
                <a:cs typeface="Arial" panose="020B0604020202020204" pitchFamily="34" charset="0"/>
              </a:rPr>
              <a:t>Some SNPs require referrals, and some don’t.</a:t>
            </a:r>
          </a:p>
        </p:txBody>
      </p:sp>
      <p:sp>
        <p:nvSpPr>
          <p:cNvPr id="14" name="Text Placeholder 24">
            <a:extLst>
              <a:ext uri="{FF2B5EF4-FFF2-40B4-BE49-F238E27FC236}">
                <a16:creationId xmlns:a16="http://schemas.microsoft.com/office/drawing/2014/main" id="{8728A57B-B7A1-5C86-CF2F-4894237C4AA5}"/>
              </a:ext>
            </a:extLst>
          </p:cNvPr>
          <p:cNvSpPr txBox="1">
            <a:spLocks/>
          </p:cNvSpPr>
          <p:nvPr/>
        </p:nvSpPr>
        <p:spPr>
          <a:xfrm>
            <a:off x="6349555" y="4923398"/>
            <a:ext cx="4846320" cy="1226610"/>
          </a:xfrm>
          <a:prstGeom prst="roundRect">
            <a:avLst/>
          </a:prstGeom>
          <a:ln w="38100">
            <a:solidFill>
              <a:srgbClr val="0070C0"/>
            </a:solidFill>
          </a:ln>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1800" dirty="0">
                <a:solidFill>
                  <a:sysClr val="windowText" lastClr="000000"/>
                </a:solidFill>
                <a:latin typeface="Arial" panose="020B0604020202020204" pitchFamily="34" charset="0"/>
                <a:cs typeface="Arial" panose="020B0604020202020204" pitchFamily="34" charset="0"/>
              </a:rPr>
              <a:t>Membership limited to people who live in certain institutions, people with Medicare and Medicaid, and people who have severe or disabling chronic conditions.</a:t>
            </a:r>
          </a:p>
        </p:txBody>
      </p:sp>
      <p:grpSp>
        <p:nvGrpSpPr>
          <p:cNvPr id="15" name="Group 14">
            <a:extLst>
              <a:ext uri="{FF2B5EF4-FFF2-40B4-BE49-F238E27FC236}">
                <a16:creationId xmlns:a16="http://schemas.microsoft.com/office/drawing/2014/main" id="{9CE80402-9D2D-96D2-568E-EB0A29EFAA38}"/>
              </a:ext>
              <a:ext uri="{C183D7F6-B498-43B3-948B-1728B52AA6E4}">
                <adec:decorative xmlns:adec="http://schemas.microsoft.com/office/drawing/2017/decorative" val="1"/>
              </a:ext>
            </a:extLst>
          </p:cNvPr>
          <p:cNvGrpSpPr/>
          <p:nvPr/>
        </p:nvGrpSpPr>
        <p:grpSpPr>
          <a:xfrm>
            <a:off x="5931327" y="5186725"/>
            <a:ext cx="291978" cy="703643"/>
            <a:chOff x="5732904" y="1273307"/>
            <a:chExt cx="291978" cy="701186"/>
          </a:xfrm>
        </p:grpSpPr>
        <p:sp>
          <p:nvSpPr>
            <p:cNvPr id="16" name="Isosceles Triangle 15">
              <a:extLst>
                <a:ext uri="{FF2B5EF4-FFF2-40B4-BE49-F238E27FC236}">
                  <a16:creationId xmlns:a16="http://schemas.microsoft.com/office/drawing/2014/main" id="{43FE78C4-FC63-7EF9-D8C2-3B88D930E193}"/>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9CA95227-5165-7842-1267-6725DA398776}"/>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1BBE190E-18E5-0EA3-7FDA-8F43C9613B74}"/>
              </a:ext>
              <a:ext uri="{C183D7F6-B498-43B3-948B-1728B52AA6E4}">
                <adec:decorative xmlns:adec="http://schemas.microsoft.com/office/drawing/2017/decorative" val="1"/>
              </a:ext>
            </a:extLst>
          </p:cNvPr>
          <p:cNvGrpSpPr/>
          <p:nvPr/>
        </p:nvGrpSpPr>
        <p:grpSpPr>
          <a:xfrm>
            <a:off x="5931327" y="4043138"/>
            <a:ext cx="291978" cy="640080"/>
            <a:chOff x="5732904" y="1273307"/>
            <a:chExt cx="291978" cy="701186"/>
          </a:xfrm>
        </p:grpSpPr>
        <p:sp>
          <p:nvSpPr>
            <p:cNvPr id="19" name="Isosceles Triangle 18">
              <a:extLst>
                <a:ext uri="{FF2B5EF4-FFF2-40B4-BE49-F238E27FC236}">
                  <a16:creationId xmlns:a16="http://schemas.microsoft.com/office/drawing/2014/main" id="{164AAE23-9799-70F0-BBA4-A3773CD37499}"/>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B28D6F3B-401A-5672-BC76-879152954605}"/>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247ACC9B-6E94-E4EE-03E0-5FF7D2A058DD}"/>
              </a:ext>
              <a:ext uri="{C183D7F6-B498-43B3-948B-1728B52AA6E4}">
                <adec:decorative xmlns:adec="http://schemas.microsoft.com/office/drawing/2017/decorative" val="1"/>
              </a:ext>
            </a:extLst>
          </p:cNvPr>
          <p:cNvGrpSpPr/>
          <p:nvPr/>
        </p:nvGrpSpPr>
        <p:grpSpPr>
          <a:xfrm>
            <a:off x="5937738" y="3038988"/>
            <a:ext cx="291978" cy="640080"/>
            <a:chOff x="5732904" y="1273307"/>
            <a:chExt cx="291978" cy="701186"/>
          </a:xfrm>
        </p:grpSpPr>
        <p:sp>
          <p:nvSpPr>
            <p:cNvPr id="22" name="Isosceles Triangle 21">
              <a:extLst>
                <a:ext uri="{FF2B5EF4-FFF2-40B4-BE49-F238E27FC236}">
                  <a16:creationId xmlns:a16="http://schemas.microsoft.com/office/drawing/2014/main" id="{6AC4ACEC-7806-1702-C167-120B7798A7A3}"/>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A20C7038-4F49-F59A-415D-182AAA3A483A}"/>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DB7E419A-E1A2-4B83-74E7-724CE7DF2405}"/>
              </a:ext>
              <a:ext uri="{C183D7F6-B498-43B3-948B-1728B52AA6E4}">
                <adec:decorative xmlns:adec="http://schemas.microsoft.com/office/drawing/2017/decorative" val="1"/>
              </a:ext>
            </a:extLst>
          </p:cNvPr>
          <p:cNvGrpSpPr/>
          <p:nvPr/>
        </p:nvGrpSpPr>
        <p:grpSpPr>
          <a:xfrm>
            <a:off x="5927379" y="2265233"/>
            <a:ext cx="291978" cy="435864"/>
            <a:chOff x="5732904" y="1273307"/>
            <a:chExt cx="291978" cy="701186"/>
          </a:xfrm>
        </p:grpSpPr>
        <p:sp>
          <p:nvSpPr>
            <p:cNvPr id="25" name="Isosceles Triangle 24">
              <a:extLst>
                <a:ext uri="{FF2B5EF4-FFF2-40B4-BE49-F238E27FC236}">
                  <a16:creationId xmlns:a16="http://schemas.microsoft.com/office/drawing/2014/main" id="{9FFD0E98-C51C-E32B-875C-AFE877255884}"/>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D62E3310-64EA-9D48-6362-485839D0112B}"/>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24904890-33BF-AC3E-DB49-2512D2F8C549}"/>
              </a:ext>
              <a:ext uri="{C183D7F6-B498-43B3-948B-1728B52AA6E4}">
                <adec:decorative xmlns:adec="http://schemas.microsoft.com/office/drawing/2017/decorative" val="1"/>
              </a:ext>
            </a:extLst>
          </p:cNvPr>
          <p:cNvGrpSpPr/>
          <p:nvPr/>
        </p:nvGrpSpPr>
        <p:grpSpPr>
          <a:xfrm>
            <a:off x="5938107" y="1238068"/>
            <a:ext cx="291978" cy="640080"/>
            <a:chOff x="5732904" y="1273307"/>
            <a:chExt cx="291978" cy="701186"/>
          </a:xfrm>
        </p:grpSpPr>
        <p:sp>
          <p:nvSpPr>
            <p:cNvPr id="28" name="Isosceles Triangle 27">
              <a:extLst>
                <a:ext uri="{FF2B5EF4-FFF2-40B4-BE49-F238E27FC236}">
                  <a16:creationId xmlns:a16="http://schemas.microsoft.com/office/drawing/2014/main" id="{A36F89D5-9221-9E29-7DCF-3FF4B4183E88}"/>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012D61A1-13E8-F767-C2B2-84E158CF9616}"/>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 name="Slide Number Placeholder 3">
            <a:extLst>
              <a:ext uri="{FF2B5EF4-FFF2-40B4-BE49-F238E27FC236}">
                <a16:creationId xmlns:a16="http://schemas.microsoft.com/office/drawing/2014/main" id="{0DE8E811-80D4-CC61-BE5A-BA18B130A81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31182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bg/>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
                                            <p:bg/>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3">
                                            <p:bg/>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4">
                                            <p:bg/>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8" grpId="0" animBg="1"/>
      <p:bldP spid="9" grpId="0" animBg="1"/>
      <p:bldP spid="10" grpId="0" build="allAtOnce" animBg="1"/>
      <p:bldP spid="11" grpId="0" build="allAtOnce" animBg="1"/>
      <p:bldP spid="12" grpId="0" build="allAtOnce" animBg="1"/>
      <p:bldP spid="13" grpId="0" build="allAtOnce" animBg="1"/>
      <p:bldP spid="14" grpId="0" build="allAtOnce"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614A184-5E14-25D2-2D2D-3070A8EE49B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B210849-5A68-4FC4-5392-33F364974B3E}"/>
              </a:ext>
            </a:extLst>
          </p:cNvPr>
          <p:cNvSpPr txBox="1">
            <a:spLocks noGrp="1"/>
          </p:cNvSpPr>
          <p:nvPr>
            <p:ph type="title" idx="4294967295"/>
          </p:nvPr>
        </p:nvSpPr>
        <p:spPr>
          <a:xfrm>
            <a:off x="0" y="197714"/>
            <a:ext cx="12192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Private Fee-for-Service Plans</a:t>
            </a:r>
          </a:p>
        </p:txBody>
      </p:sp>
      <p:sp>
        <p:nvSpPr>
          <p:cNvPr id="2" name="Text Placeholder 9">
            <a:extLst>
              <a:ext uri="{FF2B5EF4-FFF2-40B4-BE49-F238E27FC236}">
                <a16:creationId xmlns:a16="http://schemas.microsoft.com/office/drawing/2014/main" id="{772F420B-A9CA-19A7-DBA6-E5604D030FDE}"/>
              </a:ext>
            </a:extLst>
          </p:cNvPr>
          <p:cNvSpPr txBox="1">
            <a:spLocks/>
          </p:cNvSpPr>
          <p:nvPr/>
        </p:nvSpPr>
        <p:spPr>
          <a:xfrm>
            <a:off x="977593" y="1427009"/>
            <a:ext cx="4846320" cy="1097280"/>
          </a:xfrm>
          <a:prstGeom prst="roundRect">
            <a:avLst/>
          </a:prstGeom>
          <a:ln w="38100">
            <a:solidFill>
              <a:srgbClr val="00529B"/>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FontTx/>
              <a:buNone/>
              <a:defRPr/>
            </a:pPr>
            <a:r>
              <a:rPr lang="en-US" sz="1800" b="1">
                <a:solidFill>
                  <a:srgbClr val="2F5597"/>
                </a:solidFill>
                <a:latin typeface="Arial" panose="020B0604020202020204" pitchFamily="34" charset="0"/>
                <a:cs typeface="Arial" panose="020B0604020202020204" pitchFamily="34" charset="0"/>
              </a:rPr>
              <a:t>Can I get my health care from any doctor, other health care provider, or hospital?</a:t>
            </a:r>
          </a:p>
        </p:txBody>
      </p:sp>
      <p:sp>
        <p:nvSpPr>
          <p:cNvPr id="3" name="Text Placeholder 17">
            <a:extLst>
              <a:ext uri="{FF2B5EF4-FFF2-40B4-BE49-F238E27FC236}">
                <a16:creationId xmlns:a16="http://schemas.microsoft.com/office/drawing/2014/main" id="{8637E70A-C422-8B2E-82DB-7DE265BAC373}"/>
              </a:ext>
            </a:extLst>
          </p:cNvPr>
          <p:cNvSpPr txBox="1">
            <a:spLocks/>
          </p:cNvSpPr>
          <p:nvPr/>
        </p:nvSpPr>
        <p:spPr>
          <a:xfrm>
            <a:off x="977593" y="2623157"/>
            <a:ext cx="4846320" cy="665879"/>
          </a:xfrm>
          <a:prstGeom prst="roundRect">
            <a:avLst/>
          </a:prstGeom>
          <a:ln w="38100">
            <a:solidFill>
              <a:srgbClr val="00529B"/>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FontTx/>
              <a:buNone/>
              <a:defRPr/>
            </a:pPr>
            <a:r>
              <a:rPr lang="en-US" sz="1800" b="1">
                <a:solidFill>
                  <a:srgbClr val="2F5597"/>
                </a:solidFill>
                <a:latin typeface="Arial" panose="020B0604020202020204" pitchFamily="34" charset="0"/>
                <a:cs typeface="Arial" panose="020B0604020202020204" pitchFamily="34" charset="0"/>
              </a:rPr>
              <a:t>Do these plans cover prescription drugs? </a:t>
            </a:r>
          </a:p>
        </p:txBody>
      </p:sp>
      <p:sp>
        <p:nvSpPr>
          <p:cNvPr id="5" name="Text Placeholder 19">
            <a:extLst>
              <a:ext uri="{FF2B5EF4-FFF2-40B4-BE49-F238E27FC236}">
                <a16:creationId xmlns:a16="http://schemas.microsoft.com/office/drawing/2014/main" id="{2F21C4D5-AEB6-4A29-47DF-DC49CBCEE513}"/>
              </a:ext>
            </a:extLst>
          </p:cNvPr>
          <p:cNvSpPr txBox="1">
            <a:spLocks/>
          </p:cNvSpPr>
          <p:nvPr/>
        </p:nvSpPr>
        <p:spPr>
          <a:xfrm>
            <a:off x="977593" y="3387878"/>
            <a:ext cx="4846320" cy="659378"/>
          </a:xfrm>
          <a:prstGeom prst="roundRect">
            <a:avLst/>
          </a:prstGeom>
          <a:ln w="38100">
            <a:solidFill>
              <a:srgbClr val="00529B"/>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buFont typeface="Arial" panose="020B0604020202020204" pitchFamily="34" charset="0"/>
              <a:buNone/>
              <a:defRPr/>
            </a:pPr>
            <a:r>
              <a:rPr lang="en-US" sz="1800" b="1">
                <a:solidFill>
                  <a:srgbClr val="2F5597"/>
                </a:solidFill>
                <a:latin typeface="Arial" panose="020B0604020202020204" pitchFamily="34" charset="0"/>
                <a:cs typeface="Arial" panose="020B0604020202020204" pitchFamily="34" charset="0"/>
              </a:rPr>
              <a:t>Do I need to choose a primary care doctor? </a:t>
            </a:r>
            <a:endParaRPr lang="en-US" sz="1800" b="1" dirty="0">
              <a:solidFill>
                <a:srgbClr val="2F5597"/>
              </a:solidFill>
              <a:latin typeface="Arial" panose="020B0604020202020204" pitchFamily="34" charset="0"/>
              <a:cs typeface="Arial" panose="020B0604020202020204" pitchFamily="34" charset="0"/>
            </a:endParaRPr>
          </a:p>
        </p:txBody>
      </p:sp>
      <p:sp>
        <p:nvSpPr>
          <p:cNvPr id="8" name="Text Placeholder 21">
            <a:extLst>
              <a:ext uri="{FF2B5EF4-FFF2-40B4-BE49-F238E27FC236}">
                <a16:creationId xmlns:a16="http://schemas.microsoft.com/office/drawing/2014/main" id="{DDFEE120-FE4F-9136-2005-B2A2207FE152}"/>
              </a:ext>
            </a:extLst>
          </p:cNvPr>
          <p:cNvSpPr txBox="1">
            <a:spLocks/>
          </p:cNvSpPr>
          <p:nvPr/>
        </p:nvSpPr>
        <p:spPr>
          <a:xfrm>
            <a:off x="977593" y="4174095"/>
            <a:ext cx="4846320" cy="638527"/>
          </a:xfrm>
          <a:prstGeom prst="roundRect">
            <a:avLst/>
          </a:prstGeom>
          <a:ln w="38100">
            <a:solidFill>
              <a:srgbClr val="00529B"/>
            </a:solidFill>
          </a:ln>
        </p:spPr>
        <p:txBody>
          <a:bodyPr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a:solidFill>
                  <a:srgbClr val="2F5597"/>
                </a:solidFill>
                <a:latin typeface="Arial" panose="020B0604020202020204" pitchFamily="34" charset="0"/>
                <a:cs typeface="Arial" panose="020B0604020202020204" pitchFamily="34" charset="0"/>
              </a:rPr>
              <a:t>Do I have to get a referral to use a specialist?</a:t>
            </a:r>
          </a:p>
        </p:txBody>
      </p:sp>
      <p:sp>
        <p:nvSpPr>
          <p:cNvPr id="9" name="Text Placeholder 23">
            <a:extLst>
              <a:ext uri="{FF2B5EF4-FFF2-40B4-BE49-F238E27FC236}">
                <a16:creationId xmlns:a16="http://schemas.microsoft.com/office/drawing/2014/main" id="{3EE9BE22-F4A2-E8C3-DE01-143F533C41AA}"/>
              </a:ext>
            </a:extLst>
          </p:cNvPr>
          <p:cNvSpPr txBox="1">
            <a:spLocks/>
          </p:cNvSpPr>
          <p:nvPr/>
        </p:nvSpPr>
        <p:spPr>
          <a:xfrm>
            <a:off x="970001" y="4935803"/>
            <a:ext cx="4846320" cy="681324"/>
          </a:xfrm>
          <a:prstGeom prst="roundRect">
            <a:avLst/>
          </a:prstGeom>
          <a:ln w="38100">
            <a:solidFill>
              <a:srgbClr val="00529B"/>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b="1">
                <a:solidFill>
                  <a:srgbClr val="2F5597"/>
                </a:solidFill>
                <a:latin typeface="Arial" panose="020B0604020202020204" pitchFamily="34" charset="0"/>
                <a:cs typeface="Arial" panose="020B0604020202020204" pitchFamily="34" charset="0"/>
              </a:rPr>
              <a:t>What else do I need to know about this type of plan?</a:t>
            </a:r>
          </a:p>
        </p:txBody>
      </p:sp>
      <p:sp>
        <p:nvSpPr>
          <p:cNvPr id="10" name="Text Placeholder 16">
            <a:extLst>
              <a:ext uri="{FF2B5EF4-FFF2-40B4-BE49-F238E27FC236}">
                <a16:creationId xmlns:a16="http://schemas.microsoft.com/office/drawing/2014/main" id="{C724BDFB-24C6-FB7A-E609-A40C045C11DB}"/>
              </a:ext>
            </a:extLst>
          </p:cNvPr>
          <p:cNvSpPr txBox="1">
            <a:spLocks/>
          </p:cNvSpPr>
          <p:nvPr/>
        </p:nvSpPr>
        <p:spPr>
          <a:xfrm>
            <a:off x="6275485" y="1427009"/>
            <a:ext cx="5486400" cy="1097280"/>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800" dirty="0">
                <a:solidFill>
                  <a:sysClr val="windowText" lastClr="000000"/>
                </a:solidFill>
                <a:latin typeface="Arial" panose="020B0604020202020204" pitchFamily="34" charset="0"/>
                <a:cs typeface="Arial" panose="020B0604020202020204" pitchFamily="34" charset="0"/>
              </a:rPr>
              <a:t>You can go to any Medicare-approved doctor, other health care provider, or hospital that accepts the plan’s payment terms and agrees to treat you.</a:t>
            </a:r>
            <a:endParaRPr lang="en-US" sz="1800" dirty="0">
              <a:solidFill>
                <a:sysClr val="windowText" lastClr="000000"/>
              </a:solidFill>
              <a:latin typeface="Calibri" panose="020F0502020204030204"/>
            </a:endParaRPr>
          </a:p>
        </p:txBody>
      </p:sp>
      <p:sp>
        <p:nvSpPr>
          <p:cNvPr id="11" name="Text Placeholder 18">
            <a:extLst>
              <a:ext uri="{FF2B5EF4-FFF2-40B4-BE49-F238E27FC236}">
                <a16:creationId xmlns:a16="http://schemas.microsoft.com/office/drawing/2014/main" id="{75BA5AD9-1526-725A-B580-3529A9C5AF27}"/>
              </a:ext>
            </a:extLst>
          </p:cNvPr>
          <p:cNvSpPr txBox="1">
            <a:spLocks/>
          </p:cNvSpPr>
          <p:nvPr/>
        </p:nvSpPr>
        <p:spPr>
          <a:xfrm>
            <a:off x="6275485" y="2623157"/>
            <a:ext cx="5486400" cy="665879"/>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800">
                <a:solidFill>
                  <a:sysClr val="windowText" lastClr="000000"/>
                </a:solidFill>
                <a:latin typeface="Arial" panose="020B0604020202020204" pitchFamily="34" charset="0"/>
                <a:cs typeface="Arial" panose="020B0604020202020204" pitchFamily="34" charset="0"/>
              </a:rPr>
              <a:t>Sometimes.</a:t>
            </a:r>
          </a:p>
        </p:txBody>
      </p:sp>
      <p:sp>
        <p:nvSpPr>
          <p:cNvPr id="12" name="Text Placeholder 20">
            <a:extLst>
              <a:ext uri="{FF2B5EF4-FFF2-40B4-BE49-F238E27FC236}">
                <a16:creationId xmlns:a16="http://schemas.microsoft.com/office/drawing/2014/main" id="{357C1742-925D-5B26-121A-0A9EB3CEB102}"/>
              </a:ext>
            </a:extLst>
          </p:cNvPr>
          <p:cNvSpPr txBox="1">
            <a:spLocks/>
          </p:cNvSpPr>
          <p:nvPr/>
        </p:nvSpPr>
        <p:spPr>
          <a:xfrm>
            <a:off x="6275485" y="3394379"/>
            <a:ext cx="5486400" cy="659378"/>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800">
                <a:solidFill>
                  <a:sysClr val="windowText" lastClr="000000"/>
                </a:solidFill>
                <a:latin typeface="Arial" panose="020B0604020202020204" pitchFamily="34" charset="0"/>
                <a:cs typeface="Arial" panose="020B0604020202020204" pitchFamily="34" charset="0"/>
              </a:rPr>
              <a:t>No.</a:t>
            </a:r>
          </a:p>
        </p:txBody>
      </p:sp>
      <p:sp>
        <p:nvSpPr>
          <p:cNvPr id="13" name="Text Placeholder 20">
            <a:extLst>
              <a:ext uri="{FF2B5EF4-FFF2-40B4-BE49-F238E27FC236}">
                <a16:creationId xmlns:a16="http://schemas.microsoft.com/office/drawing/2014/main" id="{F150CB6B-C236-15A2-557C-F7518B2887D9}"/>
              </a:ext>
            </a:extLst>
          </p:cNvPr>
          <p:cNvSpPr txBox="1">
            <a:spLocks/>
          </p:cNvSpPr>
          <p:nvPr/>
        </p:nvSpPr>
        <p:spPr>
          <a:xfrm>
            <a:off x="6275485" y="4164265"/>
            <a:ext cx="5486400" cy="638527"/>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800">
                <a:solidFill>
                  <a:sysClr val="windowText" lastClr="000000"/>
                </a:solidFill>
                <a:latin typeface="Arial" panose="020B0604020202020204" pitchFamily="34" charset="0"/>
                <a:cs typeface="Arial" panose="020B0604020202020204" pitchFamily="34" charset="0"/>
              </a:rPr>
              <a:t>No.</a:t>
            </a:r>
          </a:p>
        </p:txBody>
      </p:sp>
      <p:sp>
        <p:nvSpPr>
          <p:cNvPr id="14" name="Text Placeholder 24">
            <a:extLst>
              <a:ext uri="{FF2B5EF4-FFF2-40B4-BE49-F238E27FC236}">
                <a16:creationId xmlns:a16="http://schemas.microsoft.com/office/drawing/2014/main" id="{DD6D3D38-16C1-004D-32DC-7C56C1D39CBE}"/>
              </a:ext>
            </a:extLst>
          </p:cNvPr>
          <p:cNvSpPr txBox="1">
            <a:spLocks/>
          </p:cNvSpPr>
          <p:nvPr/>
        </p:nvSpPr>
        <p:spPr>
          <a:xfrm>
            <a:off x="6267893" y="4928453"/>
            <a:ext cx="5486400" cy="681324"/>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800">
                <a:solidFill>
                  <a:sysClr val="windowText" lastClr="000000"/>
                </a:solidFill>
                <a:latin typeface="Arial" panose="020B0604020202020204" pitchFamily="34" charset="0"/>
                <a:cs typeface="Arial" panose="020B0604020202020204" pitchFamily="34" charset="0"/>
              </a:rPr>
              <a:t>The plan decides how much you pay for services.</a:t>
            </a:r>
          </a:p>
        </p:txBody>
      </p:sp>
      <p:grpSp>
        <p:nvGrpSpPr>
          <p:cNvPr id="15" name="Group 14">
            <a:extLst>
              <a:ext uri="{FF2B5EF4-FFF2-40B4-BE49-F238E27FC236}">
                <a16:creationId xmlns:a16="http://schemas.microsoft.com/office/drawing/2014/main" id="{72F64534-0FF0-F643-D7B7-7B77E0F983E5}"/>
              </a:ext>
              <a:ext uri="{C183D7F6-B498-43B3-948B-1728B52AA6E4}">
                <adec:decorative xmlns:adec="http://schemas.microsoft.com/office/drawing/2017/decorative" val="1"/>
              </a:ext>
            </a:extLst>
          </p:cNvPr>
          <p:cNvGrpSpPr/>
          <p:nvPr/>
        </p:nvGrpSpPr>
        <p:grpSpPr>
          <a:xfrm>
            <a:off x="5862835" y="1716136"/>
            <a:ext cx="291978" cy="640080"/>
            <a:chOff x="5732904" y="1273307"/>
            <a:chExt cx="291978" cy="701186"/>
          </a:xfrm>
        </p:grpSpPr>
        <p:sp>
          <p:nvSpPr>
            <p:cNvPr id="16" name="Isosceles Triangle 15">
              <a:extLst>
                <a:ext uri="{FF2B5EF4-FFF2-40B4-BE49-F238E27FC236}">
                  <a16:creationId xmlns:a16="http://schemas.microsoft.com/office/drawing/2014/main" id="{5409E3E9-B98E-F511-C513-EDF62A8F8FAB}"/>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8813AD0A-3CF2-8751-FCCF-DF9C9FE412F0}"/>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D3B3F4FC-EF13-03E6-BA57-410F66230A4D}"/>
              </a:ext>
              <a:ext uri="{C183D7F6-B498-43B3-948B-1728B52AA6E4}">
                <adec:decorative xmlns:adec="http://schemas.microsoft.com/office/drawing/2017/decorative" val="1"/>
              </a:ext>
            </a:extLst>
          </p:cNvPr>
          <p:cNvGrpSpPr/>
          <p:nvPr/>
        </p:nvGrpSpPr>
        <p:grpSpPr>
          <a:xfrm>
            <a:off x="5846504" y="2760317"/>
            <a:ext cx="291978" cy="466115"/>
            <a:chOff x="5732904" y="1273307"/>
            <a:chExt cx="291978" cy="701186"/>
          </a:xfrm>
        </p:grpSpPr>
        <p:sp>
          <p:nvSpPr>
            <p:cNvPr id="19" name="Isosceles Triangle 18">
              <a:extLst>
                <a:ext uri="{FF2B5EF4-FFF2-40B4-BE49-F238E27FC236}">
                  <a16:creationId xmlns:a16="http://schemas.microsoft.com/office/drawing/2014/main" id="{080B8967-2370-8AC7-CBFF-34F90726C29B}"/>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2D9F38E0-9A0A-3B35-9818-2A24D635DCE1}"/>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AACF9533-2996-D18E-043C-46B31AFC08EC}"/>
              </a:ext>
              <a:ext uri="{C183D7F6-B498-43B3-948B-1728B52AA6E4}">
                <adec:decorative xmlns:adec="http://schemas.microsoft.com/office/drawing/2017/decorative" val="1"/>
              </a:ext>
            </a:extLst>
          </p:cNvPr>
          <p:cNvGrpSpPr/>
          <p:nvPr/>
        </p:nvGrpSpPr>
        <p:grpSpPr>
          <a:xfrm>
            <a:off x="5870427" y="3525038"/>
            <a:ext cx="291978" cy="461565"/>
            <a:chOff x="5732904" y="1273307"/>
            <a:chExt cx="291978" cy="701186"/>
          </a:xfrm>
        </p:grpSpPr>
        <p:sp>
          <p:nvSpPr>
            <p:cNvPr id="22" name="Isosceles Triangle 21">
              <a:extLst>
                <a:ext uri="{FF2B5EF4-FFF2-40B4-BE49-F238E27FC236}">
                  <a16:creationId xmlns:a16="http://schemas.microsoft.com/office/drawing/2014/main" id="{84D2149B-BE34-F11D-C69F-CC69DED14B15}"/>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F1AB0430-A2A3-5C93-143F-A63F6DCC68CF}"/>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F2128D62-DF5D-0715-AF51-1DFFFE329A1E}"/>
              </a:ext>
              <a:ext uri="{C183D7F6-B498-43B3-948B-1728B52AA6E4}">
                <adec:decorative xmlns:adec="http://schemas.microsoft.com/office/drawing/2017/decorative" val="1"/>
              </a:ext>
            </a:extLst>
          </p:cNvPr>
          <p:cNvGrpSpPr/>
          <p:nvPr/>
        </p:nvGrpSpPr>
        <p:grpSpPr>
          <a:xfrm>
            <a:off x="5870427" y="4274073"/>
            <a:ext cx="291978" cy="446969"/>
            <a:chOff x="5732904" y="1273307"/>
            <a:chExt cx="291978" cy="701186"/>
          </a:xfrm>
        </p:grpSpPr>
        <p:sp>
          <p:nvSpPr>
            <p:cNvPr id="25" name="Isosceles Triangle 24">
              <a:extLst>
                <a:ext uri="{FF2B5EF4-FFF2-40B4-BE49-F238E27FC236}">
                  <a16:creationId xmlns:a16="http://schemas.microsoft.com/office/drawing/2014/main" id="{93355FAB-71E7-1CDB-636A-641BC65FDC0A}"/>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5A285697-59EF-15B5-27DE-D0D1A3A8FB33}"/>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2CE80A50-FF82-BDDE-AA61-5DAAC83BF356}"/>
              </a:ext>
              <a:ext uri="{C183D7F6-B498-43B3-948B-1728B52AA6E4}">
                <adec:decorative xmlns:adec="http://schemas.microsoft.com/office/drawing/2017/decorative" val="1"/>
              </a:ext>
            </a:extLst>
          </p:cNvPr>
          <p:cNvGrpSpPr/>
          <p:nvPr/>
        </p:nvGrpSpPr>
        <p:grpSpPr>
          <a:xfrm>
            <a:off x="5862835" y="5081058"/>
            <a:ext cx="291978" cy="476927"/>
            <a:chOff x="5732904" y="1273307"/>
            <a:chExt cx="291978" cy="701186"/>
          </a:xfrm>
        </p:grpSpPr>
        <p:sp>
          <p:nvSpPr>
            <p:cNvPr id="28" name="Isosceles Triangle 27">
              <a:extLst>
                <a:ext uri="{FF2B5EF4-FFF2-40B4-BE49-F238E27FC236}">
                  <a16:creationId xmlns:a16="http://schemas.microsoft.com/office/drawing/2014/main" id="{27FF6A27-02C0-8F0A-66EB-352D66FC9424}"/>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0C416879-8325-6404-6F4D-2DBAB1E0E1E3}"/>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 name="Slide Number Placeholder 3">
            <a:extLst>
              <a:ext uri="{FF2B5EF4-FFF2-40B4-BE49-F238E27FC236}">
                <a16:creationId xmlns:a16="http://schemas.microsoft.com/office/drawing/2014/main" id="{90A06CE6-8D36-AC63-0D1D-C1CDE5BEC72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017868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bg/>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
                                            <p:bg/>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3">
                                            <p:bg/>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4">
                                            <p:bg/>
                                          </p:spTgt>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8" grpId="0" animBg="1"/>
      <p:bldP spid="9" grpId="0" animBg="1"/>
      <p:bldP spid="10" grpId="0" build="allAtOnce" animBg="1"/>
      <p:bldP spid="11" grpId="0" build="allAtOnce" animBg="1"/>
      <p:bldP spid="12" grpId="0" build="allAtOnce" animBg="1"/>
      <p:bldP spid="13" grpId="0" build="allAtOnce" animBg="1"/>
      <p:bldP spid="14" grpId="0" build="allAtOnce"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23C4626-1F35-A5D7-C209-FC72B9AAEA2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73A2604-AF33-28CE-D154-EBE66F8685D9}"/>
              </a:ext>
            </a:extLst>
          </p:cNvPr>
          <p:cNvSpPr txBox="1">
            <a:spLocks noGrp="1"/>
          </p:cNvSpPr>
          <p:nvPr>
            <p:ph type="title" idx="4294967295"/>
          </p:nvPr>
        </p:nvSpPr>
        <p:spPr>
          <a:xfrm>
            <a:off x="0" y="201497"/>
            <a:ext cx="1219199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Medical Savings Account Plans</a:t>
            </a:r>
          </a:p>
        </p:txBody>
      </p:sp>
      <p:sp>
        <p:nvSpPr>
          <p:cNvPr id="2" name="Text Placeholder 7">
            <a:extLst>
              <a:ext uri="{FF2B5EF4-FFF2-40B4-BE49-F238E27FC236}">
                <a16:creationId xmlns:a16="http://schemas.microsoft.com/office/drawing/2014/main" id="{D391B075-BCFB-B3C7-C957-518E2689A4D7}"/>
              </a:ext>
            </a:extLst>
          </p:cNvPr>
          <p:cNvSpPr txBox="1">
            <a:spLocks/>
          </p:cNvSpPr>
          <p:nvPr/>
        </p:nvSpPr>
        <p:spPr>
          <a:xfrm>
            <a:off x="1028792" y="1682283"/>
            <a:ext cx="4846320" cy="914400"/>
          </a:xfrm>
          <a:prstGeom prst="roundRect">
            <a:avLst/>
          </a:prstGeom>
          <a:ln w="38100">
            <a:solidFill>
              <a:srgbClr val="2F5597"/>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FontTx/>
              <a:buNone/>
              <a:defRPr/>
            </a:pPr>
            <a:r>
              <a:rPr lang="en-US" sz="1800" b="1">
                <a:solidFill>
                  <a:srgbClr val="2F5597"/>
                </a:solidFill>
                <a:latin typeface="Arial" panose="020B0604020202020204" pitchFamily="34" charset="0"/>
                <a:cs typeface="Arial" panose="020B0604020202020204" pitchFamily="34" charset="0"/>
              </a:rPr>
              <a:t>Can I get my health care from any doctor, other health care provider, or hospital?</a:t>
            </a:r>
          </a:p>
        </p:txBody>
      </p:sp>
      <p:sp>
        <p:nvSpPr>
          <p:cNvPr id="3" name="Text Placeholder 16">
            <a:extLst>
              <a:ext uri="{FF2B5EF4-FFF2-40B4-BE49-F238E27FC236}">
                <a16:creationId xmlns:a16="http://schemas.microsoft.com/office/drawing/2014/main" id="{4CBAA0A1-48CB-B845-365E-9C2BCD83CA4B}"/>
              </a:ext>
            </a:extLst>
          </p:cNvPr>
          <p:cNvSpPr txBox="1">
            <a:spLocks/>
          </p:cNvSpPr>
          <p:nvPr/>
        </p:nvSpPr>
        <p:spPr>
          <a:xfrm>
            <a:off x="1028792" y="2757221"/>
            <a:ext cx="4846320" cy="914400"/>
          </a:xfrm>
          <a:prstGeom prst="roundRect">
            <a:avLst/>
          </a:prstGeom>
          <a:ln w="38100">
            <a:solidFill>
              <a:srgbClr val="2F5597"/>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FontTx/>
              <a:buNone/>
              <a:defRPr/>
            </a:pPr>
            <a:r>
              <a:rPr lang="en-US" sz="1800" b="1">
                <a:solidFill>
                  <a:srgbClr val="2F5597"/>
                </a:solidFill>
                <a:latin typeface="Arial" panose="020B0604020202020204" pitchFamily="34" charset="0"/>
                <a:cs typeface="Arial" panose="020B0604020202020204" pitchFamily="34" charset="0"/>
              </a:rPr>
              <a:t>Do these plans cover prescription drugs? </a:t>
            </a:r>
          </a:p>
        </p:txBody>
      </p:sp>
      <p:sp>
        <p:nvSpPr>
          <p:cNvPr id="5" name="Text Placeholder 18">
            <a:extLst>
              <a:ext uri="{FF2B5EF4-FFF2-40B4-BE49-F238E27FC236}">
                <a16:creationId xmlns:a16="http://schemas.microsoft.com/office/drawing/2014/main" id="{1B746BEA-4773-AA5D-46BD-7B43EECA1188}"/>
              </a:ext>
            </a:extLst>
          </p:cNvPr>
          <p:cNvSpPr txBox="1">
            <a:spLocks/>
          </p:cNvSpPr>
          <p:nvPr/>
        </p:nvSpPr>
        <p:spPr>
          <a:xfrm>
            <a:off x="1028792" y="3798222"/>
            <a:ext cx="4846320" cy="914400"/>
          </a:xfrm>
          <a:prstGeom prst="roundRect">
            <a:avLst/>
          </a:prstGeom>
          <a:ln w="38100">
            <a:solidFill>
              <a:srgbClr val="2F5597"/>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FontTx/>
              <a:buNone/>
              <a:defRPr/>
            </a:pPr>
            <a:r>
              <a:rPr lang="en-US" sz="1800" b="1">
                <a:solidFill>
                  <a:srgbClr val="2F5597"/>
                </a:solidFill>
                <a:latin typeface="Arial" panose="020B0604020202020204" pitchFamily="34" charset="0"/>
                <a:cs typeface="Arial" panose="020B0604020202020204" pitchFamily="34" charset="0"/>
              </a:rPr>
              <a:t>Do I have to get a referral to use a specialist?</a:t>
            </a:r>
          </a:p>
        </p:txBody>
      </p:sp>
      <p:sp>
        <p:nvSpPr>
          <p:cNvPr id="8" name="Text Placeholder 20">
            <a:extLst>
              <a:ext uri="{FF2B5EF4-FFF2-40B4-BE49-F238E27FC236}">
                <a16:creationId xmlns:a16="http://schemas.microsoft.com/office/drawing/2014/main" id="{5B0E4CE5-AA06-1737-C008-9640DB874CD2}"/>
              </a:ext>
            </a:extLst>
          </p:cNvPr>
          <p:cNvSpPr txBox="1">
            <a:spLocks/>
          </p:cNvSpPr>
          <p:nvPr/>
        </p:nvSpPr>
        <p:spPr>
          <a:xfrm>
            <a:off x="1028792" y="4864656"/>
            <a:ext cx="4846320" cy="914400"/>
          </a:xfrm>
          <a:prstGeom prst="roundRect">
            <a:avLst/>
          </a:prstGeom>
          <a:ln w="38100">
            <a:solidFill>
              <a:srgbClr val="2F5597"/>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FontTx/>
              <a:buNone/>
              <a:defRPr/>
            </a:pPr>
            <a:r>
              <a:rPr lang="en-US" sz="1800" b="1" dirty="0">
                <a:solidFill>
                  <a:srgbClr val="2F5597"/>
                </a:solidFill>
                <a:latin typeface="Arial" panose="020B0604020202020204" pitchFamily="34" charset="0"/>
                <a:cs typeface="Arial" panose="020B0604020202020204" pitchFamily="34" charset="0"/>
              </a:rPr>
              <a:t>What else do I need to know about this type of plan?</a:t>
            </a:r>
          </a:p>
        </p:txBody>
      </p:sp>
      <p:sp>
        <p:nvSpPr>
          <p:cNvPr id="9" name="Text Placeholder 15">
            <a:extLst>
              <a:ext uri="{FF2B5EF4-FFF2-40B4-BE49-F238E27FC236}">
                <a16:creationId xmlns:a16="http://schemas.microsoft.com/office/drawing/2014/main" id="{CB067DED-6127-E96F-C899-6D336B384725}"/>
              </a:ext>
            </a:extLst>
          </p:cNvPr>
          <p:cNvSpPr txBox="1">
            <a:spLocks/>
          </p:cNvSpPr>
          <p:nvPr/>
        </p:nvSpPr>
        <p:spPr>
          <a:xfrm>
            <a:off x="6316888" y="1671098"/>
            <a:ext cx="4846320" cy="914400"/>
          </a:xfrm>
          <a:prstGeom prst="roundRect">
            <a:avLst/>
          </a:prstGeom>
          <a:ln w="38100">
            <a:solidFill>
              <a:srgbClr val="0070C0"/>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solidFill>
                  <a:sysClr val="windowText" lastClr="000000"/>
                </a:solidFill>
              </a:rPr>
              <a:t>Yes.</a:t>
            </a:r>
          </a:p>
        </p:txBody>
      </p:sp>
      <p:sp>
        <p:nvSpPr>
          <p:cNvPr id="10" name="Text Placeholder 17">
            <a:extLst>
              <a:ext uri="{FF2B5EF4-FFF2-40B4-BE49-F238E27FC236}">
                <a16:creationId xmlns:a16="http://schemas.microsoft.com/office/drawing/2014/main" id="{0B6ABF7F-2150-0A28-1AD3-DB946F4ED10D}"/>
              </a:ext>
            </a:extLst>
          </p:cNvPr>
          <p:cNvSpPr txBox="1">
            <a:spLocks/>
          </p:cNvSpPr>
          <p:nvPr/>
        </p:nvSpPr>
        <p:spPr>
          <a:xfrm>
            <a:off x="6316888" y="2758903"/>
            <a:ext cx="4846320" cy="914400"/>
          </a:xfrm>
          <a:prstGeom prst="roundRect">
            <a:avLst/>
          </a:prstGeom>
          <a:ln w="38100">
            <a:solidFill>
              <a:srgbClr val="0070C0"/>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solidFill>
                  <a:sysClr val="windowText" lastClr="000000"/>
                </a:solidFill>
              </a:rPr>
              <a:t>No.</a:t>
            </a:r>
          </a:p>
        </p:txBody>
      </p:sp>
      <p:sp>
        <p:nvSpPr>
          <p:cNvPr id="11" name="Text Placeholder 17">
            <a:extLst>
              <a:ext uri="{FF2B5EF4-FFF2-40B4-BE49-F238E27FC236}">
                <a16:creationId xmlns:a16="http://schemas.microsoft.com/office/drawing/2014/main" id="{BB1D60BD-F556-124B-8558-7D7F7545216F}"/>
              </a:ext>
            </a:extLst>
          </p:cNvPr>
          <p:cNvSpPr txBox="1">
            <a:spLocks/>
          </p:cNvSpPr>
          <p:nvPr/>
        </p:nvSpPr>
        <p:spPr>
          <a:xfrm>
            <a:off x="6316888" y="3798222"/>
            <a:ext cx="4846320" cy="914400"/>
          </a:xfrm>
          <a:prstGeom prst="roundRect">
            <a:avLst/>
          </a:prstGeom>
          <a:ln w="38100">
            <a:solidFill>
              <a:srgbClr val="0070C0"/>
            </a:solidFill>
          </a:ln>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solidFill>
                  <a:sysClr val="windowText" lastClr="000000"/>
                </a:solidFill>
              </a:rPr>
              <a:t>No.</a:t>
            </a:r>
          </a:p>
        </p:txBody>
      </p:sp>
      <p:sp>
        <p:nvSpPr>
          <p:cNvPr id="12" name="Text Placeholder 21">
            <a:extLst>
              <a:ext uri="{FF2B5EF4-FFF2-40B4-BE49-F238E27FC236}">
                <a16:creationId xmlns:a16="http://schemas.microsoft.com/office/drawing/2014/main" id="{079E4850-C7E6-9E3B-1D84-31EAC2CAB873}"/>
              </a:ext>
            </a:extLst>
          </p:cNvPr>
          <p:cNvSpPr txBox="1">
            <a:spLocks/>
          </p:cNvSpPr>
          <p:nvPr/>
        </p:nvSpPr>
        <p:spPr>
          <a:xfrm>
            <a:off x="6316888" y="4864656"/>
            <a:ext cx="4846320" cy="914400"/>
          </a:xfrm>
          <a:prstGeom prst="roundRect">
            <a:avLst/>
          </a:prstGeom>
          <a:ln w="38100">
            <a:solidFill>
              <a:srgbClr val="0070C0"/>
            </a:solidFill>
          </a:ln>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Tx/>
              <a:buNone/>
              <a:defRPr/>
            </a:pPr>
            <a:r>
              <a:rPr lang="en-US" sz="1800" dirty="0">
                <a:solidFill>
                  <a:sysClr val="windowText" lastClr="000000"/>
                </a:solidFill>
                <a:latin typeface="Arial" panose="020B0604020202020204" pitchFamily="34" charset="0"/>
                <a:cs typeface="Arial" panose="020B0604020202020204" pitchFamily="34" charset="0"/>
              </a:rPr>
              <a:t>MSA plans combine a high-deductible insurance plan with a medical savings account.</a:t>
            </a:r>
          </a:p>
        </p:txBody>
      </p:sp>
      <p:grpSp>
        <p:nvGrpSpPr>
          <p:cNvPr id="13" name="Group 12">
            <a:extLst>
              <a:ext uri="{FF2B5EF4-FFF2-40B4-BE49-F238E27FC236}">
                <a16:creationId xmlns:a16="http://schemas.microsoft.com/office/drawing/2014/main" id="{034C6421-7CFB-53F5-1284-CAF9D1840627}"/>
              </a:ext>
              <a:ext uri="{C183D7F6-B498-43B3-948B-1728B52AA6E4}">
                <adec:decorative xmlns:adec="http://schemas.microsoft.com/office/drawing/2017/decorative" val="1"/>
              </a:ext>
            </a:extLst>
          </p:cNvPr>
          <p:cNvGrpSpPr/>
          <p:nvPr/>
        </p:nvGrpSpPr>
        <p:grpSpPr>
          <a:xfrm>
            <a:off x="5951164" y="1819443"/>
            <a:ext cx="291978" cy="640080"/>
            <a:chOff x="5732904" y="1273307"/>
            <a:chExt cx="291978" cy="701186"/>
          </a:xfrm>
        </p:grpSpPr>
        <p:sp>
          <p:nvSpPr>
            <p:cNvPr id="14" name="Isosceles Triangle 13">
              <a:extLst>
                <a:ext uri="{FF2B5EF4-FFF2-40B4-BE49-F238E27FC236}">
                  <a16:creationId xmlns:a16="http://schemas.microsoft.com/office/drawing/2014/main" id="{37115EDA-5888-70EA-4C37-4A653AE9D884}"/>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F5597"/>
                </a:solidFill>
              </a:endParaRPr>
            </a:p>
          </p:txBody>
        </p:sp>
        <p:cxnSp>
          <p:nvCxnSpPr>
            <p:cNvPr id="15" name="Straight Connector 14">
              <a:extLst>
                <a:ext uri="{FF2B5EF4-FFF2-40B4-BE49-F238E27FC236}">
                  <a16:creationId xmlns:a16="http://schemas.microsoft.com/office/drawing/2014/main" id="{398E83B0-67A8-1A17-D3CB-30453C3436E6}"/>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8CD1365C-C3BC-57AA-84D9-E52290CE0C2A}"/>
              </a:ext>
              <a:ext uri="{C183D7F6-B498-43B3-948B-1728B52AA6E4}">
                <adec:decorative xmlns:adec="http://schemas.microsoft.com/office/drawing/2017/decorative" val="1"/>
              </a:ext>
            </a:extLst>
          </p:cNvPr>
          <p:cNvGrpSpPr/>
          <p:nvPr/>
        </p:nvGrpSpPr>
        <p:grpSpPr>
          <a:xfrm>
            <a:off x="5922840" y="3970003"/>
            <a:ext cx="291978" cy="640080"/>
            <a:chOff x="5732904" y="1273307"/>
            <a:chExt cx="291978" cy="701186"/>
          </a:xfrm>
        </p:grpSpPr>
        <p:sp>
          <p:nvSpPr>
            <p:cNvPr id="17" name="Isosceles Triangle 16">
              <a:extLst>
                <a:ext uri="{FF2B5EF4-FFF2-40B4-BE49-F238E27FC236}">
                  <a16:creationId xmlns:a16="http://schemas.microsoft.com/office/drawing/2014/main" id="{6359BAB5-50A4-1556-B0DE-5989280ECB47}"/>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F5597"/>
                </a:solidFill>
              </a:endParaRPr>
            </a:p>
          </p:txBody>
        </p:sp>
        <p:cxnSp>
          <p:nvCxnSpPr>
            <p:cNvPr id="18" name="Straight Connector 17">
              <a:extLst>
                <a:ext uri="{FF2B5EF4-FFF2-40B4-BE49-F238E27FC236}">
                  <a16:creationId xmlns:a16="http://schemas.microsoft.com/office/drawing/2014/main" id="{3B44655C-A121-DB9C-DBEE-383E24865E59}"/>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64DFE43D-9AE8-BD9C-F2DA-3D292822719D}"/>
              </a:ext>
              <a:ext uri="{C183D7F6-B498-43B3-948B-1728B52AA6E4}">
                <adec:decorative xmlns:adec="http://schemas.microsoft.com/office/drawing/2017/decorative" val="1"/>
              </a:ext>
            </a:extLst>
          </p:cNvPr>
          <p:cNvGrpSpPr/>
          <p:nvPr/>
        </p:nvGrpSpPr>
        <p:grpSpPr>
          <a:xfrm>
            <a:off x="5922840" y="2954202"/>
            <a:ext cx="291978" cy="640080"/>
            <a:chOff x="5732904" y="1273307"/>
            <a:chExt cx="291978" cy="701186"/>
          </a:xfrm>
        </p:grpSpPr>
        <p:sp>
          <p:nvSpPr>
            <p:cNvPr id="20" name="Isosceles Triangle 19">
              <a:extLst>
                <a:ext uri="{FF2B5EF4-FFF2-40B4-BE49-F238E27FC236}">
                  <a16:creationId xmlns:a16="http://schemas.microsoft.com/office/drawing/2014/main" id="{6924B0B6-1455-16DC-CCEF-0BCFF49EBF51}"/>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F5597"/>
                </a:solidFill>
              </a:endParaRPr>
            </a:p>
          </p:txBody>
        </p:sp>
        <p:cxnSp>
          <p:nvCxnSpPr>
            <p:cNvPr id="21" name="Straight Connector 20">
              <a:extLst>
                <a:ext uri="{FF2B5EF4-FFF2-40B4-BE49-F238E27FC236}">
                  <a16:creationId xmlns:a16="http://schemas.microsoft.com/office/drawing/2014/main" id="{101F19BD-D99A-0037-BE88-823B139478A0}"/>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81F73414-3EDD-3C30-CCB7-3601D7EC5874}"/>
              </a:ext>
              <a:ext uri="{C183D7F6-B498-43B3-948B-1728B52AA6E4}">
                <adec:decorative xmlns:adec="http://schemas.microsoft.com/office/drawing/2017/decorative" val="1"/>
              </a:ext>
            </a:extLst>
          </p:cNvPr>
          <p:cNvGrpSpPr/>
          <p:nvPr/>
        </p:nvGrpSpPr>
        <p:grpSpPr>
          <a:xfrm>
            <a:off x="5910279" y="4985804"/>
            <a:ext cx="291978" cy="640080"/>
            <a:chOff x="5732904" y="1273307"/>
            <a:chExt cx="291978" cy="701186"/>
          </a:xfrm>
        </p:grpSpPr>
        <p:sp>
          <p:nvSpPr>
            <p:cNvPr id="23" name="Isosceles Triangle 22">
              <a:extLst>
                <a:ext uri="{FF2B5EF4-FFF2-40B4-BE49-F238E27FC236}">
                  <a16:creationId xmlns:a16="http://schemas.microsoft.com/office/drawing/2014/main" id="{01379264-DF6C-ACBD-6427-82A9026E868C}"/>
                </a:ext>
              </a:extLst>
            </p:cNvPr>
            <p:cNvSpPr/>
            <p:nvPr/>
          </p:nvSpPr>
          <p:spPr>
            <a:xfrm rot="5400000">
              <a:off x="5528300" y="1477911"/>
              <a:ext cx="701186" cy="291978"/>
            </a:xfrm>
            <a:prstGeom prst="triangle">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2F5597"/>
                </a:solidFill>
              </a:endParaRPr>
            </a:p>
          </p:txBody>
        </p:sp>
        <p:cxnSp>
          <p:nvCxnSpPr>
            <p:cNvPr id="24" name="Straight Connector 23">
              <a:extLst>
                <a:ext uri="{FF2B5EF4-FFF2-40B4-BE49-F238E27FC236}">
                  <a16:creationId xmlns:a16="http://schemas.microsoft.com/office/drawing/2014/main" id="{29662879-671C-45CF-0989-219A07C240DD}"/>
                </a:ext>
              </a:extLst>
            </p:cNvPr>
            <p:cNvCxnSpPr/>
            <p:nvPr/>
          </p:nvCxnSpPr>
          <p:spPr>
            <a:xfrm>
              <a:off x="5878893" y="1395300"/>
              <a:ext cx="0" cy="4572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 name="Slide Number Placeholder 3">
            <a:extLst>
              <a:ext uri="{FF2B5EF4-FFF2-40B4-BE49-F238E27FC236}">
                <a16:creationId xmlns:a16="http://schemas.microsoft.com/office/drawing/2014/main" id="{8BAC42D0-86F6-7BCA-E3B7-510C002201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67588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bg/>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bg/>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2">
                                            <p:bg/>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8" grpId="0" animBg="1"/>
      <p:bldP spid="9" grpId="0" build="allAtOnce" animBg="1"/>
      <p:bldP spid="10" grpId="0" build="allAtOnce" animBg="1"/>
      <p:bldP spid="11" grpId="0" build="allAtOnce" animBg="1"/>
      <p:bldP spid="12" grpId="0" build="allAtOnce"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B8FC02F-6F23-6A09-A384-0EDB1FDB5A2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8CE351C-10DA-C195-CE29-967907E59BB6}"/>
              </a:ext>
            </a:extLst>
          </p:cNvPr>
          <p:cNvSpPr txBox="1">
            <a:spLocks noGrp="1"/>
          </p:cNvSpPr>
          <p:nvPr>
            <p:ph type="title" idx="4294967295"/>
          </p:nvPr>
        </p:nvSpPr>
        <p:spPr>
          <a:xfrm>
            <a:off x="1" y="201497"/>
            <a:ext cx="12075458"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Advantage Plan Costs</a:t>
            </a:r>
          </a:p>
        </p:txBody>
      </p:sp>
      <p:sp>
        <p:nvSpPr>
          <p:cNvPr id="2" name="TextBox 1">
            <a:extLst>
              <a:ext uri="{FF2B5EF4-FFF2-40B4-BE49-F238E27FC236}">
                <a16:creationId xmlns:a16="http://schemas.microsoft.com/office/drawing/2014/main" id="{A62A2EF4-BBE6-4CBB-EAE4-B1891A2FC2DD}"/>
              </a:ext>
            </a:extLst>
          </p:cNvPr>
          <p:cNvSpPr txBox="1"/>
          <p:nvPr/>
        </p:nvSpPr>
        <p:spPr>
          <a:xfrm>
            <a:off x="884807" y="1271729"/>
            <a:ext cx="10376175" cy="461665"/>
          </a:xfrm>
          <a:prstGeom prst="rect">
            <a:avLst/>
          </a:prstGeom>
          <a:noFill/>
        </p:spPr>
        <p:txBody>
          <a:bodyPr wrap="none" rtlCol="0">
            <a:spAutoFit/>
          </a:bodyPr>
          <a:lstStyle/>
          <a:p>
            <a:pPr algn="ctr"/>
            <a:r>
              <a:rPr lang="en-US" sz="2400" dirty="0"/>
              <a:t>Your out-of-pocket costs in a Medicare Advantage Plan vary depending on:</a:t>
            </a:r>
          </a:p>
        </p:txBody>
      </p:sp>
      <p:sp>
        <p:nvSpPr>
          <p:cNvPr id="3" name="Content Placeholder 5">
            <a:extLst>
              <a:ext uri="{FF2B5EF4-FFF2-40B4-BE49-F238E27FC236}">
                <a16:creationId xmlns:a16="http://schemas.microsoft.com/office/drawing/2014/main" id="{CD8DBD04-86E1-5853-4213-EEBE326EBA89}"/>
              </a:ext>
            </a:extLst>
          </p:cNvPr>
          <p:cNvSpPr txBox="1">
            <a:spLocks/>
          </p:cNvSpPr>
          <p:nvPr/>
        </p:nvSpPr>
        <p:spPr>
          <a:xfrm>
            <a:off x="909223" y="2065717"/>
            <a:ext cx="2604238" cy="1027132"/>
          </a:xfrm>
          <a:prstGeom prst="roundRect">
            <a:avLst/>
          </a:prstGeom>
          <a:ln w="38100"/>
        </p:spPr>
        <p:style>
          <a:lnRef idx="2">
            <a:schemeClr val="accent1"/>
          </a:lnRef>
          <a:fillRef idx="1">
            <a:schemeClr val="lt1"/>
          </a:fillRef>
          <a:effectRef idx="0">
            <a:schemeClr val="accent1"/>
          </a:effectRef>
          <a:fontRef idx="minor">
            <a:schemeClr val="dk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889000">
              <a:spcBef>
                <a:spcPct val="0"/>
              </a:spcBef>
              <a:spcAft>
                <a:spcPct val="35000"/>
              </a:spcAft>
              <a:buFontTx/>
              <a:buNone/>
              <a:defRPr/>
            </a:pPr>
            <a:r>
              <a:rPr lang="en-US" sz="2000" b="1" dirty="0">
                <a:solidFill>
                  <a:sysClr val="windowText" lastClr="000000"/>
                </a:solidFill>
                <a:latin typeface="Arial" panose="020B0604020202020204" pitchFamily="34" charset="0"/>
                <a:cs typeface="Arial" panose="020B0604020202020204" pitchFamily="34" charset="0"/>
              </a:rPr>
              <a:t>Premiums</a:t>
            </a:r>
            <a:endParaRPr lang="en-US" sz="2000" b="1" strike="sngStrike" dirty="0">
              <a:solidFill>
                <a:sysClr val="windowText" lastClr="000000"/>
              </a:solidFill>
              <a:latin typeface="Arial" panose="020B0604020202020204" pitchFamily="34" charset="0"/>
              <a:cs typeface="Arial" panose="020B0604020202020204" pitchFamily="34" charset="0"/>
            </a:endParaRPr>
          </a:p>
        </p:txBody>
      </p:sp>
      <p:sp>
        <p:nvSpPr>
          <p:cNvPr id="5" name="Content Placeholder 6">
            <a:extLst>
              <a:ext uri="{FF2B5EF4-FFF2-40B4-BE49-F238E27FC236}">
                <a16:creationId xmlns:a16="http://schemas.microsoft.com/office/drawing/2014/main" id="{109645E0-1E28-7E12-12BB-CF719541DA0F}"/>
              </a:ext>
            </a:extLst>
          </p:cNvPr>
          <p:cNvSpPr txBox="1">
            <a:spLocks/>
          </p:cNvSpPr>
          <p:nvPr/>
        </p:nvSpPr>
        <p:spPr>
          <a:xfrm>
            <a:off x="909223" y="3272167"/>
            <a:ext cx="2604238" cy="1027132"/>
          </a:xfrm>
          <a:prstGeom prst="roundRect">
            <a:avLst/>
          </a:prstGeom>
          <a:ln w="38100"/>
        </p:spPr>
        <p:style>
          <a:lnRef idx="2">
            <a:schemeClr val="accent1"/>
          </a:lnRef>
          <a:fillRef idx="1">
            <a:schemeClr val="lt1"/>
          </a:fillRef>
          <a:effectRef idx="0">
            <a:schemeClr val="accent1"/>
          </a:effectRef>
          <a:fontRef idx="minor">
            <a:schemeClr val="dk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b="1" dirty="0">
                <a:solidFill>
                  <a:sysClr val="windowText" lastClr="000000"/>
                </a:solidFill>
                <a:latin typeface="Arial" panose="020B0604020202020204" pitchFamily="34" charset="0"/>
                <a:cs typeface="Arial" panose="020B0604020202020204" pitchFamily="34" charset="0"/>
              </a:rPr>
              <a:t>Deductibles</a:t>
            </a:r>
          </a:p>
        </p:txBody>
      </p:sp>
      <p:sp>
        <p:nvSpPr>
          <p:cNvPr id="9" name="Content Placeholder 6">
            <a:extLst>
              <a:ext uri="{FF2B5EF4-FFF2-40B4-BE49-F238E27FC236}">
                <a16:creationId xmlns:a16="http://schemas.microsoft.com/office/drawing/2014/main" id="{DDB1CC13-0049-A0F8-4032-FE3AB463B497}"/>
              </a:ext>
            </a:extLst>
          </p:cNvPr>
          <p:cNvSpPr txBox="1">
            <a:spLocks/>
          </p:cNvSpPr>
          <p:nvPr/>
        </p:nvSpPr>
        <p:spPr>
          <a:xfrm>
            <a:off x="909223" y="4487655"/>
            <a:ext cx="2604238" cy="1110731"/>
          </a:xfrm>
          <a:prstGeom prst="roundRect">
            <a:avLst/>
          </a:prstGeom>
          <a:ln w="38100"/>
        </p:spPr>
        <p:style>
          <a:lnRef idx="2">
            <a:schemeClr val="accent1"/>
          </a:lnRef>
          <a:fillRef idx="1">
            <a:schemeClr val="lt1"/>
          </a:fillRef>
          <a:effectRef idx="0">
            <a:schemeClr val="accent1"/>
          </a:effectRef>
          <a:fontRef idx="minor">
            <a:schemeClr val="dk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b="1" dirty="0">
                <a:solidFill>
                  <a:sysClr val="windowText" lastClr="000000"/>
                </a:solidFill>
                <a:latin typeface="Arial" panose="020B0604020202020204" pitchFamily="34" charset="0"/>
                <a:cs typeface="Arial" panose="020B0604020202020204" pitchFamily="34" charset="0"/>
              </a:rPr>
              <a:t>Copayments or Coinsurance</a:t>
            </a:r>
          </a:p>
        </p:txBody>
      </p:sp>
      <p:sp>
        <p:nvSpPr>
          <p:cNvPr id="10" name="Content Placeholder 8">
            <a:extLst>
              <a:ext uri="{FF2B5EF4-FFF2-40B4-BE49-F238E27FC236}">
                <a16:creationId xmlns:a16="http://schemas.microsoft.com/office/drawing/2014/main" id="{36D601BA-3259-F7EA-A660-0307AF98E2D3}"/>
              </a:ext>
            </a:extLst>
          </p:cNvPr>
          <p:cNvSpPr txBox="1">
            <a:spLocks/>
          </p:cNvSpPr>
          <p:nvPr/>
        </p:nvSpPr>
        <p:spPr>
          <a:xfrm>
            <a:off x="4606618" y="2664241"/>
            <a:ext cx="2932552" cy="2242984"/>
          </a:xfrm>
          <a:prstGeom prst="roundRect">
            <a:avLst/>
          </a:prstGeom>
          <a:ln w="38100"/>
        </p:spPr>
        <p:style>
          <a:lnRef idx="2">
            <a:schemeClr val="accent1"/>
          </a:lnRef>
          <a:fillRef idx="1">
            <a:schemeClr val="lt1"/>
          </a:fillRef>
          <a:effectRef idx="0">
            <a:schemeClr val="accent1"/>
          </a:effectRef>
          <a:fontRef idx="minor">
            <a:schemeClr val="dk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889000">
              <a:spcBef>
                <a:spcPct val="0"/>
              </a:spcBef>
              <a:spcAft>
                <a:spcPct val="35000"/>
              </a:spcAft>
              <a:buFontTx/>
              <a:buNone/>
              <a:defRPr/>
            </a:pPr>
            <a:r>
              <a:rPr lang="en-US" sz="2000" b="1" dirty="0">
                <a:solidFill>
                  <a:sysClr val="windowText" lastClr="000000"/>
                </a:solidFill>
                <a:latin typeface="Arial" panose="020B0604020202020204" pitchFamily="34" charset="0"/>
                <a:cs typeface="Arial" panose="020B0604020202020204" pitchFamily="34" charset="0"/>
              </a:rPr>
              <a:t>The health care services you get</a:t>
            </a:r>
          </a:p>
        </p:txBody>
      </p:sp>
      <p:sp>
        <p:nvSpPr>
          <p:cNvPr id="13" name="Content Placeholder 11">
            <a:extLst>
              <a:ext uri="{FF2B5EF4-FFF2-40B4-BE49-F238E27FC236}">
                <a16:creationId xmlns:a16="http://schemas.microsoft.com/office/drawing/2014/main" id="{08BF41D5-C482-6F08-26F5-B850BE9AFE3B}"/>
              </a:ext>
            </a:extLst>
          </p:cNvPr>
          <p:cNvSpPr txBox="1">
            <a:spLocks/>
          </p:cNvSpPr>
          <p:nvPr/>
        </p:nvSpPr>
        <p:spPr>
          <a:xfrm>
            <a:off x="8533580" y="2065717"/>
            <a:ext cx="2604238" cy="1027132"/>
          </a:xfrm>
          <a:prstGeom prst="roundRect">
            <a:avLst/>
          </a:prstGeom>
          <a:ln w="38100"/>
        </p:spPr>
        <p:style>
          <a:lnRef idx="2">
            <a:schemeClr val="accent1"/>
          </a:lnRef>
          <a:fillRef idx="1">
            <a:schemeClr val="lt1"/>
          </a:fillRef>
          <a:effectRef idx="0">
            <a:schemeClr val="accent1"/>
          </a:effectRef>
          <a:fontRef idx="minor">
            <a:schemeClr val="dk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889000">
              <a:spcBef>
                <a:spcPct val="0"/>
              </a:spcBef>
              <a:spcAft>
                <a:spcPct val="35000"/>
              </a:spcAft>
              <a:buFontTx/>
              <a:buNone/>
              <a:defRPr/>
            </a:pPr>
            <a:r>
              <a:rPr lang="en-US" sz="2000" b="1" dirty="0">
                <a:solidFill>
                  <a:sysClr val="windowText" lastClr="000000"/>
                </a:solidFill>
                <a:latin typeface="Arial" panose="020B0604020202020204" pitchFamily="34" charset="0"/>
                <a:cs typeface="Arial" panose="020B0604020202020204" pitchFamily="34" charset="0"/>
              </a:rPr>
              <a:t>Whether you have Medicaid</a:t>
            </a:r>
          </a:p>
        </p:txBody>
      </p:sp>
      <p:sp>
        <p:nvSpPr>
          <p:cNvPr id="12" name="Content Placeholder 10">
            <a:extLst>
              <a:ext uri="{FF2B5EF4-FFF2-40B4-BE49-F238E27FC236}">
                <a16:creationId xmlns:a16="http://schemas.microsoft.com/office/drawing/2014/main" id="{3549251A-936B-477E-8E52-9EDB82E1B1F8}"/>
              </a:ext>
            </a:extLst>
          </p:cNvPr>
          <p:cNvSpPr txBox="1">
            <a:spLocks/>
          </p:cNvSpPr>
          <p:nvPr/>
        </p:nvSpPr>
        <p:spPr>
          <a:xfrm>
            <a:off x="8533580" y="3272167"/>
            <a:ext cx="2604238" cy="1027132"/>
          </a:xfrm>
          <a:prstGeom prst="roundRect">
            <a:avLst/>
          </a:prstGeom>
          <a:ln w="38100"/>
        </p:spPr>
        <p:style>
          <a:lnRef idx="2">
            <a:schemeClr val="accent1"/>
          </a:lnRef>
          <a:fillRef idx="1">
            <a:schemeClr val="lt1"/>
          </a:fillRef>
          <a:effectRef idx="0">
            <a:schemeClr val="accent1"/>
          </a:effectRef>
          <a:fontRef idx="minor">
            <a:schemeClr val="dk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889000">
              <a:spcBef>
                <a:spcPct val="0"/>
              </a:spcBef>
              <a:spcAft>
                <a:spcPct val="35000"/>
              </a:spcAft>
              <a:buFontTx/>
              <a:buNone/>
              <a:defRPr/>
            </a:pPr>
            <a:r>
              <a:rPr lang="en-US" sz="2000" b="1" dirty="0">
                <a:solidFill>
                  <a:sysClr val="windowText" lastClr="000000"/>
                </a:solidFill>
                <a:latin typeface="Arial" panose="020B0604020202020204" pitchFamily="34" charset="0"/>
                <a:cs typeface="Arial" panose="020B0604020202020204" pitchFamily="34" charset="0"/>
              </a:rPr>
              <a:t>Yearly limit on out-of-pocket costs</a:t>
            </a:r>
          </a:p>
        </p:txBody>
      </p:sp>
      <p:sp>
        <p:nvSpPr>
          <p:cNvPr id="11" name="Content Placeholder 9">
            <a:extLst>
              <a:ext uri="{FF2B5EF4-FFF2-40B4-BE49-F238E27FC236}">
                <a16:creationId xmlns:a16="http://schemas.microsoft.com/office/drawing/2014/main" id="{21529BAA-0E62-B030-19D0-3B3ED3279B8B}"/>
              </a:ext>
            </a:extLst>
          </p:cNvPr>
          <p:cNvSpPr txBox="1">
            <a:spLocks/>
          </p:cNvSpPr>
          <p:nvPr/>
        </p:nvSpPr>
        <p:spPr>
          <a:xfrm>
            <a:off x="8533580" y="4518209"/>
            <a:ext cx="2604238" cy="1110731"/>
          </a:xfrm>
          <a:prstGeom prst="roundRect">
            <a:avLst/>
          </a:prstGeom>
          <a:ln w="38100"/>
        </p:spPr>
        <p:style>
          <a:lnRef idx="2">
            <a:schemeClr val="accent1"/>
          </a:lnRef>
          <a:fillRef idx="1">
            <a:schemeClr val="lt1"/>
          </a:fillRef>
          <a:effectRef idx="0">
            <a:schemeClr val="accent1"/>
          </a:effectRef>
          <a:fontRef idx="minor">
            <a:schemeClr val="dk1"/>
          </a:fontRef>
        </p:style>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889000">
              <a:spcBef>
                <a:spcPct val="0"/>
              </a:spcBef>
              <a:spcAft>
                <a:spcPct val="35000"/>
              </a:spcAft>
              <a:buFontTx/>
              <a:buNone/>
              <a:defRPr/>
            </a:pPr>
            <a:r>
              <a:rPr lang="en-US" sz="2000" b="1">
                <a:solidFill>
                  <a:sysClr val="windowText" lastClr="000000"/>
                </a:solidFill>
                <a:latin typeface="Arial" panose="020B0604020202020204" pitchFamily="34" charset="0"/>
                <a:cs typeface="Arial" panose="020B0604020202020204" pitchFamily="34" charset="0"/>
              </a:rPr>
              <a:t>Extra benefits/premium</a:t>
            </a:r>
            <a:endParaRPr lang="en-US" sz="2000" b="1" dirty="0">
              <a:solidFill>
                <a:sysClr val="windowText" lastClr="00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23F56814-276A-AA2B-989A-9BDE9C171B7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93661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1F2FC07-B98F-F3AB-19CE-5E48BD71660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78FDE08-3B5C-419A-E9F6-BDE5038C962F}"/>
              </a:ext>
            </a:extLst>
          </p:cNvPr>
          <p:cNvSpPr txBox="1">
            <a:spLocks noGrp="1"/>
          </p:cNvSpPr>
          <p:nvPr>
            <p:ph type="title" idx="4294967295"/>
          </p:nvPr>
        </p:nvSpPr>
        <p:spPr>
          <a:xfrm>
            <a:off x="0" y="201497"/>
            <a:ext cx="1219199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Joining a Medicare Advantage Plan</a:t>
            </a:r>
          </a:p>
        </p:txBody>
      </p:sp>
      <p:sp>
        <p:nvSpPr>
          <p:cNvPr id="2" name="Content Placeholder 4">
            <a:extLst>
              <a:ext uri="{FF2B5EF4-FFF2-40B4-BE49-F238E27FC236}">
                <a16:creationId xmlns:a16="http://schemas.microsoft.com/office/drawing/2014/main" id="{891C1421-F0F3-31AC-BED9-E7569214A7AD}"/>
              </a:ext>
            </a:extLst>
          </p:cNvPr>
          <p:cNvSpPr txBox="1">
            <a:spLocks/>
          </p:cNvSpPr>
          <p:nvPr/>
        </p:nvSpPr>
        <p:spPr>
          <a:xfrm>
            <a:off x="499323" y="1252769"/>
            <a:ext cx="5360963" cy="309073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00000"/>
              </a:lnSpc>
              <a:spcBef>
                <a:spcPts val="0"/>
              </a:spcBef>
              <a:spcAft>
                <a:spcPts val="1200"/>
              </a:spcAft>
              <a:buNone/>
            </a:pPr>
            <a:r>
              <a:rPr lang="en-US" sz="2400" b="1" dirty="0">
                <a:cs typeface="Arial"/>
              </a:rPr>
              <a:t>To be eligible, you must:</a:t>
            </a:r>
            <a:endParaRPr lang="en-US" sz="2400" dirty="0">
              <a:cs typeface="Arial"/>
            </a:endParaRPr>
          </a:p>
          <a:p>
            <a:pPr marL="617220" lvl="1" indent="-342900" defTabSz="685800">
              <a:lnSpc>
                <a:spcPct val="100000"/>
              </a:lnSpc>
              <a:spcBef>
                <a:spcPts val="0"/>
              </a:spcBef>
              <a:spcAft>
                <a:spcPts val="1200"/>
              </a:spcAft>
              <a:buClr>
                <a:srgbClr val="00539A"/>
              </a:buClr>
            </a:pPr>
            <a:r>
              <a:rPr lang="en-US" dirty="0"/>
              <a:t>Have Medicare Part A and Part B</a:t>
            </a:r>
          </a:p>
          <a:p>
            <a:pPr marL="617220" lvl="1" indent="-342900" defTabSz="685800">
              <a:lnSpc>
                <a:spcPct val="100000"/>
              </a:lnSpc>
              <a:spcBef>
                <a:spcPts val="0"/>
              </a:spcBef>
              <a:spcAft>
                <a:spcPts val="1200"/>
              </a:spcAft>
              <a:buClr>
                <a:srgbClr val="00539A"/>
              </a:buClr>
            </a:pPr>
            <a:r>
              <a:rPr lang="en-US" dirty="0"/>
              <a:t>Live in the plan’s service area</a:t>
            </a:r>
          </a:p>
          <a:p>
            <a:pPr marL="617220" lvl="1" indent="-342900" defTabSz="685800">
              <a:lnSpc>
                <a:spcPct val="100000"/>
              </a:lnSpc>
              <a:spcBef>
                <a:spcPts val="0"/>
              </a:spcBef>
              <a:spcAft>
                <a:spcPts val="1200"/>
              </a:spcAft>
              <a:buClr>
                <a:srgbClr val="00539A"/>
              </a:buClr>
            </a:pPr>
            <a:r>
              <a:rPr lang="en-US" dirty="0"/>
              <a:t>Be a U.S. citizen or U.S. national, a lawful permanent resident (green card holder), a Cuban-Haitian entrant, or lawfully living in the U.S. as a Compact of Free Association (COFA) migrant </a:t>
            </a:r>
          </a:p>
        </p:txBody>
      </p:sp>
      <p:sp>
        <p:nvSpPr>
          <p:cNvPr id="3" name="Content Placeholder 4">
            <a:extLst>
              <a:ext uri="{FF2B5EF4-FFF2-40B4-BE49-F238E27FC236}">
                <a16:creationId xmlns:a16="http://schemas.microsoft.com/office/drawing/2014/main" id="{02E6D0BA-CFD3-D42C-FE9D-4DE8652D6A02}"/>
              </a:ext>
            </a:extLst>
          </p:cNvPr>
          <p:cNvSpPr txBox="1">
            <a:spLocks/>
          </p:cNvSpPr>
          <p:nvPr/>
        </p:nvSpPr>
        <p:spPr>
          <a:xfrm>
            <a:off x="6095999" y="1252769"/>
            <a:ext cx="4949396" cy="359092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rgbClr val="00539A"/>
              </a:buClr>
              <a:buFont typeface="Wingdings" pitchFamily="2" charset="2"/>
              <a:buChar char="§"/>
              <a:defRPr sz="26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00000"/>
              </a:lnSpc>
              <a:spcBef>
                <a:spcPts val="0"/>
              </a:spcBef>
              <a:spcAft>
                <a:spcPts val="1200"/>
              </a:spcAft>
              <a:buNone/>
            </a:pPr>
            <a:r>
              <a:rPr lang="en-US" sz="2400" b="1" dirty="0">
                <a:latin typeface="+mn-lt"/>
              </a:rPr>
              <a:t>To join, you must agree to:</a:t>
            </a:r>
            <a:endParaRPr lang="en-US" sz="2400" dirty="0">
              <a:latin typeface="+mn-lt"/>
            </a:endParaRPr>
          </a:p>
          <a:p>
            <a:pPr marL="617220" lvl="1" indent="-342900" defTabSz="685800">
              <a:lnSpc>
                <a:spcPct val="100000"/>
              </a:lnSpc>
              <a:spcBef>
                <a:spcPts val="0"/>
              </a:spcBef>
              <a:spcAft>
                <a:spcPts val="1200"/>
              </a:spcAft>
              <a:buClr>
                <a:srgbClr val="00539A"/>
              </a:buClr>
            </a:pPr>
            <a:r>
              <a:rPr lang="en-US" sz="2400" dirty="0">
                <a:latin typeface="+mn-lt"/>
              </a:rPr>
              <a:t>Provide necessary information to the plan</a:t>
            </a:r>
          </a:p>
          <a:p>
            <a:pPr marL="617220" lvl="1" indent="-342900" defTabSz="685800">
              <a:lnSpc>
                <a:spcPct val="100000"/>
              </a:lnSpc>
              <a:spcBef>
                <a:spcPts val="0"/>
              </a:spcBef>
              <a:spcAft>
                <a:spcPts val="1200"/>
              </a:spcAft>
              <a:buClr>
                <a:srgbClr val="00539A"/>
              </a:buClr>
            </a:pPr>
            <a:r>
              <a:rPr lang="en-US" sz="2400" dirty="0">
                <a:latin typeface="+mn-lt"/>
              </a:rPr>
              <a:t>Follow the plan’s rules</a:t>
            </a:r>
          </a:p>
          <a:p>
            <a:pPr marL="617220" lvl="1" indent="-342900" defTabSz="685800">
              <a:lnSpc>
                <a:spcPct val="100000"/>
              </a:lnSpc>
              <a:spcBef>
                <a:spcPts val="0"/>
              </a:spcBef>
              <a:spcAft>
                <a:spcPts val="1200"/>
              </a:spcAft>
              <a:buClr>
                <a:srgbClr val="00539A"/>
              </a:buClr>
            </a:pPr>
            <a:r>
              <a:rPr lang="en-US" sz="2400" dirty="0">
                <a:latin typeface="+mn-lt"/>
              </a:rPr>
              <a:t>Only belong to one plan at a time</a:t>
            </a:r>
          </a:p>
        </p:txBody>
      </p:sp>
      <p:sp>
        <p:nvSpPr>
          <p:cNvPr id="8" name="Freeform: Shape 7">
            <a:extLst>
              <a:ext uri="{FF2B5EF4-FFF2-40B4-BE49-F238E27FC236}">
                <a16:creationId xmlns:a16="http://schemas.microsoft.com/office/drawing/2014/main" id="{1A3C7F30-D5B3-58E4-704D-3ACA6639395F}"/>
              </a:ext>
              <a:ext uri="{C183D7F6-B498-43B3-948B-1728B52AA6E4}">
                <adec:decorative xmlns:adec="http://schemas.microsoft.com/office/drawing/2017/decorative" val="1"/>
              </a:ext>
            </a:extLst>
          </p:cNvPr>
          <p:cNvSpPr>
            <a:spLocks noChangeAspect="1"/>
          </p:cNvSpPr>
          <p:nvPr/>
        </p:nvSpPr>
        <p:spPr>
          <a:xfrm>
            <a:off x="499323" y="5400210"/>
            <a:ext cx="274320" cy="274320"/>
          </a:xfrm>
          <a:custGeom>
            <a:avLst/>
            <a:gdLst>
              <a:gd name="connsiteX0" fmla="*/ 1828800 w 3657600"/>
              <a:gd name="connsiteY0" fmla="*/ 473375 h 3657600"/>
              <a:gd name="connsiteX1" fmla="*/ 1526601 w 3657600"/>
              <a:gd name="connsiteY1" fmla="*/ 1451335 h 3657600"/>
              <a:gd name="connsiteX2" fmla="*/ 548643 w 3657600"/>
              <a:gd name="connsiteY2" fmla="*/ 1451328 h 3657600"/>
              <a:gd name="connsiteX3" fmla="*/ 1339831 w 3657600"/>
              <a:gd name="connsiteY3" fmla="*/ 2055733 h 3657600"/>
              <a:gd name="connsiteX4" fmla="*/ 1037619 w 3657600"/>
              <a:gd name="connsiteY4" fmla="*/ 3033688 h 3657600"/>
              <a:gd name="connsiteX5" fmla="*/ 1828800 w 3657600"/>
              <a:gd name="connsiteY5" fmla="*/ 2429272 h 3657600"/>
              <a:gd name="connsiteX6" fmla="*/ 2619981 w 3657600"/>
              <a:gd name="connsiteY6" fmla="*/ 3033688 h 3657600"/>
              <a:gd name="connsiteX7" fmla="*/ 2317769 w 3657600"/>
              <a:gd name="connsiteY7" fmla="*/ 2055733 h 3657600"/>
              <a:gd name="connsiteX8" fmla="*/ 3108957 w 3657600"/>
              <a:gd name="connsiteY8" fmla="*/ 1451328 h 3657600"/>
              <a:gd name="connsiteX9" fmla="*/ 2130999 w 3657600"/>
              <a:gd name="connsiteY9" fmla="*/ 1451335 h 3657600"/>
              <a:gd name="connsiteX10" fmla="*/ 1828800 w 3657600"/>
              <a:gd name="connsiteY10" fmla="*/ 0 h 3657600"/>
              <a:gd name="connsiteX11" fmla="*/ 3657600 w 3657600"/>
              <a:gd name="connsiteY11" fmla="*/ 1828800 h 3657600"/>
              <a:gd name="connsiteX12" fmla="*/ 1828800 w 3657600"/>
              <a:gd name="connsiteY12" fmla="*/ 3657600 h 3657600"/>
              <a:gd name="connsiteX13" fmla="*/ 0 w 3657600"/>
              <a:gd name="connsiteY13" fmla="*/ 1828800 h 3657600"/>
              <a:gd name="connsiteX14" fmla="*/ 1828800 w 3657600"/>
              <a:gd name="connsiteY14" fmla="*/ 0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57600" h="3657600">
                <a:moveTo>
                  <a:pt x="1828800" y="473375"/>
                </a:moveTo>
                <a:lnTo>
                  <a:pt x="1526601" y="1451335"/>
                </a:lnTo>
                <a:lnTo>
                  <a:pt x="548643" y="1451328"/>
                </a:lnTo>
                <a:lnTo>
                  <a:pt x="1339831" y="2055733"/>
                </a:lnTo>
                <a:lnTo>
                  <a:pt x="1037619" y="3033688"/>
                </a:lnTo>
                <a:lnTo>
                  <a:pt x="1828800" y="2429272"/>
                </a:lnTo>
                <a:lnTo>
                  <a:pt x="2619981" y="3033688"/>
                </a:lnTo>
                <a:lnTo>
                  <a:pt x="2317769" y="2055733"/>
                </a:lnTo>
                <a:lnTo>
                  <a:pt x="3108957" y="1451328"/>
                </a:lnTo>
                <a:lnTo>
                  <a:pt x="2130999" y="1451335"/>
                </a:lnTo>
                <a:close/>
                <a:moveTo>
                  <a:pt x="1828800" y="0"/>
                </a:moveTo>
                <a:cubicBezTo>
                  <a:pt x="2838818" y="0"/>
                  <a:pt x="3657600" y="818782"/>
                  <a:pt x="3657600" y="1828800"/>
                </a:cubicBezTo>
                <a:cubicBezTo>
                  <a:pt x="3657600" y="2838818"/>
                  <a:pt x="2838818" y="3657600"/>
                  <a:pt x="1828800" y="3657600"/>
                </a:cubicBezTo>
                <a:cubicBezTo>
                  <a:pt x="818782" y="3657600"/>
                  <a:pt x="0" y="2838818"/>
                  <a:pt x="0" y="1828800"/>
                </a:cubicBezTo>
                <a:cubicBezTo>
                  <a:pt x="0" y="818782"/>
                  <a:pt x="818782" y="0"/>
                  <a:pt x="1828800" y="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17D5E91E-3EDD-976E-1689-3A4EF6E900E8}"/>
              </a:ext>
            </a:extLst>
          </p:cNvPr>
          <p:cNvSpPr txBox="1"/>
          <p:nvPr/>
        </p:nvSpPr>
        <p:spPr>
          <a:xfrm>
            <a:off x="773643" y="5334674"/>
            <a:ext cx="10085227" cy="1015663"/>
          </a:xfrm>
          <a:prstGeom prst="rect">
            <a:avLst/>
          </a:prstGeom>
          <a:noFill/>
        </p:spPr>
        <p:txBody>
          <a:bodyPr wrap="square">
            <a:spAutoFit/>
          </a:bodyPr>
          <a:lstStyle/>
          <a:p>
            <a:r>
              <a:rPr lang="en-US" sz="2000" b="1" dirty="0">
                <a:cs typeface="Arial"/>
              </a:rPr>
              <a:t>NOTE: </a:t>
            </a:r>
            <a:r>
              <a:rPr lang="en-US" sz="2000" dirty="0">
                <a:cs typeface="Arial" panose="020B0604020202020204" pitchFamily="34" charset="0"/>
              </a:rPr>
              <a:t>Before joining, </a:t>
            </a:r>
            <a:r>
              <a:rPr lang="en-US" sz="2000" dirty="0"/>
              <a:t>talk to your employer, union, or other benefits administrator about how it affects coverage you may already have.</a:t>
            </a:r>
            <a:endParaRPr lang="en-US" sz="2000" dirty="0">
              <a:cs typeface="Arial" panose="020B0604020202020204" pitchFamily="34" charset="0"/>
            </a:endParaRPr>
          </a:p>
          <a:p>
            <a:endParaRPr lang="en-US" sz="2000" dirty="0"/>
          </a:p>
        </p:txBody>
      </p:sp>
      <p:sp>
        <p:nvSpPr>
          <p:cNvPr id="4" name="Slide Number Placeholder 3">
            <a:extLst>
              <a:ext uri="{FF2B5EF4-FFF2-40B4-BE49-F238E27FC236}">
                <a16:creationId xmlns:a16="http://schemas.microsoft.com/office/drawing/2014/main" id="{67F02108-C7F1-6862-E37D-CBE5AC9177E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6414789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0C96F3D-6F3C-0295-78DD-76E8025E244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FAD12D9-5667-7DB1-5E2A-4BC90BD963E4}"/>
              </a:ext>
            </a:extLst>
          </p:cNvPr>
          <p:cNvSpPr txBox="1">
            <a:spLocks noGrp="1"/>
          </p:cNvSpPr>
          <p:nvPr>
            <p:ph type="title" idx="4294967295"/>
          </p:nvPr>
        </p:nvSpPr>
        <p:spPr>
          <a:xfrm>
            <a:off x="0" y="201497"/>
            <a:ext cx="12192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gn="ctr">
              <a:lnSpc>
                <a:spcPct val="100000"/>
              </a:lnSpc>
              <a:spcBef>
                <a:spcPts val="0"/>
              </a:spcBef>
              <a:defRPr/>
            </a:pPr>
            <a:r>
              <a:rPr lang="en-US" sz="3600" b="1" dirty="0">
                <a:solidFill>
                  <a:srgbClr val="0C447C"/>
                </a:solidFill>
                <a:latin typeface="Arial" panose="020B0604020202020204" pitchFamily="34" charset="0"/>
              </a:rPr>
              <a:t>How You Can Join A Medicare Advantage Plan</a:t>
            </a:r>
          </a:p>
        </p:txBody>
      </p:sp>
      <p:sp>
        <p:nvSpPr>
          <p:cNvPr id="19" name="Text Placeholder 3">
            <a:extLst>
              <a:ext uri="{FF2B5EF4-FFF2-40B4-BE49-F238E27FC236}">
                <a16:creationId xmlns:a16="http://schemas.microsoft.com/office/drawing/2014/main" id="{70A5822B-BF6E-3B7E-821C-FF9045FBB408}"/>
              </a:ext>
            </a:extLst>
          </p:cNvPr>
          <p:cNvSpPr txBox="1">
            <a:spLocks/>
          </p:cNvSpPr>
          <p:nvPr/>
        </p:nvSpPr>
        <p:spPr>
          <a:xfrm>
            <a:off x="1381372" y="2343982"/>
            <a:ext cx="1693454" cy="57868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Online</a:t>
            </a:r>
          </a:p>
        </p:txBody>
      </p:sp>
      <p:sp>
        <p:nvSpPr>
          <p:cNvPr id="2" name="Text Placeholder 6">
            <a:extLst>
              <a:ext uri="{FF2B5EF4-FFF2-40B4-BE49-F238E27FC236}">
                <a16:creationId xmlns:a16="http://schemas.microsoft.com/office/drawing/2014/main" id="{83CAD500-3FBB-7307-B0E0-EE28FD2410F3}"/>
              </a:ext>
            </a:extLst>
          </p:cNvPr>
          <p:cNvSpPr txBox="1">
            <a:spLocks/>
          </p:cNvSpPr>
          <p:nvPr/>
        </p:nvSpPr>
        <p:spPr>
          <a:xfrm>
            <a:off x="1181997" y="1185964"/>
            <a:ext cx="9628632" cy="1607208"/>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011680" marR="0" lvl="0" indent="-228600" algn="l" defTabSz="6858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16457A"/>
                </a:solidFill>
                <a:effectLst/>
                <a:uLnTx/>
                <a:uFillTx/>
                <a:latin typeface="Arial" panose="020B0604020202020204" pitchFamily="34" charset="0"/>
                <a:ea typeface="+mn-ea"/>
                <a:cs typeface="Arial" panose="020B0604020202020204" pitchFamily="34" charset="0"/>
              </a:rPr>
              <a:t>Visit </a:t>
            </a:r>
            <a:r>
              <a:rPr kumimoji="0" lang="en-US" sz="2000" b="0" i="0" u="none" strike="noStrike" kern="1200" cap="none" spc="0" normalizeH="0" baseline="0" noProof="0" dirty="0">
                <a:ln>
                  <a:noFill/>
                </a:ln>
                <a:solidFill>
                  <a:srgbClr val="16457A"/>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Medicare.gov/plan-compare</a:t>
            </a:r>
            <a:r>
              <a:rPr kumimoji="0" lang="en-US" sz="2000" b="0" i="0" u="none" strike="noStrike" kern="1200" cap="none" spc="0" normalizeH="0" baseline="0" noProof="0" dirty="0">
                <a:ln>
                  <a:noFill/>
                </a:ln>
                <a:solidFill>
                  <a:srgbClr val="16457A"/>
                </a:solidFill>
                <a:effectLst/>
                <a:uLnTx/>
                <a:uFillTx/>
                <a:latin typeface="Arial" panose="020B0604020202020204" pitchFamily="34" charset="0"/>
                <a:ea typeface="+mn-ea"/>
                <a:cs typeface="Arial" panose="020B0604020202020204" pitchFamily="34" charset="0"/>
              </a:rPr>
              <a:t>.</a:t>
            </a:r>
          </a:p>
          <a:p>
            <a:pPr marL="2011680" marR="0" lvl="0" indent="-228600" algn="l" defTabSz="6858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16457A"/>
                </a:solidFill>
                <a:effectLst/>
                <a:uLnTx/>
                <a:uFillTx/>
                <a:latin typeface="Arial" panose="020B0604020202020204" pitchFamily="34" charset="0"/>
                <a:ea typeface="+mn-ea"/>
                <a:cs typeface="Arial" panose="020B0604020202020204" pitchFamily="34" charset="0"/>
              </a:rPr>
              <a:t>Visit the plan’s website. You may be able to join online.</a:t>
            </a:r>
          </a:p>
          <a:p>
            <a:pPr marL="2011680" marR="0" lvl="0" indent="-228600" algn="l" defTabSz="6858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16457A"/>
                </a:solidFill>
                <a:effectLst/>
                <a:uLnTx/>
                <a:uFillTx/>
                <a:latin typeface="Arial" panose="020B0604020202020204" pitchFamily="34" charset="0"/>
                <a:ea typeface="+mn-ea"/>
                <a:cs typeface="Arial" panose="020B0604020202020204" pitchFamily="34" charset="0"/>
              </a:rPr>
              <a:t>Contact your local SHIP at </a:t>
            </a:r>
            <a:r>
              <a:rPr kumimoji="0" lang="en-US" sz="2000" b="0" i="0" u="none" strike="noStrike" kern="1200" cap="none" spc="0" normalizeH="0" baseline="0" noProof="0" dirty="0">
                <a:ln>
                  <a:noFill/>
                </a:ln>
                <a:solidFill>
                  <a:srgbClr val="16457A"/>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shiphelp.org</a:t>
            </a:r>
            <a:r>
              <a:rPr kumimoji="0" lang="en-US" sz="2000" b="0" i="0" u="none" strike="noStrike" kern="1200" cap="none" spc="0" normalizeH="0" baseline="0" noProof="0" dirty="0">
                <a:ln>
                  <a:noFill/>
                </a:ln>
                <a:solidFill>
                  <a:srgbClr val="16457A"/>
                </a:solidFill>
                <a:effectLst/>
                <a:uLnTx/>
                <a:uFillTx/>
                <a:latin typeface="Arial" panose="020B0604020202020204" pitchFamily="34" charset="0"/>
                <a:ea typeface="+mn-ea"/>
                <a:cs typeface="Arial" panose="020B0604020202020204" pitchFamily="34" charset="0"/>
              </a:rPr>
              <a:t> for help enrolling.</a:t>
            </a:r>
          </a:p>
        </p:txBody>
      </p:sp>
      <p:pic>
        <p:nvPicPr>
          <p:cNvPr id="7" name="Graphic 6">
            <a:extLst>
              <a:ext uri="{FF2B5EF4-FFF2-40B4-BE49-F238E27FC236}">
                <a16:creationId xmlns:a16="http://schemas.microsoft.com/office/drawing/2014/main" id="{BC89F611-CE9A-2CD9-1F7D-24AAF0A261F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581738" y="1317327"/>
            <a:ext cx="1256119" cy="1256119"/>
          </a:xfrm>
          <a:prstGeom prst="rect">
            <a:avLst/>
          </a:prstGeom>
        </p:spPr>
      </p:pic>
      <p:sp>
        <p:nvSpPr>
          <p:cNvPr id="20" name="Text Placeholder 8">
            <a:extLst>
              <a:ext uri="{FF2B5EF4-FFF2-40B4-BE49-F238E27FC236}">
                <a16:creationId xmlns:a16="http://schemas.microsoft.com/office/drawing/2014/main" id="{F9EAE233-AC13-7C39-55AB-C7460CDB44BF}"/>
              </a:ext>
            </a:extLst>
          </p:cNvPr>
          <p:cNvSpPr txBox="1">
            <a:spLocks/>
          </p:cNvSpPr>
          <p:nvPr/>
        </p:nvSpPr>
        <p:spPr>
          <a:xfrm>
            <a:off x="1281684" y="4052933"/>
            <a:ext cx="1892830" cy="53271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Phone</a:t>
            </a:r>
          </a:p>
        </p:txBody>
      </p:sp>
      <p:sp>
        <p:nvSpPr>
          <p:cNvPr id="8" name="Text Placeholder 9">
            <a:extLst>
              <a:ext uri="{FF2B5EF4-FFF2-40B4-BE49-F238E27FC236}">
                <a16:creationId xmlns:a16="http://schemas.microsoft.com/office/drawing/2014/main" id="{5165B0A5-33B5-3827-3CB3-B4A0471EAFCF}"/>
              </a:ext>
            </a:extLst>
          </p:cNvPr>
          <p:cNvSpPr txBox="1">
            <a:spLocks/>
          </p:cNvSpPr>
          <p:nvPr/>
        </p:nvSpPr>
        <p:spPr>
          <a:xfrm>
            <a:off x="1181997" y="2988045"/>
            <a:ext cx="9628632" cy="1490472"/>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011680" marR="0" lvl="0" indent="-228600" algn="l" defTabSz="6858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16457A"/>
                </a:solidFill>
                <a:effectLst/>
                <a:uLnTx/>
                <a:uFillTx/>
                <a:latin typeface="Arial" panose="020B0604020202020204" pitchFamily="34" charset="0"/>
                <a:ea typeface="+mn-ea"/>
                <a:cs typeface="Arial" panose="020B0604020202020204" pitchFamily="34" charset="0"/>
              </a:rPr>
              <a:t>Call the plan you want to join.</a:t>
            </a:r>
          </a:p>
          <a:p>
            <a:pPr marL="2011680" marR="0" lvl="0" indent="-228600" algn="l" defTabSz="6858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16457A"/>
                </a:solidFill>
                <a:effectLst/>
                <a:uLnTx/>
                <a:uFillTx/>
                <a:latin typeface="Arial" panose="020B0604020202020204" pitchFamily="34" charset="0"/>
                <a:ea typeface="+mn-ea"/>
                <a:cs typeface="Arial" panose="020B0604020202020204" pitchFamily="34" charset="0"/>
              </a:rPr>
              <a:t>Call 1-800-MEDICARE (1-800-633-4227) </a:t>
            </a:r>
            <a:br>
              <a:rPr kumimoji="0" lang="en-US" sz="2000" b="0" i="0" u="none" strike="noStrike" kern="1200" cap="none" spc="0" normalizeH="0" baseline="0" noProof="0" dirty="0">
                <a:ln>
                  <a:noFill/>
                </a:ln>
                <a:solidFill>
                  <a:srgbClr val="16457A"/>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dirty="0">
                <a:ln>
                  <a:noFill/>
                </a:ln>
                <a:solidFill>
                  <a:srgbClr val="16457A"/>
                </a:solidFill>
                <a:effectLst/>
                <a:uLnTx/>
                <a:uFillTx/>
                <a:latin typeface="Arial" panose="020B0604020202020204" pitchFamily="34" charset="0"/>
                <a:ea typeface="+mn-ea"/>
                <a:cs typeface="Arial" panose="020B0604020202020204" pitchFamily="34" charset="0"/>
              </a:rPr>
              <a:t>(TTY: 1-877-486-2048).</a:t>
            </a:r>
          </a:p>
        </p:txBody>
      </p:sp>
      <p:pic>
        <p:nvPicPr>
          <p:cNvPr id="12" name="Picture 11">
            <a:extLst>
              <a:ext uri="{FF2B5EF4-FFF2-40B4-BE49-F238E27FC236}">
                <a16:creationId xmlns:a16="http://schemas.microsoft.com/office/drawing/2014/main" id="{F0EDEB94-03BB-C5F7-BF4E-B67119235B6F}"/>
              </a:ext>
              <a:ext uri="{C183D7F6-B498-43B3-948B-1728B52AA6E4}">
                <adec:decorative xmlns:adec="http://schemas.microsoft.com/office/drawing/2017/decorative" val="1"/>
              </a:ext>
            </a:extLst>
          </p:cNvPr>
          <p:cNvPicPr>
            <a:picLocks noChangeAspect="1"/>
          </p:cNvPicPr>
          <p:nvPr/>
        </p:nvPicPr>
        <p:blipFill rotWithShape="1">
          <a:blip r:embed="rId7">
            <a:duotone>
              <a:schemeClr val="accent1">
                <a:shade val="45000"/>
                <a:satMod val="135000"/>
              </a:schemeClr>
              <a:prstClr val="white"/>
            </a:duotone>
          </a:blip>
          <a:srcRect l="30236" t="11722" r="30424" b="11155"/>
          <a:stretch/>
        </p:blipFill>
        <p:spPr>
          <a:xfrm>
            <a:off x="1968853" y="3121357"/>
            <a:ext cx="481891" cy="944716"/>
          </a:xfrm>
          <a:prstGeom prst="rect">
            <a:avLst/>
          </a:prstGeom>
        </p:spPr>
      </p:pic>
      <p:pic>
        <p:nvPicPr>
          <p:cNvPr id="14" name="Graphic 13">
            <a:extLst>
              <a:ext uri="{FF2B5EF4-FFF2-40B4-BE49-F238E27FC236}">
                <a16:creationId xmlns:a16="http://schemas.microsoft.com/office/drawing/2014/main" id="{8D7453AF-286D-42A2-5CAB-2E34B57984C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611042" y="4656720"/>
            <a:ext cx="1197515" cy="1197515"/>
          </a:xfrm>
          <a:prstGeom prst="rect">
            <a:avLst/>
          </a:prstGeom>
        </p:spPr>
      </p:pic>
      <p:sp>
        <p:nvSpPr>
          <p:cNvPr id="21" name="Text Placeholder 10">
            <a:extLst>
              <a:ext uri="{FF2B5EF4-FFF2-40B4-BE49-F238E27FC236}">
                <a16:creationId xmlns:a16="http://schemas.microsoft.com/office/drawing/2014/main" id="{C2FA985D-6A0E-587C-2E81-C9BFC69F99ED}"/>
              </a:ext>
            </a:extLst>
          </p:cNvPr>
          <p:cNvSpPr txBox="1">
            <a:spLocks/>
          </p:cNvSpPr>
          <p:nvPr/>
        </p:nvSpPr>
        <p:spPr>
          <a:xfrm>
            <a:off x="1381372" y="5616971"/>
            <a:ext cx="1693454" cy="7239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Mail</a:t>
            </a:r>
          </a:p>
        </p:txBody>
      </p:sp>
      <p:sp>
        <p:nvSpPr>
          <p:cNvPr id="26" name="Text Placeholder 9">
            <a:extLst>
              <a:ext uri="{FF2B5EF4-FFF2-40B4-BE49-F238E27FC236}">
                <a16:creationId xmlns:a16="http://schemas.microsoft.com/office/drawing/2014/main" id="{088E5D9C-223C-2C2D-277D-18D07246E015}"/>
              </a:ext>
            </a:extLst>
          </p:cNvPr>
          <p:cNvSpPr txBox="1">
            <a:spLocks/>
          </p:cNvSpPr>
          <p:nvPr/>
        </p:nvSpPr>
        <p:spPr>
          <a:xfrm>
            <a:off x="1181997" y="4664592"/>
            <a:ext cx="9628632" cy="1398165"/>
          </a:xfrm>
          <a:prstGeom prst="roundRect">
            <a:avLst/>
          </a:prstGeom>
          <a:ln w="38100">
            <a:solidFill>
              <a:srgbClr val="0070C0"/>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011680" marR="0" lvl="0" indent="-228600" algn="l" defTabSz="685800" rtl="0" eaLnBrk="1" fontAlgn="auto" latinLnBrk="0" hangingPunct="1">
              <a:lnSpc>
                <a:spcPct val="90000"/>
              </a:lnSpc>
              <a:spcBef>
                <a:spcPts val="100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16457A"/>
                </a:solidFill>
                <a:effectLst/>
                <a:uLnTx/>
                <a:uFillTx/>
                <a:latin typeface="Arial" panose="020B0604020202020204" pitchFamily="34" charset="0"/>
                <a:ea typeface="+mn-ea"/>
                <a:cs typeface="Arial" panose="020B0604020202020204" pitchFamily="34" charset="0"/>
              </a:rPr>
              <a:t>Complete a paper enrollment form.</a:t>
            </a:r>
          </a:p>
        </p:txBody>
      </p:sp>
      <p:sp>
        <p:nvSpPr>
          <p:cNvPr id="4" name="Slide Number Placeholder 3">
            <a:extLst>
              <a:ext uri="{FF2B5EF4-FFF2-40B4-BE49-F238E27FC236}">
                <a16:creationId xmlns:a16="http://schemas.microsoft.com/office/drawing/2014/main" id="{C7C1C9DD-FEFF-B766-56F6-A281FDF9D8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57182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DAC7EC5-7BAD-BAE1-EBFC-749B0793C57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3D7855C-E5CD-51D8-0E64-7606CC0FF8E2}"/>
              </a:ext>
            </a:extLst>
          </p:cNvPr>
          <p:cNvSpPr txBox="1">
            <a:spLocks noGrp="1"/>
          </p:cNvSpPr>
          <p:nvPr>
            <p:ph type="title" idx="4294967295"/>
          </p:nvPr>
        </p:nvSpPr>
        <p:spPr>
          <a:xfrm>
            <a:off x="0" y="134952"/>
            <a:ext cx="12192000" cy="63094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When you can join or switch Medicare Advantage Plans</a:t>
            </a:r>
          </a:p>
        </p:txBody>
      </p:sp>
      <p:sp>
        <p:nvSpPr>
          <p:cNvPr id="2" name="Text Placeholder 4">
            <a:extLst>
              <a:ext uri="{FF2B5EF4-FFF2-40B4-BE49-F238E27FC236}">
                <a16:creationId xmlns:a16="http://schemas.microsoft.com/office/drawing/2014/main" id="{A4259408-D3E2-E58B-1645-2CA174AB2EAA}"/>
              </a:ext>
            </a:extLst>
          </p:cNvPr>
          <p:cNvSpPr txBox="1">
            <a:spLocks/>
          </p:cNvSpPr>
          <p:nvPr/>
        </p:nvSpPr>
        <p:spPr>
          <a:xfrm>
            <a:off x="-173421" y="1421224"/>
            <a:ext cx="12192000" cy="5619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48640" indent="0" algn="ctr" defTabSz="685800">
              <a:lnSpc>
                <a:spcPct val="100000"/>
              </a:lnSpc>
              <a:spcBef>
                <a:spcPts val="0"/>
              </a:spcBef>
              <a:buClr>
                <a:srgbClr val="00539A"/>
              </a:buClr>
              <a:buFont typeface="Wingdings" pitchFamily="2" charset="2"/>
              <a:buNone/>
              <a:defRPr/>
            </a:pPr>
            <a:r>
              <a:rPr lang="en-US" sz="2400" b="1" dirty="0">
                <a:latin typeface="Arial" panose="020B0604020202020204" pitchFamily="34" charset="0"/>
                <a:cs typeface="Arial" panose="020B0604020202020204" pitchFamily="34" charset="0"/>
              </a:rPr>
              <a:t>You can generally join or switch during 5 periods: </a:t>
            </a:r>
          </a:p>
        </p:txBody>
      </p:sp>
      <p:sp>
        <p:nvSpPr>
          <p:cNvPr id="5" name="TextBox 4">
            <a:extLst>
              <a:ext uri="{FF2B5EF4-FFF2-40B4-BE49-F238E27FC236}">
                <a16:creationId xmlns:a16="http://schemas.microsoft.com/office/drawing/2014/main" id="{A852A706-A31E-ADFA-7548-310B826565CC}"/>
              </a:ext>
            </a:extLst>
          </p:cNvPr>
          <p:cNvSpPr txBox="1"/>
          <p:nvPr/>
        </p:nvSpPr>
        <p:spPr>
          <a:xfrm>
            <a:off x="616323" y="2223145"/>
            <a:ext cx="10959353" cy="3477875"/>
          </a:xfrm>
          <a:prstGeom prst="rect">
            <a:avLst/>
          </a:prstGeom>
          <a:noFill/>
        </p:spPr>
        <p:txBody>
          <a:bodyPr wrap="square">
            <a:spAutoFit/>
          </a:bodyPr>
          <a:lstStyle/>
          <a:p>
            <a:pPr marL="342900" indent="-342900">
              <a:spcAft>
                <a:spcPts val="1200"/>
              </a:spcAft>
              <a:buClr>
                <a:srgbClr val="0070C0"/>
              </a:buClr>
              <a:buFont typeface="Arial" panose="020B0604020202020204" pitchFamily="34" charset="0"/>
              <a:buChar char="•"/>
              <a:defRPr/>
            </a:pPr>
            <a:r>
              <a:rPr kumimoji="0" lang="en-US" sz="2000" b="1" i="0" u="none" strike="noStrike" kern="0" cap="none" spc="0" normalizeH="0" baseline="0" noProof="0" dirty="0">
                <a:ln>
                  <a:noFill/>
                </a:ln>
                <a:effectLst/>
                <a:uLnTx/>
                <a:uFillTx/>
              </a:rPr>
              <a:t>Initial Enrollment Period</a:t>
            </a:r>
            <a:r>
              <a:rPr lang="en-US" sz="2000" kern="0" dirty="0"/>
              <a:t>:</a:t>
            </a:r>
            <a:r>
              <a:rPr lang="en-US" sz="2000" dirty="0"/>
              <a:t> Starts 3 months before you get Medicare (Part A and/or Part B) and ends 3 months after the month you get Medicare</a:t>
            </a:r>
          </a:p>
          <a:p>
            <a:pPr marL="342900" indent="-342900">
              <a:spcAft>
                <a:spcPts val="1200"/>
              </a:spcAft>
              <a:buClr>
                <a:srgbClr val="0070C0"/>
              </a:buClr>
              <a:buFont typeface="Arial" panose="020B0604020202020204" pitchFamily="34" charset="0"/>
              <a:buChar char="•"/>
              <a:defRPr/>
            </a:pPr>
            <a:r>
              <a:rPr lang="en-US" sz="2000" b="1" dirty="0">
                <a:solidFill>
                  <a:prstClr val="black"/>
                </a:solidFill>
              </a:rPr>
              <a:t>Open </a:t>
            </a:r>
            <a:r>
              <a:rPr lang="en-US" sz="2000" b="1" dirty="0">
                <a:solidFill>
                  <a:prstClr val="black"/>
                </a:solidFill>
                <a:cs typeface="Arial" panose="020B0604020202020204" pitchFamily="34" charset="0"/>
              </a:rPr>
              <a:t>Enrollment Period</a:t>
            </a:r>
            <a:r>
              <a:rPr lang="en-US" sz="2000" dirty="0">
                <a:solidFill>
                  <a:prstClr val="black"/>
                </a:solidFill>
                <a:cs typeface="Arial" panose="020B0604020202020204" pitchFamily="34" charset="0"/>
              </a:rPr>
              <a:t>: October 15–December 7 each year</a:t>
            </a:r>
          </a:p>
          <a:p>
            <a:pPr marL="342900" indent="-342900">
              <a:spcAft>
                <a:spcPts val="1200"/>
              </a:spcAft>
              <a:buClr>
                <a:srgbClr val="0070C0"/>
              </a:buClr>
              <a:buFont typeface="Arial" panose="020B0604020202020204" pitchFamily="34" charset="0"/>
              <a:buChar char="•"/>
              <a:defRPr/>
            </a:pPr>
            <a:r>
              <a:rPr lang="en-US" sz="2000" b="1" kern="0" dirty="0"/>
              <a:t>Medicare Advantage Open Enrollment Period</a:t>
            </a:r>
            <a:r>
              <a:rPr lang="en-US" sz="2000" kern="0" dirty="0"/>
              <a:t>:</a:t>
            </a:r>
            <a:r>
              <a:rPr lang="en-US" sz="2000" b="1" kern="0" dirty="0"/>
              <a:t> </a:t>
            </a:r>
            <a:r>
              <a:rPr lang="en-US" sz="2000" dirty="0">
                <a:solidFill>
                  <a:prstClr val="black"/>
                </a:solidFill>
                <a:cs typeface="Arial" panose="020B0604020202020204" pitchFamily="34" charset="0"/>
              </a:rPr>
              <a:t>January 1–March 31 each year</a:t>
            </a:r>
          </a:p>
          <a:p>
            <a:pPr marL="342900" indent="-342900">
              <a:spcAft>
                <a:spcPts val="1200"/>
              </a:spcAft>
              <a:buClr>
                <a:srgbClr val="0070C0"/>
              </a:buClr>
              <a:buFont typeface="Arial" panose="020B0604020202020204" pitchFamily="34" charset="0"/>
              <a:buChar char="•"/>
              <a:defRPr/>
            </a:pPr>
            <a:r>
              <a:rPr lang="en-US" sz="2000" b="1" kern="0" dirty="0"/>
              <a:t>Open Enrollment Period for Institutionalized Individuals</a:t>
            </a:r>
            <a:r>
              <a:rPr lang="en-US" sz="2000" kern="0" dirty="0"/>
              <a:t>: </a:t>
            </a:r>
            <a:r>
              <a:rPr lang="en-US" sz="2000" dirty="0"/>
              <a:t>Lasts as long as you live in the institution and for 2 full months after the month you move out of the institution</a:t>
            </a:r>
          </a:p>
          <a:p>
            <a:pPr marL="342900" indent="-342900">
              <a:spcAft>
                <a:spcPts val="1200"/>
              </a:spcAft>
              <a:buClr>
                <a:srgbClr val="0070C0"/>
              </a:buClr>
              <a:buFont typeface="Arial" panose="020B0604020202020204" pitchFamily="34" charset="0"/>
              <a:buChar char="•"/>
              <a:defRPr/>
            </a:pPr>
            <a:r>
              <a:rPr lang="en-US" sz="2000" b="1" kern="0" dirty="0"/>
              <a:t>Special Enrollment Period:</a:t>
            </a:r>
            <a:r>
              <a:rPr lang="en-US" sz="2000" b="1" kern="0" dirty="0">
                <a:solidFill>
                  <a:srgbClr val="00529B"/>
                </a:solidFill>
              </a:rPr>
              <a:t> </a:t>
            </a:r>
            <a:r>
              <a:rPr lang="en-US" sz="2000" kern="0" dirty="0"/>
              <a:t>When certain life events happen </a:t>
            </a:r>
            <a:r>
              <a:rPr lang="en-US" sz="2000" dirty="0">
                <a:solidFill>
                  <a:prstClr val="black"/>
                </a:solidFill>
                <a:cs typeface="Arial" panose="020B0604020202020204" pitchFamily="34" charset="0"/>
              </a:rPr>
              <a:t>like moving to a new address, losing or changing your current coverage, getting Medicaid, or getting Extra Help to pay Part D drug costs</a:t>
            </a:r>
            <a:endParaRPr lang="en-US" sz="1600" dirty="0"/>
          </a:p>
        </p:txBody>
      </p:sp>
      <p:sp>
        <p:nvSpPr>
          <p:cNvPr id="4" name="Slide Number Placeholder 3">
            <a:extLst>
              <a:ext uri="{FF2B5EF4-FFF2-40B4-BE49-F238E27FC236}">
                <a16:creationId xmlns:a16="http://schemas.microsoft.com/office/drawing/2014/main" id="{FAD33A1F-13E9-FB43-7C72-143270C72B2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8877119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1B3FC5F-4132-BB34-29BF-4C8DB78DAF9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5972D54-EDBC-ADBB-57A8-262B99C37855}"/>
              </a:ext>
            </a:extLst>
          </p:cNvPr>
          <p:cNvSpPr txBox="1">
            <a:spLocks noGrp="1"/>
          </p:cNvSpPr>
          <p:nvPr>
            <p:ph type="title" idx="4294967295"/>
          </p:nvPr>
        </p:nvSpPr>
        <p:spPr>
          <a:xfrm>
            <a:off x="1" y="-84225"/>
            <a:ext cx="12191999" cy="113877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How to Switch or Disenroll from a  Medicare Advantage Plan</a:t>
            </a:r>
          </a:p>
        </p:txBody>
      </p:sp>
      <p:sp>
        <p:nvSpPr>
          <p:cNvPr id="3" name="Text Placeholder 9">
            <a:extLst>
              <a:ext uri="{FF2B5EF4-FFF2-40B4-BE49-F238E27FC236}">
                <a16:creationId xmlns:a16="http://schemas.microsoft.com/office/drawing/2014/main" id="{47ADDF63-648D-9559-DD7E-9F297FE6D43B}"/>
              </a:ext>
            </a:extLst>
          </p:cNvPr>
          <p:cNvSpPr txBox="1">
            <a:spLocks/>
          </p:cNvSpPr>
          <p:nvPr/>
        </p:nvSpPr>
        <p:spPr>
          <a:xfrm>
            <a:off x="472440" y="1255417"/>
            <a:ext cx="7315199" cy="477682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1200"/>
              </a:spcAft>
              <a:buClr>
                <a:srgbClr val="0070C0"/>
              </a:buClr>
              <a:buSzTx/>
              <a:buFont typeface="Arial" panose="020B0604020202020204" pitchFamily="34" charset="0"/>
              <a:buChar char="•"/>
              <a:tabLst/>
              <a:defRPr/>
            </a:pPr>
            <a:r>
              <a:rPr kumimoji="0" lang="en-US" sz="2000" b="1" i="0" u="none" strike="noStrike" kern="1200" cap="none" spc="0" normalizeH="0" baseline="0" noProof="0">
                <a:ln>
                  <a:noFill/>
                </a:ln>
                <a:solidFill>
                  <a:schemeClr val="tx1"/>
                </a:solidFill>
                <a:effectLst/>
                <a:uLnTx/>
                <a:uFillTx/>
                <a:latin typeface="+mn-lt"/>
                <a:ea typeface="+mn-ea"/>
                <a:cs typeface="+mn-cs"/>
              </a:rPr>
              <a:t>If you </a:t>
            </a:r>
            <a:r>
              <a:rPr kumimoji="0" lang="en-US" sz="2000" b="1" i="0" u="sng" strike="noStrike" kern="1200" cap="none" spc="0" normalizeH="0" baseline="0" noProof="0">
                <a:ln>
                  <a:noFill/>
                </a:ln>
                <a:solidFill>
                  <a:schemeClr val="tx1"/>
                </a:solidFill>
                <a:effectLst/>
                <a:uLnTx/>
                <a:uFillTx/>
                <a:latin typeface="+mn-lt"/>
                <a:ea typeface="+mn-ea"/>
                <a:cs typeface="+mn-cs"/>
              </a:rPr>
              <a:t>join</a:t>
            </a:r>
            <a:r>
              <a:rPr kumimoji="0" lang="en-US" sz="2000" b="1" i="0" u="none" strike="noStrike" kern="1200" cap="none" spc="0" normalizeH="0" baseline="0" noProof="0">
                <a:ln>
                  <a:noFill/>
                </a:ln>
                <a:solidFill>
                  <a:srgbClr val="00B050"/>
                </a:solidFill>
                <a:effectLst/>
                <a:uLnTx/>
                <a:uFillTx/>
                <a:latin typeface="+mn-lt"/>
                <a:ea typeface="+mn-ea"/>
                <a:cs typeface="+mn-cs"/>
              </a:rPr>
              <a:t> </a:t>
            </a:r>
            <a:r>
              <a:rPr kumimoji="0" lang="en-US" sz="2000" b="1" i="0" u="none" strike="noStrike" kern="1200" cap="none" spc="0" normalizeH="0" baseline="0" noProof="0">
                <a:ln>
                  <a:noFill/>
                </a:ln>
                <a:solidFill>
                  <a:schemeClr val="tx1"/>
                </a:solidFill>
                <a:effectLst/>
                <a:uLnTx/>
                <a:uFillTx/>
                <a:latin typeface="+mn-lt"/>
                <a:ea typeface="+mn-ea"/>
                <a:cs typeface="+mn-cs"/>
              </a:rPr>
              <a:t>a new Medicare Advantage Plan while still a member of a different plan, </a:t>
            </a:r>
            <a:r>
              <a:rPr kumimoji="0" lang="en-US" sz="2000" b="0" i="0" u="none" strike="noStrike" kern="1200" cap="none" spc="0" normalizeH="0" baseline="0" noProof="0">
                <a:ln>
                  <a:noFill/>
                </a:ln>
                <a:solidFill>
                  <a:schemeClr val="tx1"/>
                </a:solidFill>
                <a:effectLst/>
                <a:uLnTx/>
                <a:uFillTx/>
                <a:latin typeface="+mn-lt"/>
                <a:ea typeface="+mn-ea"/>
                <a:cs typeface="+mn-cs"/>
              </a:rPr>
              <a:t>you’ll be automatically disenrolled from the old plan and enrolled in the new plan.</a:t>
            </a:r>
          </a:p>
          <a:p>
            <a:pPr marL="228600" marR="0" lvl="0" indent="-228600" algn="l" defTabSz="914400" rtl="0" eaLnBrk="1" fontAlgn="auto" latinLnBrk="0" hangingPunct="1">
              <a:lnSpc>
                <a:spcPct val="100000"/>
              </a:lnSpc>
              <a:spcBef>
                <a:spcPts val="0"/>
              </a:spcBef>
              <a:spcAft>
                <a:spcPts val="1200"/>
              </a:spcAft>
              <a:buClr>
                <a:srgbClr val="0070C0"/>
              </a:buClr>
              <a:buSzTx/>
              <a:buFont typeface="Arial" panose="020B0604020202020204" pitchFamily="34" charset="0"/>
              <a:buChar char="•"/>
              <a:tabLst/>
              <a:defRPr/>
            </a:pPr>
            <a:r>
              <a:rPr kumimoji="0" lang="en-US" sz="2000" b="1" i="0" u="none" strike="noStrike" kern="1200" cap="none" spc="0" normalizeH="0" baseline="0" noProof="0">
                <a:ln>
                  <a:noFill/>
                </a:ln>
                <a:solidFill>
                  <a:schemeClr val="tx1"/>
                </a:solidFill>
                <a:effectLst/>
                <a:uLnTx/>
                <a:uFillTx/>
                <a:latin typeface="+mn-lt"/>
                <a:ea typeface="+mn-ea"/>
                <a:cs typeface="+mn-cs"/>
              </a:rPr>
              <a:t>If you </a:t>
            </a:r>
            <a:r>
              <a:rPr kumimoji="0" lang="en-US" sz="2000" b="1" i="0" u="sng" strike="noStrike" kern="1200" cap="none" spc="0" normalizeH="0" baseline="0" noProof="0">
                <a:ln>
                  <a:noFill/>
                </a:ln>
                <a:solidFill>
                  <a:schemeClr val="tx1"/>
                </a:solidFill>
                <a:effectLst/>
                <a:uLnTx/>
                <a:uFillTx/>
                <a:latin typeface="+mn-lt"/>
                <a:ea typeface="+mn-ea"/>
                <a:cs typeface="+mn-cs"/>
              </a:rPr>
              <a:t>disenroll</a:t>
            </a:r>
            <a:r>
              <a:rPr kumimoji="0" lang="en-US" sz="2000" b="1" i="0" u="none" strike="noStrike" kern="1200" cap="none" spc="0" normalizeH="0" baseline="0" noProof="0">
                <a:ln>
                  <a:noFill/>
                </a:ln>
                <a:solidFill>
                  <a:schemeClr val="tx1"/>
                </a:solidFill>
                <a:effectLst/>
                <a:uLnTx/>
                <a:uFillTx/>
                <a:latin typeface="+mn-lt"/>
                <a:ea typeface="+mn-ea"/>
                <a:cs typeface="+mn-cs"/>
              </a:rPr>
              <a:t> through the Medicare Advantage Plan or Medicare,</a:t>
            </a:r>
            <a:r>
              <a:rPr kumimoji="0" lang="en-US" sz="2000" b="0" i="0" u="none" strike="noStrike" kern="1200" cap="none" spc="0" normalizeH="0" baseline="0" noProof="0">
                <a:ln>
                  <a:noFill/>
                </a:ln>
                <a:solidFill>
                  <a:schemeClr val="tx1"/>
                </a:solidFill>
                <a:effectLst/>
                <a:uLnTx/>
                <a:uFillTx/>
                <a:latin typeface="+mn-lt"/>
                <a:ea typeface="+mn-ea"/>
                <a:cs typeface="+mn-cs"/>
              </a:rPr>
              <a:t> you’ll be automatically returned to Original Medicare.</a:t>
            </a:r>
            <a:endParaRPr kumimoji="0" lang="en-US" sz="2000" b="1" i="0" u="none" strike="noStrike" kern="1200" cap="none" spc="0" normalizeH="0" baseline="0" noProof="0">
              <a:ln>
                <a:noFill/>
              </a:ln>
              <a:solidFill>
                <a:schemeClr val="tx1"/>
              </a:solidFill>
              <a:effectLst/>
              <a:uLnTx/>
              <a:uFillTx/>
              <a:latin typeface="+mn-lt"/>
              <a:ea typeface="+mn-ea"/>
              <a:cs typeface="+mn-cs"/>
            </a:endParaRPr>
          </a:p>
          <a:p>
            <a:pPr marL="228600" marR="0" lvl="0" indent="-228600" algn="l" defTabSz="914400" rtl="0" eaLnBrk="1" fontAlgn="auto" latinLnBrk="0" hangingPunct="1">
              <a:lnSpc>
                <a:spcPct val="100000"/>
              </a:lnSpc>
              <a:spcBef>
                <a:spcPts val="0"/>
              </a:spcBef>
              <a:spcAft>
                <a:spcPts val="1200"/>
              </a:spcAft>
              <a:buClr>
                <a:srgbClr val="0070C0"/>
              </a:buClr>
              <a:buSzTx/>
              <a:buFont typeface="Arial" panose="020B0604020202020204" pitchFamily="34" charset="0"/>
              <a:buChar char="•"/>
              <a:tabLst/>
              <a:defRPr/>
            </a:pPr>
            <a:r>
              <a:rPr kumimoji="0" lang="en-US" sz="2000" b="0" i="0" u="none" strike="noStrike" kern="1200" cap="none" spc="0" normalizeH="0" baseline="0" noProof="0">
                <a:ln>
                  <a:noFill/>
                </a:ln>
                <a:solidFill>
                  <a:schemeClr val="tx1"/>
                </a:solidFill>
                <a:effectLst/>
                <a:uLnTx/>
                <a:uFillTx/>
                <a:latin typeface="+mn-lt"/>
                <a:ea typeface="+mn-ea"/>
                <a:cs typeface="+mn-cs"/>
              </a:rPr>
              <a:t>If you’re in a Medicare Advantage Plan and you join a separate drug plan, in most cases, you’ll be disenrolled from your Medicare Advantage Plan and returned to Original Medicare. However, i</a:t>
            </a:r>
            <a:r>
              <a:rPr kumimoji="0" lang="en-US" sz="2000" b="1" i="0" u="none" strike="noStrike" kern="1200" cap="none" spc="0" normalizeH="0" baseline="0" noProof="0">
                <a:ln>
                  <a:noFill/>
                </a:ln>
                <a:solidFill>
                  <a:schemeClr val="tx1"/>
                </a:solidFill>
                <a:effectLst/>
                <a:uLnTx/>
                <a:uFillTx/>
                <a:latin typeface="+mn-lt"/>
                <a:ea typeface="+mn-ea"/>
                <a:cs typeface="+mn-cs"/>
              </a:rPr>
              <a:t>f you’re in a Medicare Private Fee-for-Service Plan or a Medicare Medical Savings Account Plan </a:t>
            </a:r>
            <a:r>
              <a:rPr kumimoji="0" lang="en-US" sz="2000" b="0" i="0" u="none" strike="noStrike" kern="1200" cap="none" spc="0" normalizeH="0" baseline="0" noProof="0">
                <a:ln>
                  <a:noFill/>
                </a:ln>
                <a:solidFill>
                  <a:schemeClr val="tx1"/>
                </a:solidFill>
                <a:effectLst/>
                <a:uLnTx/>
                <a:uFillTx/>
                <a:latin typeface="+mn-lt"/>
                <a:ea typeface="+mn-ea"/>
                <a:cs typeface="+mn-cs"/>
              </a:rPr>
              <a:t>that doesn’t offer drug coverage, you can join a separate drug plan to add drug coverage. </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2" name="Content Placeholder 8">
            <a:extLst>
              <a:ext uri="{FF2B5EF4-FFF2-40B4-BE49-F238E27FC236}">
                <a16:creationId xmlns:a16="http://schemas.microsoft.com/office/drawing/2014/main" id="{BFDBF6A6-11AF-DB62-9365-8EA3E1F3F66F}"/>
              </a:ext>
            </a:extLst>
          </p:cNvPr>
          <p:cNvSpPr txBox="1">
            <a:spLocks/>
          </p:cNvSpPr>
          <p:nvPr/>
        </p:nvSpPr>
        <p:spPr>
          <a:xfrm>
            <a:off x="8244840" y="2635624"/>
            <a:ext cx="3474720" cy="3106272"/>
          </a:xfrm>
          <a:prstGeom prst="roundRect">
            <a:avLst/>
          </a:prstGeom>
          <a:solidFill>
            <a:srgbClr val="00529B"/>
          </a:solidFill>
        </p:spPr>
        <p:txBody>
          <a:bodyPr anchor="ct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200"/>
              </a:spcAft>
              <a:buFontTx/>
              <a:buNone/>
              <a:defRPr/>
            </a:pPr>
            <a:r>
              <a:rPr lang="en-US" b="1" dirty="0">
                <a:solidFill>
                  <a:prstClr val="white"/>
                </a:solidFill>
              </a:rPr>
              <a:t>To disenroll from a plan:</a:t>
            </a:r>
          </a:p>
          <a:p>
            <a:pPr>
              <a:lnSpc>
                <a:spcPct val="100000"/>
              </a:lnSpc>
              <a:spcBef>
                <a:spcPts val="0"/>
              </a:spcBef>
              <a:spcAft>
                <a:spcPts val="1200"/>
              </a:spcAft>
              <a:defRPr/>
            </a:pPr>
            <a:r>
              <a:rPr lang="en-US" sz="2400" kern="0" dirty="0">
                <a:solidFill>
                  <a:prstClr val="white"/>
                </a:solidFill>
              </a:rPr>
              <a:t>Contact your current plan, or</a:t>
            </a:r>
          </a:p>
          <a:p>
            <a:pPr>
              <a:lnSpc>
                <a:spcPct val="100000"/>
              </a:lnSpc>
              <a:spcBef>
                <a:spcPts val="0"/>
              </a:spcBef>
              <a:spcAft>
                <a:spcPts val="1200"/>
              </a:spcAft>
              <a:defRPr/>
            </a:pPr>
            <a:r>
              <a:rPr lang="en-US" sz="2400" kern="0" dirty="0">
                <a:solidFill>
                  <a:prstClr val="white"/>
                </a:solidFill>
              </a:rPr>
              <a:t>Call 1‑800‑MEDICARE (1‑800‑633‑4227) (TTY: 1‑877‑486‑2048)</a:t>
            </a:r>
            <a:endParaRPr lang="en-US" sz="2400" kern="0" dirty="0">
              <a:solidFill>
                <a:prstClr val="white"/>
              </a:solidFill>
              <a:cs typeface="Calibri"/>
            </a:endParaRPr>
          </a:p>
        </p:txBody>
      </p:sp>
      <p:pic>
        <p:nvPicPr>
          <p:cNvPr id="7" name="Picture 6">
            <a:extLst>
              <a:ext uri="{FF2B5EF4-FFF2-40B4-BE49-F238E27FC236}">
                <a16:creationId xmlns:a16="http://schemas.microsoft.com/office/drawing/2014/main" id="{32E7FC81-D241-19B6-E7A5-E28B533FEBB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021883" y="1285750"/>
            <a:ext cx="1920633" cy="1103342"/>
          </a:xfrm>
          <a:prstGeom prst="rect">
            <a:avLst/>
          </a:prstGeom>
        </p:spPr>
      </p:pic>
      <p:sp>
        <p:nvSpPr>
          <p:cNvPr id="4" name="Slide Number Placeholder 3">
            <a:extLst>
              <a:ext uri="{FF2B5EF4-FFF2-40B4-BE49-F238E27FC236}">
                <a16:creationId xmlns:a16="http://schemas.microsoft.com/office/drawing/2014/main" id="{C3A2518C-E706-6DE8-162F-E022BC405AE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497564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5D10771-A908-F505-1943-CC730348C13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3FDC291-FF16-5DB2-E9AC-507ED3CF3A88}"/>
              </a:ext>
            </a:extLst>
          </p:cNvPr>
          <p:cNvSpPr txBox="1">
            <a:spLocks noGrp="1"/>
          </p:cNvSpPr>
          <p:nvPr>
            <p:ph type="title" idx="4294967295"/>
          </p:nvPr>
        </p:nvSpPr>
        <p:spPr>
          <a:xfrm>
            <a:off x="0" y="229573"/>
            <a:ext cx="12192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Default Enrollment &amp; Simplified Enrollment</a:t>
            </a:r>
          </a:p>
        </p:txBody>
      </p:sp>
      <p:sp>
        <p:nvSpPr>
          <p:cNvPr id="7" name="TextBox 6">
            <a:extLst>
              <a:ext uri="{FF2B5EF4-FFF2-40B4-BE49-F238E27FC236}">
                <a16:creationId xmlns:a16="http://schemas.microsoft.com/office/drawing/2014/main" id="{01BFF32C-AFCD-3094-ACD6-C2E3C564DF89}"/>
              </a:ext>
            </a:extLst>
          </p:cNvPr>
          <p:cNvSpPr txBox="1"/>
          <p:nvPr/>
        </p:nvSpPr>
        <p:spPr>
          <a:xfrm>
            <a:off x="766316" y="1369961"/>
            <a:ext cx="3628078" cy="4154984"/>
          </a:xfrm>
          <a:prstGeom prst="rect">
            <a:avLst/>
          </a:prstGeom>
          <a:noFill/>
        </p:spPr>
        <p:txBody>
          <a:bodyPr wrap="square" rtlCol="0">
            <a:spAutoFit/>
          </a:bodyPr>
          <a:lstStyle/>
          <a:p>
            <a:pPr marL="182880" marR="0" lvl="0" algn="ctr" defTabSz="914400" rtl="0" eaLnBrk="1" fontAlgn="auto" latinLnBrk="0" hangingPunct="1">
              <a:lnSpc>
                <a:spcPct val="100000"/>
              </a:lnSpc>
              <a:spcBef>
                <a:spcPts val="0"/>
              </a:spcBef>
              <a:spcAft>
                <a:spcPts val="0"/>
              </a:spcAft>
              <a:buClr>
                <a:srgbClr val="0C447C"/>
              </a:buClr>
              <a:buSzTx/>
              <a:tabLst/>
              <a:defRPr/>
            </a:pPr>
            <a:r>
              <a:rPr kumimoji="0" lang="en-US" sz="2400" b="1" i="0" u="none" strike="noStrike" kern="1200" cap="none" spc="0" normalizeH="0" baseline="0" noProof="0" dirty="0">
                <a:ln>
                  <a:noFill/>
                </a:ln>
                <a:solidFill>
                  <a:prstClr val="black"/>
                </a:solidFill>
                <a:effectLst/>
                <a:uLnTx/>
                <a:uFillTx/>
                <a:ea typeface="+mn-ea"/>
                <a:cs typeface="+mn-cs"/>
              </a:rPr>
              <a:t>Default Enrollment</a:t>
            </a:r>
          </a:p>
          <a:p>
            <a:pPr marL="182880" marR="0" lvl="0" algn="ctr" defTabSz="914400" rtl="0" eaLnBrk="1" fontAlgn="auto" latinLnBrk="0" hangingPunct="1">
              <a:lnSpc>
                <a:spcPct val="100000"/>
              </a:lnSpc>
              <a:spcBef>
                <a:spcPts val="0"/>
              </a:spcBef>
              <a:spcAft>
                <a:spcPts val="0"/>
              </a:spcAft>
              <a:buClr>
                <a:srgbClr val="0C447C"/>
              </a:buClr>
              <a:buSzTx/>
              <a:tabLst/>
              <a:defRPr/>
            </a:pPr>
            <a:endParaRPr lang="en-US" sz="2400" dirty="0">
              <a:solidFill>
                <a:prstClr val="black"/>
              </a:solidFill>
            </a:endParaRPr>
          </a:p>
          <a:p>
            <a:pPr marL="182880" marR="0" lvl="0" algn="ctr" defTabSz="914400" rtl="0" eaLnBrk="1" fontAlgn="auto" latinLnBrk="0" hangingPunct="1">
              <a:lnSpc>
                <a:spcPct val="100000"/>
              </a:lnSpc>
              <a:spcBef>
                <a:spcPts val="0"/>
              </a:spcBef>
              <a:spcAft>
                <a:spcPts val="0"/>
              </a:spcAft>
              <a:buClr>
                <a:srgbClr val="0C447C"/>
              </a:buClr>
              <a:buSzTx/>
              <a:tabLst/>
              <a:defRPr/>
            </a:pPr>
            <a:r>
              <a:rPr lang="en-US" sz="2400" dirty="0"/>
              <a:t>Allows Medicaid managed care organizations to offer enrollment into a Dual Eligible Special Needs Plan if you’re enrolled in a Medicaid Managed Care Plan and become eligible for Medicare.</a:t>
            </a:r>
          </a:p>
        </p:txBody>
      </p:sp>
      <p:sp>
        <p:nvSpPr>
          <p:cNvPr id="3" name="TextBox 2">
            <a:extLst>
              <a:ext uri="{FF2B5EF4-FFF2-40B4-BE49-F238E27FC236}">
                <a16:creationId xmlns:a16="http://schemas.microsoft.com/office/drawing/2014/main" id="{6129EDB6-403D-BDBB-34B0-0EC52954CEA4}"/>
              </a:ext>
            </a:extLst>
          </p:cNvPr>
          <p:cNvSpPr txBox="1"/>
          <p:nvPr/>
        </p:nvSpPr>
        <p:spPr>
          <a:xfrm>
            <a:off x="7694511" y="1509663"/>
            <a:ext cx="3731172" cy="4154984"/>
          </a:xfrm>
          <a:prstGeom prst="rect">
            <a:avLst/>
          </a:prstGeom>
          <a:noFill/>
        </p:spPr>
        <p:txBody>
          <a:bodyPr wrap="square" rtlCol="0">
            <a:spAutoFit/>
          </a:bodyPr>
          <a:lstStyle/>
          <a:p>
            <a:pPr marL="182880" marR="0" lvl="0" algn="ctr" defTabSz="914400" rtl="0" eaLnBrk="1" fontAlgn="auto" latinLnBrk="0" hangingPunct="1">
              <a:lnSpc>
                <a:spcPct val="100000"/>
              </a:lnSpc>
              <a:spcBef>
                <a:spcPts val="0"/>
              </a:spcBef>
              <a:spcAft>
                <a:spcPts val="0"/>
              </a:spcAft>
              <a:buClr>
                <a:srgbClr val="0C447C"/>
              </a:buClr>
              <a:buSzTx/>
              <a:tabLst/>
              <a:defRPr/>
            </a:pPr>
            <a:r>
              <a:rPr lang="en-US" sz="2400" b="1" dirty="0">
                <a:solidFill>
                  <a:prstClr val="black"/>
                </a:solidFill>
              </a:rPr>
              <a:t>Simplified Enrollment</a:t>
            </a:r>
          </a:p>
          <a:p>
            <a:pPr marL="182880" marR="0" lvl="0" algn="ctr" defTabSz="914400" rtl="0" eaLnBrk="1" fontAlgn="auto" latinLnBrk="0" hangingPunct="1">
              <a:lnSpc>
                <a:spcPct val="100000"/>
              </a:lnSpc>
              <a:spcBef>
                <a:spcPts val="0"/>
              </a:spcBef>
              <a:spcAft>
                <a:spcPts val="0"/>
              </a:spcAft>
              <a:buClr>
                <a:srgbClr val="0C447C"/>
              </a:buClr>
              <a:buSzTx/>
              <a:tabLst/>
              <a:defRPr/>
            </a:pPr>
            <a:endParaRPr lang="en-US" sz="2400" dirty="0">
              <a:solidFill>
                <a:prstClr val="black"/>
              </a:solidFill>
            </a:endParaRPr>
          </a:p>
          <a:p>
            <a:pPr marL="182880" marR="0" lvl="0" algn="ctr" defTabSz="914400" rtl="0" eaLnBrk="1" fontAlgn="auto" latinLnBrk="0" hangingPunct="1">
              <a:lnSpc>
                <a:spcPct val="100000"/>
              </a:lnSpc>
              <a:spcBef>
                <a:spcPts val="0"/>
              </a:spcBef>
              <a:spcAft>
                <a:spcPts val="0"/>
              </a:spcAft>
              <a:buClr>
                <a:srgbClr val="0C447C"/>
              </a:buClr>
              <a:buSzTx/>
              <a:tabLst/>
              <a:defRPr/>
            </a:pPr>
            <a:r>
              <a:rPr lang="en-US" sz="2400" dirty="0">
                <a:solidFill>
                  <a:prstClr val="black"/>
                </a:solidFill>
              </a:rPr>
              <a:t>Allows Medicare Advantage Plan organizations to offer those near Medicare eligibility and enrolled in its non-Medicare coverage enrollment in a Medicare Advantage Plan.</a:t>
            </a:r>
            <a:endParaRPr kumimoji="0" lang="en-US" sz="2400" b="0" i="0" u="none" strike="noStrike" kern="1200" cap="none" spc="0" normalizeH="0" baseline="0" noProof="0" dirty="0">
              <a:ln>
                <a:noFill/>
              </a:ln>
              <a:solidFill>
                <a:prstClr val="black"/>
              </a:solidFill>
              <a:effectLst/>
              <a:uLnTx/>
              <a:uFillTx/>
              <a:ea typeface="+mn-ea"/>
              <a:cs typeface="+mn-cs"/>
            </a:endParaRPr>
          </a:p>
        </p:txBody>
      </p:sp>
      <p:pic>
        <p:nvPicPr>
          <p:cNvPr id="8" name="Picture 7">
            <a:extLst>
              <a:ext uri="{FF2B5EF4-FFF2-40B4-BE49-F238E27FC236}">
                <a16:creationId xmlns:a16="http://schemas.microsoft.com/office/drawing/2014/main" id="{8291860D-389E-DFE4-0064-D47B2744F296}"/>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202907" y="2870211"/>
            <a:ext cx="1786185" cy="1154484"/>
          </a:xfrm>
          <a:prstGeom prst="rect">
            <a:avLst/>
          </a:prstGeom>
        </p:spPr>
      </p:pic>
      <p:sp>
        <p:nvSpPr>
          <p:cNvPr id="12" name="Text Placeholder 12">
            <a:extLst>
              <a:ext uri="{FF2B5EF4-FFF2-40B4-BE49-F238E27FC236}">
                <a16:creationId xmlns:a16="http://schemas.microsoft.com/office/drawing/2014/main" id="{CFBE36EB-6F6B-2BB7-8765-BF731511D84F}"/>
              </a:ext>
              <a:ext uri="{C183D7F6-B498-43B3-948B-1728B52AA6E4}">
                <adec:decorative xmlns:adec="http://schemas.microsoft.com/office/drawing/2017/decorative" val="1"/>
              </a:ext>
            </a:extLst>
          </p:cNvPr>
          <p:cNvSpPr txBox="1">
            <a:spLocks/>
          </p:cNvSpPr>
          <p:nvPr/>
        </p:nvSpPr>
        <p:spPr>
          <a:xfrm>
            <a:off x="766316" y="1193353"/>
            <a:ext cx="3731172" cy="4508200"/>
          </a:xfrm>
          <a:prstGeom prst="roundRect">
            <a:avLst/>
          </a:prstGeom>
          <a:ln w="38100">
            <a:solidFill>
              <a:srgbClr val="0070C0"/>
            </a:solidFill>
          </a:ln>
        </p:spPr>
        <p:txBody>
          <a:bodyPr tIns="128016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1800" dirty="0">
              <a:solidFill>
                <a:srgbClr val="16457A"/>
              </a:solidFill>
              <a:latin typeface="Arial" panose="020B0604020202020204" pitchFamily="34" charset="0"/>
              <a:cs typeface="Arial" panose="020B0604020202020204" pitchFamily="34" charset="0"/>
            </a:endParaRPr>
          </a:p>
        </p:txBody>
      </p:sp>
      <p:sp>
        <p:nvSpPr>
          <p:cNvPr id="14" name="Text Placeholder 12">
            <a:extLst>
              <a:ext uri="{FF2B5EF4-FFF2-40B4-BE49-F238E27FC236}">
                <a16:creationId xmlns:a16="http://schemas.microsoft.com/office/drawing/2014/main" id="{52C49888-74D3-52D9-4810-F444C1731E7E}"/>
              </a:ext>
              <a:ext uri="{C183D7F6-B498-43B3-948B-1728B52AA6E4}">
                <adec:decorative xmlns:adec="http://schemas.microsoft.com/office/drawing/2017/decorative" val="1"/>
              </a:ext>
            </a:extLst>
          </p:cNvPr>
          <p:cNvSpPr txBox="1">
            <a:spLocks/>
          </p:cNvSpPr>
          <p:nvPr/>
        </p:nvSpPr>
        <p:spPr>
          <a:xfrm>
            <a:off x="7694511" y="1193353"/>
            <a:ext cx="3731172" cy="4508200"/>
          </a:xfrm>
          <a:prstGeom prst="roundRect">
            <a:avLst/>
          </a:prstGeom>
          <a:ln w="38100">
            <a:solidFill>
              <a:srgbClr val="0070C0"/>
            </a:solidFill>
          </a:ln>
        </p:spPr>
        <p:txBody>
          <a:bodyPr tIns="128016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endParaRPr lang="en-US" sz="1800" dirty="0">
              <a:solidFill>
                <a:srgbClr val="16457A"/>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162671B5-9EEF-9DC0-0758-8E7717AF38D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1978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EF873A2-B6EC-3875-1521-1188137BCEC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1E78C8D-2B37-8FDC-0E67-DD0D3B97DE83}"/>
              </a:ext>
            </a:extLst>
          </p:cNvPr>
          <p:cNvSpPr txBox="1">
            <a:spLocks noGrp="1"/>
          </p:cNvSpPr>
          <p:nvPr>
            <p:ph type="title" idx="4294967295"/>
          </p:nvPr>
        </p:nvSpPr>
        <p:spPr>
          <a:xfrm>
            <a:off x="0" y="201497"/>
            <a:ext cx="1219199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Advantage Plan Network Changes</a:t>
            </a:r>
          </a:p>
        </p:txBody>
      </p:sp>
      <p:sp>
        <p:nvSpPr>
          <p:cNvPr id="2" name="Content Placeholder 1">
            <a:extLst>
              <a:ext uri="{FF2B5EF4-FFF2-40B4-BE49-F238E27FC236}">
                <a16:creationId xmlns:a16="http://schemas.microsoft.com/office/drawing/2014/main" id="{8E2BC8E3-A1D9-C725-8A7A-50BE276C39DB}"/>
              </a:ext>
            </a:extLst>
          </p:cNvPr>
          <p:cNvSpPr txBox="1">
            <a:spLocks/>
          </p:cNvSpPr>
          <p:nvPr/>
        </p:nvSpPr>
        <p:spPr>
          <a:xfrm>
            <a:off x="0" y="1042385"/>
            <a:ext cx="12192000" cy="741362"/>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10000"/>
              </a:lnSpc>
              <a:spcBef>
                <a:spcPts val="0"/>
              </a:spcBef>
              <a:buFont typeface="Wingdings" pitchFamily="2" charset="2"/>
              <a:buNone/>
              <a:defRPr/>
            </a:pPr>
            <a:r>
              <a:rPr lang="en-US" sz="2400" b="1" dirty="0"/>
              <a:t>Plans may change networks at any time, but must:</a:t>
            </a:r>
          </a:p>
        </p:txBody>
      </p:sp>
      <p:sp>
        <p:nvSpPr>
          <p:cNvPr id="5" name="Content Placeholder 15">
            <a:extLst>
              <a:ext uri="{FF2B5EF4-FFF2-40B4-BE49-F238E27FC236}">
                <a16:creationId xmlns:a16="http://schemas.microsoft.com/office/drawing/2014/main" id="{DD7738FB-0DF1-E698-4AEA-B5D89C07B293}"/>
              </a:ext>
            </a:extLst>
          </p:cNvPr>
          <p:cNvSpPr txBox="1">
            <a:spLocks/>
          </p:cNvSpPr>
          <p:nvPr/>
        </p:nvSpPr>
        <p:spPr>
          <a:xfrm>
            <a:off x="1635051" y="1888105"/>
            <a:ext cx="2871216" cy="3657600"/>
          </a:xfrm>
          <a:prstGeom prst="roundRect">
            <a:avLst/>
          </a:prstGeom>
          <a:ln w="38100">
            <a:solidFill>
              <a:srgbClr val="2F5597"/>
            </a:solidFill>
          </a:ln>
        </p:spPr>
        <p:txBody>
          <a:bodyPr tIns="155448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600"/>
              </a:spcAft>
              <a:buFontTx/>
              <a:buNone/>
              <a:defRPr/>
            </a:pPr>
            <a:r>
              <a:rPr lang="en-US" sz="1800" dirty="0">
                <a:latin typeface="Arial" panose="020B0604020202020204" pitchFamily="34" charset="0"/>
                <a:cs typeface="Arial" panose="020B0604020202020204" pitchFamily="34" charset="0"/>
              </a:rPr>
              <a:t>Protect you from interruptions in medical care </a:t>
            </a:r>
          </a:p>
        </p:txBody>
      </p:sp>
      <p:sp>
        <p:nvSpPr>
          <p:cNvPr id="8" name="Content Placeholder 16">
            <a:extLst>
              <a:ext uri="{FF2B5EF4-FFF2-40B4-BE49-F238E27FC236}">
                <a16:creationId xmlns:a16="http://schemas.microsoft.com/office/drawing/2014/main" id="{7BCB5698-65D0-2028-AFBF-F821D4B5CDAE}"/>
              </a:ext>
            </a:extLst>
          </p:cNvPr>
          <p:cNvSpPr txBox="1">
            <a:spLocks/>
          </p:cNvSpPr>
          <p:nvPr/>
        </p:nvSpPr>
        <p:spPr>
          <a:xfrm>
            <a:off x="4699956" y="1888105"/>
            <a:ext cx="2871216" cy="3657600"/>
          </a:xfrm>
          <a:prstGeom prst="roundRect">
            <a:avLst/>
          </a:prstGeom>
          <a:ln w="38100">
            <a:solidFill>
              <a:srgbClr val="2F5597"/>
            </a:solidFill>
          </a:ln>
        </p:spPr>
        <p:txBody>
          <a:bodyPr tIns="155448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600"/>
              </a:spcAft>
              <a:buFontTx/>
              <a:buNone/>
              <a:defRPr/>
            </a:pPr>
            <a:r>
              <a:rPr lang="en-US" sz="1800" dirty="0">
                <a:latin typeface="Arial" panose="020B0604020202020204" pitchFamily="34" charset="0"/>
                <a:cs typeface="Arial" panose="020B0604020202020204" pitchFamily="34" charset="0"/>
              </a:rPr>
              <a:t>Maintain </a:t>
            </a:r>
          </a:p>
          <a:p>
            <a:pPr marL="0" indent="0" algn="ctr" defTabSz="685800">
              <a:lnSpc>
                <a:spcPct val="100000"/>
              </a:lnSpc>
              <a:spcBef>
                <a:spcPts val="0"/>
              </a:spcBef>
              <a:spcAft>
                <a:spcPts val="600"/>
              </a:spcAft>
              <a:buFontTx/>
              <a:buNone/>
              <a:defRPr/>
            </a:pPr>
            <a:r>
              <a:rPr lang="en-US" sz="1800" dirty="0">
                <a:latin typeface="Arial" panose="020B0604020202020204" pitchFamily="34" charset="0"/>
                <a:cs typeface="Arial" panose="020B0604020202020204" pitchFamily="34" charset="0"/>
              </a:rPr>
              <a:t>access to services</a:t>
            </a:r>
          </a:p>
        </p:txBody>
      </p:sp>
      <p:sp>
        <p:nvSpPr>
          <p:cNvPr id="9" name="Content Placeholder 20">
            <a:extLst>
              <a:ext uri="{FF2B5EF4-FFF2-40B4-BE49-F238E27FC236}">
                <a16:creationId xmlns:a16="http://schemas.microsoft.com/office/drawing/2014/main" id="{A86A5C39-B72C-DDA4-0050-781EA477CFDE}"/>
              </a:ext>
            </a:extLst>
          </p:cNvPr>
          <p:cNvSpPr txBox="1">
            <a:spLocks/>
          </p:cNvSpPr>
          <p:nvPr/>
        </p:nvSpPr>
        <p:spPr>
          <a:xfrm>
            <a:off x="7764861" y="1896291"/>
            <a:ext cx="2871216" cy="3657600"/>
          </a:xfrm>
          <a:prstGeom prst="roundRect">
            <a:avLst/>
          </a:prstGeom>
          <a:ln w="38100">
            <a:solidFill>
              <a:srgbClr val="2F5597"/>
            </a:solidFill>
          </a:ln>
        </p:spPr>
        <p:txBody>
          <a:bodyPr tIns="155448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600"/>
              </a:spcAft>
              <a:buFontTx/>
              <a:buNone/>
              <a:defRPr/>
            </a:pPr>
            <a:r>
              <a:rPr lang="en-US" sz="1800" dirty="0">
                <a:latin typeface="Arial" panose="020B0604020202020204" pitchFamily="34" charset="0"/>
                <a:cs typeface="Arial" panose="020B0604020202020204" pitchFamily="34" charset="0"/>
              </a:rPr>
              <a:t>Notify you if you’re an enrollee who sees an affected primary care provider at least 45 days prior to the provider’s contract termination</a:t>
            </a:r>
          </a:p>
        </p:txBody>
      </p:sp>
      <p:sp>
        <p:nvSpPr>
          <p:cNvPr id="10" name="Content Placeholder 21">
            <a:extLst>
              <a:ext uri="{FF2B5EF4-FFF2-40B4-BE49-F238E27FC236}">
                <a16:creationId xmlns:a16="http://schemas.microsoft.com/office/drawing/2014/main" id="{6DEDBE79-C645-5AA7-97C9-59F01E187B36}"/>
              </a:ext>
            </a:extLst>
          </p:cNvPr>
          <p:cNvSpPr txBox="1">
            <a:spLocks/>
          </p:cNvSpPr>
          <p:nvPr/>
        </p:nvSpPr>
        <p:spPr>
          <a:xfrm>
            <a:off x="2458713" y="5801627"/>
            <a:ext cx="8080390" cy="51043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6725" indent="0" defTabSz="685800">
              <a:lnSpc>
                <a:spcPct val="110000"/>
              </a:lnSpc>
              <a:spcBef>
                <a:spcPts val="0"/>
              </a:spcBef>
              <a:buFont typeface="Wingdings" pitchFamily="2" charset="2"/>
              <a:buNone/>
              <a:defRPr/>
            </a:pPr>
            <a:r>
              <a:rPr lang="en-US" sz="2000" b="1" dirty="0">
                <a:cs typeface="Arial"/>
              </a:rPr>
              <a:t>NOTE:</a:t>
            </a:r>
            <a:r>
              <a:rPr lang="en-US" sz="2000" dirty="0">
                <a:cs typeface="Arial"/>
              </a:rPr>
              <a:t> In most cases, you don’t get an SEP for network changes.</a:t>
            </a:r>
            <a:endParaRPr lang="en-US" sz="1600" dirty="0"/>
          </a:p>
        </p:txBody>
      </p:sp>
      <p:pic>
        <p:nvPicPr>
          <p:cNvPr id="11" name="Picture 2">
            <a:extLst>
              <a:ext uri="{FF2B5EF4-FFF2-40B4-BE49-F238E27FC236}">
                <a16:creationId xmlns:a16="http://schemas.microsoft.com/office/drawing/2014/main" id="{584C3C2F-E054-8635-2EFD-56C4491C3A11}"/>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800000">
            <a:off x="2718071" y="5924871"/>
            <a:ext cx="246350" cy="235911"/>
          </a:xfrm>
          <a:prstGeom prst="rect">
            <a:avLst/>
          </a:prstGeom>
          <a:noFill/>
          <a:extLst>
            <a:ext uri="{909E8E84-426E-40DD-AFC4-6F175D3DCCD1}">
              <a14:hiddenFill xmlns:a14="http://schemas.microsoft.com/office/drawing/2010/main">
                <a:solidFill>
                  <a:srgbClr val="FFFFFF"/>
                </a:solidFill>
              </a14:hiddenFill>
            </a:ext>
          </a:extLst>
        </p:spPr>
      </p:pic>
      <p:pic>
        <p:nvPicPr>
          <p:cNvPr id="12" name="Graphic 11">
            <a:extLst>
              <a:ext uri="{FF2B5EF4-FFF2-40B4-BE49-F238E27FC236}">
                <a16:creationId xmlns:a16="http://schemas.microsoft.com/office/drawing/2014/main" id="{CFEA8E2E-859A-1176-6DF5-92B609117FB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395604" y="2102840"/>
            <a:ext cx="1416082" cy="1416082"/>
          </a:xfrm>
          <a:prstGeom prst="rect">
            <a:avLst/>
          </a:prstGeom>
        </p:spPr>
      </p:pic>
      <p:pic>
        <p:nvPicPr>
          <p:cNvPr id="13" name="Graphic 12">
            <a:extLst>
              <a:ext uri="{FF2B5EF4-FFF2-40B4-BE49-F238E27FC236}">
                <a16:creationId xmlns:a16="http://schemas.microsoft.com/office/drawing/2014/main" id="{9EC9BEF0-E1E6-639D-3A24-ED29B20E2BA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472484" y="2102840"/>
            <a:ext cx="1326160" cy="1326160"/>
          </a:xfrm>
          <a:prstGeom prst="rect">
            <a:avLst/>
          </a:prstGeom>
        </p:spPr>
      </p:pic>
      <p:pic>
        <p:nvPicPr>
          <p:cNvPr id="14" name="Graphic 13">
            <a:extLst>
              <a:ext uri="{FF2B5EF4-FFF2-40B4-BE49-F238E27FC236}">
                <a16:creationId xmlns:a16="http://schemas.microsoft.com/office/drawing/2014/main" id="{784B312A-B6AA-D961-8B40-6B52F00748D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459442" y="1992464"/>
            <a:ext cx="1482054" cy="1482054"/>
          </a:xfrm>
          <a:prstGeom prst="rect">
            <a:avLst/>
          </a:prstGeom>
        </p:spPr>
      </p:pic>
      <p:sp>
        <p:nvSpPr>
          <p:cNvPr id="4" name="Slide Number Placeholder 3">
            <a:extLst>
              <a:ext uri="{FF2B5EF4-FFF2-40B4-BE49-F238E27FC236}">
                <a16:creationId xmlns:a16="http://schemas.microsoft.com/office/drawing/2014/main" id="{6F9F4B52-5C6B-1D40-82DA-DB35CFB05B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6120317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A091ACC-BE00-53A9-52EA-6932053FF7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2063C3-17F3-EE67-0F15-66614CA659A4}"/>
              </a:ext>
            </a:extLst>
          </p:cNvPr>
          <p:cNvSpPr>
            <a:spLocks noGrp="1"/>
          </p:cNvSpPr>
          <p:nvPr>
            <p:ph type="title"/>
          </p:nvPr>
        </p:nvSpPr>
        <p:spPr>
          <a:xfrm>
            <a:off x="1404437" y="675144"/>
            <a:ext cx="4404029" cy="1160463"/>
          </a:xfrm>
        </p:spPr>
        <p:txBody>
          <a:bodyPr>
            <a:noAutofit/>
          </a:bodyPr>
          <a:lstStyle/>
          <a:p>
            <a:pPr algn="ctr"/>
            <a:r>
              <a:rPr lang="en-US" sz="4000" b="1" dirty="0">
                <a:solidFill>
                  <a:schemeClr val="bg1"/>
                </a:solidFill>
              </a:rPr>
              <a:t>TOPIC</a:t>
            </a:r>
            <a:br>
              <a:rPr lang="en-US" sz="4000" b="1" dirty="0">
                <a:solidFill>
                  <a:schemeClr val="bg1"/>
                </a:solidFill>
              </a:rPr>
            </a:br>
            <a:r>
              <a:rPr lang="en-US" sz="4000" b="1" dirty="0">
                <a:solidFill>
                  <a:schemeClr val="bg1"/>
                </a:solidFill>
              </a:rPr>
              <a:t>3</a:t>
            </a:r>
          </a:p>
        </p:txBody>
      </p:sp>
      <p:sp>
        <p:nvSpPr>
          <p:cNvPr id="3" name="Text Placeholder 2">
            <a:extLst>
              <a:ext uri="{FF2B5EF4-FFF2-40B4-BE49-F238E27FC236}">
                <a16:creationId xmlns:a16="http://schemas.microsoft.com/office/drawing/2014/main" id="{944C2722-E778-DE31-4D0A-47F8B37AF7FE}"/>
              </a:ext>
            </a:extLst>
          </p:cNvPr>
          <p:cNvSpPr>
            <a:spLocks noGrp="1"/>
          </p:cNvSpPr>
          <p:nvPr>
            <p:ph type="body" idx="1"/>
          </p:nvPr>
        </p:nvSpPr>
        <p:spPr>
          <a:xfrm>
            <a:off x="4462904" y="2347019"/>
            <a:ext cx="6638987" cy="2512747"/>
          </a:xfrm>
        </p:spPr>
        <p:txBody>
          <a:bodyPr>
            <a:normAutofit/>
          </a:bodyPr>
          <a:lstStyle/>
          <a:p>
            <a:pPr algn="ctr"/>
            <a:r>
              <a:rPr lang="en-US" sz="4400" b="1" dirty="0">
                <a:solidFill>
                  <a:srgbClr val="16457A"/>
                </a:solidFill>
                <a:latin typeface="+mj-lt"/>
              </a:rPr>
              <a:t>Other Medicare Health Plans</a:t>
            </a:r>
          </a:p>
        </p:txBody>
      </p:sp>
      <p:sp>
        <p:nvSpPr>
          <p:cNvPr id="6" name="Slide Number Placeholder 5">
            <a:extLst>
              <a:ext uri="{FF2B5EF4-FFF2-40B4-BE49-F238E27FC236}">
                <a16:creationId xmlns:a16="http://schemas.microsoft.com/office/drawing/2014/main" id="{3BF6E092-8D55-5C28-6C18-7674F9268D12}"/>
              </a:ext>
            </a:extLst>
          </p:cNvPr>
          <p:cNvSpPr>
            <a:spLocks noGrp="1"/>
          </p:cNvSpPr>
          <p:nvPr>
            <p:ph type="sldNum" sz="quarter" idx="12"/>
          </p:nvPr>
        </p:nvSpPr>
        <p:spPr/>
        <p:txBody>
          <a:bodyPr/>
          <a:lstStyle/>
          <a:p>
            <a:fld id="{C8F7F351-82FE-6748-A3E2-20FA9B2ECD38}" type="slidenum">
              <a:rPr lang="en-US" smtClean="0"/>
              <a:t>22</a:t>
            </a:fld>
            <a:endParaRPr lang="en-US" dirty="0"/>
          </a:p>
        </p:txBody>
      </p:sp>
      <p:sp>
        <p:nvSpPr>
          <p:cNvPr id="7" name="Rectangle 6">
            <a:extLst>
              <a:ext uri="{FF2B5EF4-FFF2-40B4-BE49-F238E27FC236}">
                <a16:creationId xmlns:a16="http://schemas.microsoft.com/office/drawing/2014/main" id="{56DE9473-77CC-1C3D-42C5-1762FA0072E8}"/>
              </a:ext>
              <a:ext uri="{C183D7F6-B498-43B3-948B-1728B52AA6E4}">
                <adec:decorative xmlns:adec="http://schemas.microsoft.com/office/drawing/2017/decorative" val="1"/>
              </a:ext>
            </a:extLst>
          </p:cNvPr>
          <p:cNvSpPr/>
          <p:nvPr/>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833143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4EAEEE5-B93A-8858-BBAF-AC6D8EC6D04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8A1FEDC-B363-69C6-F422-54E6958B059E}"/>
              </a:ext>
            </a:extLst>
          </p:cNvPr>
          <p:cNvSpPr txBox="1">
            <a:spLocks noGrp="1"/>
          </p:cNvSpPr>
          <p:nvPr>
            <p:ph type="title" idx="4294967295"/>
          </p:nvPr>
        </p:nvSpPr>
        <p:spPr>
          <a:xfrm>
            <a:off x="0" y="201497"/>
            <a:ext cx="121920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6457A"/>
                </a:solidFill>
                <a:effectLst/>
                <a:uLnTx/>
                <a:uFillTx/>
                <a:latin typeface="Arial" panose="020B0604020202020204" pitchFamily="34" charset="0"/>
                <a:ea typeface="+mn-ea"/>
                <a:cs typeface="+mn-cs"/>
              </a:rPr>
              <a:t>Other Medicare Health Plans</a:t>
            </a:r>
          </a:p>
        </p:txBody>
      </p:sp>
      <p:sp>
        <p:nvSpPr>
          <p:cNvPr id="5" name="Content Placeholder 5">
            <a:extLst>
              <a:ext uri="{FF2B5EF4-FFF2-40B4-BE49-F238E27FC236}">
                <a16:creationId xmlns:a16="http://schemas.microsoft.com/office/drawing/2014/main" id="{0A80B096-C2B4-F02F-86C4-726894D37B87}"/>
              </a:ext>
            </a:extLst>
          </p:cNvPr>
          <p:cNvSpPr txBox="1">
            <a:spLocks/>
          </p:cNvSpPr>
          <p:nvPr/>
        </p:nvSpPr>
        <p:spPr>
          <a:xfrm>
            <a:off x="623047" y="1307685"/>
            <a:ext cx="10515600" cy="455295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00000"/>
              </a:lnSpc>
              <a:spcBef>
                <a:spcPts val="0"/>
              </a:spcBef>
              <a:spcAft>
                <a:spcPts val="1200"/>
              </a:spcAft>
              <a:buFont typeface="Arial" panose="020B0604020202020204" pitchFamily="34" charset="0"/>
              <a:buNone/>
            </a:pPr>
            <a:r>
              <a:rPr lang="en-US" sz="2400" dirty="0"/>
              <a:t>Other Medicare health plans include Medicare Cost Plans, demonstration/pilot programs, and Program of All-inclusive Care for the Elderly (PACE). </a:t>
            </a:r>
          </a:p>
          <a:p>
            <a:pPr marL="0" indent="0" defTabSz="685800">
              <a:lnSpc>
                <a:spcPct val="100000"/>
              </a:lnSpc>
              <a:spcBef>
                <a:spcPts val="0"/>
              </a:spcBef>
              <a:spcAft>
                <a:spcPts val="1200"/>
              </a:spcAft>
              <a:buFont typeface="Arial" panose="020B0604020202020204" pitchFamily="34" charset="0"/>
              <a:buNone/>
            </a:pPr>
            <a:r>
              <a:rPr lang="en-US" sz="2400" dirty="0"/>
              <a:t>These plans:</a:t>
            </a:r>
          </a:p>
          <a:p>
            <a:pPr marL="617220" indent="-342900" defTabSz="685800">
              <a:lnSpc>
                <a:spcPct val="100000"/>
              </a:lnSpc>
              <a:spcBef>
                <a:spcPts val="0"/>
              </a:spcBef>
              <a:spcAft>
                <a:spcPts val="1200"/>
              </a:spcAft>
              <a:buClr>
                <a:srgbClr val="0070C0"/>
              </a:buClr>
            </a:pPr>
            <a:r>
              <a:rPr lang="en-US" sz="2400" dirty="0"/>
              <a:t>Aren’t Medicare Advantage Plans but are part of Medicare </a:t>
            </a:r>
          </a:p>
          <a:p>
            <a:pPr marL="617220" indent="-342900" defTabSz="685800">
              <a:lnSpc>
                <a:spcPct val="100000"/>
              </a:lnSpc>
              <a:spcBef>
                <a:spcPts val="0"/>
              </a:spcBef>
              <a:spcAft>
                <a:spcPts val="1200"/>
              </a:spcAft>
              <a:buClr>
                <a:srgbClr val="0070C0"/>
              </a:buClr>
            </a:pPr>
            <a:r>
              <a:rPr lang="en-US" sz="2400" dirty="0"/>
              <a:t>May include Medicare Part A and Medicare Part B coverage or only Part B (depending on the plan)</a:t>
            </a:r>
          </a:p>
          <a:p>
            <a:pPr marL="617220" indent="-342900" defTabSz="685800">
              <a:lnSpc>
                <a:spcPct val="100000"/>
              </a:lnSpc>
              <a:spcBef>
                <a:spcPts val="0"/>
              </a:spcBef>
              <a:spcAft>
                <a:spcPts val="1200"/>
              </a:spcAft>
              <a:buClr>
                <a:srgbClr val="0070C0"/>
              </a:buClr>
            </a:pPr>
            <a:r>
              <a:rPr lang="en-US" sz="2400" dirty="0"/>
              <a:t>May include Medicare drug coverage (Part D)</a:t>
            </a:r>
          </a:p>
        </p:txBody>
      </p:sp>
      <p:sp>
        <p:nvSpPr>
          <p:cNvPr id="4" name="Slide Number Placeholder 3">
            <a:extLst>
              <a:ext uri="{FF2B5EF4-FFF2-40B4-BE49-F238E27FC236}">
                <a16:creationId xmlns:a16="http://schemas.microsoft.com/office/drawing/2014/main" id="{1FF7B41F-D3F4-80ED-59E5-D5B13AA21C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943671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31A72EC-B892-0880-1AA6-2E8C134733B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9C28FF4-C798-8CDA-4D9B-406F2CA24958}"/>
              </a:ext>
            </a:extLst>
          </p:cNvPr>
          <p:cNvSpPr txBox="1">
            <a:spLocks noGrp="1"/>
          </p:cNvSpPr>
          <p:nvPr>
            <p:ph type="title" idx="4294967295"/>
          </p:nvPr>
        </p:nvSpPr>
        <p:spPr>
          <a:xfrm>
            <a:off x="187037" y="201497"/>
            <a:ext cx="11689406"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Cost Plans</a:t>
            </a:r>
          </a:p>
        </p:txBody>
      </p:sp>
      <p:sp>
        <p:nvSpPr>
          <p:cNvPr id="2" name="Content Placeholder 5">
            <a:extLst>
              <a:ext uri="{FF2B5EF4-FFF2-40B4-BE49-F238E27FC236}">
                <a16:creationId xmlns:a16="http://schemas.microsoft.com/office/drawing/2014/main" id="{1D3F225F-6A67-D719-5318-CF73EA5B4DDB}"/>
              </a:ext>
            </a:extLst>
          </p:cNvPr>
          <p:cNvSpPr txBox="1">
            <a:spLocks/>
          </p:cNvSpPr>
          <p:nvPr/>
        </p:nvSpPr>
        <p:spPr>
          <a:xfrm>
            <a:off x="569258" y="1165410"/>
            <a:ext cx="10887635" cy="491824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lnSpc>
                <a:spcPct val="110000"/>
              </a:lnSpc>
              <a:spcBef>
                <a:spcPts val="0"/>
              </a:spcBef>
              <a:spcAft>
                <a:spcPts val="1200"/>
              </a:spcAft>
              <a:buClr>
                <a:srgbClr val="0070C0"/>
              </a:buClr>
            </a:pPr>
            <a:r>
              <a:rPr lang="en-US" sz="2000" dirty="0"/>
              <a:t>Available in certain, limited areas of the country</a:t>
            </a:r>
          </a:p>
          <a:p>
            <a:pPr defTabSz="685800">
              <a:lnSpc>
                <a:spcPct val="110000"/>
              </a:lnSpc>
              <a:spcBef>
                <a:spcPts val="0"/>
              </a:spcBef>
              <a:spcAft>
                <a:spcPts val="1200"/>
              </a:spcAft>
              <a:buClr>
                <a:srgbClr val="0070C0"/>
              </a:buClr>
            </a:pPr>
            <a:r>
              <a:rPr lang="en-US" sz="2000" dirty="0"/>
              <a:t>You can have Part A and Part B, or Part B only to enroll</a:t>
            </a:r>
          </a:p>
          <a:p>
            <a:pPr defTabSz="685800">
              <a:lnSpc>
                <a:spcPct val="110000"/>
              </a:lnSpc>
              <a:spcBef>
                <a:spcPts val="0"/>
              </a:spcBef>
              <a:spcAft>
                <a:spcPts val="1200"/>
              </a:spcAft>
              <a:buClr>
                <a:srgbClr val="0070C0"/>
              </a:buClr>
            </a:pPr>
            <a:r>
              <a:rPr lang="en-US" sz="2000" dirty="0"/>
              <a:t>May offer Medicare drug coverage</a:t>
            </a:r>
            <a:endParaRPr lang="en-US" sz="2000" strike="sngStrike" dirty="0"/>
          </a:p>
          <a:p>
            <a:pPr marL="0" indent="0" defTabSz="685800">
              <a:lnSpc>
                <a:spcPct val="110000"/>
              </a:lnSpc>
              <a:spcBef>
                <a:spcPts val="0"/>
              </a:spcBef>
              <a:spcAft>
                <a:spcPts val="1200"/>
              </a:spcAft>
              <a:buClr>
                <a:srgbClr val="0070C0"/>
              </a:buClr>
              <a:buNone/>
            </a:pPr>
            <a:r>
              <a:rPr lang="en-US" sz="2000" b="1" dirty="0"/>
              <a:t>If you’re enrolled in a Cost Plan:</a:t>
            </a:r>
          </a:p>
          <a:p>
            <a:pPr marL="617220" lvl="1" indent="-342900" defTabSz="685800">
              <a:lnSpc>
                <a:spcPct val="110000"/>
              </a:lnSpc>
              <a:spcBef>
                <a:spcPts val="0"/>
              </a:spcBef>
              <a:spcAft>
                <a:spcPts val="1200"/>
              </a:spcAft>
              <a:buClr>
                <a:srgbClr val="0070C0"/>
              </a:buClr>
            </a:pPr>
            <a:r>
              <a:rPr lang="en-US" sz="2000" dirty="0"/>
              <a:t>You aren’t restricted to the Health Maintenance Organization (HMO) network to get covered Part A and Part B services.</a:t>
            </a:r>
          </a:p>
          <a:p>
            <a:pPr marL="617220" lvl="1" indent="-342900" defTabSz="685800">
              <a:lnSpc>
                <a:spcPct val="110000"/>
              </a:lnSpc>
              <a:spcBef>
                <a:spcPts val="0"/>
              </a:spcBef>
              <a:spcAft>
                <a:spcPts val="1200"/>
              </a:spcAft>
              <a:buClr>
                <a:srgbClr val="0070C0"/>
              </a:buClr>
            </a:pPr>
            <a:r>
              <a:rPr lang="en-US" sz="2000" dirty="0"/>
              <a:t>You can join anytime the Cost Plan is accepting new members.</a:t>
            </a:r>
          </a:p>
          <a:p>
            <a:pPr marL="617220" lvl="1" indent="-342900" defTabSz="685800">
              <a:lnSpc>
                <a:spcPct val="110000"/>
              </a:lnSpc>
              <a:spcBef>
                <a:spcPts val="0"/>
              </a:spcBef>
              <a:spcAft>
                <a:spcPts val="1200"/>
              </a:spcAft>
              <a:buClr>
                <a:srgbClr val="0070C0"/>
              </a:buClr>
            </a:pPr>
            <a:r>
              <a:rPr lang="en-US" sz="2000" dirty="0"/>
              <a:t>You can leave anytime and return to Original Medicare.</a:t>
            </a:r>
          </a:p>
          <a:p>
            <a:pPr marL="617220" lvl="1" indent="-342900" defTabSz="685800">
              <a:lnSpc>
                <a:spcPct val="110000"/>
              </a:lnSpc>
              <a:spcBef>
                <a:spcPts val="0"/>
              </a:spcBef>
              <a:spcAft>
                <a:spcPts val="1200"/>
              </a:spcAft>
              <a:buClr>
                <a:srgbClr val="0070C0"/>
              </a:buClr>
            </a:pPr>
            <a:r>
              <a:rPr lang="en-US" sz="2000" dirty="0"/>
              <a:t>You can add or drop Medicare drug coverage only at certain times.</a:t>
            </a:r>
          </a:p>
          <a:p>
            <a:pPr marL="617220" lvl="1" indent="-342900" defTabSz="685800">
              <a:lnSpc>
                <a:spcPct val="110000"/>
              </a:lnSpc>
              <a:spcBef>
                <a:spcPts val="0"/>
              </a:spcBef>
              <a:spcAft>
                <a:spcPts val="1200"/>
              </a:spcAft>
              <a:buClr>
                <a:srgbClr val="0070C0"/>
              </a:buClr>
            </a:pPr>
            <a:r>
              <a:rPr lang="en-US" sz="2000" dirty="0"/>
              <a:t>You don’t have to take the Cost Plan’s drug coverage and can choose to get drug coverage from a separate Medicare drug plan.</a:t>
            </a:r>
          </a:p>
        </p:txBody>
      </p:sp>
      <p:sp>
        <p:nvSpPr>
          <p:cNvPr id="4" name="Slide Number Placeholder 3">
            <a:extLst>
              <a:ext uri="{FF2B5EF4-FFF2-40B4-BE49-F238E27FC236}">
                <a16:creationId xmlns:a16="http://schemas.microsoft.com/office/drawing/2014/main" id="{08A120A8-35E1-3A2E-7D37-ADC2D645D60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421670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6A29980-4385-DD0A-B8D3-E2EC6165121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240C12F-FB53-00B3-127B-80204958C9C0}"/>
              </a:ext>
            </a:extLst>
          </p:cNvPr>
          <p:cNvSpPr txBox="1">
            <a:spLocks noGrp="1"/>
          </p:cNvSpPr>
          <p:nvPr>
            <p:ph type="title" idx="4294967295"/>
          </p:nvPr>
        </p:nvSpPr>
        <p:spPr>
          <a:xfrm>
            <a:off x="1" y="136525"/>
            <a:ext cx="12192000" cy="61555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Program of All-inclusive Care for the Elderly (PACE) Plans </a:t>
            </a:r>
            <a:endParaRPr kumimoji="0" lang="en-US" sz="3400" b="0" i="0" u="none" strike="noStrike" kern="1200" cap="none" spc="0" normalizeH="0" baseline="0" noProof="0" dirty="0">
              <a:ln>
                <a:noFill/>
              </a:ln>
              <a:solidFill>
                <a:schemeClr val="tx1"/>
              </a:solidFill>
              <a:effectLst/>
              <a:uLnTx/>
              <a:uFillTx/>
              <a:latin typeface="+mj-lt"/>
              <a:ea typeface="+mn-ea"/>
              <a:cs typeface="+mn-cs"/>
            </a:endParaRPr>
          </a:p>
        </p:txBody>
      </p:sp>
      <p:sp>
        <p:nvSpPr>
          <p:cNvPr id="17" name="Content Placeholder 4">
            <a:extLst>
              <a:ext uri="{FF2B5EF4-FFF2-40B4-BE49-F238E27FC236}">
                <a16:creationId xmlns:a16="http://schemas.microsoft.com/office/drawing/2014/main" id="{56F50C04-E499-5B0C-34A5-3428A8FD9670}"/>
              </a:ext>
            </a:extLst>
          </p:cNvPr>
          <p:cNvSpPr txBox="1">
            <a:spLocks/>
          </p:cNvSpPr>
          <p:nvPr/>
        </p:nvSpPr>
        <p:spPr>
          <a:xfrm>
            <a:off x="0" y="1127576"/>
            <a:ext cx="12192000" cy="7413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600"/>
              </a:spcAft>
              <a:buFont typeface="Wingdings" pitchFamily="2" charset="2"/>
              <a:buNone/>
            </a:pPr>
            <a:r>
              <a:rPr lang="en-US" sz="2400" dirty="0"/>
              <a:t>To qualify, you must:</a:t>
            </a:r>
          </a:p>
        </p:txBody>
      </p:sp>
      <p:sp>
        <p:nvSpPr>
          <p:cNvPr id="2" name="Content Placeholder 5">
            <a:extLst>
              <a:ext uri="{FF2B5EF4-FFF2-40B4-BE49-F238E27FC236}">
                <a16:creationId xmlns:a16="http://schemas.microsoft.com/office/drawing/2014/main" id="{27C1E782-FAB4-0ABC-22DC-D725DF512BE8}"/>
              </a:ext>
            </a:extLst>
          </p:cNvPr>
          <p:cNvSpPr txBox="1">
            <a:spLocks/>
          </p:cNvSpPr>
          <p:nvPr/>
        </p:nvSpPr>
        <p:spPr>
          <a:xfrm>
            <a:off x="688723" y="2038571"/>
            <a:ext cx="2551176" cy="3227832"/>
          </a:xfrm>
          <a:prstGeom prst="roundRect">
            <a:avLst/>
          </a:prstGeom>
          <a:ln w="38100">
            <a:solidFill>
              <a:srgbClr val="1D4999"/>
            </a:solidFill>
          </a:ln>
        </p:spPr>
        <p:txBody>
          <a:bodyPr tIns="146304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2000" dirty="0"/>
              <a:t>Be 55 or older</a:t>
            </a:r>
          </a:p>
        </p:txBody>
      </p:sp>
      <p:sp>
        <p:nvSpPr>
          <p:cNvPr id="5" name="Content Placeholder 11">
            <a:extLst>
              <a:ext uri="{FF2B5EF4-FFF2-40B4-BE49-F238E27FC236}">
                <a16:creationId xmlns:a16="http://schemas.microsoft.com/office/drawing/2014/main" id="{51F1321A-1203-B1E9-10FE-A221811CE9AA}"/>
              </a:ext>
            </a:extLst>
          </p:cNvPr>
          <p:cNvSpPr txBox="1">
            <a:spLocks/>
          </p:cNvSpPr>
          <p:nvPr/>
        </p:nvSpPr>
        <p:spPr>
          <a:xfrm>
            <a:off x="3463870" y="2038571"/>
            <a:ext cx="2551176" cy="3227832"/>
          </a:xfrm>
          <a:prstGeom prst="roundRect">
            <a:avLst/>
          </a:prstGeom>
          <a:ln w="38100">
            <a:solidFill>
              <a:srgbClr val="1D4999"/>
            </a:solidFill>
          </a:ln>
        </p:spPr>
        <p:txBody>
          <a:bodyPr tIns="146304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2000" dirty="0"/>
              <a:t>Need a nursing home-level of care (as certified by your state)</a:t>
            </a:r>
          </a:p>
        </p:txBody>
      </p:sp>
      <p:sp>
        <p:nvSpPr>
          <p:cNvPr id="8" name="Content Placeholder 14">
            <a:extLst>
              <a:ext uri="{FF2B5EF4-FFF2-40B4-BE49-F238E27FC236}">
                <a16:creationId xmlns:a16="http://schemas.microsoft.com/office/drawing/2014/main" id="{43085C9D-8508-C605-317B-BEED53C5A8D1}"/>
              </a:ext>
            </a:extLst>
          </p:cNvPr>
          <p:cNvSpPr txBox="1">
            <a:spLocks/>
          </p:cNvSpPr>
          <p:nvPr/>
        </p:nvSpPr>
        <p:spPr>
          <a:xfrm>
            <a:off x="6239017" y="2038571"/>
            <a:ext cx="2551176" cy="3227832"/>
          </a:xfrm>
          <a:prstGeom prst="roundRect">
            <a:avLst/>
          </a:prstGeom>
          <a:ln w="38100">
            <a:solidFill>
              <a:srgbClr val="1D4999"/>
            </a:solidFill>
          </a:ln>
        </p:spPr>
        <p:txBody>
          <a:bodyPr tIns="146304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2000" dirty="0"/>
              <a:t>Live in the service area of a PACE organization</a:t>
            </a:r>
          </a:p>
        </p:txBody>
      </p:sp>
      <p:sp>
        <p:nvSpPr>
          <p:cNvPr id="9" name="Content Placeholder 16">
            <a:extLst>
              <a:ext uri="{FF2B5EF4-FFF2-40B4-BE49-F238E27FC236}">
                <a16:creationId xmlns:a16="http://schemas.microsoft.com/office/drawing/2014/main" id="{842DB3B4-C56C-6BDC-5530-577DE7790D87}"/>
              </a:ext>
            </a:extLst>
          </p:cNvPr>
          <p:cNvSpPr txBox="1">
            <a:spLocks/>
          </p:cNvSpPr>
          <p:nvPr/>
        </p:nvSpPr>
        <p:spPr>
          <a:xfrm>
            <a:off x="9014164" y="2038571"/>
            <a:ext cx="2551176" cy="3227832"/>
          </a:xfrm>
          <a:prstGeom prst="roundRect">
            <a:avLst/>
          </a:prstGeom>
          <a:ln w="38100">
            <a:solidFill>
              <a:srgbClr val="1D4999"/>
            </a:solidFill>
          </a:ln>
        </p:spPr>
        <p:txBody>
          <a:bodyPr tIns="1463040" bIns="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600"/>
              </a:spcAft>
              <a:buFont typeface="Arial" panose="020B0604020202020204" pitchFamily="34" charset="0"/>
              <a:buNone/>
            </a:pPr>
            <a:r>
              <a:rPr lang="en-US" sz="2000"/>
              <a:t>Be able to live safely in the community with the help from PACE</a:t>
            </a:r>
          </a:p>
        </p:txBody>
      </p:sp>
      <p:pic>
        <p:nvPicPr>
          <p:cNvPr id="10" name="Graphic 9">
            <a:extLst>
              <a:ext uri="{FF2B5EF4-FFF2-40B4-BE49-F238E27FC236}">
                <a16:creationId xmlns:a16="http://schemas.microsoft.com/office/drawing/2014/main" id="{A348E059-5864-349D-0194-5962A9A75B8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86814" y="2166077"/>
            <a:ext cx="1354995" cy="1354995"/>
          </a:xfrm>
          <a:prstGeom prst="rect">
            <a:avLst/>
          </a:prstGeom>
        </p:spPr>
      </p:pic>
      <p:pic>
        <p:nvPicPr>
          <p:cNvPr id="11" name="Picture 10">
            <a:extLst>
              <a:ext uri="{FF2B5EF4-FFF2-40B4-BE49-F238E27FC236}">
                <a16:creationId xmlns:a16="http://schemas.microsoft.com/office/drawing/2014/main" id="{91D2DF27-C459-F478-CB52-613E446CD024}"/>
              </a:ext>
              <a:ext uri="{C183D7F6-B498-43B3-948B-1728B52AA6E4}">
                <adec:decorative xmlns:adec="http://schemas.microsoft.com/office/drawing/2017/decorative" val="1"/>
              </a:ext>
            </a:extLst>
          </p:cNvPr>
          <p:cNvPicPr>
            <a:picLocks noChangeAspect="1"/>
          </p:cNvPicPr>
          <p:nvPr/>
        </p:nvPicPr>
        <p:blipFill>
          <a:blip r:embed="rId5">
            <a:duotone>
              <a:schemeClr val="accent1">
                <a:shade val="45000"/>
                <a:satMod val="135000"/>
              </a:schemeClr>
              <a:prstClr val="white"/>
            </a:duotone>
          </a:blip>
          <a:stretch>
            <a:fillRect/>
          </a:stretch>
        </p:blipFill>
        <p:spPr>
          <a:xfrm>
            <a:off x="4038600" y="2166077"/>
            <a:ext cx="1271422" cy="1303307"/>
          </a:xfrm>
          <a:prstGeom prst="rect">
            <a:avLst/>
          </a:prstGeom>
        </p:spPr>
      </p:pic>
      <p:pic>
        <p:nvPicPr>
          <p:cNvPr id="12" name="Picture 11">
            <a:extLst>
              <a:ext uri="{FF2B5EF4-FFF2-40B4-BE49-F238E27FC236}">
                <a16:creationId xmlns:a16="http://schemas.microsoft.com/office/drawing/2014/main" id="{101B0AA2-2CB0-012C-8216-3FE87DC6CC12}"/>
              </a:ext>
              <a:ext uri="{C183D7F6-B498-43B3-948B-1728B52AA6E4}">
                <adec:decorative xmlns:adec="http://schemas.microsoft.com/office/drawing/2017/decorative" val="1"/>
              </a:ext>
            </a:extLst>
          </p:cNvPr>
          <p:cNvPicPr>
            <a:picLocks noChangeAspect="1"/>
          </p:cNvPicPr>
          <p:nvPr/>
        </p:nvPicPr>
        <p:blipFill>
          <a:blip r:embed="rId6">
            <a:duotone>
              <a:schemeClr val="accent1">
                <a:shade val="45000"/>
                <a:satMod val="135000"/>
              </a:schemeClr>
              <a:prstClr val="white"/>
            </a:duotone>
          </a:blip>
          <a:stretch>
            <a:fillRect/>
          </a:stretch>
        </p:blipFill>
        <p:spPr>
          <a:xfrm>
            <a:off x="6783609" y="2111459"/>
            <a:ext cx="1476105" cy="1409613"/>
          </a:xfrm>
          <a:prstGeom prst="rect">
            <a:avLst/>
          </a:prstGeom>
        </p:spPr>
      </p:pic>
      <p:pic>
        <p:nvPicPr>
          <p:cNvPr id="13" name="Graphic 12">
            <a:extLst>
              <a:ext uri="{FF2B5EF4-FFF2-40B4-BE49-F238E27FC236}">
                <a16:creationId xmlns:a16="http://schemas.microsoft.com/office/drawing/2014/main" id="{55208E3B-4DAA-3F6F-4D9C-E54213E4DE3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647707" y="2297351"/>
            <a:ext cx="1302543" cy="1302543"/>
          </a:xfrm>
          <a:prstGeom prst="rect">
            <a:avLst/>
          </a:prstGeom>
        </p:spPr>
      </p:pic>
      <p:pic>
        <p:nvPicPr>
          <p:cNvPr id="14" name="Picture 2">
            <a:extLst>
              <a:ext uri="{FF2B5EF4-FFF2-40B4-BE49-F238E27FC236}">
                <a16:creationId xmlns:a16="http://schemas.microsoft.com/office/drawing/2014/main" id="{D32AE945-312F-99E0-E2F8-2C14C876AB6D}"/>
              </a:ext>
              <a:ext uri="{C183D7F6-B498-43B3-948B-1728B52AA6E4}">
                <adec:decorative xmlns:adec="http://schemas.microsoft.com/office/drawing/2017/decorative" val="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10800000">
            <a:off x="2018099" y="5578971"/>
            <a:ext cx="274320" cy="27432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A6C55137-9C12-5872-E431-98A05F267A12}"/>
              </a:ext>
            </a:extLst>
          </p:cNvPr>
          <p:cNvSpPr txBox="1"/>
          <p:nvPr/>
        </p:nvSpPr>
        <p:spPr>
          <a:xfrm>
            <a:off x="1775708" y="5525183"/>
            <a:ext cx="8206492" cy="646331"/>
          </a:xfrm>
          <a:prstGeom prst="rect">
            <a:avLst/>
          </a:prstGeom>
          <a:noFill/>
        </p:spPr>
        <p:txBody>
          <a:bodyPr wrap="square">
            <a:spAutoFit/>
          </a:bodyPr>
          <a:lstStyle/>
          <a:p>
            <a:pPr marL="522288" lvl="0" indent="0" algn="ctr" defTabSz="685800">
              <a:lnSpc>
                <a:spcPct val="100000"/>
              </a:lnSpc>
              <a:spcBef>
                <a:spcPts val="0"/>
              </a:spcBef>
              <a:spcAft>
                <a:spcPts val="600"/>
              </a:spcAft>
              <a:buClrTx/>
              <a:buNone/>
            </a:pPr>
            <a:r>
              <a:rPr lang="en-US" sz="1800" b="1" dirty="0">
                <a:solidFill>
                  <a:srgbClr val="000000"/>
                </a:solidFill>
                <a:effectLst/>
                <a:latin typeface="Arial" panose="020B0604020202020204" pitchFamily="34" charset="0"/>
              </a:rPr>
              <a:t>NOTE:</a:t>
            </a:r>
            <a:r>
              <a:rPr lang="en-US" sz="1800" dirty="0">
                <a:solidFill>
                  <a:srgbClr val="000000"/>
                </a:solidFill>
                <a:effectLst/>
                <a:latin typeface="Arial" panose="020B0604020202020204" pitchFamily="34" charset="0"/>
              </a:rPr>
              <a:t> Includes all care and services covered by Medicare and Medicaid, and other services deemed necessary by the PACE care team.</a:t>
            </a:r>
            <a:endParaRPr lang="en-US" sz="1800" dirty="0"/>
          </a:p>
        </p:txBody>
      </p:sp>
      <p:sp>
        <p:nvSpPr>
          <p:cNvPr id="4" name="Slide Number Placeholder 3">
            <a:extLst>
              <a:ext uri="{FF2B5EF4-FFF2-40B4-BE49-F238E27FC236}">
                <a16:creationId xmlns:a16="http://schemas.microsoft.com/office/drawing/2014/main" id="{A3976541-5B51-4457-14EA-0003AFF116B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183208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793C91F-1167-B49F-F44A-CCA93B513DC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02A6367-79A6-E112-46AB-C58CF318770D}"/>
              </a:ext>
            </a:extLst>
          </p:cNvPr>
          <p:cNvSpPr txBox="1">
            <a:spLocks noGrp="1"/>
          </p:cNvSpPr>
          <p:nvPr>
            <p:ph type="title" idx="4294967295"/>
          </p:nvPr>
        </p:nvSpPr>
        <p:spPr>
          <a:xfrm>
            <a:off x="207819" y="201497"/>
            <a:ext cx="1166862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Innovation Projects</a:t>
            </a:r>
          </a:p>
        </p:txBody>
      </p:sp>
      <p:pic>
        <p:nvPicPr>
          <p:cNvPr id="2" name="Picture 1">
            <a:extLst>
              <a:ext uri="{FF2B5EF4-FFF2-40B4-BE49-F238E27FC236}">
                <a16:creationId xmlns:a16="http://schemas.microsoft.com/office/drawing/2014/main" id="{CAB177BA-2777-8680-AC99-A598D80066E5}"/>
              </a:ext>
              <a:ext uri="{C183D7F6-B498-43B3-948B-1728B52AA6E4}">
                <adec:decorative xmlns:adec="http://schemas.microsoft.com/office/drawing/2017/decorative" val="1"/>
              </a:ext>
            </a:extLst>
          </p:cNvPr>
          <p:cNvPicPr>
            <a:picLocks noChangeAspect="1"/>
          </p:cNvPicPr>
          <p:nvPr/>
        </p:nvPicPr>
        <p:blipFill rotWithShape="1">
          <a:blip r:embed="rId4"/>
          <a:srcRect t="14103"/>
          <a:stretch/>
        </p:blipFill>
        <p:spPr>
          <a:xfrm>
            <a:off x="8945116" y="2953294"/>
            <a:ext cx="3092692" cy="3069784"/>
          </a:xfrm>
          <a:prstGeom prst="rect">
            <a:avLst/>
          </a:prstGeom>
        </p:spPr>
      </p:pic>
      <p:sp>
        <p:nvSpPr>
          <p:cNvPr id="3" name="Content Placeholder 4">
            <a:extLst>
              <a:ext uri="{FF2B5EF4-FFF2-40B4-BE49-F238E27FC236}">
                <a16:creationId xmlns:a16="http://schemas.microsoft.com/office/drawing/2014/main" id="{59408101-41A0-409F-E900-E27AB54BCD17}"/>
              </a:ext>
            </a:extLst>
          </p:cNvPr>
          <p:cNvSpPr txBox="1">
            <a:spLocks/>
          </p:cNvSpPr>
          <p:nvPr/>
        </p:nvSpPr>
        <p:spPr>
          <a:xfrm>
            <a:off x="569259" y="1181100"/>
            <a:ext cx="10515600" cy="5311140"/>
          </a:xfrm>
          <a:prstGeom prst="rect">
            <a:avLst/>
          </a:prstGeom>
          <a:ln>
            <a:no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00000"/>
              </a:lnSpc>
              <a:spcBef>
                <a:spcPts val="0"/>
              </a:spcBef>
              <a:spcAft>
                <a:spcPts val="1200"/>
              </a:spcAft>
              <a:buFont typeface="Wingdings" pitchFamily="2" charset="2"/>
              <a:buNone/>
            </a:pPr>
            <a:r>
              <a:rPr lang="en-US" sz="2400" b="1" dirty="0"/>
              <a:t>What they do:</a:t>
            </a:r>
          </a:p>
          <a:p>
            <a:pPr marL="617220" indent="-342900" defTabSz="685800">
              <a:lnSpc>
                <a:spcPct val="100000"/>
              </a:lnSpc>
              <a:spcBef>
                <a:spcPts val="0"/>
              </a:spcBef>
              <a:spcAft>
                <a:spcPts val="1200"/>
              </a:spcAft>
              <a:buClr>
                <a:srgbClr val="0070C0"/>
              </a:buClr>
            </a:pPr>
            <a:r>
              <a:rPr lang="en-US" sz="2000" dirty="0"/>
              <a:t>Help find new ways to improve health care quality and reduce costs.</a:t>
            </a:r>
          </a:p>
          <a:p>
            <a:pPr marL="617220" indent="-342900" defTabSz="685800">
              <a:lnSpc>
                <a:spcPct val="100000"/>
              </a:lnSpc>
              <a:spcBef>
                <a:spcPts val="0"/>
              </a:spcBef>
              <a:spcAft>
                <a:spcPts val="1200"/>
              </a:spcAft>
              <a:buClr>
                <a:srgbClr val="0070C0"/>
              </a:buClr>
            </a:pPr>
            <a:r>
              <a:rPr lang="en-US" sz="2000" dirty="0"/>
              <a:t>Operate for a limited time and for a specific group of people and/or </a:t>
            </a:r>
            <a:br>
              <a:rPr lang="en-US" sz="2000" dirty="0"/>
            </a:br>
            <a:r>
              <a:rPr lang="en-US" sz="2000" dirty="0"/>
              <a:t>are offered only in specific areas.</a:t>
            </a:r>
          </a:p>
          <a:p>
            <a:pPr marL="617220" indent="-342900" defTabSz="685800">
              <a:lnSpc>
                <a:spcPct val="100000"/>
              </a:lnSpc>
              <a:spcBef>
                <a:spcPts val="0"/>
              </a:spcBef>
              <a:spcAft>
                <a:spcPts val="1200"/>
              </a:spcAft>
              <a:buClr>
                <a:srgbClr val="0070C0"/>
              </a:buClr>
            </a:pPr>
            <a:r>
              <a:rPr lang="en-US" sz="2000" dirty="0"/>
              <a:t>Examples include innovations in dementia, primary care, care related to                    specific procedures (like hip and knee replacements), cancer care, skilled                       nursing facility care or rehabilitation care, and care for people with                                    chronic kidney disease and End-Stage Renal Disease (ESRD).</a:t>
            </a:r>
            <a:endParaRPr lang="en-US" sz="2000" dirty="0">
              <a:solidFill>
                <a:prstClr val="black"/>
              </a:solidFill>
            </a:endParaRPr>
          </a:p>
          <a:p>
            <a:pPr marL="617220" indent="-342900" defTabSz="685800">
              <a:lnSpc>
                <a:spcPct val="100000"/>
              </a:lnSpc>
              <a:spcBef>
                <a:spcPts val="0"/>
              </a:spcBef>
              <a:spcAft>
                <a:spcPts val="1200"/>
              </a:spcAft>
              <a:buClr>
                <a:srgbClr val="0070C0"/>
              </a:buClr>
            </a:pPr>
            <a:r>
              <a:rPr lang="en-US" sz="2000" dirty="0"/>
              <a:t>Ask your doctor if they participate in any Medicare models, and what                                        it means for your care.</a:t>
            </a:r>
          </a:p>
          <a:p>
            <a:pPr marL="274320" indent="0" defTabSz="685800">
              <a:lnSpc>
                <a:spcPct val="100000"/>
              </a:lnSpc>
              <a:spcBef>
                <a:spcPts val="0"/>
              </a:spcBef>
              <a:spcAft>
                <a:spcPts val="1200"/>
              </a:spcAft>
              <a:buNone/>
            </a:pPr>
            <a:endParaRPr lang="en-US" sz="2000" dirty="0"/>
          </a:p>
          <a:p>
            <a:pPr marL="548640" indent="-274320" defTabSz="685800">
              <a:lnSpc>
                <a:spcPct val="100000"/>
              </a:lnSpc>
              <a:spcBef>
                <a:spcPts val="0"/>
              </a:spcBef>
              <a:spcAft>
                <a:spcPts val="1200"/>
              </a:spcAft>
            </a:pPr>
            <a:endParaRPr lang="en-US" sz="2000" dirty="0"/>
          </a:p>
        </p:txBody>
      </p:sp>
      <p:sp>
        <p:nvSpPr>
          <p:cNvPr id="4" name="Slide Number Placeholder 3">
            <a:extLst>
              <a:ext uri="{FF2B5EF4-FFF2-40B4-BE49-F238E27FC236}">
                <a16:creationId xmlns:a16="http://schemas.microsoft.com/office/drawing/2014/main" id="{8B4C5C8A-10E1-1580-F628-76A3FECEAC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8143630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C6BE1D0-1B76-963C-6586-82268CB92A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B8AD1C-D1A3-71A2-B589-1675848A11EE}"/>
              </a:ext>
            </a:extLst>
          </p:cNvPr>
          <p:cNvSpPr>
            <a:spLocks noGrp="1"/>
          </p:cNvSpPr>
          <p:nvPr>
            <p:ph type="title"/>
          </p:nvPr>
        </p:nvSpPr>
        <p:spPr>
          <a:xfrm>
            <a:off x="1404437" y="675144"/>
            <a:ext cx="4404029" cy="1160463"/>
          </a:xfrm>
        </p:spPr>
        <p:txBody>
          <a:bodyPr>
            <a:noAutofit/>
          </a:bodyPr>
          <a:lstStyle/>
          <a:p>
            <a:pPr algn="ctr"/>
            <a:r>
              <a:rPr lang="en-US" sz="4000" b="1" dirty="0">
                <a:solidFill>
                  <a:schemeClr val="bg1"/>
                </a:solidFill>
              </a:rPr>
              <a:t>TOPIC</a:t>
            </a:r>
            <a:br>
              <a:rPr lang="en-US" sz="4000" b="1" dirty="0">
                <a:solidFill>
                  <a:schemeClr val="bg1"/>
                </a:solidFill>
              </a:rPr>
            </a:br>
            <a:r>
              <a:rPr lang="en-US" sz="4000" b="1" dirty="0">
                <a:solidFill>
                  <a:schemeClr val="bg1"/>
                </a:solidFill>
              </a:rPr>
              <a:t>4</a:t>
            </a:r>
          </a:p>
        </p:txBody>
      </p:sp>
      <p:sp>
        <p:nvSpPr>
          <p:cNvPr id="3" name="Text Placeholder 2">
            <a:extLst>
              <a:ext uri="{FF2B5EF4-FFF2-40B4-BE49-F238E27FC236}">
                <a16:creationId xmlns:a16="http://schemas.microsoft.com/office/drawing/2014/main" id="{23950A6F-0871-A10C-FC50-FDEFB4157CBC}"/>
              </a:ext>
            </a:extLst>
          </p:cNvPr>
          <p:cNvSpPr>
            <a:spLocks noGrp="1"/>
          </p:cNvSpPr>
          <p:nvPr>
            <p:ph type="body" idx="1"/>
          </p:nvPr>
        </p:nvSpPr>
        <p:spPr>
          <a:xfrm>
            <a:off x="4462904" y="2347019"/>
            <a:ext cx="6638987" cy="2512747"/>
          </a:xfrm>
        </p:spPr>
        <p:txBody>
          <a:bodyPr>
            <a:normAutofit/>
          </a:bodyPr>
          <a:lstStyle/>
          <a:p>
            <a:pPr algn="ctr"/>
            <a:r>
              <a:rPr lang="en-US" sz="4400" b="1" dirty="0">
                <a:solidFill>
                  <a:srgbClr val="16457A"/>
                </a:solidFill>
                <a:latin typeface="+mj-lt"/>
              </a:rPr>
              <a:t>Rights, Protections, &amp; Appeals</a:t>
            </a:r>
          </a:p>
        </p:txBody>
      </p:sp>
      <p:sp>
        <p:nvSpPr>
          <p:cNvPr id="6" name="Slide Number Placeholder 5">
            <a:extLst>
              <a:ext uri="{FF2B5EF4-FFF2-40B4-BE49-F238E27FC236}">
                <a16:creationId xmlns:a16="http://schemas.microsoft.com/office/drawing/2014/main" id="{EC22C4B2-6CCB-405F-8B0F-2711B8588D06}"/>
              </a:ext>
            </a:extLst>
          </p:cNvPr>
          <p:cNvSpPr>
            <a:spLocks noGrp="1"/>
          </p:cNvSpPr>
          <p:nvPr>
            <p:ph type="sldNum" sz="quarter" idx="12"/>
          </p:nvPr>
        </p:nvSpPr>
        <p:spPr/>
        <p:txBody>
          <a:bodyPr/>
          <a:lstStyle/>
          <a:p>
            <a:fld id="{C8F7F351-82FE-6748-A3E2-20FA9B2ECD38}" type="slidenum">
              <a:rPr lang="en-US" smtClean="0"/>
              <a:t>27</a:t>
            </a:fld>
            <a:endParaRPr lang="en-US" dirty="0"/>
          </a:p>
        </p:txBody>
      </p:sp>
      <p:sp>
        <p:nvSpPr>
          <p:cNvPr id="7" name="Rectangle 6">
            <a:extLst>
              <a:ext uri="{FF2B5EF4-FFF2-40B4-BE49-F238E27FC236}">
                <a16:creationId xmlns:a16="http://schemas.microsoft.com/office/drawing/2014/main" id="{E717D1DC-B490-AF9A-0874-65737D05E2B2}"/>
              </a:ext>
              <a:ext uri="{C183D7F6-B498-43B3-948B-1728B52AA6E4}">
                <adec:decorative xmlns:adec="http://schemas.microsoft.com/office/drawing/2017/decorative" val="1"/>
              </a:ext>
            </a:extLst>
          </p:cNvPr>
          <p:cNvSpPr/>
          <p:nvPr/>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831733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D269928-92C4-0292-FC64-0330CA7B391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DA00C9B-ABF9-C922-758A-208EDB044AD4}"/>
              </a:ext>
            </a:extLst>
          </p:cNvPr>
          <p:cNvSpPr txBox="1">
            <a:spLocks noGrp="1"/>
          </p:cNvSpPr>
          <p:nvPr>
            <p:ph type="title" idx="4294967295"/>
          </p:nvPr>
        </p:nvSpPr>
        <p:spPr>
          <a:xfrm>
            <a:off x="126124" y="201497"/>
            <a:ext cx="1188719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Guaranteed Rights</a:t>
            </a:r>
          </a:p>
        </p:txBody>
      </p:sp>
      <p:sp>
        <p:nvSpPr>
          <p:cNvPr id="5" name="Content Placeholder 4">
            <a:extLst>
              <a:ext uri="{FF2B5EF4-FFF2-40B4-BE49-F238E27FC236}">
                <a16:creationId xmlns:a16="http://schemas.microsoft.com/office/drawing/2014/main" id="{89C9971B-6A2F-E6DE-91A9-E1AF672EC8D5}"/>
              </a:ext>
            </a:extLst>
          </p:cNvPr>
          <p:cNvSpPr txBox="1">
            <a:spLocks/>
          </p:cNvSpPr>
          <p:nvPr/>
        </p:nvSpPr>
        <p:spPr>
          <a:xfrm>
            <a:off x="1565878" y="1377576"/>
            <a:ext cx="9791605" cy="74136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600"/>
              </a:spcAft>
              <a:buFont typeface="Wingdings" pitchFamily="2" charset="2"/>
              <a:buNone/>
            </a:pPr>
            <a:r>
              <a:rPr lang="en-US" sz="2400" b="1" dirty="0"/>
              <a:t>All people with Medicare have guaranteed rights to:</a:t>
            </a:r>
          </a:p>
        </p:txBody>
      </p:sp>
      <p:sp>
        <p:nvSpPr>
          <p:cNvPr id="8" name="Content Placeholder 12">
            <a:extLst>
              <a:ext uri="{FF2B5EF4-FFF2-40B4-BE49-F238E27FC236}">
                <a16:creationId xmlns:a16="http://schemas.microsoft.com/office/drawing/2014/main" id="{790284F6-5019-4EDB-F4A4-3C5B23AA5050}"/>
              </a:ext>
            </a:extLst>
          </p:cNvPr>
          <p:cNvSpPr txBox="1">
            <a:spLocks/>
          </p:cNvSpPr>
          <p:nvPr/>
        </p:nvSpPr>
        <p:spPr>
          <a:xfrm>
            <a:off x="1565878" y="2228035"/>
            <a:ext cx="2926080" cy="3657600"/>
          </a:xfrm>
          <a:prstGeom prst="roundRect">
            <a:avLst/>
          </a:prstGeom>
          <a:ln w="38100">
            <a:solidFill>
              <a:srgbClr val="4472C4"/>
            </a:solidFill>
          </a:ln>
        </p:spPr>
        <p:txBody>
          <a:bodyPr tIns="219456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600"/>
              </a:spcAft>
              <a:buFont typeface="Arial" panose="020B0604020202020204" pitchFamily="34" charset="0"/>
              <a:buNone/>
            </a:pPr>
            <a:r>
              <a:rPr lang="en-US" sz="2000" dirty="0"/>
              <a:t>Get needed health care services</a:t>
            </a:r>
          </a:p>
        </p:txBody>
      </p:sp>
      <p:pic>
        <p:nvPicPr>
          <p:cNvPr id="9" name="Picture 8">
            <a:extLst>
              <a:ext uri="{FF2B5EF4-FFF2-40B4-BE49-F238E27FC236}">
                <a16:creationId xmlns:a16="http://schemas.microsoft.com/office/drawing/2014/main" id="{7FD24902-E840-F0C6-40E1-56A7D9FEA9D8}"/>
              </a:ext>
              <a:ext uri="{C183D7F6-B498-43B3-948B-1728B52AA6E4}">
                <adec:decorative xmlns:adec="http://schemas.microsoft.com/office/drawing/2017/decorative" val="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544845" y="2610246"/>
            <a:ext cx="2874900" cy="1916600"/>
          </a:xfrm>
          <a:prstGeom prst="rect">
            <a:avLst/>
          </a:prstGeom>
          <a:ln>
            <a:noFill/>
          </a:ln>
          <a:effectLst>
            <a:softEdge rad="112500"/>
          </a:effectLst>
        </p:spPr>
      </p:pic>
      <p:sp>
        <p:nvSpPr>
          <p:cNvPr id="10" name="Content Placeholder 13">
            <a:extLst>
              <a:ext uri="{FF2B5EF4-FFF2-40B4-BE49-F238E27FC236}">
                <a16:creationId xmlns:a16="http://schemas.microsoft.com/office/drawing/2014/main" id="{418ED985-19F2-FB3E-27AB-90266D748B5F}"/>
              </a:ext>
            </a:extLst>
          </p:cNvPr>
          <p:cNvSpPr txBox="1">
            <a:spLocks/>
          </p:cNvSpPr>
          <p:nvPr/>
        </p:nvSpPr>
        <p:spPr>
          <a:xfrm>
            <a:off x="4637026" y="2228035"/>
            <a:ext cx="2926080" cy="3657600"/>
          </a:xfrm>
          <a:prstGeom prst="roundRect">
            <a:avLst/>
          </a:prstGeom>
          <a:ln w="38100">
            <a:solidFill>
              <a:srgbClr val="4472C4"/>
            </a:solidFill>
          </a:ln>
        </p:spPr>
        <p:txBody>
          <a:bodyPr wrap="square" lIns="0" tIns="2194560" r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600"/>
              </a:spcAft>
              <a:buFont typeface="Arial" panose="020B0604020202020204" pitchFamily="34" charset="0"/>
              <a:buNone/>
            </a:pPr>
            <a:r>
              <a:rPr lang="en-US" sz="2000" dirty="0"/>
              <a:t>Get easy-to-understand information</a:t>
            </a:r>
          </a:p>
        </p:txBody>
      </p:sp>
      <p:pic>
        <p:nvPicPr>
          <p:cNvPr id="11" name="Picture 10">
            <a:extLst>
              <a:ext uri="{FF2B5EF4-FFF2-40B4-BE49-F238E27FC236}">
                <a16:creationId xmlns:a16="http://schemas.microsoft.com/office/drawing/2014/main" id="{E4A49D01-169A-C28F-6B24-AD1D663DF56E}"/>
              </a:ext>
              <a:ext uri="{C183D7F6-B498-43B3-948B-1728B52AA6E4}">
                <adec:decorative xmlns:adec="http://schemas.microsoft.com/office/drawing/2017/decorative" val="1"/>
              </a:ext>
            </a:extLst>
          </p:cNvPr>
          <p:cNvPicPr>
            <a:picLocks/>
          </p:cNvPicPr>
          <p:nvPr/>
        </p:nvPicPr>
        <p:blipFill>
          <a:blip r:embed="rId5" cstate="hqprint">
            <a:extLst>
              <a:ext uri="{28A0092B-C50C-407E-A947-70E740481C1C}">
                <a14:useLocalDpi xmlns:a14="http://schemas.microsoft.com/office/drawing/2010/main"/>
              </a:ext>
            </a:extLst>
          </a:blip>
          <a:stretch>
            <a:fillRect/>
          </a:stretch>
        </p:blipFill>
        <p:spPr>
          <a:xfrm>
            <a:off x="4648144" y="2610246"/>
            <a:ext cx="2871216" cy="1920240"/>
          </a:xfrm>
          <a:prstGeom prst="rect">
            <a:avLst/>
          </a:prstGeom>
          <a:ln>
            <a:noFill/>
          </a:ln>
          <a:effectLst>
            <a:softEdge rad="112500"/>
          </a:effectLst>
        </p:spPr>
      </p:pic>
      <p:sp>
        <p:nvSpPr>
          <p:cNvPr id="12" name="Content Placeholder 15">
            <a:extLst>
              <a:ext uri="{FF2B5EF4-FFF2-40B4-BE49-F238E27FC236}">
                <a16:creationId xmlns:a16="http://schemas.microsoft.com/office/drawing/2014/main" id="{7F2C389D-3175-5C42-F441-A8BB6FEC1A1C}"/>
              </a:ext>
            </a:extLst>
          </p:cNvPr>
          <p:cNvSpPr txBox="1">
            <a:spLocks/>
          </p:cNvSpPr>
          <p:nvPr/>
        </p:nvSpPr>
        <p:spPr>
          <a:xfrm>
            <a:off x="7668889" y="2228035"/>
            <a:ext cx="2926080" cy="3657600"/>
          </a:xfrm>
          <a:prstGeom prst="roundRect">
            <a:avLst/>
          </a:prstGeom>
          <a:ln w="38100">
            <a:solidFill>
              <a:srgbClr val="4472C4"/>
            </a:solidFill>
          </a:ln>
        </p:spPr>
        <p:txBody>
          <a:bodyPr tIns="219456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600"/>
              </a:spcAft>
              <a:buFont typeface="Arial" panose="020B0604020202020204" pitchFamily="34" charset="0"/>
              <a:buNone/>
            </a:pPr>
            <a:r>
              <a:rPr lang="en-US" sz="2000" dirty="0"/>
              <a:t>Have personal medical information kept private</a:t>
            </a:r>
          </a:p>
        </p:txBody>
      </p:sp>
      <p:pic>
        <p:nvPicPr>
          <p:cNvPr id="13" name="Picture 12">
            <a:extLst>
              <a:ext uri="{FF2B5EF4-FFF2-40B4-BE49-F238E27FC236}">
                <a16:creationId xmlns:a16="http://schemas.microsoft.com/office/drawing/2014/main" id="{BBF563FA-231A-5D2D-557E-64BC61475C75}"/>
              </a:ext>
              <a:ext uri="{C183D7F6-B498-43B3-948B-1728B52AA6E4}">
                <adec:decorative xmlns:adec="http://schemas.microsoft.com/office/drawing/2017/decorative" val="1"/>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718434" y="2647668"/>
            <a:ext cx="2876535" cy="1920240"/>
          </a:xfrm>
          <a:prstGeom prst="rect">
            <a:avLst/>
          </a:prstGeom>
          <a:ln>
            <a:noFill/>
          </a:ln>
          <a:effectLst>
            <a:softEdge rad="112500"/>
          </a:effectLst>
        </p:spPr>
      </p:pic>
      <p:sp>
        <p:nvSpPr>
          <p:cNvPr id="4" name="Slide Number Placeholder 3">
            <a:extLst>
              <a:ext uri="{FF2B5EF4-FFF2-40B4-BE49-F238E27FC236}">
                <a16:creationId xmlns:a16="http://schemas.microsoft.com/office/drawing/2014/main" id="{763214C3-5262-31DA-79AA-CA4751E7CF0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6025399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A5AB8566-58D4-A40A-0045-9C860E88EEB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6F9C99E-48A2-AFDF-2182-6FAAF36EEAA9}"/>
              </a:ext>
            </a:extLst>
          </p:cNvPr>
          <p:cNvSpPr txBox="1">
            <a:spLocks noGrp="1"/>
          </p:cNvSpPr>
          <p:nvPr>
            <p:ph type="title" idx="4294967295"/>
          </p:nvPr>
        </p:nvSpPr>
        <p:spPr>
          <a:xfrm>
            <a:off x="252249" y="201497"/>
            <a:ext cx="1162419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Rights in Medicare Health Plans</a:t>
            </a:r>
          </a:p>
        </p:txBody>
      </p:sp>
      <p:sp>
        <p:nvSpPr>
          <p:cNvPr id="2" name="Content Placeholder 4">
            <a:extLst>
              <a:ext uri="{FF2B5EF4-FFF2-40B4-BE49-F238E27FC236}">
                <a16:creationId xmlns:a16="http://schemas.microsoft.com/office/drawing/2014/main" id="{6107CBED-5FF9-B478-D974-F3D33F8C5E4A}"/>
              </a:ext>
            </a:extLst>
          </p:cNvPr>
          <p:cNvSpPr txBox="1">
            <a:spLocks/>
          </p:cNvSpPr>
          <p:nvPr/>
        </p:nvSpPr>
        <p:spPr>
          <a:xfrm>
            <a:off x="0" y="1321187"/>
            <a:ext cx="12191999" cy="7313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10000"/>
              </a:lnSpc>
              <a:spcBef>
                <a:spcPts val="0"/>
              </a:spcBef>
              <a:spcAft>
                <a:spcPts val="600"/>
              </a:spcAft>
              <a:buFont typeface="Wingdings" pitchFamily="2" charset="2"/>
              <a:buNone/>
            </a:pPr>
            <a:r>
              <a:rPr lang="en-US" sz="2400" b="1" dirty="0"/>
              <a:t>As a person with Medicare, you have the right to:</a:t>
            </a:r>
          </a:p>
        </p:txBody>
      </p:sp>
      <p:sp>
        <p:nvSpPr>
          <p:cNvPr id="3" name="Content Placeholder 5">
            <a:extLst>
              <a:ext uri="{FF2B5EF4-FFF2-40B4-BE49-F238E27FC236}">
                <a16:creationId xmlns:a16="http://schemas.microsoft.com/office/drawing/2014/main" id="{7FA45FD2-6151-F38D-156B-216DAD643BA3}"/>
              </a:ext>
            </a:extLst>
          </p:cNvPr>
          <p:cNvSpPr txBox="1">
            <a:spLocks/>
          </p:cNvSpPr>
          <p:nvPr/>
        </p:nvSpPr>
        <p:spPr>
          <a:xfrm>
            <a:off x="786063" y="2315878"/>
            <a:ext cx="10722332" cy="3547341"/>
          </a:xfrm>
          <a:prstGeom prst="rect">
            <a:avLst/>
          </a:prstGeom>
        </p:spPr>
        <p:txBody>
          <a:bodyPr numCol="2" spcCol="36576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1200"/>
              </a:spcAft>
              <a:buClr>
                <a:srgbClr val="1D4999"/>
              </a:buClr>
            </a:pPr>
            <a:r>
              <a:rPr lang="en-US" sz="2400" dirty="0"/>
              <a:t>Choose health care providers within the plan.</a:t>
            </a:r>
          </a:p>
          <a:p>
            <a:pPr>
              <a:lnSpc>
                <a:spcPct val="100000"/>
              </a:lnSpc>
              <a:spcBef>
                <a:spcPts val="0"/>
              </a:spcBef>
              <a:spcAft>
                <a:spcPts val="1200"/>
              </a:spcAft>
              <a:buClr>
                <a:srgbClr val="1D4999"/>
              </a:buClr>
            </a:pPr>
            <a:r>
              <a:rPr lang="en-US" sz="2400" dirty="0"/>
              <a:t>Get a treatment plan from your doctor.</a:t>
            </a:r>
          </a:p>
          <a:p>
            <a:pPr>
              <a:lnSpc>
                <a:spcPct val="100000"/>
              </a:lnSpc>
              <a:spcBef>
                <a:spcPts val="0"/>
              </a:spcBef>
              <a:spcAft>
                <a:spcPts val="1200"/>
              </a:spcAft>
              <a:buClr>
                <a:srgbClr val="1D4999"/>
              </a:buClr>
            </a:pPr>
            <a:r>
              <a:rPr lang="en-US" sz="2400" dirty="0"/>
              <a:t>Know how your doctors are paid.</a:t>
            </a:r>
          </a:p>
          <a:p>
            <a:pPr>
              <a:lnSpc>
                <a:spcPct val="100000"/>
              </a:lnSpc>
              <a:spcBef>
                <a:spcPts val="0"/>
              </a:spcBef>
              <a:spcAft>
                <a:spcPts val="1200"/>
              </a:spcAft>
              <a:buClr>
                <a:srgbClr val="1D4999"/>
              </a:buClr>
            </a:pPr>
            <a:r>
              <a:rPr lang="en-US" sz="2400" dirty="0"/>
              <a:t>Request an appeal to resolve differences with your plan.</a:t>
            </a:r>
            <a:endParaRPr lang="en-US" dirty="0"/>
          </a:p>
          <a:p>
            <a:pPr>
              <a:lnSpc>
                <a:spcPct val="100000"/>
              </a:lnSpc>
              <a:spcBef>
                <a:spcPts val="0"/>
              </a:spcBef>
              <a:spcAft>
                <a:spcPts val="1200"/>
              </a:spcAft>
              <a:buClr>
                <a:srgbClr val="1D4999"/>
              </a:buClr>
            </a:pPr>
            <a:r>
              <a:rPr lang="en-US" sz="2400" dirty="0"/>
              <a:t>File a complaint (called a grievance).</a:t>
            </a:r>
          </a:p>
          <a:p>
            <a:pPr>
              <a:lnSpc>
                <a:spcPct val="100000"/>
              </a:lnSpc>
              <a:spcBef>
                <a:spcPts val="0"/>
              </a:spcBef>
              <a:spcAft>
                <a:spcPts val="1200"/>
              </a:spcAft>
              <a:buClr>
                <a:srgbClr val="1D4999"/>
              </a:buClr>
            </a:pPr>
            <a:r>
              <a:rPr lang="en-US" sz="2400" dirty="0"/>
              <a:t>Get a coverage decision (or organization determination) or coverage information in writing from your plan.</a:t>
            </a:r>
          </a:p>
          <a:p>
            <a:pPr>
              <a:lnSpc>
                <a:spcPct val="100000"/>
              </a:lnSpc>
              <a:spcBef>
                <a:spcPts val="0"/>
              </a:spcBef>
              <a:spcAft>
                <a:spcPts val="1200"/>
              </a:spcAft>
              <a:buClr>
                <a:srgbClr val="1D4999"/>
              </a:buClr>
            </a:pPr>
            <a:r>
              <a:rPr lang="en-US" sz="2400" dirty="0"/>
              <a:t>Maintain privacy of personal health information.</a:t>
            </a:r>
          </a:p>
        </p:txBody>
      </p:sp>
      <p:sp>
        <p:nvSpPr>
          <p:cNvPr id="4" name="Slide Number Placeholder 3">
            <a:extLst>
              <a:ext uri="{FF2B5EF4-FFF2-40B4-BE49-F238E27FC236}">
                <a16:creationId xmlns:a16="http://schemas.microsoft.com/office/drawing/2014/main" id="{2F3F5ADA-80FA-0AC0-8303-878A9FE05C7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66226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80C6308-91EA-753C-B0A2-BEE86A6FBAF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E7DCCDA-99B7-B9D7-C38D-7A67A7E52A59}"/>
              </a:ext>
            </a:extLst>
          </p:cNvPr>
          <p:cNvSpPr txBox="1">
            <a:spLocks noGrp="1"/>
          </p:cNvSpPr>
          <p:nvPr>
            <p:ph type="title" idx="4294967295"/>
          </p:nvPr>
        </p:nvSpPr>
        <p:spPr>
          <a:xfrm>
            <a:off x="252249" y="201497"/>
            <a:ext cx="11624194"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Advantage &amp; Medigap Trial Rights</a:t>
            </a:r>
          </a:p>
        </p:txBody>
      </p:sp>
      <p:sp>
        <p:nvSpPr>
          <p:cNvPr id="2" name="Content Placeholder 4">
            <a:extLst>
              <a:ext uri="{FF2B5EF4-FFF2-40B4-BE49-F238E27FC236}">
                <a16:creationId xmlns:a16="http://schemas.microsoft.com/office/drawing/2014/main" id="{3D2715C2-9171-5618-BFE0-CA2C583123D4}"/>
              </a:ext>
            </a:extLst>
          </p:cNvPr>
          <p:cNvSpPr txBox="1">
            <a:spLocks/>
          </p:cNvSpPr>
          <p:nvPr/>
        </p:nvSpPr>
        <p:spPr>
          <a:xfrm>
            <a:off x="543261" y="1319954"/>
            <a:ext cx="10927079" cy="5036396"/>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defTabSz="685800">
              <a:lnSpc>
                <a:spcPct val="100000"/>
              </a:lnSpc>
              <a:spcBef>
                <a:spcPts val="0"/>
              </a:spcBef>
              <a:spcAft>
                <a:spcPts val="1200"/>
              </a:spcAft>
              <a:buNone/>
            </a:pPr>
            <a:r>
              <a:rPr lang="en-US" dirty="0"/>
              <a:t>If you joined a Medicare Advantage Plan or Program of All-inclusive Care for the Elderly (PACE) when you were first eligible for Medicare at 65, and disenroll within 12 months, you can buy any Medigap policy available in the state by any insurance company.</a:t>
            </a:r>
          </a:p>
          <a:p>
            <a:pPr marL="0" lvl="1" indent="0" defTabSz="685800">
              <a:lnSpc>
                <a:spcPct val="100000"/>
              </a:lnSpc>
              <a:spcBef>
                <a:spcPts val="0"/>
              </a:spcBef>
              <a:spcAft>
                <a:spcPts val="1200"/>
              </a:spcAft>
              <a:buNone/>
            </a:pPr>
            <a:endParaRPr lang="en-US" dirty="0"/>
          </a:p>
          <a:p>
            <a:pPr marL="0" lvl="1" indent="0" defTabSz="685800">
              <a:lnSpc>
                <a:spcPct val="100000"/>
              </a:lnSpc>
              <a:spcBef>
                <a:spcPts val="0"/>
              </a:spcBef>
              <a:spcAft>
                <a:spcPts val="1200"/>
              </a:spcAft>
              <a:buNone/>
            </a:pPr>
            <a:r>
              <a:rPr lang="en-US" dirty="0"/>
              <a:t>If you dropped a Medigap policy to join a Medicare Advantage Plan for the first time, and disenroll within 12 months:</a:t>
            </a:r>
          </a:p>
          <a:p>
            <a:pPr marL="617220" lvl="2" indent="-342900" defTabSz="685800">
              <a:lnSpc>
                <a:spcPct val="100000"/>
              </a:lnSpc>
              <a:spcBef>
                <a:spcPts val="0"/>
              </a:spcBef>
              <a:spcAft>
                <a:spcPts val="1200"/>
              </a:spcAft>
              <a:buClr>
                <a:srgbClr val="1D4999"/>
              </a:buClr>
            </a:pPr>
            <a:r>
              <a:rPr lang="en-US" sz="2400" dirty="0">
                <a:cs typeface="Arial" panose="020B0604020202020204" pitchFamily="34" charset="0"/>
              </a:rPr>
              <a:t>You can buy the Medigap policy you had before, if the same insurance company you had before still sells it </a:t>
            </a:r>
          </a:p>
          <a:p>
            <a:pPr marL="274320" lvl="2" indent="0" algn="ctr" defTabSz="685800">
              <a:lnSpc>
                <a:spcPct val="100000"/>
              </a:lnSpc>
              <a:spcBef>
                <a:spcPts val="0"/>
              </a:spcBef>
              <a:spcAft>
                <a:spcPts val="1200"/>
              </a:spcAft>
              <a:buClr>
                <a:srgbClr val="1D4999"/>
              </a:buClr>
              <a:buNone/>
            </a:pPr>
            <a:r>
              <a:rPr lang="en-US" sz="2400" i="1" dirty="0">
                <a:cs typeface="Arial" panose="020B0604020202020204" pitchFamily="34" charset="0"/>
              </a:rPr>
              <a:t>or</a:t>
            </a:r>
          </a:p>
          <a:p>
            <a:pPr marL="617220" lvl="2" indent="-342900" defTabSz="685800">
              <a:lnSpc>
                <a:spcPct val="100000"/>
              </a:lnSpc>
              <a:spcBef>
                <a:spcPts val="0"/>
              </a:spcBef>
              <a:spcAft>
                <a:spcPts val="1200"/>
              </a:spcAft>
              <a:buClr>
                <a:srgbClr val="1D4999"/>
              </a:buClr>
            </a:pPr>
            <a:r>
              <a:rPr lang="en-US" sz="2400" dirty="0">
                <a:cs typeface="Arial" panose="020B0604020202020204" pitchFamily="34" charset="0"/>
              </a:rPr>
              <a:t>You can buy certain Medigap plans sold in your state by any insurance company</a:t>
            </a:r>
          </a:p>
        </p:txBody>
      </p:sp>
      <p:cxnSp>
        <p:nvCxnSpPr>
          <p:cNvPr id="5" name="Straight Connector 4">
            <a:extLst>
              <a:ext uri="{FF2B5EF4-FFF2-40B4-BE49-F238E27FC236}">
                <a16:creationId xmlns:a16="http://schemas.microsoft.com/office/drawing/2014/main" id="{B348630D-8E65-998A-1DD7-EDAE5B46BD1D}"/>
              </a:ext>
              <a:ext uri="{C183D7F6-B498-43B3-948B-1728B52AA6E4}">
                <adec:decorative xmlns:adec="http://schemas.microsoft.com/office/drawing/2017/decorative" val="1"/>
              </a:ext>
            </a:extLst>
          </p:cNvPr>
          <p:cNvCxnSpPr>
            <a:cxnSpLocks/>
          </p:cNvCxnSpPr>
          <p:nvPr/>
        </p:nvCxnSpPr>
        <p:spPr>
          <a:xfrm>
            <a:off x="1907241" y="2931459"/>
            <a:ext cx="8377518"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0C98038-8BFB-4E4C-B5C1-4AB0CF8E6F8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318827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FC91F84-8DED-787B-6C8A-125573CCE4E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F4EFD93-1B29-932E-D033-685598CABCB2}"/>
              </a:ext>
            </a:extLst>
          </p:cNvPr>
          <p:cNvSpPr txBox="1">
            <a:spLocks noGrp="1"/>
          </p:cNvSpPr>
          <p:nvPr>
            <p:ph type="title" idx="4294967295"/>
          </p:nvPr>
        </p:nvSpPr>
        <p:spPr>
          <a:xfrm>
            <a:off x="1" y="-87240"/>
            <a:ext cx="12191999" cy="113877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Appeals in Medicare Advantage &amp;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Other Medicare Health Plans</a:t>
            </a:r>
          </a:p>
        </p:txBody>
      </p:sp>
      <p:sp>
        <p:nvSpPr>
          <p:cNvPr id="2" name="Content Placeholder 4">
            <a:extLst>
              <a:ext uri="{FF2B5EF4-FFF2-40B4-BE49-F238E27FC236}">
                <a16:creationId xmlns:a16="http://schemas.microsoft.com/office/drawing/2014/main" id="{EB5754B2-61DD-286C-EAFF-6031A433D822}"/>
              </a:ext>
            </a:extLst>
          </p:cNvPr>
          <p:cNvSpPr txBox="1">
            <a:spLocks/>
          </p:cNvSpPr>
          <p:nvPr/>
        </p:nvSpPr>
        <p:spPr>
          <a:xfrm>
            <a:off x="640976" y="1157057"/>
            <a:ext cx="3791337" cy="4988248"/>
          </a:xfrm>
          <a:prstGeom prst="roundRect">
            <a:avLst/>
          </a:prstGeom>
          <a:ln w="38100">
            <a:solidFill>
              <a:schemeClr val="accent1"/>
            </a:solidFill>
          </a:ln>
        </p:spPr>
        <p:txBody>
          <a:bodyPr tIns="219456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600"/>
              </a:spcAft>
              <a:buFontTx/>
              <a:buNone/>
              <a:defRPr/>
            </a:pPr>
            <a:r>
              <a:rPr lang="en-US" sz="1700" b="1" dirty="0"/>
              <a:t>Your plan will tell you in writing how you can appeal if it:</a:t>
            </a:r>
          </a:p>
          <a:p>
            <a:pPr defTabSz="685800">
              <a:lnSpc>
                <a:spcPct val="100000"/>
              </a:lnSpc>
              <a:spcBef>
                <a:spcPts val="0"/>
              </a:spcBef>
              <a:spcAft>
                <a:spcPts val="600"/>
              </a:spcAft>
              <a:defRPr/>
            </a:pPr>
            <a:r>
              <a:rPr lang="en-US" sz="1800" dirty="0"/>
              <a:t>Won’t pay for an item or service.</a:t>
            </a:r>
          </a:p>
          <a:p>
            <a:pPr defTabSz="685800">
              <a:lnSpc>
                <a:spcPct val="100000"/>
              </a:lnSpc>
              <a:spcBef>
                <a:spcPts val="0"/>
              </a:spcBef>
              <a:spcAft>
                <a:spcPts val="600"/>
              </a:spcAft>
              <a:defRPr/>
            </a:pPr>
            <a:r>
              <a:rPr lang="en-US" sz="1800" dirty="0"/>
              <a:t>Doesn’t allow an item or service.</a:t>
            </a:r>
          </a:p>
          <a:p>
            <a:pPr defTabSz="685800">
              <a:lnSpc>
                <a:spcPct val="100000"/>
              </a:lnSpc>
              <a:spcBef>
                <a:spcPts val="0"/>
              </a:spcBef>
              <a:spcAft>
                <a:spcPts val="600"/>
              </a:spcAft>
              <a:defRPr/>
            </a:pPr>
            <a:r>
              <a:rPr lang="en-US" sz="1800" dirty="0"/>
              <a:t>Stops or reduces course of treatment.</a:t>
            </a:r>
          </a:p>
        </p:txBody>
      </p:sp>
      <p:pic>
        <p:nvPicPr>
          <p:cNvPr id="3" name="Picture 2">
            <a:extLst>
              <a:ext uri="{FF2B5EF4-FFF2-40B4-BE49-F238E27FC236}">
                <a16:creationId xmlns:a16="http://schemas.microsoft.com/office/drawing/2014/main" id="{51A51FD5-FDCE-F62A-118F-758F83B7DB33}"/>
              </a:ext>
              <a:ext uri="{C183D7F6-B498-43B3-948B-1728B52AA6E4}">
                <adec:decorative xmlns:adec="http://schemas.microsoft.com/office/drawing/2017/decorative" val="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23207" y="1501434"/>
            <a:ext cx="3071710" cy="1918300"/>
          </a:xfrm>
          <a:prstGeom prst="rect">
            <a:avLst/>
          </a:prstGeom>
          <a:ln>
            <a:noFill/>
          </a:ln>
          <a:effectLst>
            <a:softEdge rad="112500"/>
          </a:effectLst>
        </p:spPr>
      </p:pic>
      <p:sp>
        <p:nvSpPr>
          <p:cNvPr id="5" name="Content Placeholder 5">
            <a:extLst>
              <a:ext uri="{FF2B5EF4-FFF2-40B4-BE49-F238E27FC236}">
                <a16:creationId xmlns:a16="http://schemas.microsoft.com/office/drawing/2014/main" id="{C15CFB14-F0F4-5AD3-4A6F-CA67CD7BD2AF}"/>
              </a:ext>
            </a:extLst>
          </p:cNvPr>
          <p:cNvSpPr txBox="1">
            <a:spLocks/>
          </p:cNvSpPr>
          <p:nvPr/>
        </p:nvSpPr>
        <p:spPr>
          <a:xfrm>
            <a:off x="4619469" y="1157057"/>
            <a:ext cx="3108960" cy="4988248"/>
          </a:xfrm>
          <a:prstGeom prst="roundRect">
            <a:avLst/>
          </a:prstGeom>
          <a:ln w="38100">
            <a:solidFill>
              <a:schemeClr val="accent1"/>
            </a:solidFill>
          </a:ln>
        </p:spPr>
        <p:txBody>
          <a:bodyPr tIns="219456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600"/>
              </a:spcAft>
              <a:buFontTx/>
              <a:buNone/>
              <a:defRPr/>
            </a:pPr>
            <a:r>
              <a:rPr lang="en-US" sz="1800" b="1" dirty="0">
                <a:cs typeface="Arial" panose="020B0604020202020204" pitchFamily="34" charset="0"/>
              </a:rPr>
              <a:t>You or your doctor can file an appeal</a:t>
            </a:r>
          </a:p>
          <a:p>
            <a:pPr defTabSz="685800">
              <a:lnSpc>
                <a:spcPct val="100000"/>
              </a:lnSpc>
              <a:spcBef>
                <a:spcPts val="0"/>
              </a:spcBef>
              <a:spcAft>
                <a:spcPts val="600"/>
              </a:spcAft>
              <a:defRPr/>
            </a:pPr>
            <a:r>
              <a:rPr lang="en-US" sz="1800" dirty="0">
                <a:cs typeface="Arial" panose="020B0604020202020204" pitchFamily="34" charset="0"/>
              </a:rPr>
              <a:t>Call or write your plan</a:t>
            </a:r>
            <a:endParaRPr lang="en-US" sz="1800" dirty="0"/>
          </a:p>
          <a:p>
            <a:pPr defTabSz="685800">
              <a:lnSpc>
                <a:spcPct val="100000"/>
              </a:lnSpc>
              <a:spcBef>
                <a:spcPts val="0"/>
              </a:spcBef>
              <a:spcAft>
                <a:spcPts val="600"/>
              </a:spcAft>
              <a:defRPr/>
            </a:pPr>
            <a:r>
              <a:rPr lang="en-US" sz="1800" dirty="0">
                <a:cs typeface="Arial" panose="020B0604020202020204" pitchFamily="34" charset="0"/>
              </a:rPr>
              <a:t>Your plan </a:t>
            </a:r>
            <a:r>
              <a:rPr lang="en-US" sz="1800" i="1" dirty="0">
                <a:cs typeface="Arial" panose="020B0604020202020204" pitchFamily="34" charset="0"/>
              </a:rPr>
              <a:t>may</a:t>
            </a:r>
            <a:r>
              <a:rPr lang="en-US" sz="1800" dirty="0">
                <a:cs typeface="Arial" panose="020B0604020202020204" pitchFamily="34" charset="0"/>
              </a:rPr>
              <a:t> charge a fee for a copy of your file and to mail it.</a:t>
            </a:r>
          </a:p>
          <a:p>
            <a:pPr marL="0" indent="0">
              <a:buFont typeface="Arial" panose="020B0604020202020204" pitchFamily="34" charset="0"/>
              <a:buNone/>
            </a:pPr>
            <a:endParaRPr lang="en-US" dirty="0"/>
          </a:p>
        </p:txBody>
      </p:sp>
      <p:pic>
        <p:nvPicPr>
          <p:cNvPr id="8" name="Picture 7">
            <a:extLst>
              <a:ext uri="{FF2B5EF4-FFF2-40B4-BE49-F238E27FC236}">
                <a16:creationId xmlns:a16="http://schemas.microsoft.com/office/drawing/2014/main" id="{67D8599A-D86F-BCD6-49CB-48473874702A}"/>
              </a:ext>
              <a:ext uri="{C183D7F6-B498-43B3-948B-1728B52AA6E4}">
                <adec:decorative xmlns:adec="http://schemas.microsoft.com/office/drawing/2017/decorative" val="1"/>
              </a:ext>
            </a:extLst>
          </p:cNvPr>
          <p:cNvPicPr>
            <a:picLocks/>
          </p:cNvPicPr>
          <p:nvPr/>
        </p:nvPicPr>
        <p:blipFill>
          <a:blip r:embed="rId5" cstate="hqprint">
            <a:extLst>
              <a:ext uri="{28A0092B-C50C-407E-A947-70E740481C1C}">
                <a14:useLocalDpi xmlns:a14="http://schemas.microsoft.com/office/drawing/2010/main"/>
              </a:ext>
            </a:extLst>
          </a:blip>
          <a:stretch>
            <a:fillRect/>
          </a:stretch>
        </p:blipFill>
        <p:spPr>
          <a:xfrm>
            <a:off x="4636995" y="1536648"/>
            <a:ext cx="3072384" cy="1920240"/>
          </a:xfrm>
          <a:prstGeom prst="rect">
            <a:avLst/>
          </a:prstGeom>
          <a:ln>
            <a:noFill/>
          </a:ln>
          <a:effectLst>
            <a:softEdge rad="112500"/>
          </a:effectLst>
        </p:spPr>
      </p:pic>
      <p:sp>
        <p:nvSpPr>
          <p:cNvPr id="10" name="Content Placeholder 11">
            <a:extLst>
              <a:ext uri="{FF2B5EF4-FFF2-40B4-BE49-F238E27FC236}">
                <a16:creationId xmlns:a16="http://schemas.microsoft.com/office/drawing/2014/main" id="{41E2270F-4591-467D-AFE2-D0CB50EAC56D}"/>
              </a:ext>
            </a:extLst>
          </p:cNvPr>
          <p:cNvSpPr txBox="1">
            <a:spLocks/>
          </p:cNvSpPr>
          <p:nvPr/>
        </p:nvSpPr>
        <p:spPr>
          <a:xfrm>
            <a:off x="7915586" y="1157056"/>
            <a:ext cx="3635438" cy="4988249"/>
          </a:xfrm>
          <a:prstGeom prst="roundRect">
            <a:avLst/>
          </a:prstGeom>
          <a:ln w="38100">
            <a:solidFill>
              <a:schemeClr val="accent1"/>
            </a:solidFill>
          </a:ln>
        </p:spPr>
        <p:txBody>
          <a:bodyPr tIns="219456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6538" indent="0" algn="ctr" defTabSz="685800">
              <a:lnSpc>
                <a:spcPct val="100000"/>
              </a:lnSpc>
              <a:spcBef>
                <a:spcPts val="600"/>
              </a:spcBef>
              <a:spcAft>
                <a:spcPts val="600"/>
              </a:spcAft>
              <a:buFontTx/>
              <a:buNone/>
              <a:defRPr/>
            </a:pPr>
            <a:r>
              <a:rPr lang="en-US" sz="1800" b="1" dirty="0">
                <a:cs typeface="Arial" panose="020B0604020202020204" pitchFamily="34" charset="0"/>
              </a:rPr>
              <a:t>You can ask for expedited (fast) decision:</a:t>
            </a:r>
          </a:p>
          <a:p>
            <a:pPr marL="522288" indent="-285750" defTabSz="685800">
              <a:lnSpc>
                <a:spcPct val="100000"/>
              </a:lnSpc>
              <a:spcBef>
                <a:spcPts val="600"/>
              </a:spcBef>
              <a:spcAft>
                <a:spcPts val="600"/>
              </a:spcAft>
              <a:defRPr/>
            </a:pPr>
            <a:r>
              <a:rPr lang="en-US" sz="1800" dirty="0">
                <a:cs typeface="Arial" panose="020B0604020202020204" pitchFamily="34" charset="0"/>
              </a:rPr>
              <a:t>Most plans decide within 24 hours for Medicare.</a:t>
            </a:r>
          </a:p>
          <a:p>
            <a:pPr marL="522288" indent="-285750" defTabSz="685800">
              <a:lnSpc>
                <a:spcPct val="100000"/>
              </a:lnSpc>
              <a:spcBef>
                <a:spcPts val="600"/>
              </a:spcBef>
              <a:spcAft>
                <a:spcPts val="600"/>
              </a:spcAft>
              <a:defRPr/>
            </a:pPr>
            <a:r>
              <a:rPr lang="en-US" sz="1800" dirty="0">
                <a:cs typeface="Arial" panose="020B0604020202020204" pitchFamily="34" charset="0"/>
              </a:rPr>
              <a:t>Part B (Medical Insurance) drugs, or 72 hours for other items and services.</a:t>
            </a:r>
          </a:p>
        </p:txBody>
      </p:sp>
      <p:pic>
        <p:nvPicPr>
          <p:cNvPr id="11" name="Picture 10">
            <a:extLst>
              <a:ext uri="{FF2B5EF4-FFF2-40B4-BE49-F238E27FC236}">
                <a16:creationId xmlns:a16="http://schemas.microsoft.com/office/drawing/2014/main" id="{021396C7-9D43-E74F-EC5C-E6662A3AC77F}"/>
              </a:ext>
              <a:ext uri="{C183D7F6-B498-43B3-948B-1728B52AA6E4}">
                <adec:decorative xmlns:adec="http://schemas.microsoft.com/office/drawing/2017/decorative" val="1"/>
              </a:ext>
            </a:extLst>
          </p:cNvPr>
          <p:cNvPicPr>
            <a:picLocks/>
          </p:cNvPicPr>
          <p:nvPr/>
        </p:nvPicPr>
        <p:blipFill>
          <a:blip r:embed="rId6" cstate="hqprint">
            <a:extLst>
              <a:ext uri="{28A0092B-C50C-407E-A947-70E740481C1C}">
                <a14:useLocalDpi xmlns:a14="http://schemas.microsoft.com/office/drawing/2010/main"/>
              </a:ext>
            </a:extLst>
          </a:blip>
          <a:stretch>
            <a:fillRect/>
          </a:stretch>
        </p:blipFill>
        <p:spPr>
          <a:xfrm>
            <a:off x="8197113" y="1449185"/>
            <a:ext cx="3072384" cy="1920240"/>
          </a:xfrm>
          <a:prstGeom prst="rect">
            <a:avLst/>
          </a:prstGeom>
          <a:ln>
            <a:noFill/>
          </a:ln>
          <a:effectLst>
            <a:softEdge rad="112500"/>
          </a:effectLst>
        </p:spPr>
      </p:pic>
      <p:sp>
        <p:nvSpPr>
          <p:cNvPr id="4" name="Slide Number Placeholder 3">
            <a:extLst>
              <a:ext uri="{FF2B5EF4-FFF2-40B4-BE49-F238E27FC236}">
                <a16:creationId xmlns:a16="http://schemas.microsoft.com/office/drawing/2014/main" id="{F4FE6743-F2EC-775E-5EF1-A68134BF5EC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564048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48DE950-BBCD-4C03-B0A9-646646F3762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078A5AA-85BA-190A-D790-2283B9977D7E}"/>
              </a:ext>
            </a:extLst>
          </p:cNvPr>
          <p:cNvSpPr txBox="1">
            <a:spLocks noGrp="1"/>
          </p:cNvSpPr>
          <p:nvPr>
            <p:ph type="title" idx="4294967295"/>
          </p:nvPr>
        </p:nvSpPr>
        <p:spPr>
          <a:xfrm>
            <a:off x="173421" y="201497"/>
            <a:ext cx="11718787"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Medicare Advantage (Part C) Appeals Process</a:t>
            </a:r>
          </a:p>
        </p:txBody>
      </p:sp>
      <p:grpSp>
        <p:nvGrpSpPr>
          <p:cNvPr id="2" name="Group 1">
            <a:extLst>
              <a:ext uri="{FF2B5EF4-FFF2-40B4-BE49-F238E27FC236}">
                <a16:creationId xmlns:a16="http://schemas.microsoft.com/office/drawing/2014/main" id="{DA6A1363-A165-C9E6-4737-4FA7793469A2}"/>
              </a:ext>
              <a:ext uri="{C183D7F6-B498-43B3-948B-1728B52AA6E4}">
                <adec:decorative xmlns:adec="http://schemas.microsoft.com/office/drawing/2017/decorative" val="1"/>
              </a:ext>
            </a:extLst>
          </p:cNvPr>
          <p:cNvGrpSpPr/>
          <p:nvPr/>
        </p:nvGrpSpPr>
        <p:grpSpPr>
          <a:xfrm>
            <a:off x="630306" y="1131520"/>
            <a:ext cx="10931387" cy="4334863"/>
            <a:chOff x="1203747" y="1046146"/>
            <a:chExt cx="10017048" cy="4771886"/>
          </a:xfrm>
        </p:grpSpPr>
        <p:sp>
          <p:nvSpPr>
            <p:cNvPr id="3" name="Rectangle: Rounded Corners 2">
              <a:extLst>
                <a:ext uri="{FF2B5EF4-FFF2-40B4-BE49-F238E27FC236}">
                  <a16:creationId xmlns:a16="http://schemas.microsoft.com/office/drawing/2014/main" id="{844F4772-6117-2316-9FAA-9C858BDF2DD4}"/>
                </a:ext>
              </a:extLst>
            </p:cNvPr>
            <p:cNvSpPr/>
            <p:nvPr/>
          </p:nvSpPr>
          <p:spPr>
            <a:xfrm>
              <a:off x="1204102" y="1388242"/>
              <a:ext cx="1325246" cy="630936"/>
            </a:xfrm>
            <a:prstGeom prst="roundRect">
              <a:avLst/>
            </a:prstGeom>
            <a:solidFill>
              <a:srgbClr val="E45A35"/>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Organization</a:t>
              </a:r>
              <a:b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000" b="1" i="0" u="none" strike="noStrike" kern="1200" cap="none" spc="0" normalizeH="0" baseline="0" noProof="0">
                  <a:ln>
                    <a:noFill/>
                  </a:ln>
                  <a:solidFill>
                    <a:prstClr val="black"/>
                  </a:solidFill>
                  <a:effectLst/>
                  <a:uLnTx/>
                  <a:uFillTx/>
                  <a:latin typeface="Calibri" panose="020F0502020204030204"/>
                  <a:ea typeface="+mn-ea"/>
                  <a:cs typeface="+mn-cs"/>
                </a:rPr>
                <a:t>Determination</a:t>
              </a:r>
            </a:p>
          </p:txBody>
        </p:sp>
        <p:sp>
          <p:nvSpPr>
            <p:cNvPr id="5" name="Rectangle 4">
              <a:extLst>
                <a:ext uri="{FF2B5EF4-FFF2-40B4-BE49-F238E27FC236}">
                  <a16:creationId xmlns:a16="http://schemas.microsoft.com/office/drawing/2014/main" id="{DE1918A1-41BE-5CDF-FFA5-8E7946A95551}"/>
                </a:ext>
              </a:extLst>
            </p:cNvPr>
            <p:cNvSpPr/>
            <p:nvPr/>
          </p:nvSpPr>
          <p:spPr>
            <a:xfrm>
              <a:off x="4728555" y="1390852"/>
              <a:ext cx="3200400" cy="64008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84157"/>
                  </a:solidFill>
                  <a:effectLst/>
                  <a:uLnTx/>
                  <a:uFillTx/>
                  <a:latin typeface="Calibri" panose="020F0502020204030204"/>
                  <a:ea typeface="+mn-ea"/>
                  <a:cs typeface="+mn-cs"/>
                </a:rPr>
                <a:t>Pre-Service: 14-day time limit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84157"/>
                  </a:solidFill>
                  <a:effectLst/>
                  <a:uLnTx/>
                  <a:uFillTx/>
                  <a:latin typeface="Calibri" panose="020F0502020204030204"/>
                  <a:ea typeface="+mn-ea"/>
                  <a:cs typeface="+mn-cs"/>
                </a:rPr>
                <a:t>Payment: 60-day time limit*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84157"/>
                  </a:solidFill>
                  <a:effectLst/>
                  <a:uLnTx/>
                  <a:uFillTx/>
                  <a:latin typeface="Calibri" panose="020F0502020204030204"/>
                  <a:ea typeface="+mn-ea"/>
                  <a:cs typeface="+mn-cs"/>
                </a:rPr>
                <a:t>Part B Drug: 72-hour time limit </a:t>
              </a:r>
            </a:p>
          </p:txBody>
        </p:sp>
        <p:sp>
          <p:nvSpPr>
            <p:cNvPr id="8" name="Rectangle 7">
              <a:extLst>
                <a:ext uri="{FF2B5EF4-FFF2-40B4-BE49-F238E27FC236}">
                  <a16:creationId xmlns:a16="http://schemas.microsoft.com/office/drawing/2014/main" id="{B1A59FF7-672D-D810-7E8D-B84C8E490616}"/>
                </a:ext>
              </a:extLst>
            </p:cNvPr>
            <p:cNvSpPr/>
            <p:nvPr/>
          </p:nvSpPr>
          <p:spPr>
            <a:xfrm>
              <a:off x="8020395" y="1390568"/>
              <a:ext cx="3200400" cy="64008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84157"/>
                  </a:solidFill>
                  <a:effectLst/>
                  <a:uLnTx/>
                  <a:uFillTx/>
                  <a:latin typeface="Calibri" panose="020F0502020204030204"/>
                  <a:ea typeface="+mn-ea"/>
                  <a:cs typeface="+mn-cs"/>
                </a:rPr>
                <a:t>Pre-Service: 72-hour time limit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84157"/>
                  </a:solidFill>
                  <a:effectLst/>
                  <a:uLnTx/>
                  <a:uFillTx/>
                  <a:latin typeface="Calibri" panose="020F0502020204030204"/>
                  <a:ea typeface="+mn-ea"/>
                  <a:cs typeface="+mn-cs"/>
                </a:rPr>
                <a:t>Part B Drug: 24-hour time limit</a:t>
              </a:r>
            </a:p>
          </p:txBody>
        </p:sp>
        <p:sp>
          <p:nvSpPr>
            <p:cNvPr id="9" name="Rectangle: Rounded Corners 8">
              <a:extLst>
                <a:ext uri="{FF2B5EF4-FFF2-40B4-BE49-F238E27FC236}">
                  <a16:creationId xmlns:a16="http://schemas.microsoft.com/office/drawing/2014/main" id="{94BE1CBC-997F-E6C2-98BE-26F63B3EC36B}"/>
                </a:ext>
              </a:extLst>
            </p:cNvPr>
            <p:cNvSpPr/>
            <p:nvPr/>
          </p:nvSpPr>
          <p:spPr>
            <a:xfrm>
              <a:off x="1204103" y="2096318"/>
              <a:ext cx="1273626" cy="731520"/>
            </a:xfrm>
            <a:prstGeom prst="roundRect">
              <a:avLst/>
            </a:prstGeom>
            <a:solidFill>
              <a:srgbClr val="ECB34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1</a:t>
              </a:r>
              <a:r>
                <a:rPr kumimoji="0" lang="en-US" sz="1200" b="1" i="0" u="none" strike="noStrike" kern="1200" cap="none" spc="0" normalizeH="0" baseline="30000" noProof="0">
                  <a:ln>
                    <a:noFill/>
                  </a:ln>
                  <a:solidFill>
                    <a:prstClr val="black"/>
                  </a:solidFill>
                  <a:effectLst/>
                  <a:uLnTx/>
                  <a:uFillTx/>
                  <a:latin typeface="Calibri" panose="020F0502020204030204"/>
                  <a:ea typeface="+mn-ea"/>
                  <a:cs typeface="+mn-cs"/>
                </a:rPr>
                <a:t>st</a:t>
              </a: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 Appeal</a:t>
              </a:r>
              <a:b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Level</a:t>
              </a:r>
            </a:p>
          </p:txBody>
        </p:sp>
        <p:sp>
          <p:nvSpPr>
            <p:cNvPr id="10" name="Rectangle 9">
              <a:extLst>
                <a:ext uri="{FF2B5EF4-FFF2-40B4-BE49-F238E27FC236}">
                  <a16:creationId xmlns:a16="http://schemas.microsoft.com/office/drawing/2014/main" id="{2BCA53D8-A7F4-FB25-CAAB-672092E0E3D7}"/>
                </a:ext>
              </a:extLst>
            </p:cNvPr>
            <p:cNvSpPr/>
            <p:nvPr/>
          </p:nvSpPr>
          <p:spPr>
            <a:xfrm>
              <a:off x="4728555" y="2096317"/>
              <a:ext cx="3200400" cy="73152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84157"/>
                  </a:solidFill>
                  <a:effectLst/>
                  <a:uLnTx/>
                  <a:uFillTx/>
                  <a:latin typeface="Calibri" panose="020F0502020204030204"/>
                  <a:ea typeface="+mn-ea"/>
                  <a:cs typeface="+mn-cs"/>
                </a:rPr>
                <a:t>Health Plan Reconsideration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84157"/>
                  </a:solidFill>
                  <a:effectLst/>
                  <a:uLnTx/>
                  <a:uFillTx/>
                  <a:latin typeface="Calibri" panose="020F0502020204030204"/>
                  <a:ea typeface="+mn-ea"/>
                  <a:cs typeface="+mn-cs"/>
                </a:rPr>
                <a:t>Pre-Service: 30-day time limit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84157"/>
                  </a:solidFill>
                  <a:effectLst/>
                  <a:uLnTx/>
                  <a:uFillTx/>
                  <a:latin typeface="Calibri" panose="020F0502020204030204"/>
                  <a:ea typeface="+mn-ea"/>
                  <a:cs typeface="+mn-cs"/>
                </a:rPr>
                <a:t>Payment: 60-day time limit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84157"/>
                  </a:solidFill>
                  <a:effectLst/>
                  <a:uLnTx/>
                  <a:uFillTx/>
                  <a:latin typeface="Calibri" panose="020F0502020204030204"/>
                  <a:ea typeface="+mn-ea"/>
                  <a:cs typeface="+mn-cs"/>
                </a:rPr>
                <a:t>Part B Drug: 7-day time limit</a:t>
              </a:r>
            </a:p>
          </p:txBody>
        </p:sp>
        <p:sp>
          <p:nvSpPr>
            <p:cNvPr id="11" name="Rectangle 10">
              <a:extLst>
                <a:ext uri="{FF2B5EF4-FFF2-40B4-BE49-F238E27FC236}">
                  <a16:creationId xmlns:a16="http://schemas.microsoft.com/office/drawing/2014/main" id="{6298A6E1-70AE-01EC-F07C-8DB1F86B2B76}"/>
                </a:ext>
              </a:extLst>
            </p:cNvPr>
            <p:cNvSpPr/>
            <p:nvPr/>
          </p:nvSpPr>
          <p:spPr>
            <a:xfrm>
              <a:off x="8020395" y="2096317"/>
              <a:ext cx="3200400" cy="73152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50000"/>
                    </a:srgbClr>
                  </a:solidFill>
                  <a:effectLst/>
                  <a:uLnTx/>
                  <a:uFillTx/>
                  <a:latin typeface="Calibri" panose="020F0502020204030204"/>
                  <a:ea typeface="+mn-ea"/>
                  <a:cs typeface="+mn-cs"/>
                </a:rPr>
                <a:t>Health Plan Reconsideration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4472C4">
                      <a:lumMod val="50000"/>
                    </a:srgbClr>
                  </a:solidFill>
                  <a:effectLst/>
                  <a:uLnTx/>
                  <a:uFillTx/>
                  <a:latin typeface="Calibri" panose="020F0502020204030204"/>
                  <a:ea typeface="+mn-ea"/>
                  <a:cs typeface="+mn-cs"/>
                </a:rPr>
                <a:t>72-hour time limit</a:t>
              </a:r>
            </a:p>
          </p:txBody>
        </p:sp>
        <p:sp>
          <p:nvSpPr>
            <p:cNvPr id="12" name="Rectangle: Rounded Corners 11">
              <a:extLst>
                <a:ext uri="{FF2B5EF4-FFF2-40B4-BE49-F238E27FC236}">
                  <a16:creationId xmlns:a16="http://schemas.microsoft.com/office/drawing/2014/main" id="{B4D901EE-B3CD-3C48-5005-6721B52AD8B7}"/>
                </a:ext>
              </a:extLst>
            </p:cNvPr>
            <p:cNvSpPr/>
            <p:nvPr/>
          </p:nvSpPr>
          <p:spPr>
            <a:xfrm>
              <a:off x="1204103" y="2889674"/>
              <a:ext cx="1273626" cy="822960"/>
            </a:xfrm>
            <a:prstGeom prst="roundRect">
              <a:avLst/>
            </a:prstGeom>
            <a:solidFill>
              <a:srgbClr val="5FB7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2</a:t>
              </a:r>
              <a:r>
                <a:rPr kumimoji="0" lang="en-US" sz="1200" b="1" i="0" u="none" strike="noStrike" kern="1200" cap="none" spc="0" normalizeH="0" baseline="30000" noProof="0">
                  <a:ln>
                    <a:noFill/>
                  </a:ln>
                  <a:solidFill>
                    <a:prstClr val="black"/>
                  </a:solidFill>
                  <a:effectLst/>
                  <a:uLnTx/>
                  <a:uFillTx/>
                  <a:latin typeface="Calibri" panose="020F0502020204030204"/>
                  <a:ea typeface="+mn-ea"/>
                  <a:cs typeface="+mn-cs"/>
                </a:rPr>
                <a:t>nd</a:t>
              </a: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 Appeal</a:t>
              </a:r>
              <a:b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Level</a:t>
              </a:r>
            </a:p>
          </p:txBody>
        </p:sp>
        <p:sp>
          <p:nvSpPr>
            <p:cNvPr id="13" name="Rectangle 12">
              <a:extLst>
                <a:ext uri="{FF2B5EF4-FFF2-40B4-BE49-F238E27FC236}">
                  <a16:creationId xmlns:a16="http://schemas.microsoft.com/office/drawing/2014/main" id="{3BDD79AC-918D-087C-3647-39340C776204}"/>
                </a:ext>
              </a:extLst>
            </p:cNvPr>
            <p:cNvSpPr/>
            <p:nvPr/>
          </p:nvSpPr>
          <p:spPr>
            <a:xfrm>
              <a:off x="4728555" y="2884910"/>
              <a:ext cx="3200400" cy="822960"/>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84157"/>
                  </a:solidFill>
                  <a:effectLst/>
                  <a:uLnTx/>
                  <a:uFillTx/>
                  <a:latin typeface="Calibri" panose="020F0502020204030204"/>
                  <a:ea typeface="+mn-ea"/>
                  <a:cs typeface="+mn-cs"/>
                </a:rPr>
                <a:t>IRE Reconsideration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84157"/>
                  </a:solidFill>
                  <a:effectLst/>
                  <a:uLnTx/>
                  <a:uFillTx/>
                  <a:latin typeface="Calibri" panose="020F0502020204030204"/>
                  <a:ea typeface="+mn-ea"/>
                  <a:cs typeface="+mn-cs"/>
                </a:rPr>
                <a:t>Pre-Service: 30-day time limit </a:t>
              </a:r>
              <a:br>
                <a:rPr kumimoji="0" lang="en-US" sz="1200" b="1" i="0" u="none" strike="noStrike" kern="1200" cap="none" spc="0" normalizeH="0" baseline="0" noProof="0">
                  <a:ln>
                    <a:noFill/>
                  </a:ln>
                  <a:solidFill>
                    <a:srgbClr val="184157"/>
                  </a:solidFill>
                  <a:effectLst/>
                  <a:uLnTx/>
                  <a:uFillTx/>
                  <a:latin typeface="Calibri" panose="020F0502020204030204"/>
                  <a:ea typeface="+mn-ea"/>
                  <a:cs typeface="+mn-cs"/>
                </a:rPr>
              </a:br>
              <a:r>
                <a:rPr kumimoji="0" lang="en-US" sz="1200" b="1" i="0" u="none" strike="noStrike" kern="1200" cap="none" spc="0" normalizeH="0" baseline="0" noProof="0">
                  <a:ln>
                    <a:noFill/>
                  </a:ln>
                  <a:solidFill>
                    <a:srgbClr val="184157"/>
                  </a:solidFill>
                  <a:effectLst/>
                  <a:uLnTx/>
                  <a:uFillTx/>
                  <a:latin typeface="Calibri" panose="020F0502020204030204"/>
                  <a:ea typeface="+mn-ea"/>
                  <a:cs typeface="+mn-cs"/>
                </a:rPr>
                <a:t>Payment: 60-day time limit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84157"/>
                  </a:solidFill>
                  <a:effectLst/>
                  <a:uLnTx/>
                  <a:uFillTx/>
                  <a:latin typeface="Calibri" panose="020F0502020204030204"/>
                  <a:ea typeface="+mn-ea"/>
                  <a:cs typeface="+mn-cs"/>
                </a:rPr>
                <a:t>Part B Drug: 7-day time limit</a:t>
              </a:r>
            </a:p>
          </p:txBody>
        </p:sp>
        <p:sp>
          <p:nvSpPr>
            <p:cNvPr id="14" name="Rectangle 13">
              <a:extLst>
                <a:ext uri="{FF2B5EF4-FFF2-40B4-BE49-F238E27FC236}">
                  <a16:creationId xmlns:a16="http://schemas.microsoft.com/office/drawing/2014/main" id="{9BAA5EAE-207F-EF7C-39D6-0D60944F38D6}"/>
                </a:ext>
              </a:extLst>
            </p:cNvPr>
            <p:cNvSpPr/>
            <p:nvPr/>
          </p:nvSpPr>
          <p:spPr>
            <a:xfrm>
              <a:off x="8020395" y="2884910"/>
              <a:ext cx="3200400" cy="82296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84157"/>
                  </a:solidFill>
                  <a:effectLst/>
                  <a:uLnTx/>
                  <a:uFillTx/>
                  <a:latin typeface="Calibri" panose="020F0502020204030204"/>
                  <a:ea typeface="+mn-ea"/>
                  <a:cs typeface="+mn-cs"/>
                </a:rPr>
                <a:t>IRE Reconsideration </a:t>
              </a:r>
              <a:br>
                <a:rPr kumimoji="0" lang="en-US" sz="1200" b="1" i="0" u="none" strike="noStrike" kern="1200" cap="none" spc="0" normalizeH="0" baseline="0" noProof="0">
                  <a:ln>
                    <a:noFill/>
                  </a:ln>
                  <a:solidFill>
                    <a:srgbClr val="184157"/>
                  </a:solidFill>
                  <a:effectLst/>
                  <a:uLnTx/>
                  <a:uFillTx/>
                  <a:latin typeface="Calibri" panose="020F0502020204030204"/>
                  <a:ea typeface="+mn-ea"/>
                  <a:cs typeface="+mn-cs"/>
                </a:rPr>
              </a:br>
              <a:r>
                <a:rPr kumimoji="0" lang="en-US" sz="1200" b="1" i="0" u="none" strike="noStrike" kern="1200" cap="none" spc="0" normalizeH="0" baseline="0" noProof="0">
                  <a:ln>
                    <a:noFill/>
                  </a:ln>
                  <a:solidFill>
                    <a:srgbClr val="184157"/>
                  </a:solidFill>
                  <a:effectLst/>
                  <a:uLnTx/>
                  <a:uFillTx/>
                  <a:latin typeface="Calibri" panose="020F0502020204030204"/>
                  <a:ea typeface="+mn-ea"/>
                  <a:cs typeface="+mn-cs"/>
                </a:rPr>
                <a:t>72-hour time limit</a:t>
              </a:r>
            </a:p>
          </p:txBody>
        </p:sp>
        <p:sp>
          <p:nvSpPr>
            <p:cNvPr id="15" name="Rectangle: Rounded Corners 14">
              <a:extLst>
                <a:ext uri="{FF2B5EF4-FFF2-40B4-BE49-F238E27FC236}">
                  <a16:creationId xmlns:a16="http://schemas.microsoft.com/office/drawing/2014/main" id="{D741D16B-449C-F518-41D5-3F97C79FF166}"/>
                </a:ext>
              </a:extLst>
            </p:cNvPr>
            <p:cNvSpPr/>
            <p:nvPr/>
          </p:nvSpPr>
          <p:spPr>
            <a:xfrm>
              <a:off x="1204102" y="3776549"/>
              <a:ext cx="1273626" cy="630936"/>
            </a:xfrm>
            <a:prstGeom prst="roundRect">
              <a:avLst/>
            </a:prstGeom>
            <a:solidFill>
              <a:srgbClr val="3181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3</a:t>
              </a:r>
              <a:r>
                <a:rPr kumimoji="0" lang="en-US" sz="1200" b="1" i="0" u="none" strike="noStrike" kern="1200" cap="none" spc="0" normalizeH="0" baseline="30000" noProof="0" dirty="0">
                  <a:ln>
                    <a:noFill/>
                  </a:ln>
                  <a:solidFill>
                    <a:prstClr val="black"/>
                  </a:solidFill>
                  <a:effectLst/>
                  <a:uLnTx/>
                  <a:uFillTx/>
                  <a:latin typeface="Calibri" panose="020F0502020204030204"/>
                  <a:ea typeface="+mn-ea"/>
                  <a:cs typeface="+mn-cs"/>
                </a:rPr>
                <a:t>rd</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 Appeal</a:t>
              </a:r>
              <a:b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Level</a:t>
              </a:r>
            </a:p>
          </p:txBody>
        </p:sp>
        <p:sp>
          <p:nvSpPr>
            <p:cNvPr id="16" name="Rectangle 15">
              <a:extLst>
                <a:ext uri="{FF2B5EF4-FFF2-40B4-BE49-F238E27FC236}">
                  <a16:creationId xmlns:a16="http://schemas.microsoft.com/office/drawing/2014/main" id="{EB111927-1006-4DCC-C355-439DB059459A}"/>
                </a:ext>
              </a:extLst>
            </p:cNvPr>
            <p:cNvSpPr/>
            <p:nvPr/>
          </p:nvSpPr>
          <p:spPr>
            <a:xfrm>
              <a:off x="4728555" y="3767022"/>
              <a:ext cx="6492240" cy="64008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84157"/>
                  </a:solidFill>
                  <a:effectLst/>
                  <a:uLnTx/>
                  <a:uFillTx/>
                  <a:latin typeface="Calibri" panose="020F0502020204030204"/>
                  <a:ea typeface="+mn-ea"/>
                  <a:cs typeface="+mn-cs"/>
                </a:rPr>
                <a:t>Office of Medicare Hearings and Appeals (OMHA)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84157"/>
                  </a:solidFill>
                  <a:effectLst/>
                  <a:uLnTx/>
                  <a:uFillTx/>
                  <a:latin typeface="Calibri" panose="020F0502020204030204"/>
                  <a:ea typeface="+mn-ea"/>
                  <a:cs typeface="+mn-cs"/>
                </a:rPr>
                <a:t>Administrative Law Judge (ALJ) Hearing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84157"/>
                  </a:solidFill>
                  <a:effectLst/>
                  <a:uLnTx/>
                  <a:uFillTx/>
                  <a:latin typeface="Calibri" panose="020F0502020204030204"/>
                  <a:ea typeface="+mn-ea"/>
                  <a:cs typeface="+mn-cs"/>
                </a:rPr>
                <a:t>AIC ≥ $</a:t>
              </a:r>
              <a:r>
                <a:rPr lang="en-US" sz="1200" b="1" dirty="0">
                  <a:solidFill>
                    <a:srgbClr val="184157"/>
                  </a:solidFill>
                  <a:latin typeface="Calibri" panose="020F0502020204030204"/>
                </a:rPr>
                <a:t>20</a:t>
              </a:r>
              <a:r>
                <a:rPr kumimoji="0" lang="en-US" sz="1200" b="1" i="0" u="none" strike="noStrike" kern="1200" cap="none" spc="0" normalizeH="0" baseline="0" noProof="0" dirty="0">
                  <a:ln>
                    <a:noFill/>
                  </a:ln>
                  <a:solidFill>
                    <a:srgbClr val="184157"/>
                  </a:solidFill>
                  <a:effectLst/>
                  <a:uLnTx/>
                  <a:uFillTx/>
                  <a:latin typeface="Calibri" panose="020F0502020204030204"/>
                  <a:ea typeface="+mn-ea"/>
                  <a:cs typeface="+mn-cs"/>
                </a:rPr>
                <a:t>0** No statutory time limit for processing</a:t>
              </a:r>
            </a:p>
          </p:txBody>
        </p:sp>
        <p:sp>
          <p:nvSpPr>
            <p:cNvPr id="17" name="Rectangle: Rounded Corners 16">
              <a:extLst>
                <a:ext uri="{FF2B5EF4-FFF2-40B4-BE49-F238E27FC236}">
                  <a16:creationId xmlns:a16="http://schemas.microsoft.com/office/drawing/2014/main" id="{184595E1-B364-F9CA-6817-6E8648CBEC97}"/>
                </a:ext>
              </a:extLst>
            </p:cNvPr>
            <p:cNvSpPr/>
            <p:nvPr/>
          </p:nvSpPr>
          <p:spPr>
            <a:xfrm>
              <a:off x="1204102" y="4472488"/>
              <a:ext cx="1273626" cy="640080"/>
            </a:xfrm>
            <a:prstGeom prst="roundRect">
              <a:avLst/>
            </a:prstGeom>
            <a:solidFill>
              <a:srgbClr val="8CB7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4</a:t>
              </a:r>
              <a:r>
                <a:rPr kumimoji="0" lang="en-US" sz="1200" b="1" i="0" u="none" strike="noStrike" kern="1200" cap="none" spc="0" normalizeH="0" baseline="30000" noProof="0" dirty="0">
                  <a:ln>
                    <a:noFill/>
                  </a:ln>
                  <a:solidFill>
                    <a:prstClr val="black"/>
                  </a:solidFill>
                  <a:effectLst/>
                  <a:uLnTx/>
                  <a:uFillTx/>
                  <a:latin typeface="Calibri" panose="020F0502020204030204"/>
                  <a:ea typeface="+mn-ea"/>
                  <a:cs typeface="+mn-cs"/>
                </a:rPr>
                <a:t>th</a:t>
              </a: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 Appeal </a:t>
              </a:r>
              <a:b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Level</a:t>
              </a:r>
            </a:p>
          </p:txBody>
        </p:sp>
        <p:sp>
          <p:nvSpPr>
            <p:cNvPr id="18" name="Rectangle 17">
              <a:extLst>
                <a:ext uri="{FF2B5EF4-FFF2-40B4-BE49-F238E27FC236}">
                  <a16:creationId xmlns:a16="http://schemas.microsoft.com/office/drawing/2014/main" id="{279A19E6-F2F1-4275-C1E0-8625B8F7301E}"/>
                </a:ext>
              </a:extLst>
            </p:cNvPr>
            <p:cNvSpPr/>
            <p:nvPr/>
          </p:nvSpPr>
          <p:spPr>
            <a:xfrm>
              <a:off x="4728555" y="4472487"/>
              <a:ext cx="6492240" cy="64008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84157"/>
                  </a:solidFill>
                  <a:effectLst/>
                  <a:uLnTx/>
                  <a:uFillTx/>
                  <a:latin typeface="Calibri" panose="020F0502020204030204"/>
                  <a:ea typeface="+mn-ea"/>
                  <a:cs typeface="+mn-cs"/>
                </a:rPr>
                <a:t>Medicare Appeals Council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184157"/>
                  </a:solidFill>
                  <a:effectLst/>
                  <a:uLnTx/>
                  <a:uFillTx/>
                  <a:latin typeface="Calibri" panose="020F0502020204030204"/>
                  <a:ea typeface="+mn-ea"/>
                  <a:cs typeface="+mn-cs"/>
                </a:rPr>
                <a:t>No statutory time limit for processing</a:t>
              </a:r>
            </a:p>
          </p:txBody>
        </p:sp>
        <p:sp>
          <p:nvSpPr>
            <p:cNvPr id="19" name="Rectangle: Rounded Corners 18">
              <a:extLst>
                <a:ext uri="{FF2B5EF4-FFF2-40B4-BE49-F238E27FC236}">
                  <a16:creationId xmlns:a16="http://schemas.microsoft.com/office/drawing/2014/main" id="{9E3F6213-B5E3-B175-FEA0-9B91A7224DA6}"/>
                </a:ext>
              </a:extLst>
            </p:cNvPr>
            <p:cNvSpPr/>
            <p:nvPr/>
          </p:nvSpPr>
          <p:spPr>
            <a:xfrm>
              <a:off x="1204102" y="5173190"/>
              <a:ext cx="1273626" cy="640080"/>
            </a:xfrm>
            <a:prstGeom prst="roundRect">
              <a:avLst/>
            </a:prstGeom>
            <a:solidFill>
              <a:schemeClr val="tx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Judicial</a:t>
              </a:r>
              <a:b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rPr>
                <a:t>Review</a:t>
              </a:r>
            </a:p>
          </p:txBody>
        </p:sp>
        <p:sp>
          <p:nvSpPr>
            <p:cNvPr id="20" name="Rectangle 19">
              <a:extLst>
                <a:ext uri="{FF2B5EF4-FFF2-40B4-BE49-F238E27FC236}">
                  <a16:creationId xmlns:a16="http://schemas.microsoft.com/office/drawing/2014/main" id="{B4449732-B9C2-FE7F-C91B-B3CCB4C49896}"/>
                </a:ext>
              </a:extLst>
            </p:cNvPr>
            <p:cNvSpPr/>
            <p:nvPr/>
          </p:nvSpPr>
          <p:spPr>
            <a:xfrm>
              <a:off x="4728555" y="5177952"/>
              <a:ext cx="6492240" cy="640080"/>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84157"/>
                  </a:solidFill>
                  <a:effectLst/>
                  <a:uLnTx/>
                  <a:uFillTx/>
                  <a:latin typeface="Calibri" panose="020F0502020204030204"/>
                  <a:ea typeface="+mn-ea"/>
                  <a:cs typeface="+mn-cs"/>
                </a:rPr>
                <a:t>Federal District Court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84157"/>
                  </a:solidFill>
                  <a:effectLst/>
                  <a:uLnTx/>
                  <a:uFillTx/>
                  <a:latin typeface="Calibri" panose="020F0502020204030204"/>
                  <a:ea typeface="+mn-ea"/>
                  <a:cs typeface="+mn-cs"/>
                </a:rPr>
                <a:t>AIC ≥ $1,960**</a:t>
              </a:r>
            </a:p>
          </p:txBody>
        </p:sp>
        <p:sp>
          <p:nvSpPr>
            <p:cNvPr id="21" name="Rectangle 20">
              <a:extLst>
                <a:ext uri="{FF2B5EF4-FFF2-40B4-BE49-F238E27FC236}">
                  <a16:creationId xmlns:a16="http://schemas.microsoft.com/office/drawing/2014/main" id="{FF831DB9-81E7-EA7A-06E8-8110A28E7340}"/>
                </a:ext>
              </a:extLst>
            </p:cNvPr>
            <p:cNvSpPr/>
            <p:nvPr/>
          </p:nvSpPr>
          <p:spPr>
            <a:xfrm>
              <a:off x="4728555" y="1046146"/>
              <a:ext cx="3200400" cy="27432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a:ea typeface="+mn-ea"/>
                  <a:cs typeface="+mn-cs"/>
                </a:rPr>
                <a:t>STANDARD PROCESS</a:t>
              </a:r>
            </a:p>
          </p:txBody>
        </p:sp>
        <p:sp>
          <p:nvSpPr>
            <p:cNvPr id="22" name="Rectangle 21">
              <a:extLst>
                <a:ext uri="{FF2B5EF4-FFF2-40B4-BE49-F238E27FC236}">
                  <a16:creationId xmlns:a16="http://schemas.microsoft.com/office/drawing/2014/main" id="{F78B0139-C311-BB09-0E54-6E7EF2BAA1A6}"/>
                </a:ext>
              </a:extLst>
            </p:cNvPr>
            <p:cNvSpPr/>
            <p:nvPr/>
          </p:nvSpPr>
          <p:spPr>
            <a:xfrm>
              <a:off x="8020395" y="1046146"/>
              <a:ext cx="3200400" cy="274320"/>
            </a:xfrm>
            <a:prstGeom prst="rect">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a:ea typeface="+mn-ea"/>
                  <a:cs typeface="+mn-cs"/>
                </a:rPr>
                <a:t>EXPEDITED PROCESS</a:t>
              </a:r>
            </a:p>
          </p:txBody>
        </p:sp>
        <p:sp>
          <p:nvSpPr>
            <p:cNvPr id="23" name="Rectangle: Rounded Corners 22">
              <a:extLst>
                <a:ext uri="{FF2B5EF4-FFF2-40B4-BE49-F238E27FC236}">
                  <a16:creationId xmlns:a16="http://schemas.microsoft.com/office/drawing/2014/main" id="{42F1EBF1-44F9-4783-268C-86D13DFD4F5B}"/>
                </a:ext>
              </a:extLst>
            </p:cNvPr>
            <p:cNvSpPr/>
            <p:nvPr/>
          </p:nvSpPr>
          <p:spPr>
            <a:xfrm>
              <a:off x="1203747" y="1046146"/>
              <a:ext cx="1167621" cy="274321"/>
            </a:xfrm>
            <a:prstGeom prst="roundRect">
              <a:avLst>
                <a:gd name="adj" fmla="val 33160"/>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a:ea typeface="+mn-ea"/>
                  <a:cs typeface="+mn-cs"/>
                </a:rPr>
                <a:t>LEVEL</a:t>
              </a:r>
            </a:p>
          </p:txBody>
        </p:sp>
        <p:sp>
          <p:nvSpPr>
            <p:cNvPr id="24" name="Rectangle 23">
              <a:extLst>
                <a:ext uri="{FF2B5EF4-FFF2-40B4-BE49-F238E27FC236}">
                  <a16:creationId xmlns:a16="http://schemas.microsoft.com/office/drawing/2014/main" id="{17AC7D16-4C8D-8054-208C-3E9E383FE719}"/>
                </a:ext>
              </a:extLst>
            </p:cNvPr>
            <p:cNvSpPr/>
            <p:nvPr/>
          </p:nvSpPr>
          <p:spPr>
            <a:xfrm>
              <a:off x="2079826" y="1046146"/>
              <a:ext cx="2577399" cy="274019"/>
            </a:xfrm>
            <a:prstGeom prst="rect">
              <a:avLst/>
            </a:prstGeom>
            <a:solidFill>
              <a:srgbClr val="1841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white"/>
                  </a:solidFill>
                  <a:effectLst/>
                  <a:uLnTx/>
                  <a:uFillTx/>
                  <a:latin typeface="Calibri" panose="020F0502020204030204"/>
                  <a:ea typeface="+mn-ea"/>
                  <a:cs typeface="+mn-cs"/>
                </a:rPr>
                <a:t>FILLING PERIOD</a:t>
              </a:r>
            </a:p>
          </p:txBody>
        </p:sp>
        <p:sp>
          <p:nvSpPr>
            <p:cNvPr id="25" name="Freeform: Shape 24">
              <a:extLst>
                <a:ext uri="{FF2B5EF4-FFF2-40B4-BE49-F238E27FC236}">
                  <a16:creationId xmlns:a16="http://schemas.microsoft.com/office/drawing/2014/main" id="{2C7BAA35-09E8-B101-C74D-44194AAEA8B0}"/>
                </a:ext>
              </a:extLst>
            </p:cNvPr>
            <p:cNvSpPr/>
            <p:nvPr/>
          </p:nvSpPr>
          <p:spPr>
            <a:xfrm>
              <a:off x="2079325" y="2093129"/>
              <a:ext cx="2577900" cy="731520"/>
            </a:xfrm>
            <a:custGeom>
              <a:avLst/>
              <a:gdLst>
                <a:gd name="connsiteX0" fmla="*/ 0 w 2577900"/>
                <a:gd name="connsiteY0" fmla="*/ 0 h 639337"/>
                <a:gd name="connsiteX1" fmla="*/ 2577900 w 2577900"/>
                <a:gd name="connsiteY1" fmla="*/ 0 h 639337"/>
                <a:gd name="connsiteX2" fmla="*/ 2577900 w 2577900"/>
                <a:gd name="connsiteY2" fmla="*/ 639337 h 639337"/>
                <a:gd name="connsiteX3" fmla="*/ 0 w 2577900"/>
                <a:gd name="connsiteY3" fmla="*/ 639337 h 639337"/>
                <a:gd name="connsiteX4" fmla="*/ 0 w 2577900"/>
                <a:gd name="connsiteY4" fmla="*/ 511337 h 639337"/>
                <a:gd name="connsiteX5" fmla="*/ 327048 w 2577900"/>
                <a:gd name="connsiteY5" fmla="*/ 319668 h 639337"/>
                <a:gd name="connsiteX6" fmla="*/ 0 w 2577900"/>
                <a:gd name="connsiteY6" fmla="*/ 127999 h 639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7900" h="639337">
                  <a:moveTo>
                    <a:pt x="0" y="0"/>
                  </a:moveTo>
                  <a:lnTo>
                    <a:pt x="2577900" y="0"/>
                  </a:lnTo>
                  <a:lnTo>
                    <a:pt x="2577900" y="639337"/>
                  </a:lnTo>
                  <a:lnTo>
                    <a:pt x="0" y="639337"/>
                  </a:lnTo>
                  <a:lnTo>
                    <a:pt x="0" y="511337"/>
                  </a:lnTo>
                  <a:lnTo>
                    <a:pt x="327048" y="319668"/>
                  </a:lnTo>
                  <a:lnTo>
                    <a:pt x="0" y="127999"/>
                  </a:lnTo>
                  <a:close/>
                </a:path>
              </a:pathLst>
            </a:custGeom>
            <a:solidFill>
              <a:srgbClr val="18415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65 days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To file</a:t>
              </a:r>
            </a:p>
          </p:txBody>
        </p:sp>
        <p:sp>
          <p:nvSpPr>
            <p:cNvPr id="26" name="Freeform: Shape 25">
              <a:extLst>
                <a:ext uri="{FF2B5EF4-FFF2-40B4-BE49-F238E27FC236}">
                  <a16:creationId xmlns:a16="http://schemas.microsoft.com/office/drawing/2014/main" id="{962289D2-5EF8-95D9-673B-03D734162AE6}"/>
                </a:ext>
              </a:extLst>
            </p:cNvPr>
            <p:cNvSpPr/>
            <p:nvPr/>
          </p:nvSpPr>
          <p:spPr>
            <a:xfrm>
              <a:off x="2079325" y="2886682"/>
              <a:ext cx="2577900" cy="822960"/>
            </a:xfrm>
            <a:custGeom>
              <a:avLst/>
              <a:gdLst>
                <a:gd name="connsiteX0" fmla="*/ 0 w 2577900"/>
                <a:gd name="connsiteY0" fmla="*/ 0 h 639337"/>
                <a:gd name="connsiteX1" fmla="*/ 2577900 w 2577900"/>
                <a:gd name="connsiteY1" fmla="*/ 0 h 639337"/>
                <a:gd name="connsiteX2" fmla="*/ 2577900 w 2577900"/>
                <a:gd name="connsiteY2" fmla="*/ 639337 h 639337"/>
                <a:gd name="connsiteX3" fmla="*/ 0 w 2577900"/>
                <a:gd name="connsiteY3" fmla="*/ 639337 h 639337"/>
                <a:gd name="connsiteX4" fmla="*/ 0 w 2577900"/>
                <a:gd name="connsiteY4" fmla="*/ 511337 h 639337"/>
                <a:gd name="connsiteX5" fmla="*/ 327048 w 2577900"/>
                <a:gd name="connsiteY5" fmla="*/ 319668 h 639337"/>
                <a:gd name="connsiteX6" fmla="*/ 0 w 2577900"/>
                <a:gd name="connsiteY6" fmla="*/ 127999 h 639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7900" h="639337">
                  <a:moveTo>
                    <a:pt x="0" y="0"/>
                  </a:moveTo>
                  <a:lnTo>
                    <a:pt x="2577900" y="0"/>
                  </a:lnTo>
                  <a:lnTo>
                    <a:pt x="2577900" y="639337"/>
                  </a:lnTo>
                  <a:lnTo>
                    <a:pt x="0" y="639337"/>
                  </a:lnTo>
                  <a:lnTo>
                    <a:pt x="0" y="511337"/>
                  </a:lnTo>
                  <a:lnTo>
                    <a:pt x="327048" y="319668"/>
                  </a:lnTo>
                  <a:lnTo>
                    <a:pt x="0" y="127999"/>
                  </a:lnTo>
                  <a:close/>
                </a:path>
              </a:pathLst>
            </a:custGeom>
            <a:solidFill>
              <a:srgbClr val="18415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Automatic forwarding to Independent Review Entity (IRE) if plan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reconsideration upholds denial</a:t>
              </a:r>
            </a:p>
          </p:txBody>
        </p:sp>
        <p:sp>
          <p:nvSpPr>
            <p:cNvPr id="27" name="Freeform: Shape 26">
              <a:extLst>
                <a:ext uri="{FF2B5EF4-FFF2-40B4-BE49-F238E27FC236}">
                  <a16:creationId xmlns:a16="http://schemas.microsoft.com/office/drawing/2014/main" id="{06FB5EB7-B19B-139F-95E2-E15D4A15C6DE}"/>
                </a:ext>
              </a:extLst>
            </p:cNvPr>
            <p:cNvSpPr/>
            <p:nvPr/>
          </p:nvSpPr>
          <p:spPr>
            <a:xfrm>
              <a:off x="2079325" y="3775077"/>
              <a:ext cx="2577900" cy="639337"/>
            </a:xfrm>
            <a:custGeom>
              <a:avLst/>
              <a:gdLst>
                <a:gd name="connsiteX0" fmla="*/ 0 w 2577900"/>
                <a:gd name="connsiteY0" fmla="*/ 0 h 639337"/>
                <a:gd name="connsiteX1" fmla="*/ 2577900 w 2577900"/>
                <a:gd name="connsiteY1" fmla="*/ 0 h 639337"/>
                <a:gd name="connsiteX2" fmla="*/ 2577900 w 2577900"/>
                <a:gd name="connsiteY2" fmla="*/ 639337 h 639337"/>
                <a:gd name="connsiteX3" fmla="*/ 0 w 2577900"/>
                <a:gd name="connsiteY3" fmla="*/ 639337 h 639337"/>
                <a:gd name="connsiteX4" fmla="*/ 0 w 2577900"/>
                <a:gd name="connsiteY4" fmla="*/ 511337 h 639337"/>
                <a:gd name="connsiteX5" fmla="*/ 327048 w 2577900"/>
                <a:gd name="connsiteY5" fmla="*/ 319668 h 639337"/>
                <a:gd name="connsiteX6" fmla="*/ 0 w 2577900"/>
                <a:gd name="connsiteY6" fmla="*/ 127999 h 639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7900" h="639337">
                  <a:moveTo>
                    <a:pt x="0" y="0"/>
                  </a:moveTo>
                  <a:lnTo>
                    <a:pt x="2577900" y="0"/>
                  </a:lnTo>
                  <a:lnTo>
                    <a:pt x="2577900" y="639337"/>
                  </a:lnTo>
                  <a:lnTo>
                    <a:pt x="0" y="639337"/>
                  </a:lnTo>
                  <a:lnTo>
                    <a:pt x="0" y="511337"/>
                  </a:lnTo>
                  <a:lnTo>
                    <a:pt x="327048" y="319668"/>
                  </a:lnTo>
                  <a:lnTo>
                    <a:pt x="0" y="127999"/>
                  </a:lnTo>
                  <a:close/>
                </a:path>
              </a:pathLst>
            </a:custGeom>
            <a:solidFill>
              <a:srgbClr val="18415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60 days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To file</a:t>
              </a:r>
            </a:p>
          </p:txBody>
        </p:sp>
        <p:sp>
          <p:nvSpPr>
            <p:cNvPr id="28" name="Freeform: Shape 27">
              <a:extLst>
                <a:ext uri="{FF2B5EF4-FFF2-40B4-BE49-F238E27FC236}">
                  <a16:creationId xmlns:a16="http://schemas.microsoft.com/office/drawing/2014/main" id="{38A9B45E-31D4-9EBF-0D05-1A0D26940DCC}"/>
                </a:ext>
              </a:extLst>
            </p:cNvPr>
            <p:cNvSpPr/>
            <p:nvPr/>
          </p:nvSpPr>
          <p:spPr>
            <a:xfrm>
              <a:off x="2079325" y="1384522"/>
              <a:ext cx="2577900" cy="639337"/>
            </a:xfrm>
            <a:custGeom>
              <a:avLst/>
              <a:gdLst>
                <a:gd name="connsiteX0" fmla="*/ 0 w 2577900"/>
                <a:gd name="connsiteY0" fmla="*/ 0 h 639337"/>
                <a:gd name="connsiteX1" fmla="*/ 2577900 w 2577900"/>
                <a:gd name="connsiteY1" fmla="*/ 0 h 639337"/>
                <a:gd name="connsiteX2" fmla="*/ 2577900 w 2577900"/>
                <a:gd name="connsiteY2" fmla="*/ 639337 h 639337"/>
                <a:gd name="connsiteX3" fmla="*/ 0 w 2577900"/>
                <a:gd name="connsiteY3" fmla="*/ 639337 h 639337"/>
                <a:gd name="connsiteX4" fmla="*/ 0 w 2577900"/>
                <a:gd name="connsiteY4" fmla="*/ 511337 h 639337"/>
                <a:gd name="connsiteX5" fmla="*/ 327048 w 2577900"/>
                <a:gd name="connsiteY5" fmla="*/ 319668 h 639337"/>
                <a:gd name="connsiteX6" fmla="*/ 0 w 2577900"/>
                <a:gd name="connsiteY6" fmla="*/ 127999 h 639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7900" h="639337">
                  <a:moveTo>
                    <a:pt x="0" y="0"/>
                  </a:moveTo>
                  <a:lnTo>
                    <a:pt x="2577900" y="0"/>
                  </a:lnTo>
                  <a:lnTo>
                    <a:pt x="2577900" y="639337"/>
                  </a:lnTo>
                  <a:lnTo>
                    <a:pt x="0" y="639337"/>
                  </a:lnTo>
                  <a:lnTo>
                    <a:pt x="0" y="511337"/>
                  </a:lnTo>
                  <a:lnTo>
                    <a:pt x="327048" y="319668"/>
                  </a:lnTo>
                  <a:lnTo>
                    <a:pt x="0" y="127999"/>
                  </a:lnTo>
                  <a:close/>
                </a:path>
              </a:pathLst>
            </a:custGeom>
            <a:pattFill prst="pct50">
              <a:fgClr>
                <a:srgbClr val="184157"/>
              </a:fgClr>
              <a:bgClr>
                <a:schemeClr val="bg1"/>
              </a:bgClr>
            </a:patt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364BDF08-928A-34BF-8EEC-1AC9C217FAD3}"/>
                </a:ext>
              </a:extLst>
            </p:cNvPr>
            <p:cNvSpPr/>
            <p:nvPr/>
          </p:nvSpPr>
          <p:spPr>
            <a:xfrm>
              <a:off x="2079325" y="4472374"/>
              <a:ext cx="2577900" cy="639337"/>
            </a:xfrm>
            <a:custGeom>
              <a:avLst/>
              <a:gdLst>
                <a:gd name="connsiteX0" fmla="*/ 0 w 2577900"/>
                <a:gd name="connsiteY0" fmla="*/ 0 h 639337"/>
                <a:gd name="connsiteX1" fmla="*/ 2577900 w 2577900"/>
                <a:gd name="connsiteY1" fmla="*/ 0 h 639337"/>
                <a:gd name="connsiteX2" fmla="*/ 2577900 w 2577900"/>
                <a:gd name="connsiteY2" fmla="*/ 639337 h 639337"/>
                <a:gd name="connsiteX3" fmla="*/ 0 w 2577900"/>
                <a:gd name="connsiteY3" fmla="*/ 639337 h 639337"/>
                <a:gd name="connsiteX4" fmla="*/ 0 w 2577900"/>
                <a:gd name="connsiteY4" fmla="*/ 511337 h 639337"/>
                <a:gd name="connsiteX5" fmla="*/ 327048 w 2577900"/>
                <a:gd name="connsiteY5" fmla="*/ 319668 h 639337"/>
                <a:gd name="connsiteX6" fmla="*/ 0 w 2577900"/>
                <a:gd name="connsiteY6" fmla="*/ 127999 h 639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7900" h="639337">
                  <a:moveTo>
                    <a:pt x="0" y="0"/>
                  </a:moveTo>
                  <a:lnTo>
                    <a:pt x="2577900" y="0"/>
                  </a:lnTo>
                  <a:lnTo>
                    <a:pt x="2577900" y="639337"/>
                  </a:lnTo>
                  <a:lnTo>
                    <a:pt x="0" y="639337"/>
                  </a:lnTo>
                  <a:lnTo>
                    <a:pt x="0" y="511337"/>
                  </a:lnTo>
                  <a:lnTo>
                    <a:pt x="327048" y="319668"/>
                  </a:lnTo>
                  <a:lnTo>
                    <a:pt x="0" y="127999"/>
                  </a:lnTo>
                  <a:close/>
                </a:path>
              </a:pathLst>
            </a:custGeom>
            <a:solidFill>
              <a:srgbClr val="18415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60 days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To file</a:t>
              </a:r>
            </a:p>
          </p:txBody>
        </p:sp>
        <p:sp>
          <p:nvSpPr>
            <p:cNvPr id="30" name="Freeform: Shape 29">
              <a:extLst>
                <a:ext uri="{FF2B5EF4-FFF2-40B4-BE49-F238E27FC236}">
                  <a16:creationId xmlns:a16="http://schemas.microsoft.com/office/drawing/2014/main" id="{E6CAB460-2EC3-8182-B5DE-A788A2A40BB3}"/>
                </a:ext>
              </a:extLst>
            </p:cNvPr>
            <p:cNvSpPr/>
            <p:nvPr/>
          </p:nvSpPr>
          <p:spPr>
            <a:xfrm>
              <a:off x="2079325" y="5173368"/>
              <a:ext cx="2577900" cy="639337"/>
            </a:xfrm>
            <a:custGeom>
              <a:avLst/>
              <a:gdLst>
                <a:gd name="connsiteX0" fmla="*/ 0 w 2577900"/>
                <a:gd name="connsiteY0" fmla="*/ 0 h 639337"/>
                <a:gd name="connsiteX1" fmla="*/ 2577900 w 2577900"/>
                <a:gd name="connsiteY1" fmla="*/ 0 h 639337"/>
                <a:gd name="connsiteX2" fmla="*/ 2577900 w 2577900"/>
                <a:gd name="connsiteY2" fmla="*/ 639337 h 639337"/>
                <a:gd name="connsiteX3" fmla="*/ 0 w 2577900"/>
                <a:gd name="connsiteY3" fmla="*/ 639337 h 639337"/>
                <a:gd name="connsiteX4" fmla="*/ 0 w 2577900"/>
                <a:gd name="connsiteY4" fmla="*/ 511337 h 639337"/>
                <a:gd name="connsiteX5" fmla="*/ 327048 w 2577900"/>
                <a:gd name="connsiteY5" fmla="*/ 319668 h 639337"/>
                <a:gd name="connsiteX6" fmla="*/ 0 w 2577900"/>
                <a:gd name="connsiteY6" fmla="*/ 127999 h 639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7900" h="639337">
                  <a:moveTo>
                    <a:pt x="0" y="0"/>
                  </a:moveTo>
                  <a:lnTo>
                    <a:pt x="2577900" y="0"/>
                  </a:lnTo>
                  <a:lnTo>
                    <a:pt x="2577900" y="639337"/>
                  </a:lnTo>
                  <a:lnTo>
                    <a:pt x="0" y="639337"/>
                  </a:lnTo>
                  <a:lnTo>
                    <a:pt x="0" y="511337"/>
                  </a:lnTo>
                  <a:lnTo>
                    <a:pt x="327048" y="319668"/>
                  </a:lnTo>
                  <a:lnTo>
                    <a:pt x="0" y="127999"/>
                  </a:lnTo>
                  <a:close/>
                </a:path>
              </a:pathLst>
            </a:custGeom>
            <a:solidFill>
              <a:srgbClr val="18415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60 days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Calibri" panose="020F0502020204030204"/>
                  <a:ea typeface="+mn-ea"/>
                  <a:cs typeface="+mn-cs"/>
                </a:rPr>
                <a:t>To file</a:t>
              </a:r>
            </a:p>
          </p:txBody>
        </p:sp>
      </p:grpSp>
      <p:sp>
        <p:nvSpPr>
          <p:cNvPr id="57" name="Text Placeholder 35">
            <a:extLst>
              <a:ext uri="{FF2B5EF4-FFF2-40B4-BE49-F238E27FC236}">
                <a16:creationId xmlns:a16="http://schemas.microsoft.com/office/drawing/2014/main" id="{9A4EBA30-082D-8E35-2855-F6E0EF7602E2}"/>
              </a:ext>
            </a:extLst>
          </p:cNvPr>
          <p:cNvSpPr txBox="1">
            <a:spLocks/>
          </p:cNvSpPr>
          <p:nvPr/>
        </p:nvSpPr>
        <p:spPr>
          <a:xfrm>
            <a:off x="686576" y="5479031"/>
            <a:ext cx="11505424" cy="10946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defRPr/>
            </a:pPr>
            <a:r>
              <a:rPr lang="en-US" sz="1200" b="1" dirty="0"/>
              <a:t>NOTE</a:t>
            </a:r>
            <a:r>
              <a:rPr lang="en-US" sz="1200" dirty="0"/>
              <a:t>: The chart reflects the amounts for calendar year 2026. The time to file starts when the previous decision or determination is received. </a:t>
            </a:r>
          </a:p>
          <a:p>
            <a:pPr marL="0" indent="0">
              <a:lnSpc>
                <a:spcPct val="100000"/>
              </a:lnSpc>
              <a:spcBef>
                <a:spcPts val="0"/>
              </a:spcBef>
              <a:spcAft>
                <a:spcPts val="600"/>
              </a:spcAft>
              <a:buNone/>
              <a:defRPr/>
            </a:pPr>
            <a:r>
              <a:rPr lang="en-US" sz="1200" dirty="0"/>
              <a:t>*Plans must process 95% of all clean claims from out of network providers within 30 days. All other claims must be processed within 60 days.</a:t>
            </a:r>
          </a:p>
          <a:p>
            <a:pPr marL="0" indent="0">
              <a:lnSpc>
                <a:spcPct val="100000"/>
              </a:lnSpc>
              <a:spcBef>
                <a:spcPts val="0"/>
              </a:spcBef>
              <a:spcAft>
                <a:spcPts val="600"/>
              </a:spcAft>
              <a:buNone/>
              <a:defRPr/>
            </a:pPr>
            <a:r>
              <a:rPr lang="en-US" sz="1200" dirty="0"/>
              <a:t>**The AIC requirement for an ALJ hearing and Federal District Court is adjusted annually in accordance with the medical care component of the consumer price index. </a:t>
            </a:r>
            <a:br>
              <a:rPr lang="en-US" sz="1200" dirty="0"/>
            </a:br>
            <a:r>
              <a:rPr lang="en-US" sz="1200" dirty="0"/>
              <a:t>    </a:t>
            </a:r>
          </a:p>
        </p:txBody>
      </p:sp>
      <p:pic>
        <p:nvPicPr>
          <p:cNvPr id="58" name="Picture 57">
            <a:extLst>
              <a:ext uri="{FF2B5EF4-FFF2-40B4-BE49-F238E27FC236}">
                <a16:creationId xmlns:a16="http://schemas.microsoft.com/office/drawing/2014/main" id="{E282CB60-E65A-837D-2992-DBB1FF671EF1}"/>
              </a:ext>
              <a:ext uri="{C183D7F6-B498-43B3-948B-1728B52AA6E4}">
                <adec:decorative xmlns:adec="http://schemas.microsoft.com/office/drawing/2017/decorative" val="1"/>
              </a:ext>
            </a:extLst>
          </p:cNvPr>
          <p:cNvPicPr>
            <a:picLocks/>
          </p:cNvPicPr>
          <p:nvPr/>
        </p:nvPicPr>
        <p:blipFill>
          <a:blip r:embed="rId4"/>
          <a:stretch>
            <a:fillRect/>
          </a:stretch>
        </p:blipFill>
        <p:spPr>
          <a:xfrm>
            <a:off x="574145" y="5532955"/>
            <a:ext cx="174274" cy="164592"/>
          </a:xfrm>
          <a:prstGeom prst="rect">
            <a:avLst/>
          </a:prstGeom>
        </p:spPr>
      </p:pic>
      <p:sp>
        <p:nvSpPr>
          <p:cNvPr id="4" name="Slide Number Placeholder 3">
            <a:extLst>
              <a:ext uri="{FF2B5EF4-FFF2-40B4-BE49-F238E27FC236}">
                <a16:creationId xmlns:a16="http://schemas.microsoft.com/office/drawing/2014/main" id="{D0918082-6732-F986-B981-408ADA1CD18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985520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4473D07-DEE5-2B45-AD5E-097EE5C978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6A6A64-FCF8-C037-13D9-E8FBD76B2C09}"/>
              </a:ext>
            </a:extLst>
          </p:cNvPr>
          <p:cNvSpPr>
            <a:spLocks noGrp="1"/>
          </p:cNvSpPr>
          <p:nvPr>
            <p:ph type="title"/>
          </p:nvPr>
        </p:nvSpPr>
        <p:spPr>
          <a:xfrm>
            <a:off x="1404437" y="675144"/>
            <a:ext cx="4404029" cy="1160463"/>
          </a:xfrm>
        </p:spPr>
        <p:txBody>
          <a:bodyPr>
            <a:noAutofit/>
          </a:bodyPr>
          <a:lstStyle/>
          <a:p>
            <a:pPr algn="ctr"/>
            <a:r>
              <a:rPr lang="en-US" sz="4000" b="1" dirty="0">
                <a:solidFill>
                  <a:schemeClr val="bg1"/>
                </a:solidFill>
              </a:rPr>
              <a:t>TOPIC</a:t>
            </a:r>
            <a:br>
              <a:rPr lang="en-US" sz="4000" b="1" dirty="0">
                <a:solidFill>
                  <a:schemeClr val="bg1"/>
                </a:solidFill>
              </a:rPr>
            </a:br>
            <a:r>
              <a:rPr lang="en-US" sz="4000" b="1" dirty="0">
                <a:solidFill>
                  <a:schemeClr val="bg1"/>
                </a:solidFill>
              </a:rPr>
              <a:t>5</a:t>
            </a:r>
          </a:p>
        </p:txBody>
      </p:sp>
      <p:sp>
        <p:nvSpPr>
          <p:cNvPr id="3" name="Text Placeholder 2">
            <a:extLst>
              <a:ext uri="{FF2B5EF4-FFF2-40B4-BE49-F238E27FC236}">
                <a16:creationId xmlns:a16="http://schemas.microsoft.com/office/drawing/2014/main" id="{FB60CFB6-1A26-2214-2E21-AFD34344ED86}"/>
              </a:ext>
            </a:extLst>
          </p:cNvPr>
          <p:cNvSpPr>
            <a:spLocks noGrp="1"/>
          </p:cNvSpPr>
          <p:nvPr>
            <p:ph type="body" idx="1"/>
          </p:nvPr>
        </p:nvSpPr>
        <p:spPr>
          <a:xfrm>
            <a:off x="4462904" y="2347019"/>
            <a:ext cx="6638987" cy="2512747"/>
          </a:xfrm>
        </p:spPr>
        <p:txBody>
          <a:bodyPr>
            <a:normAutofit/>
          </a:bodyPr>
          <a:lstStyle/>
          <a:p>
            <a:pPr algn="ctr"/>
            <a:r>
              <a:rPr lang="en-US" sz="4400" b="1" dirty="0">
                <a:solidFill>
                  <a:srgbClr val="16457A"/>
                </a:solidFill>
                <a:latin typeface="+mj-lt"/>
              </a:rPr>
              <a:t>Medicare Plan Communication &amp; Marketing</a:t>
            </a:r>
          </a:p>
        </p:txBody>
      </p:sp>
      <p:sp>
        <p:nvSpPr>
          <p:cNvPr id="6" name="Slide Number Placeholder 5">
            <a:extLst>
              <a:ext uri="{FF2B5EF4-FFF2-40B4-BE49-F238E27FC236}">
                <a16:creationId xmlns:a16="http://schemas.microsoft.com/office/drawing/2014/main" id="{29561C24-8911-4378-8343-E6E1D28A6675}"/>
              </a:ext>
            </a:extLst>
          </p:cNvPr>
          <p:cNvSpPr>
            <a:spLocks noGrp="1"/>
          </p:cNvSpPr>
          <p:nvPr>
            <p:ph type="sldNum" sz="quarter" idx="12"/>
          </p:nvPr>
        </p:nvSpPr>
        <p:spPr/>
        <p:txBody>
          <a:bodyPr/>
          <a:lstStyle/>
          <a:p>
            <a:fld id="{C8F7F351-82FE-6748-A3E2-20FA9B2ECD38}" type="slidenum">
              <a:rPr lang="en-US" smtClean="0"/>
              <a:t>33</a:t>
            </a:fld>
            <a:endParaRPr lang="en-US" dirty="0"/>
          </a:p>
        </p:txBody>
      </p:sp>
      <p:sp>
        <p:nvSpPr>
          <p:cNvPr id="7" name="Rectangle 6">
            <a:extLst>
              <a:ext uri="{FF2B5EF4-FFF2-40B4-BE49-F238E27FC236}">
                <a16:creationId xmlns:a16="http://schemas.microsoft.com/office/drawing/2014/main" id="{9BB0FB04-A130-3D61-97F8-13CEFFA1182B}"/>
              </a:ext>
              <a:ext uri="{C183D7F6-B498-43B3-948B-1728B52AA6E4}">
                <adec:decorative xmlns:adec="http://schemas.microsoft.com/office/drawing/2017/decorative" val="1"/>
              </a:ext>
            </a:extLst>
          </p:cNvPr>
          <p:cNvSpPr/>
          <p:nvPr/>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83597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F118568-6AD3-DAEC-C4B8-F7A57E8EB7B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FBFCDF4-281A-51EE-1E84-6A2993FA84B7}"/>
              </a:ext>
            </a:extLst>
          </p:cNvPr>
          <p:cNvSpPr txBox="1">
            <a:spLocks noGrp="1"/>
          </p:cNvSpPr>
          <p:nvPr>
            <p:ph type="title" idx="4294967295"/>
          </p:nvPr>
        </p:nvSpPr>
        <p:spPr>
          <a:xfrm>
            <a:off x="249383" y="201497"/>
            <a:ext cx="1162706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Communication &amp; Marketing Material </a:t>
            </a:r>
          </a:p>
        </p:txBody>
      </p:sp>
      <p:sp>
        <p:nvSpPr>
          <p:cNvPr id="3" name="TextBox 2">
            <a:extLst>
              <a:ext uri="{FF2B5EF4-FFF2-40B4-BE49-F238E27FC236}">
                <a16:creationId xmlns:a16="http://schemas.microsoft.com/office/drawing/2014/main" id="{9DF7B75E-22F6-6F03-AF70-FFE52052295F}"/>
              </a:ext>
            </a:extLst>
          </p:cNvPr>
          <p:cNvSpPr txBox="1"/>
          <p:nvPr/>
        </p:nvSpPr>
        <p:spPr>
          <a:xfrm>
            <a:off x="542283" y="1292594"/>
            <a:ext cx="11041259" cy="4985980"/>
          </a:xfrm>
          <a:prstGeom prst="rect">
            <a:avLst/>
          </a:prstGeom>
          <a:noFill/>
        </p:spPr>
        <p:txBody>
          <a:bodyPr wrap="square">
            <a:spAutoFit/>
          </a:bodyPr>
          <a:lstStyle/>
          <a:p>
            <a:pPr marL="342900" indent="-342900">
              <a:buClr>
                <a:srgbClr val="1D4999"/>
              </a:buClr>
              <a:buFont typeface="Arial" panose="020B0604020202020204" pitchFamily="34" charset="0"/>
              <a:buChar char="•"/>
            </a:pPr>
            <a:r>
              <a:rPr lang="en-US" sz="2000" i="0" kern="1200" dirty="0">
                <a:solidFill>
                  <a:schemeClr val="tx1"/>
                </a:solidFill>
                <a:effectLst/>
                <a:latin typeface="+mn-lt"/>
                <a:ea typeface="+mn-ea"/>
                <a:cs typeface="+mn-cs"/>
              </a:rPr>
              <a:t>Plan </a:t>
            </a:r>
            <a:r>
              <a:rPr lang="en-US" sz="2000" dirty="0"/>
              <a:t>c</a:t>
            </a:r>
            <a:r>
              <a:rPr lang="en-US" sz="2000" i="0" kern="1200" dirty="0">
                <a:solidFill>
                  <a:schemeClr val="tx1"/>
                </a:solidFill>
                <a:effectLst/>
                <a:latin typeface="+mn-lt"/>
                <a:ea typeface="+mn-ea"/>
                <a:cs typeface="+mn-cs"/>
              </a:rPr>
              <a:t>ommunications</a:t>
            </a:r>
            <a:endParaRPr lang="en-US" sz="2000" dirty="0"/>
          </a:p>
          <a:p>
            <a:pPr marL="800100" lvl="1" indent="-342900">
              <a:buClr>
                <a:srgbClr val="1D4999"/>
              </a:buClr>
              <a:buFont typeface="Arial" panose="020B0604020202020204" pitchFamily="34" charset="0"/>
              <a:buChar char="•"/>
            </a:pPr>
            <a:r>
              <a:rPr lang="en-US" sz="2000" b="0" i="0" kern="1200" dirty="0">
                <a:solidFill>
                  <a:schemeClr val="tx1"/>
                </a:solidFill>
                <a:effectLst/>
                <a:latin typeface="+mn-lt"/>
                <a:ea typeface="+mn-ea"/>
                <a:cs typeface="+mn-cs"/>
              </a:rPr>
              <a:t>Giving information to people enrolled in a plan or thinking about joining one.</a:t>
            </a:r>
          </a:p>
          <a:p>
            <a:pPr marL="342900" indent="-342900">
              <a:buClr>
                <a:srgbClr val="1D4999"/>
              </a:buClr>
              <a:buFont typeface="Arial" panose="020B0604020202020204" pitchFamily="34" charset="0"/>
              <a:buChar char="•"/>
            </a:pPr>
            <a:r>
              <a:rPr lang="en-US" sz="2000" i="0" kern="1200" dirty="0">
                <a:solidFill>
                  <a:schemeClr val="tx1"/>
                </a:solidFill>
                <a:effectLst/>
                <a:latin typeface="+mn-lt"/>
                <a:ea typeface="+mn-ea"/>
                <a:cs typeface="+mn-cs"/>
              </a:rPr>
              <a:t>Marketing</a:t>
            </a:r>
            <a:r>
              <a:rPr lang="en-US" sz="2000" b="0" i="0" kern="1200" dirty="0">
                <a:solidFill>
                  <a:schemeClr val="tx1"/>
                </a:solidFill>
                <a:effectLst/>
                <a:latin typeface="+mn-lt"/>
                <a:ea typeface="+mn-ea"/>
                <a:cs typeface="+mn-cs"/>
              </a:rPr>
              <a:t> is designed to:</a:t>
            </a:r>
          </a:p>
          <a:p>
            <a:pPr marL="800100" lvl="1" indent="-342900">
              <a:buClr>
                <a:srgbClr val="1D4999"/>
              </a:buClr>
              <a:buFont typeface="Arial" panose="020B0604020202020204" pitchFamily="34" charset="0"/>
              <a:buChar char="•"/>
            </a:pPr>
            <a:r>
              <a:rPr lang="en-US" sz="2000" b="0" i="0" kern="1200" dirty="0">
                <a:solidFill>
                  <a:schemeClr val="tx1"/>
                </a:solidFill>
                <a:effectLst/>
                <a:latin typeface="+mn-lt"/>
                <a:ea typeface="+mn-ea"/>
                <a:cs typeface="+mn-cs"/>
              </a:rPr>
              <a:t>Get your attention about a Medicare Advantage or Medicare drug plan.</a:t>
            </a:r>
          </a:p>
          <a:p>
            <a:pPr marL="800100" lvl="1" indent="-342900">
              <a:buClr>
                <a:srgbClr val="1D4999"/>
              </a:buClr>
              <a:buFont typeface="Arial" panose="020B0604020202020204" pitchFamily="34" charset="0"/>
              <a:buChar char="•"/>
            </a:pPr>
            <a:r>
              <a:rPr lang="en-US" sz="2000" b="0" i="0" kern="1200" dirty="0">
                <a:solidFill>
                  <a:schemeClr val="tx1"/>
                </a:solidFill>
                <a:effectLst/>
                <a:latin typeface="+mn-lt"/>
                <a:ea typeface="+mn-ea"/>
                <a:cs typeface="+mn-cs"/>
              </a:rPr>
              <a:t>Influence you to join, stay in, or switch plans.</a:t>
            </a:r>
          </a:p>
          <a:p>
            <a:pPr marL="342900" indent="-342900">
              <a:buClr>
                <a:srgbClr val="1D4999"/>
              </a:buClr>
              <a:buFont typeface="Arial" panose="020B0604020202020204" pitchFamily="34" charset="0"/>
              <a:buChar char="•"/>
            </a:pPr>
            <a:r>
              <a:rPr lang="en-US" sz="2000" b="0" i="0" kern="1200" dirty="0">
                <a:solidFill>
                  <a:schemeClr val="tx1"/>
                </a:solidFill>
                <a:effectLst/>
                <a:latin typeface="+mn-lt"/>
                <a:ea typeface="+mn-ea"/>
                <a:cs typeface="+mn-cs"/>
              </a:rPr>
              <a:t>Marketing also covers information about: </a:t>
            </a:r>
          </a:p>
          <a:p>
            <a:pPr marL="800100" lvl="1" indent="-342900">
              <a:buClr>
                <a:srgbClr val="1D4999"/>
              </a:buClr>
              <a:buFont typeface="Arial" panose="020B0604020202020204" pitchFamily="34" charset="0"/>
              <a:buChar char="•"/>
            </a:pPr>
            <a:r>
              <a:rPr lang="en-US" sz="2000" dirty="0"/>
              <a:t>B</a:t>
            </a:r>
            <a:r>
              <a:rPr lang="en-US" sz="2000" i="0" kern="1200" dirty="0">
                <a:solidFill>
                  <a:schemeClr val="tx1"/>
                </a:solidFill>
                <a:effectLst/>
                <a:latin typeface="+mn-lt"/>
                <a:ea typeface="+mn-ea"/>
                <a:cs typeface="+mn-cs"/>
              </a:rPr>
              <a:t>enefits</a:t>
            </a:r>
          </a:p>
          <a:p>
            <a:pPr marL="800100" lvl="1" indent="-342900">
              <a:buClr>
                <a:srgbClr val="1D4999"/>
              </a:buClr>
              <a:buFont typeface="Arial" panose="020B0604020202020204" pitchFamily="34" charset="0"/>
              <a:buChar char="•"/>
            </a:pPr>
            <a:r>
              <a:rPr lang="en-US" sz="2000" dirty="0"/>
              <a:t>C</a:t>
            </a:r>
            <a:r>
              <a:rPr lang="en-US" sz="2000" i="0" kern="1200" dirty="0">
                <a:solidFill>
                  <a:schemeClr val="tx1"/>
                </a:solidFill>
                <a:effectLst/>
                <a:latin typeface="+mn-lt"/>
                <a:ea typeface="+mn-ea"/>
                <a:cs typeface="+mn-cs"/>
              </a:rPr>
              <a:t>osts</a:t>
            </a:r>
            <a:r>
              <a:rPr lang="en-US" sz="2000" dirty="0"/>
              <a:t> (including</a:t>
            </a:r>
            <a:r>
              <a:rPr lang="en-US" sz="2000" i="0" kern="1200" dirty="0">
                <a:solidFill>
                  <a:schemeClr val="tx1"/>
                </a:solidFill>
                <a:effectLst/>
                <a:latin typeface="+mn-lt"/>
                <a:ea typeface="+mn-ea"/>
                <a:cs typeface="+mn-cs"/>
              </a:rPr>
              <a:t> premiums)</a:t>
            </a:r>
            <a:endParaRPr lang="en-US" sz="2000" dirty="0"/>
          </a:p>
          <a:p>
            <a:pPr marL="800100" lvl="1" indent="-342900">
              <a:buClr>
                <a:srgbClr val="1D4999"/>
              </a:buClr>
              <a:buFont typeface="Arial" panose="020B0604020202020204" pitchFamily="34" charset="0"/>
              <a:buChar char="•"/>
            </a:pPr>
            <a:r>
              <a:rPr lang="en-US" sz="2000" i="0" kern="1200" dirty="0">
                <a:solidFill>
                  <a:schemeClr val="tx1"/>
                </a:solidFill>
                <a:effectLst/>
                <a:latin typeface="+mn-lt"/>
                <a:ea typeface="+mn-ea"/>
                <a:cs typeface="+mn-cs"/>
              </a:rPr>
              <a:t>Star ratings (low-performing plans can’t minimize their rating)</a:t>
            </a:r>
            <a:endParaRPr lang="en-US" sz="2000" dirty="0"/>
          </a:p>
          <a:p>
            <a:pPr marL="800100" lvl="1" indent="-342900">
              <a:buClr>
                <a:srgbClr val="1D4999"/>
              </a:buClr>
              <a:buFont typeface="Arial" panose="020B0604020202020204" pitchFamily="34" charset="0"/>
              <a:buChar char="•"/>
            </a:pPr>
            <a:r>
              <a:rPr lang="en-US" sz="2000" dirty="0"/>
              <a:t>P</a:t>
            </a:r>
            <a:r>
              <a:rPr lang="en-US" sz="2000" i="0" kern="1200" dirty="0">
                <a:solidFill>
                  <a:schemeClr val="tx1"/>
                </a:solidFill>
                <a:effectLst/>
                <a:latin typeface="+mn-lt"/>
                <a:ea typeface="+mn-ea"/>
                <a:cs typeface="+mn-cs"/>
              </a:rPr>
              <a:t>lan comparisons</a:t>
            </a:r>
            <a:endParaRPr lang="en-US" sz="2000" dirty="0"/>
          </a:p>
          <a:p>
            <a:pPr marL="800100" lvl="1" indent="-342900">
              <a:buClr>
                <a:srgbClr val="1D4999"/>
              </a:buClr>
              <a:buFont typeface="Arial" panose="020B0604020202020204" pitchFamily="34" charset="0"/>
              <a:buChar char="•"/>
            </a:pPr>
            <a:r>
              <a:rPr lang="en-US" sz="2000" i="0" kern="1200" dirty="0">
                <a:solidFill>
                  <a:schemeClr val="tx1"/>
                </a:solidFill>
                <a:effectLst/>
                <a:latin typeface="+mn-lt"/>
                <a:ea typeface="+mn-ea"/>
                <a:cs typeface="+mn-cs"/>
              </a:rPr>
              <a:t>Any rewards or incentives (Medicare Advantage but not Medicare drug plans)</a:t>
            </a:r>
          </a:p>
          <a:p>
            <a:pPr marL="342900" indent="-342900">
              <a:buClr>
                <a:srgbClr val="1D4999"/>
              </a:buClr>
              <a:buFont typeface="Arial" panose="020B0604020202020204" pitchFamily="34" charset="0"/>
              <a:buChar char="•"/>
            </a:pPr>
            <a:r>
              <a:rPr lang="en-US" sz="2000" dirty="0"/>
              <a:t>Plans aren’t allowed to market for the upcoming plan year before </a:t>
            </a:r>
            <a:r>
              <a:rPr lang="en-US" sz="2000" b="1" dirty="0"/>
              <a:t>October 1 </a:t>
            </a:r>
            <a:r>
              <a:rPr lang="en-US" sz="2000" dirty="0"/>
              <a:t>unless:</a:t>
            </a:r>
          </a:p>
          <a:p>
            <a:pPr marL="800100" lvl="1" indent="-342900">
              <a:buClr>
                <a:srgbClr val="1D4999"/>
              </a:buClr>
              <a:buFont typeface="Arial" panose="020B0604020202020204" pitchFamily="34" charset="0"/>
              <a:buChar char="•"/>
            </a:pPr>
            <a:r>
              <a:rPr lang="en-US" sz="2000" dirty="0"/>
              <a:t>You’re turning 65 </a:t>
            </a:r>
          </a:p>
          <a:p>
            <a:pPr lvl="1">
              <a:buClr>
                <a:srgbClr val="1D4999"/>
              </a:buClr>
            </a:pPr>
            <a:r>
              <a:rPr lang="en-US" sz="2000" i="1" dirty="0"/>
              <a:t>or</a:t>
            </a:r>
            <a:r>
              <a:rPr lang="en-US" sz="2000" dirty="0"/>
              <a:t> </a:t>
            </a:r>
          </a:p>
          <a:p>
            <a:pPr marL="800100" lvl="1" indent="-342900">
              <a:buClr>
                <a:srgbClr val="1D4999"/>
              </a:buClr>
              <a:buFont typeface="Arial" panose="020B0604020202020204" pitchFamily="34" charset="0"/>
              <a:buChar char="•"/>
            </a:pPr>
            <a:r>
              <a:rPr lang="en-US" sz="2000" dirty="0"/>
              <a:t>You’re eligible for a Special Enrollment Period</a:t>
            </a:r>
            <a:endParaRPr lang="en-US" sz="2000" i="0" kern="1200" dirty="0">
              <a:solidFill>
                <a:schemeClr val="tx1"/>
              </a:solidFill>
              <a:effectLst/>
              <a:latin typeface="+mn-lt"/>
              <a:ea typeface="+mn-ea"/>
              <a:cs typeface="+mn-cs"/>
            </a:endParaRPr>
          </a:p>
          <a:p>
            <a:pPr marL="285750" indent="-285750">
              <a:buClr>
                <a:srgbClr val="1D4999"/>
              </a:buClr>
              <a:buFont typeface="Arial" panose="020B0604020202020204" pitchFamily="34" charset="0"/>
              <a:buChar char="•"/>
            </a:pPr>
            <a:endParaRPr lang="en-US" dirty="0"/>
          </a:p>
        </p:txBody>
      </p:sp>
      <p:pic>
        <p:nvPicPr>
          <p:cNvPr id="5" name="Picture 4">
            <a:extLst>
              <a:ext uri="{FF2B5EF4-FFF2-40B4-BE49-F238E27FC236}">
                <a16:creationId xmlns:a16="http://schemas.microsoft.com/office/drawing/2014/main" id="{D9B3BEC6-1D48-E29B-9608-2A30BEB060B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450376" y="3666506"/>
            <a:ext cx="589390" cy="475013"/>
          </a:xfrm>
          <a:prstGeom prst="rect">
            <a:avLst/>
          </a:prstGeom>
        </p:spPr>
      </p:pic>
      <p:sp>
        <p:nvSpPr>
          <p:cNvPr id="4" name="Slide Number Placeholder 3">
            <a:extLst>
              <a:ext uri="{FF2B5EF4-FFF2-40B4-BE49-F238E27FC236}">
                <a16:creationId xmlns:a16="http://schemas.microsoft.com/office/drawing/2014/main" id="{75374C21-8121-291C-A7E7-E5DFF4EEEF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922131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6A5C483-ADEA-E297-E3E3-13303FC3991D}"/>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AE017BE-53E1-BD19-76FC-CFD8D0B4C1FB}"/>
              </a:ext>
            </a:extLst>
          </p:cNvPr>
          <p:cNvSpPr txBox="1">
            <a:spLocks noGrp="1"/>
          </p:cNvSpPr>
          <p:nvPr>
            <p:ph type="title" idx="4294967295"/>
          </p:nvPr>
        </p:nvSpPr>
        <p:spPr>
          <a:xfrm>
            <a:off x="360947" y="201497"/>
            <a:ext cx="1151549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Marketing/Sales Events vs Educational Events</a:t>
            </a:r>
          </a:p>
        </p:txBody>
      </p:sp>
      <p:sp>
        <p:nvSpPr>
          <p:cNvPr id="3" name="TextBox 2">
            <a:extLst>
              <a:ext uri="{FF2B5EF4-FFF2-40B4-BE49-F238E27FC236}">
                <a16:creationId xmlns:a16="http://schemas.microsoft.com/office/drawing/2014/main" id="{25BD89E4-7727-A78E-C032-522D8F0A17D2}"/>
              </a:ext>
            </a:extLst>
          </p:cNvPr>
          <p:cNvSpPr txBox="1"/>
          <p:nvPr/>
        </p:nvSpPr>
        <p:spPr>
          <a:xfrm>
            <a:off x="618564" y="1248523"/>
            <a:ext cx="10919011" cy="5324535"/>
          </a:xfrm>
          <a:prstGeom prst="rect">
            <a:avLst/>
          </a:prstGeom>
          <a:noFill/>
        </p:spPr>
        <p:txBody>
          <a:bodyPr wrap="square">
            <a:spAutoFit/>
          </a:bodyPr>
          <a:lstStyle/>
          <a:p>
            <a:pPr marR="0" lvl="0" algn="l" defTabSz="685800" rtl="0" eaLnBrk="1" fontAlgn="auto" latinLnBrk="0" hangingPunct="1">
              <a:lnSpc>
                <a:spcPct val="100000"/>
              </a:lnSpc>
              <a:spcBef>
                <a:spcPts val="0"/>
              </a:spcBef>
              <a:spcAft>
                <a:spcPts val="1200"/>
              </a:spcAft>
              <a:buClr>
                <a:srgbClr val="1D4999"/>
              </a:buClr>
              <a:buSzTx/>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a:rPr>
              <a:t>At Marketing/Sales Events:</a:t>
            </a:r>
          </a:p>
          <a:p>
            <a:pPr marL="800100" lvl="1" indent="-342900" defTabSz="685800">
              <a:spcAft>
                <a:spcPts val="1200"/>
              </a:spcAft>
              <a:buClr>
                <a:srgbClr val="1D4999"/>
              </a:buClr>
              <a:buFont typeface="Arial" panose="020B0604020202020204" pitchFamily="34" charset="0"/>
              <a:buChar char="•"/>
              <a:defRPr/>
            </a:pPr>
            <a:r>
              <a:rPr lang="en-US" sz="2000" dirty="0">
                <a:solidFill>
                  <a:prstClr val="black"/>
                </a:solidFill>
                <a:latin typeface="Arial" panose="020B0604020202020204" pitchFamily="34" charset="0"/>
                <a:cs typeface="Arial"/>
              </a:rPr>
              <a:t>Can’t require you give contact information or complete a sign-in sheet.</a:t>
            </a:r>
          </a:p>
          <a:p>
            <a:pPr marL="800100" lvl="1" indent="-342900" defTabSz="685800">
              <a:spcAft>
                <a:spcPts val="1200"/>
              </a:spcAft>
              <a:buClr>
                <a:srgbClr val="1D4999"/>
              </a:buClr>
              <a:buFont typeface="Arial" panose="020B0604020202020204" pitchFamily="34" charset="0"/>
              <a:buChar char="•"/>
              <a:defRPr/>
            </a:pPr>
            <a:r>
              <a:rPr lang="en-US" sz="2000" dirty="0">
                <a:solidFill>
                  <a:prstClr val="black"/>
                </a:solidFill>
                <a:latin typeface="Arial" panose="020B0604020202020204" pitchFamily="34" charset="0"/>
                <a:cs typeface="Arial"/>
              </a:rPr>
              <a:t>Can’t use health screenings, health surveys or other activities to target members.</a:t>
            </a:r>
          </a:p>
          <a:p>
            <a:pPr marL="800100" lvl="1" indent="-342900" defTabSz="685800">
              <a:spcAft>
                <a:spcPts val="1200"/>
              </a:spcAft>
              <a:buClr>
                <a:srgbClr val="1D4999"/>
              </a:buClr>
              <a:buFont typeface="Arial" panose="020B0604020202020204" pitchFamily="34" charset="0"/>
              <a:buChar char="•"/>
              <a:defRPr/>
            </a:pPr>
            <a:r>
              <a:rPr lang="en-US" sz="2000" dirty="0">
                <a:solidFill>
                  <a:prstClr val="black"/>
                </a:solidFill>
                <a:latin typeface="Arial" panose="020B0604020202020204" pitchFamily="34" charset="0"/>
                <a:cs typeface="Arial"/>
              </a:rPr>
              <a:t>Can use your contact information for raffles or drawings (only for that purpose).</a:t>
            </a: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a:endParaRPr>
          </a:p>
          <a:p>
            <a:pPr marR="0" lvl="0" algn="l" defTabSz="685800" rtl="0" eaLnBrk="1" fontAlgn="auto" latinLnBrk="0" hangingPunct="1">
              <a:lnSpc>
                <a:spcPct val="100000"/>
              </a:lnSpc>
              <a:spcBef>
                <a:spcPts val="0"/>
              </a:spcBef>
              <a:spcAft>
                <a:spcPts val="1200"/>
              </a:spcAft>
              <a:buClr>
                <a:srgbClr val="1D4999"/>
              </a:buClr>
              <a:buSzTx/>
              <a:tabLst/>
              <a:defRPr/>
            </a:pPr>
            <a:r>
              <a:rPr lang="en-US" sz="2000" dirty="0">
                <a:solidFill>
                  <a:prstClr val="black"/>
                </a:solidFill>
                <a:latin typeface="Arial" panose="020B0604020202020204" pitchFamily="34" charset="0"/>
                <a:cs typeface="Arial"/>
              </a:rPr>
              <a:t>At Educational Events:</a:t>
            </a:r>
          </a:p>
          <a:p>
            <a:pPr marL="800100" lvl="1" indent="-342900" defTabSz="685800">
              <a:spcAft>
                <a:spcPts val="1200"/>
              </a:spcAft>
              <a:buClr>
                <a:srgbClr val="1D4999"/>
              </a:buClr>
              <a:buFont typeface="Arial" panose="020B0604020202020204" pitchFamily="34" charset="0"/>
              <a:buChar char="•"/>
              <a:defRPr/>
            </a:pPr>
            <a:r>
              <a:rPr lang="en-US" sz="2000" dirty="0">
                <a:solidFill>
                  <a:prstClr val="black"/>
                </a:solidFill>
                <a:latin typeface="Arial" panose="020B0604020202020204" pitchFamily="34" charset="0"/>
                <a:cs typeface="Arial"/>
              </a:rPr>
              <a:t>Must be advertised as educational.</a:t>
            </a:r>
          </a:p>
          <a:p>
            <a:pPr marL="800100" lvl="1" indent="-342900" defTabSz="685800">
              <a:spcAft>
                <a:spcPts val="1200"/>
              </a:spcAft>
              <a:buClr>
                <a:srgbClr val="1D4999"/>
              </a:buClr>
              <a:buFont typeface="Arial" panose="020B0604020202020204" pitchFamily="34" charset="0"/>
              <a:buChar char="•"/>
              <a:defRPr/>
            </a:pPr>
            <a:r>
              <a:rPr lang="en-US" sz="2000" dirty="0">
                <a:solidFill>
                  <a:prstClr val="black"/>
                </a:solidFill>
              </a:rPr>
              <a:t>Plans may provide communication materials and business cards, answer Medicare Advantage Plan related questions and make available and get contact information.</a:t>
            </a:r>
          </a:p>
          <a:p>
            <a:pPr marL="800100" lvl="1" indent="-342900" defTabSz="685800">
              <a:spcAft>
                <a:spcPts val="1200"/>
              </a:spcAft>
              <a:buClr>
                <a:srgbClr val="1D4999"/>
              </a:buClr>
              <a:buFont typeface="Arial" panose="020B0604020202020204" pitchFamily="34" charset="0"/>
              <a:buChar char="•"/>
              <a:defRPr/>
            </a:pPr>
            <a:r>
              <a:rPr lang="en-US" sz="2000" dirty="0">
                <a:solidFill>
                  <a:prstClr val="black"/>
                </a:solidFill>
                <a:latin typeface="Arial" panose="020B0604020202020204" pitchFamily="34" charset="0"/>
                <a:cs typeface="Arial"/>
              </a:rPr>
              <a:t>Plans and agents/brokers can’t conduct marketing/sales activities during the event.</a:t>
            </a:r>
          </a:p>
          <a:p>
            <a:pPr lvl="0" defTabSz="685800">
              <a:spcAft>
                <a:spcPts val="1200"/>
              </a:spcAft>
              <a:buClr>
                <a:srgbClr val="1D4999"/>
              </a:buClr>
              <a:defRPr/>
            </a:pPr>
            <a:endParaRPr lang="en-US" sz="2000" dirty="0"/>
          </a:p>
          <a:p>
            <a:pPr lvl="0" algn="ctr" defTabSz="685800">
              <a:spcAft>
                <a:spcPts val="1200"/>
              </a:spcAft>
              <a:buClr>
                <a:srgbClr val="1D4999"/>
              </a:buClr>
              <a:defRPr/>
            </a:pPr>
            <a:r>
              <a:rPr lang="en-US" b="1" dirty="0"/>
              <a:t>NOTE: </a:t>
            </a:r>
            <a:r>
              <a:rPr lang="en-US" dirty="0"/>
              <a:t>A Marketing/Sales Event can directly follow an Educational Event in the same location. </a:t>
            </a:r>
            <a:endParaRPr kumimoji="0" lang="en-US" b="0" i="0" u="none" strike="noStrike" kern="1200" cap="none" spc="0" normalizeH="0" baseline="0" noProof="0" dirty="0">
              <a:ln>
                <a:noFill/>
              </a:ln>
              <a:solidFill>
                <a:prstClr val="black"/>
              </a:solidFill>
              <a:effectLst/>
              <a:uLnTx/>
              <a:uFillTx/>
              <a:cs typeface="Arial"/>
            </a:endParaRPr>
          </a:p>
          <a:p>
            <a:pPr marL="800100" marR="0" lvl="1" indent="-342900" algn="l" defTabSz="685800" rtl="0" eaLnBrk="1" fontAlgn="auto" latinLnBrk="0" hangingPunct="1">
              <a:lnSpc>
                <a:spcPct val="100000"/>
              </a:lnSpc>
              <a:spcBef>
                <a:spcPts val="0"/>
              </a:spcBef>
              <a:spcAft>
                <a:spcPts val="1200"/>
              </a:spcAft>
              <a:buClr>
                <a:srgbClr val="1D4999"/>
              </a:buClr>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a:endParaRPr>
          </a:p>
        </p:txBody>
      </p:sp>
      <p:pic>
        <p:nvPicPr>
          <p:cNvPr id="2" name="Picture 2">
            <a:extLst>
              <a:ext uri="{FF2B5EF4-FFF2-40B4-BE49-F238E27FC236}">
                <a16:creationId xmlns:a16="http://schemas.microsoft.com/office/drawing/2014/main" id="{36A9A29F-C313-AFE9-8473-F77E2EE60A75}"/>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800000">
            <a:off x="982676" y="5706296"/>
            <a:ext cx="274320" cy="27432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94E73A4F-D581-3852-455D-0C21C1280A3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609422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3E888CA-2641-AAEB-1F26-427DF07262E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1B7E89A-D9CF-A4F2-77F5-5CD7000B3AC0}"/>
              </a:ext>
            </a:extLst>
          </p:cNvPr>
          <p:cNvSpPr txBox="1">
            <a:spLocks noGrp="1"/>
          </p:cNvSpPr>
          <p:nvPr>
            <p:ph type="title" idx="4294967295"/>
          </p:nvPr>
        </p:nvSpPr>
        <p:spPr>
          <a:xfrm>
            <a:off x="148060" y="201497"/>
            <a:ext cx="11787266"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Gifts &amp; Food When Marketing</a:t>
            </a:r>
          </a:p>
        </p:txBody>
      </p:sp>
      <p:sp>
        <p:nvSpPr>
          <p:cNvPr id="7" name="TextBox 6">
            <a:extLst>
              <a:ext uri="{FF2B5EF4-FFF2-40B4-BE49-F238E27FC236}">
                <a16:creationId xmlns:a16="http://schemas.microsoft.com/office/drawing/2014/main" id="{399119C3-42F7-F5D9-1867-19627BE1A075}"/>
              </a:ext>
            </a:extLst>
          </p:cNvPr>
          <p:cNvSpPr txBox="1"/>
          <p:nvPr/>
        </p:nvSpPr>
        <p:spPr>
          <a:xfrm>
            <a:off x="4881282" y="1324542"/>
            <a:ext cx="6961093" cy="4555093"/>
          </a:xfrm>
          <a:prstGeom prst="rect">
            <a:avLst/>
          </a:prstGeom>
          <a:noFill/>
        </p:spPr>
        <p:txBody>
          <a:bodyPr wrap="square" rtlCol="0">
            <a:spAutoFit/>
          </a:bodyPr>
          <a:lstStyle/>
          <a:p>
            <a:pPr defTabSz="685800">
              <a:spcAft>
                <a:spcPts val="1200"/>
              </a:spcAft>
              <a:buClr>
                <a:srgbClr val="0070C0"/>
              </a:buClr>
            </a:pPr>
            <a:r>
              <a:rPr lang="en-US" sz="2400" dirty="0">
                <a:cs typeface="Arial"/>
              </a:rPr>
              <a:t>Plans can offer you “nominal” gifts to market their plans:</a:t>
            </a:r>
          </a:p>
          <a:p>
            <a:pPr marL="800100" lvl="1" indent="-342900" defTabSz="685800">
              <a:spcAft>
                <a:spcPts val="1200"/>
              </a:spcAft>
              <a:buClr>
                <a:srgbClr val="0070C0"/>
              </a:buClr>
              <a:buFont typeface="Arial" panose="020B0604020202020204" pitchFamily="34" charset="0"/>
              <a:buChar char="•"/>
            </a:pPr>
            <a:r>
              <a:rPr lang="en-US" sz="2400" dirty="0">
                <a:cs typeface="Arial"/>
              </a:rPr>
              <a:t>Item $15 or less and $75 total in items per person/year</a:t>
            </a:r>
          </a:p>
          <a:p>
            <a:pPr marL="800100" lvl="1" indent="-342900" defTabSz="685800">
              <a:spcAft>
                <a:spcPts val="1200"/>
              </a:spcAft>
              <a:buClr>
                <a:srgbClr val="0070C0"/>
              </a:buClr>
              <a:buFont typeface="Arial" panose="020B0604020202020204" pitchFamily="34" charset="0"/>
              <a:buChar char="•"/>
            </a:pPr>
            <a:r>
              <a:rPr lang="en-US" sz="2400" dirty="0">
                <a:cs typeface="Arial"/>
              </a:rPr>
              <a:t>Can’t be cash or rebates</a:t>
            </a:r>
          </a:p>
          <a:p>
            <a:pPr marL="800100" lvl="1" indent="-342900" defTabSz="685800">
              <a:spcAft>
                <a:spcPts val="1200"/>
              </a:spcAft>
              <a:buClr>
                <a:srgbClr val="0070C0"/>
              </a:buClr>
              <a:buFont typeface="Arial" panose="020B0604020202020204" pitchFamily="34" charset="0"/>
              <a:buChar char="•"/>
            </a:pPr>
            <a:r>
              <a:rPr lang="en-US" sz="2400" dirty="0">
                <a:cs typeface="Arial"/>
              </a:rPr>
              <a:t>Given regardless of whether you enroll</a:t>
            </a:r>
            <a:endParaRPr lang="en-US" sz="2400" b="1" dirty="0">
              <a:cs typeface="Arial"/>
            </a:endParaRPr>
          </a:p>
          <a:p>
            <a:pPr defTabSz="685800">
              <a:spcAft>
                <a:spcPts val="1200"/>
              </a:spcAft>
              <a:buClr>
                <a:srgbClr val="0070C0"/>
              </a:buClr>
            </a:pPr>
            <a:r>
              <a:rPr lang="en-US" sz="2400" dirty="0">
                <a:cs typeface="Arial"/>
              </a:rPr>
              <a:t>Plans can offer you refreshments and light snacks:</a:t>
            </a:r>
          </a:p>
          <a:p>
            <a:pPr marL="914400" lvl="1" indent="-457200" defTabSz="685800">
              <a:spcAft>
                <a:spcPts val="1200"/>
              </a:spcAft>
              <a:buClr>
                <a:srgbClr val="0070C0"/>
              </a:buClr>
              <a:buFont typeface="Arial" panose="020B0604020202020204" pitchFamily="34" charset="0"/>
              <a:buChar char="•"/>
            </a:pPr>
            <a:r>
              <a:rPr lang="en-US" sz="2400" dirty="0">
                <a:cs typeface="Arial"/>
              </a:rPr>
              <a:t>No meals or subsidized meals at sales/marketing events.</a:t>
            </a:r>
          </a:p>
        </p:txBody>
      </p:sp>
      <p:pic>
        <p:nvPicPr>
          <p:cNvPr id="2" name="Picture 1">
            <a:extLst>
              <a:ext uri="{FF2B5EF4-FFF2-40B4-BE49-F238E27FC236}">
                <a16:creationId xmlns:a16="http://schemas.microsoft.com/office/drawing/2014/main" id="{8E4EBE8C-13F0-4533-2659-0C2999412DC5}"/>
              </a:ext>
              <a:ext uri="{C183D7F6-B498-43B3-948B-1728B52AA6E4}">
                <adec:decorative xmlns:adec="http://schemas.microsoft.com/office/drawing/2017/decorative" val="1"/>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85800" y="1674159"/>
            <a:ext cx="3626223" cy="3509681"/>
          </a:xfrm>
          <a:prstGeom prst="rect">
            <a:avLst/>
          </a:prstGeom>
          <a:ln>
            <a:noFill/>
          </a:ln>
          <a:effectLst>
            <a:softEdge rad="112500"/>
          </a:effectLst>
        </p:spPr>
      </p:pic>
      <p:sp>
        <p:nvSpPr>
          <p:cNvPr id="4" name="Slide Number Placeholder 3">
            <a:extLst>
              <a:ext uri="{FF2B5EF4-FFF2-40B4-BE49-F238E27FC236}">
                <a16:creationId xmlns:a16="http://schemas.microsoft.com/office/drawing/2014/main" id="{18270049-A5C5-5D4B-DAE7-F91C459E962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667027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276C6A2-1BC1-1F01-2E22-B89CF82F87C7}"/>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25C796F-3FD6-EEA3-38CE-7CE61442EA27}"/>
              </a:ext>
            </a:extLst>
          </p:cNvPr>
          <p:cNvSpPr txBox="1">
            <a:spLocks noGrp="1"/>
          </p:cNvSpPr>
          <p:nvPr>
            <p:ph type="title" idx="4294967295"/>
          </p:nvPr>
        </p:nvSpPr>
        <p:spPr>
          <a:xfrm>
            <a:off x="443753" y="201497"/>
            <a:ext cx="1143268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When Plans Can and Can’t Contact You</a:t>
            </a:r>
          </a:p>
        </p:txBody>
      </p:sp>
      <p:sp>
        <p:nvSpPr>
          <p:cNvPr id="2" name="Content Placeholder 5">
            <a:extLst>
              <a:ext uri="{FF2B5EF4-FFF2-40B4-BE49-F238E27FC236}">
                <a16:creationId xmlns:a16="http://schemas.microsoft.com/office/drawing/2014/main" id="{335EB4AD-D608-13EE-AB86-1D663C105245}"/>
              </a:ext>
            </a:extLst>
          </p:cNvPr>
          <p:cNvSpPr txBox="1">
            <a:spLocks/>
          </p:cNvSpPr>
          <p:nvPr/>
        </p:nvSpPr>
        <p:spPr>
          <a:xfrm>
            <a:off x="689132" y="1409700"/>
            <a:ext cx="3419856" cy="4583476"/>
          </a:xfrm>
          <a:prstGeom prst="roundRect">
            <a:avLst/>
          </a:prstGeom>
          <a:ln w="38100">
            <a:solidFill>
              <a:srgbClr val="00B050"/>
            </a:solidFill>
          </a:ln>
        </p:spPr>
        <p:txBody>
          <a:bodyPr tIns="164592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1200"/>
              </a:spcAft>
              <a:buFont typeface="Arial" panose="020B0604020202020204" pitchFamily="34" charset="0"/>
              <a:buNone/>
              <a:defRPr/>
            </a:pPr>
            <a:r>
              <a:rPr lang="en-US" sz="1900" b="1" dirty="0"/>
              <a:t>Allowed:</a:t>
            </a:r>
          </a:p>
          <a:p>
            <a:pPr marL="274320" indent="-274320" defTabSz="685800">
              <a:lnSpc>
                <a:spcPct val="100000"/>
              </a:lnSpc>
              <a:spcBef>
                <a:spcPts val="0"/>
              </a:spcBef>
              <a:spcAft>
                <a:spcPts val="600"/>
              </a:spcAft>
              <a:buFont typeface="Wingdings" panose="02070309020205020404" pitchFamily="49" charset="0"/>
              <a:buChar char="§"/>
              <a:defRPr/>
            </a:pPr>
            <a:endParaRPr lang="en-US" sz="1800" dirty="0"/>
          </a:p>
          <a:p>
            <a:pPr marL="274320" indent="-274320" defTabSz="685800">
              <a:lnSpc>
                <a:spcPct val="100000"/>
              </a:lnSpc>
              <a:spcBef>
                <a:spcPts val="0"/>
              </a:spcBef>
              <a:spcAft>
                <a:spcPts val="600"/>
              </a:spcAft>
              <a:buFont typeface="Wingdings" panose="02070309020205020404" pitchFamily="49" charset="0"/>
              <a:buChar char="§"/>
              <a:defRPr/>
            </a:pPr>
            <a:endParaRPr lang="en-US" sz="1800" dirty="0"/>
          </a:p>
          <a:p>
            <a:pPr defTabSz="685800">
              <a:lnSpc>
                <a:spcPct val="100000"/>
              </a:lnSpc>
              <a:spcBef>
                <a:spcPts val="0"/>
              </a:spcBef>
              <a:spcAft>
                <a:spcPts val="600"/>
              </a:spcAft>
              <a:defRPr/>
            </a:pPr>
            <a:r>
              <a:rPr lang="en-US" sz="1800" dirty="0"/>
              <a:t>Mail or other print media</a:t>
            </a:r>
          </a:p>
          <a:p>
            <a:pPr defTabSz="685800">
              <a:lnSpc>
                <a:spcPct val="100000"/>
              </a:lnSpc>
              <a:spcBef>
                <a:spcPts val="0"/>
              </a:spcBef>
              <a:spcAft>
                <a:spcPts val="600"/>
              </a:spcAft>
              <a:defRPr/>
            </a:pPr>
            <a:r>
              <a:rPr lang="en-US" sz="1800" dirty="0"/>
              <a:t>Email (must have an opt-out option)</a:t>
            </a:r>
          </a:p>
        </p:txBody>
      </p:sp>
      <p:pic>
        <p:nvPicPr>
          <p:cNvPr id="3" name="Picture 2">
            <a:extLst>
              <a:ext uri="{FF2B5EF4-FFF2-40B4-BE49-F238E27FC236}">
                <a16:creationId xmlns:a16="http://schemas.microsoft.com/office/drawing/2014/main" id="{3E2FB3EB-901D-0570-BB24-C1DE66972044}"/>
              </a:ext>
              <a:ext uri="{C183D7F6-B498-43B3-948B-1728B52AA6E4}">
                <adec:decorative xmlns:adec="http://schemas.microsoft.com/office/drawing/2017/decorative" val="1"/>
              </a:ext>
            </a:extLst>
          </p:cNvPr>
          <p:cNvPicPr preferRelativeResize="0">
            <a:picLocks noChangeAspect="1"/>
          </p:cNvPicPr>
          <p:nvPr/>
        </p:nvPicPr>
        <p:blipFill rotWithShape="1">
          <a:blip r:embed="rId4"/>
          <a:srcRect l="4197" t="16846" r="49978" b="14782"/>
          <a:stretch/>
        </p:blipFill>
        <p:spPr>
          <a:xfrm>
            <a:off x="1758980" y="1567518"/>
            <a:ext cx="1280160" cy="1280160"/>
          </a:xfrm>
          <a:prstGeom prst="rect">
            <a:avLst/>
          </a:prstGeom>
        </p:spPr>
      </p:pic>
      <p:sp>
        <p:nvSpPr>
          <p:cNvPr id="5" name="Content Placeholder 6">
            <a:extLst>
              <a:ext uri="{FF2B5EF4-FFF2-40B4-BE49-F238E27FC236}">
                <a16:creationId xmlns:a16="http://schemas.microsoft.com/office/drawing/2014/main" id="{C97A2DE2-E4D5-5143-00E3-CBFFD57DC4CD}"/>
              </a:ext>
            </a:extLst>
          </p:cNvPr>
          <p:cNvSpPr txBox="1">
            <a:spLocks/>
          </p:cNvSpPr>
          <p:nvPr/>
        </p:nvSpPr>
        <p:spPr>
          <a:xfrm>
            <a:off x="4415398" y="1409700"/>
            <a:ext cx="3419856" cy="4583476"/>
          </a:xfrm>
          <a:prstGeom prst="roundRect">
            <a:avLst/>
          </a:prstGeom>
          <a:ln w="38100">
            <a:solidFill>
              <a:srgbClr val="FF0000"/>
            </a:solidFill>
          </a:ln>
        </p:spPr>
        <p:txBody>
          <a:bodyPr tIns="1645920" bIns="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2400"/>
              </a:spcAft>
              <a:buFont typeface="Arial" panose="020B0604020202020204" pitchFamily="34" charset="0"/>
              <a:buNone/>
              <a:defRPr/>
            </a:pPr>
            <a:r>
              <a:rPr lang="en-US" sz="1900" b="1" dirty="0"/>
              <a:t>Not allowed:</a:t>
            </a:r>
            <a:endParaRPr lang="en-US" sz="1300" dirty="0"/>
          </a:p>
          <a:p>
            <a:pPr marL="274320" indent="-274320" defTabSz="685800">
              <a:lnSpc>
                <a:spcPct val="100000"/>
              </a:lnSpc>
              <a:spcBef>
                <a:spcPts val="0"/>
              </a:spcBef>
              <a:spcAft>
                <a:spcPts val="600"/>
              </a:spcAft>
              <a:buFont typeface="Wingdings" panose="02070309020205020404" pitchFamily="49" charset="0"/>
              <a:buChar char="§"/>
              <a:defRPr/>
            </a:pPr>
            <a:endParaRPr lang="en-US" sz="1800" dirty="0"/>
          </a:p>
          <a:p>
            <a:pPr defTabSz="685800">
              <a:lnSpc>
                <a:spcPct val="100000"/>
              </a:lnSpc>
              <a:spcBef>
                <a:spcPts val="0"/>
              </a:spcBef>
              <a:spcAft>
                <a:spcPts val="600"/>
              </a:spcAft>
              <a:defRPr/>
            </a:pPr>
            <a:r>
              <a:rPr lang="en-US" sz="1800" dirty="0"/>
              <a:t>Door-to-door solicitation</a:t>
            </a:r>
          </a:p>
          <a:p>
            <a:pPr defTabSz="685800">
              <a:lnSpc>
                <a:spcPct val="100000"/>
              </a:lnSpc>
              <a:spcBef>
                <a:spcPts val="0"/>
              </a:spcBef>
              <a:spcAft>
                <a:spcPts val="600"/>
              </a:spcAft>
              <a:defRPr/>
            </a:pPr>
            <a:r>
              <a:rPr lang="en-US" sz="1800" dirty="0"/>
              <a:t>Direct social (social media)</a:t>
            </a:r>
          </a:p>
          <a:p>
            <a:pPr defTabSz="685800">
              <a:lnSpc>
                <a:spcPct val="100000"/>
              </a:lnSpc>
              <a:spcBef>
                <a:spcPts val="0"/>
              </a:spcBef>
              <a:spcAft>
                <a:spcPts val="600"/>
              </a:spcAft>
              <a:defRPr/>
            </a:pPr>
            <a:r>
              <a:rPr lang="en-US" sz="1800" dirty="0"/>
              <a:t>Cold calls</a:t>
            </a:r>
          </a:p>
        </p:txBody>
      </p:sp>
      <p:pic>
        <p:nvPicPr>
          <p:cNvPr id="8" name="Picture 7">
            <a:extLst>
              <a:ext uri="{FF2B5EF4-FFF2-40B4-BE49-F238E27FC236}">
                <a16:creationId xmlns:a16="http://schemas.microsoft.com/office/drawing/2014/main" id="{8DEC09B1-AFEA-34E9-A02A-657D2FE4193A}"/>
              </a:ext>
              <a:ext uri="{C183D7F6-B498-43B3-948B-1728B52AA6E4}">
                <adec:decorative xmlns:adec="http://schemas.microsoft.com/office/drawing/2017/decorative" val="1"/>
              </a:ext>
            </a:extLst>
          </p:cNvPr>
          <p:cNvPicPr preferRelativeResize="0">
            <a:picLocks noChangeAspect="1"/>
          </p:cNvPicPr>
          <p:nvPr/>
        </p:nvPicPr>
        <p:blipFill rotWithShape="1">
          <a:blip r:embed="rId4"/>
          <a:srcRect l="51146" t="16760" r="4053" b="16159"/>
          <a:stretch/>
        </p:blipFill>
        <p:spPr>
          <a:xfrm>
            <a:off x="5485246" y="1567518"/>
            <a:ext cx="1280160" cy="1280160"/>
          </a:xfrm>
          <a:prstGeom prst="rect">
            <a:avLst/>
          </a:prstGeom>
        </p:spPr>
      </p:pic>
      <p:sp>
        <p:nvSpPr>
          <p:cNvPr id="9" name="Content Placeholder 7">
            <a:extLst>
              <a:ext uri="{FF2B5EF4-FFF2-40B4-BE49-F238E27FC236}">
                <a16:creationId xmlns:a16="http://schemas.microsoft.com/office/drawing/2014/main" id="{6D3A117A-3741-2ACD-FF12-420756C8F70F}"/>
              </a:ext>
            </a:extLst>
          </p:cNvPr>
          <p:cNvSpPr txBox="1">
            <a:spLocks/>
          </p:cNvSpPr>
          <p:nvPr/>
        </p:nvSpPr>
        <p:spPr>
          <a:xfrm>
            <a:off x="8141663" y="1409700"/>
            <a:ext cx="3419856" cy="4583476"/>
          </a:xfrm>
          <a:prstGeom prst="roundRect">
            <a:avLst/>
          </a:prstGeom>
          <a:ln w="38100">
            <a:solidFill>
              <a:srgbClr val="FF0000"/>
            </a:solidFill>
          </a:ln>
        </p:spPr>
        <p:txBody>
          <a:bodyPr tIns="164592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2400"/>
              </a:spcAft>
              <a:buFont typeface="Arial" panose="020B0604020202020204" pitchFamily="34" charset="0"/>
              <a:buNone/>
              <a:defRPr/>
            </a:pPr>
            <a:r>
              <a:rPr lang="en-US" sz="1900" b="1" dirty="0"/>
              <a:t>Can’t market non-health-related products, like:</a:t>
            </a:r>
          </a:p>
          <a:p>
            <a:pPr>
              <a:lnSpc>
                <a:spcPct val="100000"/>
              </a:lnSpc>
              <a:spcBef>
                <a:spcPts val="0"/>
              </a:spcBef>
              <a:spcAft>
                <a:spcPts val="1200"/>
              </a:spcAft>
              <a:defRPr/>
            </a:pPr>
            <a:r>
              <a:rPr lang="en-US" sz="1800" dirty="0"/>
              <a:t>Annuities</a:t>
            </a:r>
          </a:p>
          <a:p>
            <a:pPr>
              <a:lnSpc>
                <a:spcPct val="100000"/>
              </a:lnSpc>
              <a:spcBef>
                <a:spcPts val="0"/>
              </a:spcBef>
              <a:spcAft>
                <a:spcPts val="1200"/>
              </a:spcAft>
              <a:defRPr/>
            </a:pPr>
            <a:r>
              <a:rPr lang="en-US" sz="1800" dirty="0"/>
              <a:t>Life insurance</a:t>
            </a:r>
          </a:p>
          <a:p>
            <a:pPr>
              <a:lnSpc>
                <a:spcPct val="100000"/>
              </a:lnSpc>
              <a:spcBef>
                <a:spcPts val="0"/>
              </a:spcBef>
              <a:spcAft>
                <a:spcPts val="1200"/>
              </a:spcAft>
              <a:defRPr/>
            </a:pPr>
            <a:r>
              <a:rPr lang="en-US" sz="1800" dirty="0"/>
              <a:t>Other products</a:t>
            </a:r>
          </a:p>
        </p:txBody>
      </p:sp>
      <p:pic>
        <p:nvPicPr>
          <p:cNvPr id="10" name="Picture 9">
            <a:extLst>
              <a:ext uri="{FF2B5EF4-FFF2-40B4-BE49-F238E27FC236}">
                <a16:creationId xmlns:a16="http://schemas.microsoft.com/office/drawing/2014/main" id="{84B513DF-3113-6F4E-C8BA-7AE9E0345AF3}"/>
              </a:ext>
              <a:ext uri="{C183D7F6-B498-43B3-948B-1728B52AA6E4}">
                <adec:decorative xmlns:adec="http://schemas.microsoft.com/office/drawing/2017/decorative" val="1"/>
              </a:ext>
            </a:extLst>
          </p:cNvPr>
          <p:cNvPicPr preferRelativeResize="0">
            <a:picLocks noChangeAspect="1"/>
          </p:cNvPicPr>
          <p:nvPr/>
        </p:nvPicPr>
        <p:blipFill rotWithShape="1">
          <a:blip r:embed="rId4"/>
          <a:srcRect l="51146" t="16760" r="4053" b="16159"/>
          <a:stretch/>
        </p:blipFill>
        <p:spPr>
          <a:xfrm>
            <a:off x="9215401" y="1567518"/>
            <a:ext cx="1280160" cy="1280160"/>
          </a:xfrm>
          <a:prstGeom prst="rect">
            <a:avLst/>
          </a:prstGeom>
        </p:spPr>
      </p:pic>
      <p:sp>
        <p:nvSpPr>
          <p:cNvPr id="4" name="Slide Number Placeholder 3">
            <a:extLst>
              <a:ext uri="{FF2B5EF4-FFF2-40B4-BE49-F238E27FC236}">
                <a16:creationId xmlns:a16="http://schemas.microsoft.com/office/drawing/2014/main" id="{F6FC9A0B-A18B-64F7-9CB7-7B38B5E133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9506147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213CE73-9BD4-5A99-0473-E3A938BCF5C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D566B0B-D6BD-28CC-CE87-82E221B073EB}"/>
              </a:ext>
            </a:extLst>
          </p:cNvPr>
          <p:cNvSpPr txBox="1">
            <a:spLocks noGrp="1"/>
          </p:cNvSpPr>
          <p:nvPr>
            <p:ph type="title" idx="4294967295"/>
          </p:nvPr>
        </p:nvSpPr>
        <p:spPr>
          <a:xfrm>
            <a:off x="264695" y="201497"/>
            <a:ext cx="11611747"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C447C"/>
                </a:solidFill>
                <a:effectLst/>
                <a:uLnTx/>
                <a:uFillTx/>
                <a:latin typeface="Arial" panose="020B0604020202020204" pitchFamily="34" charset="0"/>
                <a:ea typeface="+mn-ea"/>
                <a:cs typeface="+mn-cs"/>
              </a:rPr>
              <a:t>Information from Plans</a:t>
            </a:r>
          </a:p>
        </p:txBody>
      </p:sp>
      <p:sp>
        <p:nvSpPr>
          <p:cNvPr id="8" name="TextBox 7">
            <a:extLst>
              <a:ext uri="{FF2B5EF4-FFF2-40B4-BE49-F238E27FC236}">
                <a16:creationId xmlns:a16="http://schemas.microsoft.com/office/drawing/2014/main" id="{C7D79246-CFAD-5AFE-F5AB-90896A6D96BA}"/>
              </a:ext>
            </a:extLst>
          </p:cNvPr>
          <p:cNvSpPr txBox="1"/>
          <p:nvPr/>
        </p:nvSpPr>
        <p:spPr>
          <a:xfrm>
            <a:off x="551328" y="1386097"/>
            <a:ext cx="11026590" cy="4801314"/>
          </a:xfrm>
          <a:prstGeom prst="rect">
            <a:avLst/>
          </a:prstGeom>
          <a:noFill/>
        </p:spPr>
        <p:txBody>
          <a:bodyPr wrap="square">
            <a:spAutoFit/>
          </a:bodyPr>
          <a:lstStyle/>
          <a:p>
            <a:pPr marL="342900" indent="-342900">
              <a:buClr>
                <a:srgbClr val="0070C0"/>
              </a:buClr>
              <a:buFont typeface="Arial" panose="020B0604020202020204" pitchFamily="34" charset="0"/>
              <a:buChar char="•"/>
            </a:pPr>
            <a:r>
              <a:rPr lang="en-US" sz="2400" b="0" i="0" kern="1200" dirty="0">
                <a:solidFill>
                  <a:schemeClr val="tx1"/>
                </a:solidFill>
                <a:effectLst/>
                <a:latin typeface="+mn-lt"/>
                <a:ea typeface="+mn-ea"/>
                <a:cs typeface="+mn-cs"/>
              </a:rPr>
              <a:t>Annual Notice of Change (ANOC)</a:t>
            </a:r>
          </a:p>
          <a:p>
            <a:pPr marL="342900" indent="-342900">
              <a:buClr>
                <a:srgbClr val="0070C0"/>
              </a:buClr>
              <a:buFont typeface="Arial" panose="020B0604020202020204" pitchFamily="34" charset="0"/>
              <a:buChar char="•"/>
            </a:pPr>
            <a:r>
              <a:rPr lang="en-US" sz="2400" dirty="0"/>
              <a:t>Evidence of Coverage (EOC)</a:t>
            </a:r>
          </a:p>
          <a:p>
            <a:pPr marL="342900" indent="-342900">
              <a:buClr>
                <a:srgbClr val="0070C0"/>
              </a:buClr>
              <a:buFont typeface="Arial" panose="020B0604020202020204" pitchFamily="34" charset="0"/>
              <a:buChar char="•"/>
            </a:pPr>
            <a:r>
              <a:rPr lang="en-US" sz="2400" dirty="0"/>
              <a:t>ANOC/EOC Errata</a:t>
            </a:r>
          </a:p>
          <a:p>
            <a:pPr marL="342900" indent="-342900">
              <a:buClr>
                <a:srgbClr val="0070C0"/>
              </a:buClr>
              <a:buFont typeface="Arial" panose="020B0604020202020204" pitchFamily="34" charset="0"/>
              <a:buChar char="•"/>
            </a:pPr>
            <a:r>
              <a:rPr lang="en-US" sz="2400" dirty="0"/>
              <a:t>Enrollment and Disenrollment Notices</a:t>
            </a:r>
          </a:p>
          <a:p>
            <a:pPr marL="342900" indent="-342900">
              <a:buClr>
                <a:srgbClr val="0070C0"/>
              </a:buClr>
              <a:buFont typeface="Arial" panose="020B0604020202020204" pitchFamily="34" charset="0"/>
              <a:buChar char="•"/>
            </a:pPr>
            <a:r>
              <a:rPr lang="en-US" sz="2400" dirty="0"/>
              <a:t>Pharmacy Directory</a:t>
            </a:r>
          </a:p>
          <a:p>
            <a:pPr marL="342900" indent="-342900">
              <a:buClr>
                <a:srgbClr val="0070C0"/>
              </a:buClr>
              <a:buFont typeface="Arial" panose="020B0604020202020204" pitchFamily="34" charset="0"/>
              <a:buChar char="•"/>
            </a:pPr>
            <a:r>
              <a:rPr lang="en-US" sz="2400" dirty="0"/>
              <a:t>Provider Directory</a:t>
            </a:r>
          </a:p>
          <a:p>
            <a:pPr marL="342900" indent="-342900">
              <a:buClr>
                <a:srgbClr val="0070C0"/>
              </a:buClr>
              <a:buFont typeface="Arial" panose="020B0604020202020204" pitchFamily="34" charset="0"/>
              <a:buChar char="•"/>
            </a:pPr>
            <a:r>
              <a:rPr lang="en-US" sz="2400" dirty="0"/>
              <a:t>Formulary</a:t>
            </a:r>
          </a:p>
          <a:p>
            <a:pPr marL="342900" indent="-342900">
              <a:buClr>
                <a:srgbClr val="0070C0"/>
              </a:buClr>
              <a:buFont typeface="Arial" panose="020B0604020202020204" pitchFamily="34" charset="0"/>
              <a:buChar char="•"/>
            </a:pPr>
            <a:endParaRPr lang="en-US" sz="2400" b="0" i="0" kern="1200" dirty="0">
              <a:solidFill>
                <a:schemeClr val="tx1"/>
              </a:solidFill>
              <a:effectLst/>
              <a:latin typeface="+mn-lt"/>
              <a:ea typeface="+mn-ea"/>
              <a:cs typeface="+mn-cs"/>
            </a:endParaRPr>
          </a:p>
          <a:p>
            <a:pPr>
              <a:buClr>
                <a:srgbClr val="0070C0"/>
              </a:buClr>
            </a:pPr>
            <a:r>
              <a:rPr lang="en-US" sz="2400" dirty="0"/>
              <a:t>Your plan can tell you certain required documents are available online instead of by mail.</a:t>
            </a:r>
          </a:p>
          <a:p>
            <a:pPr>
              <a:buClr>
                <a:srgbClr val="0070C0"/>
              </a:buClr>
            </a:pPr>
            <a:endParaRPr lang="en-US" sz="2400" b="0" i="0" kern="1200" dirty="0">
              <a:solidFill>
                <a:schemeClr val="tx1"/>
              </a:solidFill>
              <a:effectLst/>
              <a:latin typeface="+mn-lt"/>
              <a:ea typeface="+mn-ea"/>
              <a:cs typeface="+mn-cs"/>
            </a:endParaRPr>
          </a:p>
          <a:p>
            <a:pPr>
              <a:buClr>
                <a:srgbClr val="0070C0"/>
              </a:buClr>
            </a:pPr>
            <a:r>
              <a:rPr lang="en-US" sz="2400" b="0" i="0" kern="1200" dirty="0">
                <a:solidFill>
                  <a:schemeClr val="tx1"/>
                </a:solidFill>
                <a:effectLst/>
                <a:latin typeface="+mn-lt"/>
                <a:ea typeface="+mn-ea"/>
                <a:cs typeface="+mn-cs"/>
              </a:rPr>
              <a:t>Plans can send required documents electronically if you agre</a:t>
            </a:r>
            <a:r>
              <a:rPr lang="en-US" sz="2400" dirty="0"/>
              <a:t>e in writing.</a:t>
            </a:r>
            <a:endParaRPr lang="en-US" sz="2400" b="0" i="0" kern="1200" dirty="0">
              <a:solidFill>
                <a:schemeClr val="tx1"/>
              </a:solidFill>
              <a:effectLst/>
              <a:latin typeface="+mn-lt"/>
              <a:ea typeface="+mn-ea"/>
              <a:cs typeface="+mn-cs"/>
            </a:endParaRPr>
          </a:p>
          <a:p>
            <a:pPr marL="285750" indent="-285750">
              <a:buClr>
                <a:srgbClr val="0070C0"/>
              </a:buCl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BC2FA272-837C-916C-11E7-DE6483D53B9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6335108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6033904-3A3F-482C-B17A-906CD95365D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DD1718C-4FE3-A7A0-D68B-3991AD66ED37}"/>
              </a:ext>
            </a:extLst>
          </p:cNvPr>
          <p:cNvSpPr>
            <a:spLocks noGrp="1"/>
          </p:cNvSpPr>
          <p:nvPr>
            <p:ph type="title" idx="4294967295"/>
          </p:nvPr>
        </p:nvSpPr>
        <p:spPr>
          <a:xfrm>
            <a:off x="4462463" y="2346325"/>
            <a:ext cx="6638925" cy="251301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16457A"/>
                </a:solidFill>
                <a:effectLst/>
                <a:uLnTx/>
                <a:uFillTx/>
                <a:latin typeface="+mj-lt"/>
                <a:ea typeface="+mn-ea"/>
                <a:cs typeface="+mn-cs"/>
              </a:rPr>
              <a:t>Appendices</a:t>
            </a:r>
          </a:p>
        </p:txBody>
      </p:sp>
      <p:sp>
        <p:nvSpPr>
          <p:cNvPr id="6" name="Slide Number Placeholder 5">
            <a:extLst>
              <a:ext uri="{FF2B5EF4-FFF2-40B4-BE49-F238E27FC236}">
                <a16:creationId xmlns:a16="http://schemas.microsoft.com/office/drawing/2014/main" id="{7188E3D4-C422-AE46-32E0-85E595EA91C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tint val="75000"/>
                </a:prstClr>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8442A893-4373-ABE0-6F23-27FAC1D15D2F}"/>
              </a:ext>
              <a:ext uri="{C183D7F6-B498-43B3-948B-1728B52AA6E4}">
                <adec:decorative xmlns:adec="http://schemas.microsoft.com/office/drawing/2017/decorative" val="1"/>
              </a:ext>
            </a:extLst>
          </p:cNvPr>
          <p:cNvSpPr/>
          <p:nvPr/>
        </p:nvSpPr>
        <p:spPr>
          <a:xfrm>
            <a:off x="0" y="631063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7BD0FF06-077D-B90C-757B-DC46D1941123}"/>
              </a:ext>
            </a:extLst>
          </p:cNvPr>
          <p:cNvSpPr txBox="1"/>
          <p:nvPr/>
        </p:nvSpPr>
        <p:spPr>
          <a:xfrm>
            <a:off x="4714813" y="3013501"/>
            <a:ext cx="6638987" cy="1200329"/>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Medicare Advantage &amp; Other Medicare Health Plans Resource Guide</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Compare Medicare Advantage Plans</a:t>
            </a:r>
          </a:p>
        </p:txBody>
      </p:sp>
    </p:spTree>
    <p:extLst>
      <p:ext uri="{BB962C8B-B14F-4D97-AF65-F5344CB8AC3E}">
        <p14:creationId xmlns:p14="http://schemas.microsoft.com/office/powerpoint/2010/main" val="10711816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5363CEF-A02D-8906-9207-0C106E9848B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8E99DFF3-711F-7FC4-9C7C-16F8BA65C4E1}"/>
              </a:ext>
            </a:extLst>
          </p:cNvPr>
          <p:cNvSpPr txBox="1">
            <a:spLocks noGrp="1"/>
          </p:cNvSpPr>
          <p:nvPr>
            <p:ph type="title" idx="4294967295"/>
          </p:nvPr>
        </p:nvSpPr>
        <p:spPr>
          <a:xfrm>
            <a:off x="93009" y="-87933"/>
            <a:ext cx="12005982" cy="113877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16457A"/>
                </a:solidFill>
                <a:effectLst/>
                <a:uLnTx/>
                <a:uFillTx/>
                <a:latin typeface="Arial" panose="020B0604020202020204" pitchFamily="34" charset="0"/>
                <a:ea typeface="+mn-ea"/>
                <a:cs typeface="+mn-cs"/>
              </a:rPr>
              <a:t>Medicare Advantage &amp; Other Medicare Health Plans Resource Guide</a:t>
            </a:r>
          </a:p>
        </p:txBody>
      </p:sp>
      <p:graphicFrame>
        <p:nvGraphicFramePr>
          <p:cNvPr id="3" name="Content Placeholder 6" descr="Table listing Medicare Advantage resources." title="Medicare Advantage and Other Medicare Health Plans Resource Guide">
            <a:extLst>
              <a:ext uri="{FF2B5EF4-FFF2-40B4-BE49-F238E27FC236}">
                <a16:creationId xmlns:a16="http://schemas.microsoft.com/office/drawing/2014/main" id="{4EBA317D-5FB5-FB9A-7C85-8155C79A6215}"/>
              </a:ext>
            </a:extLst>
          </p:cNvPr>
          <p:cNvGraphicFramePr>
            <a:graphicFrameLocks/>
          </p:cNvGraphicFramePr>
          <p:nvPr>
            <p:extLst>
              <p:ext uri="{D42A27DB-BD31-4B8C-83A1-F6EECF244321}">
                <p14:modId xmlns:p14="http://schemas.microsoft.com/office/powerpoint/2010/main" val="506261382"/>
              </p:ext>
            </p:extLst>
          </p:nvPr>
        </p:nvGraphicFramePr>
        <p:xfrm>
          <a:off x="618565" y="1414353"/>
          <a:ext cx="10999694" cy="4660905"/>
        </p:xfrm>
        <a:graphic>
          <a:graphicData uri="http://schemas.openxmlformats.org/drawingml/2006/table">
            <a:tbl>
              <a:tblPr firstRow="1" bandRow="1">
                <a:tableStyleId>{BDBED569-4797-4DF1-A0F4-6AAB3CD982D8}</a:tableStyleId>
              </a:tblPr>
              <a:tblGrid>
                <a:gridCol w="4684916">
                  <a:extLst>
                    <a:ext uri="{9D8B030D-6E8A-4147-A177-3AD203B41FA5}">
                      <a16:colId xmlns:a16="http://schemas.microsoft.com/office/drawing/2014/main" val="20000"/>
                    </a:ext>
                  </a:extLst>
                </a:gridCol>
                <a:gridCol w="6314778">
                  <a:extLst>
                    <a:ext uri="{9D8B030D-6E8A-4147-A177-3AD203B41FA5}">
                      <a16:colId xmlns:a16="http://schemas.microsoft.com/office/drawing/2014/main" val="20001"/>
                    </a:ext>
                  </a:extLst>
                </a:gridCol>
              </a:tblGrid>
              <a:tr h="1869264">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marL="0" marR="0" algn="l">
                        <a:lnSpc>
                          <a:spcPct val="100000"/>
                        </a:lnSpc>
                        <a:spcBef>
                          <a:spcPts val="600"/>
                        </a:spcBef>
                        <a:spcAft>
                          <a:spcPts val="0"/>
                        </a:spcAft>
                      </a:pPr>
                      <a:r>
                        <a:rPr lang="en-US" sz="2000" b="0" dirty="0">
                          <a:solidFill>
                            <a:schemeClr val="tx1"/>
                          </a:solidFill>
                          <a:effectLst/>
                        </a:rPr>
                        <a:t>Medicare</a:t>
                      </a:r>
                      <a:endParaRPr lang="en-US" sz="2000" b="0" dirty="0">
                        <a:solidFill>
                          <a:schemeClr val="tx1"/>
                        </a:solidFill>
                        <a:effectLst/>
                        <a:latin typeface="+mn-lt"/>
                        <a:ea typeface="Calibri"/>
                        <a:cs typeface="Arial" panose="020B0604020202020204" pitchFamily="34" charset="0"/>
                      </a:endParaRPr>
                    </a:p>
                  </a:txBody>
                  <a:tcPr/>
                </a:tc>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marL="285750" marR="0" lvl="0" indent="-285750">
                        <a:lnSpc>
                          <a:spcPct val="100000"/>
                        </a:lnSpc>
                        <a:spcBef>
                          <a:spcPts val="0"/>
                        </a:spcBef>
                        <a:spcAft>
                          <a:spcPts val="0"/>
                        </a:spcAft>
                        <a:buClr>
                          <a:schemeClr val="tx1"/>
                        </a:buClr>
                        <a:buFont typeface="Arial" panose="020B0604020202020204" pitchFamily="34" charset="0"/>
                        <a:buChar char="•"/>
                      </a:pPr>
                      <a:r>
                        <a:rPr lang="en-US" sz="2000" b="0" dirty="0">
                          <a:solidFill>
                            <a:schemeClr val="tx1"/>
                          </a:solidFill>
                          <a:effectLst/>
                        </a:rPr>
                        <a:t>Call 1-800-MEDICARE (1-800-633-4227)</a:t>
                      </a:r>
                      <a:r>
                        <a:rPr lang="en-US" sz="2000" b="0" baseline="0" dirty="0">
                          <a:solidFill>
                            <a:schemeClr val="tx1"/>
                          </a:solidFill>
                          <a:effectLst/>
                        </a:rPr>
                        <a:t> (</a:t>
                      </a:r>
                      <a:r>
                        <a:rPr lang="en-US" sz="2000" b="0" dirty="0">
                          <a:solidFill>
                            <a:schemeClr val="tx1"/>
                          </a:solidFill>
                          <a:effectLst/>
                        </a:rPr>
                        <a:t>TTY: 1-877-486-2048)</a:t>
                      </a:r>
                    </a:p>
                    <a:p>
                      <a:pPr marL="285750" marR="0" lvl="0" indent="-285750">
                        <a:lnSpc>
                          <a:spcPct val="100000"/>
                        </a:lnSpc>
                        <a:spcBef>
                          <a:spcPts val="0"/>
                        </a:spcBef>
                        <a:spcAft>
                          <a:spcPts val="0"/>
                        </a:spcAft>
                        <a:buClr>
                          <a:schemeClr val="tx1"/>
                        </a:buClr>
                        <a:buFont typeface="Arial" panose="020B0604020202020204" pitchFamily="34" charset="0"/>
                        <a:buChar char="•"/>
                      </a:pPr>
                      <a:r>
                        <a:rPr lang="en-US" sz="2000" b="0" u="sng" dirty="0">
                          <a:solidFill>
                            <a:srgbClr val="0070C0"/>
                          </a:solidFill>
                          <a:effectLst/>
                          <a:hlinkClick r:id="rId4">
                            <a:extLst>
                              <a:ext uri="{A12FA001-AC4F-418D-AE19-62706E023703}">
                                <ahyp:hlinkClr xmlns:ahyp="http://schemas.microsoft.com/office/drawing/2018/hyperlinkcolor" val="tx"/>
                              </a:ext>
                            </a:extLst>
                          </a:hlinkClick>
                        </a:rPr>
                        <a:t>Medicare.gov</a:t>
                      </a:r>
                      <a:endParaRPr lang="en-US" sz="2000" b="0" u="sng" dirty="0">
                        <a:solidFill>
                          <a:srgbClr val="0070C0"/>
                        </a:solidFill>
                        <a:effectLst/>
                      </a:endParaRPr>
                    </a:p>
                    <a:p>
                      <a:pPr marL="285750" marR="0" lvl="0" indent="-285750">
                        <a:lnSpc>
                          <a:spcPct val="100000"/>
                        </a:lnSpc>
                        <a:spcBef>
                          <a:spcPts val="0"/>
                        </a:spcBef>
                        <a:spcAft>
                          <a:spcPts val="0"/>
                        </a:spcAft>
                        <a:buClr>
                          <a:schemeClr val="tx1"/>
                        </a:buClr>
                        <a:buFont typeface="Arial" panose="020B0604020202020204" pitchFamily="34" charset="0"/>
                        <a:buChar char="•"/>
                      </a:pPr>
                      <a:r>
                        <a:rPr lang="en-US" sz="2000" b="0" u="sng" dirty="0">
                          <a:solidFill>
                            <a:srgbClr val="0070C0"/>
                          </a:solidFill>
                          <a:effectLst/>
                        </a:rPr>
                        <a:t>Medicare.gov/health-drug-plans/health-plans</a:t>
                      </a:r>
                    </a:p>
                    <a:p>
                      <a:pPr marL="285750" marR="0" lvl="0" indent="-285750">
                        <a:lnSpc>
                          <a:spcPct val="100000"/>
                        </a:lnSpc>
                        <a:spcBef>
                          <a:spcPts val="0"/>
                        </a:spcBef>
                        <a:spcAft>
                          <a:spcPts val="0"/>
                        </a:spcAft>
                        <a:buClr>
                          <a:schemeClr val="tx1"/>
                        </a:buClr>
                        <a:buFont typeface="Arial" panose="020B0604020202020204" pitchFamily="34" charset="0"/>
                        <a:buChar char="•"/>
                      </a:pPr>
                      <a:r>
                        <a:rPr lang="en-US" sz="2000" b="0" u="sng" dirty="0">
                          <a:solidFill>
                            <a:srgbClr val="0070C0"/>
                          </a:solidFill>
                          <a:effectLst/>
                        </a:rPr>
                        <a:t>Medicare.gov/health-drug-plans/health-plans/your-coverage-options/plan-marketing-rules</a:t>
                      </a:r>
                      <a:endParaRPr lang="en-US" sz="2000" b="0" u="sng" dirty="0">
                        <a:solidFill>
                          <a:srgbClr val="0070C0"/>
                        </a:solidFill>
                        <a:effectLst/>
                        <a:latin typeface="+mn-lt"/>
                        <a:cs typeface="Arial" panose="020B0604020202020204" pitchFamily="34" charset="0"/>
                      </a:endParaRPr>
                    </a:p>
                  </a:txBody>
                  <a:tcPr/>
                </a:tc>
                <a:extLst>
                  <a:ext uri="{0D108BD9-81ED-4DB2-BD59-A6C34878D82A}">
                    <a16:rowId xmlns:a16="http://schemas.microsoft.com/office/drawing/2014/main" val="10000"/>
                  </a:ext>
                </a:extLst>
              </a:tr>
              <a:tr h="830972">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l">
                        <a:lnSpc>
                          <a:spcPct val="100000"/>
                        </a:lnSpc>
                        <a:spcBef>
                          <a:spcPts val="600"/>
                        </a:spcBef>
                        <a:spcAft>
                          <a:spcPts val="0"/>
                        </a:spcAft>
                        <a:buFont typeface="Arial" panose="020B0604020202020204" pitchFamily="34" charset="0"/>
                        <a:buNone/>
                      </a:pPr>
                      <a:r>
                        <a:rPr lang="en-US" sz="2000" b="0">
                          <a:solidFill>
                            <a:schemeClr val="tx1"/>
                          </a:solidFill>
                          <a:effectLst/>
                        </a:rPr>
                        <a:t>Railroad Retirement Board (RRB)</a:t>
                      </a:r>
                      <a:endParaRPr lang="en-US" sz="2000" b="0">
                        <a:solidFill>
                          <a:schemeClr val="tx1"/>
                        </a:solidFill>
                        <a:effectLst/>
                        <a:latin typeface="+mn-lt"/>
                        <a:ea typeface="Calibri"/>
                        <a:cs typeface="Arial" panose="020B0604020202020204" pitchFamily="34" charset="0"/>
                      </a:endParaRP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285750" marR="0" indent="-285750">
                        <a:lnSpc>
                          <a:spcPct val="100000"/>
                        </a:lnSpc>
                        <a:spcBef>
                          <a:spcPts val="0"/>
                        </a:spcBef>
                        <a:spcAft>
                          <a:spcPts val="0"/>
                        </a:spcAft>
                        <a:buClr>
                          <a:schemeClr val="tx1"/>
                        </a:buClr>
                        <a:buFont typeface="Arial" panose="020B0604020202020204" pitchFamily="34" charset="0"/>
                        <a:buChar char="•"/>
                      </a:pPr>
                      <a:r>
                        <a:rPr lang="en-US" sz="2000" dirty="0">
                          <a:solidFill>
                            <a:schemeClr val="tx1"/>
                          </a:solidFill>
                          <a:effectLst/>
                        </a:rPr>
                        <a:t>Call 1-877-772-5772 (TTY: 1-312-751-4701)</a:t>
                      </a:r>
                    </a:p>
                    <a:p>
                      <a:pPr marL="285750" marR="0" indent="-285750">
                        <a:lnSpc>
                          <a:spcPct val="100000"/>
                        </a:lnSpc>
                        <a:spcBef>
                          <a:spcPts val="0"/>
                        </a:spcBef>
                        <a:spcAft>
                          <a:spcPts val="0"/>
                        </a:spcAft>
                        <a:buClr>
                          <a:schemeClr val="tx1"/>
                        </a:buClr>
                        <a:buFont typeface="Arial" panose="020B0604020202020204" pitchFamily="34" charset="0"/>
                        <a:buChar char="•"/>
                      </a:pPr>
                      <a:r>
                        <a:rPr lang="en-US" sz="2000" dirty="0">
                          <a:solidFill>
                            <a:srgbClr val="0070C0"/>
                          </a:solidFill>
                          <a:hlinkClick r:id="rId5">
                            <a:extLst>
                              <a:ext uri="{A12FA001-AC4F-418D-AE19-62706E023703}">
                                <ahyp:hlinkClr xmlns:ahyp="http://schemas.microsoft.com/office/drawing/2018/hyperlinkcolor" val="tx"/>
                              </a:ext>
                            </a:extLst>
                          </a:hlinkClick>
                        </a:rPr>
                        <a:t>RRB.gov</a:t>
                      </a:r>
                      <a:endParaRPr lang="en-US" sz="2000" b="0" dirty="0">
                        <a:solidFill>
                          <a:srgbClr val="0070C0"/>
                        </a:solidFill>
                        <a:effectLst/>
                        <a:latin typeface="+mn-lt"/>
                        <a:ea typeface="Calibri"/>
                        <a:cs typeface="Arial" panose="020B0604020202020204" pitchFamily="34" charset="0"/>
                      </a:endParaRPr>
                    </a:p>
                  </a:txBody>
                  <a:tcPr/>
                </a:tc>
                <a:extLst>
                  <a:ext uri="{0D108BD9-81ED-4DB2-BD59-A6C34878D82A}">
                    <a16:rowId xmlns:a16="http://schemas.microsoft.com/office/drawing/2014/main" val="795303466"/>
                  </a:ext>
                </a:extLst>
              </a:tr>
              <a:tr h="79570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indent="0" algn="l">
                        <a:lnSpc>
                          <a:spcPct val="100000"/>
                        </a:lnSpc>
                        <a:spcBef>
                          <a:spcPts val="600"/>
                        </a:spcBef>
                        <a:spcAft>
                          <a:spcPts val="0"/>
                        </a:spcAft>
                        <a:buFont typeface="Arial" panose="020B0604020202020204" pitchFamily="34" charset="0"/>
                        <a:buNone/>
                      </a:pPr>
                      <a:r>
                        <a:rPr lang="en-US" sz="2000" b="0" dirty="0">
                          <a:solidFill>
                            <a:schemeClr val="tx1"/>
                          </a:solidFill>
                          <a:effectLst/>
                        </a:rPr>
                        <a:t>Social Security</a:t>
                      </a:r>
                      <a:endParaRPr lang="en-US" sz="2000" b="0" dirty="0">
                        <a:solidFill>
                          <a:schemeClr val="tx1"/>
                        </a:solidFill>
                        <a:effectLst/>
                        <a:latin typeface="+mn-lt"/>
                        <a:ea typeface="Calibri"/>
                        <a:cs typeface="Arial" panose="020B0604020202020204" pitchFamily="34" charset="0"/>
                      </a:endParaRP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285750" marR="0" indent="-285750">
                        <a:lnSpc>
                          <a:spcPct val="100000"/>
                        </a:lnSpc>
                        <a:spcBef>
                          <a:spcPts val="0"/>
                        </a:spcBef>
                        <a:spcAft>
                          <a:spcPts val="0"/>
                        </a:spcAft>
                        <a:buClr>
                          <a:schemeClr val="tx1"/>
                        </a:buClr>
                        <a:buFont typeface="Arial" panose="020B0604020202020204" pitchFamily="34" charset="0"/>
                        <a:buChar char="•"/>
                      </a:pPr>
                      <a:r>
                        <a:rPr lang="en-US" sz="2000" dirty="0">
                          <a:solidFill>
                            <a:schemeClr val="tx1"/>
                          </a:solidFill>
                          <a:effectLst/>
                        </a:rPr>
                        <a:t>Call 1‑800‑772‑1213 (TTY: 1‑800‑325‑0778)</a:t>
                      </a:r>
                    </a:p>
                    <a:p>
                      <a:pPr marL="285750" marR="0" indent="-285750">
                        <a:lnSpc>
                          <a:spcPct val="100000"/>
                        </a:lnSpc>
                        <a:spcBef>
                          <a:spcPts val="0"/>
                        </a:spcBef>
                        <a:spcAft>
                          <a:spcPts val="0"/>
                        </a:spcAft>
                        <a:buClr>
                          <a:schemeClr val="tx1"/>
                        </a:buClr>
                        <a:buFont typeface="Arial" panose="020B0604020202020204" pitchFamily="34" charset="0"/>
                        <a:buChar char="•"/>
                      </a:pPr>
                      <a:r>
                        <a:rPr lang="en-US" sz="2000" u="sng" dirty="0">
                          <a:solidFill>
                            <a:srgbClr val="0070C0"/>
                          </a:solidFill>
                          <a:effectLst/>
                          <a:hlinkClick r:id="rId6">
                            <a:extLst>
                              <a:ext uri="{A12FA001-AC4F-418D-AE19-62706E023703}">
                                <ahyp:hlinkClr xmlns:ahyp="http://schemas.microsoft.com/office/drawing/2018/hyperlinkcolor" val="tx"/>
                              </a:ext>
                            </a:extLst>
                          </a:hlinkClick>
                        </a:rPr>
                        <a:t>SSA.gov</a:t>
                      </a:r>
                      <a:r>
                        <a:rPr lang="en-US" sz="2000" u="sng" dirty="0">
                          <a:solidFill>
                            <a:srgbClr val="0070C0"/>
                          </a:solidFill>
                          <a:effectLst/>
                        </a:rPr>
                        <a:t> </a:t>
                      </a:r>
                      <a:endParaRPr lang="en-US" sz="2000" u="sng" dirty="0">
                        <a:solidFill>
                          <a:srgbClr val="0070C0"/>
                        </a:solidFill>
                        <a:effectLst/>
                        <a:latin typeface="+mn-lt"/>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10005"/>
                  </a:ext>
                </a:extLst>
              </a:tr>
              <a:tr h="1113987">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l">
                        <a:lnSpc>
                          <a:spcPct val="100000"/>
                        </a:lnSpc>
                        <a:spcBef>
                          <a:spcPts val="600"/>
                        </a:spcBef>
                        <a:spcAft>
                          <a:spcPts val="0"/>
                        </a:spcAft>
                      </a:pPr>
                      <a:r>
                        <a:rPr lang="en-US" sz="2000" b="0" dirty="0">
                          <a:solidFill>
                            <a:schemeClr val="tx1"/>
                          </a:solidFill>
                          <a:effectLst/>
                        </a:rPr>
                        <a:t>State Health Insurance Assistance Program (SHIP)</a:t>
                      </a:r>
                      <a:endParaRPr lang="en-US" sz="2000" b="0" dirty="0">
                        <a:solidFill>
                          <a:schemeClr val="tx1"/>
                        </a:solidFill>
                        <a:effectLst/>
                        <a:latin typeface="+mn-lt"/>
                        <a:ea typeface="Calibri"/>
                        <a:cs typeface="Arial" panose="020B0604020202020204" pitchFamily="34" charset="0"/>
                      </a:endParaRPr>
                    </a:p>
                  </a:txBody>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285750" marR="0" indent="-285750" algn="l" defTabSz="6858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2000" u="sng" kern="1200" dirty="0">
                          <a:solidFill>
                            <a:srgbClr val="0070C0"/>
                          </a:solidFill>
                          <a:effectLst/>
                          <a:hlinkClick r:id="rId7">
                            <a:extLst>
                              <a:ext uri="{A12FA001-AC4F-418D-AE19-62706E023703}">
                                <ahyp:hlinkClr xmlns:ahyp="http://schemas.microsoft.com/office/drawing/2018/hyperlinkcolor" val="tx"/>
                              </a:ext>
                            </a:extLst>
                          </a:hlinkClick>
                        </a:rPr>
                        <a:t>shiphelp.org</a:t>
                      </a:r>
                      <a:r>
                        <a:rPr lang="en-US" sz="2000" u="sng" kern="1200" dirty="0">
                          <a:solidFill>
                            <a:srgbClr val="0070C0"/>
                          </a:solidFill>
                          <a:effectLst/>
                        </a:rPr>
                        <a:t> </a:t>
                      </a:r>
                    </a:p>
                    <a:p>
                      <a:pPr marL="285750" marR="0" indent="-285750" algn="l" defTabSz="6858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2000" dirty="0">
                          <a:solidFill>
                            <a:schemeClr val="tx1"/>
                          </a:solidFill>
                          <a:effectLst/>
                        </a:rPr>
                        <a:t>Call</a:t>
                      </a:r>
                      <a:r>
                        <a:rPr lang="en-US" sz="2000" baseline="0" dirty="0">
                          <a:solidFill>
                            <a:schemeClr val="tx1"/>
                          </a:solidFill>
                          <a:effectLst/>
                        </a:rPr>
                        <a:t> </a:t>
                      </a:r>
                      <a:r>
                        <a:rPr lang="en-US" sz="2000" dirty="0">
                          <a:solidFill>
                            <a:schemeClr val="tx1"/>
                          </a:solidFill>
                          <a:effectLst/>
                        </a:rPr>
                        <a:t>1-877-839-2675</a:t>
                      </a:r>
                    </a:p>
                    <a:p>
                      <a:pPr marL="285750" marR="0" indent="-285750" algn="l" defTabSz="685800" rtl="0" eaLnBrk="1" fontAlgn="auto" latinLnBrk="0" hangingPunct="1">
                        <a:lnSpc>
                          <a:spcPct val="100000"/>
                        </a:lnSpc>
                        <a:spcBef>
                          <a:spcPts val="0"/>
                        </a:spcBef>
                        <a:spcAft>
                          <a:spcPts val="0"/>
                        </a:spcAft>
                        <a:buClr>
                          <a:schemeClr val="tx1"/>
                        </a:buClr>
                        <a:buSzTx/>
                        <a:buFont typeface="Arial" panose="020B0604020202020204" pitchFamily="34" charset="0"/>
                        <a:buChar char="•"/>
                        <a:tabLst/>
                        <a:defRPr/>
                      </a:pPr>
                      <a:r>
                        <a:rPr lang="en-US" sz="2000" dirty="0">
                          <a:solidFill>
                            <a:srgbClr val="0070C0"/>
                          </a:solidFill>
                          <a:effectLst/>
                          <a:hlinkClick r:id="rId8">
                            <a:extLst>
                              <a:ext uri="{A12FA001-AC4F-418D-AE19-62706E023703}">
                                <ahyp:hlinkClr xmlns:ahyp="http://schemas.microsoft.com/office/drawing/2018/hyperlinkcolor" val="tx"/>
                              </a:ext>
                            </a:extLst>
                          </a:hlinkClick>
                        </a:rPr>
                        <a:t>info@shiphelp.org</a:t>
                      </a:r>
                      <a:endParaRPr lang="en-US" sz="2000" dirty="0">
                        <a:solidFill>
                          <a:srgbClr val="0070C0"/>
                        </a:solidFill>
                        <a:effectLst/>
                        <a:latin typeface="+mn-lt"/>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3013026507"/>
                  </a:ext>
                </a:extLst>
              </a:tr>
            </a:tbl>
          </a:graphicData>
        </a:graphic>
      </p:graphicFrame>
      <p:sp>
        <p:nvSpPr>
          <p:cNvPr id="4" name="Slide Number Placeholder 3">
            <a:extLst>
              <a:ext uri="{FF2B5EF4-FFF2-40B4-BE49-F238E27FC236}">
                <a16:creationId xmlns:a16="http://schemas.microsoft.com/office/drawing/2014/main" id="{07E9B7F6-C737-A47D-A203-2EEF38E078C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6523606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F9A85B6-1111-D17C-59B5-DCE0939A7E2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710D40D-942F-A757-C1E3-2E86A787BF25}"/>
              </a:ext>
            </a:extLst>
          </p:cNvPr>
          <p:cNvSpPr txBox="1"/>
          <p:nvPr/>
        </p:nvSpPr>
        <p:spPr>
          <a:xfrm>
            <a:off x="93009" y="-87933"/>
            <a:ext cx="12005982" cy="1138773"/>
          </a:xfrm>
          <a:prstGeom prst="rect">
            <a:avLst/>
          </a:prstGeom>
          <a:noFill/>
        </p:spPr>
        <p:txBody>
          <a:bodyPr wrap="square" rtlCol="0">
            <a:spAutoFit/>
          </a:bodyPr>
          <a:lstStyle/>
          <a:p>
            <a:pPr lvl="0" algn="ctr">
              <a:defRPr/>
            </a:pPr>
            <a:r>
              <a:rPr lang="en-US" sz="3400" b="1" dirty="0">
                <a:solidFill>
                  <a:srgbClr val="16457A"/>
                </a:solidFill>
                <a:latin typeface="Arial" panose="020B0604020202020204" pitchFamily="34" charset="0"/>
              </a:rPr>
              <a:t>Medicare Advantage &amp; Other Medicare Health Plans Resource Guide</a:t>
            </a:r>
            <a:endParaRPr kumimoji="0" lang="en-US" sz="3400" b="1" i="0" u="none" strike="noStrike" kern="1200" cap="none" spc="0" normalizeH="0" baseline="0" noProof="0" dirty="0">
              <a:ln>
                <a:noFill/>
              </a:ln>
              <a:solidFill>
                <a:srgbClr val="16457A"/>
              </a:solidFill>
              <a:effectLst/>
              <a:uLnTx/>
              <a:uFillTx/>
              <a:latin typeface="Arial" panose="020B0604020202020204" pitchFamily="34" charset="0"/>
            </a:endParaRPr>
          </a:p>
        </p:txBody>
      </p:sp>
      <p:sp>
        <p:nvSpPr>
          <p:cNvPr id="3" name="Text Placeholder 8">
            <a:extLst>
              <a:ext uri="{FF2B5EF4-FFF2-40B4-BE49-F238E27FC236}">
                <a16:creationId xmlns:a16="http://schemas.microsoft.com/office/drawing/2014/main" id="{2AF9A586-9263-5953-1683-4B904D1EAB56}"/>
              </a:ext>
            </a:extLst>
          </p:cNvPr>
          <p:cNvSpPr txBox="1">
            <a:spLocks noGrp="1"/>
          </p:cNvSpPr>
          <p:nvPr>
            <p:ph type="title" idx="4294967295"/>
          </p:nvPr>
        </p:nvSpPr>
        <p:spPr>
          <a:xfrm>
            <a:off x="645460" y="1115702"/>
            <a:ext cx="10932458" cy="94923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Visit </a:t>
            </a:r>
            <a:r>
              <a:rPr kumimoji="0" lang="en-US" sz="2400" b="0" i="0" u="sng" strike="noStrike" kern="1200" cap="none" spc="0" normalizeH="0" baseline="0" noProof="0" dirty="0">
                <a:ln>
                  <a:noFill/>
                </a:ln>
                <a:solidFill>
                  <a:srgbClr val="0070C0"/>
                </a:solidFill>
                <a:effectLst/>
                <a:uLnTx/>
                <a:uFillTx/>
                <a:latin typeface="+mn-lt"/>
                <a:ea typeface="+mn-ea"/>
                <a:cs typeface="+mn-cs"/>
                <a:hlinkClick r:id="rId4">
                  <a:extLst>
                    <a:ext uri="{A12FA001-AC4F-418D-AE19-62706E023703}">
                      <ahyp:hlinkClr xmlns:ahyp="http://schemas.microsoft.com/office/drawing/2018/hyperlinkcolor" val="tx"/>
                    </a:ext>
                  </a:extLst>
                </a:hlinkClick>
              </a:rPr>
              <a:t>Medicare.gov/publications</a:t>
            </a:r>
            <a:r>
              <a:rPr kumimoji="0" lang="en-US" sz="2400" b="0" i="0" u="none" strike="noStrike" kern="1200" cap="none" spc="0" normalizeH="0" baseline="0" noProof="0" dirty="0">
                <a:ln>
                  <a:noFill/>
                </a:ln>
                <a:solidFill>
                  <a:srgbClr val="0070C0"/>
                </a:solidFill>
                <a:effectLst/>
                <a:uLnTx/>
                <a:uFillTx/>
                <a:latin typeface="+mn-lt"/>
                <a:ea typeface="+mn-ea"/>
                <a:cs typeface="+mn-cs"/>
              </a:rPr>
              <a:t> </a:t>
            </a:r>
            <a:r>
              <a:rPr kumimoji="0" lang="en-US" sz="2400" b="0" i="0" u="none" strike="noStrike" kern="1200" cap="none" spc="0" normalizeH="0" baseline="0" noProof="0" dirty="0">
                <a:ln>
                  <a:noFill/>
                </a:ln>
                <a:solidFill>
                  <a:schemeClr val="tx1"/>
                </a:solidFill>
                <a:effectLst/>
                <a:uLnTx/>
                <a:uFillTx/>
                <a:latin typeface="+mn-lt"/>
                <a:ea typeface="+mn-ea"/>
                <a:cs typeface="+mn-cs"/>
              </a:rPr>
              <a:t>to review the Medicare products listed in this table and other helpful products. </a:t>
            </a:r>
          </a:p>
        </p:txBody>
      </p:sp>
      <p:graphicFrame>
        <p:nvGraphicFramePr>
          <p:cNvPr id="5" name="Content Placeholder 6" descr="Continuation of resources table from slide 60." title="Medicare Advantage and Other Medicare Health Plans Resource Guide">
            <a:extLst>
              <a:ext uri="{FF2B5EF4-FFF2-40B4-BE49-F238E27FC236}">
                <a16:creationId xmlns:a16="http://schemas.microsoft.com/office/drawing/2014/main" id="{47559373-6FAD-69FF-2EFC-864855142E2C}"/>
              </a:ext>
            </a:extLst>
          </p:cNvPr>
          <p:cNvGraphicFramePr>
            <a:graphicFrameLocks/>
          </p:cNvGraphicFramePr>
          <p:nvPr>
            <p:extLst>
              <p:ext uri="{D42A27DB-BD31-4B8C-83A1-F6EECF244321}">
                <p14:modId xmlns:p14="http://schemas.microsoft.com/office/powerpoint/2010/main" val="38267553"/>
              </p:ext>
            </p:extLst>
          </p:nvPr>
        </p:nvGraphicFramePr>
        <p:xfrm>
          <a:off x="645460" y="2129798"/>
          <a:ext cx="10932457" cy="2849141"/>
        </p:xfrm>
        <a:graphic>
          <a:graphicData uri="http://schemas.openxmlformats.org/drawingml/2006/table">
            <a:tbl>
              <a:tblPr firstRow="1" bandRow="1">
                <a:tableStyleId>{BDBED569-4797-4DF1-A0F4-6AAB3CD982D8}</a:tableStyleId>
              </a:tblPr>
              <a:tblGrid>
                <a:gridCol w="7464777">
                  <a:extLst>
                    <a:ext uri="{9D8B030D-6E8A-4147-A177-3AD203B41FA5}">
                      <a16:colId xmlns:a16="http://schemas.microsoft.com/office/drawing/2014/main" val="20000"/>
                    </a:ext>
                  </a:extLst>
                </a:gridCol>
                <a:gridCol w="3467680">
                  <a:extLst>
                    <a:ext uri="{9D8B030D-6E8A-4147-A177-3AD203B41FA5}">
                      <a16:colId xmlns:a16="http://schemas.microsoft.com/office/drawing/2014/main" val="20001"/>
                    </a:ext>
                  </a:extLst>
                </a:gridCol>
              </a:tblGrid>
              <a:tr h="441587">
                <a:tc>
                  <a:txBody>
                    <a:bodyPr/>
                    <a:lstStyle/>
                    <a:p>
                      <a:pPr marL="0" marR="0" lvl="0" indent="0" algn="l" defTabSz="685800" rtl="0" eaLnBrk="1" fontAlgn="auto" latinLnBrk="0" hangingPunct="1">
                        <a:lnSpc>
                          <a:spcPct val="100000"/>
                        </a:lnSpc>
                        <a:spcBef>
                          <a:spcPts val="600"/>
                        </a:spcBef>
                        <a:spcAft>
                          <a:spcPts val="0"/>
                        </a:spcAft>
                        <a:buClrTx/>
                        <a:buSzTx/>
                        <a:buFontTx/>
                        <a:buNone/>
                        <a:tabLst/>
                        <a:defRPr/>
                      </a:pPr>
                      <a:r>
                        <a:rPr lang="en-US" sz="1800" b="0" dirty="0">
                          <a:solidFill>
                            <a:schemeClr val="tx1"/>
                          </a:solidFill>
                          <a:effectLst/>
                        </a:rPr>
                        <a:t>“Medicare &amp; You Handbook”</a:t>
                      </a:r>
                      <a:endParaRPr lang="en-US" sz="1800" b="0" dirty="0">
                        <a:solidFill>
                          <a:schemeClr val="tx1"/>
                        </a:solidFill>
                        <a:effectLst/>
                        <a:latin typeface="+mn-lt"/>
                        <a:ea typeface="Calibri"/>
                        <a:cs typeface="Arial" panose="020B0604020202020204" pitchFamily="34" charset="0"/>
                      </a:endParaRPr>
                    </a:p>
                  </a:txBody>
                  <a:tcPr/>
                </a:tc>
                <a:tc>
                  <a:txBody>
                    <a:bodyPr/>
                    <a:lstStyle/>
                    <a:p>
                      <a:pPr marL="0" marR="0" lvl="0" indent="0">
                        <a:lnSpc>
                          <a:spcPct val="100000"/>
                        </a:lnSpc>
                        <a:spcBef>
                          <a:spcPts val="600"/>
                        </a:spcBef>
                        <a:spcAft>
                          <a:spcPts val="0"/>
                        </a:spcAft>
                        <a:buFontTx/>
                        <a:buNone/>
                      </a:pPr>
                      <a:r>
                        <a:rPr lang="en-US" sz="1800" b="0" dirty="0">
                          <a:solidFill>
                            <a:schemeClr val="tx1"/>
                          </a:solidFill>
                          <a:effectLst/>
                        </a:rPr>
                        <a:t>CMS Product No. 10050</a:t>
                      </a:r>
                      <a:endParaRPr lang="en-US" sz="1800" b="0" dirty="0">
                        <a:solidFill>
                          <a:schemeClr val="tx1"/>
                        </a:solidFill>
                        <a:effectLst/>
                        <a:latin typeface="+mn-lt"/>
                        <a:ea typeface="Calibri"/>
                        <a:cs typeface="Arial" panose="020B0604020202020204" pitchFamily="34" charset="0"/>
                      </a:endParaRPr>
                    </a:p>
                  </a:txBody>
                  <a:tcPr/>
                </a:tc>
                <a:extLst>
                  <a:ext uri="{0D108BD9-81ED-4DB2-BD59-A6C34878D82A}">
                    <a16:rowId xmlns:a16="http://schemas.microsoft.com/office/drawing/2014/main" val="10000"/>
                  </a:ext>
                </a:extLst>
              </a:tr>
              <a:tr h="441587">
                <a:tc>
                  <a:txBody>
                    <a:bodyPr/>
                    <a:lstStyle/>
                    <a:p>
                      <a:pPr marL="0" marR="0" lvl="0" indent="0" algn="l" defTabSz="6858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sz="1800" b="0" dirty="0">
                          <a:solidFill>
                            <a:schemeClr val="tx1"/>
                          </a:solidFill>
                          <a:effectLst/>
                        </a:rPr>
                        <a:t>“Your Yearly Medicare Plan Review”</a:t>
                      </a:r>
                      <a:endParaRPr lang="en-US" sz="1800" b="0" dirty="0">
                        <a:solidFill>
                          <a:schemeClr val="tx1"/>
                        </a:solidFill>
                        <a:effectLst/>
                        <a:latin typeface="+mn-lt"/>
                        <a:ea typeface="Calibri"/>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600"/>
                        </a:spcBef>
                        <a:spcAft>
                          <a:spcPts val="0"/>
                        </a:spcAft>
                        <a:buClrTx/>
                        <a:buSzTx/>
                        <a:buFontTx/>
                        <a:buNone/>
                        <a:tabLst/>
                        <a:defRPr/>
                      </a:pPr>
                      <a:r>
                        <a:rPr lang="en-US" sz="1800" b="0">
                          <a:solidFill>
                            <a:schemeClr val="tx1"/>
                          </a:solidFill>
                          <a:effectLst/>
                        </a:rPr>
                        <a:t>CMS Product No. 11220</a:t>
                      </a:r>
                      <a:endParaRPr lang="en-US" sz="1800" b="0" u="sng">
                        <a:solidFill>
                          <a:schemeClr val="tx1"/>
                        </a:solidFill>
                        <a:effectLst/>
                        <a:latin typeface="+mn-lt"/>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10001"/>
                  </a:ext>
                </a:extLst>
              </a:tr>
              <a:tr h="762190">
                <a:tc>
                  <a:txBody>
                    <a:bodyPr/>
                    <a:lstStyle/>
                    <a:p>
                      <a:pPr marL="0" marR="0" lvl="0" indent="0" algn="l" defTabSz="685800" rtl="0" eaLnBrk="1" fontAlgn="auto" latinLnBrk="0" hangingPunct="1">
                        <a:lnSpc>
                          <a:spcPct val="100000"/>
                        </a:lnSpc>
                        <a:spcBef>
                          <a:spcPts val="600"/>
                        </a:spcBef>
                        <a:spcAft>
                          <a:spcPts val="0"/>
                        </a:spcAft>
                        <a:buClrTx/>
                        <a:buSzTx/>
                        <a:buFont typeface="Arial" panose="020B0604020202020204" pitchFamily="34" charset="0"/>
                        <a:buNone/>
                        <a:tabLst/>
                        <a:defRPr/>
                      </a:pPr>
                      <a:r>
                        <a:rPr lang="en-US" sz="1800" b="0">
                          <a:solidFill>
                            <a:schemeClr val="tx1"/>
                          </a:solidFill>
                          <a:effectLst/>
                        </a:rPr>
                        <a:t>“Understanding Medicare Advantage &amp;</a:t>
                      </a:r>
                      <a:r>
                        <a:rPr lang="en-US" sz="1800" b="0" baseline="0">
                          <a:solidFill>
                            <a:schemeClr val="tx1"/>
                          </a:solidFill>
                          <a:effectLst/>
                        </a:rPr>
                        <a:t> Medicare Drug Plan Enrollment </a:t>
                      </a:r>
                      <a:r>
                        <a:rPr lang="en-US" sz="1800" b="0">
                          <a:solidFill>
                            <a:schemeClr val="tx1"/>
                          </a:solidFill>
                          <a:effectLst/>
                        </a:rPr>
                        <a:t>Periods”</a:t>
                      </a:r>
                      <a:endParaRPr lang="en-US" sz="1800" b="0">
                        <a:solidFill>
                          <a:schemeClr val="tx1"/>
                        </a:solidFill>
                        <a:effectLst/>
                        <a:latin typeface="+mn-lt"/>
                        <a:ea typeface="Calibri"/>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600"/>
                        </a:spcBef>
                        <a:spcAft>
                          <a:spcPts val="0"/>
                        </a:spcAft>
                        <a:buClrTx/>
                        <a:buSzTx/>
                        <a:buFontTx/>
                        <a:buNone/>
                        <a:tabLst/>
                        <a:defRPr/>
                      </a:pPr>
                      <a:r>
                        <a:rPr lang="en-US" sz="1800" b="0">
                          <a:solidFill>
                            <a:schemeClr val="tx1"/>
                          </a:solidFill>
                          <a:effectLst/>
                        </a:rPr>
                        <a:t>CMS Product No. 11219</a:t>
                      </a:r>
                      <a:endParaRPr lang="en-US" sz="1800" b="0">
                        <a:solidFill>
                          <a:schemeClr val="tx1"/>
                        </a:solidFill>
                        <a:effectLst/>
                        <a:latin typeface="+mn-lt"/>
                        <a:ea typeface="Calibri"/>
                        <a:cs typeface="Arial" panose="020B0604020202020204" pitchFamily="34" charset="0"/>
                      </a:endParaRPr>
                    </a:p>
                  </a:txBody>
                  <a:tcPr/>
                </a:tc>
                <a:extLst>
                  <a:ext uri="{0D108BD9-81ED-4DB2-BD59-A6C34878D82A}">
                    <a16:rowId xmlns:a16="http://schemas.microsoft.com/office/drawing/2014/main" val="10002"/>
                  </a:ext>
                </a:extLst>
              </a:tr>
              <a:tr h="762190">
                <a:tc>
                  <a:txBody>
                    <a:bodyPr/>
                    <a:lstStyle/>
                    <a:p>
                      <a:pPr marL="0" marR="0" lvl="0" indent="0" algn="l" defTabSz="685800" rtl="0" eaLnBrk="1" fontAlgn="auto" latinLnBrk="0" hangingPunct="1">
                        <a:lnSpc>
                          <a:spcPct val="100000"/>
                        </a:lnSpc>
                        <a:spcBef>
                          <a:spcPts val="600"/>
                        </a:spcBef>
                        <a:spcAft>
                          <a:spcPts val="0"/>
                        </a:spcAft>
                        <a:buClrTx/>
                        <a:buSzTx/>
                        <a:buFontTx/>
                        <a:buNone/>
                        <a:tabLst/>
                        <a:defRPr/>
                      </a:pPr>
                      <a:r>
                        <a:rPr lang="en-US" sz="1800" b="0" dirty="0">
                          <a:solidFill>
                            <a:schemeClr val="tx1"/>
                          </a:solidFill>
                          <a:effectLst/>
                        </a:rPr>
                        <a:t>“Understanding your Medicare Advantage Plan’s Provider Network”</a:t>
                      </a:r>
                      <a:endParaRPr lang="en-US" sz="1800" b="0" dirty="0">
                        <a:solidFill>
                          <a:schemeClr val="tx1"/>
                        </a:solidFill>
                        <a:effectLst/>
                        <a:latin typeface="+mn-lt"/>
                        <a:ea typeface="Calibri"/>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800" b="0">
                          <a:solidFill>
                            <a:schemeClr val="tx1"/>
                          </a:solidFill>
                          <a:effectLst/>
                        </a:rPr>
                        <a:t>CMS Product No. 11941</a:t>
                      </a:r>
                      <a:endParaRPr lang="en-US" sz="1800" b="0">
                        <a:solidFill>
                          <a:schemeClr val="tx1"/>
                        </a:solidFill>
                        <a:effectLst/>
                        <a:latin typeface="+mn-lt"/>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10003"/>
                  </a:ext>
                </a:extLst>
              </a:tr>
              <a:tr h="441587">
                <a:tc>
                  <a:txBody>
                    <a:bodyPr/>
                    <a:lstStyle/>
                    <a:p>
                      <a:pPr marL="0" marR="0" lvl="0" indent="0" algn="l" defTabSz="685800" rtl="0" eaLnBrk="1" fontAlgn="auto" latinLnBrk="0" hangingPunct="1">
                        <a:lnSpc>
                          <a:spcPct val="100000"/>
                        </a:lnSpc>
                        <a:spcBef>
                          <a:spcPts val="600"/>
                        </a:spcBef>
                        <a:spcAft>
                          <a:spcPts val="0"/>
                        </a:spcAft>
                        <a:buClrTx/>
                        <a:buSzTx/>
                        <a:buFontTx/>
                        <a:buNone/>
                        <a:tabLst/>
                        <a:defRPr/>
                      </a:pPr>
                      <a:r>
                        <a:rPr lang="en-US" sz="1800" b="0" dirty="0">
                          <a:solidFill>
                            <a:schemeClr val="tx1"/>
                          </a:solidFill>
                          <a:effectLst/>
                        </a:rPr>
                        <a:t>“Understanding Medicare Advantage Plans”</a:t>
                      </a:r>
                      <a:endParaRPr lang="en-US" sz="1800" b="0" dirty="0">
                        <a:solidFill>
                          <a:schemeClr val="tx1"/>
                        </a:solidFill>
                        <a:effectLst/>
                        <a:latin typeface="+mn-lt"/>
                        <a:ea typeface="Calibri"/>
                        <a:cs typeface="Arial" panose="020B0604020202020204" pitchFamily="34" charset="0"/>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800" b="0" dirty="0">
                          <a:solidFill>
                            <a:schemeClr val="tx1"/>
                          </a:solidFill>
                          <a:effectLst/>
                        </a:rPr>
                        <a:t>CMS Product No. 12026</a:t>
                      </a:r>
                      <a:endParaRPr lang="en-US" sz="1800" b="0" dirty="0">
                        <a:solidFill>
                          <a:schemeClr val="tx1"/>
                        </a:solidFill>
                        <a:effectLst/>
                        <a:latin typeface="+mn-lt"/>
                        <a:ea typeface="Calibri" panose="020F0502020204030204" pitchFamily="34" charset="0"/>
                        <a:cs typeface="Arial" panose="020B0604020202020204" pitchFamily="34" charset="0"/>
                      </a:endParaRPr>
                    </a:p>
                  </a:txBody>
                  <a:tcPr/>
                </a:tc>
                <a:extLst>
                  <a:ext uri="{0D108BD9-81ED-4DB2-BD59-A6C34878D82A}">
                    <a16:rowId xmlns:a16="http://schemas.microsoft.com/office/drawing/2014/main" val="643198953"/>
                  </a:ext>
                </a:extLst>
              </a:tr>
            </a:tbl>
          </a:graphicData>
        </a:graphic>
      </p:graphicFrame>
      <p:sp>
        <p:nvSpPr>
          <p:cNvPr id="8" name="Text Placeholder 10">
            <a:extLst>
              <a:ext uri="{FF2B5EF4-FFF2-40B4-BE49-F238E27FC236}">
                <a16:creationId xmlns:a16="http://schemas.microsoft.com/office/drawing/2014/main" id="{AD500BAA-28A6-611A-61C5-C5713CDA7705}"/>
              </a:ext>
            </a:extLst>
          </p:cNvPr>
          <p:cNvSpPr txBox="1">
            <a:spLocks/>
          </p:cNvSpPr>
          <p:nvPr/>
        </p:nvSpPr>
        <p:spPr>
          <a:xfrm>
            <a:off x="611076" y="5330865"/>
            <a:ext cx="10742724" cy="82286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100000"/>
              </a:lnSpc>
              <a:spcBef>
                <a:spcPts val="0"/>
              </a:spcBef>
              <a:spcAft>
                <a:spcPts val="1200"/>
              </a:spcAft>
              <a:buFont typeface="Arial" panose="020B0604020202020204" pitchFamily="34" charset="0"/>
              <a:buNone/>
              <a:defRPr/>
            </a:pPr>
            <a:r>
              <a:rPr lang="en-US" sz="2400" dirty="0">
                <a:ea typeface="Calibri"/>
              </a:rPr>
              <a:t>To order multiple copies (partners only), visit </a:t>
            </a:r>
            <a:r>
              <a:rPr lang="en-US" sz="2400" dirty="0">
                <a:solidFill>
                  <a:srgbClr val="0070C0"/>
                </a:solidFill>
                <a:ea typeface="Calibri"/>
                <a:hlinkClick r:id="rId5">
                  <a:extLst>
                    <a:ext uri="{A12FA001-AC4F-418D-AE19-62706E023703}">
                      <ahyp:hlinkClr xmlns:ahyp="http://schemas.microsoft.com/office/drawing/2018/hyperlinkcolor" val="tx"/>
                    </a:ext>
                  </a:extLst>
                </a:hlinkClick>
              </a:rPr>
              <a:t>Productordering.cms.hhs.gov</a:t>
            </a:r>
            <a:r>
              <a:rPr lang="en-US" sz="2400" dirty="0">
                <a:ea typeface="Calibri"/>
              </a:rPr>
              <a:t>. You must register your organization.</a:t>
            </a:r>
            <a:endParaRPr lang="en-US" sz="2400" dirty="0"/>
          </a:p>
        </p:txBody>
      </p:sp>
      <p:sp>
        <p:nvSpPr>
          <p:cNvPr id="4" name="Slide Number Placeholder 3">
            <a:extLst>
              <a:ext uri="{FF2B5EF4-FFF2-40B4-BE49-F238E27FC236}">
                <a16:creationId xmlns:a16="http://schemas.microsoft.com/office/drawing/2014/main" id="{2331C4FF-8E09-B9D1-34D7-3047D742E1B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1386158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6546B1D-A6F3-CB85-F73B-78466F5C931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A4A6FE5-86B9-3CA6-7E1D-B7335C78AC02}"/>
              </a:ext>
            </a:extLst>
          </p:cNvPr>
          <p:cNvSpPr txBox="1">
            <a:spLocks noGrp="1"/>
          </p:cNvSpPr>
          <p:nvPr>
            <p:ph type="title" idx="4294967295"/>
          </p:nvPr>
        </p:nvSpPr>
        <p:spPr>
          <a:xfrm>
            <a:off x="0" y="201497"/>
            <a:ext cx="1219199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6457A"/>
                </a:solidFill>
                <a:effectLst/>
                <a:uLnTx/>
                <a:uFillTx/>
                <a:latin typeface="+mj-lt"/>
                <a:ea typeface="+mn-ea"/>
                <a:cs typeface="+mn-cs"/>
              </a:rPr>
              <a:t>Compare Medicare Advantage Plans: Premium</a:t>
            </a:r>
          </a:p>
        </p:txBody>
      </p:sp>
      <p:sp>
        <p:nvSpPr>
          <p:cNvPr id="2" name="Text Placeholder 7">
            <a:extLst>
              <a:ext uri="{FF2B5EF4-FFF2-40B4-BE49-F238E27FC236}">
                <a16:creationId xmlns:a16="http://schemas.microsoft.com/office/drawing/2014/main" id="{D6354D16-5DB4-9DE5-2943-7CF775A128DF}"/>
              </a:ext>
            </a:extLst>
          </p:cNvPr>
          <p:cNvSpPr txBox="1">
            <a:spLocks/>
          </p:cNvSpPr>
          <p:nvPr/>
        </p:nvSpPr>
        <p:spPr>
          <a:xfrm>
            <a:off x="0" y="1235898"/>
            <a:ext cx="12192000" cy="5254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Font typeface="Arial" panose="020B0604020202020204" pitchFamily="34" charset="0"/>
              <a:buNone/>
            </a:pPr>
            <a:r>
              <a:rPr lang="en-US" sz="2400" b="1" dirty="0"/>
              <a:t>Do most plans charge a monthly premium?</a:t>
            </a:r>
            <a:endParaRPr lang="en-US" sz="2400" b="1" dirty="0">
              <a:ea typeface="Calibri" panose="020F0502020204030204" pitchFamily="34" charset="0"/>
            </a:endParaRPr>
          </a:p>
        </p:txBody>
      </p:sp>
      <p:graphicFrame>
        <p:nvGraphicFramePr>
          <p:cNvPr id="3" name="Table 2" descr="Table comparing plan premiums--HMO, PPO, PFFS, SNP, and MSA." title="Appendix A: Compare Medicare Advantage (MA) Plans—Premium ">
            <a:extLst>
              <a:ext uri="{FF2B5EF4-FFF2-40B4-BE49-F238E27FC236}">
                <a16:creationId xmlns:a16="http://schemas.microsoft.com/office/drawing/2014/main" id="{94690CAA-FD8D-5F74-37ED-8961836A8271}"/>
              </a:ext>
            </a:extLst>
          </p:cNvPr>
          <p:cNvGraphicFramePr>
            <a:graphicFrameLocks noGrp="1"/>
          </p:cNvGraphicFramePr>
          <p:nvPr>
            <p:extLst>
              <p:ext uri="{D42A27DB-BD31-4B8C-83A1-F6EECF244321}">
                <p14:modId xmlns:p14="http://schemas.microsoft.com/office/powerpoint/2010/main" val="727532437"/>
              </p:ext>
            </p:extLst>
          </p:nvPr>
        </p:nvGraphicFramePr>
        <p:xfrm>
          <a:off x="618565" y="1865098"/>
          <a:ext cx="10999695" cy="4114800"/>
        </p:xfrm>
        <a:graphic>
          <a:graphicData uri="http://schemas.openxmlformats.org/drawingml/2006/table">
            <a:tbl>
              <a:tblPr firstRow="1" firstCol="1" bandRow="1">
                <a:tableStyleId>{5FD0F851-EC5A-4D38-B0AD-8093EC10F338}</a:tableStyleId>
              </a:tblPr>
              <a:tblGrid>
                <a:gridCol w="2199939">
                  <a:extLst>
                    <a:ext uri="{9D8B030D-6E8A-4147-A177-3AD203B41FA5}">
                      <a16:colId xmlns:a16="http://schemas.microsoft.com/office/drawing/2014/main" val="20001"/>
                    </a:ext>
                  </a:extLst>
                </a:gridCol>
                <a:gridCol w="2199939">
                  <a:extLst>
                    <a:ext uri="{9D8B030D-6E8A-4147-A177-3AD203B41FA5}">
                      <a16:colId xmlns:a16="http://schemas.microsoft.com/office/drawing/2014/main" val="20002"/>
                    </a:ext>
                  </a:extLst>
                </a:gridCol>
                <a:gridCol w="2199939">
                  <a:extLst>
                    <a:ext uri="{9D8B030D-6E8A-4147-A177-3AD203B41FA5}">
                      <a16:colId xmlns:a16="http://schemas.microsoft.com/office/drawing/2014/main" val="20003"/>
                    </a:ext>
                  </a:extLst>
                </a:gridCol>
                <a:gridCol w="2199939">
                  <a:extLst>
                    <a:ext uri="{9D8B030D-6E8A-4147-A177-3AD203B41FA5}">
                      <a16:colId xmlns:a16="http://schemas.microsoft.com/office/drawing/2014/main" val="20004"/>
                    </a:ext>
                  </a:extLst>
                </a:gridCol>
                <a:gridCol w="2199939">
                  <a:extLst>
                    <a:ext uri="{9D8B030D-6E8A-4147-A177-3AD203B41FA5}">
                      <a16:colId xmlns:a16="http://schemas.microsoft.com/office/drawing/2014/main" val="20005"/>
                    </a:ext>
                  </a:extLst>
                </a:gridCol>
              </a:tblGrid>
              <a:tr h="1154363">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2000">
                          <a:solidFill>
                            <a:srgbClr val="00529B"/>
                          </a:solidFill>
                          <a:effectLst/>
                          <a:latin typeface="+mn-lt"/>
                          <a:cs typeface="Arial" panose="020B0604020202020204" pitchFamily="34" charset="0"/>
                        </a:rPr>
                        <a:t>Health Maintenance Organization (HMO)</a:t>
                      </a:r>
                      <a:endParaRPr lang="en-US" sz="2000">
                        <a:solidFill>
                          <a:srgbClr val="00529B"/>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2000">
                          <a:solidFill>
                            <a:srgbClr val="00529B"/>
                          </a:solidFill>
                          <a:effectLst/>
                          <a:latin typeface="+mn-lt"/>
                          <a:cs typeface="Arial" panose="020B0604020202020204" pitchFamily="34" charset="0"/>
                        </a:rPr>
                        <a:t>Preferred Provider Organization (PPO)</a:t>
                      </a:r>
                      <a:endParaRPr lang="en-US" sz="2000">
                        <a:solidFill>
                          <a:srgbClr val="00529B"/>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2000" dirty="0">
                          <a:solidFill>
                            <a:srgbClr val="00529B"/>
                          </a:solidFill>
                          <a:effectLst/>
                          <a:latin typeface="+mn-lt"/>
                          <a:cs typeface="Arial" panose="020B0604020202020204" pitchFamily="34" charset="0"/>
                        </a:rPr>
                        <a:t>Private </a:t>
                      </a:r>
                      <a:br>
                        <a:rPr lang="en-US" sz="2000" dirty="0">
                          <a:solidFill>
                            <a:srgbClr val="00529B"/>
                          </a:solidFill>
                          <a:effectLst/>
                          <a:latin typeface="+mn-lt"/>
                          <a:cs typeface="Arial" panose="020B0604020202020204" pitchFamily="34" charset="0"/>
                        </a:rPr>
                      </a:br>
                      <a:r>
                        <a:rPr lang="en-US" sz="2000" dirty="0">
                          <a:solidFill>
                            <a:srgbClr val="00529B"/>
                          </a:solidFill>
                          <a:effectLst/>
                          <a:latin typeface="+mn-lt"/>
                          <a:cs typeface="Arial" panose="020B0604020202020204" pitchFamily="34" charset="0"/>
                        </a:rPr>
                        <a:t>Fee-for-Service </a:t>
                      </a:r>
                      <a:br>
                        <a:rPr lang="en-US" sz="2000" dirty="0">
                          <a:solidFill>
                            <a:srgbClr val="00529B"/>
                          </a:solidFill>
                          <a:effectLst/>
                          <a:latin typeface="+mn-lt"/>
                          <a:cs typeface="Arial" panose="020B0604020202020204" pitchFamily="34" charset="0"/>
                        </a:rPr>
                      </a:br>
                      <a:r>
                        <a:rPr lang="en-US" sz="2000" dirty="0">
                          <a:solidFill>
                            <a:srgbClr val="00529B"/>
                          </a:solidFill>
                          <a:effectLst/>
                          <a:latin typeface="+mn-lt"/>
                          <a:cs typeface="Arial" panose="020B0604020202020204" pitchFamily="34" charset="0"/>
                        </a:rPr>
                        <a:t>(PFFS)</a:t>
                      </a:r>
                      <a:endParaRPr lang="en-US" sz="2000" dirty="0">
                        <a:solidFill>
                          <a:srgbClr val="00529B"/>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2000" dirty="0">
                          <a:solidFill>
                            <a:srgbClr val="00529B"/>
                          </a:solidFill>
                          <a:effectLst/>
                          <a:latin typeface="+mn-lt"/>
                          <a:cs typeface="Arial" panose="020B0604020202020204" pitchFamily="34" charset="0"/>
                        </a:rPr>
                        <a:t>Special Needs Plan </a:t>
                      </a:r>
                      <a:br>
                        <a:rPr lang="en-US" sz="2000" dirty="0">
                          <a:solidFill>
                            <a:srgbClr val="00529B"/>
                          </a:solidFill>
                          <a:effectLst/>
                          <a:latin typeface="+mn-lt"/>
                          <a:cs typeface="Arial" panose="020B0604020202020204" pitchFamily="34" charset="0"/>
                        </a:rPr>
                      </a:br>
                      <a:r>
                        <a:rPr lang="en-US" sz="2000" dirty="0">
                          <a:solidFill>
                            <a:srgbClr val="00529B"/>
                          </a:solidFill>
                          <a:effectLst/>
                          <a:latin typeface="+mn-lt"/>
                          <a:cs typeface="Arial" panose="020B0604020202020204" pitchFamily="34" charset="0"/>
                        </a:rPr>
                        <a:t>(SNP)</a:t>
                      </a:r>
                      <a:endParaRPr lang="en-US" sz="2000" dirty="0">
                        <a:solidFill>
                          <a:srgbClr val="00529B"/>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2000">
                          <a:solidFill>
                            <a:srgbClr val="00529B"/>
                          </a:solidFill>
                          <a:effectLst/>
                          <a:latin typeface="+mn-lt"/>
                          <a:cs typeface="Arial" panose="020B0604020202020204" pitchFamily="34" charset="0"/>
                        </a:rPr>
                        <a:t>Medical Savings Account </a:t>
                      </a:r>
                      <a:br>
                        <a:rPr lang="en-US" sz="2000">
                          <a:solidFill>
                            <a:srgbClr val="00529B"/>
                          </a:solidFill>
                          <a:effectLst/>
                          <a:latin typeface="+mn-lt"/>
                          <a:cs typeface="Arial" panose="020B0604020202020204" pitchFamily="34" charset="0"/>
                        </a:rPr>
                      </a:br>
                      <a:r>
                        <a:rPr lang="en-US" sz="2000">
                          <a:solidFill>
                            <a:srgbClr val="00529B"/>
                          </a:solidFill>
                          <a:effectLst/>
                          <a:latin typeface="+mn-lt"/>
                          <a:cs typeface="Arial" panose="020B0604020202020204" pitchFamily="34" charset="0"/>
                        </a:rPr>
                        <a:t>(MSA)</a:t>
                      </a:r>
                      <a:endParaRPr lang="en-US" sz="2000">
                        <a:solidFill>
                          <a:srgbClr val="00529B"/>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tcPr>
                </a:tc>
                <a:extLst>
                  <a:ext uri="{0D108BD9-81ED-4DB2-BD59-A6C34878D82A}">
                    <a16:rowId xmlns:a16="http://schemas.microsoft.com/office/drawing/2014/main" val="10000"/>
                  </a:ext>
                </a:extLst>
              </a:tr>
              <a:tr h="272366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a:lnSpc>
                          <a:spcPct val="100000"/>
                        </a:lnSpc>
                        <a:spcBef>
                          <a:spcPts val="600"/>
                        </a:spcBef>
                        <a:spcAft>
                          <a:spcPts val="0"/>
                        </a:spcAft>
                      </a:pPr>
                      <a:r>
                        <a:rPr lang="en-US" sz="2000" b="1" dirty="0">
                          <a:solidFill>
                            <a:schemeClr val="tx1"/>
                          </a:solidFill>
                          <a:effectLst/>
                          <a:latin typeface="+mn-lt"/>
                          <a:cs typeface="Arial" panose="020B0604020202020204" pitchFamily="34" charset="0"/>
                        </a:rPr>
                        <a:t>Yes</a:t>
                      </a:r>
                    </a:p>
                    <a:p>
                      <a:pPr marL="0" marR="0" algn="ctr">
                        <a:lnSpc>
                          <a:spcPct val="100000"/>
                        </a:lnSpc>
                        <a:spcBef>
                          <a:spcPts val="600"/>
                        </a:spcBef>
                        <a:spcAft>
                          <a:spcPts val="0"/>
                        </a:spcAft>
                      </a:pPr>
                      <a:r>
                        <a:rPr lang="en-US" sz="2000" b="0" dirty="0">
                          <a:solidFill>
                            <a:schemeClr val="tx1"/>
                          </a:solidFill>
                          <a:effectLst/>
                          <a:latin typeface="+mn-lt"/>
                          <a:cs typeface="Arial" panose="020B0604020202020204" pitchFamily="34" charset="0"/>
                        </a:rPr>
                        <a:t>Many charge a premium in addition to the monthly Part B premium.</a:t>
                      </a: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a:lnSpc>
                          <a:spcPct val="100000"/>
                        </a:lnSpc>
                        <a:spcBef>
                          <a:spcPts val="600"/>
                        </a:spcBef>
                        <a:spcAft>
                          <a:spcPts val="0"/>
                        </a:spcAft>
                      </a:pPr>
                      <a:r>
                        <a:rPr lang="en-US" sz="2000" b="1" dirty="0">
                          <a:solidFill>
                            <a:schemeClr val="tx1"/>
                          </a:solidFill>
                          <a:effectLst/>
                          <a:latin typeface="+mn-lt"/>
                          <a:cs typeface="Arial" panose="020B0604020202020204" pitchFamily="34" charset="0"/>
                        </a:rPr>
                        <a:t>Yes</a:t>
                      </a:r>
                    </a:p>
                    <a:p>
                      <a:pPr marL="0" marR="0" algn="ctr">
                        <a:lnSpc>
                          <a:spcPct val="100000"/>
                        </a:lnSpc>
                        <a:spcBef>
                          <a:spcPts val="600"/>
                        </a:spcBef>
                        <a:spcAft>
                          <a:spcPts val="0"/>
                        </a:spcAft>
                      </a:pPr>
                      <a:r>
                        <a:rPr lang="en-US" sz="2000" dirty="0">
                          <a:solidFill>
                            <a:schemeClr val="tx1"/>
                          </a:solidFill>
                          <a:effectLst/>
                          <a:latin typeface="+mn-lt"/>
                          <a:cs typeface="Arial" panose="020B0604020202020204" pitchFamily="34" charset="0"/>
                        </a:rPr>
                        <a:t>Many charge a premium in addition to the monthly Part B premium.</a:t>
                      </a:r>
                      <a:endParaRPr lang="en-US" sz="2000" dirty="0">
                        <a:solidFill>
                          <a:schemeClr val="tx1"/>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a:lnSpc>
                          <a:spcPct val="100000"/>
                        </a:lnSpc>
                        <a:spcBef>
                          <a:spcPts val="600"/>
                        </a:spcBef>
                        <a:spcAft>
                          <a:spcPts val="0"/>
                        </a:spcAft>
                      </a:pPr>
                      <a:r>
                        <a:rPr lang="en-US" sz="2000" b="1" dirty="0">
                          <a:solidFill>
                            <a:schemeClr val="tx1"/>
                          </a:solidFill>
                          <a:effectLst/>
                          <a:latin typeface="+mn-lt"/>
                          <a:cs typeface="Arial" panose="020B0604020202020204" pitchFamily="34" charset="0"/>
                        </a:rPr>
                        <a:t>Yes</a:t>
                      </a:r>
                    </a:p>
                    <a:p>
                      <a:pPr marL="0" marR="0" algn="ctr">
                        <a:lnSpc>
                          <a:spcPct val="100000"/>
                        </a:lnSpc>
                        <a:spcBef>
                          <a:spcPts val="600"/>
                        </a:spcBef>
                        <a:spcAft>
                          <a:spcPts val="0"/>
                        </a:spcAft>
                      </a:pPr>
                      <a:r>
                        <a:rPr lang="en-US" sz="2000" dirty="0">
                          <a:solidFill>
                            <a:schemeClr val="tx1"/>
                          </a:solidFill>
                          <a:effectLst/>
                          <a:latin typeface="+mn-lt"/>
                          <a:cs typeface="Arial" panose="020B0604020202020204" pitchFamily="34" charset="0"/>
                        </a:rPr>
                        <a:t>Many charge a premium in addition to the monthly Part B premium.</a:t>
                      </a:r>
                      <a:endParaRPr lang="en-US" sz="2000" dirty="0">
                        <a:solidFill>
                          <a:schemeClr val="tx1"/>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a:lnSpc>
                          <a:spcPct val="100000"/>
                        </a:lnSpc>
                        <a:spcBef>
                          <a:spcPts val="600"/>
                        </a:spcBef>
                        <a:spcAft>
                          <a:spcPts val="0"/>
                        </a:spcAft>
                      </a:pPr>
                      <a:r>
                        <a:rPr lang="en-US" sz="2000" b="1" dirty="0">
                          <a:solidFill>
                            <a:schemeClr val="tx1"/>
                          </a:solidFill>
                          <a:effectLst/>
                          <a:latin typeface="+mn-lt"/>
                          <a:cs typeface="Arial" panose="020B0604020202020204" pitchFamily="34" charset="0"/>
                        </a:rPr>
                        <a:t>Depends</a:t>
                      </a:r>
                    </a:p>
                    <a:p>
                      <a:pPr marL="0" marR="0" lvl="0" indent="0" algn="ctr" defTabSz="914400" rtl="0" eaLnBrk="1" fontAlgn="auto" latinLnBrk="0" hangingPunct="1">
                        <a:lnSpc>
                          <a:spcPct val="100000"/>
                        </a:lnSpc>
                        <a:spcBef>
                          <a:spcPts val="600"/>
                        </a:spcBef>
                        <a:spcAft>
                          <a:spcPts val="0"/>
                        </a:spcAft>
                        <a:buClrTx/>
                        <a:buSzTx/>
                        <a:buFontTx/>
                        <a:buNone/>
                        <a:tabLst/>
                        <a:defRPr/>
                      </a:pPr>
                      <a:r>
                        <a:rPr lang="en-US" sz="2000" dirty="0">
                          <a:solidFill>
                            <a:schemeClr val="tx1"/>
                          </a:solidFill>
                          <a:effectLst/>
                          <a:latin typeface="+mn-lt"/>
                          <a:cs typeface="Arial" panose="020B0604020202020204" pitchFamily="34" charset="0"/>
                        </a:rPr>
                        <a:t>Many charge a premium in addition to the monthly Part B premium. </a:t>
                      </a:r>
                      <a:r>
                        <a:rPr lang="en-US" sz="2000" kern="1200" dirty="0">
                          <a:solidFill>
                            <a:schemeClr val="tx1"/>
                          </a:solidFill>
                          <a:effectLst/>
                          <a:latin typeface="+mn-lt"/>
                          <a:ea typeface="+mn-ea"/>
                          <a:cs typeface="+mn-cs"/>
                        </a:rPr>
                        <a:t>D-SNPs don’t charge a premium.</a:t>
                      </a:r>
                    </a:p>
                    <a:p>
                      <a:pPr marL="0" marR="0" algn="ctr">
                        <a:lnSpc>
                          <a:spcPct val="100000"/>
                        </a:lnSpc>
                        <a:spcBef>
                          <a:spcPts val="600"/>
                        </a:spcBef>
                        <a:spcAft>
                          <a:spcPts val="0"/>
                        </a:spcAft>
                      </a:pPr>
                      <a:endParaRPr lang="en-US" sz="2000" dirty="0">
                        <a:solidFill>
                          <a:schemeClr val="tx1"/>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a:lnSpc>
                          <a:spcPct val="100000"/>
                        </a:lnSpc>
                        <a:spcBef>
                          <a:spcPts val="600"/>
                        </a:spcBef>
                        <a:spcAft>
                          <a:spcPts val="0"/>
                        </a:spcAft>
                      </a:pPr>
                      <a:r>
                        <a:rPr lang="en-US" sz="2000" b="1" dirty="0">
                          <a:solidFill>
                            <a:schemeClr val="tx1"/>
                          </a:solidFill>
                          <a:effectLst/>
                          <a:latin typeface="+mn-lt"/>
                          <a:cs typeface="Arial" panose="020B0604020202020204" pitchFamily="34" charset="0"/>
                        </a:rPr>
                        <a:t>No</a:t>
                      </a:r>
                    </a:p>
                    <a:p>
                      <a:pPr marL="0" marR="0" algn="ctr">
                        <a:lnSpc>
                          <a:spcPct val="100000"/>
                        </a:lnSpc>
                        <a:spcBef>
                          <a:spcPts val="600"/>
                        </a:spcBef>
                        <a:spcAft>
                          <a:spcPts val="0"/>
                        </a:spcAft>
                      </a:pPr>
                      <a:r>
                        <a:rPr lang="en-US" sz="2000" dirty="0">
                          <a:solidFill>
                            <a:schemeClr val="tx1"/>
                          </a:solidFill>
                          <a:effectLst/>
                          <a:latin typeface="+mn-lt"/>
                          <a:ea typeface="Calibri" panose="020F0502020204030204" pitchFamily="34" charset="0"/>
                          <a:cs typeface="Arial" panose="020B0604020202020204" pitchFamily="34" charset="0"/>
                        </a:rPr>
                        <a:t>You won’t have to pay a separate monthly premium, but you’ll continue to pay the monthly Part B premium.</a:t>
                      </a:r>
                    </a:p>
                  </a:txBody>
                  <a:tcPr marL="35685" marR="35685" marT="0" marB="0">
                    <a:lnL w="12700" cap="flat" cmpd="sng" algn="ctr">
                      <a:solidFill>
                        <a:schemeClr val="accent5">
                          <a:lumMod val="40000"/>
                          <a:lumOff val="60000"/>
                        </a:schemeClr>
                      </a:solidFill>
                      <a:prstDash val="solid"/>
                      <a:round/>
                      <a:headEnd type="none" w="med" len="med"/>
                      <a:tailEnd type="none" w="med" len="med"/>
                    </a:lnL>
                  </a:tcPr>
                </a:tc>
                <a:extLst>
                  <a:ext uri="{0D108BD9-81ED-4DB2-BD59-A6C34878D82A}">
                    <a16:rowId xmlns:a16="http://schemas.microsoft.com/office/drawing/2014/main" val="10001"/>
                  </a:ext>
                </a:extLst>
              </a:tr>
            </a:tbl>
          </a:graphicData>
        </a:graphic>
      </p:graphicFrame>
      <p:sp>
        <p:nvSpPr>
          <p:cNvPr id="4" name="Slide Number Placeholder 3">
            <a:extLst>
              <a:ext uri="{FF2B5EF4-FFF2-40B4-BE49-F238E27FC236}">
                <a16:creationId xmlns:a16="http://schemas.microsoft.com/office/drawing/2014/main" id="{A6E26E1E-A307-D0B3-A390-08574413F0A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2546999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F77B213-7899-C01E-5F4B-E66B6129F4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AB15E2-7759-F7DA-3DB2-C0B4C2652E1A}"/>
              </a:ext>
            </a:extLst>
          </p:cNvPr>
          <p:cNvSpPr txBox="1">
            <a:spLocks noGrp="1"/>
          </p:cNvSpPr>
          <p:nvPr>
            <p:ph type="title" idx="4294967295"/>
          </p:nvPr>
        </p:nvSpPr>
        <p:spPr>
          <a:xfrm>
            <a:off x="1" y="201497"/>
            <a:ext cx="1219199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6457A"/>
                </a:solidFill>
                <a:effectLst/>
                <a:uLnTx/>
                <a:uFillTx/>
                <a:latin typeface="Arial" panose="020B0604020202020204" pitchFamily="34" charset="0"/>
                <a:ea typeface="+mn-ea"/>
                <a:cs typeface="+mn-cs"/>
              </a:rPr>
              <a:t>Compare Medicare Advantage Plans: Drugs</a:t>
            </a:r>
          </a:p>
        </p:txBody>
      </p:sp>
      <p:sp>
        <p:nvSpPr>
          <p:cNvPr id="3" name="Text Placeholder 7">
            <a:extLst>
              <a:ext uri="{FF2B5EF4-FFF2-40B4-BE49-F238E27FC236}">
                <a16:creationId xmlns:a16="http://schemas.microsoft.com/office/drawing/2014/main" id="{46641B2A-05E4-1AB0-B6BE-DC712628FA0E}"/>
              </a:ext>
            </a:extLst>
          </p:cNvPr>
          <p:cNvSpPr txBox="1">
            <a:spLocks/>
          </p:cNvSpPr>
          <p:nvPr/>
        </p:nvSpPr>
        <p:spPr>
          <a:xfrm>
            <a:off x="1" y="1181937"/>
            <a:ext cx="12192000" cy="5254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Font typeface="Arial" panose="020B0604020202020204" pitchFamily="34" charset="0"/>
              <a:buNone/>
            </a:pPr>
            <a:r>
              <a:rPr lang="en-US" sz="2400" b="1" dirty="0"/>
              <a:t>Does the plan offer Medicare drug coverage (Part D)?</a:t>
            </a:r>
            <a:endParaRPr lang="en-US" sz="2400" b="1" dirty="0">
              <a:ea typeface="Calibri" panose="020F0502020204030204" pitchFamily="34" charset="0"/>
            </a:endParaRPr>
          </a:p>
        </p:txBody>
      </p:sp>
      <p:graphicFrame>
        <p:nvGraphicFramePr>
          <p:cNvPr id="5" name="Table 4" descr="Table comparing prescription drug coverage--HMO, PPO, PFFS, SNP, and MSA." title="Appendix A">
            <a:extLst>
              <a:ext uri="{FF2B5EF4-FFF2-40B4-BE49-F238E27FC236}">
                <a16:creationId xmlns:a16="http://schemas.microsoft.com/office/drawing/2014/main" id="{7EFC1555-814A-03CF-AD02-FE13E4972992}"/>
              </a:ext>
            </a:extLst>
          </p:cNvPr>
          <p:cNvGraphicFramePr>
            <a:graphicFrameLocks noGrp="1"/>
          </p:cNvGraphicFramePr>
          <p:nvPr>
            <p:extLst>
              <p:ext uri="{D42A27DB-BD31-4B8C-83A1-F6EECF244321}">
                <p14:modId xmlns:p14="http://schemas.microsoft.com/office/powerpoint/2010/main" val="3304889096"/>
              </p:ext>
            </p:extLst>
          </p:nvPr>
        </p:nvGraphicFramePr>
        <p:xfrm>
          <a:off x="614557" y="1910850"/>
          <a:ext cx="10962885" cy="4038600"/>
        </p:xfrm>
        <a:graphic>
          <a:graphicData uri="http://schemas.openxmlformats.org/drawingml/2006/table">
            <a:tbl>
              <a:tblPr firstRow="1" firstCol="1" bandRow="1">
                <a:tableStyleId>{5FD0F851-EC5A-4D38-B0AD-8093EC10F338}</a:tableStyleId>
              </a:tblPr>
              <a:tblGrid>
                <a:gridCol w="2192577">
                  <a:extLst>
                    <a:ext uri="{9D8B030D-6E8A-4147-A177-3AD203B41FA5}">
                      <a16:colId xmlns:a16="http://schemas.microsoft.com/office/drawing/2014/main" val="20001"/>
                    </a:ext>
                  </a:extLst>
                </a:gridCol>
                <a:gridCol w="2192577">
                  <a:extLst>
                    <a:ext uri="{9D8B030D-6E8A-4147-A177-3AD203B41FA5}">
                      <a16:colId xmlns:a16="http://schemas.microsoft.com/office/drawing/2014/main" val="20002"/>
                    </a:ext>
                  </a:extLst>
                </a:gridCol>
                <a:gridCol w="2192577">
                  <a:extLst>
                    <a:ext uri="{9D8B030D-6E8A-4147-A177-3AD203B41FA5}">
                      <a16:colId xmlns:a16="http://schemas.microsoft.com/office/drawing/2014/main" val="20003"/>
                    </a:ext>
                  </a:extLst>
                </a:gridCol>
                <a:gridCol w="2192577">
                  <a:extLst>
                    <a:ext uri="{9D8B030D-6E8A-4147-A177-3AD203B41FA5}">
                      <a16:colId xmlns:a16="http://schemas.microsoft.com/office/drawing/2014/main" val="20004"/>
                    </a:ext>
                  </a:extLst>
                </a:gridCol>
                <a:gridCol w="2192577">
                  <a:extLst>
                    <a:ext uri="{9D8B030D-6E8A-4147-A177-3AD203B41FA5}">
                      <a16:colId xmlns:a16="http://schemas.microsoft.com/office/drawing/2014/main" val="20005"/>
                    </a:ext>
                  </a:extLst>
                </a:gridCol>
              </a:tblGrid>
              <a:tr h="407339">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2000" dirty="0">
                          <a:solidFill>
                            <a:srgbClr val="00529B"/>
                          </a:solidFill>
                          <a:effectLst/>
                          <a:latin typeface="+mn-lt"/>
                          <a:cs typeface="Arial" panose="020B0604020202020204" pitchFamily="34" charset="0"/>
                        </a:rPr>
                        <a:t>Health Maintenance Organization </a:t>
                      </a:r>
                      <a:br>
                        <a:rPr lang="en-US" sz="2000" dirty="0">
                          <a:solidFill>
                            <a:srgbClr val="00529B"/>
                          </a:solidFill>
                          <a:effectLst/>
                          <a:latin typeface="+mn-lt"/>
                          <a:cs typeface="Arial" panose="020B0604020202020204" pitchFamily="34" charset="0"/>
                        </a:rPr>
                      </a:br>
                      <a:r>
                        <a:rPr lang="en-US" sz="2000" dirty="0">
                          <a:solidFill>
                            <a:srgbClr val="00529B"/>
                          </a:solidFill>
                          <a:effectLst/>
                          <a:latin typeface="+mn-lt"/>
                          <a:cs typeface="Arial" panose="020B0604020202020204" pitchFamily="34" charset="0"/>
                        </a:rPr>
                        <a:t>(HMO)</a:t>
                      </a:r>
                      <a:endParaRPr lang="en-US" sz="2000" dirty="0">
                        <a:solidFill>
                          <a:srgbClr val="00529B"/>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2000" dirty="0">
                          <a:solidFill>
                            <a:srgbClr val="00529B"/>
                          </a:solidFill>
                          <a:effectLst/>
                          <a:latin typeface="+mn-lt"/>
                          <a:cs typeface="Arial" panose="020B0604020202020204" pitchFamily="34" charset="0"/>
                        </a:rPr>
                        <a:t>Preferred Provider Organization (PPO)</a:t>
                      </a:r>
                      <a:endParaRPr lang="en-US" sz="2000" dirty="0">
                        <a:solidFill>
                          <a:srgbClr val="00529B"/>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2000">
                          <a:solidFill>
                            <a:srgbClr val="00529B"/>
                          </a:solidFill>
                          <a:effectLst/>
                          <a:latin typeface="+mn-lt"/>
                          <a:cs typeface="Arial" panose="020B0604020202020204" pitchFamily="34" charset="0"/>
                        </a:rPr>
                        <a:t>Private </a:t>
                      </a:r>
                      <a:br>
                        <a:rPr lang="en-US" sz="2000">
                          <a:solidFill>
                            <a:srgbClr val="00529B"/>
                          </a:solidFill>
                          <a:effectLst/>
                          <a:latin typeface="+mn-lt"/>
                          <a:cs typeface="Arial" panose="020B0604020202020204" pitchFamily="34" charset="0"/>
                        </a:rPr>
                      </a:br>
                      <a:r>
                        <a:rPr lang="en-US" sz="2000">
                          <a:solidFill>
                            <a:srgbClr val="00529B"/>
                          </a:solidFill>
                          <a:effectLst/>
                          <a:latin typeface="+mn-lt"/>
                          <a:cs typeface="Arial" panose="020B0604020202020204" pitchFamily="34" charset="0"/>
                        </a:rPr>
                        <a:t>Fee-for-Service </a:t>
                      </a:r>
                      <a:br>
                        <a:rPr lang="en-US" sz="2000">
                          <a:solidFill>
                            <a:srgbClr val="00529B"/>
                          </a:solidFill>
                          <a:effectLst/>
                          <a:latin typeface="+mn-lt"/>
                          <a:cs typeface="Arial" panose="020B0604020202020204" pitchFamily="34" charset="0"/>
                        </a:rPr>
                      </a:br>
                      <a:r>
                        <a:rPr lang="en-US" sz="2000">
                          <a:solidFill>
                            <a:srgbClr val="00529B"/>
                          </a:solidFill>
                          <a:effectLst/>
                          <a:latin typeface="+mn-lt"/>
                          <a:cs typeface="Arial" panose="020B0604020202020204" pitchFamily="34" charset="0"/>
                        </a:rPr>
                        <a:t>(PFFS)</a:t>
                      </a:r>
                      <a:endParaRPr lang="en-US" sz="2000">
                        <a:solidFill>
                          <a:srgbClr val="00529B"/>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2000">
                          <a:solidFill>
                            <a:srgbClr val="00529B"/>
                          </a:solidFill>
                          <a:effectLst/>
                          <a:latin typeface="+mn-lt"/>
                          <a:cs typeface="Arial" panose="020B0604020202020204" pitchFamily="34" charset="0"/>
                        </a:rPr>
                        <a:t>Special Needs Plan </a:t>
                      </a:r>
                      <a:br>
                        <a:rPr lang="en-US" sz="2000">
                          <a:solidFill>
                            <a:srgbClr val="00529B"/>
                          </a:solidFill>
                          <a:effectLst/>
                          <a:latin typeface="+mn-lt"/>
                          <a:cs typeface="Arial" panose="020B0604020202020204" pitchFamily="34" charset="0"/>
                        </a:rPr>
                      </a:br>
                      <a:r>
                        <a:rPr lang="en-US" sz="2000">
                          <a:solidFill>
                            <a:srgbClr val="00529B"/>
                          </a:solidFill>
                          <a:effectLst/>
                          <a:latin typeface="+mn-lt"/>
                          <a:cs typeface="Arial" panose="020B0604020202020204" pitchFamily="34" charset="0"/>
                        </a:rPr>
                        <a:t>(SNP)</a:t>
                      </a:r>
                      <a:endParaRPr lang="en-US" sz="2000">
                        <a:solidFill>
                          <a:srgbClr val="00529B"/>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2000">
                          <a:solidFill>
                            <a:srgbClr val="00529B"/>
                          </a:solidFill>
                          <a:effectLst/>
                          <a:latin typeface="+mn-lt"/>
                          <a:cs typeface="Arial" panose="020B0604020202020204" pitchFamily="34" charset="0"/>
                        </a:rPr>
                        <a:t>Medical Savings Account </a:t>
                      </a:r>
                      <a:br>
                        <a:rPr lang="en-US" sz="2000">
                          <a:solidFill>
                            <a:srgbClr val="00529B"/>
                          </a:solidFill>
                          <a:effectLst/>
                          <a:latin typeface="+mn-lt"/>
                          <a:cs typeface="Arial" panose="020B0604020202020204" pitchFamily="34" charset="0"/>
                        </a:rPr>
                      </a:br>
                      <a:r>
                        <a:rPr lang="en-US" sz="2000">
                          <a:solidFill>
                            <a:srgbClr val="00529B"/>
                          </a:solidFill>
                          <a:effectLst/>
                          <a:latin typeface="+mn-lt"/>
                          <a:cs typeface="Arial" panose="020B0604020202020204" pitchFamily="34" charset="0"/>
                        </a:rPr>
                        <a:t>(MSA)</a:t>
                      </a:r>
                      <a:endParaRPr lang="en-US" sz="2000">
                        <a:solidFill>
                          <a:srgbClr val="00529B"/>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tcPr>
                </a:tc>
                <a:extLst>
                  <a:ext uri="{0D108BD9-81ED-4DB2-BD59-A6C34878D82A}">
                    <a16:rowId xmlns:a16="http://schemas.microsoft.com/office/drawing/2014/main" val="10000"/>
                  </a:ext>
                </a:extLst>
              </a:tr>
              <a:tr h="126166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a:lnSpc>
                          <a:spcPct val="100000"/>
                        </a:lnSpc>
                        <a:spcBef>
                          <a:spcPts val="600"/>
                        </a:spcBef>
                        <a:spcAft>
                          <a:spcPts val="0"/>
                        </a:spcAft>
                      </a:pPr>
                      <a:r>
                        <a:rPr lang="en-US" sz="2000" b="1" dirty="0">
                          <a:solidFill>
                            <a:schemeClr val="tx1"/>
                          </a:solidFill>
                          <a:effectLst/>
                          <a:latin typeface="+mn-lt"/>
                          <a:cs typeface="Arial" panose="020B0604020202020204" pitchFamily="34" charset="0"/>
                        </a:rPr>
                        <a:t>Usually</a:t>
                      </a:r>
                    </a:p>
                    <a:p>
                      <a:pPr marL="0" marR="0" algn="ctr">
                        <a:lnSpc>
                          <a:spcPct val="100000"/>
                        </a:lnSpc>
                        <a:spcBef>
                          <a:spcPts val="600"/>
                        </a:spcBef>
                        <a:spcAft>
                          <a:spcPts val="0"/>
                        </a:spcAft>
                      </a:pPr>
                      <a:r>
                        <a:rPr lang="en-US" sz="2000" b="0" dirty="0">
                          <a:solidFill>
                            <a:schemeClr val="tx1"/>
                          </a:solidFill>
                          <a:effectLst/>
                          <a:latin typeface="+mn-lt"/>
                          <a:cs typeface="Arial" panose="020B0604020202020204" pitchFamily="34" charset="0"/>
                        </a:rPr>
                        <a:t>If you want drug coverage, you have to join an HMO that offers it. You </a:t>
                      </a:r>
                      <a:r>
                        <a:rPr lang="en-US" sz="2000" b="1" dirty="0">
                          <a:solidFill>
                            <a:schemeClr val="tx1"/>
                          </a:solidFill>
                          <a:effectLst/>
                          <a:latin typeface="+mn-lt"/>
                          <a:cs typeface="Arial" panose="020B0604020202020204" pitchFamily="34" charset="0"/>
                        </a:rPr>
                        <a:t>can’t</a:t>
                      </a:r>
                      <a:r>
                        <a:rPr lang="en-US" sz="2000" b="0" dirty="0">
                          <a:solidFill>
                            <a:schemeClr val="tx1"/>
                          </a:solidFill>
                          <a:effectLst/>
                          <a:latin typeface="+mn-lt"/>
                          <a:cs typeface="Arial" panose="020B0604020202020204" pitchFamily="34" charset="0"/>
                        </a:rPr>
                        <a:t> get a separate Medicare drug plan. </a:t>
                      </a:r>
                      <a:endParaRPr lang="en-US" sz="2000" b="0" dirty="0">
                        <a:solidFill>
                          <a:schemeClr val="tx1"/>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a:lnSpc>
                          <a:spcPct val="100000"/>
                        </a:lnSpc>
                        <a:spcBef>
                          <a:spcPts val="600"/>
                        </a:spcBef>
                        <a:spcAft>
                          <a:spcPts val="0"/>
                        </a:spcAft>
                      </a:pPr>
                      <a:r>
                        <a:rPr lang="en-US" sz="2000" b="1" dirty="0">
                          <a:solidFill>
                            <a:schemeClr val="tx1"/>
                          </a:solidFill>
                          <a:effectLst/>
                          <a:latin typeface="+mn-lt"/>
                          <a:cs typeface="Arial" panose="020B0604020202020204" pitchFamily="34" charset="0"/>
                        </a:rPr>
                        <a:t>Usually</a:t>
                      </a:r>
                    </a:p>
                    <a:p>
                      <a:pPr marL="0" marR="0" algn="ctr">
                        <a:lnSpc>
                          <a:spcPct val="100000"/>
                        </a:lnSpc>
                        <a:spcBef>
                          <a:spcPts val="600"/>
                        </a:spcBef>
                        <a:spcAft>
                          <a:spcPts val="0"/>
                        </a:spcAft>
                      </a:pPr>
                      <a:r>
                        <a:rPr lang="en-US" sz="2000" b="0" dirty="0">
                          <a:solidFill>
                            <a:schemeClr val="tx1"/>
                          </a:solidFill>
                          <a:effectLst/>
                          <a:latin typeface="+mn-lt"/>
                          <a:cs typeface="Arial" panose="020B0604020202020204" pitchFamily="34" charset="0"/>
                        </a:rPr>
                        <a:t>If you want drug coverage, you have to join a PPO that offers it. You </a:t>
                      </a:r>
                      <a:r>
                        <a:rPr lang="en-US" sz="2000" b="1" dirty="0">
                          <a:solidFill>
                            <a:schemeClr val="tx1"/>
                          </a:solidFill>
                          <a:effectLst/>
                          <a:latin typeface="+mn-lt"/>
                          <a:cs typeface="Arial" panose="020B0604020202020204" pitchFamily="34" charset="0"/>
                        </a:rPr>
                        <a:t>can’t </a:t>
                      </a:r>
                      <a:r>
                        <a:rPr lang="en-US" sz="2000" b="0" dirty="0">
                          <a:solidFill>
                            <a:schemeClr val="tx1"/>
                          </a:solidFill>
                          <a:effectLst/>
                          <a:latin typeface="+mn-lt"/>
                          <a:cs typeface="Arial" panose="020B0604020202020204" pitchFamily="34" charset="0"/>
                        </a:rPr>
                        <a:t>get a separate Medicare drug plan. </a:t>
                      </a:r>
                      <a:endParaRPr lang="en-US" sz="2000" b="0" dirty="0">
                        <a:solidFill>
                          <a:schemeClr val="tx1"/>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a:lnSpc>
                          <a:spcPct val="100000"/>
                        </a:lnSpc>
                        <a:spcBef>
                          <a:spcPts val="600"/>
                        </a:spcBef>
                        <a:spcAft>
                          <a:spcPts val="0"/>
                        </a:spcAft>
                      </a:pPr>
                      <a:r>
                        <a:rPr lang="en-US" sz="2000" b="1" dirty="0">
                          <a:solidFill>
                            <a:schemeClr val="tx1"/>
                          </a:solidFill>
                          <a:effectLst/>
                          <a:latin typeface="+mn-lt"/>
                          <a:cs typeface="Arial" panose="020B0604020202020204" pitchFamily="34" charset="0"/>
                        </a:rPr>
                        <a:t>Sometimes</a:t>
                      </a:r>
                    </a:p>
                    <a:p>
                      <a:pPr marL="0" marR="0" algn="ctr">
                        <a:lnSpc>
                          <a:spcPct val="100000"/>
                        </a:lnSpc>
                        <a:spcBef>
                          <a:spcPts val="600"/>
                        </a:spcBef>
                        <a:spcAft>
                          <a:spcPts val="0"/>
                        </a:spcAft>
                      </a:pPr>
                      <a:r>
                        <a:rPr lang="en-US" sz="2000" b="0" dirty="0">
                          <a:solidFill>
                            <a:schemeClr val="tx1"/>
                          </a:solidFill>
                          <a:effectLst/>
                          <a:latin typeface="+mn-lt"/>
                          <a:cs typeface="Arial" panose="020B0604020202020204" pitchFamily="34" charset="0"/>
                        </a:rPr>
                        <a:t>Drugs may be covered. If you join a PFFS Plan that doesn’t offer drug coverage, you </a:t>
                      </a:r>
                      <a:r>
                        <a:rPr lang="en-US" sz="2000" b="1" dirty="0">
                          <a:solidFill>
                            <a:schemeClr val="tx1"/>
                          </a:solidFill>
                          <a:effectLst/>
                          <a:latin typeface="+mn-lt"/>
                          <a:cs typeface="Arial" panose="020B0604020202020204" pitchFamily="34" charset="0"/>
                        </a:rPr>
                        <a:t>can</a:t>
                      </a:r>
                      <a:r>
                        <a:rPr lang="en-US" sz="2000" b="0" dirty="0">
                          <a:solidFill>
                            <a:schemeClr val="tx1"/>
                          </a:solidFill>
                          <a:effectLst/>
                          <a:latin typeface="+mn-lt"/>
                          <a:cs typeface="Arial" panose="020B0604020202020204" pitchFamily="34" charset="0"/>
                        </a:rPr>
                        <a:t> get a separate Medicare drug plan.</a:t>
                      </a:r>
                      <a:endParaRPr lang="en-US" sz="2000" b="0" dirty="0">
                        <a:solidFill>
                          <a:schemeClr val="tx1"/>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a:lnSpc>
                          <a:spcPct val="100000"/>
                        </a:lnSpc>
                        <a:spcBef>
                          <a:spcPts val="600"/>
                        </a:spcBef>
                        <a:spcAft>
                          <a:spcPts val="0"/>
                        </a:spcAft>
                      </a:pPr>
                      <a:r>
                        <a:rPr lang="en-US" sz="2000" b="1" dirty="0">
                          <a:solidFill>
                            <a:schemeClr val="tx1"/>
                          </a:solidFill>
                          <a:effectLst/>
                          <a:latin typeface="+mn-lt"/>
                          <a:cs typeface="Arial" panose="020B0604020202020204" pitchFamily="34" charset="0"/>
                        </a:rPr>
                        <a:t>Yes</a:t>
                      </a:r>
                    </a:p>
                    <a:p>
                      <a:pPr marL="0" marR="0" algn="ctr">
                        <a:lnSpc>
                          <a:spcPct val="100000"/>
                        </a:lnSpc>
                        <a:spcBef>
                          <a:spcPts val="600"/>
                        </a:spcBef>
                        <a:spcAft>
                          <a:spcPts val="0"/>
                        </a:spcAft>
                      </a:pPr>
                      <a:r>
                        <a:rPr lang="en-US" sz="2000" b="0" dirty="0">
                          <a:solidFill>
                            <a:schemeClr val="tx1"/>
                          </a:solidFill>
                          <a:effectLst/>
                          <a:latin typeface="+mn-lt"/>
                          <a:cs typeface="Arial" panose="020B0604020202020204" pitchFamily="34" charset="0"/>
                        </a:rPr>
                        <a:t>All SNPs must provide Medicare drug coverage.</a:t>
                      </a:r>
                      <a:endParaRPr lang="en-US" sz="2000" b="0" dirty="0">
                        <a:solidFill>
                          <a:schemeClr val="tx1"/>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a:lnSpc>
                          <a:spcPct val="100000"/>
                        </a:lnSpc>
                        <a:spcBef>
                          <a:spcPts val="600"/>
                        </a:spcBef>
                        <a:spcAft>
                          <a:spcPts val="0"/>
                        </a:spcAft>
                      </a:pPr>
                      <a:r>
                        <a:rPr lang="en-US" sz="2000" b="1" dirty="0">
                          <a:solidFill>
                            <a:schemeClr val="tx1"/>
                          </a:solidFill>
                          <a:effectLst/>
                          <a:latin typeface="+mn-lt"/>
                          <a:cs typeface="Arial" panose="020B0604020202020204" pitchFamily="34" charset="0"/>
                        </a:rPr>
                        <a:t>No</a:t>
                      </a:r>
                    </a:p>
                    <a:p>
                      <a:pPr marL="0" marR="0" algn="ctr">
                        <a:lnSpc>
                          <a:spcPct val="100000"/>
                        </a:lnSpc>
                        <a:spcBef>
                          <a:spcPts val="600"/>
                        </a:spcBef>
                        <a:spcAft>
                          <a:spcPts val="0"/>
                        </a:spcAft>
                      </a:pPr>
                      <a:r>
                        <a:rPr lang="en-US" sz="2000" b="0" dirty="0">
                          <a:solidFill>
                            <a:schemeClr val="tx1"/>
                          </a:solidFill>
                          <a:effectLst/>
                          <a:latin typeface="+mn-lt"/>
                          <a:cs typeface="Arial" panose="020B0604020202020204" pitchFamily="34" charset="0"/>
                        </a:rPr>
                        <a:t>If you join a MSA Plan and want Medicare drug coverage, you’ll have to join a separate Medicare drug plan. </a:t>
                      </a:r>
                      <a:endParaRPr lang="en-US" sz="2000" b="0" dirty="0">
                        <a:solidFill>
                          <a:schemeClr val="tx1"/>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tcPr>
                </a:tc>
                <a:extLst>
                  <a:ext uri="{0D108BD9-81ED-4DB2-BD59-A6C34878D82A}">
                    <a16:rowId xmlns:a16="http://schemas.microsoft.com/office/drawing/2014/main" val="10001"/>
                  </a:ext>
                </a:extLst>
              </a:tr>
            </a:tbl>
          </a:graphicData>
        </a:graphic>
      </p:graphicFrame>
      <p:sp>
        <p:nvSpPr>
          <p:cNvPr id="4" name="Slide Number Placeholder 3">
            <a:extLst>
              <a:ext uri="{FF2B5EF4-FFF2-40B4-BE49-F238E27FC236}">
                <a16:creationId xmlns:a16="http://schemas.microsoft.com/office/drawing/2014/main" id="{6806D0E5-9A76-77F7-ED47-2C749BC4D26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3258380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F92A0F1-1E1E-558F-5787-F864668185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AE788F-24AF-ACA6-946E-99F9CA081DE0}"/>
              </a:ext>
            </a:extLst>
          </p:cNvPr>
          <p:cNvSpPr txBox="1">
            <a:spLocks noGrp="1"/>
          </p:cNvSpPr>
          <p:nvPr>
            <p:ph type="title" idx="4294967295"/>
          </p:nvPr>
        </p:nvSpPr>
        <p:spPr>
          <a:xfrm>
            <a:off x="1" y="201497"/>
            <a:ext cx="12304058"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6457A"/>
                </a:solidFill>
                <a:effectLst/>
                <a:uLnTx/>
                <a:uFillTx/>
                <a:latin typeface="Arial" panose="020B0604020202020204" pitchFamily="34" charset="0"/>
                <a:ea typeface="+mn-ea"/>
                <a:cs typeface="+mn-cs"/>
              </a:rPr>
              <a:t>Compare Medicare Advantage Plans: Providers</a:t>
            </a:r>
          </a:p>
        </p:txBody>
      </p:sp>
      <p:sp>
        <p:nvSpPr>
          <p:cNvPr id="3" name="Text Placeholder 7">
            <a:extLst>
              <a:ext uri="{FF2B5EF4-FFF2-40B4-BE49-F238E27FC236}">
                <a16:creationId xmlns:a16="http://schemas.microsoft.com/office/drawing/2014/main" id="{7F52B4FB-3109-4529-598B-CE5A7EA61129}"/>
              </a:ext>
            </a:extLst>
          </p:cNvPr>
          <p:cNvSpPr txBox="1">
            <a:spLocks/>
          </p:cNvSpPr>
          <p:nvPr/>
        </p:nvSpPr>
        <p:spPr>
          <a:xfrm>
            <a:off x="1" y="1066352"/>
            <a:ext cx="12192000" cy="5254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Font typeface="Arial" panose="020B0604020202020204" pitchFamily="34" charset="0"/>
              <a:buNone/>
            </a:pPr>
            <a:r>
              <a:rPr lang="en-US" sz="2400" b="1" dirty="0"/>
              <a:t>Can I use any doctor or hospital that accepts Medicare for covered services?</a:t>
            </a:r>
            <a:endParaRPr lang="en-US" sz="2400" b="1" dirty="0">
              <a:ea typeface="Calibri" panose="020F0502020204030204" pitchFamily="34" charset="0"/>
            </a:endParaRPr>
          </a:p>
        </p:txBody>
      </p:sp>
      <p:graphicFrame>
        <p:nvGraphicFramePr>
          <p:cNvPr id="5" name="Table 4" descr="Table comparing providers that may accept Medicare covered services--HMO, PPO, PFFS, SNP, and MSA." title="Appendix A">
            <a:extLst>
              <a:ext uri="{FF2B5EF4-FFF2-40B4-BE49-F238E27FC236}">
                <a16:creationId xmlns:a16="http://schemas.microsoft.com/office/drawing/2014/main" id="{67114337-B4DB-0FED-9FC5-EA284A327A0F}"/>
              </a:ext>
            </a:extLst>
          </p:cNvPr>
          <p:cNvGraphicFramePr>
            <a:graphicFrameLocks noGrp="1"/>
          </p:cNvGraphicFramePr>
          <p:nvPr>
            <p:extLst>
              <p:ext uri="{D42A27DB-BD31-4B8C-83A1-F6EECF244321}">
                <p14:modId xmlns:p14="http://schemas.microsoft.com/office/powerpoint/2010/main" val="3077715744"/>
              </p:ext>
            </p:extLst>
          </p:nvPr>
        </p:nvGraphicFramePr>
        <p:xfrm>
          <a:off x="318784" y="1570990"/>
          <a:ext cx="11554430" cy="4601210"/>
        </p:xfrm>
        <a:graphic>
          <a:graphicData uri="http://schemas.openxmlformats.org/drawingml/2006/table">
            <a:tbl>
              <a:tblPr firstRow="1" firstCol="1" bandRow="1">
                <a:tableStyleId>{5FD0F851-EC5A-4D38-B0AD-8093EC10F338}</a:tableStyleId>
              </a:tblPr>
              <a:tblGrid>
                <a:gridCol w="2545440">
                  <a:extLst>
                    <a:ext uri="{9D8B030D-6E8A-4147-A177-3AD203B41FA5}">
                      <a16:colId xmlns:a16="http://schemas.microsoft.com/office/drawing/2014/main" val="20001"/>
                    </a:ext>
                  </a:extLst>
                </a:gridCol>
                <a:gridCol w="2076332">
                  <a:extLst>
                    <a:ext uri="{9D8B030D-6E8A-4147-A177-3AD203B41FA5}">
                      <a16:colId xmlns:a16="http://schemas.microsoft.com/office/drawing/2014/main" val="20002"/>
                    </a:ext>
                  </a:extLst>
                </a:gridCol>
                <a:gridCol w="2616691">
                  <a:extLst>
                    <a:ext uri="{9D8B030D-6E8A-4147-A177-3AD203B41FA5}">
                      <a16:colId xmlns:a16="http://schemas.microsoft.com/office/drawing/2014/main" val="20003"/>
                    </a:ext>
                  </a:extLst>
                </a:gridCol>
                <a:gridCol w="2312894">
                  <a:extLst>
                    <a:ext uri="{9D8B030D-6E8A-4147-A177-3AD203B41FA5}">
                      <a16:colId xmlns:a16="http://schemas.microsoft.com/office/drawing/2014/main" val="20004"/>
                    </a:ext>
                  </a:extLst>
                </a:gridCol>
                <a:gridCol w="2003073">
                  <a:extLst>
                    <a:ext uri="{9D8B030D-6E8A-4147-A177-3AD203B41FA5}">
                      <a16:colId xmlns:a16="http://schemas.microsoft.com/office/drawing/2014/main" val="20005"/>
                    </a:ext>
                  </a:extLst>
                </a:gridCol>
              </a:tblGrid>
              <a:tr h="682511">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1600" dirty="0">
                          <a:solidFill>
                            <a:srgbClr val="00529B"/>
                          </a:solidFill>
                          <a:effectLst/>
                          <a:latin typeface="+mn-lt"/>
                          <a:cs typeface="Arial" panose="020B0604020202020204" pitchFamily="34" charset="0"/>
                        </a:rPr>
                        <a:t>Health Maintenance Organization (HMO)</a:t>
                      </a:r>
                      <a:endParaRPr lang="en-US" sz="1600" dirty="0">
                        <a:solidFill>
                          <a:srgbClr val="00529B"/>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1600">
                          <a:solidFill>
                            <a:srgbClr val="00529B"/>
                          </a:solidFill>
                          <a:effectLst/>
                          <a:latin typeface="+mn-lt"/>
                          <a:cs typeface="Arial" panose="020B0604020202020204" pitchFamily="34" charset="0"/>
                        </a:rPr>
                        <a:t>Preferred Provider Organization (PPO)</a:t>
                      </a:r>
                      <a:endParaRPr lang="en-US" sz="1600">
                        <a:solidFill>
                          <a:srgbClr val="00529B"/>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1600">
                          <a:solidFill>
                            <a:srgbClr val="00529B"/>
                          </a:solidFill>
                          <a:effectLst/>
                          <a:latin typeface="+mn-lt"/>
                          <a:cs typeface="Arial" panose="020B0604020202020204" pitchFamily="34" charset="0"/>
                        </a:rPr>
                        <a:t>Private Fee-for-Service </a:t>
                      </a:r>
                      <a:br>
                        <a:rPr lang="en-US" sz="1600">
                          <a:solidFill>
                            <a:srgbClr val="00529B"/>
                          </a:solidFill>
                          <a:effectLst/>
                          <a:latin typeface="+mn-lt"/>
                          <a:cs typeface="Arial" panose="020B0604020202020204" pitchFamily="34" charset="0"/>
                        </a:rPr>
                      </a:br>
                      <a:r>
                        <a:rPr lang="en-US" sz="1600">
                          <a:solidFill>
                            <a:srgbClr val="00529B"/>
                          </a:solidFill>
                          <a:effectLst/>
                          <a:latin typeface="+mn-lt"/>
                          <a:cs typeface="Arial" panose="020B0604020202020204" pitchFamily="34" charset="0"/>
                        </a:rPr>
                        <a:t>(PFFS)</a:t>
                      </a:r>
                      <a:endParaRPr lang="en-US" sz="1600">
                        <a:solidFill>
                          <a:srgbClr val="00529B"/>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1600">
                          <a:solidFill>
                            <a:srgbClr val="00529B"/>
                          </a:solidFill>
                          <a:effectLst/>
                          <a:latin typeface="+mn-lt"/>
                          <a:cs typeface="Arial" panose="020B0604020202020204" pitchFamily="34" charset="0"/>
                        </a:rPr>
                        <a:t>Special Needs Plan </a:t>
                      </a:r>
                      <a:br>
                        <a:rPr lang="en-US" sz="1600">
                          <a:solidFill>
                            <a:srgbClr val="00529B"/>
                          </a:solidFill>
                          <a:effectLst/>
                          <a:latin typeface="+mn-lt"/>
                          <a:cs typeface="Arial" panose="020B0604020202020204" pitchFamily="34" charset="0"/>
                        </a:rPr>
                      </a:br>
                      <a:r>
                        <a:rPr lang="en-US" sz="1600">
                          <a:solidFill>
                            <a:srgbClr val="00529B"/>
                          </a:solidFill>
                          <a:effectLst/>
                          <a:latin typeface="+mn-lt"/>
                          <a:cs typeface="Arial" panose="020B0604020202020204" pitchFamily="34" charset="0"/>
                        </a:rPr>
                        <a:t>(SNP)</a:t>
                      </a:r>
                      <a:endParaRPr lang="en-US" sz="1600">
                        <a:solidFill>
                          <a:srgbClr val="00529B"/>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1600">
                          <a:solidFill>
                            <a:srgbClr val="00529B"/>
                          </a:solidFill>
                          <a:effectLst/>
                          <a:latin typeface="+mn-lt"/>
                          <a:cs typeface="Arial" panose="020B0604020202020204" pitchFamily="34" charset="0"/>
                        </a:rPr>
                        <a:t>Medical Savings Account (MSA)</a:t>
                      </a:r>
                      <a:endParaRPr lang="en-US" sz="1600">
                        <a:solidFill>
                          <a:srgbClr val="00529B"/>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tcPr>
                </a:tc>
                <a:extLst>
                  <a:ext uri="{0D108BD9-81ED-4DB2-BD59-A6C34878D82A}">
                    <a16:rowId xmlns:a16="http://schemas.microsoft.com/office/drawing/2014/main" val="10000"/>
                  </a:ext>
                </a:extLst>
              </a:tr>
              <a:tr h="391869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a:lnSpc>
                          <a:spcPct val="100000"/>
                        </a:lnSpc>
                        <a:spcBef>
                          <a:spcPts val="600"/>
                        </a:spcBef>
                        <a:spcAft>
                          <a:spcPts val="0"/>
                        </a:spcAft>
                      </a:pPr>
                      <a:r>
                        <a:rPr lang="en-US" sz="1600" b="1" baseline="0" dirty="0">
                          <a:solidFill>
                            <a:schemeClr val="tx1"/>
                          </a:solidFill>
                          <a:effectLst/>
                          <a:latin typeface="+mn-lt"/>
                          <a:cs typeface="Arial" panose="020B0604020202020204" pitchFamily="34" charset="0"/>
                        </a:rPr>
                        <a:t>Sometimes</a:t>
                      </a:r>
                    </a:p>
                    <a:p>
                      <a:pPr marL="0" marR="0" algn="ctr">
                        <a:lnSpc>
                          <a:spcPct val="100000"/>
                        </a:lnSpc>
                        <a:spcBef>
                          <a:spcPts val="600"/>
                        </a:spcBef>
                        <a:spcAft>
                          <a:spcPts val="0"/>
                        </a:spcAft>
                      </a:pPr>
                      <a:r>
                        <a:rPr lang="en-US" sz="1500" b="0" dirty="0">
                          <a:solidFill>
                            <a:schemeClr val="tx1"/>
                          </a:solidFill>
                          <a:effectLst/>
                          <a:latin typeface="+mn-lt"/>
                          <a:cs typeface="Arial" panose="020B0604020202020204" pitchFamily="34" charset="0"/>
                        </a:rPr>
                        <a:t>You generally must get your care and services from doctors, other health care providers, or hospitals in the plan’s network (except emergency or </a:t>
                      </a:r>
                      <a:r>
                        <a:rPr lang="en-US" sz="1500" b="0" kern="1200" dirty="0">
                          <a:solidFill>
                            <a:schemeClr val="tx1"/>
                          </a:solidFill>
                          <a:effectLst/>
                          <a:latin typeface="+mn-lt"/>
                          <a:ea typeface="+mn-ea"/>
                          <a:cs typeface="+mn-cs"/>
                        </a:rPr>
                        <a:t>urgently needed services </a:t>
                      </a:r>
                      <a:r>
                        <a:rPr lang="en-US" sz="1500" b="0" dirty="0">
                          <a:solidFill>
                            <a:schemeClr val="tx1"/>
                          </a:solidFill>
                          <a:effectLst/>
                          <a:latin typeface="+mn-lt"/>
                          <a:cs typeface="Arial" panose="020B0604020202020204" pitchFamily="34" charset="0"/>
                        </a:rPr>
                        <a:t>or out-of-area dialysis). </a:t>
                      </a:r>
                    </a:p>
                    <a:p>
                      <a:pPr marL="0" marR="0" lvl="0" indent="0" algn="ctr" defTabSz="914400" rtl="0" eaLnBrk="1" fontAlgn="auto" latinLnBrk="0" hangingPunct="1">
                        <a:lnSpc>
                          <a:spcPct val="100000"/>
                        </a:lnSpc>
                        <a:spcBef>
                          <a:spcPts val="600"/>
                        </a:spcBef>
                        <a:spcAft>
                          <a:spcPts val="0"/>
                        </a:spcAft>
                        <a:buClrTx/>
                        <a:buSzTx/>
                        <a:buFontTx/>
                        <a:buNone/>
                        <a:tabLst/>
                        <a:defRPr/>
                      </a:pPr>
                      <a:r>
                        <a:rPr lang="en-US" sz="1500" b="0" dirty="0">
                          <a:solidFill>
                            <a:schemeClr val="tx1"/>
                          </a:solidFill>
                          <a:effectLst/>
                          <a:latin typeface="+mn-lt"/>
                          <a:cs typeface="Arial" panose="020B0604020202020204" pitchFamily="34" charset="0"/>
                        </a:rPr>
                        <a:t>In a </a:t>
                      </a:r>
                      <a:r>
                        <a:rPr lang="en-US" sz="1500" b="0" dirty="0">
                          <a:solidFill>
                            <a:schemeClr val="tx1"/>
                          </a:solidFill>
                          <a:latin typeface="+mn-lt"/>
                          <a:cs typeface="Arial" panose="020B0604020202020204" pitchFamily="34" charset="0"/>
                        </a:rPr>
                        <a:t>Health Maintenance Organization Point-of-Service</a:t>
                      </a:r>
                      <a:r>
                        <a:rPr lang="en-US" sz="1500" b="0" dirty="0">
                          <a:solidFill>
                            <a:schemeClr val="tx1"/>
                          </a:solidFill>
                          <a:effectLst/>
                          <a:latin typeface="+mn-lt"/>
                          <a:cs typeface="Arial" panose="020B0604020202020204" pitchFamily="34" charset="0"/>
                        </a:rPr>
                        <a:t> (HMOPOS) Plan, you may be able to get some services out of network but you usually pay more.</a:t>
                      </a:r>
                      <a:endParaRPr lang="en-US" sz="1500" b="0" dirty="0">
                        <a:solidFill>
                          <a:schemeClr val="tx1"/>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a:lnSpc>
                          <a:spcPct val="100000"/>
                        </a:lnSpc>
                        <a:spcBef>
                          <a:spcPts val="600"/>
                        </a:spcBef>
                        <a:spcAft>
                          <a:spcPts val="0"/>
                        </a:spcAft>
                      </a:pPr>
                      <a:r>
                        <a:rPr lang="en-US" sz="1600" b="1" baseline="0" dirty="0">
                          <a:solidFill>
                            <a:schemeClr val="tx1"/>
                          </a:solidFill>
                          <a:effectLst/>
                          <a:latin typeface="+mn-lt"/>
                          <a:cs typeface="Arial" panose="020B0604020202020204" pitchFamily="34" charset="0"/>
                        </a:rPr>
                        <a:t>Yes</a:t>
                      </a:r>
                    </a:p>
                    <a:p>
                      <a:pPr marL="0" marR="0" algn="ctr">
                        <a:lnSpc>
                          <a:spcPct val="100000"/>
                        </a:lnSpc>
                        <a:spcBef>
                          <a:spcPts val="600"/>
                        </a:spcBef>
                        <a:spcAft>
                          <a:spcPts val="0"/>
                        </a:spcAft>
                      </a:pPr>
                      <a:r>
                        <a:rPr lang="en-US" sz="1600" dirty="0">
                          <a:solidFill>
                            <a:schemeClr val="tx1"/>
                          </a:solidFill>
                          <a:effectLst/>
                          <a:latin typeface="+mn-lt"/>
                          <a:cs typeface="Arial" panose="020B0604020202020204" pitchFamily="34" charset="0"/>
                        </a:rPr>
                        <a:t>Each plan has a network of doctors, hospitals, and other providers that you may go to. You may also go out of the plan’s provider network, but you may pay more. </a:t>
                      </a:r>
                      <a:endParaRPr lang="en-US" sz="1600" dirty="0">
                        <a:solidFill>
                          <a:schemeClr val="tx1"/>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a:lnSpc>
                          <a:spcPct val="100000"/>
                        </a:lnSpc>
                        <a:spcBef>
                          <a:spcPts val="600"/>
                        </a:spcBef>
                        <a:spcAft>
                          <a:spcPts val="0"/>
                        </a:spcAft>
                      </a:pPr>
                      <a:r>
                        <a:rPr lang="en-US" sz="1600" b="1" baseline="0" dirty="0">
                          <a:solidFill>
                            <a:schemeClr val="tx1"/>
                          </a:solidFill>
                          <a:effectLst/>
                          <a:latin typeface="+mn-lt"/>
                          <a:cs typeface="Arial" panose="020B0604020202020204" pitchFamily="34" charset="0"/>
                        </a:rPr>
                        <a:t>Yes</a:t>
                      </a:r>
                    </a:p>
                    <a:p>
                      <a:pPr marL="0" marR="0" algn="ctr">
                        <a:lnSpc>
                          <a:spcPct val="100000"/>
                        </a:lnSpc>
                        <a:spcBef>
                          <a:spcPts val="600"/>
                        </a:spcBef>
                        <a:spcAft>
                          <a:spcPts val="0"/>
                        </a:spcAft>
                      </a:pPr>
                      <a:r>
                        <a:rPr lang="en-US" sz="1600" dirty="0">
                          <a:solidFill>
                            <a:schemeClr val="tx1"/>
                          </a:solidFill>
                          <a:effectLst/>
                          <a:latin typeface="+mn-lt"/>
                          <a:cs typeface="Arial" panose="020B0604020202020204" pitchFamily="34" charset="0"/>
                        </a:rPr>
                        <a:t>You can go to any Medicare-approved doctor, other health care provider, or hospital </a:t>
                      </a:r>
                      <a:r>
                        <a:rPr lang="en-US" sz="1600" b="1" dirty="0">
                          <a:solidFill>
                            <a:schemeClr val="tx1"/>
                          </a:solidFill>
                          <a:effectLst/>
                          <a:latin typeface="+mn-lt"/>
                          <a:cs typeface="Arial" panose="020B0604020202020204" pitchFamily="34" charset="0"/>
                        </a:rPr>
                        <a:t>that accepts the plan’s payment terms and agrees to treat you</a:t>
                      </a:r>
                      <a:r>
                        <a:rPr lang="en-US" sz="1600" dirty="0">
                          <a:solidFill>
                            <a:schemeClr val="tx1"/>
                          </a:solidFill>
                          <a:effectLst/>
                          <a:latin typeface="+mn-lt"/>
                          <a:cs typeface="Arial" panose="020B0604020202020204" pitchFamily="34" charset="0"/>
                        </a:rPr>
                        <a:t>. If the plan has a network, you can use any of the network providers. If you go to an out-of-network provider that accepts the plan’s terms, you may pay more.</a:t>
                      </a:r>
                      <a:endParaRPr lang="en-US" sz="1600" dirty="0">
                        <a:solidFill>
                          <a:schemeClr val="tx1"/>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a:lnSpc>
                          <a:spcPct val="100000"/>
                        </a:lnSpc>
                        <a:spcBef>
                          <a:spcPts val="600"/>
                        </a:spcBef>
                        <a:spcAft>
                          <a:spcPts val="0"/>
                        </a:spcAft>
                      </a:pPr>
                      <a:r>
                        <a:rPr lang="en-US" sz="1600" b="1" baseline="0" dirty="0">
                          <a:solidFill>
                            <a:schemeClr val="tx1"/>
                          </a:solidFill>
                          <a:effectLst/>
                          <a:latin typeface="+mn-lt"/>
                          <a:cs typeface="Arial" panose="020B0604020202020204" pitchFamily="34" charset="0"/>
                        </a:rPr>
                        <a:t>Sometimes</a:t>
                      </a:r>
                    </a:p>
                    <a:p>
                      <a:pPr marL="0" marR="0" algn="ctr">
                        <a:lnSpc>
                          <a:spcPct val="100000"/>
                        </a:lnSpc>
                        <a:spcBef>
                          <a:spcPts val="600"/>
                        </a:spcBef>
                        <a:spcAft>
                          <a:spcPts val="0"/>
                        </a:spcAft>
                      </a:pPr>
                      <a:r>
                        <a:rPr lang="en-US" sz="1600" dirty="0">
                          <a:solidFill>
                            <a:schemeClr val="tx1"/>
                          </a:solidFill>
                          <a:effectLst/>
                          <a:latin typeface="+mn-lt"/>
                          <a:cs typeface="Arial" panose="020B0604020202020204" pitchFamily="34" charset="0"/>
                        </a:rPr>
                        <a:t>If your SNP is an HMO, you generally must get your care and services from doctors or hospitals in the SNP’s network (except emergency or </a:t>
                      </a:r>
                      <a:r>
                        <a:rPr lang="en-US" sz="1600" b="0" kern="1200" dirty="0">
                          <a:solidFill>
                            <a:schemeClr val="tx1"/>
                          </a:solidFill>
                          <a:effectLst/>
                          <a:latin typeface="+mn-lt"/>
                          <a:ea typeface="+mn-ea"/>
                          <a:cs typeface="+mn-cs"/>
                        </a:rPr>
                        <a:t>urgently needed services</a:t>
                      </a:r>
                      <a:r>
                        <a:rPr lang="en-US" sz="1600" dirty="0">
                          <a:solidFill>
                            <a:schemeClr val="tx1"/>
                          </a:solidFill>
                          <a:effectLst/>
                          <a:latin typeface="+mn-lt"/>
                          <a:cs typeface="Arial" panose="020B0604020202020204" pitchFamily="34" charset="0"/>
                        </a:rPr>
                        <a:t> or out-of-area dialysis).</a:t>
                      </a:r>
                      <a:r>
                        <a:rPr lang="en-US" sz="1600" baseline="0" dirty="0">
                          <a:solidFill>
                            <a:schemeClr val="tx1"/>
                          </a:solidFill>
                          <a:effectLst/>
                          <a:latin typeface="+mn-lt"/>
                          <a:cs typeface="Arial" panose="020B0604020202020204" pitchFamily="34" charset="0"/>
                        </a:rPr>
                        <a:t> However, if your SNP is a PPO, you can get Medicare- covered services out of network.</a:t>
                      </a:r>
                      <a:endParaRPr lang="en-US" sz="1600" dirty="0">
                        <a:solidFill>
                          <a:schemeClr val="tx1"/>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a:lnSpc>
                          <a:spcPct val="100000"/>
                        </a:lnSpc>
                        <a:spcBef>
                          <a:spcPts val="600"/>
                        </a:spcBef>
                        <a:spcAft>
                          <a:spcPts val="0"/>
                        </a:spcAft>
                      </a:pPr>
                      <a:r>
                        <a:rPr lang="en-US" sz="1600" b="1" baseline="0" dirty="0">
                          <a:solidFill>
                            <a:schemeClr val="tx1"/>
                          </a:solidFill>
                          <a:effectLst/>
                          <a:latin typeface="+mn-lt"/>
                          <a:cs typeface="Arial" panose="020B0604020202020204" pitchFamily="34" charset="0"/>
                        </a:rPr>
                        <a:t>Yes</a:t>
                      </a:r>
                    </a:p>
                    <a:p>
                      <a:pPr marL="0" marR="0" algn="ctr">
                        <a:lnSpc>
                          <a:spcPct val="100000"/>
                        </a:lnSpc>
                        <a:spcBef>
                          <a:spcPts val="600"/>
                        </a:spcBef>
                        <a:spcAft>
                          <a:spcPts val="0"/>
                        </a:spcAft>
                      </a:pPr>
                      <a:r>
                        <a:rPr lang="en-US" sz="1600" dirty="0">
                          <a:solidFill>
                            <a:schemeClr val="tx1"/>
                          </a:solidFill>
                          <a:effectLst/>
                          <a:latin typeface="+mn-lt"/>
                          <a:cs typeface="Arial" panose="020B0604020202020204" pitchFamily="34" charset="0"/>
                        </a:rPr>
                        <a:t>MSA Plans</a:t>
                      </a:r>
                      <a:r>
                        <a:rPr lang="en-US" sz="1600" baseline="0" dirty="0">
                          <a:solidFill>
                            <a:schemeClr val="tx1"/>
                          </a:solidFill>
                          <a:effectLst/>
                          <a:latin typeface="+mn-lt"/>
                          <a:cs typeface="Arial" panose="020B0604020202020204" pitchFamily="34" charset="0"/>
                        </a:rPr>
                        <a:t> generally don’t have network providers. </a:t>
                      </a:r>
                      <a:r>
                        <a:rPr lang="en-US" sz="1600" dirty="0">
                          <a:solidFill>
                            <a:schemeClr val="tx1"/>
                          </a:solidFill>
                          <a:effectLst/>
                          <a:latin typeface="+mn-lt"/>
                          <a:ea typeface="Calibri" panose="020F0502020204030204" pitchFamily="34" charset="0"/>
                          <a:cs typeface="Arial" panose="020B0604020202020204" pitchFamily="34" charset="0"/>
                        </a:rPr>
                        <a:t>You can go to any Medicare- approved provider or facility that agrees to treat you and hasn’t opted out of Medicare for services Original Medicare covers. </a:t>
                      </a:r>
                    </a:p>
                  </a:txBody>
                  <a:tcPr marL="35685" marR="35685" marT="0" marB="0">
                    <a:lnL w="12700" cap="flat" cmpd="sng" algn="ctr">
                      <a:solidFill>
                        <a:schemeClr val="accent5">
                          <a:lumMod val="40000"/>
                          <a:lumOff val="60000"/>
                        </a:schemeClr>
                      </a:solidFill>
                      <a:prstDash val="solid"/>
                      <a:round/>
                      <a:headEnd type="none" w="med" len="med"/>
                      <a:tailEnd type="none" w="med" len="med"/>
                    </a:lnL>
                  </a:tcPr>
                </a:tc>
                <a:extLst>
                  <a:ext uri="{0D108BD9-81ED-4DB2-BD59-A6C34878D82A}">
                    <a16:rowId xmlns:a16="http://schemas.microsoft.com/office/drawing/2014/main" val="10001"/>
                  </a:ext>
                </a:extLst>
              </a:tr>
            </a:tbl>
          </a:graphicData>
        </a:graphic>
      </p:graphicFrame>
      <p:sp>
        <p:nvSpPr>
          <p:cNvPr id="4" name="Slide Number Placeholder 3">
            <a:extLst>
              <a:ext uri="{FF2B5EF4-FFF2-40B4-BE49-F238E27FC236}">
                <a16:creationId xmlns:a16="http://schemas.microsoft.com/office/drawing/2014/main" id="{7E03D7B1-C8ED-1984-11F4-A0C2C2D9BF9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834399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EF6BEAA-4043-3A64-E702-0CC2175F52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234550-6DFA-7403-4192-F52DA2D9EAAA}"/>
              </a:ext>
            </a:extLst>
          </p:cNvPr>
          <p:cNvSpPr txBox="1">
            <a:spLocks noGrp="1"/>
          </p:cNvSpPr>
          <p:nvPr>
            <p:ph type="title" idx="4294967295"/>
          </p:nvPr>
        </p:nvSpPr>
        <p:spPr>
          <a:xfrm>
            <a:off x="0" y="201497"/>
            <a:ext cx="12191999"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6457A"/>
                </a:solidFill>
                <a:effectLst/>
                <a:uLnTx/>
                <a:uFillTx/>
                <a:latin typeface="Arial" panose="020B0604020202020204" pitchFamily="34" charset="0"/>
                <a:ea typeface="+mn-ea"/>
                <a:cs typeface="+mn-cs"/>
              </a:rPr>
              <a:t>Compare Medicare Advantage Plans: Referrals</a:t>
            </a:r>
          </a:p>
        </p:txBody>
      </p:sp>
      <p:sp>
        <p:nvSpPr>
          <p:cNvPr id="3" name="Text Placeholder 7">
            <a:extLst>
              <a:ext uri="{FF2B5EF4-FFF2-40B4-BE49-F238E27FC236}">
                <a16:creationId xmlns:a16="http://schemas.microsoft.com/office/drawing/2014/main" id="{191EE114-286A-FFCC-786C-C507333CD079}"/>
              </a:ext>
            </a:extLst>
          </p:cNvPr>
          <p:cNvSpPr txBox="1">
            <a:spLocks/>
          </p:cNvSpPr>
          <p:nvPr/>
        </p:nvSpPr>
        <p:spPr>
          <a:xfrm>
            <a:off x="0" y="1333694"/>
            <a:ext cx="12192000" cy="5254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Font typeface="Arial" panose="020B0604020202020204" pitchFamily="34" charset="0"/>
              <a:buNone/>
            </a:pPr>
            <a:r>
              <a:rPr lang="en-US" sz="2400" b="1" dirty="0"/>
              <a:t>Do I need a referral from my doctor to see a specialist?</a:t>
            </a:r>
            <a:endParaRPr lang="en-US" sz="2400" b="1" dirty="0">
              <a:ea typeface="Calibri" panose="020F0502020204030204" pitchFamily="34" charset="0"/>
            </a:endParaRPr>
          </a:p>
        </p:txBody>
      </p:sp>
      <p:graphicFrame>
        <p:nvGraphicFramePr>
          <p:cNvPr id="5" name="Table 4" descr="Table comparing if referrals are needed--HMO, PPO, PFFS, SNP, and MSA." title="Appendix A">
            <a:extLst>
              <a:ext uri="{FF2B5EF4-FFF2-40B4-BE49-F238E27FC236}">
                <a16:creationId xmlns:a16="http://schemas.microsoft.com/office/drawing/2014/main" id="{816EA737-E28B-5FA3-F14F-CAB48ADA6D52}"/>
              </a:ext>
            </a:extLst>
          </p:cNvPr>
          <p:cNvGraphicFramePr>
            <a:graphicFrameLocks noGrp="1"/>
          </p:cNvGraphicFramePr>
          <p:nvPr>
            <p:extLst>
              <p:ext uri="{D42A27DB-BD31-4B8C-83A1-F6EECF244321}">
                <p14:modId xmlns:p14="http://schemas.microsoft.com/office/powerpoint/2010/main" val="4117999179"/>
              </p:ext>
            </p:extLst>
          </p:nvPr>
        </p:nvGraphicFramePr>
        <p:xfrm>
          <a:off x="481861" y="2095306"/>
          <a:ext cx="11228275" cy="3429000"/>
        </p:xfrm>
        <a:graphic>
          <a:graphicData uri="http://schemas.openxmlformats.org/drawingml/2006/table">
            <a:tbl>
              <a:tblPr firstRow="1" firstCol="1" bandRow="1">
                <a:tableStyleId>{5FD0F851-EC5A-4D38-B0AD-8093EC10F338}</a:tableStyleId>
              </a:tblPr>
              <a:tblGrid>
                <a:gridCol w="2245655">
                  <a:extLst>
                    <a:ext uri="{9D8B030D-6E8A-4147-A177-3AD203B41FA5}">
                      <a16:colId xmlns:a16="http://schemas.microsoft.com/office/drawing/2014/main" val="20001"/>
                    </a:ext>
                  </a:extLst>
                </a:gridCol>
                <a:gridCol w="2245655">
                  <a:extLst>
                    <a:ext uri="{9D8B030D-6E8A-4147-A177-3AD203B41FA5}">
                      <a16:colId xmlns:a16="http://schemas.microsoft.com/office/drawing/2014/main" val="20002"/>
                    </a:ext>
                  </a:extLst>
                </a:gridCol>
                <a:gridCol w="2245655">
                  <a:extLst>
                    <a:ext uri="{9D8B030D-6E8A-4147-A177-3AD203B41FA5}">
                      <a16:colId xmlns:a16="http://schemas.microsoft.com/office/drawing/2014/main" val="20003"/>
                    </a:ext>
                  </a:extLst>
                </a:gridCol>
                <a:gridCol w="2245655">
                  <a:extLst>
                    <a:ext uri="{9D8B030D-6E8A-4147-A177-3AD203B41FA5}">
                      <a16:colId xmlns:a16="http://schemas.microsoft.com/office/drawing/2014/main" val="20004"/>
                    </a:ext>
                  </a:extLst>
                </a:gridCol>
                <a:gridCol w="2245655">
                  <a:extLst>
                    <a:ext uri="{9D8B030D-6E8A-4147-A177-3AD203B41FA5}">
                      <a16:colId xmlns:a16="http://schemas.microsoft.com/office/drawing/2014/main" val="20005"/>
                    </a:ext>
                  </a:extLst>
                </a:gridCol>
              </a:tblGrid>
              <a:tr h="407339">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2000">
                          <a:solidFill>
                            <a:srgbClr val="00529B"/>
                          </a:solidFill>
                          <a:effectLst/>
                          <a:latin typeface="+mn-lt"/>
                          <a:cs typeface="Arial" panose="020B0604020202020204" pitchFamily="34" charset="0"/>
                        </a:rPr>
                        <a:t>Health Maintenance Organization (HMO)</a:t>
                      </a:r>
                      <a:endParaRPr lang="en-US" sz="2000">
                        <a:solidFill>
                          <a:srgbClr val="00529B"/>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2000">
                          <a:solidFill>
                            <a:srgbClr val="00529B"/>
                          </a:solidFill>
                          <a:effectLst/>
                          <a:latin typeface="+mn-lt"/>
                          <a:cs typeface="Arial" panose="020B0604020202020204" pitchFamily="34" charset="0"/>
                        </a:rPr>
                        <a:t>Preferred Provider Organization (PPO)</a:t>
                      </a:r>
                      <a:endParaRPr lang="en-US" sz="2000">
                        <a:solidFill>
                          <a:srgbClr val="00529B"/>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2000" dirty="0">
                          <a:solidFill>
                            <a:srgbClr val="00529B"/>
                          </a:solidFill>
                          <a:effectLst/>
                          <a:latin typeface="+mn-lt"/>
                          <a:cs typeface="Arial" panose="020B0604020202020204" pitchFamily="34" charset="0"/>
                        </a:rPr>
                        <a:t>Private Fee-for-Service </a:t>
                      </a:r>
                      <a:br>
                        <a:rPr lang="en-US" sz="2000" dirty="0">
                          <a:solidFill>
                            <a:srgbClr val="00529B"/>
                          </a:solidFill>
                          <a:effectLst/>
                          <a:latin typeface="+mn-lt"/>
                          <a:cs typeface="Arial" panose="020B0604020202020204" pitchFamily="34" charset="0"/>
                        </a:rPr>
                      </a:br>
                      <a:r>
                        <a:rPr lang="en-US" sz="2000" dirty="0">
                          <a:solidFill>
                            <a:srgbClr val="00529B"/>
                          </a:solidFill>
                          <a:effectLst/>
                          <a:latin typeface="+mn-lt"/>
                          <a:cs typeface="Arial" panose="020B0604020202020204" pitchFamily="34" charset="0"/>
                        </a:rPr>
                        <a:t>(PFFS)</a:t>
                      </a:r>
                      <a:endParaRPr lang="en-US" sz="2000" dirty="0">
                        <a:solidFill>
                          <a:srgbClr val="00529B"/>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2000">
                          <a:solidFill>
                            <a:srgbClr val="00529B"/>
                          </a:solidFill>
                          <a:effectLst/>
                          <a:latin typeface="+mn-lt"/>
                          <a:cs typeface="Arial" panose="020B0604020202020204" pitchFamily="34" charset="0"/>
                        </a:rPr>
                        <a:t>Special Needs Plan </a:t>
                      </a:r>
                      <a:br>
                        <a:rPr lang="en-US" sz="2000">
                          <a:solidFill>
                            <a:srgbClr val="00529B"/>
                          </a:solidFill>
                          <a:effectLst/>
                          <a:latin typeface="+mn-lt"/>
                          <a:cs typeface="Arial" panose="020B0604020202020204" pitchFamily="34" charset="0"/>
                        </a:rPr>
                      </a:br>
                      <a:r>
                        <a:rPr lang="en-US" sz="2000">
                          <a:solidFill>
                            <a:srgbClr val="00529B"/>
                          </a:solidFill>
                          <a:effectLst/>
                          <a:latin typeface="+mn-lt"/>
                          <a:cs typeface="Arial" panose="020B0604020202020204" pitchFamily="34" charset="0"/>
                        </a:rPr>
                        <a:t>(SNP)</a:t>
                      </a:r>
                      <a:endParaRPr lang="en-US" sz="2000">
                        <a:solidFill>
                          <a:srgbClr val="00529B"/>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marL="0" marR="0" algn="ctr">
                        <a:lnSpc>
                          <a:spcPct val="100000"/>
                        </a:lnSpc>
                        <a:spcBef>
                          <a:spcPts val="600"/>
                        </a:spcBef>
                        <a:spcAft>
                          <a:spcPts val="0"/>
                        </a:spcAft>
                      </a:pPr>
                      <a:r>
                        <a:rPr lang="en-US" sz="2000">
                          <a:solidFill>
                            <a:srgbClr val="00529B"/>
                          </a:solidFill>
                          <a:effectLst/>
                          <a:latin typeface="+mn-lt"/>
                          <a:cs typeface="Arial" panose="020B0604020202020204" pitchFamily="34" charset="0"/>
                        </a:rPr>
                        <a:t>Medical Savings Account </a:t>
                      </a:r>
                      <a:br>
                        <a:rPr lang="en-US" sz="2000">
                          <a:solidFill>
                            <a:srgbClr val="00529B"/>
                          </a:solidFill>
                          <a:effectLst/>
                          <a:latin typeface="+mn-lt"/>
                          <a:cs typeface="Arial" panose="020B0604020202020204" pitchFamily="34" charset="0"/>
                        </a:rPr>
                      </a:br>
                      <a:r>
                        <a:rPr lang="en-US" sz="2000">
                          <a:solidFill>
                            <a:srgbClr val="00529B"/>
                          </a:solidFill>
                          <a:effectLst/>
                          <a:latin typeface="+mn-lt"/>
                          <a:cs typeface="Arial" panose="020B0604020202020204" pitchFamily="34" charset="0"/>
                        </a:rPr>
                        <a:t>(MSA)</a:t>
                      </a:r>
                      <a:endParaRPr lang="en-US" sz="2000">
                        <a:solidFill>
                          <a:srgbClr val="00529B"/>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tcPr>
                </a:tc>
                <a:extLst>
                  <a:ext uri="{0D108BD9-81ED-4DB2-BD59-A6C34878D82A}">
                    <a16:rowId xmlns:a16="http://schemas.microsoft.com/office/drawing/2014/main" val="10000"/>
                  </a:ext>
                </a:extLst>
              </a:tr>
              <a:tr h="54882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a:lnSpc>
                          <a:spcPct val="100000"/>
                        </a:lnSpc>
                        <a:spcBef>
                          <a:spcPts val="600"/>
                        </a:spcBef>
                        <a:spcAft>
                          <a:spcPts val="0"/>
                        </a:spcAft>
                      </a:pPr>
                      <a:r>
                        <a:rPr lang="en-US" sz="2000" b="1" dirty="0">
                          <a:solidFill>
                            <a:schemeClr val="tx1"/>
                          </a:solidFill>
                          <a:effectLst/>
                          <a:latin typeface="+mn-lt"/>
                          <a:cs typeface="Arial" panose="020B0604020202020204" pitchFamily="34" charset="0"/>
                        </a:rPr>
                        <a:t>Yes</a:t>
                      </a:r>
                      <a:endParaRPr lang="en-US" sz="2000" b="1" dirty="0">
                        <a:solidFill>
                          <a:schemeClr val="tx1"/>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a:lnSpc>
                          <a:spcPct val="100000"/>
                        </a:lnSpc>
                        <a:spcBef>
                          <a:spcPts val="600"/>
                        </a:spcBef>
                        <a:spcAft>
                          <a:spcPts val="0"/>
                        </a:spcAft>
                      </a:pPr>
                      <a:r>
                        <a:rPr lang="en-US" sz="2000" b="1" dirty="0">
                          <a:solidFill>
                            <a:schemeClr val="tx1"/>
                          </a:solidFill>
                          <a:effectLst/>
                          <a:latin typeface="+mn-lt"/>
                          <a:cs typeface="Arial" panose="020B0604020202020204" pitchFamily="34" charset="0"/>
                        </a:rPr>
                        <a:t>No</a:t>
                      </a:r>
                      <a:endParaRPr lang="en-US" sz="2000" b="1" dirty="0">
                        <a:solidFill>
                          <a:schemeClr val="tx1"/>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a:lnSpc>
                          <a:spcPct val="100000"/>
                        </a:lnSpc>
                        <a:spcBef>
                          <a:spcPts val="600"/>
                        </a:spcBef>
                        <a:spcAft>
                          <a:spcPts val="0"/>
                        </a:spcAft>
                      </a:pPr>
                      <a:r>
                        <a:rPr lang="en-US" sz="2000" b="1" dirty="0">
                          <a:solidFill>
                            <a:schemeClr val="tx1"/>
                          </a:solidFill>
                          <a:effectLst/>
                          <a:latin typeface="+mn-lt"/>
                          <a:cs typeface="Arial" panose="020B0604020202020204" pitchFamily="34" charset="0"/>
                        </a:rPr>
                        <a:t>No</a:t>
                      </a:r>
                    </a:p>
                    <a:p>
                      <a:pPr marL="0" marR="0">
                        <a:lnSpc>
                          <a:spcPct val="100000"/>
                        </a:lnSpc>
                        <a:spcBef>
                          <a:spcPts val="600"/>
                        </a:spcBef>
                        <a:spcAft>
                          <a:spcPts val="0"/>
                        </a:spcAft>
                      </a:pPr>
                      <a:endParaRPr lang="en-US" sz="2000" dirty="0">
                        <a:solidFill>
                          <a:schemeClr val="tx1"/>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a:lnSpc>
                          <a:spcPct val="100000"/>
                        </a:lnSpc>
                        <a:spcBef>
                          <a:spcPts val="600"/>
                        </a:spcBef>
                        <a:spcAft>
                          <a:spcPts val="0"/>
                        </a:spcAft>
                      </a:pPr>
                      <a:r>
                        <a:rPr lang="en-US" sz="2000" b="1" dirty="0">
                          <a:solidFill>
                            <a:schemeClr val="tx1"/>
                          </a:solidFill>
                          <a:effectLst/>
                          <a:latin typeface="+mn-lt"/>
                          <a:cs typeface="Arial" panose="020B0604020202020204" pitchFamily="34" charset="0"/>
                        </a:rPr>
                        <a:t>Sometimes</a:t>
                      </a:r>
                    </a:p>
                    <a:p>
                      <a:pPr marL="0" marR="0" algn="ctr">
                        <a:lnSpc>
                          <a:spcPct val="100000"/>
                        </a:lnSpc>
                        <a:spcBef>
                          <a:spcPts val="600"/>
                        </a:spcBef>
                        <a:spcAft>
                          <a:spcPts val="0"/>
                        </a:spcAft>
                      </a:pPr>
                      <a:r>
                        <a:rPr lang="en-US" sz="2000" dirty="0">
                          <a:solidFill>
                            <a:schemeClr val="tx1"/>
                          </a:solidFill>
                          <a:effectLst/>
                          <a:latin typeface="+mn-lt"/>
                          <a:cs typeface="Arial" panose="020B0604020202020204" pitchFamily="34" charset="0"/>
                        </a:rPr>
                        <a:t>If</a:t>
                      </a:r>
                      <a:r>
                        <a:rPr lang="en-US" sz="2000" baseline="0" dirty="0">
                          <a:solidFill>
                            <a:schemeClr val="tx1"/>
                          </a:solidFill>
                          <a:effectLst/>
                          <a:latin typeface="+mn-lt"/>
                          <a:cs typeface="Arial" panose="020B0604020202020204" pitchFamily="34" charset="0"/>
                        </a:rPr>
                        <a:t> the SNP is an HMO, you generally need a referral. If the SNP is a PPO, you don’t need a referral.</a:t>
                      </a:r>
                      <a:endParaRPr lang="en-US" sz="2000" b="0" dirty="0">
                        <a:solidFill>
                          <a:schemeClr val="tx1"/>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algn="ctr">
                        <a:lnSpc>
                          <a:spcPct val="100000"/>
                        </a:lnSpc>
                        <a:spcBef>
                          <a:spcPts val="600"/>
                        </a:spcBef>
                        <a:spcAft>
                          <a:spcPts val="0"/>
                        </a:spcAft>
                      </a:pPr>
                      <a:r>
                        <a:rPr lang="en-US" sz="2000" b="1" dirty="0">
                          <a:solidFill>
                            <a:schemeClr val="tx1"/>
                          </a:solidFill>
                          <a:effectLst/>
                          <a:latin typeface="+mn-lt"/>
                          <a:cs typeface="Arial" panose="020B0604020202020204" pitchFamily="34" charset="0"/>
                        </a:rPr>
                        <a:t>No</a:t>
                      </a:r>
                      <a:endParaRPr lang="en-US" sz="2000" b="1" dirty="0">
                        <a:solidFill>
                          <a:schemeClr val="tx1"/>
                        </a:solidFill>
                        <a:effectLst/>
                        <a:latin typeface="+mn-lt"/>
                        <a:ea typeface="Calibri" panose="020F0502020204030204" pitchFamily="34" charset="0"/>
                        <a:cs typeface="Arial" panose="020B0604020202020204" pitchFamily="34" charset="0"/>
                      </a:endParaRPr>
                    </a:p>
                  </a:txBody>
                  <a:tcPr marL="35685" marR="35685" marT="0" marB="0">
                    <a:lnL w="12700" cap="flat" cmpd="sng" algn="ctr">
                      <a:solidFill>
                        <a:schemeClr val="accent5">
                          <a:lumMod val="40000"/>
                          <a:lumOff val="60000"/>
                        </a:schemeClr>
                      </a:solidFill>
                      <a:prstDash val="solid"/>
                      <a:round/>
                      <a:headEnd type="none" w="med" len="med"/>
                      <a:tailEnd type="none" w="med" len="med"/>
                    </a:lnL>
                  </a:tcPr>
                </a:tc>
                <a:extLst>
                  <a:ext uri="{0D108BD9-81ED-4DB2-BD59-A6C34878D82A}">
                    <a16:rowId xmlns:a16="http://schemas.microsoft.com/office/drawing/2014/main" val="10001"/>
                  </a:ext>
                </a:extLst>
              </a:tr>
            </a:tbl>
          </a:graphicData>
        </a:graphic>
      </p:graphicFrame>
      <p:sp>
        <p:nvSpPr>
          <p:cNvPr id="4" name="Slide Number Placeholder 3">
            <a:extLst>
              <a:ext uri="{FF2B5EF4-FFF2-40B4-BE49-F238E27FC236}">
                <a16:creationId xmlns:a16="http://schemas.microsoft.com/office/drawing/2014/main" id="{1CB65AE2-C92F-E972-469C-77F3C47741F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7F351-82FE-6748-A3E2-20FA9B2ECD38}" type="slidenum">
              <a:rPr kumimoji="0" lang="en-US" sz="12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229119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PTDiamondthemepresen" id="{60C049AB-401F-EF43-A3AF-86458C1F765D}" vid="{27895DCB-09AB-284B-8E76-A90C198CA5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3725</TotalTime>
  <Words>14514</Words>
  <Application>Microsoft Office PowerPoint</Application>
  <PresentationFormat>Widescreen</PresentationFormat>
  <Paragraphs>948</Paragraphs>
  <Slides>45</Slides>
  <Notes>43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ＭＳ Ｐゴシック</vt:lpstr>
      <vt:lpstr>Aptos</vt:lpstr>
      <vt:lpstr>Arial</vt:lpstr>
      <vt:lpstr>Calibri</vt:lpstr>
      <vt:lpstr>Rubik</vt:lpstr>
      <vt:lpstr>Wingdings</vt:lpstr>
      <vt:lpstr>Office Theme</vt:lpstr>
      <vt:lpstr>Medicare Advantage &amp;  Other Medicare Health Plans</vt:lpstr>
      <vt:lpstr>TABLE OF CONTENTS</vt:lpstr>
      <vt:lpstr>TOPIC 1</vt:lpstr>
      <vt:lpstr>Medicare</vt:lpstr>
      <vt:lpstr>What Are the Parts of Medicare?</vt:lpstr>
      <vt:lpstr>Your Medicare Options</vt:lpstr>
      <vt:lpstr>TOPIC 2</vt:lpstr>
      <vt:lpstr>Medicare Advantage Plans (Part C)</vt:lpstr>
      <vt:lpstr>Different Types of Medicare Advantage Plans</vt:lpstr>
      <vt:lpstr>Health Maintenance Organization (HMO) Plans </vt:lpstr>
      <vt:lpstr>Preferred Provider Organization (PPO) Plans</vt:lpstr>
      <vt:lpstr>Special Needs Plans (SNPs)</vt:lpstr>
      <vt:lpstr>Private Fee-for-Service Plans</vt:lpstr>
      <vt:lpstr>Medical Savings Account Plans</vt:lpstr>
      <vt:lpstr>Medicare Advantage Plan Costs</vt:lpstr>
      <vt:lpstr>Joining a Medicare Advantage Plan</vt:lpstr>
      <vt:lpstr>How You Can Join A Medicare Advantage Plan</vt:lpstr>
      <vt:lpstr>When you can join or switch Medicare Advantage Plans</vt:lpstr>
      <vt:lpstr>How to Switch or Disenroll from a  Medicare Advantage Plan</vt:lpstr>
      <vt:lpstr>Default Enrollment &amp; Simplified Enrollment</vt:lpstr>
      <vt:lpstr>Medicare Advantage Plan Network Changes</vt:lpstr>
      <vt:lpstr>TOPIC 3</vt:lpstr>
      <vt:lpstr>Other Medicare Health Plans</vt:lpstr>
      <vt:lpstr>Medicare Cost Plans</vt:lpstr>
      <vt:lpstr>Program of All-inclusive Care for the Elderly (PACE) Plans </vt:lpstr>
      <vt:lpstr>Medicare Innovation Projects</vt:lpstr>
      <vt:lpstr>TOPIC 4</vt:lpstr>
      <vt:lpstr>Guaranteed Rights</vt:lpstr>
      <vt:lpstr>Rights in Medicare Health Plans</vt:lpstr>
      <vt:lpstr>Medicare Advantage &amp; Medigap Trial Rights</vt:lpstr>
      <vt:lpstr>Appeals in Medicare Advantage &amp;  Other Medicare Health Plans</vt:lpstr>
      <vt:lpstr>Medicare Advantage (Part C) Appeals Process</vt:lpstr>
      <vt:lpstr>TOPIC 5</vt:lpstr>
      <vt:lpstr>Communication &amp; Marketing Material </vt:lpstr>
      <vt:lpstr>Marketing/Sales Events vs Educational Events</vt:lpstr>
      <vt:lpstr>Gifts &amp; Food When Marketing</vt:lpstr>
      <vt:lpstr>When Plans Can and Can’t Contact You</vt:lpstr>
      <vt:lpstr>Information from Plans</vt:lpstr>
      <vt:lpstr>Appendices</vt:lpstr>
      <vt:lpstr>Medicare Advantage &amp; Other Medicare Health Plans Resource Guide</vt:lpstr>
      <vt:lpstr>Visit Medicare.gov/publications to review the Medicare products listed in this table and other helpful products. </vt:lpstr>
      <vt:lpstr>Compare Medicare Advantage Plans: Premium</vt:lpstr>
      <vt:lpstr>Compare Medicare Advantage Plans: Drugs</vt:lpstr>
      <vt:lpstr>Compare Medicare Advantage Plans: Providers</vt:lpstr>
      <vt:lpstr>Compare Medicare Advantage Plans: Referrals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Shea, Diane P. (CMS/OC)</dc:creator>
  <cp:lastModifiedBy>Gordon, Erin (CMS/OC)</cp:lastModifiedBy>
  <cp:revision>264</cp:revision>
  <cp:lastPrinted>2026-06-24T19:49:43Z</cp:lastPrinted>
  <dcterms:created xsi:type="dcterms:W3CDTF">2021-06-07T14:21:13Z</dcterms:created>
  <dcterms:modified xsi:type="dcterms:W3CDTF">2026-10-01T14:57:40Z</dcterms:modified>
</cp:coreProperties>
</file>