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0" r:id="rId2"/>
  </p:sldMasterIdLst>
  <p:notesMasterIdLst>
    <p:notesMasterId r:id="rId37"/>
  </p:notesMasterIdLst>
  <p:sldIdLst>
    <p:sldId id="256" r:id="rId3"/>
    <p:sldId id="257" r:id="rId4"/>
    <p:sldId id="535" r:id="rId5"/>
    <p:sldId id="536" r:id="rId6"/>
    <p:sldId id="537" r:id="rId7"/>
    <p:sldId id="538" r:id="rId8"/>
    <p:sldId id="268" r:id="rId9"/>
    <p:sldId id="283" r:id="rId10"/>
    <p:sldId id="284" r:id="rId11"/>
    <p:sldId id="285" r:id="rId12"/>
    <p:sldId id="286" r:id="rId13"/>
    <p:sldId id="287" r:id="rId14"/>
    <p:sldId id="269" r:id="rId15"/>
    <p:sldId id="288" r:id="rId16"/>
    <p:sldId id="289" r:id="rId17"/>
    <p:sldId id="290" r:id="rId18"/>
    <p:sldId id="291" r:id="rId19"/>
    <p:sldId id="292" r:id="rId20"/>
    <p:sldId id="293" r:id="rId21"/>
    <p:sldId id="270" r:id="rId22"/>
    <p:sldId id="295" r:id="rId23"/>
    <p:sldId id="296" r:id="rId24"/>
    <p:sldId id="297" r:id="rId25"/>
    <p:sldId id="298" r:id="rId26"/>
    <p:sldId id="300" r:id="rId27"/>
    <p:sldId id="301" r:id="rId28"/>
    <p:sldId id="302" r:id="rId29"/>
    <p:sldId id="303" r:id="rId30"/>
    <p:sldId id="305" r:id="rId31"/>
    <p:sldId id="307" r:id="rId32"/>
    <p:sldId id="308" r:id="rId33"/>
    <p:sldId id="272" r:id="rId34"/>
    <p:sldId id="309" r:id="rId35"/>
    <p:sldId id="31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BD31A09-2C90-9D13-C76B-40FB08BBAA05}" name="Stuart ZANG" initials="SZ" userId="RNNv8adNwXK/DKvnZcmdyCH4sC1iZomE3S894nzogRU=" providerId="None"/>
  <p188:author id="{917DFB1B-A0DF-601F-2309-1C3B1628E823}" name="Diacogiannis, Doria (CMS/OC)" initials="DD" userId="S::doria.diacogiannis1@cms.hhs.gov::33d8f0a2-8d29-4690-9b14-11fb7871c9ef" providerId="AD"/>
  <p188:author id="{921E641E-3B8C-3CD9-171E-BA86F6059108}" name="Lori BANKS" initials="LB" userId="s/7LVBpRCe8m/e4C8h0dU/wVFRnbfGBbI0aJDSSrcZg=" providerId="None"/>
  <p188:author id="{F14AAA1E-9862-1958-A28D-BEEF13A89CCE}" name="Doria Diacogiannis" initials="DD" userId="RX/LoQaC/XXJunz4bKkw2KLnxRaOoaA85a5sRg/7VGg=" providerId="None"/>
  <p188:author id="{DB2F7B3B-F56C-725E-D849-8A37479818E8}" name="Erin Gordon" initials="EG" userId="acKKNh9FXdJwacMGmBgqKOEsYzKaaAa59248F7tmCqs=" providerId="None"/>
  <p188:author id="{DB14A03B-FCF2-255A-8D2D-5B6B65ADE9BF}" name="Karen Tott" initials="KT" userId="zYsjCSwOBq++kPw7uUbkHNyHSSu5/2K6KdYsiHY/zYM=" providerId="None"/>
  <p188:author id="{2CB84154-5D6F-548B-21A2-733CEA8F0DB2}" name="Emily Calvert" initials="EC" userId="Emily Calvert" providerId="None"/>
  <p188:author id="{8FA42471-A9DB-6083-F1B5-F0401BE5F914}" name="Gordon, Erin (CMS/OC)" initials="EG" userId="S::erin.gordon@cms.hhs.gov::ff3b03ec-2bd6-4728-9caf-f723e702e94c" providerId="AD"/>
  <p188:author id="{0DEE207A-726E-7D40-93E5-B4490E9475CF}" name="MARISSA PETTO" initials="MP" userId="ox1oM1qprXceSpAd0msSl0aGviiTlqhXLnHOIsNqUCk=" providerId="None"/>
  <p188:author id="{F7FB03AC-89A1-6971-B7F0-A2448F632C07}" name="Amy Miner" initials="AM" userId="kR8YKXNL7w5d4CwNo2l6c4XXESMczl0Ndi9C1pFHWbU=" providerId="None"/>
  <p188:author id="{721C2BB4-54C4-EF0B-CF2F-D7FADD9156B4}" name="Jennifer Dupee" initials="JD" userId="7Bh9AxcVeDrCWcHcBJgJnxs8S/uK6L8nvBAagLlBNmY=" providerId="None"/>
  <p188:author id="{FB0490E1-6F13-CEDD-BE7B-42B22041CAA1}" name="Dennis Sendros" initials="DS" userId="Oyy1A2mLQIei7cecOhUJn4KgJXCgTB5jdV8VrSsLcQc=" providerId="None"/>
  <p188:author id="{5BF4A9F8-41CD-28E3-625A-8B39FC0D042C}" name="Zang, Stuart (CMS/OC)" initials="ZS(" userId="S::stuart.zang@cms.hhs.gov::ea27eea1-486b-4c30-8ce1-04fe3baf5cf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29B"/>
    <a:srgbClr val="D0DAE4"/>
    <a:srgbClr val="16457A"/>
    <a:srgbClr val="0C447C"/>
    <a:srgbClr val="063A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81" autoAdjust="0"/>
    <p:restoredTop sz="86457" autoAdjust="0"/>
  </p:normalViewPr>
  <p:slideViewPr>
    <p:cSldViewPr snapToGrid="0">
      <p:cViewPr varScale="1">
        <p:scale>
          <a:sx n="87" d="100"/>
          <a:sy n="87" d="100"/>
        </p:scale>
        <p:origin x="912" y="300"/>
      </p:cViewPr>
      <p:guideLst/>
    </p:cSldViewPr>
  </p:slideViewPr>
  <p:outlineViewPr>
    <p:cViewPr>
      <p:scale>
        <a:sx n="33" d="100"/>
        <a:sy n="33" d="100"/>
      </p:scale>
      <p:origin x="0" y="-216"/>
    </p:cViewPr>
    <p:sldLst>
      <p:sld r:id="rId1" collapse="1"/>
      <p:sld r:id="rId2" collapse="1"/>
      <p:sld r:id="rId3" collapse="1"/>
      <p:sld r:id="rId4" collapse="1"/>
    </p:sldLst>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8/10/relationships/authors" Target="author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_rels/viewProps.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4.xml"/><Relationship Id="rId1" Type="http://schemas.openxmlformats.org/officeDocument/2006/relationships/slide" Target="slides/slide3.xml"/><Relationship Id="rId4"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llett, Josie (CMS/OHI)" userId="8cf6e4e6-7e32-47d9-aac2-23d11849f5c1" providerId="ADAL" clId="{DF2588BD-24C5-4D7C-90B2-0F808ED3DAB7}"/>
    <pc:docChg chg="undo redo custSel modSld">
      <pc:chgData name="Billett, Josie (CMS/OHI)" userId="8cf6e4e6-7e32-47d9-aac2-23d11849f5c1" providerId="ADAL" clId="{DF2588BD-24C5-4D7C-90B2-0F808ED3DAB7}" dt="2026-09-29T14:34:16.824" v="32"/>
      <pc:docMkLst>
        <pc:docMk/>
      </pc:docMkLst>
      <pc:sldChg chg="modAnim">
        <pc:chgData name="Billett, Josie (CMS/OHI)" userId="8cf6e4e6-7e32-47d9-aac2-23d11849f5c1" providerId="ADAL" clId="{DF2588BD-24C5-4D7C-90B2-0F808ED3DAB7}" dt="2026-09-29T14:32:17.766" v="18"/>
        <pc:sldMkLst>
          <pc:docMk/>
          <pc:sldMk cId="3823839404" sldId="293"/>
        </pc:sldMkLst>
      </pc:sldChg>
      <pc:sldChg chg="modSp mod">
        <pc:chgData name="Billett, Josie (CMS/OHI)" userId="8cf6e4e6-7e32-47d9-aac2-23d11849f5c1" providerId="ADAL" clId="{DF2588BD-24C5-4D7C-90B2-0F808ED3DAB7}" dt="2026-09-29T14:33:23.890" v="28" actId="1076"/>
        <pc:sldMkLst>
          <pc:docMk/>
          <pc:sldMk cId="2922846992" sldId="297"/>
        </pc:sldMkLst>
        <pc:picChg chg="mod">
          <ac:chgData name="Billett, Josie (CMS/OHI)" userId="8cf6e4e6-7e32-47d9-aac2-23d11849f5c1" providerId="ADAL" clId="{DF2588BD-24C5-4D7C-90B2-0F808ED3DAB7}" dt="2026-09-29T14:33:23.890" v="28" actId="1076"/>
          <ac:picMkLst>
            <pc:docMk/>
            <pc:sldMk cId="2922846992" sldId="297"/>
            <ac:picMk id="3" creationId="{C3051D3D-63C8-E6A6-7ECE-4BCA3D2E1C7C}"/>
          </ac:picMkLst>
        </pc:picChg>
      </pc:sldChg>
      <pc:sldChg chg="modSp mod">
        <pc:chgData name="Billett, Josie (CMS/OHI)" userId="8cf6e4e6-7e32-47d9-aac2-23d11849f5c1" providerId="ADAL" clId="{DF2588BD-24C5-4D7C-90B2-0F808ED3DAB7}" dt="2026-09-29T14:33:48.124" v="31" actId="1582"/>
        <pc:sldMkLst>
          <pc:docMk/>
          <pc:sldMk cId="3646447150" sldId="298"/>
        </pc:sldMkLst>
        <pc:picChg chg="mod">
          <ac:chgData name="Billett, Josie (CMS/OHI)" userId="8cf6e4e6-7e32-47d9-aac2-23d11849f5c1" providerId="ADAL" clId="{DF2588BD-24C5-4D7C-90B2-0F808ED3DAB7}" dt="2026-09-29T14:33:48.124" v="31" actId="1582"/>
          <ac:picMkLst>
            <pc:docMk/>
            <pc:sldMk cId="3646447150" sldId="298"/>
            <ac:picMk id="2" creationId="{1C2A1104-E546-01F2-6B07-54B103C50EE4}"/>
          </ac:picMkLst>
        </pc:picChg>
        <pc:picChg chg="mod">
          <ac:chgData name="Billett, Josie (CMS/OHI)" userId="8cf6e4e6-7e32-47d9-aac2-23d11849f5c1" providerId="ADAL" clId="{DF2588BD-24C5-4D7C-90B2-0F808ED3DAB7}" dt="2026-09-29T14:33:31.210" v="29" actId="2085"/>
          <ac:picMkLst>
            <pc:docMk/>
            <pc:sldMk cId="3646447150" sldId="298"/>
            <ac:picMk id="5" creationId="{95024EC4-710F-F5B8-A9D4-FB25E971D9B9}"/>
          </ac:picMkLst>
        </pc:picChg>
      </pc:sldChg>
      <pc:sldChg chg="modAnim">
        <pc:chgData name="Billett, Josie (CMS/OHI)" userId="8cf6e4e6-7e32-47d9-aac2-23d11849f5c1" providerId="ADAL" clId="{DF2588BD-24C5-4D7C-90B2-0F808ED3DAB7}" dt="2026-09-29T14:34:16.824" v="32"/>
        <pc:sldMkLst>
          <pc:docMk/>
          <pc:sldMk cId="1918951278" sldId="30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D46DF-0FF2-1F48-8464-9B61339F66C9}"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DC2E25-2B01-2743-96C5-05673520BD0B}" type="slidenum">
              <a:rPr lang="en-US" smtClean="0"/>
              <a:t>‹#›</a:t>
            </a:fld>
            <a:endParaRPr lang="en-US"/>
          </a:p>
        </p:txBody>
      </p:sp>
    </p:spTree>
    <p:extLst>
      <p:ext uri="{BB962C8B-B14F-4D97-AF65-F5344CB8AC3E}">
        <p14:creationId xmlns:p14="http://schemas.microsoft.com/office/powerpoint/2010/main" val="3644333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upport.microsoft.com/en-us/office/start-the-presentation-and-see-your-notes-in-presenter-view-4de90e28-487e-435c-9401-eb49a3801257"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ms.gov/files/document/getting-started-medicare.pptx"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medicare.gov/basics/get-started-with-medicare/before-65"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ms.gov/fraud"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medicare.gov/health-drug-plans/health-plans/your-coverage-options/plan-marketing-rule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oig.hhs.gov/fraud/report-fraud/index.asp"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Medicare.gov/coverage/home-health-service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medicaid.gov/medicaid/program-integrity"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smpresource.org/"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smpresource.org/medicare-fraud" TargetMode="External"/><Relationship Id="rId4" Type="http://schemas.openxmlformats.org/officeDocument/2006/relationships/hyperlink" Target="mailto:info@smpresource.org"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medicare.gov/basics/reporting-medicare-fraud-and-abuse"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medicare.gov/basics/forms-publications-mailings/mailings/costs-and-coverage/medicare-summary-notice" TargetMode="External"/><Relationship Id="rId7" Type="http://schemas.openxmlformats.org/officeDocument/2006/relationships/hyperlink" Target="https://www.mymedicare.gov/"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medicare.gov/pubs/pdf/SummaryNoticeDME.pdf" TargetMode="External"/><Relationship Id="rId5" Type="http://schemas.openxmlformats.org/officeDocument/2006/relationships/hyperlink" Target="https://www.medicare.gov/Pubs/pdf/summarynoticeb.pdf" TargetMode="External"/><Relationship Id="rId4" Type="http://schemas.openxmlformats.org/officeDocument/2006/relationships/hyperlink" Target="http://www.medicare.gov/pubs/pdf/summarynoticea.pdf"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medicare.gov/account/login"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smpresource.org/"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www.medicare.gov/publications" TargetMode="External"/><Relationship Id="rId4" Type="http://schemas.openxmlformats.org/officeDocument/2006/relationships/hyperlink" Target="https://www.medicare.gov/account/login"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identitytheft.gov/"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s://www.youtube.com/watch?v=r_RNBFGgw1Q" TargetMode="External"/><Relationship Id="rId4" Type="http://schemas.openxmlformats.org/officeDocument/2006/relationships/hyperlink" Target="http://www.ftc.gov/idtheft"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oig.hhs.gov/fraud/medicaid-fraud-control-units-mfcu/files/contact-directors.pdf" TargetMode="External"/><Relationship Id="rId2" Type="http://schemas.openxmlformats.org/officeDocument/2006/relationships/slide" Target="../slides/slide30.xml"/><Relationship Id="rId1" Type="http://schemas.openxmlformats.org/officeDocument/2006/relationships/notesMaster" Target="../notesMasters/notesMaster1.xml"/><Relationship Id="rId6" Type="http://schemas.openxmlformats.org/officeDocument/2006/relationships/hyperlink" Target="https://www.medicaid.gov/medicaid/program-integrity" TargetMode="External"/><Relationship Id="rId5" Type="http://schemas.openxmlformats.org/officeDocument/2006/relationships/hyperlink" Target="https://www.medicaid.gov/about-us/where-can-people-get-help-medicaid-chip" TargetMode="External"/><Relationship Id="rId4" Type="http://schemas.openxmlformats.org/officeDocument/2006/relationships/hyperlink" Target="https://tips.oig.hhs.gov/"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medicare.gov/publications"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www.youtube.com/@CMSHHSgov"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400550"/>
          </a:xfrm>
        </p:spPr>
        <p:txBody>
          <a:bodyPr/>
          <a:lstStyle/>
          <a:p>
            <a:pPr marL="0" indent="0" fontAlgn="base">
              <a:spcAft>
                <a:spcPts val="600"/>
              </a:spcAft>
              <a:buNone/>
            </a:pPr>
            <a:r>
              <a:rPr lang="en-US" b="1">
                <a:solidFill>
                  <a:srgbClr val="000000"/>
                </a:solidFill>
                <a:cs typeface="Calibri"/>
              </a:rPr>
              <a:t>Presenter Notes</a:t>
            </a:r>
            <a:r>
              <a:rPr lang="en-US">
                <a:solidFill>
                  <a:srgbClr val="444444"/>
                </a:solidFill>
                <a:cs typeface="Calibri"/>
              </a:rPr>
              <a:t>​</a:t>
            </a:r>
          </a:p>
          <a:p>
            <a:pPr marL="0" indent="0" fontAlgn="base">
              <a:spcAft>
                <a:spcPts val="600"/>
              </a:spcAft>
              <a:buNone/>
            </a:pPr>
            <a:r>
              <a:rPr lang="en-US">
                <a:solidFill>
                  <a:srgbClr val="000000"/>
                </a:solidFill>
                <a:cs typeface="Calibri"/>
              </a:rPr>
              <a:t>Use Microsoft PowerPoint’s p</a:t>
            </a:r>
            <a:r>
              <a:rPr lang="en-US">
                <a:solidFill>
                  <a:srgbClr val="1E1E1E"/>
                </a:solidFill>
                <a:cs typeface="Calibri"/>
              </a:rPr>
              <a:t>resenter view to check your presentation with speaker notes on one computer (your laptop, for example), while the slides appear on the screen your audience sees (like a larger screen to which you're projecting). For instructions on presenter view, go to: </a:t>
            </a:r>
            <a:r>
              <a:rPr lang="en-US" u="sng">
                <a:solidFill>
                  <a:srgbClr val="0563C1"/>
                </a:solidFill>
                <a:cs typeface="Calibri"/>
                <a:hlinkClick r:id="rId3"/>
              </a:rPr>
              <a:t>support.microsoft.com/</a:t>
            </a:r>
            <a:r>
              <a:rPr lang="en-US" u="sng" err="1">
                <a:solidFill>
                  <a:srgbClr val="0563C1"/>
                </a:solidFill>
                <a:cs typeface="Calibri"/>
                <a:hlinkClick r:id="rId3"/>
              </a:rPr>
              <a:t>en</a:t>
            </a:r>
            <a:r>
              <a:rPr lang="en-US" u="sng">
                <a:solidFill>
                  <a:srgbClr val="0563C1"/>
                </a:solidFill>
                <a:cs typeface="Calibri"/>
                <a:hlinkClick r:id="rId3"/>
              </a:rPr>
              <a:t>-us/office/start-the-presentation-and-see-your-notes-in-presenter-view-4de90e28-487e-435c-9401-eb49a3801257</a:t>
            </a:r>
            <a:r>
              <a:rPr lang="en-US">
                <a:solidFill>
                  <a:srgbClr val="444444"/>
                </a:solidFill>
                <a:cs typeface="Calibri"/>
              </a:rPr>
              <a:t>​.</a:t>
            </a:r>
            <a:endParaRPr lang="en-US">
              <a:solidFill>
                <a:srgbClr val="444444"/>
              </a:solidFill>
              <a:ea typeface="Calibri"/>
              <a:cs typeface="Calibri"/>
            </a:endParaRPr>
          </a:p>
          <a:p>
            <a:pPr marL="0" indent="0" fontAlgn="base">
              <a:spcAft>
                <a:spcPts val="600"/>
              </a:spcAft>
              <a:buNone/>
            </a:pPr>
            <a:r>
              <a:rPr lang="en-US" b="1">
                <a:solidFill>
                  <a:srgbClr val="000000"/>
                </a:solidFill>
                <a:cs typeface="Calibri"/>
              </a:rPr>
              <a:t>Introduction to Content</a:t>
            </a:r>
            <a:r>
              <a:rPr lang="en-US">
                <a:solidFill>
                  <a:srgbClr val="444444"/>
                </a:solidFill>
                <a:cs typeface="Calibri"/>
              </a:rPr>
              <a:t>​</a:t>
            </a:r>
            <a:endParaRPr lang="en-US">
              <a:solidFill>
                <a:srgbClr val="444444"/>
              </a:solidFill>
              <a:ea typeface="Calibri"/>
              <a:cs typeface="Calibri"/>
            </a:endParaRPr>
          </a:p>
          <a:p>
            <a:pPr marL="0" indent="0" fontAlgn="base">
              <a:spcAft>
                <a:spcPts val="600"/>
              </a:spcAft>
              <a:buNone/>
            </a:pPr>
            <a:r>
              <a:rPr lang="en-US">
                <a:solidFill>
                  <a:srgbClr val="000000"/>
                </a:solidFill>
                <a:cs typeface="Calibri"/>
              </a:rPr>
              <a:t>The “Medicare &amp; Medicaid Fraud, Waste &amp; Abuse Prevention” presentation discusses Medicare and Medicaid fraud, waste, and abuse prevention.</a:t>
            </a:r>
            <a:r>
              <a:rPr lang="en-US">
                <a:solidFill>
                  <a:srgbClr val="444444"/>
                </a:solidFill>
                <a:cs typeface="Calibri"/>
              </a:rPr>
              <a:t>​</a:t>
            </a:r>
            <a:endParaRPr lang="en-US">
              <a:solidFill>
                <a:srgbClr val="444444"/>
              </a:solidFill>
              <a:ea typeface="Calibri"/>
              <a:cs typeface="Calibri"/>
            </a:endParaRPr>
          </a:p>
          <a:p>
            <a:pPr marL="0" indent="0" fontAlgn="base">
              <a:spcAft>
                <a:spcPts val="600"/>
              </a:spcAft>
              <a:buNone/>
            </a:pPr>
            <a:r>
              <a:rPr lang="en-US" b="1">
                <a:solidFill>
                  <a:srgbClr val="000000"/>
                </a:solidFill>
                <a:cs typeface="Calibri"/>
              </a:rPr>
              <a:t>Disclaimer</a:t>
            </a:r>
            <a:r>
              <a:rPr lang="en-US">
                <a:solidFill>
                  <a:srgbClr val="444444"/>
                </a:solidFill>
                <a:cs typeface="Calibri"/>
              </a:rPr>
              <a:t>​</a:t>
            </a:r>
            <a:endParaRPr lang="en-US">
              <a:solidFill>
                <a:srgbClr val="444444"/>
              </a:solidFill>
              <a:ea typeface="Calibri"/>
              <a:cs typeface="Calibri"/>
            </a:endParaRPr>
          </a:p>
          <a:p>
            <a:pPr marL="0" indent="0" defTabSz="922741">
              <a:spcAft>
                <a:spcPts val="600"/>
              </a:spcAft>
              <a:buNone/>
              <a:defRPr/>
            </a:pPr>
            <a:r>
              <a:rPr lang="en-US">
                <a:solidFill>
                  <a:prstClr val="black"/>
                </a:solidFill>
                <a:cs typeface="Calibri"/>
              </a:rPr>
              <a:t>This presentation was developed and approved by the Centers for Medicare &amp; Medicaid Services (CMS), the federal agency that administers Medicare, Medicaid, the Children’s Health Insurance Program (CHIP), and the Health Insurance Marketplace®. </a:t>
            </a:r>
            <a:endParaRPr lang="en-US">
              <a:solidFill>
                <a:prstClr val="black"/>
              </a:solidFill>
              <a:ea typeface="Calibri"/>
              <a:cs typeface="Calibri"/>
            </a:endParaRPr>
          </a:p>
          <a:p>
            <a:pPr marL="0" indent="0" defTabSz="922741">
              <a:spcAft>
                <a:spcPts val="600"/>
              </a:spcAft>
              <a:buNone/>
              <a:defRPr/>
            </a:pPr>
            <a:r>
              <a:rPr lang="en-US">
                <a:solidFill>
                  <a:prstClr val="black"/>
                </a:solidFill>
                <a:cs typeface="Calibri"/>
              </a:rPr>
              <a:t>The information in this module was correct as of </a:t>
            </a:r>
            <a:r>
              <a:rPr lang="en-US" b="1">
                <a:solidFill>
                  <a:prstClr val="black"/>
                </a:solidFill>
                <a:highlight>
                  <a:srgbClr val="FFFF00"/>
                </a:highlight>
                <a:cs typeface="Calibri"/>
              </a:rPr>
              <a:t>September 2026</a:t>
            </a:r>
            <a:r>
              <a:rPr lang="en-US">
                <a:solidFill>
                  <a:prstClr val="black"/>
                </a:solidFill>
                <a:cs typeface="Calibri"/>
              </a:rPr>
              <a:t>. </a:t>
            </a:r>
            <a:endParaRPr lang="en-US">
              <a:solidFill>
                <a:prstClr val="black"/>
              </a:solidFill>
              <a:ea typeface="Calibri"/>
              <a:cs typeface="Calibri"/>
            </a:endParaRPr>
          </a:p>
          <a:p>
            <a:pPr marL="0" indent="0" defTabSz="922741">
              <a:spcAft>
                <a:spcPts val="600"/>
              </a:spcAft>
              <a:buNone/>
              <a:defRPr/>
            </a:pPr>
            <a:r>
              <a:rPr lang="en-US">
                <a:solidFill>
                  <a:prstClr val="black"/>
                </a:solidFill>
                <a:cs typeface="Calibri"/>
              </a:rPr>
              <a:t>This communication was printed, published, or produced and disseminated at U.S. taxpayer expense.</a:t>
            </a:r>
            <a:endParaRPr lang="en-US">
              <a:solidFill>
                <a:prstClr val="black"/>
              </a:solidFill>
              <a:ea typeface="Calibri" panose="020F0502020204030204"/>
              <a:cs typeface="Calibri"/>
            </a:endParaRPr>
          </a:p>
          <a:p>
            <a:endParaRPr lang="en-US"/>
          </a:p>
        </p:txBody>
      </p:sp>
    </p:spTree>
    <p:extLst>
      <p:ext uri="{BB962C8B-B14F-4D97-AF65-F5344CB8AC3E}">
        <p14:creationId xmlns:p14="http://schemas.microsoft.com/office/powerpoint/2010/main" val="2530316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49420">
              <a:spcBef>
                <a:spcPts val="0"/>
              </a:spcBef>
              <a:spcAft>
                <a:spcPts val="578"/>
              </a:spcAft>
              <a:buNone/>
              <a:defRPr/>
            </a:pPr>
            <a:r>
              <a:rPr lang="en-US" b="1" dirty="0">
                <a:solidFill>
                  <a:srgbClr val="000000"/>
                </a:solidFill>
                <a:latin typeface="Calibri "/>
                <a:cs typeface="Arial" panose="020B0604020202020204" pitchFamily="34" charset="0"/>
              </a:rPr>
              <a:t>Presenter Notes</a:t>
            </a:r>
            <a:r>
              <a:rPr lang="en-US" dirty="0">
                <a:solidFill>
                  <a:srgbClr val="444444"/>
                </a:solidFill>
                <a:latin typeface="Calibri "/>
                <a:cs typeface="Arial" panose="020B0604020202020204" pitchFamily="34" charset="0"/>
              </a:rPr>
              <a:t>​</a:t>
            </a:r>
            <a:endParaRPr lang="en-US" b="0" i="0" dirty="0">
              <a:solidFill>
                <a:srgbClr val="444444"/>
              </a:solidFill>
              <a:effectLst/>
              <a:latin typeface="Calibri "/>
              <a:cs typeface="Arial" panose="020B0604020202020204" pitchFamily="34" charset="0"/>
            </a:endParaRPr>
          </a:p>
          <a:p>
            <a:pPr marL="0" indent="0" defTabSz="949420">
              <a:spcBef>
                <a:spcPts val="0"/>
              </a:spcBef>
              <a:spcAft>
                <a:spcPts val="578"/>
              </a:spcAft>
              <a:buNone/>
              <a:defRPr/>
            </a:pPr>
            <a:r>
              <a:rPr lang="en-US" dirty="0">
                <a:solidFill>
                  <a:prstClr val="black"/>
                </a:solidFill>
                <a:latin typeface="Calibri "/>
                <a:cs typeface="Arial" panose="020B0604020202020204" pitchFamily="34" charset="0"/>
              </a:rPr>
              <a:t>This presentation, “Medicare and Medicaid</a:t>
            </a:r>
            <a:r>
              <a:rPr lang="en-US" baseline="0" dirty="0">
                <a:solidFill>
                  <a:prstClr val="black"/>
                </a:solidFill>
                <a:latin typeface="Calibri "/>
                <a:cs typeface="Arial" panose="020B0604020202020204" pitchFamily="34" charset="0"/>
              </a:rPr>
              <a:t> Fraud, Waste &amp; Abuse Prevention</a:t>
            </a:r>
            <a:r>
              <a:rPr lang="en-US" dirty="0">
                <a:solidFill>
                  <a:prstClr val="black"/>
                </a:solidFill>
                <a:latin typeface="Calibri "/>
                <a:cs typeface="Arial" panose="020B0604020202020204" pitchFamily="34" charset="0"/>
              </a:rPr>
              <a:t>,” talks about common fraud schemes and</a:t>
            </a:r>
            <a:r>
              <a:rPr lang="en-US" baseline="0" dirty="0">
                <a:solidFill>
                  <a:prstClr val="black"/>
                </a:solidFill>
                <a:latin typeface="Calibri "/>
                <a:cs typeface="Arial" panose="020B0604020202020204" pitchFamily="34" charset="0"/>
              </a:rPr>
              <a:t> how CMS and partner organizations combat fraud, waste, and abuse in health care programs</a:t>
            </a:r>
            <a:r>
              <a:rPr lang="en-US" dirty="0">
                <a:solidFill>
                  <a:prstClr val="black"/>
                </a:solidFill>
                <a:latin typeface="Calibri "/>
                <a:cs typeface="Arial" panose="020B0604020202020204" pitchFamily="34" charset="0"/>
              </a:rPr>
              <a:t>. </a:t>
            </a:r>
          </a:p>
        </p:txBody>
      </p:sp>
    </p:spTree>
    <p:extLst>
      <p:ext uri="{BB962C8B-B14F-4D97-AF65-F5344CB8AC3E}">
        <p14:creationId xmlns:p14="http://schemas.microsoft.com/office/powerpoint/2010/main" val="719550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None/>
            </a:pPr>
            <a:r>
              <a:rPr lang="en-US" b="1" dirty="0"/>
              <a:t>Presenter Notes</a:t>
            </a:r>
            <a:r>
              <a:rPr lang="en-US" dirty="0">
                <a:solidFill>
                  <a:srgbClr val="444444"/>
                </a:solidFill>
              </a:rPr>
              <a:t> </a:t>
            </a:r>
          </a:p>
          <a:p>
            <a:pPr marL="112395" indent="-112395">
              <a:spcAft>
                <a:spcPts val="600"/>
              </a:spcAft>
              <a:buNone/>
            </a:pPr>
            <a:r>
              <a:rPr lang="en-US" dirty="0"/>
              <a:t>Topic 1 explains the parts of Medicare and your Medicare coverage options. </a:t>
            </a:r>
            <a:endParaRPr lang="en-US" dirty="0">
              <a:ea typeface="Calibri"/>
              <a:cs typeface="Calibri"/>
            </a:endParaRPr>
          </a:p>
          <a:p>
            <a:pPr marL="0" indent="0">
              <a:spcAft>
                <a:spcPts val="600"/>
              </a:spcAft>
              <a:buNone/>
            </a:pPr>
            <a:r>
              <a:rPr lang="en-US" dirty="0"/>
              <a:t>At the end of this topic, you’ll be able to:</a:t>
            </a:r>
            <a:endParaRPr lang="en-US" dirty="0">
              <a:ea typeface="Calibri"/>
              <a:cs typeface="Calibri"/>
            </a:endParaRPr>
          </a:p>
          <a:p>
            <a:pPr marL="182880" indent="-182880">
              <a:spcAft>
                <a:spcPts val="600"/>
              </a:spcAft>
              <a:buFont typeface="Wingdings"/>
              <a:buChar char="§"/>
            </a:pPr>
            <a:r>
              <a:rPr lang="en-US" dirty="0"/>
              <a:t>Describe Medicare and who it’s for</a:t>
            </a:r>
            <a:endParaRPr lang="en-US" dirty="0">
              <a:ea typeface="Calibri"/>
              <a:cs typeface="Calibri"/>
            </a:endParaRPr>
          </a:p>
          <a:p>
            <a:pPr marL="182880" indent="-182880">
              <a:spcAft>
                <a:spcPts val="600"/>
              </a:spcAft>
              <a:buFont typeface="Wingdings"/>
              <a:buChar char="§"/>
            </a:pPr>
            <a:r>
              <a:rPr lang="en-US" dirty="0"/>
              <a:t>Identify the parts of Medicare and explain coverage options</a:t>
            </a:r>
            <a:endParaRPr lang="en-US" dirty="0">
              <a:ea typeface="Calibri"/>
              <a:cs typeface="Calibri"/>
            </a:endParaRPr>
          </a:p>
          <a:p>
            <a:pPr>
              <a:spcAft>
                <a:spcPts val="600"/>
              </a:spcAft>
            </a:pPr>
            <a:endParaRPr lang="en-US" dirty="0"/>
          </a:p>
          <a:p>
            <a:pPr>
              <a:spcAft>
                <a:spcPts val="600"/>
              </a:spcAft>
            </a:pPr>
            <a:r>
              <a:rPr lang="en-US" dirty="0"/>
              <a:t>The slides in this topic provide a basic context for Medicare. You can add slides as needed from the presentation "Getting Started with Medicare" at </a:t>
            </a:r>
            <a:r>
              <a:rPr lang="en-US" dirty="0">
                <a:hlinkClick r:id="rId3"/>
              </a:rPr>
              <a:t>CMS.gov/files/document/getting-started-medicare.pptx</a:t>
            </a:r>
            <a:r>
              <a:rPr lang="en-US" dirty="0"/>
              <a:t>.</a:t>
            </a:r>
          </a:p>
          <a:p>
            <a:endParaRPr lang="en-US" dirty="0"/>
          </a:p>
        </p:txBody>
      </p:sp>
    </p:spTree>
    <p:extLst>
      <p:ext uri="{BB962C8B-B14F-4D97-AF65-F5344CB8AC3E}">
        <p14:creationId xmlns:p14="http://schemas.microsoft.com/office/powerpoint/2010/main" val="1948048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54013"/>
            <a:ext cx="5486400" cy="3086100"/>
          </a:xfrm>
        </p:spPr>
      </p:sp>
      <p:sp>
        <p:nvSpPr>
          <p:cNvPr id="3" name="Notes Placeholder 2"/>
          <p:cNvSpPr>
            <a:spLocks noGrp="1"/>
          </p:cNvSpPr>
          <p:nvPr>
            <p:ph type="body" idx="1"/>
          </p:nvPr>
        </p:nvSpPr>
        <p:spPr>
          <a:xfrm>
            <a:off x="382905" y="3611879"/>
            <a:ext cx="6092190" cy="5178107"/>
          </a:xfrm>
        </p:spPr>
        <p:txBody>
          <a:bodyPr/>
          <a:lstStyle/>
          <a:p>
            <a:pPr marL="0" indent="0" defTabSz="966612">
              <a:spcBef>
                <a:spcPts val="0"/>
              </a:spcBef>
              <a:spcAft>
                <a:spcPts val="600"/>
              </a:spcAft>
              <a:buNone/>
              <a:defRPr/>
            </a:pP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Presenter Notes</a:t>
            </a:r>
            <a:r>
              <a:rPr lang="en-US" sz="1200" b="0" i="0" u="none" strike="noStrike" dirty="0">
                <a:solidFill>
                  <a:srgbClr val="444444"/>
                </a:solidFill>
                <a:effectLst/>
                <a:latin typeface="Calibri" panose="020F0502020204030204" pitchFamily="34" charset="0"/>
                <a:ea typeface="Calibri" panose="020F0502020204030204" pitchFamily="34" charset="0"/>
                <a:cs typeface="Calibri" panose="020F0502020204030204" pitchFamily="34" charset="0"/>
              </a:rPr>
              <a:t>​</a:t>
            </a: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defTabSz="966612">
              <a:spcBef>
                <a:spcPts val="0"/>
              </a:spcBef>
              <a:spcAft>
                <a:spcPts val="600"/>
              </a:spcAft>
              <a:buNone/>
              <a:defRPr/>
            </a:pPr>
            <a:r>
              <a:rPr lang="en-US" sz="1200" dirty="0">
                <a:latin typeface="Calibri" panose="020F0502020204030204" pitchFamily="34" charset="0"/>
                <a:ea typeface="Calibri" panose="020F0502020204030204" pitchFamily="34" charset="0"/>
                <a:cs typeface="Calibri" panose="020F0502020204030204" pitchFamily="34" charset="0"/>
              </a:rPr>
              <a:t>Medicare is health insurance for:</a:t>
            </a:r>
            <a:endParaRPr lang="en-US" sz="1200" strike="sngStrike" dirty="0">
              <a:latin typeface="Calibri" panose="020F0502020204030204" pitchFamily="34" charset="0"/>
              <a:ea typeface="Calibri" panose="020F0502020204030204" pitchFamily="34" charset="0"/>
              <a:cs typeface="Calibri" panose="020F0502020204030204" pitchFamily="34" charset="0"/>
            </a:endParaRPr>
          </a:p>
          <a:p>
            <a:pPr marL="171450" indent="-171450" defTabSz="966612">
              <a:spcBef>
                <a:spcPts val="0"/>
              </a:spcBef>
              <a:spcAft>
                <a:spcPts val="600"/>
              </a:spcAft>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People 65 or older.</a:t>
            </a:r>
          </a:p>
          <a:p>
            <a:pPr marL="171450" indent="-171450">
              <a:spcBef>
                <a:spcPts val="0"/>
              </a:spcBef>
              <a:spcAft>
                <a:spcPts val="600"/>
              </a:spcAft>
              <a:buFont typeface="Wingdings" panose="05000000000000000000" pitchFamily="2" charset="2"/>
              <a:buChar char="§"/>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Certain people who are under 65 </a:t>
            </a:r>
            <a:r>
              <a:rPr lang="en-US" sz="1200" dirty="0">
                <a:latin typeface="Calibri" panose="020F0502020204030204" pitchFamily="34" charset="0"/>
                <a:ea typeface="Calibri" panose="020F0502020204030204" pitchFamily="34" charset="0"/>
                <a:cs typeface="Calibri" panose="020F0502020204030204" pitchFamily="34" charset="0"/>
              </a:rPr>
              <a:t>with disabilities </a:t>
            </a: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who have been getting Social Security Disability Insurance (SSDI) benefits for 24 months. </a:t>
            </a:r>
          </a:p>
          <a:p>
            <a:pPr marL="171450" indent="-171450">
              <a:spcBef>
                <a:spcPts val="0"/>
              </a:spcBef>
              <a:spcAft>
                <a:spcPts val="600"/>
              </a:spcAft>
              <a:buFont typeface="Wingdings" panose="05000000000000000000" pitchFamily="2" charset="2"/>
              <a:buChar char="§"/>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Individuals with </a:t>
            </a:r>
            <a:r>
              <a:rPr lang="en-US" sz="1200" dirty="0">
                <a:latin typeface="Calibri" panose="020F0502020204030204" pitchFamily="34" charset="0"/>
                <a:ea typeface="Calibri" panose="020F0502020204030204" pitchFamily="34" charset="0"/>
                <a:cs typeface="Calibri" panose="020F0502020204030204" pitchFamily="34" charset="0"/>
              </a:rPr>
              <a:t>ALS (Amyotrophic Lateral Sclerosis, also called Lou Gehrig’s disease</a:t>
            </a: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en-US" sz="1200" b="0" i="0" kern="1200" dirty="0">
                <a:solidFill>
                  <a:schemeClr val="tx1"/>
                </a:solidFill>
                <a:effectLst/>
                <a:latin typeface="+mn-lt"/>
                <a:ea typeface="+mn-ea"/>
                <a:cs typeface="+mn-cs"/>
              </a:rPr>
              <a:t> If you have ALS, you’ll get Medicare automatically the same month you start getting SSDI benefits.</a:t>
            </a: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171450" indent="-171450" defTabSz="966612">
              <a:spcBef>
                <a:spcPts val="0"/>
              </a:spcBef>
              <a:spcAft>
                <a:spcPts val="600"/>
              </a:spcAft>
              <a:buFont typeface="Wingdings" panose="05000000000000000000" pitchFamily="2" charset="2"/>
              <a:buChar char="§"/>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People of any age with End-Stage Renal Disease (ESRD) (permanent kidney failure requiring dialysis or a kidney transplant). For more information on ESRD, visit</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Medicare.gov/basics/end-stage-renal-disease</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a:t>
            </a:r>
          </a:p>
          <a:p>
            <a:pPr defTabSz="966612">
              <a:spcBef>
                <a:spcPts val="0"/>
              </a:spcBef>
              <a:spcAft>
                <a:spcPts val="600"/>
              </a:spcAft>
              <a:defRPr/>
            </a:pP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966612">
              <a:spcBef>
                <a:spcPts val="0"/>
              </a:spcBef>
              <a:spcAft>
                <a:spcPts val="600"/>
              </a:spcAft>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A very small subset of people with an asbestos-related condition associated with a federally-declared environmental health hazard can also get Medicare. Currently, this only applies to people affected by a hazard in Libby, Montana.</a:t>
            </a:r>
            <a:endParaRPr lang="en-US" sz="1200" dirty="0">
              <a:solidFill>
                <a:prstClr val="black"/>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indent="0" defTabSz="966612">
              <a:spcBef>
                <a:spcPts val="0"/>
              </a:spcBef>
              <a:spcAft>
                <a:spcPts val="600"/>
              </a:spcAft>
              <a:buNone/>
              <a:defRPr/>
            </a:pP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defTabSz="966612">
              <a:spcBef>
                <a:spcPts val="0"/>
              </a:spcBef>
              <a:spcAft>
                <a:spcPts val="600"/>
              </a:spcAft>
              <a:buNone/>
              <a:defRPr/>
            </a:pPr>
            <a:r>
              <a:rPr lang="en-US" sz="1200" dirty="0"/>
              <a:t>You must be either a U.S. citizen or U.S. national, a lawful permanent resident (green card holder), a Cuban-Haitian entrant, or lawfully living in the U.S. as a Compact of Free Association (COFA) migrant to get Part A and Part B benefits or join a Medicare health or drug plan. </a:t>
            </a:r>
          </a:p>
          <a:p>
            <a:pPr marL="0" indent="0" defTabSz="966612">
              <a:spcBef>
                <a:spcPts val="0"/>
              </a:spcBef>
              <a:spcAft>
                <a:spcPts val="600"/>
              </a:spcAft>
              <a:buNone/>
              <a:defRPr/>
            </a:pP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spcAft>
                <a:spcPts val="600"/>
              </a:spcAft>
              <a:buNone/>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For more information on options for people with disabilities, visit </a:t>
            </a:r>
            <a:r>
              <a:rPr lang="en-US" sz="1200" u="sng"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4"/>
              </a:rPr>
              <a:t>Medicare.gov/basics/get-started-with-</a:t>
            </a:r>
            <a:r>
              <a:rPr lang="en-US" sz="1200" u="sng"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4"/>
              </a:rPr>
              <a:t>medicare</a:t>
            </a:r>
            <a:r>
              <a:rPr lang="en-US" sz="1200" u="sng"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4"/>
              </a:rPr>
              <a:t>/before-65</a:t>
            </a: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a:t>
            </a: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88913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25CAE-8CA3-305B-6524-C8AF84DFAF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74FD65-712C-D724-F92B-80FBB0A0A649}"/>
              </a:ext>
            </a:extLst>
          </p:cNvPr>
          <p:cNvSpPr>
            <a:spLocks noGrp="1" noRot="1" noChangeAspect="1"/>
          </p:cNvSpPr>
          <p:nvPr>
            <p:ph type="sldImg"/>
          </p:nvPr>
        </p:nvSpPr>
        <p:spPr>
          <a:xfrm>
            <a:off x="685800" y="354013"/>
            <a:ext cx="5486400" cy="3086100"/>
          </a:xfrm>
        </p:spPr>
      </p:sp>
      <p:sp>
        <p:nvSpPr>
          <p:cNvPr id="3" name="Notes Placeholder 2">
            <a:extLst>
              <a:ext uri="{FF2B5EF4-FFF2-40B4-BE49-F238E27FC236}">
                <a16:creationId xmlns:a16="http://schemas.microsoft.com/office/drawing/2014/main" id="{7E0E1491-040E-D439-81E4-FD7559E44D09}"/>
              </a:ext>
            </a:extLst>
          </p:cNvPr>
          <p:cNvSpPr>
            <a:spLocks noGrp="1"/>
          </p:cNvSpPr>
          <p:nvPr>
            <p:ph type="body" idx="1"/>
          </p:nvPr>
        </p:nvSpPr>
        <p:spPr>
          <a:xfrm>
            <a:off x="382905" y="3589019"/>
            <a:ext cx="6092190" cy="5554981"/>
          </a:xfrm>
        </p:spPr>
        <p:txBody>
          <a:bodyPr/>
          <a:lstStyle/>
          <a:p>
            <a:pPr marL="0" indent="0" defTabSz="966612">
              <a:spcBef>
                <a:spcPts val="0"/>
              </a:spcBef>
              <a:spcAft>
                <a:spcPts val="600"/>
              </a:spcAft>
              <a:buNone/>
              <a:defRPr/>
            </a:pPr>
            <a:r>
              <a:rPr lang="en-US" b="1" dirty="0">
                <a:solidFill>
                  <a:srgbClr val="000000"/>
                </a:solidFill>
                <a:cs typeface="Arial"/>
              </a:rPr>
              <a:t>Presenter Notes</a:t>
            </a:r>
            <a:r>
              <a:rPr lang="en-US" b="1" dirty="0">
                <a:solidFill>
                  <a:srgbClr val="444444"/>
                </a:solidFill>
                <a:cs typeface="Arial"/>
              </a:rPr>
              <a:t>​</a:t>
            </a:r>
            <a:endParaRPr lang="en-US" b="1" dirty="0">
              <a:solidFill>
                <a:prstClr val="black"/>
              </a:solidFill>
              <a:cs typeface="Arial"/>
            </a:endParaRPr>
          </a:p>
          <a:p>
            <a:pPr marL="0" indent="0" defTabSz="966612">
              <a:spcBef>
                <a:spcPts val="0"/>
              </a:spcBef>
              <a:spcAft>
                <a:spcPts val="600"/>
              </a:spcAft>
              <a:buNone/>
              <a:defRPr/>
            </a:pPr>
            <a:r>
              <a:rPr lang="en-US" dirty="0">
                <a:solidFill>
                  <a:prstClr val="black"/>
                </a:solidFill>
                <a:cs typeface="Arial"/>
              </a:rPr>
              <a:t>The parts of Medicare include:</a:t>
            </a:r>
          </a:p>
          <a:p>
            <a:pPr marL="171450" indent="-171450">
              <a:spcBef>
                <a:spcPts val="0"/>
              </a:spcBef>
              <a:spcAft>
                <a:spcPts val="600"/>
              </a:spcAft>
              <a:buFont typeface="Wingdings" panose="05000000000000000000" pitchFamily="2" charset="2"/>
              <a:buChar char="§"/>
              <a:defRPr/>
            </a:pPr>
            <a:r>
              <a:rPr lang="en-US" b="1" dirty="0">
                <a:solidFill>
                  <a:prstClr val="black"/>
                </a:solidFill>
                <a:cs typeface="Arial"/>
              </a:rPr>
              <a:t>Part A </a:t>
            </a:r>
            <a:r>
              <a:rPr lang="en-US" dirty="0">
                <a:solidFill>
                  <a:prstClr val="black"/>
                </a:solidFill>
                <a:cs typeface="Arial"/>
              </a:rPr>
              <a:t>(Hospital Insurance) </a:t>
            </a:r>
          </a:p>
          <a:p>
            <a:pPr marL="171450" indent="-171450" defTabSz="966612">
              <a:spcBef>
                <a:spcPts val="0"/>
              </a:spcBef>
              <a:spcAft>
                <a:spcPts val="600"/>
              </a:spcAft>
              <a:buFont typeface="Wingdings" panose="05000000000000000000" pitchFamily="2" charset="2"/>
              <a:buChar char="§"/>
              <a:defRPr/>
            </a:pPr>
            <a:r>
              <a:rPr lang="en-US" b="1" dirty="0">
                <a:solidFill>
                  <a:prstClr val="black"/>
                </a:solidFill>
                <a:cs typeface="Arial"/>
              </a:rPr>
              <a:t>Part B</a:t>
            </a:r>
            <a:r>
              <a:rPr lang="en-US" dirty="0">
                <a:solidFill>
                  <a:prstClr val="black"/>
                </a:solidFill>
                <a:cs typeface="Arial"/>
              </a:rPr>
              <a:t> (Medical Insurance) </a:t>
            </a:r>
          </a:p>
          <a:p>
            <a:pPr marL="171450" indent="-171450" defTabSz="966612">
              <a:spcBef>
                <a:spcPts val="0"/>
              </a:spcBef>
              <a:spcAft>
                <a:spcPts val="600"/>
              </a:spcAft>
              <a:buFont typeface="Wingdings" panose="05000000000000000000" pitchFamily="2" charset="2"/>
              <a:buChar char="§"/>
              <a:defRPr/>
            </a:pPr>
            <a:r>
              <a:rPr lang="en-US" b="1" dirty="0">
                <a:solidFill>
                  <a:prstClr val="black"/>
                </a:solidFill>
                <a:cs typeface="Arial"/>
              </a:rPr>
              <a:t>Part D</a:t>
            </a:r>
            <a:r>
              <a:rPr lang="en-US" dirty="0">
                <a:solidFill>
                  <a:prstClr val="black"/>
                </a:solidFill>
                <a:cs typeface="Arial"/>
              </a:rPr>
              <a:t> (Medicare drug coverage)</a:t>
            </a:r>
          </a:p>
          <a:p>
            <a:pPr marL="112395" indent="-112395" defTabSz="966612">
              <a:spcAft>
                <a:spcPts val="600"/>
              </a:spcAft>
              <a:buNone/>
              <a:defRPr/>
            </a:pPr>
            <a:endParaRPr lang="en-US" dirty="0">
              <a:solidFill>
                <a:srgbClr val="333333"/>
              </a:solidFill>
            </a:endParaRPr>
          </a:p>
          <a:p>
            <a:pPr marL="112395" indent="-112395" defTabSz="966612">
              <a:spcAft>
                <a:spcPts val="600"/>
              </a:spcAft>
              <a:buNone/>
              <a:defRPr/>
            </a:pPr>
            <a:r>
              <a:rPr lang="en-US" dirty="0">
                <a:solidFill>
                  <a:srgbClr val="333333"/>
                </a:solidFill>
              </a:rPr>
              <a:t>Part A – Hospital Insurance helps cover: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Inpatient care in hospitals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Skilled nursing facility care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Hospice care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Home health care </a:t>
            </a:r>
            <a:endParaRPr lang="en-US" dirty="0">
              <a:solidFill>
                <a:srgbClr val="000000"/>
              </a:solidFill>
            </a:endParaRPr>
          </a:p>
          <a:p>
            <a:pPr marL="112395" indent="-112395" defTabSz="966612">
              <a:spcAft>
                <a:spcPts val="600"/>
              </a:spcAft>
              <a:buNone/>
              <a:defRPr/>
            </a:pPr>
            <a:endParaRPr lang="en-US" dirty="0">
              <a:solidFill>
                <a:srgbClr val="333333"/>
              </a:solidFill>
            </a:endParaRPr>
          </a:p>
          <a:p>
            <a:pPr marL="112395" indent="-112395" defTabSz="966612">
              <a:spcAft>
                <a:spcPts val="600"/>
              </a:spcAft>
              <a:buNone/>
              <a:defRPr/>
            </a:pPr>
            <a:r>
              <a:rPr lang="en-US" dirty="0">
                <a:solidFill>
                  <a:srgbClr val="333333"/>
                </a:solidFill>
              </a:rPr>
              <a:t>Part B – Medical Insurance helps cover: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Services from doctors and other health care providers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Outpatient care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Home health care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Durable medical equipment (like wheelchairs, walkers, hospital beds, and other equipment)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Many preventive services (like screenings, shots or vaccines, and yearly “Wellness” visits) </a:t>
            </a:r>
            <a:endParaRPr lang="en-US" dirty="0">
              <a:ea typeface="Calibri"/>
              <a:cs typeface="Calibri"/>
            </a:endParaRPr>
          </a:p>
          <a:p>
            <a:pPr indent="-112395" defTabSz="966612">
              <a:spcAft>
                <a:spcPts val="600"/>
              </a:spcAft>
              <a:buNone/>
              <a:defRPr/>
            </a:pPr>
            <a:endParaRPr lang="en-US" dirty="0">
              <a:solidFill>
                <a:srgbClr val="333333"/>
              </a:solidFill>
            </a:endParaRPr>
          </a:p>
          <a:p>
            <a:pPr indent="-112395" defTabSz="966612">
              <a:spcAft>
                <a:spcPts val="600"/>
              </a:spcAft>
              <a:buNone/>
              <a:defRPr/>
            </a:pPr>
            <a:r>
              <a:rPr lang="en-US" dirty="0">
                <a:solidFill>
                  <a:srgbClr val="333333"/>
                </a:solidFill>
              </a:rPr>
              <a:t>Part D – Drug coverage helps cover the cost of prescription drugs. Plans that offer Medicare drug coverage (Part D) are run by private insurance companies that follow rules set by Medicare.</a:t>
            </a:r>
            <a:endParaRPr lang="en-US" dirty="0">
              <a:ea typeface="Calibri"/>
              <a:cs typeface="Calibri"/>
            </a:endParaRPr>
          </a:p>
          <a:p>
            <a:pPr indent="-112395" defTabSz="966612">
              <a:spcAft>
                <a:spcPts val="600"/>
              </a:spcAft>
              <a:buNone/>
              <a:defRPr/>
            </a:pPr>
            <a:endParaRPr lang="en-US" dirty="0">
              <a:solidFill>
                <a:srgbClr val="333333"/>
              </a:solidFill>
            </a:endParaRPr>
          </a:p>
          <a:p>
            <a:pPr indent="-112395" defTabSz="966612">
              <a:spcAft>
                <a:spcPts val="600"/>
              </a:spcAft>
              <a:buNone/>
              <a:defRPr/>
            </a:pPr>
            <a:r>
              <a:rPr lang="en-US" dirty="0">
                <a:solidFill>
                  <a:srgbClr val="333333"/>
                </a:solidFill>
              </a:rPr>
              <a:t>Medicare Advantage (also known as Part C) – A Medicare-approved plan from a private company that offers an alternative to Original Medicare for your health and drug coverage. These plans bundle together your Part A, Part B, and usually Part D.</a:t>
            </a:r>
            <a:endParaRPr lang="en-US" dirty="0">
              <a:ea typeface="Calibri" panose="020F0502020204030204"/>
              <a:cs typeface="Calibri" panose="020F0502020204030204"/>
            </a:endParaRPr>
          </a:p>
          <a:p>
            <a:pPr marL="0" indent="0" defTabSz="966612">
              <a:spcBef>
                <a:spcPts val="0"/>
              </a:spcBef>
              <a:spcAft>
                <a:spcPts val="600"/>
              </a:spcAft>
              <a:buNone/>
              <a:defRPr/>
            </a:pPr>
            <a:endParaRPr lang="en-US" dirty="0">
              <a:solidFill>
                <a:prstClr val="black"/>
              </a:solidFill>
              <a:latin typeface="Arial"/>
              <a:cs typeface="Arial"/>
            </a:endParaRPr>
          </a:p>
          <a:p>
            <a:endParaRPr lang="en-US" dirty="0"/>
          </a:p>
        </p:txBody>
      </p:sp>
    </p:spTree>
    <p:extLst>
      <p:ext uri="{BB962C8B-B14F-4D97-AF65-F5344CB8AC3E}">
        <p14:creationId xmlns:p14="http://schemas.microsoft.com/office/powerpoint/2010/main" val="422327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8A809-3199-EA26-9C4B-19C96CFF0E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B2811-D972-4838-E095-91A8DC6A76F6}"/>
              </a:ext>
            </a:extLst>
          </p:cNvPr>
          <p:cNvSpPr>
            <a:spLocks noGrp="1" noRot="1" noChangeAspect="1"/>
          </p:cNvSpPr>
          <p:nvPr>
            <p:ph type="sldImg"/>
          </p:nvPr>
        </p:nvSpPr>
        <p:spPr>
          <a:xfrm>
            <a:off x="685800" y="354013"/>
            <a:ext cx="5486400" cy="3086100"/>
          </a:xfrm>
        </p:spPr>
      </p:sp>
      <p:sp>
        <p:nvSpPr>
          <p:cNvPr id="3" name="Notes Placeholder 2">
            <a:extLst>
              <a:ext uri="{FF2B5EF4-FFF2-40B4-BE49-F238E27FC236}">
                <a16:creationId xmlns:a16="http://schemas.microsoft.com/office/drawing/2014/main" id="{CAFEECC0-19BB-3493-F293-0C0C6EA0EC08}"/>
              </a:ext>
            </a:extLst>
          </p:cNvPr>
          <p:cNvSpPr>
            <a:spLocks noGrp="1"/>
          </p:cNvSpPr>
          <p:nvPr>
            <p:ph type="body" idx="1"/>
          </p:nvPr>
        </p:nvSpPr>
        <p:spPr>
          <a:xfrm>
            <a:off x="382905" y="3589019"/>
            <a:ext cx="6092190" cy="5554981"/>
          </a:xfrm>
        </p:spPr>
        <p:txBody>
          <a:bodyPr/>
          <a:lstStyle/>
          <a:p>
            <a:pPr>
              <a:spcAft>
                <a:spcPts val="600"/>
              </a:spcAft>
            </a:pPr>
            <a:r>
              <a:rPr lang="en-US" b="1" dirty="0">
                <a:ea typeface="Calibri"/>
                <a:cs typeface="Calibri"/>
              </a:rPr>
              <a:t>Presenter Notes</a:t>
            </a:r>
          </a:p>
          <a:p>
            <a:pPr>
              <a:spcAft>
                <a:spcPts val="600"/>
              </a:spcAft>
            </a:pPr>
            <a:r>
              <a:rPr lang="en-US" dirty="0">
                <a:ea typeface="Calibri"/>
                <a:cs typeface="Calibri"/>
              </a:rPr>
              <a:t>When</a:t>
            </a:r>
            <a:r>
              <a:rPr lang="en-US" dirty="0"/>
              <a:t> you first sign up for Medicare, and during certain times of the year, you can choose how you get your Medicare coverage. There are 2 main ways to get Medicare:</a:t>
            </a:r>
            <a:endParaRPr lang="en-US" dirty="0">
              <a:ea typeface="Calibri"/>
              <a:cs typeface="Calibri"/>
            </a:endParaRPr>
          </a:p>
          <a:p>
            <a:pPr>
              <a:spcAft>
                <a:spcPts val="600"/>
              </a:spcAft>
            </a:pPr>
            <a:endParaRPr lang="en-US" dirty="0">
              <a:ea typeface="Calibri"/>
              <a:cs typeface="Calibri"/>
            </a:endParaRPr>
          </a:p>
          <a:p>
            <a:pPr>
              <a:spcAft>
                <a:spcPts val="600"/>
              </a:spcAft>
            </a:pPr>
            <a:r>
              <a:rPr lang="en-US" dirty="0">
                <a:ea typeface="Calibri"/>
                <a:cs typeface="Calibri"/>
              </a:rPr>
              <a:t>Original Medicare:</a:t>
            </a:r>
            <a:endParaRPr lang="en-US" dirty="0"/>
          </a:p>
          <a:p>
            <a:pPr marL="171450" indent="-171450">
              <a:spcAft>
                <a:spcPts val="600"/>
              </a:spcAft>
              <a:buFont typeface="Wingdings" panose="05000000000000000000" pitchFamily="2" charset="2"/>
              <a:buChar char="§"/>
            </a:pPr>
            <a:r>
              <a:rPr lang="en-US" dirty="0"/>
              <a:t>Includes Medicare Part A (Hospital Insurance) and Part B (Medical Insurance).</a:t>
            </a:r>
            <a:endParaRPr lang="en-US" dirty="0">
              <a:ea typeface="Calibri"/>
              <a:cs typeface="Calibri"/>
            </a:endParaRPr>
          </a:p>
          <a:p>
            <a:pPr marL="171450" indent="-171450">
              <a:spcAft>
                <a:spcPts val="600"/>
              </a:spcAft>
              <a:buFont typeface="Wingdings" panose="05000000000000000000" pitchFamily="2" charset="2"/>
              <a:buChar char="§"/>
            </a:pPr>
            <a:r>
              <a:rPr lang="en-US" dirty="0"/>
              <a:t>You can use any doctor or hospital in the U.S. that accepts Medicare.</a:t>
            </a:r>
          </a:p>
          <a:p>
            <a:pPr marL="171450" indent="-171450">
              <a:spcAft>
                <a:spcPts val="600"/>
              </a:spcAft>
              <a:buFont typeface="Wingdings" panose="05000000000000000000" pitchFamily="2" charset="2"/>
              <a:buChar char="§"/>
            </a:pPr>
            <a:r>
              <a:rPr lang="en-US" dirty="0"/>
              <a:t>You can join a separate Medicare drug plan to get Medicare drug coverage (Part D).</a:t>
            </a:r>
            <a:endParaRPr lang="en-US" dirty="0">
              <a:ea typeface="Calibri"/>
              <a:cs typeface="Calibri"/>
            </a:endParaRPr>
          </a:p>
          <a:p>
            <a:pPr marL="171450" indent="-171450">
              <a:spcAft>
                <a:spcPts val="600"/>
              </a:spcAft>
              <a:buFont typeface="Wingdings" panose="05000000000000000000" pitchFamily="2" charset="2"/>
              <a:buChar char="§"/>
            </a:pPr>
            <a:r>
              <a:rPr lang="en-US" dirty="0"/>
              <a:t>You can also buy supplemental coverage that helps pay your out-of-pocket costs (like your 20% coinsurance).</a:t>
            </a:r>
            <a:endParaRPr lang="en-US" dirty="0">
              <a:ea typeface="Calibri" panose="020F0502020204030204"/>
              <a:cs typeface="Calibri" panose="020F0502020204030204"/>
            </a:endParaRPr>
          </a:p>
          <a:p>
            <a:pPr indent="-112395">
              <a:spcAft>
                <a:spcPts val="600"/>
              </a:spcAft>
              <a:buNone/>
            </a:pPr>
            <a:r>
              <a:rPr lang="en-US" dirty="0"/>
              <a:t>You can also add Supplemental coverage. It can help pay some costs that Original Medicare doesn’t. This includes Medicare Supplement Insurance (Medigap), or you may be able to use coverage from a current or former employer or union, or Medicaid (if you qualify).</a:t>
            </a:r>
            <a:endParaRPr lang="en-US" dirty="0">
              <a:ea typeface="Calibri"/>
              <a:cs typeface="Calibri"/>
            </a:endParaRPr>
          </a:p>
          <a:p>
            <a:pPr marL="112395" indent="-112395">
              <a:spcAft>
                <a:spcPts val="600"/>
              </a:spcAft>
              <a:buNone/>
            </a:pPr>
            <a:endParaRPr lang="en-US" dirty="0">
              <a:ea typeface="Calibri"/>
              <a:cs typeface="Calibri"/>
            </a:endParaRPr>
          </a:p>
          <a:p>
            <a:pPr marL="112395" indent="-112395">
              <a:spcAft>
                <a:spcPts val="600"/>
              </a:spcAft>
              <a:buNone/>
            </a:pPr>
            <a:r>
              <a:rPr lang="en-US" dirty="0">
                <a:ea typeface="Calibri"/>
                <a:cs typeface="Calibri"/>
              </a:rPr>
              <a:t>Medicare Advantage (also known as Part C):</a:t>
            </a:r>
            <a:endParaRPr lang="en-US" dirty="0">
              <a:cs typeface="+mn-lt"/>
            </a:endParaRPr>
          </a:p>
          <a:p>
            <a:pPr marL="171450" indent="-171450">
              <a:spcAft>
                <a:spcPts val="600"/>
              </a:spcAft>
              <a:buFont typeface="Wingdings" panose="05000000000000000000" pitchFamily="2" charset="2"/>
              <a:buChar char="§"/>
            </a:pPr>
            <a:r>
              <a:rPr lang="en-US" dirty="0">
                <a:solidFill>
                  <a:srgbClr val="141413"/>
                </a:solidFill>
              </a:rPr>
              <a:t>A Medicare-approved plan from a private company that offers an alternative to Original Medicare for your health and drug coverage. These plans bundle together your Part A, Part B, and usually Part D.</a:t>
            </a:r>
            <a:endParaRPr lang="en-US" dirty="0">
              <a:solidFill>
                <a:srgbClr val="000000"/>
              </a:solidFill>
            </a:endParaRPr>
          </a:p>
          <a:p>
            <a:pPr marL="171450" indent="-171450">
              <a:spcAft>
                <a:spcPts val="600"/>
              </a:spcAft>
              <a:buFont typeface="Wingdings" panose="05000000000000000000" pitchFamily="2" charset="2"/>
              <a:buChar char="§"/>
            </a:pPr>
            <a:r>
              <a:rPr lang="en-US" dirty="0">
                <a:solidFill>
                  <a:srgbClr val="141413"/>
                </a:solidFill>
              </a:rPr>
              <a:t>You may need to use doctors in its network and get approval (prior authorization) for certain drugs or services.</a:t>
            </a:r>
            <a:endParaRPr lang="en-US" dirty="0">
              <a:solidFill>
                <a:srgbClr val="000000"/>
              </a:solidFill>
            </a:endParaRPr>
          </a:p>
          <a:p>
            <a:pPr marL="171450" indent="-171450">
              <a:spcAft>
                <a:spcPts val="600"/>
              </a:spcAft>
              <a:buFont typeface="Wingdings" panose="05000000000000000000" pitchFamily="2" charset="2"/>
              <a:buChar char="§"/>
            </a:pPr>
            <a:r>
              <a:rPr lang="en-US" dirty="0">
                <a:solidFill>
                  <a:srgbClr val="141413"/>
                </a:solidFill>
              </a:rPr>
              <a:t>Usually have different out-of-pocket costs than Original Medicare, including a yearly limit on out-of-pocket costs.</a:t>
            </a:r>
            <a:endParaRPr lang="en-US" dirty="0">
              <a:solidFill>
                <a:srgbClr val="000000"/>
              </a:solidFill>
            </a:endParaRPr>
          </a:p>
          <a:p>
            <a:pPr marL="171450" indent="-171450">
              <a:spcAft>
                <a:spcPts val="600"/>
              </a:spcAft>
              <a:buFont typeface="Wingdings" panose="05000000000000000000" pitchFamily="2" charset="2"/>
              <a:buChar char="§"/>
            </a:pPr>
            <a:r>
              <a:rPr lang="en-US" dirty="0">
                <a:solidFill>
                  <a:srgbClr val="141413"/>
                </a:solidFill>
              </a:rPr>
              <a:t>Most plans offer extra benefits that Original Medicare doesn’t cover—like vision, hearing, dental, and more.</a:t>
            </a:r>
            <a:endParaRPr lang="en-US" dirty="0">
              <a:ea typeface="Calibri"/>
              <a:cs typeface="Calibri"/>
            </a:endParaRPr>
          </a:p>
          <a:p>
            <a:endParaRPr lang="en-US" dirty="0"/>
          </a:p>
        </p:txBody>
      </p:sp>
    </p:spTree>
    <p:extLst>
      <p:ext uri="{BB962C8B-B14F-4D97-AF65-F5344CB8AC3E}">
        <p14:creationId xmlns:p14="http://schemas.microsoft.com/office/powerpoint/2010/main" val="1434153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22741">
              <a:spcBef>
                <a:spcPts val="0"/>
              </a:spcBef>
              <a:spcAft>
                <a:spcPts val="578"/>
              </a:spcAft>
              <a:buNone/>
              <a:defRPr/>
            </a:pPr>
            <a:r>
              <a:rPr lang="en-US" b="1">
                <a:solidFill>
                  <a:srgbClr val="000000"/>
                </a:solidFill>
                <a:latin typeface="Calibri "/>
                <a:cs typeface="Arial" panose="020B0604020202020204" pitchFamily="34" charset="0"/>
              </a:rPr>
              <a:t>Presenter Notes</a:t>
            </a:r>
            <a:r>
              <a:rPr lang="en-US">
                <a:solidFill>
                  <a:srgbClr val="444444"/>
                </a:solidFill>
                <a:latin typeface="Calibri "/>
                <a:cs typeface="Arial" panose="020B0604020202020204" pitchFamily="34" charset="0"/>
              </a:rPr>
              <a:t>​</a:t>
            </a:r>
            <a:endParaRPr lang="en-US" b="0" i="0">
              <a:solidFill>
                <a:srgbClr val="444444"/>
              </a:solidFill>
              <a:effectLst/>
              <a:latin typeface="Calibri "/>
              <a:cs typeface="Arial" panose="020B0604020202020204" pitchFamily="34" charset="0"/>
            </a:endParaRPr>
          </a:p>
          <a:p>
            <a:pPr marL="112395" indent="-112395" defTabSz="922741">
              <a:spcAft>
                <a:spcPts val="600"/>
              </a:spcAft>
              <a:buNone/>
              <a:defRPr/>
            </a:pPr>
            <a:r>
              <a:rPr lang="en-US">
                <a:solidFill>
                  <a:prstClr val="black"/>
                </a:solidFill>
              </a:rPr>
              <a:t>Topic 2 explains fraud, waste, and abuse and who can commit fraud. </a:t>
            </a:r>
            <a:endParaRPr lang="en-US">
              <a:solidFill>
                <a:prstClr val="black"/>
              </a:solidFill>
              <a:latin typeface="+mn-lt"/>
              <a:ea typeface="Calibri" panose="020F0502020204030204"/>
              <a:cs typeface="Calibri" panose="020F0502020204030204"/>
            </a:endParaRPr>
          </a:p>
          <a:p>
            <a:pPr marL="112395" indent="-112395" defTabSz="922741">
              <a:spcAft>
                <a:spcPts val="600"/>
              </a:spcAft>
              <a:buNone/>
              <a:defRPr/>
            </a:pPr>
            <a:r>
              <a:rPr lang="en-US">
                <a:solidFill>
                  <a:prstClr val="black"/>
                </a:solidFill>
              </a:rPr>
              <a:t>At the end of this lesson, you’ll be able to:</a:t>
            </a:r>
            <a:endParaRPr lang="en-US">
              <a:ea typeface="Calibri" panose="020F0502020204030204"/>
              <a:cs typeface="Calibri" panose="020F0502020204030204"/>
            </a:endParaRPr>
          </a:p>
          <a:p>
            <a:pPr marL="171450" indent="-171450" defTabSz="922741">
              <a:spcAft>
                <a:spcPts val="600"/>
              </a:spcAft>
              <a:buFont typeface="Wingdings" panose="05000000000000000000" pitchFamily="2" charset="2"/>
              <a:buChar char="§"/>
              <a:defRPr/>
            </a:pPr>
            <a:r>
              <a:rPr lang="en-US">
                <a:solidFill>
                  <a:prstClr val="black"/>
                </a:solidFill>
              </a:rPr>
              <a:t>Define health care fraud, waste, and abuse  </a:t>
            </a:r>
            <a:endParaRPr lang="en-US">
              <a:ea typeface="Calibri" panose="020F0502020204030204"/>
              <a:cs typeface="Calibri" panose="020F0502020204030204"/>
            </a:endParaRPr>
          </a:p>
          <a:p>
            <a:pPr marL="171450" indent="-171450" defTabSz="922741">
              <a:spcAft>
                <a:spcPts val="600"/>
              </a:spcAft>
              <a:buFont typeface="Wingdings" panose="05000000000000000000" pitchFamily="2" charset="2"/>
              <a:buChar char="§"/>
              <a:defRPr/>
            </a:pPr>
            <a:r>
              <a:rPr lang="en-US">
                <a:solidFill>
                  <a:prstClr val="black"/>
                </a:solidFill>
              </a:rPr>
              <a:t>Recognize examples of Medicare and Medicaid fraud   </a:t>
            </a:r>
            <a:endParaRPr lang="en-US">
              <a:ea typeface="Calibri" panose="020F0502020204030204"/>
              <a:cs typeface="Calibri" panose="020F0502020204030204"/>
            </a:endParaRPr>
          </a:p>
          <a:p>
            <a:pPr marL="171450" indent="-171450" defTabSz="922741">
              <a:spcAft>
                <a:spcPts val="600"/>
              </a:spcAft>
              <a:buFont typeface="Wingdings" panose="05000000000000000000" pitchFamily="2" charset="2"/>
              <a:buChar char="§"/>
              <a:defRPr/>
            </a:pPr>
            <a:r>
              <a:rPr lang="en-US">
                <a:solidFill>
                  <a:prstClr val="black"/>
                </a:solidFill>
              </a:rPr>
              <a:t>Explain who can commit fraud   </a:t>
            </a:r>
            <a:endParaRPr lang="en-US">
              <a:ea typeface="Calibri" panose="020F0502020204030204"/>
              <a:cs typeface="Calibri" panose="020F0502020204030204"/>
            </a:endParaRPr>
          </a:p>
          <a:p>
            <a:endParaRPr lang="en-US"/>
          </a:p>
        </p:txBody>
      </p:sp>
    </p:spTree>
    <p:extLst>
      <p:ext uri="{BB962C8B-B14F-4D97-AF65-F5344CB8AC3E}">
        <p14:creationId xmlns:p14="http://schemas.microsoft.com/office/powerpoint/2010/main" val="235740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27612-BBCE-56C5-CB3D-228CCF31C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E33313-4B25-1B74-5416-5E764A0A9862}"/>
              </a:ext>
            </a:extLst>
          </p:cNvPr>
          <p:cNvSpPr>
            <a:spLocks noGrp="1" noRot="1" noChangeAspect="1"/>
          </p:cNvSpPr>
          <p:nvPr>
            <p:ph type="sldImg"/>
          </p:nvPr>
        </p:nvSpPr>
        <p:spPr>
          <a:xfrm>
            <a:off x="685800" y="182563"/>
            <a:ext cx="5486400" cy="3086100"/>
          </a:xfrm>
        </p:spPr>
      </p:sp>
      <p:sp>
        <p:nvSpPr>
          <p:cNvPr id="3" name="Notes Placeholder 2">
            <a:extLst>
              <a:ext uri="{FF2B5EF4-FFF2-40B4-BE49-F238E27FC236}">
                <a16:creationId xmlns:a16="http://schemas.microsoft.com/office/drawing/2014/main" id="{2919432A-2482-F170-889F-2482460D4463}"/>
              </a:ext>
            </a:extLst>
          </p:cNvPr>
          <p:cNvSpPr>
            <a:spLocks noGrp="1"/>
          </p:cNvSpPr>
          <p:nvPr>
            <p:ph type="body" idx="1"/>
          </p:nvPr>
        </p:nvSpPr>
        <p:spPr>
          <a:xfrm>
            <a:off x="114300" y="3348991"/>
            <a:ext cx="6629400" cy="5795010"/>
          </a:xfrm>
        </p:spPr>
        <p:txBody>
          <a:bodyPr/>
          <a:lstStyle/>
          <a:p>
            <a:pPr defTabSz="922741">
              <a:spcAft>
                <a:spcPts val="600"/>
              </a:spcAft>
              <a:defRPr/>
            </a:pPr>
            <a:r>
              <a:rPr lang="en-US" sz="950" b="1" dirty="0">
                <a:solidFill>
                  <a:srgbClr val="000000"/>
                </a:solidFill>
                <a:ea typeface="Calibri"/>
                <a:cs typeface="Calibri"/>
              </a:rPr>
              <a:t>This slide has animation.</a:t>
            </a:r>
            <a:endParaRPr lang="en-US" sz="950" b="1" dirty="0">
              <a:solidFill>
                <a:srgbClr val="000000"/>
              </a:solidFill>
            </a:endParaRPr>
          </a:p>
          <a:p>
            <a:pPr defTabSz="922741">
              <a:spcAft>
                <a:spcPts val="600"/>
              </a:spcAft>
              <a:defRPr/>
            </a:pPr>
            <a:r>
              <a:rPr lang="en-US" sz="950" b="1" dirty="0">
                <a:solidFill>
                  <a:srgbClr val="000000"/>
                </a:solidFill>
              </a:rPr>
              <a:t>Presenter Notes</a:t>
            </a:r>
            <a:r>
              <a:rPr lang="en-US" sz="950" dirty="0">
                <a:solidFill>
                  <a:srgbClr val="444444"/>
                </a:solidFill>
              </a:rPr>
              <a:t>​</a:t>
            </a:r>
            <a:endParaRPr lang="en-US" sz="950" dirty="0">
              <a:solidFill>
                <a:srgbClr val="000000"/>
              </a:solidFill>
              <a:ea typeface="Calibri"/>
              <a:cs typeface="Calibri"/>
            </a:endParaRPr>
          </a:p>
          <a:p>
            <a:pPr>
              <a:spcAft>
                <a:spcPts val="600"/>
              </a:spcAft>
            </a:pPr>
            <a:r>
              <a:rPr lang="en-US" sz="950" dirty="0">
                <a:cs typeface="Calibri"/>
              </a:rPr>
              <a:t>Medicare and Medicaid fraud, waste, and abuse affect every American by taking away critical resources from our health care system and making costs rise for everyone. Taxpayer dollars lost to fraud, waste, and abuse harm some of our most vulnerable citizens. Fraud, waste, and abuse differ depending on circumstances, intent, and knowledge. </a:t>
            </a:r>
            <a:endParaRPr lang="en-US" sz="950" b="1" dirty="0">
              <a:cs typeface="Calibri"/>
            </a:endParaRPr>
          </a:p>
          <a:p>
            <a:pPr>
              <a:spcAft>
                <a:spcPts val="600"/>
              </a:spcAft>
            </a:pPr>
            <a:r>
              <a:rPr lang="en-US" sz="950" b="1" dirty="0">
                <a:cs typeface="Calibri"/>
              </a:rPr>
              <a:t>Fraud</a:t>
            </a:r>
            <a:r>
              <a:rPr lang="en-US" sz="950" dirty="0">
                <a:cs typeface="Calibri"/>
              </a:rPr>
              <a:t> occurs when someone knowingly deceives, conceals, or misrepresents themselves or their services to get money or property from a health care benefit program. CMS works to prevent and identify possible fraud. Medicare fraud and Medicaid fraud are criminal acts. Ultimately, our judicial system decides if someone committed an act of fraud. An example of Medicare fraud would be a health care provider who:</a:t>
            </a:r>
            <a:endParaRPr lang="en-US" sz="950" dirty="0">
              <a:ea typeface="Calibri"/>
              <a:cs typeface="Calibri"/>
            </a:endParaRPr>
          </a:p>
          <a:p>
            <a:pPr marL="165100" lvl="1" indent="-165100">
              <a:spcAft>
                <a:spcPts val="600"/>
              </a:spcAft>
              <a:buFont typeface="Wingdings" panose="05000000000000000000" pitchFamily="2" charset="2"/>
              <a:buChar char="§"/>
            </a:pPr>
            <a:r>
              <a:rPr lang="en-US" sz="950" dirty="0">
                <a:cs typeface="Calibri"/>
              </a:rPr>
              <a:t>Repeatedly and intentionally bills Medicare for services or supplies they didn’t give.</a:t>
            </a:r>
            <a:endParaRPr lang="en-US" sz="950" dirty="0">
              <a:ea typeface="Calibri"/>
              <a:cs typeface="Calibri"/>
            </a:endParaRPr>
          </a:p>
          <a:p>
            <a:pPr marL="165100" lvl="1" indent="-165100">
              <a:spcAft>
                <a:spcPts val="600"/>
              </a:spcAft>
              <a:buFont typeface="Wingdings" panose="05000000000000000000" pitchFamily="2" charset="2"/>
              <a:buChar char="§"/>
            </a:pPr>
            <a:r>
              <a:rPr lang="en-US" sz="950" dirty="0">
                <a:cs typeface="Calibri"/>
              </a:rPr>
              <a:t>Knowingly bills for services at a level of complexity higher than services actually given or written in the medical records.</a:t>
            </a:r>
            <a:endParaRPr lang="en-US" sz="950" dirty="0">
              <a:ea typeface="Calibri"/>
              <a:cs typeface="Calibri"/>
            </a:endParaRPr>
          </a:p>
          <a:p>
            <a:pPr marL="165100" lvl="1" indent="-165100">
              <a:spcAft>
                <a:spcPts val="600"/>
              </a:spcAft>
              <a:buFont typeface="Wingdings" panose="05000000000000000000" pitchFamily="2" charset="2"/>
              <a:buChar char="§"/>
            </a:pPr>
            <a:r>
              <a:rPr lang="en-US" sz="950" dirty="0">
                <a:cs typeface="Calibri"/>
              </a:rPr>
              <a:t>Knowingly bills for services or supplies not furnished or provided (or both), including falsifying records to show delivery of such items.</a:t>
            </a:r>
            <a:endParaRPr lang="en-US" sz="950" dirty="0">
              <a:ea typeface="Calibri"/>
              <a:cs typeface="Calibri"/>
            </a:endParaRPr>
          </a:p>
          <a:p>
            <a:pPr marL="165100" lvl="1" indent="-165100">
              <a:spcAft>
                <a:spcPts val="600"/>
              </a:spcAft>
              <a:buFont typeface="Wingdings" panose="05000000000000000000" pitchFamily="2" charset="2"/>
              <a:buChar char="§"/>
            </a:pPr>
            <a:r>
              <a:rPr lang="en-US" sz="950" dirty="0">
                <a:cs typeface="Calibri"/>
              </a:rPr>
              <a:t>Knowingly orders medically unnecessary items or services for patients.</a:t>
            </a:r>
            <a:endParaRPr lang="en-US" sz="950" dirty="0">
              <a:ea typeface="Calibri"/>
              <a:cs typeface="Calibri"/>
            </a:endParaRPr>
          </a:p>
          <a:p>
            <a:pPr marL="165100" lvl="1" indent="-165100">
              <a:spcAft>
                <a:spcPts val="600"/>
              </a:spcAft>
              <a:buFont typeface="Wingdings" panose="05000000000000000000" pitchFamily="2" charset="2"/>
              <a:buChar char="§"/>
            </a:pPr>
            <a:r>
              <a:rPr lang="en-US" sz="950" dirty="0">
                <a:cs typeface="Calibri"/>
              </a:rPr>
              <a:t>Pays for referrals of federal health care program beneficiaries.</a:t>
            </a:r>
            <a:endParaRPr lang="en-US" sz="950" dirty="0">
              <a:ea typeface="Calibri"/>
              <a:cs typeface="Calibri"/>
            </a:endParaRPr>
          </a:p>
          <a:p>
            <a:pPr marL="165100" lvl="1" indent="-165100">
              <a:spcAft>
                <a:spcPts val="600"/>
              </a:spcAft>
              <a:buFont typeface="Wingdings" panose="05000000000000000000" pitchFamily="2" charset="2"/>
              <a:buChar char="§"/>
            </a:pPr>
            <a:r>
              <a:rPr lang="en-US" sz="950" dirty="0">
                <a:cs typeface="Calibri"/>
              </a:rPr>
              <a:t>Bills Medicare for appointments patients fail to keep.</a:t>
            </a:r>
            <a:endParaRPr lang="en-US" sz="950" dirty="0">
              <a:ea typeface="Calibri"/>
              <a:cs typeface="Calibri"/>
            </a:endParaRPr>
          </a:p>
          <a:p>
            <a:pPr>
              <a:spcAft>
                <a:spcPts val="600"/>
              </a:spcAft>
            </a:pPr>
            <a:r>
              <a:rPr lang="en-US" sz="950" dirty="0">
                <a:cs typeface="Calibri"/>
              </a:rPr>
              <a:t>In contrast, </a:t>
            </a:r>
            <a:r>
              <a:rPr lang="en-US" sz="950" b="1" dirty="0">
                <a:cs typeface="Calibri"/>
              </a:rPr>
              <a:t>waste</a:t>
            </a:r>
            <a:r>
              <a:rPr lang="en-US" sz="950" dirty="0">
                <a:cs typeface="Calibri"/>
              </a:rPr>
              <a:t> is overusing services or other practices that directly or indirectly add unnecessary costs to any health care benefit program. Generally, waste isn’t considered a criminal act, but it is the misuse of resources. Examples of waste include:</a:t>
            </a:r>
            <a:endParaRPr lang="en-US" sz="950" dirty="0">
              <a:ea typeface="Calibri"/>
              <a:cs typeface="Calibri"/>
            </a:endParaRPr>
          </a:p>
          <a:p>
            <a:pPr marL="165100" lvl="1" indent="-165100">
              <a:spcAft>
                <a:spcPts val="600"/>
              </a:spcAft>
              <a:buFont typeface="Wingdings" panose="05000000000000000000" pitchFamily="2" charset="2"/>
              <a:buChar char="§"/>
            </a:pPr>
            <a:r>
              <a:rPr lang="en-US" sz="950" dirty="0">
                <a:cs typeface="Calibri"/>
              </a:rPr>
              <a:t>Using medically-unnecessary services, durable medical equipment (DME), or prescription drugs. </a:t>
            </a:r>
            <a:endParaRPr lang="en-US" sz="950" dirty="0">
              <a:ea typeface="Calibri"/>
              <a:cs typeface="Calibri"/>
            </a:endParaRPr>
          </a:p>
          <a:p>
            <a:pPr marL="165100" lvl="1" indent="-165100">
              <a:spcAft>
                <a:spcPts val="600"/>
              </a:spcAft>
              <a:buFont typeface="Wingdings" panose="05000000000000000000" pitchFamily="2" charset="2"/>
              <a:buChar char="§"/>
            </a:pPr>
            <a:r>
              <a:rPr lang="en-US" sz="950" dirty="0">
                <a:cs typeface="Calibri"/>
              </a:rPr>
              <a:t>Using more disposable DME or drugs (like syringes, diabetic test strips, disposable diapers or under pads) than needed over a period of time.</a:t>
            </a:r>
            <a:endParaRPr lang="en-US" sz="950" dirty="0">
              <a:ea typeface="Calibri"/>
              <a:cs typeface="Calibri"/>
            </a:endParaRPr>
          </a:p>
          <a:p>
            <a:pPr marL="165100" lvl="1" indent="-165100">
              <a:spcAft>
                <a:spcPts val="600"/>
              </a:spcAft>
              <a:buFont typeface="Wingdings" panose="05000000000000000000" pitchFamily="2" charset="2"/>
              <a:buChar char="§"/>
            </a:pPr>
            <a:r>
              <a:rPr lang="en-US" sz="950" dirty="0">
                <a:cs typeface="Calibri"/>
              </a:rPr>
              <a:t>Performing a procedure in a more expensive hospital setting when it can be safely done in a provider’s office.</a:t>
            </a:r>
            <a:endParaRPr lang="en-US" sz="950" b="1" dirty="0">
              <a:cs typeface="Calibri"/>
            </a:endParaRPr>
          </a:p>
          <a:p>
            <a:pPr>
              <a:spcAft>
                <a:spcPts val="600"/>
              </a:spcAft>
            </a:pPr>
            <a:r>
              <a:rPr lang="en-US" sz="950" b="1" dirty="0">
                <a:cs typeface="Calibri"/>
              </a:rPr>
              <a:t>Abuse</a:t>
            </a:r>
            <a:r>
              <a:rPr lang="en-US" sz="950" dirty="0">
                <a:cs typeface="Calibri"/>
              </a:rPr>
              <a:t> describes practices that may directly or indirectly result in unnecessary costs to any health care benefit program. Abuse includes any practice that doesn’t give patients medically necessary services or that don't meet professionally recognized standards of care. The difference between abuse and fraud depends on specific facts, circumstances, intent and knowledge. Examples of abuse include:</a:t>
            </a:r>
          </a:p>
          <a:p>
            <a:pPr marL="165100" lvl="1" indent="-165100">
              <a:spcAft>
                <a:spcPts val="600"/>
              </a:spcAft>
              <a:buFont typeface="Wingdings" panose="05000000000000000000" pitchFamily="2" charset="2"/>
              <a:buChar char="§"/>
            </a:pPr>
            <a:r>
              <a:rPr lang="en-US" sz="950" dirty="0">
                <a:cs typeface="Calibri"/>
              </a:rPr>
              <a:t>Charging excessively for services or supplies.</a:t>
            </a:r>
            <a:endParaRPr lang="en-US" sz="950" dirty="0">
              <a:ea typeface="Calibri"/>
              <a:cs typeface="Calibri"/>
            </a:endParaRPr>
          </a:p>
          <a:p>
            <a:pPr marL="165100" lvl="1" indent="-165100">
              <a:spcAft>
                <a:spcPts val="600"/>
              </a:spcAft>
              <a:buFont typeface="Wingdings" panose="05000000000000000000" pitchFamily="2" charset="2"/>
              <a:buChar char="§"/>
            </a:pPr>
            <a:r>
              <a:rPr lang="en-US" sz="950" dirty="0">
                <a:cs typeface="Calibri"/>
              </a:rPr>
              <a:t>Misusing codes on a claim like upcoding or unbundling codes (upcoding is when a provider assigns an inaccurate billing code to a medical procedure or treatment to increase reimbursement).</a:t>
            </a:r>
            <a:endParaRPr lang="en-US" sz="950" dirty="0">
              <a:ea typeface="Calibri"/>
              <a:cs typeface="Calibri"/>
            </a:endParaRPr>
          </a:p>
          <a:p>
            <a:endParaRPr lang="en-US"/>
          </a:p>
        </p:txBody>
      </p:sp>
    </p:spTree>
    <p:extLst>
      <p:ext uri="{BB962C8B-B14F-4D97-AF65-F5344CB8AC3E}">
        <p14:creationId xmlns:p14="http://schemas.microsoft.com/office/powerpoint/2010/main" val="27114378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82BAE-6865-F539-93F5-F57D1006B2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D3E75-9103-09D2-0082-1AE35ADCD0DB}"/>
              </a:ext>
            </a:extLst>
          </p:cNvPr>
          <p:cNvSpPr>
            <a:spLocks noGrp="1" noRot="1" noChangeAspect="1"/>
          </p:cNvSpPr>
          <p:nvPr>
            <p:ph type="sldImg"/>
          </p:nvPr>
        </p:nvSpPr>
        <p:spPr>
          <a:xfrm>
            <a:off x="685800" y="182563"/>
            <a:ext cx="5486400" cy="3086100"/>
          </a:xfrm>
        </p:spPr>
      </p:sp>
      <p:sp>
        <p:nvSpPr>
          <p:cNvPr id="3" name="Notes Placeholder 2">
            <a:extLst>
              <a:ext uri="{FF2B5EF4-FFF2-40B4-BE49-F238E27FC236}">
                <a16:creationId xmlns:a16="http://schemas.microsoft.com/office/drawing/2014/main" id="{9FD0E93B-C233-C3D2-C3C5-1C4BAF96D8D6}"/>
              </a:ext>
            </a:extLst>
          </p:cNvPr>
          <p:cNvSpPr>
            <a:spLocks noGrp="1"/>
          </p:cNvSpPr>
          <p:nvPr>
            <p:ph type="body" idx="1"/>
          </p:nvPr>
        </p:nvSpPr>
        <p:spPr>
          <a:xfrm>
            <a:off x="468630" y="3531870"/>
            <a:ext cx="5909310" cy="2343468"/>
          </a:xfrm>
        </p:spPr>
        <p:txBody>
          <a:bodyPr/>
          <a:lstStyle/>
          <a:p>
            <a:pPr defTabSz="931717">
              <a:spcAft>
                <a:spcPts val="600"/>
              </a:spcAft>
              <a:defRPr/>
            </a:pPr>
            <a:r>
              <a:rPr lang="en-US" b="1" dirty="0">
                <a:solidFill>
                  <a:srgbClr val="000000"/>
                </a:solidFill>
                <a:cs typeface="Calibri"/>
              </a:rPr>
              <a:t>This slide has animation.</a:t>
            </a:r>
            <a:endParaRPr lang="en-US"/>
          </a:p>
          <a:p>
            <a:pPr defTabSz="931717">
              <a:spcAft>
                <a:spcPts val="600"/>
              </a:spcAft>
              <a:defRPr/>
            </a:pPr>
            <a:r>
              <a:rPr lang="en-US" b="1" dirty="0">
                <a:solidFill>
                  <a:srgbClr val="000000"/>
                </a:solidFill>
                <a:cs typeface="Calibri"/>
              </a:rPr>
              <a:t>Presenter Notes</a:t>
            </a:r>
            <a:r>
              <a:rPr lang="en-US" dirty="0">
                <a:solidFill>
                  <a:srgbClr val="444444"/>
                </a:solidFill>
                <a:cs typeface="Calibri"/>
              </a:rPr>
              <a:t>​</a:t>
            </a:r>
            <a:endParaRPr lang="en-US"/>
          </a:p>
          <a:p>
            <a:pPr>
              <a:spcAft>
                <a:spcPts val="600"/>
              </a:spcAft>
            </a:pPr>
            <a:r>
              <a:rPr lang="en-US" dirty="0">
                <a:cs typeface="Calibri"/>
              </a:rPr>
              <a:t>Honest mistakes can occur. They don’t rise to the level of concern as fraud, waste, and abuse because they're unintended. If the errors become widespread, the effect increases and reflects a systematic problem with an inefficient billing process, which could lead to the level of waste. From there, the level of intent and cost to the system raise to the following classifications. </a:t>
            </a:r>
            <a:r>
              <a:rPr lang="en-US" dirty="0"/>
              <a:t>For example, upcoding on billing is abuse, while billing for services or supplies that a beneficiary didn't get is fraud</a:t>
            </a:r>
            <a:r>
              <a:rPr lang="en-US" dirty="0">
                <a:cs typeface="Calibri"/>
              </a:rPr>
              <a:t>. </a:t>
            </a:r>
            <a:endParaRPr lang="en-US" b="1">
              <a:solidFill>
                <a:srgbClr val="000000"/>
              </a:solidFill>
              <a:cs typeface="Calibri"/>
            </a:endParaRPr>
          </a:p>
          <a:p>
            <a:pPr>
              <a:spcAft>
                <a:spcPts val="600"/>
              </a:spcAft>
            </a:pPr>
            <a:r>
              <a:rPr lang="en-US" b="1" dirty="0">
                <a:solidFill>
                  <a:srgbClr val="000000"/>
                </a:solidFill>
                <a:cs typeface="Calibri"/>
              </a:rPr>
              <a:t>NOTE</a:t>
            </a:r>
            <a:r>
              <a:rPr lang="en-US" dirty="0">
                <a:cs typeface="Calibri"/>
              </a:rPr>
              <a:t>: Since </a:t>
            </a:r>
            <a:r>
              <a:rPr lang="en-US" dirty="0"/>
              <a:t>our judicial system </a:t>
            </a:r>
            <a:r>
              <a:rPr lang="en-US" dirty="0">
                <a:cs typeface="Calibri"/>
              </a:rPr>
              <a:t>ultimately determines if an act is fraud, typically we note "potential fraud" until the judicial system has made a decision.</a:t>
            </a:r>
            <a:endParaRPr lang="en-US">
              <a:ea typeface="Calibri"/>
              <a:cs typeface="Calibri"/>
            </a:endParaRPr>
          </a:p>
          <a:p>
            <a:endParaRPr lang="en-US"/>
          </a:p>
        </p:txBody>
      </p:sp>
    </p:spTree>
    <p:extLst>
      <p:ext uri="{BB962C8B-B14F-4D97-AF65-F5344CB8AC3E}">
        <p14:creationId xmlns:p14="http://schemas.microsoft.com/office/powerpoint/2010/main" val="537477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6AB08-E68C-611D-B77F-33CDC4E631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021D74-5419-C090-264D-44BB44A929B5}"/>
              </a:ext>
            </a:extLst>
          </p:cNvPr>
          <p:cNvSpPr>
            <a:spLocks noGrp="1" noRot="1" noChangeAspect="1"/>
          </p:cNvSpPr>
          <p:nvPr>
            <p:ph type="sldImg"/>
          </p:nvPr>
        </p:nvSpPr>
        <p:spPr>
          <a:xfrm>
            <a:off x="685800" y="182563"/>
            <a:ext cx="5486400" cy="3086100"/>
          </a:xfrm>
        </p:spPr>
      </p:sp>
      <p:sp>
        <p:nvSpPr>
          <p:cNvPr id="3" name="Notes Placeholder 2">
            <a:extLst>
              <a:ext uri="{FF2B5EF4-FFF2-40B4-BE49-F238E27FC236}">
                <a16:creationId xmlns:a16="http://schemas.microsoft.com/office/drawing/2014/main" id="{D76D60EE-7E4E-56DB-738E-16206DFADE76}"/>
              </a:ext>
            </a:extLst>
          </p:cNvPr>
          <p:cNvSpPr>
            <a:spLocks noGrp="1"/>
          </p:cNvSpPr>
          <p:nvPr>
            <p:ph type="body" idx="1"/>
          </p:nvPr>
        </p:nvSpPr>
        <p:spPr>
          <a:xfrm>
            <a:off x="468630" y="3531870"/>
            <a:ext cx="5909310" cy="3806190"/>
          </a:xfrm>
        </p:spPr>
        <p:txBody>
          <a:bodyPr/>
          <a:lstStyle/>
          <a:p>
            <a:pPr defTabSz="922741">
              <a:spcAft>
                <a:spcPts val="578"/>
              </a:spcAft>
              <a:defRPr/>
            </a:pPr>
            <a:r>
              <a:rPr lang="en-US" b="1" dirty="0">
                <a:solidFill>
                  <a:srgbClr val="000000"/>
                </a:solidFill>
                <a:cs typeface="Calibri"/>
              </a:rPr>
              <a:t>This slide has animation.</a:t>
            </a:r>
            <a:endParaRPr lang="en-US">
              <a:solidFill>
                <a:srgbClr val="000000"/>
              </a:solidFill>
              <a:cs typeface="Calibri"/>
            </a:endParaRPr>
          </a:p>
          <a:p>
            <a:pPr defTabSz="922741">
              <a:spcAft>
                <a:spcPts val="578"/>
              </a:spcAft>
              <a:defRPr/>
            </a:pPr>
            <a:r>
              <a:rPr lang="en-US" b="1" dirty="0">
                <a:solidFill>
                  <a:srgbClr val="000000"/>
                </a:solidFill>
                <a:cs typeface="Calibri"/>
              </a:rPr>
              <a:t>Presenter Notes</a:t>
            </a:r>
            <a:r>
              <a:rPr lang="en-US" dirty="0">
                <a:solidFill>
                  <a:srgbClr val="444444"/>
                </a:solidFill>
                <a:cs typeface="Calibri"/>
              </a:rPr>
              <a:t>​</a:t>
            </a:r>
            <a:endParaRPr lang="en-US">
              <a:ea typeface="Calibri"/>
              <a:cs typeface="Calibri"/>
            </a:endParaRPr>
          </a:p>
          <a:p>
            <a:pPr defTabSz="922741">
              <a:spcAft>
                <a:spcPts val="578"/>
              </a:spcAft>
              <a:defRPr/>
            </a:pPr>
            <a:r>
              <a:rPr lang="en-US" dirty="0">
                <a:solidFill>
                  <a:prstClr val="black"/>
                </a:solidFill>
                <a:cs typeface="Calibri"/>
              </a:rPr>
              <a:t>Remember, fraud denotes high-level of intent, someone knowingly and purposefully acted to deceive in order to benefit. Some examples of possible fraud include:</a:t>
            </a:r>
            <a:endParaRPr lang="en-US"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dirty="0">
                <a:solidFill>
                  <a:prstClr val="black"/>
                </a:solidFill>
                <a:cs typeface="Calibri"/>
              </a:rPr>
              <a:t>A provider knowingly bills Medicare or Medicaid for services you never got, or for equipment you either never got or you returned</a:t>
            </a:r>
            <a:endParaRPr lang="en-US"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dirty="0">
                <a:solidFill>
                  <a:prstClr val="black"/>
                </a:solidFill>
                <a:cs typeface="Calibri"/>
              </a:rPr>
              <a:t>A provider knowingly bills Medicare or Medicaid for services considered impossible (like a provider billing for therapy that totals more than 24 hours within a given day)</a:t>
            </a:r>
            <a:endParaRPr lang="en-US"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dirty="0">
                <a:solidFill>
                  <a:prstClr val="black"/>
                </a:solidFill>
                <a:cs typeface="Calibri"/>
              </a:rPr>
              <a:t>Someone intentionally changes documents to get a higher payment</a:t>
            </a:r>
            <a:endParaRPr lang="en-US"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dirty="0">
                <a:solidFill>
                  <a:prstClr val="black"/>
                </a:solidFill>
                <a:cs typeface="Calibri"/>
              </a:rPr>
              <a:t>Intentionally misrepresenting dates, descriptions of furnished services, or your identity</a:t>
            </a:r>
            <a:endParaRPr lang="en-US"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dirty="0">
                <a:solidFill>
                  <a:prstClr val="black"/>
                </a:solidFill>
                <a:cs typeface="Calibri"/>
              </a:rPr>
              <a:t>A company intentionally uses false information to mislead you into joining a Medicare health or drug plan</a:t>
            </a:r>
            <a:endParaRPr lang="en-US">
              <a:cs typeface="Calibri"/>
            </a:endParaRPr>
          </a:p>
          <a:p>
            <a:pPr marL="171450" indent="-171450" defTabSz="922741">
              <a:spcBef>
                <a:spcPts val="0"/>
              </a:spcBef>
              <a:spcAft>
                <a:spcPts val="578"/>
              </a:spcAft>
              <a:buFont typeface="Wingdings" panose="05000000000000000000" pitchFamily="2" charset="2"/>
              <a:buChar char="§"/>
              <a:defRPr/>
            </a:pPr>
            <a:r>
              <a:rPr lang="en-US" dirty="0"/>
              <a:t>A provider enrolls you in hospice without your or your family’s permission</a:t>
            </a:r>
            <a:endParaRPr lang="en-US">
              <a:cs typeface="Arial" panose="020B0604020202020204" pitchFamily="34" charset="0"/>
            </a:endParaRPr>
          </a:p>
          <a:p>
            <a:pPr marL="171450" indent="-171450" defTabSz="922741">
              <a:spcAft>
                <a:spcPts val="578"/>
              </a:spcAft>
              <a:buFont typeface="Wingdings" panose="05000000000000000000" pitchFamily="2" charset="2"/>
              <a:buChar char="§"/>
              <a:defRPr/>
            </a:pPr>
            <a:r>
              <a:rPr lang="en-US" dirty="0">
                <a:solidFill>
                  <a:prstClr val="black"/>
                </a:solidFill>
                <a:cs typeface="Calibri"/>
              </a:rPr>
              <a:t>Someone else intentionally uses your Medicare or Medicaid card, </a:t>
            </a:r>
            <a:r>
              <a:rPr lang="en-US" strike="sngStrike" dirty="0">
                <a:solidFill>
                  <a:prstClr val="black"/>
                </a:solidFill>
                <a:cs typeface="Calibri"/>
              </a:rPr>
              <a:t>or </a:t>
            </a:r>
            <a:r>
              <a:rPr lang="en-US" dirty="0">
                <a:solidFill>
                  <a:prstClr val="black"/>
                </a:solidFill>
                <a:cs typeface="Calibri"/>
              </a:rPr>
              <a:t>Medicare Number,</a:t>
            </a:r>
            <a:r>
              <a:rPr lang="en-US" dirty="0">
                <a:solidFill>
                  <a:srgbClr val="FF0000"/>
                </a:solidFill>
                <a:cs typeface="Calibri"/>
              </a:rPr>
              <a:t> or member ID to bill for services </a:t>
            </a:r>
            <a:r>
              <a:rPr lang="en-US" dirty="0">
                <a:solidFill>
                  <a:prstClr val="black"/>
                </a:solidFill>
                <a:cs typeface="Calibri"/>
              </a:rPr>
              <a:t>with or without your knowledge</a:t>
            </a:r>
            <a:endParaRPr lang="en-US">
              <a:cs typeface="Calibri"/>
            </a:endParaRPr>
          </a:p>
        </p:txBody>
      </p:sp>
    </p:spTree>
    <p:extLst>
      <p:ext uri="{BB962C8B-B14F-4D97-AF65-F5344CB8AC3E}">
        <p14:creationId xmlns:p14="http://schemas.microsoft.com/office/powerpoint/2010/main" val="2976445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846138"/>
            <a:ext cx="5486400" cy="3086100"/>
          </a:xfrm>
        </p:spPr>
      </p:sp>
      <p:sp>
        <p:nvSpPr>
          <p:cNvPr id="3" name="Notes Placeholder 2"/>
          <p:cNvSpPr>
            <a:spLocks noGrp="1"/>
          </p:cNvSpPr>
          <p:nvPr>
            <p:ph type="body" idx="1"/>
          </p:nvPr>
        </p:nvSpPr>
        <p:spPr>
          <a:xfrm>
            <a:off x="685800" y="4137660"/>
            <a:ext cx="5486400" cy="4617720"/>
          </a:xfrm>
        </p:spPr>
        <p:txBody>
          <a:bodyPr/>
          <a:lstStyle/>
          <a:p>
            <a:pPr defTabSz="880333" fontAlgn="base">
              <a:spcAft>
                <a:spcPts val="600"/>
              </a:spcAft>
              <a:defRPr/>
            </a:pPr>
            <a:r>
              <a:rPr lang="en-US" b="1" dirty="0"/>
              <a:t>Presenter Notes</a:t>
            </a:r>
            <a:endParaRPr lang="en-US" dirty="0"/>
          </a:p>
          <a:p>
            <a:pPr marL="112395" indent="-112395" defTabSz="880333" fontAlgn="base">
              <a:spcAft>
                <a:spcPts val="600"/>
              </a:spcAft>
              <a:buFont typeface="Wingdings" panose="020B0604020202020204" pitchFamily="34" charset="0"/>
              <a:buChar char="§"/>
              <a:defRPr/>
            </a:pPr>
            <a:r>
              <a:rPr lang="en-US" dirty="0"/>
              <a:t>There's a higher risk than usual for fraudulent activities during Open Enrollment. Remember that </a:t>
            </a:r>
            <a:r>
              <a:rPr lang="en-US" dirty="0">
                <a:cs typeface="Calibri"/>
              </a:rPr>
              <a:t>Medicare.gov and 1-800-MEDICARE are the official sources of Medicare information. </a:t>
            </a:r>
            <a:r>
              <a:rPr lang="en-US" dirty="0"/>
              <a:t>Medicare has rules about how plans can and can't market their insurance products to you during Medicare’s Open Enrollment Period. </a:t>
            </a:r>
            <a:endParaRPr lang="en-US" dirty="0">
              <a:ea typeface="Calibri"/>
              <a:cs typeface="Calibri"/>
            </a:endParaRPr>
          </a:p>
          <a:p>
            <a:pPr marL="112395" indent="-112395" defTabSz="880333" fontAlgn="base">
              <a:spcAft>
                <a:spcPts val="600"/>
              </a:spcAft>
              <a:buFont typeface="Wingdings" panose="020B0604020202020204" pitchFamily="34" charset="0"/>
              <a:buChar char="§"/>
              <a:defRPr/>
            </a:pPr>
            <a:r>
              <a:rPr lang="en-US" dirty="0">
                <a:solidFill>
                  <a:prstClr val="black"/>
                </a:solidFill>
              </a:rPr>
              <a:t>Watch out for people who:</a:t>
            </a:r>
          </a:p>
          <a:p>
            <a:pPr marL="400050" indent="-171450" defTabSz="880333" fontAlgn="base">
              <a:spcAft>
                <a:spcPts val="600"/>
              </a:spcAft>
              <a:buFont typeface="Arial" panose="020B0604020202020204" pitchFamily="34" charset="0"/>
              <a:buChar char="•"/>
              <a:defRPr/>
            </a:pPr>
            <a:r>
              <a:rPr lang="en-US" dirty="0">
                <a:solidFill>
                  <a:prstClr val="black"/>
                </a:solidFill>
              </a:rPr>
              <a:t>Pressure you to join their plan</a:t>
            </a:r>
            <a:r>
              <a:rPr lang="en-US" dirty="0">
                <a:solidFill>
                  <a:srgbClr val="FF0000"/>
                </a:solidFill>
              </a:rPr>
              <a:t> </a:t>
            </a:r>
            <a:r>
              <a:rPr lang="en-US" dirty="0"/>
              <a:t>by saying you'll lose your Medicare benefits if you don't sign up. An agent or broker should never pressure you to join a plan. ​</a:t>
            </a:r>
          </a:p>
          <a:p>
            <a:pPr marL="400050" indent="-171450" defTabSz="880333" fontAlgn="base">
              <a:spcAft>
                <a:spcPts val="600"/>
              </a:spcAft>
              <a:buFont typeface="Arial" panose="020B0604020202020204" pitchFamily="34" charset="0"/>
              <a:buChar char="•"/>
              <a:defRPr/>
            </a:pPr>
            <a:r>
              <a:rPr lang="en-US" dirty="0">
                <a:solidFill>
                  <a:prstClr val="black"/>
                </a:solidFill>
              </a:rPr>
              <a:t>Say they represent Medicare or give you a service for free.</a:t>
            </a:r>
          </a:p>
          <a:p>
            <a:pPr marL="400050" indent="-171450" defTabSz="880333" fontAlgn="base">
              <a:spcAft>
                <a:spcPts val="600"/>
              </a:spcAft>
              <a:buFont typeface="Arial" panose="020B0604020202020204" pitchFamily="34" charset="0"/>
              <a:buChar char="•"/>
              <a:defRPr/>
            </a:pPr>
            <a:r>
              <a:rPr lang="en-US" dirty="0">
                <a:solidFill>
                  <a:prstClr val="black"/>
                </a:solidFill>
              </a:rPr>
              <a:t>Call your home without permission. </a:t>
            </a:r>
            <a:r>
              <a:rPr lang="en-US" dirty="0"/>
              <a:t>Plans are allowed to send you emails and/or direct mailings, but they aren’t allowed to call you or visit you in person to market their products without your permission. If someone you don’t know calls you about Medicare, hang up.</a:t>
            </a:r>
            <a:endParaRPr lang="en-US" dirty="0">
              <a:solidFill>
                <a:prstClr val="black"/>
              </a:solidFill>
            </a:endParaRPr>
          </a:p>
          <a:p>
            <a:pPr marL="400050" indent="-171450" defTabSz="880333" fontAlgn="base">
              <a:spcAft>
                <a:spcPts val="600"/>
              </a:spcAft>
              <a:buFont typeface="Arial" panose="020B0604020202020204" pitchFamily="34" charset="0"/>
              <a:buChar char="•"/>
              <a:defRPr/>
            </a:pPr>
            <a:r>
              <a:rPr lang="en-US" dirty="0">
                <a:solidFill>
                  <a:prstClr val="black"/>
                </a:solidFill>
              </a:rPr>
              <a:t>Require you to provide contact information at a plan event.</a:t>
            </a:r>
          </a:p>
          <a:p>
            <a:pPr defTabSz="880333" fontAlgn="base">
              <a:spcAft>
                <a:spcPts val="600"/>
              </a:spcAft>
              <a:defRPr/>
            </a:pPr>
            <a:r>
              <a:rPr lang="en-US" dirty="0">
                <a:solidFill>
                  <a:prstClr val="black"/>
                </a:solidFill>
              </a:rPr>
              <a:t>Medicare is taking quick actions to prevent health care fraud, waste, and abuse. Visit </a:t>
            </a:r>
            <a:r>
              <a:rPr lang="en-US" dirty="0">
                <a:solidFill>
                  <a:prstClr val="black"/>
                </a:solidFill>
                <a:hlinkClick r:id="rId3"/>
              </a:rPr>
              <a:t>CMS.gov/fraud </a:t>
            </a:r>
            <a:r>
              <a:rPr lang="en-US" dirty="0">
                <a:solidFill>
                  <a:prstClr val="black"/>
                </a:solidFill>
              </a:rPr>
              <a:t>to learn about success stories fighting fraud.</a:t>
            </a:r>
          </a:p>
          <a:p>
            <a:endParaRPr lang="en-US"/>
          </a:p>
        </p:txBody>
      </p:sp>
    </p:spTree>
    <p:extLst>
      <p:ext uri="{BB962C8B-B14F-4D97-AF65-F5344CB8AC3E}">
        <p14:creationId xmlns:p14="http://schemas.microsoft.com/office/powerpoint/2010/main" val="4259764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683AA-FA1C-E551-A8ED-FFD26E9AA4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F8981-C14C-8397-562F-334812FEFDF1}"/>
              </a:ext>
            </a:extLst>
          </p:cNvPr>
          <p:cNvSpPr>
            <a:spLocks noGrp="1" noRot="1" noChangeAspect="1"/>
          </p:cNvSpPr>
          <p:nvPr>
            <p:ph type="sldImg"/>
          </p:nvPr>
        </p:nvSpPr>
        <p:spPr>
          <a:xfrm>
            <a:off x="685800" y="846138"/>
            <a:ext cx="5486400" cy="3086100"/>
          </a:xfrm>
        </p:spPr>
      </p:sp>
      <p:sp>
        <p:nvSpPr>
          <p:cNvPr id="3" name="Notes Placeholder 2">
            <a:extLst>
              <a:ext uri="{FF2B5EF4-FFF2-40B4-BE49-F238E27FC236}">
                <a16:creationId xmlns:a16="http://schemas.microsoft.com/office/drawing/2014/main" id="{566BCB33-5462-F452-D61C-E454AEA871E1}"/>
              </a:ext>
            </a:extLst>
          </p:cNvPr>
          <p:cNvSpPr>
            <a:spLocks noGrp="1"/>
          </p:cNvSpPr>
          <p:nvPr>
            <p:ph type="body" idx="1"/>
          </p:nvPr>
        </p:nvSpPr>
        <p:spPr>
          <a:xfrm>
            <a:off x="685800" y="4137660"/>
            <a:ext cx="5486400" cy="4617720"/>
          </a:xfrm>
        </p:spPr>
        <p:txBody>
          <a:bodyPr/>
          <a:lstStyle/>
          <a:p>
            <a:pPr defTabSz="922741">
              <a:spcAft>
                <a:spcPts val="578"/>
              </a:spcAft>
              <a:defRPr/>
            </a:pPr>
            <a:r>
              <a:rPr lang="en-US" b="1" dirty="0">
                <a:solidFill>
                  <a:srgbClr val="000000"/>
                </a:solidFill>
                <a:latin typeface="Calibri "/>
                <a:cs typeface="Arial" panose="020B0604020202020204" pitchFamily="34" charset="0"/>
              </a:rPr>
              <a:t>This slide has animation.</a:t>
            </a:r>
            <a:endParaRPr lang="en-US" dirty="0"/>
          </a:p>
          <a:p>
            <a:pPr defTabSz="922741">
              <a:spcAft>
                <a:spcPts val="578"/>
              </a:spcAft>
              <a:defRPr/>
            </a:pPr>
            <a:r>
              <a:rPr lang="en-US" b="1" dirty="0">
                <a:solidFill>
                  <a:srgbClr val="000000"/>
                </a:solidFill>
                <a:latin typeface="Calibri "/>
                <a:cs typeface="Arial" panose="020B0604020202020204" pitchFamily="34" charset="0"/>
              </a:rPr>
              <a:t>Presenter Notes</a:t>
            </a:r>
            <a:r>
              <a:rPr lang="en-US" dirty="0">
                <a:solidFill>
                  <a:srgbClr val="444444"/>
                </a:solidFill>
                <a:latin typeface="Calibri "/>
                <a:cs typeface="Arial" panose="020B0604020202020204" pitchFamily="34" charset="0"/>
              </a:rPr>
              <a:t>​</a:t>
            </a:r>
            <a:endParaRPr lang="en-US"/>
          </a:p>
          <a:p>
            <a:pPr defTabSz="922741">
              <a:spcAft>
                <a:spcPts val="578"/>
              </a:spcAft>
              <a:defRPr/>
            </a:pPr>
            <a:r>
              <a:rPr lang="en-US" dirty="0">
                <a:solidFill>
                  <a:prstClr val="black"/>
                </a:solidFill>
                <a:latin typeface="Calibri "/>
                <a:cs typeface="Arial" panose="020B0604020202020204" pitchFamily="34" charset="0"/>
              </a:rPr>
              <a:t>Most people and organizations that work with Medicare and Medicaid are honest, but some aren’t. A small minority of doctors or employees of health care providers may commit fraud or intentionally abuse program rules. We call these people and organizations “problematic providers.”</a:t>
            </a:r>
          </a:p>
          <a:p>
            <a:pPr defTabSz="922741">
              <a:spcAft>
                <a:spcPts val="578"/>
              </a:spcAft>
              <a:defRPr/>
            </a:pPr>
            <a:r>
              <a:rPr lang="en-US" dirty="0">
                <a:solidFill>
                  <a:prstClr val="black"/>
                </a:solidFill>
                <a:latin typeface="Calibri "/>
                <a:cs typeface="Arial" panose="020B0604020202020204" pitchFamily="34" charset="0"/>
              </a:rPr>
              <a:t>Sometimes organized crime is at the root of the problem, resulting in financial losses that easily climb into millions of dollars. In less common instances, people with Medicare—or people who have stolen their identities—may commit fraud. CMS is continually taking steps to identify and prosecute offenders.</a:t>
            </a:r>
          </a:p>
          <a:p>
            <a:pPr indent="-112395" defTabSz="922741">
              <a:spcBef>
                <a:spcPts val="0"/>
              </a:spcBef>
              <a:spcAft>
                <a:spcPts val="578"/>
              </a:spcAft>
              <a:defRPr/>
            </a:pPr>
            <a:r>
              <a:rPr lang="en-US" dirty="0">
                <a:solidFill>
                  <a:prstClr val="black"/>
                </a:solidFill>
                <a:latin typeface="Calibri "/>
                <a:cs typeface="Arial" panose="020B0604020202020204" pitchFamily="34" charset="0"/>
              </a:rPr>
              <a:t>Along with doctors, pharmacists, and other health care providers and their staff, there have been members of these groups who've committed Medicare and Medicaid fraud, waste, and abuse:</a:t>
            </a:r>
          </a:p>
          <a:p>
            <a:pPr marL="182880" indent="-182880" defTabSz="922741">
              <a:spcAft>
                <a:spcPts val="578"/>
              </a:spcAft>
              <a:buFont typeface="Wingdings" panose="05000000000000000000" pitchFamily="2" charset="2"/>
              <a:buChar char="§"/>
            </a:pPr>
            <a:r>
              <a:rPr lang="en-US" dirty="0">
                <a:latin typeface="Calibri "/>
                <a:cs typeface="Arial" panose="020B0604020202020204" pitchFamily="34" charset="0"/>
              </a:rPr>
              <a:t>Durable medical equipment suppliers, hospices, home health organizations, and  ambulance services</a:t>
            </a:r>
          </a:p>
          <a:p>
            <a:pPr marL="182880" indent="-182880" defTabSz="922741">
              <a:spcAft>
                <a:spcPts val="578"/>
              </a:spcAft>
              <a:buFont typeface="Wingdings" panose="05000000000000000000" pitchFamily="2" charset="2"/>
              <a:buChar char="§"/>
            </a:pPr>
            <a:r>
              <a:rPr lang="en-US" dirty="0">
                <a:solidFill>
                  <a:prstClr val="black"/>
                </a:solidFill>
                <a:latin typeface="Calibri "/>
                <a:cs typeface="Arial" panose="020B0604020202020204" pitchFamily="34" charset="0"/>
              </a:rPr>
              <a:t>Telemarketing companies</a:t>
            </a:r>
          </a:p>
        </p:txBody>
      </p:sp>
    </p:spTree>
    <p:extLst>
      <p:ext uri="{BB962C8B-B14F-4D97-AF65-F5344CB8AC3E}">
        <p14:creationId xmlns:p14="http://schemas.microsoft.com/office/powerpoint/2010/main" val="1225782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a:t>Presenter Notes​</a:t>
            </a:r>
          </a:p>
          <a:p>
            <a:pPr>
              <a:spcAft>
                <a:spcPts val="600"/>
              </a:spcAft>
            </a:pPr>
            <a:r>
              <a:rPr lang="en-US"/>
              <a:t>Topic 3 explains what you can do to detect and prevent fraud and abuse.</a:t>
            </a:r>
          </a:p>
          <a:p>
            <a:pPr>
              <a:spcAft>
                <a:spcPts val="600"/>
              </a:spcAft>
            </a:pPr>
            <a:r>
              <a:rPr lang="en-US"/>
              <a:t>At the end of this lesson, you’ll be able to:</a:t>
            </a:r>
          </a:p>
          <a:p>
            <a:pPr marL="171450" indent="-171450">
              <a:spcAft>
                <a:spcPts val="600"/>
              </a:spcAft>
              <a:buFont typeface="Wingdings" panose="05000000000000000000" pitchFamily="2" charset="2"/>
              <a:buChar char="§"/>
            </a:pPr>
            <a:r>
              <a:rPr lang="en-US"/>
              <a:t>Recognize fraud schemes</a:t>
            </a:r>
          </a:p>
          <a:p>
            <a:pPr marL="171450" indent="-171450">
              <a:spcAft>
                <a:spcPts val="600"/>
              </a:spcAft>
              <a:buFont typeface="Wingdings" panose="05000000000000000000" pitchFamily="2" charset="2"/>
              <a:buChar char="§"/>
            </a:pPr>
            <a:r>
              <a:rPr lang="en-US"/>
              <a:t>Explain how to protect yourself from fraud</a:t>
            </a:r>
          </a:p>
          <a:p>
            <a:pPr marL="171450" indent="-171450">
              <a:spcAft>
                <a:spcPts val="600"/>
              </a:spcAft>
              <a:buFont typeface="Wingdings" panose="05000000000000000000" pitchFamily="2" charset="2"/>
              <a:buChar char="§"/>
            </a:pPr>
            <a:r>
              <a:rPr lang="en-US"/>
              <a:t>Describe what to do if you have quality of care concerns  </a:t>
            </a:r>
          </a:p>
          <a:p>
            <a:endParaRPr lang="en-US"/>
          </a:p>
        </p:txBody>
      </p:sp>
    </p:spTree>
    <p:extLst>
      <p:ext uri="{BB962C8B-B14F-4D97-AF65-F5344CB8AC3E}">
        <p14:creationId xmlns:p14="http://schemas.microsoft.com/office/powerpoint/2010/main" val="574160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31788"/>
            <a:ext cx="5486400" cy="3086100"/>
          </a:xfrm>
        </p:spPr>
      </p:sp>
      <p:sp>
        <p:nvSpPr>
          <p:cNvPr id="3" name="Notes Placeholder 2"/>
          <p:cNvSpPr>
            <a:spLocks noGrp="1"/>
          </p:cNvSpPr>
          <p:nvPr>
            <p:ph type="body" idx="1"/>
          </p:nvPr>
        </p:nvSpPr>
        <p:spPr>
          <a:xfrm>
            <a:off x="217170" y="3566160"/>
            <a:ext cx="6389370" cy="5474970"/>
          </a:xfrm>
        </p:spPr>
        <p:txBody>
          <a:bodyPr/>
          <a:lstStyle/>
          <a:p>
            <a:pPr defTabSz="922741">
              <a:spcAft>
                <a:spcPts val="600"/>
              </a:spcAft>
              <a:defRPr/>
            </a:pPr>
            <a:r>
              <a:rPr lang="en-US" b="1" dirty="0">
                <a:solidFill>
                  <a:srgbClr val="000000"/>
                </a:solidFill>
                <a:cs typeface="Calibri"/>
              </a:rPr>
              <a:t>This slide has animation.</a:t>
            </a:r>
            <a:endParaRPr lang="en-US" dirty="0">
              <a:solidFill>
                <a:srgbClr val="444444"/>
              </a:solidFill>
              <a:cs typeface="Calibri"/>
            </a:endParaRPr>
          </a:p>
          <a:p>
            <a:pPr defTabSz="922741">
              <a:spcAft>
                <a:spcPts val="600"/>
              </a:spcAft>
              <a:defRPr/>
            </a:pPr>
            <a:r>
              <a:rPr lang="en-US" b="1" dirty="0">
                <a:solidFill>
                  <a:srgbClr val="000000"/>
                </a:solidFill>
                <a:cs typeface="Calibri"/>
              </a:rPr>
              <a:t>Presenter Notes</a:t>
            </a:r>
            <a:r>
              <a:rPr lang="en-US" dirty="0">
                <a:solidFill>
                  <a:srgbClr val="444444"/>
                </a:solidFill>
                <a:cs typeface="Calibri"/>
              </a:rPr>
              <a:t>​</a:t>
            </a:r>
            <a:endParaRPr lang="en-US">
              <a:solidFill>
                <a:srgbClr val="444444"/>
              </a:solidFill>
              <a:ea typeface="Calibri"/>
              <a:cs typeface="Calibri"/>
            </a:endParaRPr>
          </a:p>
          <a:p>
            <a:pPr defTabSz="931717">
              <a:spcAft>
                <a:spcPts val="600"/>
              </a:spcAft>
              <a:defRPr/>
            </a:pPr>
            <a:r>
              <a:rPr lang="en-US" dirty="0">
                <a:solidFill>
                  <a:srgbClr val="000000"/>
                </a:solidFill>
              </a:rPr>
              <a:t>Medical identity theft is when someone steals or uses your personal information (like your name, Social Security Number, or Medicare Number) to submit fraudulent claims to Medicare and other health insurance companies without your permission. </a:t>
            </a:r>
            <a:r>
              <a:rPr lang="en-US" dirty="0">
                <a:cs typeface="Calibri"/>
              </a:rPr>
              <a:t>Fraudsters continue to try and bill Medicare and Medicaid for sham tests or treatments and are targeting individuals to illegally get money or Medicare/Medicaid Numbers. For example, if someone asks you for your Medicare Number or Medicaid Number to get a vaccine or booster, it’s probably a scam. </a:t>
            </a:r>
            <a:endParaRPr lang="en-US" dirty="0">
              <a:ea typeface="Calibri"/>
              <a:cs typeface="Calibri"/>
            </a:endParaRPr>
          </a:p>
          <a:p>
            <a:pPr defTabSz="931717">
              <a:spcAft>
                <a:spcPts val="600"/>
              </a:spcAft>
              <a:defRPr/>
            </a:pPr>
            <a:r>
              <a:rPr lang="en-US" dirty="0">
                <a:cs typeface="Calibri"/>
              </a:rPr>
              <a:t>Always:</a:t>
            </a:r>
            <a:endParaRPr lang="en-US" dirty="0">
              <a:ea typeface="Calibri" panose="020F0502020204030204"/>
              <a:cs typeface="Calibri"/>
            </a:endParaRPr>
          </a:p>
          <a:p>
            <a:pPr marL="182880" indent="-182880" defTabSz="931717">
              <a:spcAft>
                <a:spcPts val="600"/>
              </a:spcAft>
              <a:buFont typeface="Wingdings" panose="05000000000000000000" pitchFamily="2" charset="2"/>
              <a:buChar char="§"/>
              <a:defRPr/>
            </a:pPr>
            <a:r>
              <a:rPr lang="en-US" dirty="0">
                <a:cs typeface="Calibri"/>
              </a:rPr>
              <a:t>Guard your Medicare and/or Medicaid cards like a credit card. </a:t>
            </a:r>
            <a:endParaRPr lang="en-US" dirty="0">
              <a:ea typeface="Calibri"/>
              <a:cs typeface="Calibri"/>
            </a:endParaRPr>
          </a:p>
          <a:p>
            <a:pPr marL="182880" indent="-182880" defTabSz="931717">
              <a:spcAft>
                <a:spcPts val="600"/>
              </a:spcAft>
              <a:buFont typeface="Wingdings" panose="05000000000000000000" pitchFamily="2" charset="2"/>
              <a:buChar char="§"/>
              <a:defRPr/>
            </a:pPr>
            <a:r>
              <a:rPr lang="en-US" dirty="0"/>
              <a:t>When you get health care services, record the dates on a calendar. Save the receipts and statements you get from providers to check for mistakes. If you have Original Medicare and think there’s a billing error or a provider bills you for services you didn’t get, check your Medicare Summary Notice (MSN) </a:t>
            </a:r>
            <a:r>
              <a:rPr lang="en-US" dirty="0">
                <a:solidFill>
                  <a:srgbClr val="FF0000"/>
                </a:solidFill>
              </a:rPr>
              <a:t>or Explanation of Benefits (EOB)</a:t>
            </a:r>
            <a:r>
              <a:rPr lang="en-US" dirty="0"/>
              <a:t>. If you’re in a Medicare health plan, check the statements you get from your plan. If you find errors, call 1-800-MEDICARE.</a:t>
            </a:r>
            <a:endParaRPr lang="en-US" dirty="0">
              <a:ea typeface="Calibri"/>
              <a:cs typeface="Calibri"/>
            </a:endParaRPr>
          </a:p>
          <a:p>
            <a:pPr marL="182880" indent="-182880">
              <a:spcAft>
                <a:spcPts val="600"/>
              </a:spcAft>
              <a:buFont typeface="Wingdings" panose="05000000000000000000" pitchFamily="2" charset="2"/>
              <a:buChar char="§"/>
            </a:pPr>
            <a:r>
              <a:rPr lang="en-US" dirty="0">
                <a:ea typeface="Calibri" panose="020F0502020204030204"/>
                <a:cs typeface="+mn-lt"/>
              </a:rPr>
              <a:t>Hang up if someone calls asking for your Medicare Number or Medicaid Number.</a:t>
            </a:r>
            <a:endParaRPr lang="en-US" dirty="0">
              <a:cs typeface="+mn-lt"/>
            </a:endParaRPr>
          </a:p>
          <a:p>
            <a:pPr>
              <a:spcAft>
                <a:spcPts val="600"/>
              </a:spcAft>
            </a:pPr>
            <a:r>
              <a:rPr lang="en-US" dirty="0">
                <a:cs typeface="+mn-lt"/>
              </a:rPr>
              <a:t>Keep in mind:</a:t>
            </a:r>
            <a:endParaRPr lang="en-US" dirty="0">
              <a:ea typeface="Calibri" panose="020F0502020204030204"/>
              <a:cs typeface="+mn-lt"/>
            </a:endParaRPr>
          </a:p>
          <a:p>
            <a:pPr marL="171450" indent="-171450">
              <a:spcAft>
                <a:spcPts val="600"/>
              </a:spcAft>
              <a:buFont typeface="Wingdings" panose="05000000000000000000" pitchFamily="2" charset="2"/>
              <a:buChar char="§"/>
            </a:pPr>
            <a:r>
              <a:rPr lang="en-US" dirty="0">
                <a:ea typeface="Calibri"/>
                <a:cs typeface="Calibri"/>
              </a:rPr>
              <a:t>If someone promises you free testing, gifts, or money in exchange for your Medicare Number or Medicaid Number, it’s probably a scam.</a:t>
            </a:r>
          </a:p>
          <a:p>
            <a:pPr marL="171450" indent="-171450">
              <a:spcAft>
                <a:spcPts val="600"/>
              </a:spcAft>
              <a:buFont typeface="Wingdings" panose="05000000000000000000" pitchFamily="2" charset="2"/>
              <a:buChar char="§"/>
            </a:pPr>
            <a:r>
              <a:rPr lang="en-US" dirty="0">
                <a:cs typeface="Calibri"/>
              </a:rPr>
              <a:t>Applying for Medicaid is always free. You don’t need to pay anything or provide a credit card number when applying for benefits through your state.</a:t>
            </a:r>
            <a:endParaRPr lang="en-US" dirty="0"/>
          </a:p>
          <a:p>
            <a:pPr marL="171450" indent="-171450">
              <a:spcAft>
                <a:spcPts val="600"/>
              </a:spcAft>
              <a:buFont typeface="Wingdings" panose="05000000000000000000" pitchFamily="2" charset="2"/>
              <a:buChar char="§"/>
            </a:pPr>
            <a:r>
              <a:rPr lang="en-US" dirty="0"/>
              <a:t>Keep your contact information up-to-date with Social Security and your state. If you get a call from someone claiming to be from Medicaid, hang up and call your Medicaid office directly to be sure.</a:t>
            </a:r>
            <a:endParaRPr lang="en-US" dirty="0">
              <a:ea typeface="Calibri"/>
              <a:cs typeface="Calibri"/>
            </a:endParaRPr>
          </a:p>
          <a:p>
            <a:pPr marL="171450" indent="-171450">
              <a:spcAft>
                <a:spcPts val="600"/>
              </a:spcAft>
              <a:buFont typeface="Wingdings" panose="05000000000000000000" pitchFamily="2" charset="2"/>
              <a:buChar char="§"/>
            </a:pPr>
            <a:endParaRPr lang="en-US" dirty="0">
              <a:ea typeface="Calibri"/>
              <a:cs typeface="Calibri"/>
            </a:endParaRPr>
          </a:p>
        </p:txBody>
      </p:sp>
    </p:spTree>
    <p:extLst>
      <p:ext uri="{BB962C8B-B14F-4D97-AF65-F5344CB8AC3E}">
        <p14:creationId xmlns:p14="http://schemas.microsoft.com/office/powerpoint/2010/main" val="3212905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B8145-3E49-CF43-38A0-1B08B15693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FE7E5-C7CE-69E7-9D5E-D8ED653266F4}"/>
              </a:ext>
            </a:extLst>
          </p:cNvPr>
          <p:cNvSpPr>
            <a:spLocks noGrp="1" noRot="1" noChangeAspect="1"/>
          </p:cNvSpPr>
          <p:nvPr>
            <p:ph type="sldImg"/>
          </p:nvPr>
        </p:nvSpPr>
        <p:spPr>
          <a:xfrm>
            <a:off x="685800" y="331788"/>
            <a:ext cx="5486400" cy="3086100"/>
          </a:xfrm>
        </p:spPr>
      </p:sp>
      <p:sp>
        <p:nvSpPr>
          <p:cNvPr id="3" name="Notes Placeholder 2">
            <a:extLst>
              <a:ext uri="{FF2B5EF4-FFF2-40B4-BE49-F238E27FC236}">
                <a16:creationId xmlns:a16="http://schemas.microsoft.com/office/drawing/2014/main" id="{388A03FF-531A-55E9-E3AA-668ADC42C080}"/>
              </a:ext>
            </a:extLst>
          </p:cNvPr>
          <p:cNvSpPr>
            <a:spLocks noGrp="1"/>
          </p:cNvSpPr>
          <p:nvPr>
            <p:ph type="body" idx="1"/>
          </p:nvPr>
        </p:nvSpPr>
        <p:spPr>
          <a:xfrm>
            <a:off x="314325" y="3566160"/>
            <a:ext cx="6229350" cy="5474970"/>
          </a:xfrm>
        </p:spPr>
        <p:txBody>
          <a:bodyPr/>
          <a:lstStyle/>
          <a:p>
            <a:pPr defTabSz="922741">
              <a:spcAft>
                <a:spcPts val="578"/>
              </a:spcAft>
              <a:defRPr/>
            </a:pPr>
            <a:r>
              <a:rPr lang="en-US" b="1" dirty="0">
                <a:solidFill>
                  <a:srgbClr val="000000"/>
                </a:solidFill>
                <a:cs typeface="Calibri"/>
              </a:rPr>
              <a:t>This slide has animation.</a:t>
            </a:r>
            <a:endParaRPr lang="en-US"/>
          </a:p>
          <a:p>
            <a:pPr defTabSz="922741">
              <a:spcAft>
                <a:spcPts val="578"/>
              </a:spcAft>
              <a:defRPr/>
            </a:pPr>
            <a:r>
              <a:rPr lang="en-US" b="1" dirty="0">
                <a:solidFill>
                  <a:srgbClr val="000000"/>
                </a:solidFill>
                <a:cs typeface="Calibri"/>
              </a:rPr>
              <a:t>Presenter Notes</a:t>
            </a:r>
            <a:r>
              <a:rPr lang="en-US" dirty="0">
                <a:solidFill>
                  <a:srgbClr val="444444"/>
                </a:solidFill>
                <a:cs typeface="Calibri"/>
              </a:rPr>
              <a:t>​</a:t>
            </a:r>
            <a:endParaRPr lang="en-US"/>
          </a:p>
          <a:p>
            <a:pPr defTabSz="922741">
              <a:spcAft>
                <a:spcPts val="578"/>
              </a:spcAft>
              <a:defRPr/>
            </a:pPr>
            <a:r>
              <a:rPr lang="en-US" dirty="0">
                <a:solidFill>
                  <a:prstClr val="black"/>
                </a:solidFill>
                <a:cs typeface="Calibri"/>
              </a:rPr>
              <a:t>Providers aren’t the only ones who can prevent Medicare fraud. Medicare health and drug plans have responsibilities beyond billing. Plans are responsible for marketing in ways that protect you and the Medicare Program from fraud. This includes the plan’s agents or brokers who represent them.</a:t>
            </a:r>
            <a:endParaRPr lang="en-US" dirty="0">
              <a:solidFill>
                <a:prstClr val="black"/>
              </a:solidFill>
              <a:ea typeface="Calibri"/>
              <a:cs typeface="Calibri"/>
            </a:endParaRPr>
          </a:p>
          <a:p>
            <a:pPr defTabSz="922741">
              <a:spcAft>
                <a:spcPts val="578"/>
              </a:spcAft>
              <a:defRPr/>
            </a:pPr>
            <a:r>
              <a:rPr lang="en-US" dirty="0">
                <a:solidFill>
                  <a:prstClr val="black"/>
                </a:solidFill>
                <a:cs typeface="Calibri"/>
              </a:rPr>
              <a:t>Here are some examples of activities that Medicare plans and their representatives aren’t allowed to do:</a:t>
            </a:r>
            <a:endParaRPr lang="en-US"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dirty="0">
                <a:solidFill>
                  <a:prstClr val="black"/>
                </a:solidFill>
                <a:cs typeface="Calibri"/>
              </a:rPr>
              <a:t>Send you unwanted emails without an “opt-out” function</a:t>
            </a:r>
            <a:endParaRPr lang="en-US"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dirty="0">
                <a:solidFill>
                  <a:prstClr val="black"/>
                </a:solidFill>
                <a:cs typeface="Calibri"/>
              </a:rPr>
              <a:t>Visit your home uninvited, to encourage you to join their plan </a:t>
            </a:r>
            <a:endParaRPr lang="en-US"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dirty="0">
                <a:solidFill>
                  <a:prstClr val="black"/>
                </a:solidFill>
                <a:cs typeface="Calibri"/>
              </a:rPr>
              <a:t>Call or text non-members (unless you give them permission)</a:t>
            </a:r>
            <a:endParaRPr lang="en-US"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dirty="0">
                <a:solidFill>
                  <a:prstClr val="black"/>
                </a:solidFill>
                <a:cs typeface="Calibri"/>
              </a:rPr>
              <a:t>Offer you cash to join their plan (nominal, noncash gifts under $15 are allowed)</a:t>
            </a:r>
            <a:endParaRPr lang="en-US"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dirty="0">
                <a:solidFill>
                  <a:prstClr val="black"/>
                </a:solidFill>
                <a:cs typeface="Calibri"/>
              </a:rPr>
              <a:t>Give free meals at sales or </a:t>
            </a:r>
            <a:r>
              <a:rPr lang="en-US" u="sng" dirty="0">
                <a:solidFill>
                  <a:prstClr val="black"/>
                </a:solidFill>
                <a:cs typeface="Calibri"/>
              </a:rPr>
              <a:t>marketing</a:t>
            </a:r>
            <a:r>
              <a:rPr lang="en-US" dirty="0">
                <a:solidFill>
                  <a:prstClr val="black"/>
                </a:solidFill>
                <a:cs typeface="Calibri"/>
              </a:rPr>
              <a:t> events (Plans can offer meals at </a:t>
            </a:r>
            <a:r>
              <a:rPr lang="en-US" u="sng" dirty="0">
                <a:solidFill>
                  <a:prstClr val="black"/>
                </a:solidFill>
                <a:cs typeface="Calibri"/>
              </a:rPr>
              <a:t>educational</a:t>
            </a:r>
            <a:r>
              <a:rPr lang="en-US" dirty="0">
                <a:solidFill>
                  <a:prstClr val="black"/>
                </a:solidFill>
                <a:cs typeface="Calibri"/>
              </a:rPr>
              <a:t> events; marketing events are limited to light snacks and refreshments)</a:t>
            </a:r>
            <a:endParaRPr lang="en-US"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dirty="0">
                <a:solidFill>
                  <a:prstClr val="black"/>
                </a:solidFill>
                <a:cs typeface="Calibri"/>
              </a:rPr>
              <a:t>Talk to you about their plan in restricted areas like exam rooms, hospital patient rooms, treatment areas, and pharmacy counters (areas where you get health care)</a:t>
            </a:r>
            <a:endParaRPr lang="en-US" dirty="0">
              <a:solidFill>
                <a:prstClr val="black"/>
              </a:solidFill>
              <a:ea typeface="Calibri"/>
              <a:cs typeface="Calibri"/>
            </a:endParaRPr>
          </a:p>
          <a:p>
            <a:pPr defTabSz="922741">
              <a:spcAft>
                <a:spcPts val="578"/>
              </a:spcAft>
              <a:defRPr/>
            </a:pPr>
            <a:r>
              <a:rPr lang="en-US" dirty="0">
                <a:solidFill>
                  <a:prstClr val="black"/>
                </a:solidFill>
                <a:cs typeface="Calibri"/>
              </a:rPr>
              <a:t>For more information, visit </a:t>
            </a:r>
            <a:r>
              <a:rPr lang="en-US" dirty="0">
                <a:hlinkClick r:id="rId3"/>
              </a:rPr>
              <a:t>Medicare.gov/health-drug-plans/health-plans/your-coverage-options/plan-marketing-rules</a:t>
            </a:r>
            <a:r>
              <a:rPr lang="en-US" dirty="0"/>
              <a:t>.  </a:t>
            </a:r>
            <a:endParaRPr lang="en-US">
              <a:ea typeface="Calibri"/>
              <a:cs typeface="Calibri"/>
            </a:endParaRPr>
          </a:p>
          <a:p>
            <a:pPr defTabSz="922741">
              <a:spcAft>
                <a:spcPts val="578"/>
              </a:spcAft>
              <a:defRPr/>
            </a:pPr>
            <a:r>
              <a:rPr lang="en-US" dirty="0">
                <a:solidFill>
                  <a:prstClr val="black"/>
                </a:solidFill>
                <a:cs typeface="Calibri"/>
              </a:rPr>
              <a:t>To report plans that ask for your personal information over the phone or that call you without your permission to enroll you in a plan, call 1-800-MEDICARE (1-800-633-4227). TTY users can call 1-877-486-2048. </a:t>
            </a:r>
            <a:endParaRPr lang="en-US">
              <a:ea typeface="Calibri"/>
              <a:cs typeface="Calibri"/>
            </a:endParaRPr>
          </a:p>
        </p:txBody>
      </p:sp>
    </p:spTree>
    <p:extLst>
      <p:ext uri="{BB962C8B-B14F-4D97-AF65-F5344CB8AC3E}">
        <p14:creationId xmlns:p14="http://schemas.microsoft.com/office/powerpoint/2010/main" val="2520098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9D9DB-33F3-3485-701B-46B81EC9EA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CA4505-56C3-3127-2DA3-8AAD7D956E92}"/>
              </a:ext>
            </a:extLst>
          </p:cNvPr>
          <p:cNvSpPr>
            <a:spLocks noGrp="1" noRot="1" noChangeAspect="1"/>
          </p:cNvSpPr>
          <p:nvPr>
            <p:ph type="sldImg"/>
          </p:nvPr>
        </p:nvSpPr>
        <p:spPr>
          <a:xfrm>
            <a:off x="685800" y="331788"/>
            <a:ext cx="5486400" cy="3086100"/>
          </a:xfrm>
        </p:spPr>
      </p:sp>
      <p:sp>
        <p:nvSpPr>
          <p:cNvPr id="3" name="Notes Placeholder 2">
            <a:extLst>
              <a:ext uri="{FF2B5EF4-FFF2-40B4-BE49-F238E27FC236}">
                <a16:creationId xmlns:a16="http://schemas.microsoft.com/office/drawing/2014/main" id="{3F3195EF-C039-5308-44FA-BE76AF1F397E}"/>
              </a:ext>
            </a:extLst>
          </p:cNvPr>
          <p:cNvSpPr>
            <a:spLocks noGrp="1"/>
          </p:cNvSpPr>
          <p:nvPr>
            <p:ph type="body" idx="1"/>
          </p:nvPr>
        </p:nvSpPr>
        <p:spPr>
          <a:xfrm>
            <a:off x="314325" y="3566160"/>
            <a:ext cx="6229350" cy="5474970"/>
          </a:xfrm>
        </p:spPr>
        <p:txBody>
          <a:bodyPr/>
          <a:lstStyle/>
          <a:p>
            <a:pPr defTabSz="931717">
              <a:spcAft>
                <a:spcPts val="578"/>
              </a:spcAft>
              <a:defRPr/>
            </a:pPr>
            <a:r>
              <a:rPr lang="en-US" b="1">
                <a:solidFill>
                  <a:srgbClr val="000000"/>
                </a:solidFill>
                <a:cs typeface="Arial" panose="020B0604020202020204" pitchFamily="34" charset="0"/>
              </a:rPr>
              <a:t>Presenter Notes</a:t>
            </a:r>
            <a:r>
              <a:rPr lang="en-US">
                <a:solidFill>
                  <a:srgbClr val="444444"/>
                </a:solidFill>
                <a:cs typeface="Arial" panose="020B0604020202020204" pitchFamily="34" charset="0"/>
              </a:rPr>
              <a:t>​</a:t>
            </a:r>
          </a:p>
          <a:p>
            <a:pPr>
              <a:spcAft>
                <a:spcPts val="578"/>
              </a:spcAft>
            </a:pPr>
            <a:r>
              <a:rPr lang="en-US"/>
              <a:t>Scammers might target you through phone calls, internet ads, and text messages with offers of free services, medical equipment, or gift cards upon confirming your personal information and eligibility for specific Medicare services. Here are 2 common examples of fraudulent services and equipment.</a:t>
            </a:r>
          </a:p>
          <a:p>
            <a:pPr marL="171450" indent="-171450">
              <a:spcAft>
                <a:spcPts val="578"/>
              </a:spcAft>
              <a:buFont typeface="Wingdings" panose="05000000000000000000" pitchFamily="2" charset="2"/>
              <a:buChar char="§"/>
            </a:pPr>
            <a:r>
              <a:rPr lang="en-US">
                <a:cs typeface="Arial" panose="020B0604020202020204" pitchFamily="34" charset="0"/>
              </a:rPr>
              <a:t>Legitimate remote patient monitoring, or RPM, involves using medical devices like scales, glucose monitors, blood pressure cuffs, cardiac rhythm devices, and other equipment to remotely monitor for anomalies in patients with chronic medical conditions. It's beneficial if you have a condition that might deteriorate quickly, where monitoring can reduce complications, hospitalizations, or death. However, some unscrupulous companies sign people up for RPM even if they don't need it medically. Scammers have several ways to make contact. They may try "cold calling” by phone, place internet ads (“click bait”), or television advertising. These contacts may come from a durable medical equipment (DME) company or pharmacy. They may or may not send you the equipment. If they do send equipment, it might not be Food &amp; Drug Administration (FDA)-approved. They then bill Medicare for set-up, patient teaching, and monthly monitoring of data. Most often, the monthly monitoring never happens, but you're billed monthly anyway.</a:t>
            </a:r>
          </a:p>
          <a:p>
            <a:pPr marL="171450" indent="-171450">
              <a:spcAft>
                <a:spcPts val="578"/>
              </a:spcAft>
              <a:buFont typeface="Wingdings" panose="05000000000000000000" pitchFamily="2" charset="2"/>
              <a:buChar char="§"/>
            </a:pPr>
            <a:r>
              <a:rPr lang="en-US"/>
              <a:t>Scammers might entice you by saying you're “qualified” for items “at no cost” or “free.” For the urinary catheter scam, dishonest DME companies might use your personal information to bill Medicare monthly for urinary catheters not needed medically and that may or may not actually be sent to you.</a:t>
            </a:r>
            <a:endParaRPr lang="en-US">
              <a:cs typeface="Arial" panose="020B0604020202020204" pitchFamily="34" charset="0"/>
            </a:endParaRPr>
          </a:p>
          <a:p>
            <a:pPr marL="171450" indent="-171450">
              <a:spcBef>
                <a:spcPts val="0"/>
              </a:spcBef>
              <a:spcAft>
                <a:spcPts val="578"/>
              </a:spcAft>
              <a:buFont typeface="Wingdings" panose="05000000000000000000" pitchFamily="2" charset="2"/>
              <a:buChar char="§"/>
            </a:pPr>
            <a:r>
              <a:rPr lang="en-US">
                <a:cs typeface="Arial" panose="020B0604020202020204" pitchFamily="34" charset="0"/>
              </a:rPr>
              <a:t>If you think you're being targeted for the remote patient monitoring scam or urinary catheter scam, keep a record of any suspicious encounters and report them to 1-800-HHS-TIPS (1-800-447-8477) or </a:t>
            </a:r>
            <a:r>
              <a:rPr lang="en-US">
                <a:cs typeface="Arial" panose="020B0604020202020204" pitchFamily="34" charset="0"/>
                <a:hlinkClick r:id="rId3"/>
              </a:rPr>
              <a:t>OIG.HHS.gov/fraud/hotline</a:t>
            </a:r>
            <a:r>
              <a:rPr lang="en-US">
                <a:cs typeface="Arial" panose="020B0604020202020204" pitchFamily="34" charset="0"/>
              </a:rPr>
              <a:t>.</a:t>
            </a:r>
          </a:p>
        </p:txBody>
      </p:sp>
    </p:spTree>
    <p:extLst>
      <p:ext uri="{BB962C8B-B14F-4D97-AF65-F5344CB8AC3E}">
        <p14:creationId xmlns:p14="http://schemas.microsoft.com/office/powerpoint/2010/main" val="3970530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spcAft>
                <a:spcPts val="600"/>
              </a:spcAft>
              <a:defRPr/>
            </a:pPr>
            <a:r>
              <a:rPr lang="en-US" b="1" dirty="0">
                <a:solidFill>
                  <a:srgbClr val="000000"/>
                </a:solidFill>
                <a:cs typeface="Calibri"/>
              </a:rPr>
              <a:t>This slide has animation.</a:t>
            </a:r>
            <a:endParaRPr lang="en-US" dirty="0"/>
          </a:p>
          <a:p>
            <a:pPr defTabSz="931717">
              <a:spcAft>
                <a:spcPts val="600"/>
              </a:spcAft>
              <a:defRPr/>
            </a:pPr>
            <a:r>
              <a:rPr lang="en-US" b="1" dirty="0">
                <a:solidFill>
                  <a:srgbClr val="000000"/>
                </a:solidFill>
                <a:cs typeface="Calibri"/>
              </a:rPr>
              <a:t>Presenter Notes</a:t>
            </a:r>
            <a:r>
              <a:rPr lang="en-US" dirty="0">
                <a:solidFill>
                  <a:srgbClr val="444444"/>
                </a:solidFill>
                <a:cs typeface="Calibri"/>
              </a:rPr>
              <a:t>​</a:t>
            </a:r>
            <a:endParaRPr lang="en-US" dirty="0"/>
          </a:p>
          <a:p>
            <a:pPr>
              <a:spcAft>
                <a:spcPts val="600"/>
              </a:spcAft>
              <a:buNone/>
            </a:pPr>
            <a:r>
              <a:rPr lang="en-US" dirty="0"/>
              <a:t>Hospice fraud occurs when Medicare Part A (Hospital Insurance) is falsely billed for any level of hospice care or service.</a:t>
            </a:r>
            <a:endParaRPr lang="en-US" dirty="0">
              <a:ea typeface="Calibri"/>
              <a:cs typeface="Calibri"/>
            </a:endParaRPr>
          </a:p>
          <a:p>
            <a:pPr>
              <a:spcAft>
                <a:spcPts val="600"/>
              </a:spcAft>
            </a:pPr>
            <a:r>
              <a:rPr lang="en-US" dirty="0">
                <a:solidFill>
                  <a:srgbClr val="000000"/>
                </a:solidFill>
              </a:rPr>
              <a:t>Remember this advice to avoid hospice scams:</a:t>
            </a:r>
            <a:endParaRPr lang="en-US" dirty="0">
              <a:solidFill>
                <a:srgbClr val="000000"/>
              </a:solidFill>
              <a:ea typeface="Calibri"/>
              <a:cs typeface="Calibri"/>
            </a:endParaRPr>
          </a:p>
          <a:p>
            <a:pPr marL="112395" indent="-112395">
              <a:spcAft>
                <a:spcPts val="600"/>
              </a:spcAft>
              <a:buFont typeface="Wingdings"/>
              <a:buChar char="§"/>
            </a:pPr>
            <a:r>
              <a:rPr lang="en-US" dirty="0">
                <a:solidFill>
                  <a:srgbClr val="FF0000"/>
                </a:solidFill>
              </a:rPr>
              <a:t>Only y</a:t>
            </a:r>
            <a:r>
              <a:rPr lang="en-US" dirty="0">
                <a:solidFill>
                  <a:srgbClr val="000000"/>
                </a:solidFill>
              </a:rPr>
              <a:t>our doctor </a:t>
            </a:r>
            <a:r>
              <a:rPr lang="en-US" dirty="0">
                <a:solidFill>
                  <a:srgbClr val="FF0000"/>
                </a:solidFill>
              </a:rPr>
              <a:t>or a hospice doctor </a:t>
            </a:r>
            <a:r>
              <a:rPr lang="en-US" dirty="0">
                <a:solidFill>
                  <a:srgbClr val="000000"/>
                </a:solidFill>
              </a:rPr>
              <a:t>can certify you’re terminally ill (with a life expectancy of 6 months or less). </a:t>
            </a:r>
            <a:endParaRPr lang="en-US" dirty="0">
              <a:ea typeface="Calibri" panose="020F0502020204030204"/>
              <a:cs typeface="Calibri" panose="020F0502020204030204"/>
            </a:endParaRPr>
          </a:p>
          <a:p>
            <a:pPr marL="112395" indent="-112395">
              <a:spcAft>
                <a:spcPts val="600"/>
              </a:spcAft>
              <a:buFont typeface="Wingdings"/>
              <a:buChar char="§"/>
            </a:pPr>
            <a:r>
              <a:rPr lang="en-US" dirty="0">
                <a:solidFill>
                  <a:srgbClr val="000000"/>
                </a:solidFill>
              </a:rPr>
              <a:t>If you aren't terminally ill, you shouldn't receive hospice care. </a:t>
            </a:r>
            <a:endParaRPr lang="en-US" dirty="0">
              <a:solidFill>
                <a:srgbClr val="000000"/>
              </a:solidFill>
              <a:ea typeface="Calibri"/>
              <a:cs typeface="Calibri"/>
            </a:endParaRPr>
          </a:p>
          <a:p>
            <a:pPr marL="112395" indent="-112395">
              <a:spcAft>
                <a:spcPts val="600"/>
              </a:spcAft>
              <a:buFont typeface="Wingdings"/>
              <a:buChar char="§"/>
            </a:pPr>
            <a:r>
              <a:rPr lang="en-US" dirty="0">
                <a:solidFill>
                  <a:srgbClr val="000000"/>
                </a:solidFill>
              </a:rPr>
              <a:t>Never accept perks or gifts in return for signing up for hospice services. </a:t>
            </a:r>
            <a:endParaRPr lang="en-US" dirty="0">
              <a:solidFill>
                <a:srgbClr val="000000"/>
              </a:solidFill>
              <a:ea typeface="Calibri"/>
              <a:cs typeface="Calibri"/>
            </a:endParaRPr>
          </a:p>
          <a:p>
            <a:pPr marL="112395" indent="-112395">
              <a:spcAft>
                <a:spcPts val="600"/>
              </a:spcAft>
              <a:buFont typeface="Wingdings"/>
              <a:buChar char="§"/>
            </a:pPr>
            <a:r>
              <a:rPr lang="en-US" dirty="0">
                <a:solidFill>
                  <a:srgbClr val="000000"/>
                </a:solidFill>
              </a:rPr>
              <a:t>Medicare will never provide “free” services like housekeeping or cooking in return for your Medicare Number. </a:t>
            </a:r>
            <a:endParaRPr lang="en-US" dirty="0"/>
          </a:p>
          <a:p>
            <a:endParaRPr lang="en-US" dirty="0"/>
          </a:p>
        </p:txBody>
      </p:sp>
    </p:spTree>
    <p:extLst>
      <p:ext uri="{BB962C8B-B14F-4D97-AF65-F5344CB8AC3E}">
        <p14:creationId xmlns:p14="http://schemas.microsoft.com/office/powerpoint/2010/main" val="4114536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B05F3-77E6-2A0A-DE74-2B74B2F43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56F578-1343-C8FB-2797-4810961B1891}"/>
              </a:ext>
            </a:extLst>
          </p:cNvPr>
          <p:cNvSpPr>
            <a:spLocks noGrp="1" noRot="1" noChangeAspect="1"/>
          </p:cNvSpPr>
          <p:nvPr>
            <p:ph type="sldImg"/>
          </p:nvPr>
        </p:nvSpPr>
        <p:spPr>
          <a:xfrm>
            <a:off x="685800" y="811213"/>
            <a:ext cx="5486400" cy="3086100"/>
          </a:xfrm>
        </p:spPr>
      </p:sp>
      <p:sp>
        <p:nvSpPr>
          <p:cNvPr id="3" name="Notes Placeholder 2">
            <a:extLst>
              <a:ext uri="{FF2B5EF4-FFF2-40B4-BE49-F238E27FC236}">
                <a16:creationId xmlns:a16="http://schemas.microsoft.com/office/drawing/2014/main" id="{7B8C04AF-3D66-0324-8217-368DD7C1EC88}"/>
              </a:ext>
            </a:extLst>
          </p:cNvPr>
          <p:cNvSpPr>
            <a:spLocks noGrp="1"/>
          </p:cNvSpPr>
          <p:nvPr>
            <p:ph type="body" idx="1"/>
          </p:nvPr>
        </p:nvSpPr>
        <p:spPr>
          <a:xfrm>
            <a:off x="411480" y="4103370"/>
            <a:ext cx="6092190" cy="4686300"/>
          </a:xfrm>
        </p:spPr>
        <p:txBody>
          <a:bodyPr/>
          <a:lstStyle/>
          <a:p>
            <a:pPr defTabSz="931717">
              <a:spcAft>
                <a:spcPts val="600"/>
              </a:spcAft>
              <a:defRPr/>
            </a:pPr>
            <a:r>
              <a:rPr lang="en-US" b="1" dirty="0">
                <a:solidFill>
                  <a:srgbClr val="000000"/>
                </a:solidFill>
                <a:cs typeface="Calibri"/>
              </a:rPr>
              <a:t>This slide has animation.</a:t>
            </a:r>
            <a:endParaRPr lang="en-US" dirty="0">
              <a:solidFill>
                <a:srgbClr val="000000"/>
              </a:solidFill>
              <a:cs typeface="Calibri"/>
            </a:endParaRPr>
          </a:p>
          <a:p>
            <a:pPr defTabSz="931717">
              <a:spcAft>
                <a:spcPts val="600"/>
              </a:spcAft>
              <a:defRPr/>
            </a:pPr>
            <a:r>
              <a:rPr lang="en-US" b="1" dirty="0">
                <a:solidFill>
                  <a:srgbClr val="000000"/>
                </a:solidFill>
                <a:cs typeface="Calibri"/>
              </a:rPr>
              <a:t>Presenter Notes</a:t>
            </a:r>
            <a:r>
              <a:rPr lang="en-US" dirty="0">
                <a:solidFill>
                  <a:srgbClr val="444444"/>
                </a:solidFill>
                <a:cs typeface="Calibri"/>
              </a:rPr>
              <a:t>​</a:t>
            </a:r>
            <a:endParaRPr lang="en-US" dirty="0">
              <a:ea typeface="Calibri"/>
              <a:cs typeface="Calibri"/>
            </a:endParaRPr>
          </a:p>
          <a:p>
            <a:pPr>
              <a:spcAft>
                <a:spcPts val="600"/>
              </a:spcAft>
              <a:buNone/>
            </a:pPr>
            <a:r>
              <a:rPr lang="en-US" dirty="0"/>
              <a:t>Home health includes a wide range of health care services that you can get in your home for an illness or injury to help you get better, maintain your current condition or level of function, or slow your rate of decline. Medicare covers certain home health services if you’re eligible. For more information about home health coverage, visit </a:t>
            </a:r>
            <a:r>
              <a:rPr lang="en-US" dirty="0">
                <a:hlinkClick r:id="rId3"/>
              </a:rPr>
              <a:t>Medicare.gov/coverage/home-health-services</a:t>
            </a:r>
            <a:r>
              <a:rPr lang="en-US" dirty="0"/>
              <a:t>. </a:t>
            </a:r>
            <a:endParaRPr lang="en-US" dirty="0">
              <a:ea typeface="Calibri"/>
              <a:cs typeface="Calibri"/>
            </a:endParaRPr>
          </a:p>
          <a:p>
            <a:pPr marL="107950" indent="-107950">
              <a:spcAft>
                <a:spcPts val="600"/>
              </a:spcAft>
            </a:pPr>
            <a:r>
              <a:rPr lang="en-US" dirty="0">
                <a:ea typeface="Calibri"/>
                <a:cs typeface="Calibri"/>
              </a:rPr>
              <a:t>Home health fraud occurs when Medicare or Medicaid is charged for: </a:t>
            </a:r>
            <a:endParaRPr lang="en-US" i="1" dirty="0">
              <a:ea typeface="Calibri"/>
              <a:cs typeface="Calibri"/>
            </a:endParaRPr>
          </a:p>
          <a:p>
            <a:pPr marL="171450" indent="-171450">
              <a:spcAft>
                <a:spcPts val="600"/>
              </a:spcAft>
              <a:buFont typeface="Wingdings" panose="05000000000000000000" pitchFamily="2" charset="2"/>
              <a:buChar char="§"/>
            </a:pPr>
            <a:r>
              <a:rPr lang="en-US" dirty="0">
                <a:ea typeface="Calibri"/>
                <a:cs typeface="Calibri"/>
              </a:rPr>
              <a:t>Home health services when you didn't meet Medicare's "homebound" criteria. (You can find these criteria at</a:t>
            </a:r>
            <a:r>
              <a:rPr lang="en-US" dirty="0">
                <a:solidFill>
                  <a:srgbClr val="FF0000"/>
                </a:solidFill>
                <a:ea typeface="Calibri"/>
                <a:cs typeface="Calibri"/>
              </a:rPr>
              <a:t> </a:t>
            </a:r>
            <a:r>
              <a:rPr lang="en-US" dirty="0">
                <a:solidFill>
                  <a:srgbClr val="FF0000"/>
                </a:solidFill>
                <a:hlinkClick r:id="rId3"/>
              </a:rPr>
              <a:t>Medicare.gov/coverage/home-health-services</a:t>
            </a:r>
            <a:r>
              <a:rPr lang="en-US" dirty="0">
                <a:ea typeface="Calibri"/>
                <a:cs typeface="Calibri"/>
              </a:rPr>
              <a:t>.) </a:t>
            </a:r>
          </a:p>
          <a:p>
            <a:pPr marL="171450" indent="-171450">
              <a:spcAft>
                <a:spcPts val="600"/>
              </a:spcAft>
              <a:buFont typeface="Arial" panose="05000000000000000000" pitchFamily="2" charset="2"/>
              <a:buChar char="•"/>
            </a:pPr>
            <a:r>
              <a:rPr lang="en-US" dirty="0">
                <a:ea typeface="Calibri"/>
                <a:cs typeface="Calibri"/>
              </a:rPr>
              <a:t>Services that weren't deemed medically necessary by your doctor. </a:t>
            </a:r>
            <a:r>
              <a:rPr lang="en-US" dirty="0"/>
              <a:t>"Medically necessary" means services or supplies that meet accepted standards of medical practice to diagnose or treat your medical condition.</a:t>
            </a:r>
            <a:endParaRPr lang="en-US" dirty="0">
              <a:ea typeface="Calibri"/>
              <a:cs typeface="Calibri"/>
            </a:endParaRPr>
          </a:p>
          <a:p>
            <a:pPr marL="171450" indent="-171450">
              <a:spcAft>
                <a:spcPts val="600"/>
              </a:spcAft>
              <a:buFont typeface="Wingdings" panose="05000000000000000000" pitchFamily="2" charset="2"/>
              <a:buChar char="§"/>
            </a:pPr>
            <a:r>
              <a:rPr lang="en-US" dirty="0">
                <a:ea typeface="Calibri"/>
                <a:cs typeface="Calibri"/>
              </a:rPr>
              <a:t>Home health services like skilled nursing care and/or therapy services that weren't provided</a:t>
            </a:r>
            <a:endParaRPr lang="en-US" dirty="0">
              <a:solidFill>
                <a:srgbClr val="262626"/>
              </a:solidFill>
              <a:ea typeface="Calibri"/>
              <a:cs typeface="Calibri"/>
            </a:endParaRPr>
          </a:p>
          <a:p>
            <a:pPr>
              <a:spcAft>
                <a:spcPts val="600"/>
              </a:spcAft>
            </a:pPr>
            <a:r>
              <a:rPr lang="en-US" dirty="0"/>
              <a:t>To avoid home health scams:</a:t>
            </a:r>
            <a:endParaRPr lang="en-US" dirty="0">
              <a:ea typeface="Calibri" panose="020F0502020204030204"/>
              <a:cs typeface="Calibri" panose="020F0502020204030204"/>
            </a:endParaRPr>
          </a:p>
          <a:p>
            <a:pPr marL="182880" indent="-182880">
              <a:spcAft>
                <a:spcPts val="600"/>
              </a:spcAft>
              <a:buFont typeface="Wingdings"/>
              <a:buChar char="§"/>
            </a:pPr>
            <a:r>
              <a:rPr lang="en-US" dirty="0"/>
              <a:t>Read your MSN or EOB to compare the services Medicare was charged with what you received and report charges on your MSN or EOB for services or visits you didn't get. </a:t>
            </a:r>
            <a:endParaRPr lang="en-US" dirty="0">
              <a:ea typeface="Calibri" panose="020F0502020204030204"/>
              <a:cs typeface="Calibri" panose="020F0502020204030204"/>
            </a:endParaRPr>
          </a:p>
          <a:p>
            <a:pPr marL="182880" indent="-182880">
              <a:spcAft>
                <a:spcPts val="600"/>
              </a:spcAft>
              <a:buFont typeface="Wingdings"/>
              <a:buChar char="§"/>
            </a:pPr>
            <a:r>
              <a:rPr lang="en-US" dirty="0"/>
              <a:t>Work with your doctor to enroll you in any home health services you may need and to determine medical necessity for these services. </a:t>
            </a:r>
            <a:endParaRPr lang="en-US" dirty="0">
              <a:ea typeface="Calibri" panose="020F0502020204030204"/>
              <a:cs typeface="Calibri" panose="020F0502020204030204"/>
            </a:endParaRPr>
          </a:p>
          <a:p>
            <a:pPr marL="182880" indent="-182880">
              <a:spcAft>
                <a:spcPts val="600"/>
              </a:spcAft>
              <a:buFont typeface="Wingdings"/>
              <a:buChar char="§"/>
            </a:pPr>
            <a:r>
              <a:rPr lang="en-US" dirty="0"/>
              <a:t>Don't accept gifts (like money, gift cards, or groceries) in return for home health services. </a:t>
            </a:r>
            <a:endParaRPr lang="en-US" dirty="0">
              <a:ea typeface="Calibri" panose="020F0502020204030204"/>
              <a:cs typeface="Calibri" panose="020F0502020204030204"/>
            </a:endParaRPr>
          </a:p>
          <a:p>
            <a:pPr marL="182880" indent="-182880">
              <a:spcAft>
                <a:spcPts val="600"/>
              </a:spcAft>
              <a:buFont typeface="Wingdings"/>
              <a:buChar char="§"/>
            </a:pPr>
            <a:r>
              <a:rPr lang="en-US" dirty="0"/>
              <a:t>Don't sign up for housekeeping or medication services from someone who comes to your door claiming they can provide home health services. </a:t>
            </a:r>
            <a:endParaRPr lang="en-US" dirty="0">
              <a:ea typeface="Calibri" panose="020F0502020204030204"/>
              <a:cs typeface="Calibri" panose="020F0502020204030204"/>
            </a:endParaRPr>
          </a:p>
          <a:p>
            <a:endParaRPr lang="en-US" dirty="0"/>
          </a:p>
        </p:txBody>
      </p:sp>
    </p:spTree>
    <p:extLst>
      <p:ext uri="{BB962C8B-B14F-4D97-AF65-F5344CB8AC3E}">
        <p14:creationId xmlns:p14="http://schemas.microsoft.com/office/powerpoint/2010/main" val="436623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E87B4-9D2B-7A5B-6DDB-264A476250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3430CE-9DC4-EF94-4354-9D46923ACA6C}"/>
              </a:ext>
            </a:extLst>
          </p:cNvPr>
          <p:cNvSpPr>
            <a:spLocks noGrp="1" noRot="1" noChangeAspect="1"/>
          </p:cNvSpPr>
          <p:nvPr>
            <p:ph type="sldImg"/>
          </p:nvPr>
        </p:nvSpPr>
        <p:spPr>
          <a:xfrm>
            <a:off x="685800" y="296863"/>
            <a:ext cx="5486400" cy="3086100"/>
          </a:xfrm>
        </p:spPr>
      </p:sp>
      <p:sp>
        <p:nvSpPr>
          <p:cNvPr id="3" name="Notes Placeholder 2">
            <a:extLst>
              <a:ext uri="{FF2B5EF4-FFF2-40B4-BE49-F238E27FC236}">
                <a16:creationId xmlns:a16="http://schemas.microsoft.com/office/drawing/2014/main" id="{4CE9F17D-83EE-95E0-BCF6-F9C69F39E748}"/>
              </a:ext>
            </a:extLst>
          </p:cNvPr>
          <p:cNvSpPr>
            <a:spLocks noGrp="1"/>
          </p:cNvSpPr>
          <p:nvPr>
            <p:ph type="body" idx="1"/>
          </p:nvPr>
        </p:nvSpPr>
        <p:spPr>
          <a:xfrm>
            <a:off x="291465" y="3566160"/>
            <a:ext cx="6275070" cy="5577840"/>
          </a:xfrm>
        </p:spPr>
        <p:txBody>
          <a:bodyPr/>
          <a:lstStyle/>
          <a:p>
            <a:pPr defTabSz="922741">
              <a:spcAft>
                <a:spcPts val="578"/>
              </a:spcAft>
              <a:defRPr/>
            </a:pPr>
            <a:r>
              <a:rPr lang="en-US" sz="1100" b="1" dirty="0">
                <a:solidFill>
                  <a:srgbClr val="000000"/>
                </a:solidFill>
                <a:cs typeface="Calibri"/>
              </a:rPr>
              <a:t>This slide has animation.</a:t>
            </a:r>
            <a:endParaRPr lang="en-US" sz="1100" dirty="0">
              <a:solidFill>
                <a:srgbClr val="444444"/>
              </a:solidFill>
              <a:cs typeface="Calibri"/>
            </a:endParaRPr>
          </a:p>
          <a:p>
            <a:pPr defTabSz="922741">
              <a:spcAft>
                <a:spcPts val="578"/>
              </a:spcAft>
              <a:defRPr/>
            </a:pPr>
            <a:r>
              <a:rPr lang="en-US" sz="1100" b="1" dirty="0">
                <a:solidFill>
                  <a:srgbClr val="000000"/>
                </a:solidFill>
                <a:cs typeface="Calibri"/>
              </a:rPr>
              <a:t>Presenter Notes</a:t>
            </a:r>
            <a:r>
              <a:rPr lang="en-US" sz="1100" dirty="0">
                <a:solidFill>
                  <a:srgbClr val="444444"/>
                </a:solidFill>
                <a:cs typeface="Calibri"/>
              </a:rPr>
              <a:t>​</a:t>
            </a:r>
            <a:endParaRPr lang="en-US" sz="1100" dirty="0">
              <a:solidFill>
                <a:srgbClr val="444444"/>
              </a:solidFill>
              <a:ea typeface="Calibri"/>
              <a:cs typeface="Calibri"/>
            </a:endParaRPr>
          </a:p>
          <a:p>
            <a:pPr defTabSz="922741">
              <a:spcAft>
                <a:spcPts val="578"/>
              </a:spcAft>
              <a:defRPr/>
            </a:pPr>
            <a:r>
              <a:rPr lang="en-US" sz="1100" dirty="0">
                <a:solidFill>
                  <a:prstClr val="black"/>
                </a:solidFill>
                <a:cs typeface="Calibri"/>
              </a:rPr>
              <a:t>There are telemarketing rules for DME. The law prohibits DME suppliers (people who sell equipment like diabetic supplies and power wheelchairs), and anyone representing the supplier from directly selling their products to you, unless given prior consent. This includes contacting you by phone, text message, computer, email, instant messaging, and in-person contact.</a:t>
            </a:r>
            <a:endParaRPr lang="en-US" sz="1100" dirty="0">
              <a:solidFill>
                <a:prstClr val="black"/>
              </a:solidFill>
              <a:ea typeface="Calibri"/>
              <a:cs typeface="Calibri"/>
            </a:endParaRPr>
          </a:p>
          <a:p>
            <a:pPr defTabSz="922741">
              <a:spcAft>
                <a:spcPts val="578"/>
              </a:spcAft>
              <a:defRPr/>
            </a:pPr>
            <a:r>
              <a:rPr lang="en-US" sz="1100" dirty="0">
                <a:solidFill>
                  <a:prstClr val="black"/>
                </a:solidFill>
                <a:cs typeface="Calibri"/>
              </a:rPr>
              <a:t>Potential DME scams include:</a:t>
            </a:r>
            <a:endParaRPr lang="en-US" sz="1100" dirty="0">
              <a:solidFill>
                <a:prstClr val="black"/>
              </a:solidFill>
              <a:ea typeface="Calibri"/>
              <a:cs typeface="Calibri"/>
            </a:endParaRPr>
          </a:p>
          <a:p>
            <a:pPr marL="171450" indent="-171450" defTabSz="922741">
              <a:spcAft>
                <a:spcPts val="578"/>
              </a:spcAft>
              <a:buFont typeface="Wingdings" panose="05000000000000000000" pitchFamily="2" charset="2"/>
              <a:buChar char="§"/>
              <a:defRPr/>
            </a:pPr>
            <a:r>
              <a:rPr lang="en-US" sz="1100" dirty="0">
                <a:solidFill>
                  <a:prstClr val="black"/>
                </a:solidFill>
                <a:cs typeface="Calibri"/>
              </a:rPr>
              <a:t>Calls or visits from people saying they represent Medicare or Medicaid</a:t>
            </a:r>
            <a:endParaRPr lang="en-US" sz="1100"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cs typeface="Calibri"/>
              </a:rPr>
              <a:t>Phone or door-to-door selling techniques</a:t>
            </a:r>
            <a:endParaRPr lang="en-US" sz="1100"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cs typeface="Calibri"/>
              </a:rPr>
              <a:t>Equipment or service, like “free” diabetic testing supplies, heating pads, braces or orthotics, is offered for free and then you're asked for your Medicare Number for what they claim is “record-keeping purposes”</a:t>
            </a:r>
            <a:endParaRPr lang="en-US" sz="1100"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cs typeface="Calibri"/>
              </a:rPr>
              <a:t>Being told that Medicare will pay for the item or service if you give them your Medicare Number</a:t>
            </a:r>
            <a:endParaRPr lang="en-US" sz="1100" dirty="0">
              <a:solidFill>
                <a:prstClr val="black"/>
              </a:solidFill>
              <a:ea typeface="Calibri"/>
              <a:cs typeface="Calibri"/>
            </a:endParaRPr>
          </a:p>
          <a:p>
            <a:pPr marL="171450" indent="-171450" defTabSz="922741">
              <a:spcAft>
                <a:spcPts val="578"/>
              </a:spcAft>
              <a:buFont typeface="Wingdings" panose="05000000000000000000" pitchFamily="2" charset="2"/>
              <a:buChar char="§"/>
              <a:defRPr/>
            </a:pPr>
            <a:r>
              <a:rPr lang="en-US" sz="1100" dirty="0">
                <a:solidFill>
                  <a:prstClr val="black"/>
                </a:solidFill>
                <a:cs typeface="Calibri"/>
              </a:rPr>
              <a:t>Supplies you never ordered are delivered to you, </a:t>
            </a:r>
            <a:r>
              <a:rPr lang="en-US" sz="1100" dirty="0">
                <a:solidFill>
                  <a:srgbClr val="FF0000"/>
                </a:solidFill>
                <a:cs typeface="Calibri"/>
              </a:rPr>
              <a:t>like for urinary catheters</a:t>
            </a:r>
            <a:endParaRPr lang="en-US" sz="1100" dirty="0">
              <a:solidFill>
                <a:srgbClr val="FF0000"/>
              </a:solidFill>
              <a:ea typeface="Calibri"/>
              <a:cs typeface="Calibri"/>
            </a:endParaRPr>
          </a:p>
          <a:p>
            <a:pPr defTabSz="922741">
              <a:spcAft>
                <a:spcPts val="578"/>
              </a:spcAft>
              <a:defRPr/>
            </a:pPr>
            <a:r>
              <a:rPr lang="en-US" sz="1100" dirty="0">
                <a:cs typeface="Calibri"/>
              </a:rPr>
              <a:t>A main goal of these scams is to get your Medicare Number and bill Medicare for services or items that you don’t need or never get. Or they may ship you supplies that you never ordered and then bill your Medicare Number. You’re under no obligation to accept items that you didn’t order and should refuse delivery or return to the sender. Keep a record of the sender’s name and the date you returned the item(s).</a:t>
            </a:r>
            <a:endParaRPr lang="en-US" sz="1100" dirty="0">
              <a:ea typeface="Calibri"/>
              <a:cs typeface="Calibri"/>
            </a:endParaRPr>
          </a:p>
          <a:p>
            <a:pPr defTabSz="922741">
              <a:spcAft>
                <a:spcPts val="578"/>
              </a:spcAft>
              <a:defRPr/>
            </a:pPr>
            <a:r>
              <a:rPr lang="en-US" sz="1100" dirty="0">
                <a:ea typeface="Calibri"/>
                <a:cs typeface="Calibri"/>
              </a:rPr>
              <a:t>Also, Medicare has policies that require suppliers to contact you before they can send you DME refills, to make sure you still need those supplies or need them as frequently as you did before.</a:t>
            </a:r>
            <a:r>
              <a:rPr lang="en-US" sz="1100" dirty="0"/>
              <a:t> Medicare now requires documentation indicating you confirmed the need for the refill within the 30-day period before the end of your current supply. Also, Medicare requires you get DME items no sooner than 10 calendar days before the expected end of the current supply.</a:t>
            </a:r>
            <a:endParaRPr lang="en-US" sz="1100" dirty="0">
              <a:cs typeface="Calibri"/>
            </a:endParaRPr>
          </a:p>
          <a:p>
            <a:pPr defTabSz="922741">
              <a:spcAft>
                <a:spcPts val="578"/>
              </a:spcAft>
              <a:defRPr/>
            </a:pPr>
            <a:r>
              <a:rPr lang="en-US" sz="1100" dirty="0">
                <a:cs typeface="Calibri"/>
              </a:rPr>
              <a:t>It’s important to review your MSN or claims statements from your Medicare plan for charges that you don’t recognize. </a:t>
            </a:r>
            <a:r>
              <a:rPr lang="en-US" sz="1100" dirty="0">
                <a:solidFill>
                  <a:prstClr val="black"/>
                </a:solidFill>
                <a:cs typeface="Calibri"/>
              </a:rPr>
              <a:t>To report suspected DME scams or any other suspected Medicare fraud, call 1-800-MEDICARE (1-800-633-4227). TTY users can call 1-877-486-2048. </a:t>
            </a:r>
            <a:endParaRPr lang="en-US" sz="1100" dirty="0">
              <a:solidFill>
                <a:prstClr val="black"/>
              </a:solidFill>
              <a:ea typeface="Calibri"/>
              <a:cs typeface="Calibri"/>
            </a:endParaRPr>
          </a:p>
          <a:p>
            <a:endParaRPr lang="en-US" dirty="0"/>
          </a:p>
        </p:txBody>
      </p:sp>
    </p:spTree>
    <p:extLst>
      <p:ext uri="{BB962C8B-B14F-4D97-AF65-F5344CB8AC3E}">
        <p14:creationId xmlns:p14="http://schemas.microsoft.com/office/powerpoint/2010/main" val="140665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a:t>Presenter Notes​</a:t>
            </a:r>
          </a:p>
          <a:p>
            <a:pPr>
              <a:spcAft>
                <a:spcPts val="600"/>
              </a:spcAft>
            </a:pPr>
            <a:r>
              <a:rPr lang="en-US"/>
              <a:t>Topic 4 explains how to fight and report fraud.</a:t>
            </a:r>
          </a:p>
          <a:p>
            <a:pPr>
              <a:spcAft>
                <a:spcPts val="600"/>
              </a:spcAft>
            </a:pPr>
            <a:r>
              <a:rPr lang="en-US"/>
              <a:t>At the end of this lesson, you’ll be able to:</a:t>
            </a:r>
          </a:p>
          <a:p>
            <a:pPr marL="171450" indent="-171450">
              <a:spcAft>
                <a:spcPts val="600"/>
              </a:spcAft>
              <a:buFont typeface="Wingdings" panose="05000000000000000000" pitchFamily="2" charset="2"/>
              <a:buChar char="§"/>
            </a:pPr>
            <a:r>
              <a:rPr lang="en-US"/>
              <a:t>Understand why it’s important to protect personal information</a:t>
            </a:r>
          </a:p>
          <a:p>
            <a:pPr marL="171450" indent="-171450">
              <a:spcAft>
                <a:spcPts val="600"/>
              </a:spcAft>
              <a:buFont typeface="Wingdings" panose="05000000000000000000" pitchFamily="2" charset="2"/>
              <a:buChar char="§"/>
            </a:pPr>
            <a:r>
              <a:rPr lang="en-US"/>
              <a:t>Identify resources to help fight fraud</a:t>
            </a:r>
          </a:p>
          <a:p>
            <a:pPr marL="171450" indent="-171450">
              <a:spcAft>
                <a:spcPts val="600"/>
              </a:spcAft>
              <a:buFont typeface="Wingdings" panose="05000000000000000000" pitchFamily="2" charset="2"/>
              <a:buChar char="§"/>
            </a:pPr>
            <a:r>
              <a:rPr lang="en-US"/>
              <a:t>Explain the 4 Rs for fighting Medicare fraud</a:t>
            </a:r>
          </a:p>
          <a:p>
            <a:pPr marL="171450" indent="-171450">
              <a:spcAft>
                <a:spcPts val="600"/>
              </a:spcAft>
              <a:buFont typeface="Wingdings" panose="05000000000000000000" pitchFamily="2" charset="2"/>
              <a:buChar char="§"/>
            </a:pPr>
            <a:r>
              <a:rPr lang="en-US"/>
              <a:t>Describe how to prevent and report identity theft</a:t>
            </a:r>
          </a:p>
          <a:p>
            <a:pPr marL="171450" indent="-171450">
              <a:spcAft>
                <a:spcPts val="600"/>
              </a:spcAft>
              <a:buFont typeface="Wingdings" panose="05000000000000000000" pitchFamily="2" charset="2"/>
              <a:buChar char="§"/>
            </a:pPr>
            <a:r>
              <a:rPr lang="en-US"/>
              <a:t>Know how to report suspected Medicare and Medicaid fraud</a:t>
            </a:r>
          </a:p>
          <a:p>
            <a:endParaRPr lang="en-US"/>
          </a:p>
        </p:txBody>
      </p:sp>
    </p:spTree>
    <p:extLst>
      <p:ext uri="{BB962C8B-B14F-4D97-AF65-F5344CB8AC3E}">
        <p14:creationId xmlns:p14="http://schemas.microsoft.com/office/powerpoint/2010/main" val="2309028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228600"/>
            <a:ext cx="5486400" cy="3086100"/>
          </a:xfrm>
        </p:spPr>
      </p:sp>
      <p:sp>
        <p:nvSpPr>
          <p:cNvPr id="3" name="Notes Placeholder 2"/>
          <p:cNvSpPr>
            <a:spLocks noGrp="1"/>
          </p:cNvSpPr>
          <p:nvPr>
            <p:ph type="body" idx="1"/>
          </p:nvPr>
        </p:nvSpPr>
        <p:spPr>
          <a:xfrm>
            <a:off x="285750" y="3486150"/>
            <a:ext cx="6400799" cy="5543550"/>
          </a:xfrm>
        </p:spPr>
        <p:txBody>
          <a:bodyPr/>
          <a:lstStyle/>
          <a:p>
            <a:pPr defTabSz="922741">
              <a:spcAft>
                <a:spcPts val="578"/>
              </a:spcAft>
              <a:defRPr/>
            </a:pPr>
            <a:r>
              <a:rPr lang="en-US" sz="1100" b="1" dirty="0">
                <a:solidFill>
                  <a:srgbClr val="000000"/>
                </a:solidFill>
                <a:latin typeface="Calibri "/>
                <a:cs typeface="Arial" panose="020B0604020202020204" pitchFamily="34" charset="0"/>
              </a:rPr>
              <a:t>This slide has animation.</a:t>
            </a:r>
            <a:endParaRPr lang="en-US" dirty="0"/>
          </a:p>
          <a:p>
            <a:pPr defTabSz="922741">
              <a:spcAft>
                <a:spcPts val="578"/>
              </a:spcAft>
              <a:defRPr/>
            </a:pPr>
            <a:r>
              <a:rPr lang="en-US" sz="1100" b="1" dirty="0">
                <a:solidFill>
                  <a:srgbClr val="000000"/>
                </a:solidFill>
                <a:latin typeface="Calibri "/>
                <a:cs typeface="Arial" panose="020B0604020202020204" pitchFamily="34" charset="0"/>
              </a:rPr>
              <a:t>Presenter Notes</a:t>
            </a:r>
            <a:r>
              <a:rPr lang="en-US" sz="1100" dirty="0">
                <a:solidFill>
                  <a:srgbClr val="444444"/>
                </a:solidFill>
                <a:latin typeface="Calibri "/>
                <a:cs typeface="Arial" panose="020B0604020202020204" pitchFamily="34" charset="0"/>
              </a:rPr>
              <a:t>​</a:t>
            </a:r>
            <a:endParaRPr lang="en-US" dirty="0"/>
          </a:p>
          <a:p>
            <a:pPr defTabSz="922741">
              <a:spcAft>
                <a:spcPts val="578"/>
              </a:spcAft>
              <a:defRPr/>
            </a:pPr>
            <a:r>
              <a:rPr lang="en-US" sz="1100" dirty="0">
                <a:solidFill>
                  <a:prstClr val="black"/>
                </a:solidFill>
                <a:latin typeface="Calibri "/>
                <a:cs typeface="Arial" panose="020B0604020202020204" pitchFamily="34" charset="0"/>
              </a:rPr>
              <a:t>There are consequences if you share your health care card or number with anyone other than your health care providers or a trusted caregiver. </a:t>
            </a: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latin typeface="Calibri "/>
                <a:cs typeface="Arial" panose="020B0604020202020204" pitchFamily="34" charset="0"/>
              </a:rPr>
              <a:t>Your medical records could be wrong—the next time you go to the doctor, you’ll have to explain what happened, so you don’t get the wrong kind of care.</a:t>
            </a:r>
          </a:p>
          <a:p>
            <a:pPr marL="171450" indent="-171450" defTabSz="922741">
              <a:spcAft>
                <a:spcPts val="578"/>
              </a:spcAft>
              <a:buFont typeface="Wingdings" panose="05000000000000000000" pitchFamily="2" charset="2"/>
              <a:buChar char="§"/>
              <a:defRPr/>
            </a:pPr>
            <a:r>
              <a:rPr lang="en-US" sz="1100" dirty="0">
                <a:latin typeface="Calibri "/>
                <a:cs typeface="Arial" panose="020B0604020202020204" pitchFamily="34" charset="0"/>
              </a:rPr>
              <a:t>Your number could be misused for items or services you didn't need. You could be on the hook for cost-sharing, or sharing your number could use up your benefits too soon, when you need them. </a:t>
            </a: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latin typeface="Calibri "/>
                <a:cs typeface="Arial" panose="020B0604020202020204" pitchFamily="34" charset="0"/>
              </a:rPr>
              <a:t>If you intentionally participated, you could be charged with health care fraud and spend time in jail if found guilty.</a:t>
            </a: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latin typeface="Calibri "/>
                <a:cs typeface="Arial" panose="020B0604020202020204" pitchFamily="34" charset="0"/>
              </a:rPr>
              <a:t>You might lose your benefits.</a:t>
            </a:r>
          </a:p>
          <a:p>
            <a:pPr marL="171450" indent="-171450" defTabSz="922741">
              <a:spcAft>
                <a:spcPts val="578"/>
              </a:spcAft>
              <a:buFont typeface="Wingdings" panose="05000000000000000000" pitchFamily="2" charset="2"/>
              <a:buChar char="§"/>
              <a:defRPr/>
            </a:pPr>
            <a:r>
              <a:rPr lang="en-US" sz="1100" dirty="0">
                <a:solidFill>
                  <a:prstClr val="black"/>
                </a:solidFill>
                <a:latin typeface="Calibri "/>
                <a:cs typeface="Arial" panose="020B0604020202020204" pitchFamily="34" charset="0"/>
              </a:rPr>
              <a:t>If you have Medicaid, you can be limited to certain doctors, drug stores, or hospitals. This is called a lock-in program. If you have Medicare drug coverage, you could be placed under a drug management program.</a:t>
            </a:r>
          </a:p>
          <a:p>
            <a:pPr defTabSz="922741">
              <a:spcAft>
                <a:spcPts val="578"/>
              </a:spcAft>
              <a:defRPr/>
            </a:pPr>
            <a:r>
              <a:rPr lang="en-US" sz="1100" dirty="0">
                <a:solidFill>
                  <a:prstClr val="black"/>
                </a:solidFill>
                <a:latin typeface="Calibri "/>
                <a:cs typeface="Arial" panose="020B0604020202020204" pitchFamily="34" charset="0"/>
              </a:rPr>
              <a:t>Lock-in may be used for people with Medicaid who are:</a:t>
            </a: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latin typeface="Calibri "/>
                <a:cs typeface="Arial" panose="020B0604020202020204" pitchFamily="34" charset="0"/>
              </a:rPr>
              <a:t>Visiting hospital emergency department for non-emergency health concerns</a:t>
            </a: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latin typeface="Calibri "/>
                <a:cs typeface="Arial" panose="020B0604020202020204" pitchFamily="34" charset="0"/>
              </a:rPr>
              <a:t>Using 2 or more hospitals for emergency department services</a:t>
            </a: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latin typeface="Calibri "/>
                <a:cs typeface="Arial" panose="020B0604020202020204" pitchFamily="34" charset="0"/>
              </a:rPr>
              <a:t>Using 2 or more doctors resulting in duplicated medications and/or treatments</a:t>
            </a: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latin typeface="Calibri "/>
                <a:cs typeface="Arial" panose="020B0604020202020204" pitchFamily="34" charset="0"/>
              </a:rPr>
              <a:t>Exhibiting possible drug-seeking behavior, like:</a:t>
            </a:r>
          </a:p>
          <a:p>
            <a:pPr marL="405130" lvl="1" indent="-172085" defTabSz="692056">
              <a:spcBef>
                <a:spcPts val="0"/>
              </a:spcBef>
              <a:spcAft>
                <a:spcPts val="578"/>
              </a:spcAft>
              <a:buFont typeface="Arial" panose="020B0604020202020204" pitchFamily="34" charset="0"/>
              <a:buChar char="•"/>
              <a:defRPr/>
            </a:pPr>
            <a:r>
              <a:rPr lang="en-US" sz="1100" dirty="0">
                <a:solidFill>
                  <a:prstClr val="black"/>
                </a:solidFill>
                <a:latin typeface="Calibri "/>
                <a:cs typeface="Arial" panose="020B0604020202020204" pitchFamily="34" charset="0"/>
              </a:rPr>
              <a:t>Requesting a specific scheduled medication (narcotics)</a:t>
            </a:r>
          </a:p>
          <a:p>
            <a:pPr marL="405130" lvl="1" indent="-172085" defTabSz="692056">
              <a:spcBef>
                <a:spcPts val="0"/>
              </a:spcBef>
              <a:spcAft>
                <a:spcPts val="578"/>
              </a:spcAft>
              <a:buFont typeface="Arial" panose="020B0604020202020204" pitchFamily="34" charset="0"/>
              <a:buChar char="•"/>
              <a:defRPr/>
            </a:pPr>
            <a:r>
              <a:rPr lang="en-US" sz="1100" dirty="0">
                <a:solidFill>
                  <a:prstClr val="black"/>
                </a:solidFill>
                <a:latin typeface="Calibri "/>
                <a:cs typeface="Arial" panose="020B0604020202020204" pitchFamily="34" charset="0"/>
              </a:rPr>
              <a:t>Requesting early refills of scheduled medications</a:t>
            </a:r>
          </a:p>
          <a:p>
            <a:pPr marL="405130" lvl="1" indent="-172085" defTabSz="692056">
              <a:spcBef>
                <a:spcPts val="0"/>
              </a:spcBef>
              <a:spcAft>
                <a:spcPts val="578"/>
              </a:spcAft>
              <a:buFont typeface="Arial" panose="020B0604020202020204" pitchFamily="34" charset="0"/>
              <a:buChar char="•"/>
              <a:defRPr/>
            </a:pPr>
            <a:r>
              <a:rPr lang="en-US" sz="1100" dirty="0">
                <a:solidFill>
                  <a:prstClr val="black"/>
                </a:solidFill>
                <a:latin typeface="Calibri "/>
                <a:cs typeface="Arial" panose="020B0604020202020204" pitchFamily="34" charset="0"/>
              </a:rPr>
              <a:t>Reporting frequent losses of scheduled medications </a:t>
            </a:r>
          </a:p>
          <a:p>
            <a:pPr marL="405130" lvl="1" indent="-172085" defTabSz="692056">
              <a:spcBef>
                <a:spcPts val="0"/>
              </a:spcBef>
              <a:spcAft>
                <a:spcPts val="578"/>
              </a:spcAft>
              <a:buFont typeface="Arial" panose="020B0604020202020204" pitchFamily="34" charset="0"/>
              <a:buChar char="•"/>
              <a:defRPr/>
            </a:pPr>
            <a:r>
              <a:rPr lang="en-US" sz="1100" dirty="0">
                <a:solidFill>
                  <a:prstClr val="black"/>
                </a:solidFill>
                <a:latin typeface="Calibri "/>
                <a:cs typeface="Arial" panose="020B0604020202020204" pitchFamily="34" charset="0"/>
              </a:rPr>
              <a:t>Using multiple pharmacies to fill prescriptions</a:t>
            </a:r>
          </a:p>
          <a:p>
            <a:pPr indent="0" defTabSz="692056">
              <a:spcBef>
                <a:spcPts val="0"/>
              </a:spcBef>
              <a:spcAft>
                <a:spcPts val="578"/>
              </a:spcAft>
              <a:buNone/>
              <a:defRPr/>
            </a:pPr>
            <a:r>
              <a:rPr lang="en-US" sz="1100" dirty="0">
                <a:solidFill>
                  <a:prstClr val="black"/>
                </a:solidFill>
                <a:latin typeface="Calibri "/>
                <a:cs typeface="Arial" panose="020B0604020202020204" pitchFamily="34" charset="0"/>
              </a:rPr>
              <a:t>For more information about Medicaid fraud prevention efforts, visit </a:t>
            </a:r>
            <a:r>
              <a:rPr lang="en-US" sz="1100" dirty="0">
                <a:solidFill>
                  <a:prstClr val="black"/>
                </a:solidFill>
                <a:latin typeface="Calibri "/>
                <a:cs typeface="Arial" panose="020B0604020202020204" pitchFamily="34" charset="0"/>
                <a:hlinkClick r:id="rId3"/>
              </a:rPr>
              <a:t>Medicaid.gov/medicaid/program-integrity</a:t>
            </a:r>
            <a:r>
              <a:rPr lang="en-US" sz="1100" dirty="0">
                <a:solidFill>
                  <a:prstClr val="black"/>
                </a:solidFill>
                <a:latin typeface="Calibri "/>
                <a:cs typeface="Arial" panose="020B0604020202020204" pitchFamily="34" charset="0"/>
              </a:rPr>
              <a:t>. </a:t>
            </a:r>
          </a:p>
          <a:p>
            <a:endParaRPr lang="en-US" sz="1100" dirty="0"/>
          </a:p>
        </p:txBody>
      </p:sp>
    </p:spTree>
    <p:extLst>
      <p:ext uri="{BB962C8B-B14F-4D97-AF65-F5344CB8AC3E}">
        <p14:creationId xmlns:p14="http://schemas.microsoft.com/office/powerpoint/2010/main" val="2452487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46088"/>
            <a:ext cx="5486400" cy="3086100"/>
          </a:xfrm>
        </p:spPr>
      </p:sp>
      <p:sp>
        <p:nvSpPr>
          <p:cNvPr id="3" name="Notes Placeholder 2"/>
          <p:cNvSpPr>
            <a:spLocks noGrp="1"/>
          </p:cNvSpPr>
          <p:nvPr>
            <p:ph type="body" idx="1"/>
          </p:nvPr>
        </p:nvSpPr>
        <p:spPr>
          <a:xfrm>
            <a:off x="354330" y="3783330"/>
            <a:ext cx="6195060" cy="5154930"/>
          </a:xfrm>
        </p:spPr>
        <p:txBody>
          <a:bodyPr/>
          <a:lstStyle/>
          <a:p>
            <a:pPr defTabSz="922741">
              <a:spcAft>
                <a:spcPts val="578"/>
              </a:spcAft>
              <a:defRPr/>
            </a:pPr>
            <a:r>
              <a:rPr lang="en-US" b="1">
                <a:solidFill>
                  <a:srgbClr val="000000"/>
                </a:solidFill>
                <a:latin typeface="Calibri "/>
                <a:cs typeface="Arial" panose="020B0604020202020204" pitchFamily="34" charset="0"/>
              </a:rPr>
              <a:t>Presenter Notes</a:t>
            </a:r>
            <a:r>
              <a:rPr lang="en-US">
                <a:solidFill>
                  <a:srgbClr val="444444"/>
                </a:solidFill>
                <a:latin typeface="Calibri "/>
                <a:cs typeface="Arial" panose="020B0604020202020204" pitchFamily="34" charset="0"/>
              </a:rPr>
              <a:t>​</a:t>
            </a:r>
          </a:p>
          <a:p>
            <a:pPr defTabSz="922741">
              <a:spcAft>
                <a:spcPts val="578"/>
              </a:spcAft>
              <a:defRPr/>
            </a:pPr>
            <a:r>
              <a:rPr lang="en-US">
                <a:solidFill>
                  <a:prstClr val="black"/>
                </a:solidFill>
                <a:latin typeface="Calibri "/>
                <a:cs typeface="Arial" panose="020B0604020202020204" pitchFamily="34" charset="0"/>
              </a:rPr>
              <a:t>Senior Medicare Patrols (SMPs) use outreach, counseling, and education to empower and help </a:t>
            </a:r>
            <a:r>
              <a:rPr lang="en-US">
                <a:latin typeface="Calibri "/>
                <a:cs typeface="Arial" panose="020B0604020202020204" pitchFamily="34" charset="0"/>
              </a:rPr>
              <a:t>you, your </a:t>
            </a:r>
            <a:r>
              <a:rPr lang="en-US">
                <a:solidFill>
                  <a:prstClr val="black"/>
                </a:solidFill>
                <a:latin typeface="Calibri "/>
                <a:cs typeface="Arial" panose="020B0604020202020204" pitchFamily="34" charset="0"/>
              </a:rPr>
              <a:t>families, and caregivers to prevent, detect, and report health care fraud, errors, and abuse. SMPs are grant-funded projects of the U.S. Department of Health &amp; Human Services (HHS), Administration for Community Living (ACL). </a:t>
            </a:r>
          </a:p>
          <a:p>
            <a:pPr defTabSz="922741">
              <a:spcAft>
                <a:spcPts val="578"/>
              </a:spcAft>
              <a:defRPr/>
            </a:pPr>
            <a:r>
              <a:rPr lang="en-US">
                <a:solidFill>
                  <a:prstClr val="black"/>
                </a:solidFill>
                <a:latin typeface="Calibri "/>
                <a:cs typeface="Arial" panose="020B0604020202020204" pitchFamily="34" charset="0"/>
              </a:rPr>
              <a:t>SMP work covers 3 main areas:</a:t>
            </a:r>
            <a:endParaRPr lang="en-US"/>
          </a:p>
          <a:p>
            <a:pPr marL="171450" indent="-171450" defTabSz="922741">
              <a:spcBef>
                <a:spcPts val="0"/>
              </a:spcBef>
              <a:spcAft>
                <a:spcPts val="578"/>
              </a:spcAft>
              <a:buFont typeface="Wingdings" panose="05000000000000000000" pitchFamily="2" charset="2"/>
              <a:buChar char="§"/>
              <a:defRPr/>
            </a:pPr>
            <a:r>
              <a:rPr lang="en-US">
                <a:solidFill>
                  <a:prstClr val="black"/>
                </a:solidFill>
                <a:latin typeface="Calibri "/>
                <a:cs typeface="Arial" panose="020B0604020202020204" pitchFamily="34" charset="0"/>
              </a:rPr>
              <a:t>Conduct outreach and education. SMPs give presentations to groups, show materials at event exhibits, and can work one-on-one with </a:t>
            </a:r>
            <a:r>
              <a:rPr lang="en-US">
                <a:latin typeface="Calibri "/>
                <a:cs typeface="Arial" panose="020B0604020202020204" pitchFamily="34" charset="0"/>
              </a:rPr>
              <a:t>you</a:t>
            </a:r>
            <a:r>
              <a:rPr lang="en-US">
                <a:solidFill>
                  <a:prstClr val="black"/>
                </a:solidFill>
                <a:latin typeface="Calibri "/>
                <a:cs typeface="Arial" panose="020B0604020202020204" pitchFamily="34" charset="0"/>
              </a:rPr>
              <a:t>. The SMP program engages approximately 5,300 volunteers nationally who collectively conduct group outreach events.</a:t>
            </a:r>
          </a:p>
          <a:p>
            <a:pPr marL="171450" indent="-171450" defTabSz="922741">
              <a:spcBef>
                <a:spcPts val="0"/>
              </a:spcBef>
              <a:spcAft>
                <a:spcPts val="578"/>
              </a:spcAft>
              <a:buFont typeface="Wingdings" panose="05000000000000000000" pitchFamily="2" charset="2"/>
              <a:buChar char="§"/>
              <a:defRPr/>
            </a:pPr>
            <a:r>
              <a:rPr lang="en-US">
                <a:solidFill>
                  <a:prstClr val="black"/>
                </a:solidFill>
                <a:latin typeface="Calibri "/>
                <a:cs typeface="Arial" panose="020B0604020202020204" pitchFamily="34" charset="0"/>
              </a:rPr>
              <a:t>Engage volunteers to protect older persons’ health, finances, and medical identity while saving Medicare dollars. </a:t>
            </a:r>
          </a:p>
          <a:p>
            <a:pPr marL="171450" indent="-171450" defTabSz="922741">
              <a:spcBef>
                <a:spcPts val="0"/>
              </a:spcBef>
              <a:spcAft>
                <a:spcPts val="578"/>
              </a:spcAft>
              <a:buFont typeface="Wingdings" panose="05000000000000000000" pitchFamily="2" charset="2"/>
              <a:buChar char="§"/>
              <a:defRPr/>
            </a:pPr>
            <a:r>
              <a:rPr lang="en-US">
                <a:solidFill>
                  <a:prstClr val="black"/>
                </a:solidFill>
                <a:latin typeface="Calibri "/>
                <a:cs typeface="Arial" panose="020B0604020202020204" pitchFamily="34" charset="0"/>
              </a:rPr>
              <a:t>Follow</a:t>
            </a:r>
            <a:r>
              <a:rPr lang="en-US">
                <a:solidFill>
                  <a:srgbClr val="000000"/>
                </a:solidFill>
                <a:latin typeface="Calibri "/>
                <a:cs typeface="Arial" panose="020B0604020202020204" pitchFamily="34" charset="0"/>
              </a:rPr>
              <a:t> up on </a:t>
            </a:r>
            <a:r>
              <a:rPr lang="en-US">
                <a:solidFill>
                  <a:prstClr val="black"/>
                </a:solidFill>
                <a:latin typeface="Calibri "/>
                <a:cs typeface="Arial" panose="020B0604020202020204" pitchFamily="34" charset="0"/>
              </a:rPr>
              <a:t>complaints </a:t>
            </a:r>
            <a:r>
              <a:rPr lang="en-US">
                <a:latin typeface="Calibri "/>
                <a:cs typeface="Arial" panose="020B0604020202020204" pitchFamily="34" charset="0"/>
              </a:rPr>
              <a:t>that you</a:t>
            </a:r>
            <a:r>
              <a:rPr lang="en-US">
                <a:solidFill>
                  <a:prstClr val="black"/>
                </a:solidFill>
                <a:latin typeface="Calibri "/>
                <a:cs typeface="Arial" panose="020B0604020202020204" pitchFamily="34" charset="0"/>
              </a:rPr>
              <a:t>, caregivers, and family members bring to the SMP. The SMP makes a determination about whether or not they suspect fraud, errors, or abuse. They seek to resolve errors. When they suspect fraud or abuse, they make referrals to the appropriate state and federal agencies for investigation. </a:t>
            </a:r>
          </a:p>
          <a:p>
            <a:pPr defTabSz="922741">
              <a:spcAft>
                <a:spcPts val="578"/>
              </a:spcAft>
              <a:defRPr/>
            </a:pPr>
            <a:r>
              <a:rPr lang="en-US">
                <a:solidFill>
                  <a:prstClr val="black"/>
                </a:solidFill>
                <a:latin typeface="Calibri "/>
                <a:cs typeface="Arial" panose="020B0604020202020204" pitchFamily="34" charset="0"/>
              </a:rPr>
              <a:t>There are SMP programs in each state, the District of Columbia, Puerto Rico, Guam, and the Virgin Islands. Each Centers for Medicare &amp; Medicaid Services (CMS) office location has an SMP liaison. SMPs seek volunteers to represent the program in their communities. </a:t>
            </a:r>
          </a:p>
          <a:p>
            <a:pPr defTabSz="922741">
              <a:defRPr/>
            </a:pPr>
            <a:r>
              <a:rPr lang="en-US">
                <a:solidFill>
                  <a:prstClr val="black"/>
                </a:solidFill>
                <a:latin typeface="Calibri "/>
                <a:cs typeface="Arial" panose="020B0604020202020204" pitchFamily="34" charset="0"/>
              </a:rPr>
              <a:t>For an in-depth overview of the SMP program, and for information for your local area, visit </a:t>
            </a:r>
            <a:r>
              <a:rPr lang="en-US">
                <a:solidFill>
                  <a:prstClr val="black"/>
                </a:solidFill>
                <a:latin typeface="Calibri "/>
                <a:cs typeface="Arial" panose="020B0604020202020204" pitchFamily="34" charset="0"/>
                <a:hlinkClick r:id="rId3"/>
              </a:rPr>
              <a:t>smpresource.org</a:t>
            </a:r>
            <a:r>
              <a:rPr lang="en-US">
                <a:solidFill>
                  <a:prstClr val="black"/>
                </a:solidFill>
                <a:latin typeface="Calibri "/>
                <a:cs typeface="Arial" panose="020B0604020202020204" pitchFamily="34" charset="0"/>
              </a:rPr>
              <a:t>, or call the nationwide toll-free number at 1-877-808-2468. You'll get information about the SMP program and get connected to the SMP in your state for individualized assistance. You can also email them at </a:t>
            </a:r>
            <a:r>
              <a:rPr lang="en-US">
                <a:solidFill>
                  <a:prstClr val="black"/>
                </a:solidFill>
                <a:latin typeface="Calibri "/>
                <a:cs typeface="Arial" panose="020B0604020202020204" pitchFamily="34" charset="0"/>
                <a:hlinkClick r:id="rId4"/>
              </a:rPr>
              <a:t>info@smpresource.org</a:t>
            </a:r>
            <a:r>
              <a:rPr lang="en-US">
                <a:solidFill>
                  <a:prstClr val="black"/>
                </a:solidFill>
                <a:latin typeface="Calibri "/>
                <a:cs typeface="Arial" panose="020B0604020202020204" pitchFamily="34" charset="0"/>
              </a:rPr>
              <a:t>. </a:t>
            </a:r>
            <a:r>
              <a:rPr lang="en-US">
                <a:latin typeface="Calibri "/>
                <a:cs typeface="Arial" panose="020B0604020202020204" pitchFamily="34" charset="0"/>
              </a:rPr>
              <a:t>You can also v</a:t>
            </a:r>
            <a:r>
              <a:rPr lang="en-US"/>
              <a:t>isit </a:t>
            </a:r>
            <a:r>
              <a:rPr lang="en-US">
                <a:solidFill>
                  <a:prstClr val="black"/>
                </a:solidFill>
                <a:hlinkClick r:id="rId5"/>
              </a:rPr>
              <a:t>smpresource.org/medicare-fraud</a:t>
            </a:r>
            <a:r>
              <a:rPr lang="en-US">
                <a:solidFill>
                  <a:prstClr val="black"/>
                </a:solidFill>
              </a:rPr>
              <a:t> </a:t>
            </a:r>
            <a:r>
              <a:rPr lang="en-US"/>
              <a:t>for resources.</a:t>
            </a:r>
            <a:endParaRPr lang="en-US">
              <a:ea typeface="Calibri"/>
              <a:cs typeface="Calibri"/>
            </a:endParaRPr>
          </a:p>
          <a:p>
            <a:pPr marL="182880" defTabSz="922741">
              <a:defRPr/>
            </a:pPr>
            <a:endParaRPr lang="en-US">
              <a:solidFill>
                <a:prstClr val="black"/>
              </a:solidFill>
            </a:endParaRPr>
          </a:p>
          <a:p>
            <a:pPr defTabSz="922741">
              <a:spcAft>
                <a:spcPts val="578"/>
              </a:spcAft>
              <a:defRPr/>
            </a:pPr>
            <a:endParaRPr lang="en-US">
              <a:solidFill>
                <a:prstClr val="black"/>
              </a:solidFill>
              <a:latin typeface="Calibri "/>
              <a:cs typeface="Arial" panose="020B0604020202020204" pitchFamily="34" charset="0"/>
            </a:endParaRPr>
          </a:p>
          <a:p>
            <a:endParaRPr lang="en-US"/>
          </a:p>
        </p:txBody>
      </p:sp>
    </p:spTree>
    <p:extLst>
      <p:ext uri="{BB962C8B-B14F-4D97-AF65-F5344CB8AC3E}">
        <p14:creationId xmlns:p14="http://schemas.microsoft.com/office/powerpoint/2010/main" val="1766946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2AD66-3835-156A-124C-09B7576A81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36FAE4-AB05-AAB1-E100-2569459522D9}"/>
              </a:ext>
            </a:extLst>
          </p:cNvPr>
          <p:cNvSpPr>
            <a:spLocks noGrp="1" noRot="1" noChangeAspect="1"/>
          </p:cNvSpPr>
          <p:nvPr>
            <p:ph type="sldImg"/>
          </p:nvPr>
        </p:nvSpPr>
        <p:spPr>
          <a:xfrm>
            <a:off x="685800" y="446088"/>
            <a:ext cx="5486400" cy="3086100"/>
          </a:xfrm>
        </p:spPr>
      </p:sp>
      <p:sp>
        <p:nvSpPr>
          <p:cNvPr id="3" name="Notes Placeholder 2">
            <a:extLst>
              <a:ext uri="{FF2B5EF4-FFF2-40B4-BE49-F238E27FC236}">
                <a16:creationId xmlns:a16="http://schemas.microsoft.com/office/drawing/2014/main" id="{4168399A-EB87-C9EB-01B4-F3621BD5DEEE}"/>
              </a:ext>
            </a:extLst>
          </p:cNvPr>
          <p:cNvSpPr>
            <a:spLocks noGrp="1"/>
          </p:cNvSpPr>
          <p:nvPr>
            <p:ph type="body" idx="1"/>
          </p:nvPr>
        </p:nvSpPr>
        <p:spPr>
          <a:xfrm>
            <a:off x="354330" y="3783330"/>
            <a:ext cx="6195060" cy="5154930"/>
          </a:xfrm>
        </p:spPr>
        <p:txBody>
          <a:bodyPr/>
          <a:lstStyle/>
          <a:p>
            <a:pPr defTabSz="931717">
              <a:spcAft>
                <a:spcPts val="578"/>
              </a:spcAft>
              <a:defRPr/>
            </a:pPr>
            <a:r>
              <a:rPr lang="en-US" b="1" dirty="0">
                <a:solidFill>
                  <a:srgbClr val="000000"/>
                </a:solidFill>
                <a:latin typeface="Calibri "/>
                <a:cs typeface="Arial" panose="020B0604020202020204" pitchFamily="34" charset="0"/>
              </a:rPr>
              <a:t>Presenter Notes</a:t>
            </a:r>
            <a:r>
              <a:rPr lang="en-US" dirty="0">
                <a:solidFill>
                  <a:srgbClr val="444444"/>
                </a:solidFill>
                <a:latin typeface="Calibri "/>
                <a:cs typeface="Arial" panose="020B0604020202020204" pitchFamily="34" charset="0"/>
              </a:rPr>
              <a:t>​</a:t>
            </a:r>
          </a:p>
          <a:p>
            <a:pPr>
              <a:spcAft>
                <a:spcPts val="578"/>
              </a:spcAft>
              <a:defRPr/>
            </a:pPr>
            <a:r>
              <a:rPr lang="en-US" dirty="0">
                <a:solidFill>
                  <a:prstClr val="black"/>
                </a:solidFill>
                <a:latin typeface="Calibri "/>
                <a:cs typeface="Arial" panose="020B0604020202020204" pitchFamily="34" charset="0"/>
              </a:rPr>
              <a:t>You’re the first line of defense against Medicare fraud. Visit </a:t>
            </a:r>
            <a:r>
              <a:rPr lang="en-US" dirty="0">
                <a:solidFill>
                  <a:prstClr val="black"/>
                </a:solidFill>
                <a:latin typeface="Calibri "/>
                <a:cs typeface="Arial" panose="020B0604020202020204" pitchFamily="34" charset="0"/>
                <a:hlinkClick r:id="rId3"/>
              </a:rPr>
              <a:t>Medicare.gov/fraud</a:t>
            </a:r>
            <a:r>
              <a:rPr lang="en-US" dirty="0">
                <a:solidFill>
                  <a:prstClr val="black"/>
                </a:solidFill>
                <a:latin typeface="Calibri "/>
                <a:cs typeface="Arial" panose="020B0604020202020204" pitchFamily="34" charset="0"/>
              </a:rPr>
              <a:t> for:</a:t>
            </a:r>
          </a:p>
          <a:p>
            <a:pPr marL="171450" indent="-171450">
              <a:spcBef>
                <a:spcPts val="0"/>
              </a:spcBef>
              <a:spcAft>
                <a:spcPts val="578"/>
              </a:spcAft>
              <a:buFont typeface="Wingdings" panose="05000000000000000000" pitchFamily="2" charset="2"/>
              <a:buChar char="§"/>
              <a:defRPr/>
            </a:pPr>
            <a:r>
              <a:rPr lang="en-US" dirty="0">
                <a:solidFill>
                  <a:prstClr val="black"/>
                </a:solidFill>
                <a:latin typeface="Calibri "/>
                <a:cs typeface="Arial" panose="020B0604020202020204" pitchFamily="34" charset="0"/>
              </a:rPr>
              <a:t>Tips to prevent fraud</a:t>
            </a:r>
          </a:p>
          <a:p>
            <a:pPr marL="171450" indent="-171450">
              <a:spcBef>
                <a:spcPts val="0"/>
              </a:spcBef>
              <a:spcAft>
                <a:spcPts val="578"/>
              </a:spcAft>
              <a:buFont typeface="Wingdings" panose="05000000000000000000" pitchFamily="2" charset="2"/>
              <a:buChar char="§"/>
              <a:defRPr/>
            </a:pPr>
            <a:r>
              <a:rPr lang="en-US" dirty="0">
                <a:solidFill>
                  <a:prstClr val="black"/>
                </a:solidFill>
                <a:latin typeface="Calibri "/>
                <a:cs typeface="Arial" panose="020B0604020202020204" pitchFamily="34" charset="0"/>
              </a:rPr>
              <a:t>How to spot fraud</a:t>
            </a:r>
          </a:p>
          <a:p>
            <a:pPr marL="171450" indent="-171450">
              <a:spcBef>
                <a:spcPts val="0"/>
              </a:spcBef>
              <a:spcAft>
                <a:spcPts val="578"/>
              </a:spcAft>
              <a:buFont typeface="Wingdings" panose="05000000000000000000" pitchFamily="2" charset="2"/>
              <a:buChar char="§"/>
              <a:defRPr/>
            </a:pPr>
            <a:r>
              <a:rPr lang="en-US" dirty="0">
                <a:solidFill>
                  <a:prstClr val="black"/>
                </a:solidFill>
                <a:latin typeface="Calibri "/>
                <a:cs typeface="Arial" panose="020B0604020202020204" pitchFamily="34" charset="0"/>
              </a:rPr>
              <a:t>How to report fraud (to 1-800-MEDICARE, the Medicare Drug Integrity Contractor, or the HHS Office of Inspector General (OIG))</a:t>
            </a:r>
          </a:p>
          <a:p>
            <a:pPr marL="171450" indent="-171450">
              <a:spcBef>
                <a:spcPts val="0"/>
              </a:spcBef>
              <a:spcAft>
                <a:spcPts val="578"/>
              </a:spcAft>
              <a:buFont typeface="Wingdings" panose="05000000000000000000" pitchFamily="2" charset="2"/>
              <a:buChar char="§"/>
              <a:defRPr/>
            </a:pPr>
            <a:r>
              <a:rPr lang="en-US" dirty="0">
                <a:solidFill>
                  <a:prstClr val="black"/>
                </a:solidFill>
                <a:latin typeface="Calibri "/>
                <a:cs typeface="Arial" panose="020B0604020202020204" pitchFamily="34" charset="0"/>
              </a:rPr>
              <a:t>Rules for people selling Medicare plans</a:t>
            </a:r>
          </a:p>
          <a:p>
            <a:endParaRPr lang="en-US"/>
          </a:p>
        </p:txBody>
      </p:sp>
    </p:spTree>
    <p:extLst>
      <p:ext uri="{BB962C8B-B14F-4D97-AF65-F5344CB8AC3E}">
        <p14:creationId xmlns:p14="http://schemas.microsoft.com/office/powerpoint/2010/main" val="6648234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702C9-0303-848E-B875-EDE146429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6A503C-51C8-F41A-9FA8-CC8DCCBE0412}"/>
              </a:ext>
            </a:extLst>
          </p:cNvPr>
          <p:cNvSpPr>
            <a:spLocks noGrp="1" noRot="1" noChangeAspect="1"/>
          </p:cNvSpPr>
          <p:nvPr>
            <p:ph type="sldImg"/>
          </p:nvPr>
        </p:nvSpPr>
        <p:spPr>
          <a:xfrm>
            <a:off x="685800" y="139700"/>
            <a:ext cx="5486400" cy="3086100"/>
          </a:xfrm>
        </p:spPr>
      </p:sp>
      <p:sp>
        <p:nvSpPr>
          <p:cNvPr id="3" name="Notes Placeholder 2">
            <a:extLst>
              <a:ext uri="{FF2B5EF4-FFF2-40B4-BE49-F238E27FC236}">
                <a16:creationId xmlns:a16="http://schemas.microsoft.com/office/drawing/2014/main" id="{9B4B5DAB-24B4-5816-B013-8E4B86B59102}"/>
              </a:ext>
            </a:extLst>
          </p:cNvPr>
          <p:cNvSpPr>
            <a:spLocks noGrp="1"/>
          </p:cNvSpPr>
          <p:nvPr>
            <p:ph type="body" idx="1"/>
          </p:nvPr>
        </p:nvSpPr>
        <p:spPr>
          <a:xfrm>
            <a:off x="125730" y="3326130"/>
            <a:ext cx="6515100" cy="5737860"/>
          </a:xfrm>
        </p:spPr>
        <p:txBody>
          <a:bodyPr/>
          <a:lstStyle/>
          <a:p>
            <a:pPr defTabSz="922741">
              <a:spcAft>
                <a:spcPts val="578"/>
              </a:spcAft>
              <a:defRPr/>
            </a:pPr>
            <a:r>
              <a:rPr lang="en-US" sz="1100" b="1" dirty="0">
                <a:solidFill>
                  <a:srgbClr val="000000"/>
                </a:solidFill>
                <a:cs typeface="Calibri"/>
              </a:rPr>
              <a:t>This slide has animation.</a:t>
            </a:r>
            <a:endParaRPr lang="en-US" sz="1100" dirty="0">
              <a:solidFill>
                <a:srgbClr val="000000"/>
              </a:solidFill>
              <a:cs typeface="Calibri"/>
            </a:endParaRPr>
          </a:p>
          <a:p>
            <a:pPr defTabSz="922741">
              <a:spcAft>
                <a:spcPts val="578"/>
              </a:spcAft>
              <a:defRPr/>
            </a:pPr>
            <a:r>
              <a:rPr lang="en-US" sz="1100" b="1" dirty="0">
                <a:solidFill>
                  <a:srgbClr val="000000"/>
                </a:solidFill>
                <a:cs typeface="Calibri"/>
              </a:rPr>
              <a:t>Presenter Notes</a:t>
            </a:r>
            <a:r>
              <a:rPr lang="en-US" sz="1100" dirty="0">
                <a:solidFill>
                  <a:srgbClr val="444444"/>
                </a:solidFill>
                <a:cs typeface="Calibri"/>
              </a:rPr>
              <a:t>​</a:t>
            </a:r>
            <a:endParaRPr lang="en-US" sz="1100">
              <a:solidFill>
                <a:prstClr val="black"/>
              </a:solidFill>
              <a:ea typeface="Calibri"/>
              <a:cs typeface="Calibri"/>
            </a:endParaRPr>
          </a:p>
          <a:p>
            <a:pPr defTabSz="922741">
              <a:spcAft>
                <a:spcPts val="578"/>
              </a:spcAft>
              <a:defRPr/>
            </a:pPr>
            <a:r>
              <a:rPr lang="en-US" sz="1100" dirty="0">
                <a:solidFill>
                  <a:prstClr val="black"/>
                </a:solidFill>
                <a:cs typeface="Calibri"/>
              </a:rPr>
              <a:t>Review Medicare Summary Notices (MSNs) you get for Medicare Part A (Hospital Insurance), Medicare Part B (Medical Insurance) and durable medical equipment (DME) carefully. </a:t>
            </a:r>
            <a:endParaRPr lang="en-US" sz="1100" dirty="0">
              <a:solidFill>
                <a:prstClr val="black"/>
              </a:solidFill>
              <a:ea typeface="Calibri"/>
              <a:cs typeface="Calibri"/>
            </a:endParaRPr>
          </a:p>
          <a:p>
            <a:pPr defTabSz="922741">
              <a:spcAft>
                <a:spcPts val="578"/>
              </a:spcAft>
              <a:defRPr/>
            </a:pPr>
            <a:r>
              <a:rPr lang="en-US" sz="1100" dirty="0">
                <a:solidFill>
                  <a:prstClr val="black"/>
                </a:solidFill>
                <a:cs typeface="Calibri"/>
              </a:rPr>
              <a:t>MSNs show: </a:t>
            </a:r>
            <a:endParaRPr lang="en-US" sz="1100" dirty="0">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cs typeface="Calibri"/>
              </a:rPr>
              <a:t>All services and supplies that were billed to Original Medicare</a:t>
            </a:r>
            <a:endParaRPr lang="en-US" sz="1100"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cs typeface="Calibri"/>
              </a:rPr>
              <a:t>What Medicare paid</a:t>
            </a:r>
            <a:endParaRPr lang="en-US" sz="1100"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cs typeface="Calibri"/>
              </a:rPr>
              <a:t>What you owe each provider </a:t>
            </a:r>
          </a:p>
          <a:p>
            <a:pPr defTabSz="922741">
              <a:spcAft>
                <a:spcPts val="578"/>
              </a:spcAft>
              <a:defRPr/>
            </a:pPr>
            <a:r>
              <a:rPr lang="en-US" sz="1100" dirty="0">
                <a:solidFill>
                  <a:prstClr val="black"/>
                </a:solidFill>
                <a:cs typeface="Calibri"/>
              </a:rPr>
              <a:t>Make sure you got all of the services and supplies listed. If you have other insurance, check to see if it covers anything Medicare didn’t. Keep your receipts and bills and compare them to your MSN to be sure you got all the services, supplies, or equipment. If you paid a bill before you got your notice, compare your MSN with the bill to make sure you paid the right amount. If an item or service is denied, call your doctor’s or health care provider’s office to make sure they submitted the correct information. If not, the office may resubmit. If you disagree with any decision made, you can file an appeal. If you find items listed in your claims that you don’t have a record of, it’s possible that you or Medicare may have been billed for services or items you didn’t get. If you think a charge is incorrect and you know the provider, you may want to call their office to ask about it. The person you speak to may help you better understand the services or supplier you got. Or, your provider may realize a billing error was made. </a:t>
            </a:r>
            <a:endParaRPr lang="en-US" sz="1100" dirty="0">
              <a:solidFill>
                <a:prstClr val="black"/>
              </a:solidFill>
              <a:ea typeface="Calibri"/>
              <a:cs typeface="Calibri"/>
            </a:endParaRPr>
          </a:p>
          <a:p>
            <a:pPr defTabSz="922741">
              <a:spcAft>
                <a:spcPts val="578"/>
              </a:spcAft>
              <a:defRPr/>
            </a:pPr>
            <a:r>
              <a:rPr lang="en-US" sz="1100" dirty="0">
                <a:solidFill>
                  <a:prstClr val="black"/>
                </a:solidFill>
                <a:cs typeface="Calibri"/>
              </a:rPr>
              <a:t>If you’ve contacted the provider and you suspect Medicare is being charged for items or services you didn’t get, or you don’t know the provider on the claim, report the suspected fraud to 1-800-MEDICARE (1-800-633-4227); TTY: 1-877-486-2048. For more information or to view samples of the Part A, Part B, and/or DME MSNs, visit </a:t>
            </a:r>
            <a:r>
              <a:rPr lang="en-US" sz="1100" dirty="0">
                <a:solidFill>
                  <a:prstClr val="black"/>
                </a:solidFill>
                <a:cs typeface="Calibri"/>
                <a:hlinkClick r:id="rId3"/>
              </a:rPr>
              <a:t>Medicare.gov/basics/forms-publications-mailings/mailings/costs-and-coverage/medicare-summary-notice</a:t>
            </a:r>
            <a:r>
              <a:rPr lang="en-US" sz="1100" dirty="0">
                <a:solidFill>
                  <a:prstClr val="black"/>
                </a:solidFill>
                <a:cs typeface="Calibri"/>
              </a:rPr>
              <a:t>. </a:t>
            </a:r>
            <a:endParaRPr lang="en-US" sz="1100" dirty="0">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sz="1100" dirty="0">
                <a:solidFill>
                  <a:prstClr val="black"/>
                </a:solidFill>
                <a:cs typeface="Calibri"/>
              </a:rPr>
              <a:t>Part A MSN: </a:t>
            </a:r>
            <a:r>
              <a:rPr lang="en-US" sz="1100" dirty="0">
                <a:solidFill>
                  <a:prstClr val="black"/>
                </a:solidFill>
                <a:cs typeface="Calibri"/>
                <a:hlinkClick r:id="rId4"/>
              </a:rPr>
              <a:t>Medicare.gov/pubs/pdf/summarynoticea.pdf</a:t>
            </a:r>
            <a:r>
              <a:rPr lang="en-US" sz="1100" dirty="0">
                <a:solidFill>
                  <a:prstClr val="black"/>
                </a:solidFill>
                <a:cs typeface="Calibri"/>
              </a:rPr>
              <a:t> </a:t>
            </a:r>
            <a:endParaRPr lang="en-US" sz="1100" dirty="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altLang="ja-JP" sz="1100" dirty="0">
                <a:solidFill>
                  <a:prstClr val="black"/>
                </a:solidFill>
                <a:ea typeface="ＭＳ Ｐゴシック"/>
                <a:cs typeface="Calibri"/>
              </a:rPr>
              <a:t>Part B MSN: </a:t>
            </a:r>
            <a:r>
              <a:rPr lang="en-US" altLang="ja-JP" sz="1100" dirty="0">
                <a:solidFill>
                  <a:prstClr val="black"/>
                </a:solidFill>
                <a:ea typeface="ＭＳ Ｐゴシック"/>
                <a:cs typeface="Calibri"/>
                <a:hlinkClick r:id="rId5"/>
              </a:rPr>
              <a:t>Medicare.gov/Pubs/pdf/summarynoticeb.pdf</a:t>
            </a:r>
            <a:endParaRPr lang="en-US" altLang="ja-JP" sz="1100" dirty="0">
              <a:solidFill>
                <a:prstClr val="black"/>
              </a:solidFill>
              <a:ea typeface="ＭＳ Ｐゴシック"/>
              <a:cs typeface="Calibri"/>
            </a:endParaRPr>
          </a:p>
          <a:p>
            <a:pPr marL="171450" indent="-171450" defTabSz="922741">
              <a:spcBef>
                <a:spcPts val="0"/>
              </a:spcBef>
              <a:spcAft>
                <a:spcPts val="578"/>
              </a:spcAft>
              <a:buFont typeface="Wingdings" panose="05000000000000000000" pitchFamily="2" charset="2"/>
              <a:buChar char="§"/>
              <a:defRPr/>
            </a:pPr>
            <a:r>
              <a:rPr lang="en-US" altLang="ja-JP" sz="1100" dirty="0">
                <a:solidFill>
                  <a:prstClr val="black"/>
                </a:solidFill>
                <a:ea typeface="ＭＳ Ｐゴシック"/>
                <a:cs typeface="Calibri"/>
              </a:rPr>
              <a:t>DME MSN: </a:t>
            </a:r>
            <a:r>
              <a:rPr lang="en-US" sz="1100" dirty="0">
                <a:solidFill>
                  <a:prstClr val="black"/>
                </a:solidFill>
                <a:cs typeface="Calibri"/>
                <a:hlinkClick r:id="rId6"/>
              </a:rPr>
              <a:t>Medicare.gov/pubs/pdf/SummaryNoticeDME.pdf</a:t>
            </a:r>
            <a:r>
              <a:rPr lang="en-US" altLang="ja-JP" sz="1100" dirty="0">
                <a:solidFill>
                  <a:prstClr val="black"/>
                </a:solidFill>
                <a:ea typeface="ＭＳ Ｐゴシック"/>
                <a:cs typeface="Calibri"/>
              </a:rPr>
              <a:t> </a:t>
            </a:r>
          </a:p>
          <a:p>
            <a:pPr defTabSz="922741">
              <a:spcAft>
                <a:spcPts val="578"/>
              </a:spcAft>
              <a:defRPr/>
            </a:pPr>
            <a:r>
              <a:rPr lang="en-US" altLang="ja-JP" sz="1100" dirty="0">
                <a:solidFill>
                  <a:prstClr val="black"/>
                </a:solidFill>
                <a:ea typeface="ＭＳ Ｐゴシック"/>
                <a:cs typeface="Calibri"/>
              </a:rPr>
              <a:t>The fastest way to check your MSNs for fraud or errors is to access them electronically. To do so, log into (or create) your secure account on </a:t>
            </a:r>
            <a:r>
              <a:rPr lang="en-US" sz="1100" dirty="0">
                <a:solidFill>
                  <a:prstClr val="black"/>
                </a:solidFill>
                <a:cs typeface="Calibri"/>
                <a:hlinkClick r:id="rId7"/>
              </a:rPr>
              <a:t>Medicare.gov</a:t>
            </a:r>
            <a:r>
              <a:rPr lang="en-US" sz="1100" dirty="0">
                <a:solidFill>
                  <a:prstClr val="black"/>
                </a:solidFill>
                <a:cs typeface="Calibri"/>
              </a:rPr>
              <a:t>. We'll discuss going digital with Medicare and signing up for electronic MSNs on the next slide.</a:t>
            </a:r>
            <a:endParaRPr lang="en-US" altLang="ja-JP" sz="1100" dirty="0">
              <a:solidFill>
                <a:prstClr val="black"/>
              </a:solidFill>
              <a:ea typeface="ＭＳ Ｐゴシック" panose="020B0600070205080204" pitchFamily="34" charset="-128"/>
              <a:cs typeface="Calibri"/>
            </a:endParaRPr>
          </a:p>
          <a:p>
            <a:endParaRPr lang="en-US" sz="1100"/>
          </a:p>
        </p:txBody>
      </p:sp>
    </p:spTree>
    <p:extLst>
      <p:ext uri="{BB962C8B-B14F-4D97-AF65-F5344CB8AC3E}">
        <p14:creationId xmlns:p14="http://schemas.microsoft.com/office/powerpoint/2010/main" val="6356406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821F4-4B0B-84EE-CD2E-F74BF9C6C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B9A8E3-C51C-1C57-CE96-823B7867F72A}"/>
              </a:ext>
            </a:extLst>
          </p:cNvPr>
          <p:cNvSpPr>
            <a:spLocks noGrp="1" noRot="1" noChangeAspect="1"/>
          </p:cNvSpPr>
          <p:nvPr>
            <p:ph type="sldImg"/>
          </p:nvPr>
        </p:nvSpPr>
        <p:spPr>
          <a:xfrm>
            <a:off x="685800" y="307975"/>
            <a:ext cx="5486400" cy="3086100"/>
          </a:xfrm>
        </p:spPr>
      </p:sp>
      <p:sp>
        <p:nvSpPr>
          <p:cNvPr id="3" name="Notes Placeholder 2">
            <a:extLst>
              <a:ext uri="{FF2B5EF4-FFF2-40B4-BE49-F238E27FC236}">
                <a16:creationId xmlns:a16="http://schemas.microsoft.com/office/drawing/2014/main" id="{BE8490DA-40D3-215F-BCD1-FF3C2AC4F08D}"/>
              </a:ext>
            </a:extLst>
          </p:cNvPr>
          <p:cNvSpPr>
            <a:spLocks noGrp="1"/>
          </p:cNvSpPr>
          <p:nvPr>
            <p:ph type="body" idx="1"/>
          </p:nvPr>
        </p:nvSpPr>
        <p:spPr>
          <a:xfrm>
            <a:off x="454342" y="3474720"/>
            <a:ext cx="5949315" cy="4720590"/>
          </a:xfrm>
        </p:spPr>
        <p:txBody>
          <a:bodyPr/>
          <a:lstStyle/>
          <a:p>
            <a:pPr defTabSz="922741">
              <a:spcAft>
                <a:spcPts val="600"/>
              </a:spcAft>
              <a:defRPr/>
            </a:pPr>
            <a:r>
              <a:rPr lang="en-US" b="1" dirty="0">
                <a:solidFill>
                  <a:srgbClr val="000000"/>
                </a:solidFill>
                <a:cs typeface="Calibri"/>
              </a:rPr>
              <a:t>This slide has animation.</a:t>
            </a:r>
            <a:endParaRPr lang="en-US" dirty="0">
              <a:solidFill>
                <a:srgbClr val="444444"/>
              </a:solidFill>
              <a:cs typeface="Calibri"/>
            </a:endParaRPr>
          </a:p>
          <a:p>
            <a:pPr defTabSz="922741">
              <a:spcAft>
                <a:spcPts val="600"/>
              </a:spcAft>
              <a:defRPr/>
            </a:pPr>
            <a:r>
              <a:rPr lang="en-US" b="1" dirty="0">
                <a:solidFill>
                  <a:srgbClr val="000000"/>
                </a:solidFill>
                <a:cs typeface="Calibri"/>
              </a:rPr>
              <a:t>Presenter Notes</a:t>
            </a:r>
            <a:r>
              <a:rPr lang="en-US" dirty="0">
                <a:solidFill>
                  <a:srgbClr val="444444"/>
                </a:solidFill>
                <a:cs typeface="Calibri"/>
              </a:rPr>
              <a:t>​</a:t>
            </a:r>
            <a:endParaRPr lang="en-US">
              <a:solidFill>
                <a:srgbClr val="444444"/>
              </a:solidFill>
              <a:ea typeface="Calibri"/>
              <a:cs typeface="Calibri"/>
            </a:endParaRPr>
          </a:p>
          <a:p>
            <a:pPr>
              <a:spcAft>
                <a:spcPts val="600"/>
              </a:spcAft>
            </a:pPr>
            <a:r>
              <a:rPr lang="en-US" dirty="0"/>
              <a:t>You can sign up to get your MSNs electronically. Log into (or create) your secure Medicare account at </a:t>
            </a:r>
            <a:r>
              <a:rPr lang="en-US" dirty="0">
                <a:hlinkClick r:id="rId3"/>
              </a:rPr>
              <a:t>Medicare.gov/account</a:t>
            </a:r>
            <a:r>
              <a:rPr lang="en-US" dirty="0"/>
              <a:t>.</a:t>
            </a:r>
            <a:endParaRPr lang="en-US" dirty="0">
              <a:ea typeface="Calibri"/>
              <a:cs typeface="Calibri"/>
            </a:endParaRPr>
          </a:p>
          <a:p>
            <a:pPr marL="171450" indent="-171450">
              <a:spcAft>
                <a:spcPts val="600"/>
              </a:spcAft>
              <a:buFont typeface="Wingdings" panose="05000000000000000000" pitchFamily="2" charset="2"/>
              <a:buChar char="§"/>
            </a:pPr>
            <a:r>
              <a:rPr lang="en-US" dirty="0"/>
              <a:t>Use ID.me, CLEARme.com, or Login.gov to verify your identity and help prevent fraud.</a:t>
            </a:r>
            <a:endParaRPr lang="en-US" dirty="0">
              <a:ea typeface="Calibri"/>
              <a:cs typeface="Calibri"/>
            </a:endParaRPr>
          </a:p>
          <a:p>
            <a:pPr marL="171450" indent="-171450">
              <a:spcAft>
                <a:spcPts val="600"/>
              </a:spcAft>
              <a:buFont typeface="Wingdings" panose="05000000000000000000" pitchFamily="2" charset="2"/>
              <a:buChar char="§"/>
            </a:pPr>
            <a:r>
              <a:rPr lang="en-US" dirty="0"/>
              <a:t>Under “Edit my…” select “Account Settings.“ </a:t>
            </a:r>
            <a:endParaRPr lang="en-US" dirty="0">
              <a:ea typeface="Calibri"/>
              <a:cs typeface="Calibri"/>
            </a:endParaRPr>
          </a:p>
          <a:p>
            <a:pPr marL="171450" indent="-171450">
              <a:spcAft>
                <a:spcPts val="600"/>
              </a:spcAft>
              <a:buFont typeface="Wingdings" panose="05000000000000000000" pitchFamily="2" charset="2"/>
              <a:buChar char="§"/>
            </a:pPr>
            <a:r>
              <a:rPr lang="en-US" dirty="0"/>
              <a:t>Email and document settings will include options to select paper or electronic versions of the MSN and the “Medicare &amp; You” handbook.</a:t>
            </a:r>
            <a:endParaRPr lang="en-US" dirty="0">
              <a:ea typeface="Calibri"/>
              <a:cs typeface="Calibri"/>
            </a:endParaRPr>
          </a:p>
          <a:p>
            <a:pPr>
              <a:spcAft>
                <a:spcPts val="600"/>
              </a:spcAft>
            </a:pPr>
            <a:r>
              <a:rPr lang="en-US" dirty="0"/>
              <a:t>If you choose to get </a:t>
            </a:r>
            <a:r>
              <a:rPr lang="en-US" dirty="0" err="1"/>
              <a:t>eMSNs</a:t>
            </a:r>
            <a:r>
              <a:rPr lang="en-US" dirty="0"/>
              <a:t>, you won’t get printed copies of your MSNs in the mail. You’ll get an email with a link to your MSN for any month you have a processed claim.</a:t>
            </a:r>
            <a:endParaRPr lang="en-US" dirty="0">
              <a:ea typeface="Calibri" panose="020F0502020204030204"/>
              <a:cs typeface="Calibri" panose="020F0502020204030204"/>
            </a:endParaRPr>
          </a:p>
          <a:p>
            <a:pPr>
              <a:spcAft>
                <a:spcPts val="600"/>
              </a:spcAft>
            </a:pPr>
            <a:r>
              <a:rPr lang="en-US" dirty="0" err="1"/>
              <a:t>eMSNs</a:t>
            </a:r>
            <a:r>
              <a:rPr lang="en-US" dirty="0"/>
              <a:t> help you:</a:t>
            </a:r>
            <a:endParaRPr lang="en-US" dirty="0">
              <a:ea typeface="Calibri"/>
              <a:cs typeface="Calibri"/>
            </a:endParaRPr>
          </a:p>
          <a:p>
            <a:pPr marL="171450" indent="-171450">
              <a:spcAft>
                <a:spcPts val="600"/>
              </a:spcAft>
              <a:buFont typeface="Wingdings,Sans-Serif"/>
              <a:buChar char="§"/>
            </a:pPr>
            <a:r>
              <a:rPr lang="en-US" dirty="0"/>
              <a:t>Prevent fraud by making sure you’re billed only for the services you’ve gotten</a:t>
            </a:r>
            <a:endParaRPr lang="en-US" dirty="0">
              <a:ea typeface="Calibri"/>
              <a:cs typeface="Calibri"/>
            </a:endParaRPr>
          </a:p>
          <a:p>
            <a:pPr marL="171450" indent="-171450">
              <a:spcAft>
                <a:spcPts val="600"/>
              </a:spcAft>
              <a:buFont typeface="Wingdings,Sans-Serif"/>
              <a:buChar char="§"/>
            </a:pPr>
            <a:r>
              <a:rPr lang="en-US" dirty="0"/>
              <a:t>Catch errors in billing and services</a:t>
            </a:r>
            <a:endParaRPr lang="en-US" dirty="0">
              <a:ea typeface="Calibri"/>
              <a:cs typeface="Calibri"/>
            </a:endParaRPr>
          </a:p>
          <a:p>
            <a:pPr marL="171450" indent="-171450">
              <a:spcAft>
                <a:spcPts val="600"/>
              </a:spcAft>
              <a:buFont typeface="Wingdings,Sans-Serif"/>
              <a:buChar char="§"/>
            </a:pPr>
            <a:r>
              <a:rPr lang="en-US" dirty="0"/>
              <a:t>Eliminate stacks of paper—save or print only what you need</a:t>
            </a:r>
            <a:endParaRPr lang="en-US" dirty="0">
              <a:ea typeface="Calibri"/>
              <a:cs typeface="Calibri"/>
            </a:endParaRPr>
          </a:p>
          <a:p>
            <a:pPr marL="171450" indent="-171450">
              <a:spcAft>
                <a:spcPts val="600"/>
              </a:spcAft>
              <a:buFont typeface="Wingdings,Sans-Serif"/>
              <a:buChar char="§"/>
            </a:pPr>
            <a:r>
              <a:rPr lang="en-US" dirty="0"/>
              <a:t>Track your monthly claims and costs</a:t>
            </a:r>
            <a:endParaRPr lang="en-US" dirty="0">
              <a:ea typeface="Calibri"/>
              <a:cs typeface="Calibri"/>
            </a:endParaRPr>
          </a:p>
          <a:p>
            <a:pPr marL="171450" indent="-171450">
              <a:spcAft>
                <a:spcPts val="600"/>
              </a:spcAft>
              <a:buFont typeface="Wingdings,Sans-Serif"/>
              <a:buChar char="§"/>
            </a:pPr>
            <a:r>
              <a:rPr lang="en-US" dirty="0"/>
              <a:t>Check your remaining deductible amount</a:t>
            </a:r>
            <a:endParaRPr lang="en-US" dirty="0">
              <a:ea typeface="Calibri"/>
              <a:cs typeface="Calibri"/>
            </a:endParaRPr>
          </a:p>
          <a:p>
            <a:pPr>
              <a:spcAft>
                <a:spcPts val="600"/>
              </a:spcAft>
            </a:pPr>
            <a:endParaRPr lang="en-US">
              <a:ea typeface="Calibri"/>
              <a:cs typeface="Calibri"/>
            </a:endParaRPr>
          </a:p>
          <a:p>
            <a:pPr marL="171450" indent="-171450">
              <a:spcBef>
                <a:spcPts val="0"/>
              </a:spcBef>
              <a:spcAft>
                <a:spcPts val="600"/>
              </a:spcAft>
              <a:buFont typeface="Wingdings" panose="05000000000000000000" pitchFamily="2" charset="2"/>
              <a:buChar char="§"/>
            </a:pPr>
            <a:endParaRPr lang="en-US">
              <a:ea typeface="Calibri"/>
              <a:cs typeface="Calibri"/>
            </a:endParaRPr>
          </a:p>
        </p:txBody>
      </p:sp>
    </p:spTree>
    <p:extLst>
      <p:ext uri="{BB962C8B-B14F-4D97-AF65-F5344CB8AC3E}">
        <p14:creationId xmlns:p14="http://schemas.microsoft.com/office/powerpoint/2010/main" val="36581690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51EE0-F13B-6E00-425A-9B6834CCAC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76120-D311-AFB1-80D4-05D574962E74}"/>
              </a:ext>
            </a:extLst>
          </p:cNvPr>
          <p:cNvSpPr>
            <a:spLocks noGrp="1" noRot="1" noChangeAspect="1"/>
          </p:cNvSpPr>
          <p:nvPr>
            <p:ph type="sldImg"/>
          </p:nvPr>
        </p:nvSpPr>
        <p:spPr>
          <a:xfrm>
            <a:off x="685800" y="307975"/>
            <a:ext cx="5486400" cy="3086100"/>
          </a:xfrm>
        </p:spPr>
      </p:sp>
      <p:sp>
        <p:nvSpPr>
          <p:cNvPr id="3" name="Notes Placeholder 2">
            <a:extLst>
              <a:ext uri="{FF2B5EF4-FFF2-40B4-BE49-F238E27FC236}">
                <a16:creationId xmlns:a16="http://schemas.microsoft.com/office/drawing/2014/main" id="{FD901141-A45F-F188-73B8-C7D92BF869FE}"/>
              </a:ext>
            </a:extLst>
          </p:cNvPr>
          <p:cNvSpPr>
            <a:spLocks noGrp="1"/>
          </p:cNvSpPr>
          <p:nvPr>
            <p:ph type="body" idx="1"/>
          </p:nvPr>
        </p:nvSpPr>
        <p:spPr>
          <a:xfrm>
            <a:off x="454342" y="3474720"/>
            <a:ext cx="5949315" cy="4720590"/>
          </a:xfrm>
        </p:spPr>
        <p:txBody>
          <a:bodyPr/>
          <a:lstStyle/>
          <a:p>
            <a:pPr defTabSz="922741">
              <a:spcAft>
                <a:spcPts val="578"/>
              </a:spcAft>
              <a:defRPr/>
            </a:pPr>
            <a:r>
              <a:rPr lang="en-US" b="1" dirty="0">
                <a:solidFill>
                  <a:srgbClr val="000000"/>
                </a:solidFill>
                <a:cs typeface="Calibri"/>
              </a:rPr>
              <a:t>This slide has animation.</a:t>
            </a:r>
            <a:endParaRPr lang="en-US" dirty="0">
              <a:solidFill>
                <a:srgbClr val="444444"/>
              </a:solidFill>
              <a:cs typeface="Calibri"/>
            </a:endParaRPr>
          </a:p>
          <a:p>
            <a:pPr defTabSz="922741">
              <a:spcAft>
                <a:spcPts val="578"/>
              </a:spcAft>
              <a:defRPr/>
            </a:pPr>
            <a:r>
              <a:rPr lang="en-US" b="1" dirty="0">
                <a:solidFill>
                  <a:srgbClr val="000000"/>
                </a:solidFill>
                <a:cs typeface="Calibri"/>
              </a:rPr>
              <a:t>Presenter Notes</a:t>
            </a:r>
            <a:r>
              <a:rPr lang="en-US" dirty="0">
                <a:solidFill>
                  <a:srgbClr val="444444"/>
                </a:solidFill>
                <a:cs typeface="Calibri"/>
              </a:rPr>
              <a:t>​</a:t>
            </a:r>
            <a:endParaRPr lang="en-US">
              <a:solidFill>
                <a:srgbClr val="444444"/>
              </a:solidFill>
              <a:ea typeface="Calibri"/>
              <a:cs typeface="Calibri"/>
            </a:endParaRPr>
          </a:p>
          <a:p>
            <a:pPr defTabSz="922741">
              <a:spcAft>
                <a:spcPts val="578"/>
              </a:spcAft>
              <a:defRPr/>
            </a:pPr>
            <a:r>
              <a:rPr lang="en-US" dirty="0">
                <a:solidFill>
                  <a:srgbClr val="444444"/>
                </a:solidFill>
                <a:ea typeface="Calibri"/>
                <a:cs typeface="Calibri"/>
              </a:rPr>
              <a:t>Your Medicare drug plan or Medicare Advantage Plan will send you an Explanation of Benefits (EOB) each month you fill a prescription, visit a health care provider, or file a claim. The EOB gives you a summary of your claims and costs.</a:t>
            </a:r>
            <a:endParaRPr lang="en-US" dirty="0"/>
          </a:p>
        </p:txBody>
      </p:sp>
    </p:spTree>
    <p:extLst>
      <p:ext uri="{BB962C8B-B14F-4D97-AF65-F5344CB8AC3E}">
        <p14:creationId xmlns:p14="http://schemas.microsoft.com/office/powerpoint/2010/main" val="9445753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36F5D-386C-16BE-0D10-A0E1826B74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BB94A-0FBC-7958-B897-B76F9F7D9D15}"/>
              </a:ext>
            </a:extLst>
          </p:cNvPr>
          <p:cNvSpPr>
            <a:spLocks noGrp="1" noRot="1" noChangeAspect="1"/>
          </p:cNvSpPr>
          <p:nvPr>
            <p:ph type="sldImg"/>
          </p:nvPr>
        </p:nvSpPr>
        <p:spPr>
          <a:xfrm>
            <a:off x="685800" y="307975"/>
            <a:ext cx="5486400" cy="3086100"/>
          </a:xfrm>
        </p:spPr>
      </p:sp>
      <p:sp>
        <p:nvSpPr>
          <p:cNvPr id="3" name="Notes Placeholder 2">
            <a:extLst>
              <a:ext uri="{FF2B5EF4-FFF2-40B4-BE49-F238E27FC236}">
                <a16:creationId xmlns:a16="http://schemas.microsoft.com/office/drawing/2014/main" id="{475A3A6D-5A8C-52A8-8AF0-702DFEB01C51}"/>
              </a:ext>
            </a:extLst>
          </p:cNvPr>
          <p:cNvSpPr>
            <a:spLocks noGrp="1"/>
          </p:cNvSpPr>
          <p:nvPr>
            <p:ph type="body" idx="1"/>
          </p:nvPr>
        </p:nvSpPr>
        <p:spPr>
          <a:xfrm>
            <a:off x="454342" y="3474719"/>
            <a:ext cx="5949315" cy="5361305"/>
          </a:xfrm>
        </p:spPr>
        <p:txBody>
          <a:bodyPr/>
          <a:lstStyle/>
          <a:p>
            <a:pPr defTabSz="922741">
              <a:spcAft>
                <a:spcPts val="578"/>
              </a:spcAft>
              <a:defRPr/>
            </a:pPr>
            <a:r>
              <a:rPr lang="en-US" sz="1100" b="1">
                <a:solidFill>
                  <a:srgbClr val="000000"/>
                </a:solidFill>
                <a:cs typeface="Calibri"/>
              </a:rPr>
              <a:t>Presenter Notes</a:t>
            </a:r>
            <a:r>
              <a:rPr lang="en-US" sz="1100">
                <a:solidFill>
                  <a:srgbClr val="444444"/>
                </a:solidFill>
                <a:cs typeface="Calibri"/>
              </a:rPr>
              <a:t>​</a:t>
            </a:r>
            <a:endParaRPr lang="en-US" sz="1100">
              <a:solidFill>
                <a:srgbClr val="444444"/>
              </a:solidFill>
              <a:ea typeface="Calibri"/>
              <a:cs typeface="Calibri"/>
            </a:endParaRPr>
          </a:p>
          <a:p>
            <a:pPr defTabSz="922741">
              <a:spcAft>
                <a:spcPts val="578"/>
              </a:spcAft>
              <a:defRPr/>
            </a:pPr>
            <a:r>
              <a:rPr lang="en-US" sz="1100">
                <a:solidFill>
                  <a:prstClr val="black"/>
                </a:solidFill>
                <a:cs typeface="Calibri"/>
              </a:rPr>
              <a:t>Next, we're going to talk about the 4 Rs to fight Medicare fraud:</a:t>
            </a:r>
            <a:endParaRPr lang="en-US" sz="110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sz="1100" b="1">
                <a:solidFill>
                  <a:prstClr val="black"/>
                </a:solidFill>
                <a:cs typeface="Calibri"/>
              </a:rPr>
              <a:t>Record </a:t>
            </a:r>
            <a:r>
              <a:rPr lang="en-US" sz="1100">
                <a:solidFill>
                  <a:prstClr val="black"/>
                </a:solidFill>
                <a:cs typeface="Calibri"/>
              </a:rPr>
              <a:t>the dates of doctor’s appointments on a calendar. Note the tests and services you get, and save the receipts and statements from your providers. If you need help, ask a friend or family member. Contact your local SMP program to get a free “Personal Health Care Journal.” Use the SMP locator at </a:t>
            </a:r>
            <a:r>
              <a:rPr lang="en-US" sz="1100">
                <a:solidFill>
                  <a:prstClr val="black"/>
                </a:solidFill>
                <a:cs typeface="Calibri"/>
                <a:hlinkClick r:id="rId3"/>
              </a:rPr>
              <a:t>smpresource.org</a:t>
            </a:r>
            <a:r>
              <a:rPr lang="en-US" sz="1100">
                <a:solidFill>
                  <a:prstClr val="black"/>
                </a:solidFill>
                <a:cs typeface="Calibri"/>
              </a:rPr>
              <a:t>, or call 1-877-808-2468 to find the SMP program in your area. </a:t>
            </a:r>
            <a:endParaRPr lang="en-US" sz="110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sz="1100" b="1">
                <a:solidFill>
                  <a:prstClr val="black"/>
                </a:solidFill>
                <a:cs typeface="Calibri"/>
              </a:rPr>
              <a:t>Review </a:t>
            </a:r>
            <a:r>
              <a:rPr lang="en-US" sz="1100">
                <a:solidFill>
                  <a:prstClr val="black"/>
                </a:solidFill>
                <a:cs typeface="Calibri"/>
              </a:rPr>
              <a:t>your MSNs or similar statements from your plan for signs of fraud, including claims you don’t recognize. Compare the dates and services on your calendar with the statements your get from Medicare or your Medicare plan to make sure you got each service listed and that all the details are correct. If you see items listed in your claims that you don’t have a record of, it’s possible you, Medicare, or your Medicare plan may have been billed for services or items you didn’t get. To review your Medicare Part A and Part B claims, log into (or create) your secure Medicare account at </a:t>
            </a:r>
            <a:r>
              <a:rPr lang="en-US" sz="1100">
                <a:solidFill>
                  <a:prstClr val="black"/>
                </a:solidFill>
                <a:cs typeface="Calibri"/>
                <a:hlinkClick r:id="rId4"/>
              </a:rPr>
              <a:t>Medicare.gov</a:t>
            </a:r>
            <a:r>
              <a:rPr lang="en-US" sz="1100">
                <a:solidFill>
                  <a:prstClr val="black"/>
                </a:solidFill>
                <a:cs typeface="Calibri"/>
              </a:rPr>
              <a:t>, or call 1-800-MEDICARE (1-800-633-4227). TTY users can call 1-877-486-2048. You can get help from your local SMP program with checking your MSNs for errors or suspected fraud. If you’re in a Medicare Advantage Plan or Medicare drug plan, call your plan for more information about a claim. </a:t>
            </a:r>
            <a:endParaRPr lang="en-US" sz="110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sz="1100" b="1">
                <a:solidFill>
                  <a:prstClr val="black"/>
                </a:solidFill>
                <a:cs typeface="Calibri"/>
              </a:rPr>
              <a:t>Report </a:t>
            </a:r>
            <a:r>
              <a:rPr lang="en-US" sz="1100">
                <a:solidFill>
                  <a:prstClr val="black"/>
                </a:solidFill>
                <a:cs typeface="Calibri"/>
              </a:rPr>
              <a:t>suspected Medicare fraud by calling 1-800-MEDICARE (1-800-633-4227). TTY users can call 1-877-486-2048. Have your Medicare card or Medicare Number and the claim or MSN ready. If you identify errors or suspect fraud, the SMP can also help you make a report to Medicare. </a:t>
            </a:r>
            <a:endParaRPr lang="en-US" sz="1100">
              <a:solidFill>
                <a:prstClr val="black"/>
              </a:solidFill>
              <a:ea typeface="Calibri"/>
              <a:cs typeface="Calibri"/>
            </a:endParaRPr>
          </a:p>
          <a:p>
            <a:pPr marL="171450" indent="-171450" defTabSz="922741">
              <a:spcBef>
                <a:spcPts val="0"/>
              </a:spcBef>
              <a:spcAft>
                <a:spcPts val="578"/>
              </a:spcAft>
              <a:buFont typeface="Wingdings" panose="05000000000000000000" pitchFamily="2" charset="2"/>
              <a:buChar char="§"/>
              <a:defRPr/>
            </a:pPr>
            <a:r>
              <a:rPr lang="en-US" sz="1100" b="1">
                <a:solidFill>
                  <a:prstClr val="black"/>
                </a:solidFill>
                <a:cs typeface="Calibri"/>
              </a:rPr>
              <a:t>Remember </a:t>
            </a:r>
            <a:r>
              <a:rPr lang="en-US" sz="1100">
                <a:solidFill>
                  <a:prstClr val="black"/>
                </a:solidFill>
                <a:cs typeface="Calibri"/>
              </a:rPr>
              <a:t>to protect your Medicare Number. Don’t give it out, except to people you know should have it, like your doctor or other health care provider. Never give out your Medicare Number for a special offer. Medicare will never contact you and ask for personal information, like your Medicare Number or bank account numbers. Never let someone use your Medicare card, and never use another person’s card. </a:t>
            </a:r>
            <a:endParaRPr lang="en-US" altLang="ja-JP" sz="1100">
              <a:solidFill>
                <a:prstClr val="black"/>
              </a:solidFill>
              <a:ea typeface="ＭＳ Ｐゴシック"/>
              <a:cs typeface="Calibri"/>
            </a:endParaRPr>
          </a:p>
          <a:p>
            <a:pPr defTabSz="922741">
              <a:spcAft>
                <a:spcPts val="578"/>
              </a:spcAft>
              <a:defRPr/>
            </a:pPr>
            <a:r>
              <a:rPr lang="en-US" altLang="ja-JP" sz="1100">
                <a:solidFill>
                  <a:prstClr val="black"/>
                </a:solidFill>
                <a:ea typeface="ＭＳ Ｐゴシック"/>
                <a:cs typeface="Calibri"/>
              </a:rPr>
              <a:t>For more information, visit </a:t>
            </a:r>
            <a:r>
              <a:rPr lang="en-US" sz="1100" u="sng">
                <a:hlinkClick r:id="rId5"/>
              </a:rPr>
              <a:t>Medicare.gov/publications</a:t>
            </a:r>
            <a:r>
              <a:rPr lang="en-US" sz="1100"/>
              <a:t> </a:t>
            </a:r>
            <a:r>
              <a:rPr lang="en-US" altLang="ja-JP" sz="1100">
                <a:solidFill>
                  <a:prstClr val="black"/>
                </a:solidFill>
                <a:ea typeface="ＭＳ Ｐゴシック"/>
                <a:cs typeface="Calibri"/>
              </a:rPr>
              <a:t>to review “4 Rs for Fighting Fraud,”</a:t>
            </a:r>
            <a:r>
              <a:rPr lang="en-US" sz="1100">
                <a:solidFill>
                  <a:prstClr val="black"/>
                </a:solidFill>
                <a:cs typeface="Calibri"/>
              </a:rPr>
              <a:t> (CMS Product No. 11610)</a:t>
            </a:r>
            <a:r>
              <a:rPr lang="en-US" altLang="ja-JP" sz="1100">
                <a:solidFill>
                  <a:prstClr val="black"/>
                </a:solidFill>
                <a:ea typeface="ＭＳ Ｐゴシック"/>
                <a:cs typeface="Calibri"/>
              </a:rPr>
              <a:t>.</a:t>
            </a:r>
            <a:endParaRPr lang="en-US" sz="1100">
              <a:solidFill>
                <a:prstClr val="black"/>
              </a:solidFill>
              <a:ea typeface="ＭＳ Ｐゴシック"/>
              <a:cs typeface="Calibri"/>
            </a:endParaRPr>
          </a:p>
          <a:p>
            <a:pPr defTabSz="922741">
              <a:spcAft>
                <a:spcPts val="600"/>
              </a:spcAft>
              <a:defRPr/>
            </a:pPr>
            <a:endParaRPr lang="en-US" sz="1100">
              <a:ea typeface="Calibri"/>
              <a:cs typeface="Calibri"/>
            </a:endParaRPr>
          </a:p>
        </p:txBody>
      </p:sp>
    </p:spTree>
    <p:extLst>
      <p:ext uri="{BB962C8B-B14F-4D97-AF65-F5344CB8AC3E}">
        <p14:creationId xmlns:p14="http://schemas.microsoft.com/office/powerpoint/2010/main" val="5040464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AD064-BD60-19F3-8076-F209091BFB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0A8FB-E155-94B3-259F-1710BEBB2927}"/>
              </a:ext>
            </a:extLst>
          </p:cNvPr>
          <p:cNvSpPr>
            <a:spLocks noGrp="1" noRot="1" noChangeAspect="1"/>
          </p:cNvSpPr>
          <p:nvPr>
            <p:ph type="sldImg"/>
          </p:nvPr>
        </p:nvSpPr>
        <p:spPr>
          <a:xfrm>
            <a:off x="685800" y="307975"/>
            <a:ext cx="5486400" cy="3086100"/>
          </a:xfrm>
        </p:spPr>
      </p:sp>
      <p:sp>
        <p:nvSpPr>
          <p:cNvPr id="3" name="Notes Placeholder 2">
            <a:extLst>
              <a:ext uri="{FF2B5EF4-FFF2-40B4-BE49-F238E27FC236}">
                <a16:creationId xmlns:a16="http://schemas.microsoft.com/office/drawing/2014/main" id="{7D9A2D4B-83E8-65B4-D7F3-231CE43296E3}"/>
              </a:ext>
            </a:extLst>
          </p:cNvPr>
          <p:cNvSpPr>
            <a:spLocks noGrp="1"/>
          </p:cNvSpPr>
          <p:nvPr>
            <p:ph type="body" idx="1"/>
          </p:nvPr>
        </p:nvSpPr>
        <p:spPr>
          <a:xfrm>
            <a:off x="454342" y="3474719"/>
            <a:ext cx="5949315" cy="5361305"/>
          </a:xfrm>
        </p:spPr>
        <p:txBody>
          <a:bodyPr/>
          <a:lstStyle/>
          <a:p>
            <a:pPr defTabSz="922741">
              <a:spcAft>
                <a:spcPts val="600"/>
              </a:spcAft>
              <a:defRPr/>
            </a:pPr>
            <a:r>
              <a:rPr lang="en-US" b="1" dirty="0">
                <a:solidFill>
                  <a:srgbClr val="000000"/>
                </a:solidFill>
                <a:cs typeface="Calibri"/>
              </a:rPr>
              <a:t>This slide has animation.</a:t>
            </a:r>
            <a:endParaRPr lang="en-US"/>
          </a:p>
          <a:p>
            <a:pPr defTabSz="922741">
              <a:spcAft>
                <a:spcPts val="600"/>
              </a:spcAft>
              <a:defRPr/>
            </a:pPr>
            <a:r>
              <a:rPr lang="en-US" b="1" dirty="0">
                <a:solidFill>
                  <a:srgbClr val="000000"/>
                </a:solidFill>
                <a:cs typeface="Calibri"/>
              </a:rPr>
              <a:t>Presenter Notes</a:t>
            </a:r>
            <a:r>
              <a:rPr lang="en-US" dirty="0">
                <a:solidFill>
                  <a:srgbClr val="444444"/>
                </a:solidFill>
                <a:cs typeface="Calibri"/>
              </a:rPr>
              <a:t>​</a:t>
            </a:r>
            <a:endParaRPr lang="en-US"/>
          </a:p>
          <a:p>
            <a:pPr defTabSz="922741">
              <a:spcAft>
                <a:spcPts val="600"/>
              </a:spcAft>
              <a:defRPr/>
            </a:pPr>
            <a:r>
              <a:rPr lang="en-US" dirty="0">
                <a:solidFill>
                  <a:prstClr val="black"/>
                </a:solidFill>
                <a:cs typeface="Calibri"/>
              </a:rPr>
              <a:t>Call Medicare at 1-800-MEDICARE (1-800-633-4227; TTY: 1-877-486-2048) if you need to need to make a complaint or report fraud.</a:t>
            </a:r>
            <a:endParaRPr lang="en-US">
              <a:solidFill>
                <a:srgbClr val="444444"/>
              </a:solidFill>
              <a:cs typeface="Calibri"/>
            </a:endParaRPr>
          </a:p>
          <a:p>
            <a:pPr marL="227330" lvl="1" indent="-174625" defTabSz="922741">
              <a:spcBef>
                <a:spcPts val="0"/>
              </a:spcBef>
              <a:spcAft>
                <a:spcPts val="600"/>
              </a:spcAft>
              <a:buFont typeface="Wingdings" panose="05000000000000000000" pitchFamily="2" charset="2"/>
              <a:buChar char="§"/>
              <a:defRPr/>
            </a:pPr>
            <a:r>
              <a:rPr lang="en-US" dirty="0">
                <a:ea typeface="Calibri"/>
                <a:cs typeface="Calibri"/>
              </a:rPr>
              <a:t>You can use the Interactive Voice Response (IVR) system to</a:t>
            </a:r>
            <a:r>
              <a:rPr lang="en-US" dirty="0">
                <a:cs typeface="Calibri"/>
              </a:rPr>
              <a:t> a</a:t>
            </a:r>
            <a:r>
              <a:rPr lang="en-US" dirty="0">
                <a:solidFill>
                  <a:prstClr val="black"/>
                </a:solidFill>
                <a:cs typeface="Calibri"/>
              </a:rPr>
              <a:t>ccess 15 months of Original Medicare claims processed on your behalf.</a:t>
            </a:r>
            <a:endParaRPr lang="en-US">
              <a:solidFill>
                <a:prstClr val="black"/>
              </a:solidFill>
              <a:ea typeface="Calibri" panose="020F0502020204030204"/>
              <a:cs typeface="Calibri"/>
            </a:endParaRPr>
          </a:p>
          <a:p>
            <a:pPr marL="228600" indent="-174625" defTabSz="922741">
              <a:spcAft>
                <a:spcPts val="600"/>
              </a:spcAft>
              <a:buFont typeface="Wingdings" panose="020B0604020202020204" pitchFamily="34" charset="0"/>
              <a:buChar char="§"/>
              <a:defRPr/>
            </a:pPr>
            <a:r>
              <a:rPr lang="en-US" dirty="0">
                <a:solidFill>
                  <a:prstClr val="black"/>
                </a:solidFill>
                <a:cs typeface="Calibri"/>
              </a:rPr>
              <a:t>Carefully review the facts before you report errors, fraud, or abuse.</a:t>
            </a:r>
            <a:endParaRPr lang="en-US">
              <a:solidFill>
                <a:prstClr val="black"/>
              </a:solidFill>
              <a:ea typeface="Calibri"/>
              <a:cs typeface="Calibri"/>
            </a:endParaRPr>
          </a:p>
          <a:p>
            <a:pPr marL="228600" indent="-174625" defTabSz="922741">
              <a:spcAft>
                <a:spcPts val="600"/>
              </a:spcAft>
              <a:buFont typeface="Wingdings" panose="020B0604020202020204" pitchFamily="34" charset="0"/>
              <a:buChar char="§"/>
              <a:defRPr/>
            </a:pPr>
            <a:r>
              <a:rPr lang="en-US" dirty="0">
                <a:solidFill>
                  <a:prstClr val="black"/>
                </a:solidFill>
                <a:cs typeface="Calibri"/>
              </a:rPr>
              <a:t>Have this information ready to report:</a:t>
            </a:r>
            <a:endParaRPr lang="en-US">
              <a:solidFill>
                <a:prstClr val="black"/>
              </a:solidFill>
              <a:ea typeface="Calibri"/>
              <a:cs typeface="Calibri"/>
            </a:endParaRPr>
          </a:p>
          <a:p>
            <a:pPr marL="345440" lvl="1" indent="-115570" defTabSz="922741">
              <a:spcBef>
                <a:spcPts val="0"/>
              </a:spcBef>
              <a:spcAft>
                <a:spcPts val="600"/>
              </a:spcAft>
              <a:buFont typeface="Arial" panose="020B0604020202020204" pitchFamily="34" charset="0"/>
              <a:buChar char="•"/>
              <a:defRPr/>
            </a:pPr>
            <a:r>
              <a:rPr lang="en-US" dirty="0">
                <a:solidFill>
                  <a:prstClr val="black"/>
                </a:solidFill>
                <a:cs typeface="Calibri"/>
              </a:rPr>
              <a:t>Provider’s name and any identifying number you may have</a:t>
            </a:r>
            <a:endParaRPr lang="en-US" dirty="0">
              <a:solidFill>
                <a:prstClr val="black"/>
              </a:solidFill>
              <a:ea typeface="Calibri"/>
              <a:cs typeface="Calibri"/>
            </a:endParaRPr>
          </a:p>
          <a:p>
            <a:pPr marL="345440" lvl="1" indent="-115570" defTabSz="922741">
              <a:spcBef>
                <a:spcPts val="0"/>
              </a:spcBef>
              <a:spcAft>
                <a:spcPts val="600"/>
              </a:spcAft>
              <a:buFont typeface="Arial" panose="020B0604020202020204" pitchFamily="34" charset="0"/>
              <a:buChar char="•"/>
              <a:defRPr/>
            </a:pPr>
            <a:r>
              <a:rPr lang="en-US" dirty="0">
                <a:solidFill>
                  <a:prstClr val="black"/>
                </a:solidFill>
                <a:cs typeface="Calibri"/>
              </a:rPr>
              <a:t>Information on the service or item you’re questioning including the date the service or item was supposedly given or delivered and payment amount approved and paid by Medicare</a:t>
            </a:r>
            <a:endParaRPr lang="en-US" dirty="0">
              <a:solidFill>
                <a:prstClr val="black"/>
              </a:solidFill>
              <a:ea typeface="Calibri"/>
              <a:cs typeface="Calibri"/>
            </a:endParaRPr>
          </a:p>
          <a:p>
            <a:pPr marL="345440" lvl="1" indent="-115570" defTabSz="922741">
              <a:spcBef>
                <a:spcPts val="0"/>
              </a:spcBef>
              <a:spcAft>
                <a:spcPts val="600"/>
              </a:spcAft>
              <a:buFont typeface="Arial" panose="020B0604020202020204" pitchFamily="34" charset="0"/>
              <a:buChar char="•"/>
              <a:defRPr/>
            </a:pPr>
            <a:r>
              <a:rPr lang="en-US" dirty="0">
                <a:solidFill>
                  <a:prstClr val="black"/>
                </a:solidFill>
                <a:cs typeface="Calibri"/>
              </a:rPr>
              <a:t>The date on your MSN</a:t>
            </a:r>
            <a:endParaRPr lang="en-US" dirty="0">
              <a:solidFill>
                <a:prstClr val="black"/>
              </a:solidFill>
              <a:ea typeface="Calibri"/>
              <a:cs typeface="Calibri"/>
            </a:endParaRPr>
          </a:p>
          <a:p>
            <a:pPr marL="345440" lvl="1" indent="-115570" defTabSz="922741">
              <a:spcAft>
                <a:spcPts val="600"/>
              </a:spcAft>
              <a:buFont typeface="Arial" panose="020B0604020202020204" pitchFamily="34" charset="0"/>
              <a:buChar char="•"/>
              <a:defRPr/>
            </a:pPr>
            <a:r>
              <a:rPr lang="en-US" dirty="0">
                <a:solidFill>
                  <a:prstClr val="black"/>
                </a:solidFill>
                <a:cs typeface="Calibri"/>
              </a:rPr>
              <a:t>Your name and Medicare Number (as listed on your Medicare card)</a:t>
            </a:r>
            <a:endParaRPr lang="en-US"/>
          </a:p>
          <a:p>
            <a:pPr marL="227330" lvl="1" indent="-174625">
              <a:spcBef>
                <a:spcPts val="0"/>
              </a:spcBef>
              <a:spcAft>
                <a:spcPts val="600"/>
              </a:spcAft>
              <a:buFont typeface="Wingdings,Sans-Serif"/>
              <a:buChar char="§"/>
            </a:pPr>
            <a:r>
              <a:rPr lang="en-US" dirty="0"/>
              <a:t>The information you give helps Medicare:</a:t>
            </a:r>
            <a:endParaRPr lang="en-US">
              <a:solidFill>
                <a:srgbClr val="444444"/>
              </a:solidFill>
            </a:endParaRPr>
          </a:p>
          <a:p>
            <a:pPr marL="407035" lvl="1" indent="-174625">
              <a:spcBef>
                <a:spcPts val="0"/>
              </a:spcBef>
              <a:spcAft>
                <a:spcPts val="600"/>
              </a:spcAft>
              <a:buFont typeface="Arial,Sans-Serif"/>
              <a:buChar char="•"/>
            </a:pPr>
            <a:r>
              <a:rPr lang="en-US" dirty="0"/>
              <a:t>Target providers or suppliers with multiple consumer complaints for further review.</a:t>
            </a:r>
            <a:endParaRPr lang="en-US">
              <a:solidFill>
                <a:srgbClr val="444444"/>
              </a:solidFill>
            </a:endParaRPr>
          </a:p>
          <a:p>
            <a:pPr marL="407035" lvl="1" indent="-174625">
              <a:spcBef>
                <a:spcPts val="0"/>
              </a:spcBef>
              <a:spcAft>
                <a:spcPts val="600"/>
              </a:spcAft>
              <a:buFont typeface="Arial,Sans-Serif"/>
              <a:buChar char="•"/>
            </a:pPr>
            <a:r>
              <a:rPr lang="en-US" dirty="0"/>
              <a:t>Track fraud complaints to show when fraud scams are heating up in new areas. </a:t>
            </a:r>
            <a:endParaRPr lang="en-US">
              <a:ea typeface="Calibri"/>
              <a:cs typeface="Calibri"/>
            </a:endParaRPr>
          </a:p>
        </p:txBody>
      </p:sp>
    </p:spTree>
    <p:extLst>
      <p:ext uri="{BB962C8B-B14F-4D97-AF65-F5344CB8AC3E}">
        <p14:creationId xmlns:p14="http://schemas.microsoft.com/office/powerpoint/2010/main" val="35819191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AD3AD-3782-6F99-C50E-8BC231C447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B58811-6E36-13F3-8E19-4D0ECC71F3A1}"/>
              </a:ext>
            </a:extLst>
          </p:cNvPr>
          <p:cNvSpPr>
            <a:spLocks noGrp="1" noRot="1" noChangeAspect="1"/>
          </p:cNvSpPr>
          <p:nvPr>
            <p:ph type="sldImg"/>
          </p:nvPr>
        </p:nvSpPr>
        <p:spPr>
          <a:xfrm>
            <a:off x="685800" y="307975"/>
            <a:ext cx="5486400" cy="3086100"/>
          </a:xfrm>
        </p:spPr>
      </p:sp>
      <p:sp>
        <p:nvSpPr>
          <p:cNvPr id="3" name="Notes Placeholder 2">
            <a:extLst>
              <a:ext uri="{FF2B5EF4-FFF2-40B4-BE49-F238E27FC236}">
                <a16:creationId xmlns:a16="http://schemas.microsoft.com/office/drawing/2014/main" id="{019E1F46-6BE2-BC31-1BD4-CD9ADEA8E432}"/>
              </a:ext>
            </a:extLst>
          </p:cNvPr>
          <p:cNvSpPr>
            <a:spLocks noGrp="1"/>
          </p:cNvSpPr>
          <p:nvPr>
            <p:ph type="body" idx="1"/>
          </p:nvPr>
        </p:nvSpPr>
        <p:spPr>
          <a:xfrm>
            <a:off x="251460" y="3577590"/>
            <a:ext cx="6366510" cy="5361306"/>
          </a:xfrm>
        </p:spPr>
        <p:txBody>
          <a:bodyPr/>
          <a:lstStyle/>
          <a:p>
            <a:pPr defTabSz="922741">
              <a:spcAft>
                <a:spcPts val="578"/>
              </a:spcAft>
              <a:defRPr/>
            </a:pPr>
            <a:r>
              <a:rPr lang="en-US" sz="1100" b="1">
                <a:solidFill>
                  <a:srgbClr val="000000"/>
                </a:solidFill>
                <a:cs typeface="Arial" panose="020B0604020202020204" pitchFamily="34" charset="0"/>
              </a:rPr>
              <a:t>Presenter Notes</a:t>
            </a:r>
            <a:r>
              <a:rPr lang="en-US" sz="1100">
                <a:solidFill>
                  <a:srgbClr val="444444"/>
                </a:solidFill>
                <a:cs typeface="Arial" panose="020B0604020202020204" pitchFamily="34" charset="0"/>
              </a:rPr>
              <a:t>​</a:t>
            </a:r>
          </a:p>
          <a:p>
            <a:pPr defTabSz="922741">
              <a:spcAft>
                <a:spcPts val="578"/>
              </a:spcAft>
              <a:defRPr/>
            </a:pPr>
            <a:r>
              <a:rPr lang="en-US" sz="1100">
                <a:solidFill>
                  <a:prstClr val="black"/>
                </a:solidFill>
                <a:cs typeface="Arial" panose="020B0604020202020204" pitchFamily="34" charset="0"/>
              </a:rPr>
              <a:t>Along with fraud, you should also be on the lookout for identity theft. An example of identity theft is when someone else uses your personal information, like your Social Security Number (SSN), to commit fraud.</a:t>
            </a:r>
          </a:p>
          <a:p>
            <a:pPr defTabSz="922741">
              <a:spcAft>
                <a:spcPts val="578"/>
              </a:spcAft>
              <a:defRPr/>
            </a:pPr>
            <a:r>
              <a:rPr lang="en-US" sz="1100">
                <a:solidFill>
                  <a:prstClr val="black"/>
                </a:solidFill>
                <a:cs typeface="Arial" panose="020B0604020202020204" pitchFamily="34" charset="0"/>
              </a:rPr>
              <a:t>Medical identify theft is a special type of identity theft where someone uses your Medicare or Medicaid Number to submit fraudulent claims to Medicare, Medicaid, or other insurers without your permission. It's a serious crime.</a:t>
            </a:r>
          </a:p>
          <a:p>
            <a:pPr defTabSz="922741">
              <a:spcAft>
                <a:spcPts val="578"/>
              </a:spcAft>
              <a:defRPr/>
            </a:pPr>
            <a:r>
              <a:rPr lang="en-US" sz="1100">
                <a:solidFill>
                  <a:prstClr val="black"/>
                </a:solidFill>
                <a:cs typeface="Arial" panose="020B0604020202020204" pitchFamily="34" charset="0"/>
              </a:rPr>
              <a:t>Medical identity theft can result in:</a:t>
            </a:r>
            <a:endParaRPr lang="en-US" sz="1100"/>
          </a:p>
          <a:p>
            <a:pPr marL="171450" indent="-171450" defTabSz="922741">
              <a:spcBef>
                <a:spcPts val="0"/>
              </a:spcBef>
              <a:spcAft>
                <a:spcPts val="578"/>
              </a:spcAft>
              <a:buFont typeface="Wingdings" panose="05000000000000000000" pitchFamily="2" charset="2"/>
              <a:buChar char="§"/>
              <a:defRPr/>
            </a:pPr>
            <a:r>
              <a:rPr lang="en-US" sz="1100">
                <a:solidFill>
                  <a:prstClr val="black"/>
                </a:solidFill>
                <a:cs typeface="Arial" panose="020B0604020202020204" pitchFamily="34" charset="0"/>
              </a:rPr>
              <a:t>False or missed diagnoses</a:t>
            </a:r>
          </a:p>
          <a:p>
            <a:pPr marL="171450" indent="-171450" defTabSz="922741">
              <a:spcBef>
                <a:spcPts val="0"/>
              </a:spcBef>
              <a:spcAft>
                <a:spcPts val="578"/>
              </a:spcAft>
              <a:buFont typeface="Wingdings" panose="05000000000000000000" pitchFamily="2" charset="2"/>
              <a:buChar char="§"/>
              <a:defRPr/>
            </a:pPr>
            <a:r>
              <a:rPr lang="en-US" sz="1100">
                <a:solidFill>
                  <a:prstClr val="black"/>
                </a:solidFill>
                <a:cs typeface="Arial" panose="020B0604020202020204" pitchFamily="34" charset="0"/>
              </a:rPr>
              <a:t>Treatment for conditions you don’t have</a:t>
            </a:r>
          </a:p>
          <a:p>
            <a:pPr marL="171450" indent="-171450" defTabSz="922741">
              <a:spcBef>
                <a:spcPts val="0"/>
              </a:spcBef>
              <a:spcAft>
                <a:spcPts val="578"/>
              </a:spcAft>
              <a:buFont typeface="Wingdings" panose="05000000000000000000" pitchFamily="2" charset="2"/>
              <a:buChar char="§"/>
              <a:defRPr/>
            </a:pPr>
            <a:r>
              <a:rPr lang="en-US" sz="1100">
                <a:solidFill>
                  <a:prstClr val="black"/>
                </a:solidFill>
                <a:cs typeface="Arial" panose="020B0604020202020204" pitchFamily="34" charset="0"/>
              </a:rPr>
              <a:t>Incorrect lab results</a:t>
            </a:r>
          </a:p>
          <a:p>
            <a:pPr marL="171450" indent="-171450" defTabSz="922741">
              <a:spcBef>
                <a:spcPts val="0"/>
              </a:spcBef>
              <a:spcAft>
                <a:spcPts val="578"/>
              </a:spcAft>
              <a:buFont typeface="Wingdings" panose="05000000000000000000" pitchFamily="2" charset="2"/>
              <a:buChar char="§"/>
              <a:defRPr/>
            </a:pPr>
            <a:r>
              <a:rPr lang="en-US" sz="1100">
                <a:solidFill>
                  <a:prstClr val="black"/>
                </a:solidFill>
                <a:cs typeface="Arial" panose="020B0604020202020204" pitchFamily="34" charset="0"/>
              </a:rPr>
              <a:t>Bills for services you didn’t get</a:t>
            </a:r>
          </a:p>
          <a:p>
            <a:pPr marL="171450" indent="-171450" defTabSz="922741">
              <a:spcBef>
                <a:spcPts val="0"/>
              </a:spcBef>
              <a:spcAft>
                <a:spcPts val="578"/>
              </a:spcAft>
              <a:buFont typeface="Wingdings" panose="05000000000000000000" pitchFamily="2" charset="2"/>
              <a:buChar char="§"/>
              <a:defRPr/>
            </a:pPr>
            <a:r>
              <a:rPr lang="en-US" sz="1100">
                <a:solidFill>
                  <a:prstClr val="black"/>
                </a:solidFill>
                <a:cs typeface="Arial" panose="020B0604020202020204" pitchFamily="34" charset="0"/>
              </a:rPr>
              <a:t>Denied services or prescriptions</a:t>
            </a:r>
          </a:p>
          <a:p>
            <a:pPr marL="171450" indent="-171450" defTabSz="922741">
              <a:spcBef>
                <a:spcPts val="0"/>
              </a:spcBef>
              <a:spcAft>
                <a:spcPts val="578"/>
              </a:spcAft>
              <a:buFont typeface="Wingdings" panose="05000000000000000000" pitchFamily="2" charset="2"/>
              <a:buChar char="§"/>
              <a:defRPr/>
            </a:pPr>
            <a:r>
              <a:rPr lang="en-US" sz="1100">
                <a:solidFill>
                  <a:prstClr val="black"/>
                </a:solidFill>
                <a:cs typeface="Arial" panose="020B0604020202020204" pitchFamily="34" charset="0"/>
              </a:rPr>
              <a:t>Inaccurate medical history record</a:t>
            </a:r>
          </a:p>
          <a:p>
            <a:pPr defTabSz="922741">
              <a:spcAft>
                <a:spcPts val="578"/>
              </a:spcAft>
              <a:defRPr/>
            </a:pPr>
            <a:r>
              <a:rPr lang="en-US" sz="1100">
                <a:solidFill>
                  <a:prstClr val="black"/>
                </a:solidFill>
                <a:cs typeface="Arial" panose="020B0604020202020204" pitchFamily="34" charset="0"/>
              </a:rPr>
              <a:t>Call 1-800-MEDICARE (1-800-633-4227) right away if you think someone else is using your Medicare Number. TTY users can call 1-877-486-2048. </a:t>
            </a:r>
          </a:p>
          <a:p>
            <a:pPr defTabSz="922741">
              <a:spcBef>
                <a:spcPts val="0"/>
              </a:spcBef>
              <a:spcAft>
                <a:spcPts val="578"/>
              </a:spcAft>
              <a:defRPr/>
            </a:pPr>
            <a:r>
              <a:rPr lang="en-US" sz="1100">
                <a:solidFill>
                  <a:prstClr val="black"/>
                </a:solidFill>
                <a:cs typeface="Arial" panose="020B0604020202020204" pitchFamily="34" charset="0"/>
              </a:rPr>
              <a:t>If you suspect identity theft, or feel like you gave your personal information to someone you shouldn’t have:</a:t>
            </a:r>
            <a:endParaRPr lang="en-US" sz="1100"/>
          </a:p>
          <a:p>
            <a:pPr marL="182880" indent="-182880" defTabSz="922741">
              <a:spcAft>
                <a:spcPts val="600"/>
              </a:spcAft>
              <a:buFont typeface="Wingdings" panose="05000000000000000000" pitchFamily="2" charset="2"/>
              <a:buChar char="§"/>
              <a:defRPr/>
            </a:pPr>
            <a:r>
              <a:rPr lang="en-US" sz="1100">
                <a:solidFill>
                  <a:prstClr val="black"/>
                </a:solidFill>
                <a:cs typeface="Arial" panose="020B0604020202020204" pitchFamily="34" charset="0"/>
              </a:rPr>
              <a:t>Visit </a:t>
            </a:r>
            <a:r>
              <a:rPr lang="en-US" sz="1100">
                <a:solidFill>
                  <a:prstClr val="black"/>
                </a:solidFill>
                <a:cs typeface="Arial" panose="020B0604020202020204" pitchFamily="34" charset="0"/>
                <a:hlinkClick r:id="rId3"/>
              </a:rPr>
              <a:t>Identitytheft.gov</a:t>
            </a:r>
            <a:endParaRPr lang="en-US" sz="1100">
              <a:solidFill>
                <a:prstClr val="black"/>
              </a:solidFill>
              <a:cs typeface="Arial" panose="020B0604020202020204" pitchFamily="34" charset="0"/>
            </a:endParaRPr>
          </a:p>
          <a:p>
            <a:pPr marL="182880" indent="-182880" defTabSz="922741">
              <a:spcAft>
                <a:spcPts val="600"/>
              </a:spcAft>
              <a:buFont typeface="Wingdings" panose="05000000000000000000" pitchFamily="2" charset="2"/>
              <a:buChar char="§"/>
              <a:defRPr/>
            </a:pPr>
            <a:r>
              <a:rPr lang="en-US" sz="1100">
                <a:solidFill>
                  <a:prstClr val="black"/>
                </a:solidFill>
                <a:cs typeface="Arial" panose="020B0604020202020204" pitchFamily="34" charset="0"/>
              </a:rPr>
              <a:t>Call the Federal Trade Commission’</a:t>
            </a:r>
            <a:r>
              <a:rPr lang="en-US" altLang="ja-JP" sz="1100">
                <a:solidFill>
                  <a:prstClr val="black"/>
                </a:solidFill>
                <a:ea typeface="ＭＳ Ｐゴシック"/>
                <a:cs typeface="Arial" panose="020B0604020202020204" pitchFamily="34" charset="0"/>
              </a:rPr>
              <a:t>s ID Theft Hotline at 1-877-438-4338. TTY users can call 1-866-653-4261</a:t>
            </a:r>
          </a:p>
          <a:p>
            <a:pPr marL="182880" indent="-182880" defTabSz="922741">
              <a:spcAft>
                <a:spcPts val="600"/>
              </a:spcAft>
              <a:buFont typeface="Wingdings" panose="05000000000000000000" pitchFamily="2" charset="2"/>
              <a:buChar char="§"/>
              <a:defRPr/>
            </a:pPr>
            <a:r>
              <a:rPr lang="en-US" sz="1100">
                <a:solidFill>
                  <a:prstClr val="black"/>
                </a:solidFill>
                <a:cs typeface="Arial" panose="020B0604020202020204" pitchFamily="34" charset="0"/>
              </a:rPr>
              <a:t>Visit </a:t>
            </a:r>
            <a:r>
              <a:rPr lang="en-US" sz="1100">
                <a:solidFill>
                  <a:prstClr val="black"/>
                </a:solidFill>
                <a:cs typeface="Arial" panose="020B0604020202020204" pitchFamily="34" charset="0"/>
                <a:hlinkClick r:id="rId4"/>
              </a:rPr>
              <a:t>FTC.gov/</a:t>
            </a:r>
            <a:r>
              <a:rPr lang="en-US" sz="1100" err="1">
                <a:solidFill>
                  <a:prstClr val="black"/>
                </a:solidFill>
                <a:cs typeface="Arial" panose="020B0604020202020204" pitchFamily="34" charset="0"/>
                <a:hlinkClick r:id="rId4"/>
              </a:rPr>
              <a:t>idtheft</a:t>
            </a:r>
            <a:r>
              <a:rPr lang="en-US" sz="1100">
                <a:solidFill>
                  <a:prstClr val="black"/>
                </a:solidFill>
                <a:cs typeface="Arial" panose="020B0604020202020204" pitchFamily="34" charset="0"/>
              </a:rPr>
              <a:t> for more information about identity theft or to file a complaint online</a:t>
            </a:r>
            <a:endParaRPr lang="en-US" sz="1100">
              <a:solidFill>
                <a:prstClr val="black"/>
              </a:solidFill>
              <a:ea typeface="ＭＳ Ｐゴシック" panose="020B0600070205080204" pitchFamily="34" charset="-128"/>
              <a:cs typeface="Arial" panose="020B0604020202020204" pitchFamily="34" charset="0"/>
            </a:endParaRPr>
          </a:p>
          <a:p>
            <a:pPr defTabSz="922741">
              <a:spcAft>
                <a:spcPts val="578"/>
              </a:spcAft>
              <a:defRPr/>
            </a:pPr>
            <a:r>
              <a:rPr lang="en-US" sz="1100">
                <a:solidFill>
                  <a:prstClr val="black"/>
                </a:solidFill>
                <a:cs typeface="Arial" panose="020B0604020202020204" pitchFamily="34" charset="0"/>
              </a:rPr>
              <a:t>Watch a Public Service Announcement about Medical Identity Theft from OIG at </a:t>
            </a:r>
            <a:r>
              <a:rPr lang="en-US" sz="1100">
                <a:solidFill>
                  <a:prstClr val="black"/>
                </a:solidFill>
                <a:cs typeface="Arial" panose="020B0604020202020204" pitchFamily="34" charset="0"/>
                <a:hlinkClick r:id="rId5"/>
              </a:rPr>
              <a:t>youtube.com/</a:t>
            </a:r>
            <a:r>
              <a:rPr lang="en-US" sz="1100" err="1">
                <a:solidFill>
                  <a:prstClr val="black"/>
                </a:solidFill>
                <a:cs typeface="Arial" panose="020B0604020202020204" pitchFamily="34" charset="0"/>
                <a:hlinkClick r:id="rId5"/>
              </a:rPr>
              <a:t>watch?v</a:t>
            </a:r>
            <a:r>
              <a:rPr lang="en-US" sz="1100">
                <a:solidFill>
                  <a:prstClr val="black"/>
                </a:solidFill>
                <a:cs typeface="Arial" panose="020B0604020202020204" pitchFamily="34" charset="0"/>
                <a:hlinkClick r:id="rId5"/>
              </a:rPr>
              <a:t>=r_RNBFGgw1Q</a:t>
            </a:r>
            <a:r>
              <a:rPr lang="en-US" sz="1100">
                <a:solidFill>
                  <a:prstClr val="black"/>
                </a:solidFill>
                <a:cs typeface="Arial" panose="020B0604020202020204" pitchFamily="34" charset="0"/>
              </a:rPr>
              <a:t>. </a:t>
            </a:r>
            <a:endParaRPr lang="en-US" sz="1100">
              <a:cs typeface="Arial" panose="020B0604020202020204" pitchFamily="34" charset="0"/>
            </a:endParaRPr>
          </a:p>
          <a:p>
            <a:pPr marL="251460" lvl="1" defTabSz="922741">
              <a:spcBef>
                <a:spcPts val="0"/>
              </a:spcBef>
              <a:spcAft>
                <a:spcPts val="600"/>
              </a:spcAft>
              <a:defRPr/>
            </a:pPr>
            <a:endParaRPr lang="en-US" sz="1100">
              <a:solidFill>
                <a:prstClr val="black"/>
              </a:solidFill>
              <a:cs typeface="Arial" panose="020B0604020202020204" pitchFamily="34" charset="0"/>
            </a:endParaRPr>
          </a:p>
        </p:txBody>
      </p:sp>
    </p:spTree>
    <p:extLst>
      <p:ext uri="{BB962C8B-B14F-4D97-AF65-F5344CB8AC3E}">
        <p14:creationId xmlns:p14="http://schemas.microsoft.com/office/powerpoint/2010/main" val="16894714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97E9F-2FF7-AF1C-49B7-10FF19D600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398EA2-041D-3BC8-5364-F1D4A50F7702}"/>
              </a:ext>
            </a:extLst>
          </p:cNvPr>
          <p:cNvSpPr>
            <a:spLocks noGrp="1" noRot="1" noChangeAspect="1"/>
          </p:cNvSpPr>
          <p:nvPr>
            <p:ph type="sldImg"/>
          </p:nvPr>
        </p:nvSpPr>
        <p:spPr>
          <a:xfrm>
            <a:off x="685800" y="307975"/>
            <a:ext cx="5486400" cy="3086100"/>
          </a:xfrm>
        </p:spPr>
      </p:sp>
      <p:sp>
        <p:nvSpPr>
          <p:cNvPr id="3" name="Notes Placeholder 2">
            <a:extLst>
              <a:ext uri="{FF2B5EF4-FFF2-40B4-BE49-F238E27FC236}">
                <a16:creationId xmlns:a16="http://schemas.microsoft.com/office/drawing/2014/main" id="{100851AC-248D-9839-65CA-617B8F8A4BF4}"/>
              </a:ext>
            </a:extLst>
          </p:cNvPr>
          <p:cNvSpPr>
            <a:spLocks noGrp="1"/>
          </p:cNvSpPr>
          <p:nvPr>
            <p:ph type="body" idx="1"/>
          </p:nvPr>
        </p:nvSpPr>
        <p:spPr>
          <a:xfrm>
            <a:off x="454342" y="3474719"/>
            <a:ext cx="5949315" cy="5361305"/>
          </a:xfrm>
        </p:spPr>
        <p:txBody>
          <a:bodyPr/>
          <a:lstStyle/>
          <a:p>
            <a:pPr defTabSz="922741">
              <a:spcAft>
                <a:spcPts val="578"/>
              </a:spcAft>
              <a:defRPr/>
            </a:pPr>
            <a:r>
              <a:rPr lang="en-US" b="1" dirty="0">
                <a:solidFill>
                  <a:srgbClr val="000000"/>
                </a:solidFill>
                <a:latin typeface="Calibri "/>
                <a:cs typeface="Arial" panose="020B0604020202020204" pitchFamily="34" charset="0"/>
              </a:rPr>
              <a:t>This slide has animation.</a:t>
            </a:r>
            <a:endParaRPr lang="en-US" dirty="0"/>
          </a:p>
          <a:p>
            <a:pPr defTabSz="922741">
              <a:spcAft>
                <a:spcPts val="578"/>
              </a:spcAft>
              <a:defRPr/>
            </a:pPr>
            <a:r>
              <a:rPr lang="en-US" b="1" dirty="0">
                <a:solidFill>
                  <a:srgbClr val="000000"/>
                </a:solidFill>
                <a:latin typeface="Calibri "/>
                <a:cs typeface="Arial" panose="020B0604020202020204" pitchFamily="34" charset="0"/>
              </a:rPr>
              <a:t>Presenter Notes</a:t>
            </a:r>
            <a:r>
              <a:rPr lang="en-US" dirty="0">
                <a:solidFill>
                  <a:srgbClr val="444444"/>
                </a:solidFill>
                <a:latin typeface="Calibri "/>
                <a:cs typeface="Arial" panose="020B0604020202020204" pitchFamily="34" charset="0"/>
              </a:rPr>
              <a:t>​</a:t>
            </a:r>
            <a:endParaRPr lang="en-US"/>
          </a:p>
          <a:p>
            <a:pPr defTabSz="922741">
              <a:spcAft>
                <a:spcPts val="578"/>
              </a:spcAft>
              <a:defRPr/>
            </a:pPr>
            <a:r>
              <a:rPr lang="en-US" dirty="0">
                <a:solidFill>
                  <a:prstClr val="black"/>
                </a:solidFill>
                <a:latin typeface="Calibri "/>
                <a:cs typeface="Arial" panose="020B0604020202020204" pitchFamily="34" charset="0"/>
              </a:rPr>
              <a:t>If you suspect Medicaid errors, fraud, or abuse, you can report them to one of the following:</a:t>
            </a:r>
          </a:p>
          <a:p>
            <a:pPr marL="171450" indent="-171450" defTabSz="922741">
              <a:spcBef>
                <a:spcPts val="0"/>
              </a:spcBef>
              <a:spcAft>
                <a:spcPts val="578"/>
              </a:spcAft>
              <a:buFont typeface="Wingdings" panose="05000000000000000000" pitchFamily="2" charset="2"/>
              <a:buChar char="§"/>
              <a:defRPr/>
            </a:pPr>
            <a:r>
              <a:rPr lang="en-US" dirty="0">
                <a:solidFill>
                  <a:prstClr val="black"/>
                </a:solidFill>
                <a:latin typeface="Calibri "/>
                <a:cs typeface="Arial" panose="020B0604020202020204" pitchFamily="34" charset="0"/>
              </a:rPr>
              <a:t>Medicaid Fraud Control Units (MFCUs). MFCUs investigate and prosecute Medicaid fraud as well as patient abuse and neglect in health care facilities. You may file complaints of suspected Medicaid fraud directly to an MFCU. Download contacts at </a:t>
            </a:r>
            <a:r>
              <a:rPr lang="en-US" dirty="0">
                <a:latin typeface="Calibri "/>
                <a:cs typeface="Arial" panose="020B0604020202020204" pitchFamily="34" charset="0"/>
                <a:hlinkClick r:id="rId3"/>
              </a:rPr>
              <a:t>OIG.HHS.gov/fraud/medicaid-fraud-control-units-mfcu/files/contact-directors.pdf</a:t>
            </a:r>
            <a:r>
              <a:rPr lang="en-US" dirty="0">
                <a:latin typeface="Calibri "/>
                <a:cs typeface="Arial" panose="020B0604020202020204" pitchFamily="34" charset="0"/>
              </a:rPr>
              <a:t>. </a:t>
            </a:r>
            <a:endParaRPr lang="en-US" dirty="0">
              <a:solidFill>
                <a:prstClr val="black"/>
              </a:solidFill>
              <a:latin typeface="Calibri "/>
              <a:cs typeface="Arial" panose="020B0604020202020204" pitchFamily="34" charset="0"/>
            </a:endParaRPr>
          </a:p>
          <a:p>
            <a:pPr marL="171450" indent="-171450" defTabSz="922741">
              <a:spcBef>
                <a:spcPts val="0"/>
              </a:spcBef>
              <a:spcAft>
                <a:spcPts val="578"/>
              </a:spcAft>
              <a:buFont typeface="Wingdings" panose="05000000000000000000" pitchFamily="2" charset="2"/>
              <a:buChar char="§"/>
              <a:defRPr/>
            </a:pPr>
            <a:r>
              <a:rPr lang="en-US" dirty="0">
                <a:solidFill>
                  <a:prstClr val="black"/>
                </a:solidFill>
                <a:latin typeface="Calibri "/>
                <a:cs typeface="Arial" panose="020B0604020202020204" pitchFamily="34" charset="0"/>
              </a:rPr>
              <a:t>Office of Inspector General (OIG) at the U.S. Department of Health &amp; Human Services (HHS). OIG certifies and annually re-certifies each MFCU. You have 3 ways to report fraud to OIG:</a:t>
            </a:r>
            <a:endParaRPr lang="en-US" dirty="0">
              <a:solidFill>
                <a:prstClr val="black"/>
              </a:solidFill>
              <a:ea typeface="Calibri" panose="020F0502020204030204"/>
              <a:cs typeface="Calibri" panose="020F0502020204030204"/>
            </a:endParaRPr>
          </a:p>
          <a:p>
            <a:pPr marL="274320" lvl="1" indent="-109855" defTabSz="922741">
              <a:spcBef>
                <a:spcPts val="0"/>
              </a:spcBef>
              <a:spcAft>
                <a:spcPts val="578"/>
              </a:spcAft>
              <a:buFont typeface="Arial" panose="020B0604020202020204" pitchFamily="34" charset="0"/>
              <a:buChar char="•"/>
              <a:defRPr/>
            </a:pPr>
            <a:r>
              <a:rPr lang="en-US" dirty="0">
                <a:solidFill>
                  <a:prstClr val="black"/>
                </a:solidFill>
                <a:latin typeface="Calibri "/>
                <a:cs typeface="Arial" panose="020B0604020202020204" pitchFamily="34" charset="0"/>
              </a:rPr>
              <a:t>Online: </a:t>
            </a:r>
            <a:r>
              <a:rPr lang="en-US" dirty="0">
                <a:solidFill>
                  <a:prstClr val="black"/>
                </a:solidFill>
                <a:latin typeface="Calibri "/>
                <a:cs typeface="Arial" panose="020B0604020202020204" pitchFamily="34" charset="0"/>
                <a:hlinkClick r:id="rId4"/>
              </a:rPr>
              <a:t>tips.OIG.HHS.gov</a:t>
            </a:r>
            <a:endParaRPr lang="en-US" dirty="0">
              <a:solidFill>
                <a:prstClr val="black"/>
              </a:solidFill>
              <a:latin typeface="Calibri "/>
              <a:cs typeface="Arial" panose="020B0604020202020204" pitchFamily="34" charset="0"/>
            </a:endParaRPr>
          </a:p>
          <a:p>
            <a:pPr marL="274320" lvl="1" indent="-109855" defTabSz="922741">
              <a:spcBef>
                <a:spcPts val="0"/>
              </a:spcBef>
              <a:spcAft>
                <a:spcPts val="578"/>
              </a:spcAft>
              <a:buFont typeface="Arial" panose="020B0604020202020204" pitchFamily="34" charset="0"/>
              <a:buChar char="•"/>
              <a:defRPr/>
            </a:pPr>
            <a:r>
              <a:rPr lang="en-US" dirty="0">
                <a:solidFill>
                  <a:prstClr val="black"/>
                </a:solidFill>
                <a:latin typeface="Calibri "/>
                <a:cs typeface="Arial" panose="020B0604020202020204" pitchFamily="34" charset="0"/>
              </a:rPr>
              <a:t>Mail: HHS Tips Hotline, P.O. Box 23489, Washington, DC 20026-3489</a:t>
            </a:r>
          </a:p>
          <a:p>
            <a:pPr marL="274320" lvl="1" indent="-109855" defTabSz="922741">
              <a:spcBef>
                <a:spcPts val="0"/>
              </a:spcBef>
              <a:spcAft>
                <a:spcPts val="578"/>
              </a:spcAft>
              <a:buFont typeface="Arial" panose="020B0604020202020204" pitchFamily="34" charset="0"/>
              <a:buChar char="•"/>
              <a:defRPr/>
            </a:pPr>
            <a:r>
              <a:rPr lang="en-US" dirty="0">
                <a:solidFill>
                  <a:prstClr val="black"/>
                </a:solidFill>
                <a:latin typeface="Calibri "/>
                <a:cs typeface="Arial" panose="020B0604020202020204" pitchFamily="34" charset="0"/>
              </a:rPr>
              <a:t>Phone: 1-800-447-8477 (TTY: 1-800-377-4950)</a:t>
            </a:r>
          </a:p>
          <a:p>
            <a:pPr marL="171450" indent="-171450" defTabSz="922741">
              <a:spcBef>
                <a:spcPts val="0"/>
              </a:spcBef>
              <a:spcAft>
                <a:spcPts val="578"/>
              </a:spcAft>
              <a:buFont typeface="Wingdings" panose="05000000000000000000" pitchFamily="2" charset="2"/>
              <a:buChar char="§"/>
              <a:defRPr/>
            </a:pPr>
            <a:r>
              <a:rPr lang="en-US" dirty="0">
                <a:solidFill>
                  <a:prstClr val="black"/>
                </a:solidFill>
                <a:latin typeface="Calibri "/>
                <a:cs typeface="Arial" panose="020B0604020202020204" pitchFamily="34" charset="0"/>
              </a:rPr>
              <a:t>Your State Medical Assistance (Medicaid) office. Find your state's office at </a:t>
            </a:r>
            <a:r>
              <a:rPr lang="en-US" dirty="0">
                <a:solidFill>
                  <a:prstClr val="black"/>
                </a:solidFill>
                <a:latin typeface="Calibri "/>
                <a:cs typeface="Arial" panose="020B0604020202020204" pitchFamily="34" charset="0"/>
                <a:hlinkClick r:id="rId5"/>
              </a:rPr>
              <a:t>Medicaid.gov/about-us/where-can-people-get-help-medicaid-chip</a:t>
            </a:r>
            <a:r>
              <a:rPr lang="en-US" dirty="0">
                <a:solidFill>
                  <a:prstClr val="black"/>
                </a:solidFill>
                <a:latin typeface="Calibri "/>
                <a:cs typeface="Arial" panose="020B0604020202020204" pitchFamily="34" charset="0"/>
              </a:rPr>
              <a:t>. </a:t>
            </a:r>
          </a:p>
          <a:p>
            <a:pPr defTabSz="922741">
              <a:spcBef>
                <a:spcPts val="0"/>
              </a:spcBef>
              <a:spcAft>
                <a:spcPts val="578"/>
              </a:spcAft>
              <a:defRPr/>
            </a:pPr>
            <a:r>
              <a:rPr lang="en-US" dirty="0">
                <a:solidFill>
                  <a:prstClr val="black"/>
                </a:solidFill>
                <a:latin typeface="Calibri "/>
                <a:cs typeface="Arial" panose="020B0604020202020204" pitchFamily="34" charset="0"/>
              </a:rPr>
              <a:t>Learn more about Medicaid fraud at </a:t>
            </a:r>
            <a:r>
              <a:rPr lang="en-US" dirty="0">
                <a:solidFill>
                  <a:prstClr val="black"/>
                </a:solidFill>
                <a:hlinkClick r:id="rId6"/>
              </a:rPr>
              <a:t>Medicaid.gov/medicaid/program-integrity</a:t>
            </a:r>
            <a:r>
              <a:rPr lang="en-US" dirty="0">
                <a:solidFill>
                  <a:prstClr val="black"/>
                </a:solidFill>
                <a:latin typeface="Calibri "/>
                <a:cs typeface="Arial" panose="020B0604020202020204" pitchFamily="34" charset="0"/>
              </a:rPr>
              <a:t>. </a:t>
            </a:r>
          </a:p>
        </p:txBody>
      </p:sp>
    </p:spTree>
    <p:extLst>
      <p:ext uri="{BB962C8B-B14F-4D97-AF65-F5344CB8AC3E}">
        <p14:creationId xmlns:p14="http://schemas.microsoft.com/office/powerpoint/2010/main" val="9154662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50875"/>
            <a:ext cx="5486400" cy="3086100"/>
          </a:xfrm>
        </p:spPr>
      </p:sp>
      <p:sp>
        <p:nvSpPr>
          <p:cNvPr id="3" name="Notes Placeholder 2"/>
          <p:cNvSpPr>
            <a:spLocks noGrp="1"/>
          </p:cNvSpPr>
          <p:nvPr>
            <p:ph type="body" idx="1"/>
          </p:nvPr>
        </p:nvSpPr>
        <p:spPr>
          <a:xfrm>
            <a:off x="685800" y="3909060"/>
            <a:ext cx="5486400" cy="4343400"/>
          </a:xfrm>
        </p:spPr>
        <p:txBody>
          <a:bodyPr/>
          <a:lstStyle/>
          <a:p>
            <a:pPr defTabSz="922741">
              <a:spcAft>
                <a:spcPts val="600"/>
              </a:spcAft>
              <a:defRPr/>
            </a:pPr>
            <a:r>
              <a:rPr lang="en-US" b="1" dirty="0">
                <a:solidFill>
                  <a:srgbClr val="000000"/>
                </a:solidFill>
                <a:latin typeface="Calibri "/>
                <a:cs typeface="Arial" panose="020B0604020202020204" pitchFamily="34" charset="0"/>
              </a:rPr>
              <a:t>Presenter Notes</a:t>
            </a:r>
            <a:r>
              <a:rPr lang="en-US" dirty="0">
                <a:solidFill>
                  <a:srgbClr val="444444"/>
                </a:solidFill>
                <a:latin typeface="Calibri "/>
                <a:cs typeface="Arial" panose="020B0604020202020204" pitchFamily="34" charset="0"/>
              </a:rPr>
              <a:t>​</a:t>
            </a:r>
          </a:p>
          <a:p>
            <a:pPr defTabSz="922741">
              <a:spcAft>
                <a:spcPts val="600"/>
              </a:spcAft>
              <a:defRPr/>
            </a:pPr>
            <a:r>
              <a:rPr lang="en-US" dirty="0">
                <a:solidFill>
                  <a:prstClr val="black"/>
                </a:solidFill>
                <a:latin typeface="Calibri "/>
                <a:cs typeface="Arial" panose="020B0604020202020204" pitchFamily="34" charset="0"/>
              </a:rPr>
              <a:t>To recap, today we discussed:</a:t>
            </a:r>
          </a:p>
          <a:p>
            <a:pPr marL="171450" indent="-171450" defTabSz="922741">
              <a:spcAft>
                <a:spcPts val="600"/>
              </a:spcAft>
              <a:buFont typeface="Wingdings" panose="05000000000000000000" pitchFamily="2" charset="2"/>
              <a:buChar char="§"/>
              <a:defRPr/>
            </a:pPr>
            <a:r>
              <a:rPr lang="en-US" dirty="0">
                <a:solidFill>
                  <a:prstClr val="black"/>
                </a:solidFill>
                <a:latin typeface="Calibri "/>
                <a:cs typeface="Arial" panose="020B0604020202020204" pitchFamily="34" charset="0"/>
              </a:rPr>
              <a:t>Differences between fraud, waste, and abuse depend on circumstances, intent, and knowledge.</a:t>
            </a:r>
          </a:p>
          <a:p>
            <a:pPr marL="225425" lvl="1" indent="-111760" defTabSz="922741">
              <a:spcAft>
                <a:spcPts val="600"/>
              </a:spcAft>
              <a:buFont typeface="Arial" panose="020B0604020202020204" pitchFamily="34" charset="0"/>
              <a:buChar char="•"/>
              <a:defRPr/>
            </a:pPr>
            <a:r>
              <a:rPr lang="en-US" dirty="0">
                <a:solidFill>
                  <a:prstClr val="black"/>
                </a:solidFill>
                <a:latin typeface="Calibri "/>
                <a:cs typeface="Arial" panose="020B0604020202020204" pitchFamily="34" charset="0"/>
              </a:rPr>
              <a:t>Fraud occurs when someone intentionally deceives, conceals, or makes misrepresentations to get money or property from a health care benefit program. Ultimately, our judicial system determines if someone committed an act of fraud.</a:t>
            </a:r>
          </a:p>
          <a:p>
            <a:pPr marL="225425" lvl="1" indent="-111760" defTabSz="922741">
              <a:spcAft>
                <a:spcPts val="600"/>
              </a:spcAft>
              <a:buFont typeface="Arial" panose="020B0604020202020204" pitchFamily="34" charset="0"/>
              <a:buChar char="•"/>
              <a:defRPr/>
            </a:pPr>
            <a:r>
              <a:rPr lang="en-US" dirty="0">
                <a:solidFill>
                  <a:prstClr val="black"/>
                </a:solidFill>
                <a:latin typeface="Calibri "/>
                <a:cs typeface="Arial" panose="020B0604020202020204" pitchFamily="34" charset="0"/>
              </a:rPr>
              <a:t>In contrast, waste is the overuse of services, or other practices that, directly or indirectly, add avoidable costs to the Medicare and Medicaid Programs. Generally, waste isn’t considered to be a criminal act, but rather the misuse of resources.</a:t>
            </a:r>
          </a:p>
          <a:p>
            <a:pPr marL="171450" indent="-171450" defTabSz="922741">
              <a:spcAft>
                <a:spcPts val="600"/>
              </a:spcAft>
              <a:buFont typeface="Wingdings" panose="05000000000000000000" pitchFamily="2" charset="2"/>
              <a:buChar char="§"/>
              <a:defRPr/>
            </a:pPr>
            <a:r>
              <a:rPr lang="en-US" dirty="0">
                <a:solidFill>
                  <a:prstClr val="black"/>
                </a:solidFill>
                <a:latin typeface="Calibri "/>
                <a:cs typeface="Arial" panose="020B0604020202020204" pitchFamily="34" charset="0"/>
              </a:rPr>
              <a:t>Fraud schemes change often. Check online resources for the most up-to-date information. </a:t>
            </a:r>
          </a:p>
          <a:p>
            <a:pPr marL="171450" indent="-171450" defTabSz="922741">
              <a:spcAft>
                <a:spcPts val="600"/>
              </a:spcAft>
              <a:buFont typeface="Wingdings" panose="05000000000000000000" pitchFamily="2" charset="2"/>
              <a:buChar char="§"/>
              <a:defRPr/>
            </a:pPr>
            <a:r>
              <a:rPr lang="en-US" dirty="0">
                <a:solidFill>
                  <a:prstClr val="black"/>
                </a:solidFill>
                <a:latin typeface="Calibri "/>
                <a:cs typeface="Arial" panose="020B0604020202020204" pitchFamily="34" charset="0"/>
              </a:rPr>
              <a:t>Fight fraud, waste, and abuse with the 4 Rs: record, review, report, and remember. </a:t>
            </a:r>
          </a:p>
          <a:p>
            <a:pPr defTabSz="922741">
              <a:spcAft>
                <a:spcPts val="600"/>
              </a:spcAft>
              <a:defRPr/>
            </a:pPr>
            <a:r>
              <a:rPr lang="en-US" dirty="0">
                <a:solidFill>
                  <a:prstClr val="black"/>
                </a:solidFill>
                <a:latin typeface="Calibri "/>
                <a:cs typeface="Arial" panose="020B0604020202020204" pitchFamily="34" charset="0"/>
              </a:rPr>
              <a:t>You are the first line of defense when it comes to fighting Medicare and Medicaid waste, fraud, and abuse.</a:t>
            </a:r>
            <a:endParaRPr lang="en-US" dirty="0">
              <a:ea typeface="Calibri" panose="020F0502020204030204"/>
              <a:cs typeface="Calibri" panose="020F0502020204030204"/>
            </a:endParaRPr>
          </a:p>
          <a:p>
            <a:pPr defTabSz="922741">
              <a:defRPr/>
            </a:pPr>
            <a:endParaRPr lang="en-US">
              <a:solidFill>
                <a:prstClr val="black"/>
              </a:solidFill>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8265070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17">
              <a:spcAft>
                <a:spcPts val="578"/>
              </a:spcAft>
              <a:defRPr/>
            </a:pPr>
            <a:r>
              <a:rPr lang="en-US" b="1">
                <a:solidFill>
                  <a:srgbClr val="000000"/>
                </a:solidFill>
                <a:latin typeface="Calibri "/>
                <a:cs typeface="Arial" panose="020B0604020202020204" pitchFamily="34" charset="0"/>
              </a:rPr>
              <a:t>Presenter Notes</a:t>
            </a:r>
            <a:r>
              <a:rPr lang="en-US">
                <a:solidFill>
                  <a:srgbClr val="444444"/>
                </a:solidFill>
                <a:latin typeface="Calibri "/>
                <a:cs typeface="Arial" panose="020B0604020202020204" pitchFamily="34" charset="0"/>
              </a:rPr>
              <a:t>​</a:t>
            </a:r>
          </a:p>
          <a:p>
            <a:pPr fontAlgn="base">
              <a:spcAft>
                <a:spcPts val="578"/>
              </a:spcAft>
            </a:pPr>
            <a:r>
              <a:rPr lang="en-US">
                <a:latin typeface="Calibri "/>
                <a:cs typeface="Arial" panose="020B0604020202020204" pitchFamily="34" charset="0"/>
              </a:rPr>
              <a:t>This resource guide consists of contact information and websites for many of the resources we discussed today for fighting Medicare and Medicaid fraud, waste and abuse.</a:t>
            </a:r>
            <a:endParaRPr lang="en-US" dirty="0">
              <a:latin typeface="Calibri "/>
              <a:cs typeface="Arial" panose="020B0604020202020204" pitchFamily="34" charset="0"/>
            </a:endParaRPr>
          </a:p>
        </p:txBody>
      </p:sp>
    </p:spTree>
    <p:extLst>
      <p:ext uri="{BB962C8B-B14F-4D97-AF65-F5344CB8AC3E}">
        <p14:creationId xmlns:p14="http://schemas.microsoft.com/office/powerpoint/2010/main" val="37387209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A302E-58E0-E8E0-D21D-7DB8247992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355A09-BD57-51A8-CB6F-AA339C086E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A12DEF-D228-78F0-9E09-D4BCAA57B01A}"/>
              </a:ext>
            </a:extLst>
          </p:cNvPr>
          <p:cNvSpPr>
            <a:spLocks noGrp="1"/>
          </p:cNvSpPr>
          <p:nvPr>
            <p:ph type="body" idx="1"/>
          </p:nvPr>
        </p:nvSpPr>
        <p:spPr/>
        <p:txBody>
          <a:bodyPr/>
          <a:lstStyle/>
          <a:p>
            <a:pPr defTabSz="931717">
              <a:spcAft>
                <a:spcPts val="578"/>
              </a:spcAft>
              <a:defRPr/>
            </a:pPr>
            <a:r>
              <a:rPr lang="en-US" b="1">
                <a:solidFill>
                  <a:srgbClr val="000000"/>
                </a:solidFill>
                <a:latin typeface="Calibri "/>
                <a:cs typeface="Arial" panose="020B0604020202020204" pitchFamily="34" charset="0"/>
              </a:rPr>
              <a:t>This slide has animation.</a:t>
            </a:r>
            <a:endParaRPr lang="en-US"/>
          </a:p>
          <a:p>
            <a:pPr defTabSz="931717">
              <a:spcAft>
                <a:spcPts val="578"/>
              </a:spcAft>
              <a:defRPr/>
            </a:pPr>
            <a:r>
              <a:rPr lang="en-US" b="1">
                <a:solidFill>
                  <a:srgbClr val="000000"/>
                </a:solidFill>
                <a:latin typeface="Calibri "/>
                <a:cs typeface="Arial" panose="020B0604020202020204" pitchFamily="34" charset="0"/>
              </a:rPr>
              <a:t>Presenter Notes</a:t>
            </a:r>
            <a:r>
              <a:rPr lang="en-US" dirty="0">
                <a:solidFill>
                  <a:srgbClr val="444444"/>
                </a:solidFill>
                <a:latin typeface="Calibri "/>
                <a:cs typeface="Arial" panose="020B0604020202020204" pitchFamily="34" charset="0"/>
              </a:rPr>
              <a:t>​</a:t>
            </a:r>
            <a:endParaRPr lang="en-US"/>
          </a:p>
          <a:p>
            <a:pPr defTabSz="922741">
              <a:spcAft>
                <a:spcPts val="578"/>
              </a:spcAft>
              <a:defRPr/>
            </a:pPr>
            <a:r>
              <a:rPr lang="en-US">
                <a:ea typeface="Calibri" panose="020F0502020204030204"/>
                <a:cs typeface="Calibri"/>
              </a:rPr>
              <a:t>This slide shows some more helpful products you can find on </a:t>
            </a:r>
            <a:r>
              <a:rPr lang="en-US">
                <a:ea typeface="Calibri" panose="020F0502020204030204"/>
                <a:cs typeface="Calibri"/>
                <a:hlinkClick r:id="rId3"/>
              </a:rPr>
              <a:t>Medicare.gov/publications</a:t>
            </a:r>
            <a:r>
              <a:rPr lang="en-US">
                <a:ea typeface="Calibri" panose="020F0502020204030204"/>
                <a:cs typeface="Calibri"/>
              </a:rPr>
              <a:t>, and videos posted to </a:t>
            </a:r>
            <a:r>
              <a:rPr lang="en-US">
                <a:ea typeface="Calibri" panose="020F0502020204030204"/>
                <a:cs typeface="Calibri"/>
                <a:hlinkClick r:id="rId4"/>
              </a:rPr>
              <a:t>youtube.com/@CMSHHSgov</a:t>
            </a:r>
            <a:r>
              <a:rPr lang="en-US">
                <a:ea typeface="Calibri" panose="020F0502020204030204"/>
                <a:cs typeface="Calibri"/>
              </a:rPr>
              <a:t>.</a:t>
            </a:r>
            <a:endParaRPr lang="en-US" b="1">
              <a:ea typeface="Calibri" panose="020F0502020204030204"/>
              <a:cs typeface="Calibri"/>
            </a:endParaRPr>
          </a:p>
        </p:txBody>
      </p:sp>
    </p:spTree>
    <p:extLst>
      <p:ext uri="{BB962C8B-B14F-4D97-AF65-F5344CB8AC3E}">
        <p14:creationId xmlns:p14="http://schemas.microsoft.com/office/powerpoint/2010/main" val="197355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2C168-3D78-5D41-B40B-CB0C7F42EF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F049BC-AC20-A740-9672-19349C847B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B2CBF8-1553-9645-868B-47FBA52141AE}"/>
              </a:ext>
            </a:extLst>
          </p:cNvPr>
          <p:cNvSpPr>
            <a:spLocks noGrp="1"/>
          </p:cNvSpPr>
          <p:nvPr>
            <p:ph type="dt" sz="half" idx="10"/>
          </p:nvPr>
        </p:nvSpPr>
        <p:spPr/>
        <p:txBody>
          <a:bodyPr/>
          <a:lstStyle/>
          <a:p>
            <a:r>
              <a:rPr lang="en-US"/>
              <a:t>Month Year placeholder</a:t>
            </a:r>
          </a:p>
        </p:txBody>
      </p:sp>
      <p:sp>
        <p:nvSpPr>
          <p:cNvPr id="5" name="Footer Placeholder 4">
            <a:extLst>
              <a:ext uri="{FF2B5EF4-FFF2-40B4-BE49-F238E27FC236}">
                <a16:creationId xmlns:a16="http://schemas.microsoft.com/office/drawing/2014/main" id="{CDE500A9-64B2-3246-8911-37CDFC6AFD44}"/>
              </a:ext>
            </a:extLst>
          </p:cNvPr>
          <p:cNvSpPr>
            <a:spLocks noGrp="1"/>
          </p:cNvSpPr>
          <p:nvPr>
            <p:ph type="ftr" sz="quarter" idx="11"/>
          </p:nvPr>
        </p:nvSpPr>
        <p:spPr/>
        <p:txBody>
          <a:bodyPr/>
          <a:lstStyle/>
          <a:p>
            <a:r>
              <a:rPr lang="en-US"/>
              <a:t>Title Placeholder</a:t>
            </a:r>
          </a:p>
        </p:txBody>
      </p:sp>
      <p:sp>
        <p:nvSpPr>
          <p:cNvPr id="6" name="Slide Number Placeholder 5">
            <a:extLst>
              <a:ext uri="{FF2B5EF4-FFF2-40B4-BE49-F238E27FC236}">
                <a16:creationId xmlns:a16="http://schemas.microsoft.com/office/drawing/2014/main" id="{3472D2F5-5749-C540-9DD2-B3DF49E4EBA6}"/>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742934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p:txBody>
          <a:bodyPr/>
          <a:lstStyle/>
          <a:p>
            <a:fld id="{C8F7F351-82FE-6748-A3E2-20FA9B2ECD38}" type="slidenum">
              <a:rPr lang="en-US" smtClean="0"/>
              <a:t>‹#›</a:t>
            </a:fld>
            <a:endParaRPr lang="en-US"/>
          </a:p>
        </p:txBody>
      </p:sp>
      <p:sp>
        <p:nvSpPr>
          <p:cNvPr id="7" name="Rectangle 6">
            <a:extLst>
              <a:ext uri="{FF2B5EF4-FFF2-40B4-BE49-F238E27FC236}">
                <a16:creationId xmlns:a16="http://schemas.microsoft.com/office/drawing/2014/main" id="{021C53D9-939A-8C4D-A0D5-3364ACE44EF5}"/>
              </a:ext>
            </a:extLst>
          </p:cNvPr>
          <p:cNvSpPr/>
          <p:nvPr userDrawn="1"/>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6569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1A786-D47D-2641-AA87-E6CC9234A4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5BA4AE-616D-DC41-B388-C417EC10B2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3124BF-B12E-234E-BDDD-FB49DDB5A485}"/>
              </a:ext>
            </a:extLst>
          </p:cNvPr>
          <p:cNvSpPr>
            <a:spLocks noGrp="1"/>
          </p:cNvSpPr>
          <p:nvPr>
            <p:ph type="dt" sz="half" idx="10"/>
          </p:nvPr>
        </p:nvSpPr>
        <p:spPr/>
        <p:txBody>
          <a:bodyPr/>
          <a:lstStyle/>
          <a:p>
            <a:r>
              <a:rPr lang="en-US"/>
              <a:t>Month Year placeholder</a:t>
            </a:r>
          </a:p>
        </p:txBody>
      </p:sp>
      <p:sp>
        <p:nvSpPr>
          <p:cNvPr id="5" name="Footer Placeholder 4">
            <a:extLst>
              <a:ext uri="{FF2B5EF4-FFF2-40B4-BE49-F238E27FC236}">
                <a16:creationId xmlns:a16="http://schemas.microsoft.com/office/drawing/2014/main" id="{7A2B05A5-67B9-5444-86C1-C62B60C8DC7E}"/>
              </a:ext>
            </a:extLst>
          </p:cNvPr>
          <p:cNvSpPr>
            <a:spLocks noGrp="1"/>
          </p:cNvSpPr>
          <p:nvPr>
            <p:ph type="ftr" sz="quarter" idx="11"/>
          </p:nvPr>
        </p:nvSpPr>
        <p:spPr/>
        <p:txBody>
          <a:bodyPr/>
          <a:lstStyle/>
          <a:p>
            <a:r>
              <a:rPr lang="en-US"/>
              <a:t>Title Placeholder</a:t>
            </a:r>
          </a:p>
        </p:txBody>
      </p:sp>
      <p:sp>
        <p:nvSpPr>
          <p:cNvPr id="6" name="Slide Number Placeholder 5">
            <a:extLst>
              <a:ext uri="{FF2B5EF4-FFF2-40B4-BE49-F238E27FC236}">
                <a16:creationId xmlns:a16="http://schemas.microsoft.com/office/drawing/2014/main" id="{CA0B0BD2-9640-A74B-8DC8-0424CA937A77}"/>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65245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355F7-AC63-414E-83DE-E1CD985677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86FCDE-E5F4-2541-9DD0-8702AFA05E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4D4E3C-8DF2-4F40-8137-DA391C5B59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B1FECC-0527-E44B-ADB8-584150AAF5B4}"/>
              </a:ext>
            </a:extLst>
          </p:cNvPr>
          <p:cNvSpPr>
            <a:spLocks noGrp="1"/>
          </p:cNvSpPr>
          <p:nvPr>
            <p:ph type="dt" sz="half" idx="10"/>
          </p:nvPr>
        </p:nvSpPr>
        <p:spPr/>
        <p:txBody>
          <a:bodyPr/>
          <a:lstStyle/>
          <a:p>
            <a:r>
              <a:rPr lang="en-US"/>
              <a:t>Month Year placeholder</a:t>
            </a:r>
          </a:p>
        </p:txBody>
      </p:sp>
      <p:sp>
        <p:nvSpPr>
          <p:cNvPr id="6" name="Footer Placeholder 5">
            <a:extLst>
              <a:ext uri="{FF2B5EF4-FFF2-40B4-BE49-F238E27FC236}">
                <a16:creationId xmlns:a16="http://schemas.microsoft.com/office/drawing/2014/main" id="{C1B01EF7-DA87-1945-A2A2-15BFF82B2C8B}"/>
              </a:ext>
            </a:extLst>
          </p:cNvPr>
          <p:cNvSpPr>
            <a:spLocks noGrp="1"/>
          </p:cNvSpPr>
          <p:nvPr>
            <p:ph type="ftr" sz="quarter" idx="11"/>
          </p:nvPr>
        </p:nvSpPr>
        <p:spPr/>
        <p:txBody>
          <a:bodyPr/>
          <a:lstStyle/>
          <a:p>
            <a:r>
              <a:rPr lang="en-US"/>
              <a:t>Title Placeholder</a:t>
            </a:r>
          </a:p>
        </p:txBody>
      </p:sp>
      <p:sp>
        <p:nvSpPr>
          <p:cNvPr id="7" name="Slide Number Placeholder 6">
            <a:extLst>
              <a:ext uri="{FF2B5EF4-FFF2-40B4-BE49-F238E27FC236}">
                <a16:creationId xmlns:a16="http://schemas.microsoft.com/office/drawing/2014/main" id="{415332E1-076F-1E40-BEC9-8D26FEA2D751}"/>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4220786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0C4F-7641-2341-93A4-590701477E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2CEB5E-8ED5-5D47-9F9B-A742866575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FB31D3-35E9-7447-BE1F-4A81E59321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BCA134-4AAB-6142-A6A4-17D0EEC791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C27BFC-BFA9-3A4E-8D1B-5B18FA36D6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C71E53-1766-D44E-BAF5-4AB8E0D06585}"/>
              </a:ext>
            </a:extLst>
          </p:cNvPr>
          <p:cNvSpPr>
            <a:spLocks noGrp="1"/>
          </p:cNvSpPr>
          <p:nvPr>
            <p:ph type="dt" sz="half" idx="10"/>
          </p:nvPr>
        </p:nvSpPr>
        <p:spPr/>
        <p:txBody>
          <a:bodyPr/>
          <a:lstStyle/>
          <a:p>
            <a:r>
              <a:rPr lang="en-US"/>
              <a:t>Month Year placeholder</a:t>
            </a:r>
          </a:p>
        </p:txBody>
      </p:sp>
      <p:sp>
        <p:nvSpPr>
          <p:cNvPr id="8" name="Footer Placeholder 7">
            <a:extLst>
              <a:ext uri="{FF2B5EF4-FFF2-40B4-BE49-F238E27FC236}">
                <a16:creationId xmlns:a16="http://schemas.microsoft.com/office/drawing/2014/main" id="{A4518418-1F15-7F4A-BAEB-23F48CCB7432}"/>
              </a:ext>
            </a:extLst>
          </p:cNvPr>
          <p:cNvSpPr>
            <a:spLocks noGrp="1"/>
          </p:cNvSpPr>
          <p:nvPr>
            <p:ph type="ftr" sz="quarter" idx="11"/>
          </p:nvPr>
        </p:nvSpPr>
        <p:spPr/>
        <p:txBody>
          <a:bodyPr/>
          <a:lstStyle/>
          <a:p>
            <a:r>
              <a:rPr lang="en-US"/>
              <a:t>Title Placeholder</a:t>
            </a:r>
          </a:p>
        </p:txBody>
      </p:sp>
      <p:sp>
        <p:nvSpPr>
          <p:cNvPr id="9" name="Slide Number Placeholder 8">
            <a:extLst>
              <a:ext uri="{FF2B5EF4-FFF2-40B4-BE49-F238E27FC236}">
                <a16:creationId xmlns:a16="http://schemas.microsoft.com/office/drawing/2014/main" id="{81D8DD36-A547-E34D-A42B-EE7790ECE5E7}"/>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1760944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5312-D595-8746-8C4F-A2223A66CA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660A3C-3D1F-1942-97E8-4B1FC1EF5F7A}"/>
              </a:ext>
            </a:extLst>
          </p:cNvPr>
          <p:cNvSpPr>
            <a:spLocks noGrp="1"/>
          </p:cNvSpPr>
          <p:nvPr>
            <p:ph type="dt" sz="half" idx="10"/>
          </p:nvPr>
        </p:nvSpPr>
        <p:spPr/>
        <p:txBody>
          <a:bodyPr/>
          <a:lstStyle/>
          <a:p>
            <a:r>
              <a:rPr lang="en-US"/>
              <a:t>Month Year placeholder</a:t>
            </a:r>
          </a:p>
        </p:txBody>
      </p:sp>
      <p:sp>
        <p:nvSpPr>
          <p:cNvPr id="4" name="Footer Placeholder 3">
            <a:extLst>
              <a:ext uri="{FF2B5EF4-FFF2-40B4-BE49-F238E27FC236}">
                <a16:creationId xmlns:a16="http://schemas.microsoft.com/office/drawing/2014/main" id="{47FFC2F1-DE46-3241-9C01-C24E15BE0F57}"/>
              </a:ext>
            </a:extLst>
          </p:cNvPr>
          <p:cNvSpPr>
            <a:spLocks noGrp="1"/>
          </p:cNvSpPr>
          <p:nvPr>
            <p:ph type="ftr" sz="quarter" idx="11"/>
          </p:nvPr>
        </p:nvSpPr>
        <p:spPr/>
        <p:txBody>
          <a:bodyPr/>
          <a:lstStyle/>
          <a:p>
            <a:r>
              <a:rPr lang="en-US"/>
              <a:t>Title Placeholder</a:t>
            </a:r>
          </a:p>
        </p:txBody>
      </p:sp>
      <p:sp>
        <p:nvSpPr>
          <p:cNvPr id="5" name="Slide Number Placeholder 4">
            <a:extLst>
              <a:ext uri="{FF2B5EF4-FFF2-40B4-BE49-F238E27FC236}">
                <a16:creationId xmlns:a16="http://schemas.microsoft.com/office/drawing/2014/main" id="{5478A02D-5880-E549-B931-C65D345D83C0}"/>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3987688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4E4B7-2BEC-E24A-9C2A-D8E5CC443181}"/>
              </a:ext>
            </a:extLst>
          </p:cNvPr>
          <p:cNvSpPr>
            <a:spLocks noGrp="1"/>
          </p:cNvSpPr>
          <p:nvPr>
            <p:ph type="dt" sz="half" idx="10"/>
          </p:nvPr>
        </p:nvSpPr>
        <p:spPr/>
        <p:txBody>
          <a:bodyPr/>
          <a:lstStyle/>
          <a:p>
            <a:r>
              <a:rPr lang="en-US"/>
              <a:t>Month Year placeholder</a:t>
            </a:r>
          </a:p>
        </p:txBody>
      </p:sp>
      <p:sp>
        <p:nvSpPr>
          <p:cNvPr id="3" name="Footer Placeholder 2">
            <a:extLst>
              <a:ext uri="{FF2B5EF4-FFF2-40B4-BE49-F238E27FC236}">
                <a16:creationId xmlns:a16="http://schemas.microsoft.com/office/drawing/2014/main" id="{1E3CABCD-E239-F241-8B72-F2A1DF422EE7}"/>
              </a:ext>
            </a:extLst>
          </p:cNvPr>
          <p:cNvSpPr>
            <a:spLocks noGrp="1"/>
          </p:cNvSpPr>
          <p:nvPr>
            <p:ph type="ftr" sz="quarter" idx="11"/>
          </p:nvPr>
        </p:nvSpPr>
        <p:spPr/>
        <p:txBody>
          <a:bodyPr/>
          <a:lstStyle/>
          <a:p>
            <a:r>
              <a:rPr lang="en-US"/>
              <a:t>Title Placeholder</a:t>
            </a:r>
          </a:p>
        </p:txBody>
      </p:sp>
      <p:sp>
        <p:nvSpPr>
          <p:cNvPr id="4" name="Slide Number Placeholder 3">
            <a:extLst>
              <a:ext uri="{FF2B5EF4-FFF2-40B4-BE49-F238E27FC236}">
                <a16:creationId xmlns:a16="http://schemas.microsoft.com/office/drawing/2014/main" id="{FE58F9A7-CF0C-824B-A016-F77E571709B3}"/>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1238872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4F5DE-82F6-2747-A390-00C4CBA85B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635ED7-4831-7748-84EA-E7DE24D395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2EBFE7-6AB8-F043-A1F3-29F412E458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C0F4A2-E78F-2745-9F6A-0B216555BA6D}"/>
              </a:ext>
            </a:extLst>
          </p:cNvPr>
          <p:cNvSpPr>
            <a:spLocks noGrp="1"/>
          </p:cNvSpPr>
          <p:nvPr>
            <p:ph type="dt" sz="half" idx="10"/>
          </p:nvPr>
        </p:nvSpPr>
        <p:spPr/>
        <p:txBody>
          <a:bodyPr/>
          <a:lstStyle/>
          <a:p>
            <a:r>
              <a:rPr lang="en-US"/>
              <a:t>Month Year placeholder</a:t>
            </a:r>
          </a:p>
        </p:txBody>
      </p:sp>
      <p:sp>
        <p:nvSpPr>
          <p:cNvPr id="6" name="Footer Placeholder 5">
            <a:extLst>
              <a:ext uri="{FF2B5EF4-FFF2-40B4-BE49-F238E27FC236}">
                <a16:creationId xmlns:a16="http://schemas.microsoft.com/office/drawing/2014/main" id="{A9A93B37-D113-BC40-9096-795A26693A5C}"/>
              </a:ext>
            </a:extLst>
          </p:cNvPr>
          <p:cNvSpPr>
            <a:spLocks noGrp="1"/>
          </p:cNvSpPr>
          <p:nvPr>
            <p:ph type="ftr" sz="quarter" idx="11"/>
          </p:nvPr>
        </p:nvSpPr>
        <p:spPr/>
        <p:txBody>
          <a:bodyPr/>
          <a:lstStyle/>
          <a:p>
            <a:r>
              <a:rPr lang="en-US"/>
              <a:t>Title Placeholder</a:t>
            </a:r>
          </a:p>
        </p:txBody>
      </p:sp>
      <p:sp>
        <p:nvSpPr>
          <p:cNvPr id="7" name="Slide Number Placeholder 6">
            <a:extLst>
              <a:ext uri="{FF2B5EF4-FFF2-40B4-BE49-F238E27FC236}">
                <a16:creationId xmlns:a16="http://schemas.microsoft.com/office/drawing/2014/main" id="{AA181A2E-43E9-B247-9D9A-56C856D26DBB}"/>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621370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A647-DB7C-B044-873C-9963B118BF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AC81AE-577B-7147-BE6C-D36DED2EB3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816C24-2491-0144-BBC2-DA96A3120E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00F236-5DD7-F34A-8809-744B2B078761}"/>
              </a:ext>
            </a:extLst>
          </p:cNvPr>
          <p:cNvSpPr>
            <a:spLocks noGrp="1"/>
          </p:cNvSpPr>
          <p:nvPr>
            <p:ph type="dt" sz="half" idx="10"/>
          </p:nvPr>
        </p:nvSpPr>
        <p:spPr/>
        <p:txBody>
          <a:bodyPr/>
          <a:lstStyle/>
          <a:p>
            <a:r>
              <a:rPr lang="en-US"/>
              <a:t>Month Year placeholder</a:t>
            </a:r>
          </a:p>
        </p:txBody>
      </p:sp>
      <p:sp>
        <p:nvSpPr>
          <p:cNvPr id="6" name="Footer Placeholder 5">
            <a:extLst>
              <a:ext uri="{FF2B5EF4-FFF2-40B4-BE49-F238E27FC236}">
                <a16:creationId xmlns:a16="http://schemas.microsoft.com/office/drawing/2014/main" id="{5F690B55-36B1-1E4E-A6AC-401F5C145146}"/>
              </a:ext>
            </a:extLst>
          </p:cNvPr>
          <p:cNvSpPr>
            <a:spLocks noGrp="1"/>
          </p:cNvSpPr>
          <p:nvPr>
            <p:ph type="ftr" sz="quarter" idx="11"/>
          </p:nvPr>
        </p:nvSpPr>
        <p:spPr/>
        <p:txBody>
          <a:bodyPr/>
          <a:lstStyle/>
          <a:p>
            <a:r>
              <a:rPr lang="en-US"/>
              <a:t>Title Placeholder</a:t>
            </a:r>
          </a:p>
        </p:txBody>
      </p:sp>
      <p:sp>
        <p:nvSpPr>
          <p:cNvPr id="7" name="Slide Number Placeholder 6">
            <a:extLst>
              <a:ext uri="{FF2B5EF4-FFF2-40B4-BE49-F238E27FC236}">
                <a16:creationId xmlns:a16="http://schemas.microsoft.com/office/drawing/2014/main" id="{7657AD42-31DD-E645-9184-82845896A44D}"/>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1162473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BB50-EFB5-EB49-870D-679B617668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4936DD-C9F9-DE40-AEC3-A45EB110EA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6762F6-EA9A-214A-9907-C4EE1A77E823}"/>
              </a:ext>
            </a:extLst>
          </p:cNvPr>
          <p:cNvSpPr>
            <a:spLocks noGrp="1"/>
          </p:cNvSpPr>
          <p:nvPr>
            <p:ph type="dt" sz="half" idx="10"/>
          </p:nvPr>
        </p:nvSpPr>
        <p:spPr/>
        <p:txBody>
          <a:bodyPr/>
          <a:lstStyle/>
          <a:p>
            <a:r>
              <a:rPr lang="en-US"/>
              <a:t>Month Year placeholder</a:t>
            </a:r>
          </a:p>
        </p:txBody>
      </p:sp>
      <p:sp>
        <p:nvSpPr>
          <p:cNvPr id="5" name="Footer Placeholder 4">
            <a:extLst>
              <a:ext uri="{FF2B5EF4-FFF2-40B4-BE49-F238E27FC236}">
                <a16:creationId xmlns:a16="http://schemas.microsoft.com/office/drawing/2014/main" id="{11135A8E-D598-BE44-87A0-AEE21583EA07}"/>
              </a:ext>
            </a:extLst>
          </p:cNvPr>
          <p:cNvSpPr>
            <a:spLocks noGrp="1"/>
          </p:cNvSpPr>
          <p:nvPr>
            <p:ph type="ftr" sz="quarter" idx="11"/>
          </p:nvPr>
        </p:nvSpPr>
        <p:spPr/>
        <p:txBody>
          <a:bodyPr/>
          <a:lstStyle/>
          <a:p>
            <a:r>
              <a:rPr lang="en-US"/>
              <a:t>Title Placeholder</a:t>
            </a:r>
          </a:p>
        </p:txBody>
      </p:sp>
      <p:sp>
        <p:nvSpPr>
          <p:cNvPr id="6" name="Slide Number Placeholder 5">
            <a:extLst>
              <a:ext uri="{FF2B5EF4-FFF2-40B4-BE49-F238E27FC236}">
                <a16:creationId xmlns:a16="http://schemas.microsoft.com/office/drawing/2014/main" id="{02874432-A3A1-9E46-AFA0-18D1591ADE5E}"/>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529419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4C8BEF-4297-F842-AB78-69D994DB58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87929A-7CD2-7545-9812-F7FD377AE7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8B937-D6E6-7743-BBE6-CA3915206343}"/>
              </a:ext>
            </a:extLst>
          </p:cNvPr>
          <p:cNvSpPr>
            <a:spLocks noGrp="1"/>
          </p:cNvSpPr>
          <p:nvPr>
            <p:ph type="dt" sz="half" idx="10"/>
          </p:nvPr>
        </p:nvSpPr>
        <p:spPr/>
        <p:txBody>
          <a:bodyPr/>
          <a:lstStyle/>
          <a:p>
            <a:r>
              <a:rPr lang="en-US"/>
              <a:t>Month Year placeholder</a:t>
            </a:r>
          </a:p>
        </p:txBody>
      </p:sp>
      <p:sp>
        <p:nvSpPr>
          <p:cNvPr id="5" name="Footer Placeholder 4">
            <a:extLst>
              <a:ext uri="{FF2B5EF4-FFF2-40B4-BE49-F238E27FC236}">
                <a16:creationId xmlns:a16="http://schemas.microsoft.com/office/drawing/2014/main" id="{9D080CA4-9999-EA4D-9E93-CA237AB24552}"/>
              </a:ext>
            </a:extLst>
          </p:cNvPr>
          <p:cNvSpPr>
            <a:spLocks noGrp="1"/>
          </p:cNvSpPr>
          <p:nvPr>
            <p:ph type="ftr" sz="quarter" idx="11"/>
          </p:nvPr>
        </p:nvSpPr>
        <p:spPr/>
        <p:txBody>
          <a:bodyPr/>
          <a:lstStyle/>
          <a:p>
            <a:r>
              <a:rPr lang="en-US"/>
              <a:t>Title Placeholder</a:t>
            </a:r>
          </a:p>
        </p:txBody>
      </p:sp>
      <p:sp>
        <p:nvSpPr>
          <p:cNvPr id="6" name="Slide Number Placeholder 5">
            <a:extLst>
              <a:ext uri="{FF2B5EF4-FFF2-40B4-BE49-F238E27FC236}">
                <a16:creationId xmlns:a16="http://schemas.microsoft.com/office/drawing/2014/main" id="{CCF49933-9203-0E48-A8BE-9B9365FA1674}"/>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8899265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72D2F5-5749-C540-9DD2-B3DF49E4EBA6}"/>
              </a:ext>
            </a:extLst>
          </p:cNvPr>
          <p:cNvSpPr>
            <a:spLocks noGrp="1"/>
          </p:cNvSpPr>
          <p:nvPr>
            <p:ph type="sldNum" sz="quarter" idx="12"/>
          </p:nvPr>
        </p:nvSpPr>
        <p:spPr/>
        <p:txBody>
          <a:bodyPr/>
          <a:lstStyle/>
          <a:p>
            <a:fld id="{C8F7F351-82FE-6748-A3E2-20FA9B2ECD38}" type="slidenum">
              <a:rPr lang="en-US" smtClean="0"/>
              <a:t>‹#›</a:t>
            </a:fld>
            <a:endParaRPr lang="en-US" dirty="0"/>
          </a:p>
        </p:txBody>
      </p:sp>
      <p:sp>
        <p:nvSpPr>
          <p:cNvPr id="7" name="Title 1">
            <a:extLst>
              <a:ext uri="{FF2B5EF4-FFF2-40B4-BE49-F238E27FC236}">
                <a16:creationId xmlns:a16="http://schemas.microsoft.com/office/drawing/2014/main" id="{E49B15F1-F711-89B7-A11F-C58EB8C4CFE3}"/>
              </a:ext>
            </a:extLst>
          </p:cNvPr>
          <p:cNvSpPr txBox="1">
            <a:spLocks/>
          </p:cNvSpPr>
          <p:nvPr userDrawn="1"/>
        </p:nvSpPr>
        <p:spPr>
          <a:xfrm>
            <a:off x="6553864" y="1140310"/>
            <a:ext cx="5150457" cy="27109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600" b="1" dirty="0">
                <a:solidFill>
                  <a:srgbClr val="16457A"/>
                </a:solidFill>
                <a:latin typeface="+mj-lt"/>
              </a:rPr>
              <a:t>Click to add Title</a:t>
            </a:r>
          </a:p>
        </p:txBody>
      </p:sp>
    </p:spTree>
    <p:extLst>
      <p:ext uri="{BB962C8B-B14F-4D97-AF65-F5344CB8AC3E}">
        <p14:creationId xmlns:p14="http://schemas.microsoft.com/office/powerpoint/2010/main" val="2485606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72D2F5-5749-C540-9DD2-B3DF49E4EBA6}"/>
              </a:ext>
            </a:extLst>
          </p:cNvPr>
          <p:cNvSpPr>
            <a:spLocks noGrp="1"/>
          </p:cNvSpPr>
          <p:nvPr>
            <p:ph type="sldNum" sz="quarter" idx="12"/>
          </p:nvPr>
        </p:nvSpPr>
        <p:spPr/>
        <p:txBody>
          <a:bodyPr/>
          <a:lstStyle/>
          <a:p>
            <a:fld id="{C8F7F351-82FE-6748-A3E2-20FA9B2ECD38}" type="slidenum">
              <a:rPr lang="en-US" smtClean="0"/>
              <a:t>‹#›</a:t>
            </a:fld>
            <a:endParaRPr lang="en-US" dirty="0"/>
          </a:p>
        </p:txBody>
      </p:sp>
      <p:sp>
        <p:nvSpPr>
          <p:cNvPr id="7" name="Title 1">
            <a:extLst>
              <a:ext uri="{FF2B5EF4-FFF2-40B4-BE49-F238E27FC236}">
                <a16:creationId xmlns:a16="http://schemas.microsoft.com/office/drawing/2014/main" id="{E49B15F1-F711-89B7-A11F-C58EB8C4CFE3}"/>
              </a:ext>
            </a:extLst>
          </p:cNvPr>
          <p:cNvSpPr txBox="1">
            <a:spLocks/>
          </p:cNvSpPr>
          <p:nvPr userDrawn="1"/>
        </p:nvSpPr>
        <p:spPr>
          <a:xfrm>
            <a:off x="6553864" y="1140310"/>
            <a:ext cx="5150457" cy="27109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600" b="1" dirty="0">
                <a:solidFill>
                  <a:srgbClr val="16457A"/>
                </a:solidFill>
                <a:latin typeface="+mj-lt"/>
              </a:rPr>
              <a:t>Click to add Title</a:t>
            </a:r>
          </a:p>
        </p:txBody>
      </p:sp>
    </p:spTree>
    <p:extLst>
      <p:ext uri="{BB962C8B-B14F-4D97-AF65-F5344CB8AC3E}">
        <p14:creationId xmlns:p14="http://schemas.microsoft.com/office/powerpoint/2010/main" val="3803306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72D2F5-5749-C540-9DD2-B3DF49E4EBA6}"/>
              </a:ext>
            </a:extLst>
          </p:cNvPr>
          <p:cNvSpPr>
            <a:spLocks noGrp="1"/>
          </p:cNvSpPr>
          <p:nvPr>
            <p:ph type="sldNum" sz="quarter" idx="12"/>
          </p:nvPr>
        </p:nvSpPr>
        <p:spPr/>
        <p:txBody>
          <a:bodyPr/>
          <a:lstStyle/>
          <a:p>
            <a:fld id="{C8F7F351-82FE-6748-A3E2-20FA9B2ECD38}" type="slidenum">
              <a:rPr lang="en-US" smtClean="0"/>
              <a:t>‹#›</a:t>
            </a:fld>
            <a:endParaRPr lang="en-US" dirty="0"/>
          </a:p>
        </p:txBody>
      </p:sp>
      <p:sp>
        <p:nvSpPr>
          <p:cNvPr id="7" name="Title 1">
            <a:extLst>
              <a:ext uri="{FF2B5EF4-FFF2-40B4-BE49-F238E27FC236}">
                <a16:creationId xmlns:a16="http://schemas.microsoft.com/office/drawing/2014/main" id="{E49B15F1-F711-89B7-A11F-C58EB8C4CFE3}"/>
              </a:ext>
            </a:extLst>
          </p:cNvPr>
          <p:cNvSpPr txBox="1">
            <a:spLocks/>
          </p:cNvSpPr>
          <p:nvPr userDrawn="1"/>
        </p:nvSpPr>
        <p:spPr>
          <a:xfrm>
            <a:off x="6553864" y="1140310"/>
            <a:ext cx="5150457" cy="27109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600" b="1" dirty="0">
                <a:solidFill>
                  <a:srgbClr val="16457A"/>
                </a:solidFill>
                <a:latin typeface="+mj-lt"/>
              </a:rPr>
              <a:t>Click to add Title</a:t>
            </a:r>
          </a:p>
        </p:txBody>
      </p:sp>
    </p:spTree>
    <p:extLst>
      <p:ext uri="{BB962C8B-B14F-4D97-AF65-F5344CB8AC3E}">
        <p14:creationId xmlns:p14="http://schemas.microsoft.com/office/powerpoint/2010/main" val="6897766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72D2F5-5749-C540-9DD2-B3DF49E4EBA6}"/>
              </a:ext>
            </a:extLst>
          </p:cNvPr>
          <p:cNvSpPr>
            <a:spLocks noGrp="1"/>
          </p:cNvSpPr>
          <p:nvPr>
            <p:ph type="sldNum" sz="quarter" idx="12"/>
          </p:nvPr>
        </p:nvSpPr>
        <p:spPr/>
        <p:txBody>
          <a:bodyPr/>
          <a:lstStyle/>
          <a:p>
            <a:fld id="{C8F7F351-82FE-6748-A3E2-20FA9B2ECD38}" type="slidenum">
              <a:rPr lang="en-US" smtClean="0"/>
              <a:t>‹#›</a:t>
            </a:fld>
            <a:endParaRPr lang="en-US" dirty="0"/>
          </a:p>
        </p:txBody>
      </p:sp>
      <p:sp>
        <p:nvSpPr>
          <p:cNvPr id="7" name="Title 1">
            <a:extLst>
              <a:ext uri="{FF2B5EF4-FFF2-40B4-BE49-F238E27FC236}">
                <a16:creationId xmlns:a16="http://schemas.microsoft.com/office/drawing/2014/main" id="{E49B15F1-F711-89B7-A11F-C58EB8C4CFE3}"/>
              </a:ext>
            </a:extLst>
          </p:cNvPr>
          <p:cNvSpPr txBox="1">
            <a:spLocks/>
          </p:cNvSpPr>
          <p:nvPr userDrawn="1"/>
        </p:nvSpPr>
        <p:spPr>
          <a:xfrm>
            <a:off x="6553864" y="1140310"/>
            <a:ext cx="5150457" cy="27109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600" b="1" dirty="0">
                <a:solidFill>
                  <a:srgbClr val="16457A"/>
                </a:solidFill>
                <a:latin typeface="+mj-lt"/>
              </a:rPr>
              <a:t>Click to add Title</a:t>
            </a:r>
          </a:p>
        </p:txBody>
      </p:sp>
    </p:spTree>
    <p:extLst>
      <p:ext uri="{BB962C8B-B14F-4D97-AF65-F5344CB8AC3E}">
        <p14:creationId xmlns:p14="http://schemas.microsoft.com/office/powerpoint/2010/main" val="3741677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5">
    <p:bg>
      <p:bgPr>
        <a:blipFill>
          <a:blip r:embed="rId2"/>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72D2F5-5749-C540-9DD2-B3DF49E4EBA6}"/>
              </a:ext>
            </a:extLst>
          </p:cNvPr>
          <p:cNvSpPr>
            <a:spLocks noGrp="1"/>
          </p:cNvSpPr>
          <p:nvPr>
            <p:ph type="sldNum" sz="quarter" idx="12"/>
          </p:nvPr>
        </p:nvSpPr>
        <p:spPr/>
        <p:txBody>
          <a:bodyPr/>
          <a:lstStyle/>
          <a:p>
            <a:fld id="{C8F7F351-82FE-6748-A3E2-20FA9B2ECD38}" type="slidenum">
              <a:rPr lang="en-US" smtClean="0"/>
              <a:t>‹#›</a:t>
            </a:fld>
            <a:endParaRPr lang="en-US" dirty="0"/>
          </a:p>
        </p:txBody>
      </p:sp>
      <p:sp>
        <p:nvSpPr>
          <p:cNvPr id="7" name="Title 1">
            <a:extLst>
              <a:ext uri="{FF2B5EF4-FFF2-40B4-BE49-F238E27FC236}">
                <a16:creationId xmlns:a16="http://schemas.microsoft.com/office/drawing/2014/main" id="{E49B15F1-F711-89B7-A11F-C58EB8C4CFE3}"/>
              </a:ext>
            </a:extLst>
          </p:cNvPr>
          <p:cNvSpPr txBox="1">
            <a:spLocks/>
          </p:cNvSpPr>
          <p:nvPr userDrawn="1"/>
        </p:nvSpPr>
        <p:spPr>
          <a:xfrm>
            <a:off x="6553864" y="1140310"/>
            <a:ext cx="5150457" cy="27109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600" b="1" dirty="0">
                <a:solidFill>
                  <a:srgbClr val="16457A"/>
                </a:solidFill>
                <a:latin typeface="+mj-lt"/>
              </a:rPr>
              <a:t>Click to add Title</a:t>
            </a:r>
          </a:p>
        </p:txBody>
      </p:sp>
    </p:spTree>
    <p:extLst>
      <p:ext uri="{BB962C8B-B14F-4D97-AF65-F5344CB8AC3E}">
        <p14:creationId xmlns:p14="http://schemas.microsoft.com/office/powerpoint/2010/main" val="3086794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6">
    <p:bg>
      <p:bgPr>
        <a:blipFill>
          <a:blip r:embed="rId2"/>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72D2F5-5749-C540-9DD2-B3DF49E4EBA6}"/>
              </a:ext>
            </a:extLst>
          </p:cNvPr>
          <p:cNvSpPr>
            <a:spLocks noGrp="1"/>
          </p:cNvSpPr>
          <p:nvPr>
            <p:ph type="sldNum" sz="quarter" idx="12"/>
          </p:nvPr>
        </p:nvSpPr>
        <p:spPr/>
        <p:txBody>
          <a:bodyPr/>
          <a:lstStyle/>
          <a:p>
            <a:fld id="{C8F7F351-82FE-6748-A3E2-20FA9B2ECD38}" type="slidenum">
              <a:rPr lang="en-US" smtClean="0"/>
              <a:t>‹#›</a:t>
            </a:fld>
            <a:endParaRPr lang="en-US" dirty="0"/>
          </a:p>
        </p:txBody>
      </p:sp>
      <p:sp>
        <p:nvSpPr>
          <p:cNvPr id="7" name="Title 1">
            <a:extLst>
              <a:ext uri="{FF2B5EF4-FFF2-40B4-BE49-F238E27FC236}">
                <a16:creationId xmlns:a16="http://schemas.microsoft.com/office/drawing/2014/main" id="{E49B15F1-F711-89B7-A11F-C58EB8C4CFE3}"/>
              </a:ext>
            </a:extLst>
          </p:cNvPr>
          <p:cNvSpPr txBox="1">
            <a:spLocks/>
          </p:cNvSpPr>
          <p:nvPr userDrawn="1"/>
        </p:nvSpPr>
        <p:spPr>
          <a:xfrm>
            <a:off x="6553864" y="1140310"/>
            <a:ext cx="5150457" cy="27109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600" b="1" dirty="0">
                <a:solidFill>
                  <a:srgbClr val="16457A"/>
                </a:solidFill>
                <a:latin typeface="+mj-lt"/>
              </a:rPr>
              <a:t>Click to add Title</a:t>
            </a:r>
          </a:p>
        </p:txBody>
      </p:sp>
    </p:spTree>
    <p:extLst>
      <p:ext uri="{BB962C8B-B14F-4D97-AF65-F5344CB8AC3E}">
        <p14:creationId xmlns:p14="http://schemas.microsoft.com/office/powerpoint/2010/main" val="34173935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72D2F5-5749-C540-9DD2-B3DF49E4EBA6}"/>
              </a:ext>
            </a:extLst>
          </p:cNvPr>
          <p:cNvSpPr>
            <a:spLocks noGrp="1"/>
          </p:cNvSpPr>
          <p:nvPr>
            <p:ph type="sldNum" sz="quarter" idx="12"/>
          </p:nvPr>
        </p:nvSpPr>
        <p:spPr/>
        <p:txBody>
          <a:bodyPr/>
          <a:lstStyle/>
          <a:p>
            <a:fld id="{C8F7F351-82FE-6748-A3E2-20FA9B2ECD38}" type="slidenum">
              <a:rPr lang="en-US" smtClean="0"/>
              <a:t>‹#›</a:t>
            </a:fld>
            <a:endParaRPr lang="en-US" dirty="0"/>
          </a:p>
        </p:txBody>
      </p:sp>
      <p:sp>
        <p:nvSpPr>
          <p:cNvPr id="7" name="Title 1">
            <a:extLst>
              <a:ext uri="{FF2B5EF4-FFF2-40B4-BE49-F238E27FC236}">
                <a16:creationId xmlns:a16="http://schemas.microsoft.com/office/drawing/2014/main" id="{E49B15F1-F711-89B7-A11F-C58EB8C4CFE3}"/>
              </a:ext>
            </a:extLst>
          </p:cNvPr>
          <p:cNvSpPr txBox="1">
            <a:spLocks/>
          </p:cNvSpPr>
          <p:nvPr userDrawn="1"/>
        </p:nvSpPr>
        <p:spPr>
          <a:xfrm>
            <a:off x="6553864" y="1140310"/>
            <a:ext cx="5150457" cy="271092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600" b="1" dirty="0">
                <a:solidFill>
                  <a:srgbClr val="16457A"/>
                </a:solidFill>
                <a:latin typeface="+mj-lt"/>
              </a:rPr>
              <a:t>Click to add Title</a:t>
            </a:r>
          </a:p>
        </p:txBody>
      </p:sp>
    </p:spTree>
    <p:extLst>
      <p:ext uri="{BB962C8B-B14F-4D97-AF65-F5344CB8AC3E}">
        <p14:creationId xmlns:p14="http://schemas.microsoft.com/office/powerpoint/2010/main" val="3367979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3" name="TextBox 2">
            <a:extLst>
              <a:ext uri="{FF2B5EF4-FFF2-40B4-BE49-F238E27FC236}">
                <a16:creationId xmlns:a16="http://schemas.microsoft.com/office/drawing/2014/main" id="{A62D7E26-2AC2-8DFD-7B59-4B14B0A195B6}"/>
              </a:ext>
            </a:extLst>
          </p:cNvPr>
          <p:cNvSpPr txBox="1"/>
          <p:nvPr userDrawn="1"/>
        </p:nvSpPr>
        <p:spPr>
          <a:xfrm>
            <a:off x="2915323" y="1290918"/>
            <a:ext cx="8769996" cy="3831818"/>
          </a:xfrm>
          <a:prstGeom prst="rect">
            <a:avLst/>
          </a:prstGeom>
          <a:noFill/>
        </p:spPr>
        <p:txBody>
          <a:bodyPr wrap="square" rtlCol="0">
            <a:spAutoFit/>
          </a:bodyPr>
          <a:lstStyle/>
          <a:p>
            <a:pPr>
              <a:lnSpc>
                <a:spcPct val="150000"/>
              </a:lnSpc>
              <a:tabLst>
                <a:tab pos="8229600" algn="l"/>
              </a:tabLst>
            </a:pPr>
            <a:r>
              <a:rPr lang="en-US" sz="2000" b="1" dirty="0">
                <a:solidFill>
                  <a:srgbClr val="0C447C"/>
                </a:solidFill>
                <a:latin typeface="+mn-lt"/>
              </a:rPr>
              <a:t>Topic 1</a:t>
            </a:r>
            <a:r>
              <a:rPr lang="en-US" sz="2000" dirty="0">
                <a:latin typeface="+mn-lt"/>
              </a:rPr>
              <a:t> Topic text here</a:t>
            </a:r>
            <a:r>
              <a:rPr lang="en-US" sz="2400" u="dottedHeavy" dirty="0">
                <a:latin typeface="+mn-lt"/>
              </a:rPr>
              <a:t>	</a:t>
            </a:r>
            <a:r>
              <a:rPr lang="en-US" sz="2000" dirty="0">
                <a:latin typeface="+mn-lt"/>
              </a:rPr>
              <a:t>0 </a:t>
            </a:r>
          </a:p>
          <a:p>
            <a:pPr>
              <a:lnSpc>
                <a:spcPct val="150000"/>
              </a:lnSpc>
            </a:pPr>
            <a:r>
              <a:rPr lang="en-US" sz="2000" b="1" dirty="0">
                <a:solidFill>
                  <a:srgbClr val="0C447C"/>
                </a:solidFill>
                <a:latin typeface="+mn-lt"/>
              </a:rPr>
              <a:t>Topic 2</a:t>
            </a:r>
            <a:r>
              <a:rPr lang="en-US" sz="2000" dirty="0">
                <a:solidFill>
                  <a:prstClr val="black"/>
                </a:solidFill>
                <a:latin typeface="+mn-lt"/>
              </a:rPr>
              <a:t> Topic text here</a:t>
            </a:r>
            <a:r>
              <a:rPr lang="en-US" sz="2400" u="dottedHeavy" dirty="0">
                <a:solidFill>
                  <a:prstClr val="black"/>
                </a:solidFill>
                <a:latin typeface="+mn-lt"/>
              </a:rPr>
              <a:t>							</a:t>
            </a:r>
            <a:r>
              <a:rPr lang="en-US" sz="2000" dirty="0">
                <a:solidFill>
                  <a:prstClr val="black"/>
                </a:solidFill>
                <a:latin typeface="+mn-lt"/>
              </a:rPr>
              <a:t>0 </a:t>
            </a:r>
            <a:r>
              <a:rPr lang="en-US" sz="2000" b="1" dirty="0">
                <a:solidFill>
                  <a:srgbClr val="0C447C"/>
                </a:solidFill>
                <a:latin typeface="+mn-lt"/>
              </a:rPr>
              <a:t>Topic 3</a:t>
            </a:r>
            <a:r>
              <a:rPr lang="en-US" sz="2000" dirty="0">
                <a:solidFill>
                  <a:prstClr val="black"/>
                </a:solidFill>
                <a:latin typeface="+mn-lt"/>
              </a:rPr>
              <a:t> Topic text here</a:t>
            </a:r>
            <a:r>
              <a:rPr lang="en-US" sz="2400" u="dottedHeavy" dirty="0">
                <a:solidFill>
                  <a:prstClr val="black"/>
                </a:solidFill>
                <a:latin typeface="+mn-lt"/>
              </a:rPr>
              <a:t>							</a:t>
            </a:r>
            <a:r>
              <a:rPr lang="en-US" sz="2000" dirty="0">
                <a:solidFill>
                  <a:prstClr val="black"/>
                </a:solidFill>
                <a:latin typeface="+mn-lt"/>
              </a:rPr>
              <a:t>0 </a:t>
            </a:r>
            <a:r>
              <a:rPr lang="en-US" sz="2000" b="1" dirty="0">
                <a:solidFill>
                  <a:srgbClr val="0C447C"/>
                </a:solidFill>
                <a:latin typeface="+mn-lt"/>
              </a:rPr>
              <a:t>Topic 4</a:t>
            </a:r>
            <a:r>
              <a:rPr lang="en-US" sz="2000" dirty="0">
                <a:solidFill>
                  <a:prstClr val="black"/>
                </a:solidFill>
                <a:latin typeface="+mn-lt"/>
              </a:rPr>
              <a:t> Topic text here</a:t>
            </a:r>
            <a:r>
              <a:rPr lang="en-US" sz="2400" u="dottedHeavy" dirty="0">
                <a:solidFill>
                  <a:prstClr val="black"/>
                </a:solidFill>
                <a:latin typeface="+mn-lt"/>
              </a:rPr>
              <a:t>							</a:t>
            </a:r>
            <a:r>
              <a:rPr lang="en-US" sz="2000" dirty="0">
                <a:solidFill>
                  <a:prstClr val="black"/>
                </a:solidFill>
                <a:latin typeface="+mn-lt"/>
              </a:rPr>
              <a:t>0 </a:t>
            </a:r>
            <a:r>
              <a:rPr lang="en-US" sz="2000" b="1" dirty="0">
                <a:solidFill>
                  <a:srgbClr val="0C447C"/>
                </a:solidFill>
                <a:latin typeface="+mn-lt"/>
              </a:rPr>
              <a:t>Topic 5</a:t>
            </a:r>
            <a:r>
              <a:rPr lang="en-US" sz="2000" dirty="0">
                <a:solidFill>
                  <a:prstClr val="black"/>
                </a:solidFill>
                <a:latin typeface="+mn-lt"/>
              </a:rPr>
              <a:t> Topic text here</a:t>
            </a:r>
            <a:r>
              <a:rPr lang="en-US" sz="2400" u="dottedHeavy" dirty="0">
                <a:solidFill>
                  <a:prstClr val="black"/>
                </a:solidFill>
                <a:latin typeface="+mn-lt"/>
              </a:rPr>
              <a:t>							</a:t>
            </a:r>
            <a:r>
              <a:rPr lang="en-US" sz="2000" dirty="0">
                <a:solidFill>
                  <a:prstClr val="black"/>
                </a:solidFill>
                <a:latin typeface="+mn-lt"/>
              </a:rPr>
              <a:t>0 </a:t>
            </a:r>
          </a:p>
          <a:p>
            <a:pPr lvl="0">
              <a:lnSpc>
                <a:spcPct val="150000"/>
              </a:lnSpc>
            </a:pPr>
            <a:r>
              <a:rPr lang="en-US" sz="2000" b="1" dirty="0">
                <a:solidFill>
                  <a:srgbClr val="0C447C"/>
                </a:solidFill>
                <a:latin typeface="+mn-lt"/>
              </a:rPr>
              <a:t>Topic 6</a:t>
            </a:r>
            <a:r>
              <a:rPr lang="en-US" sz="2000" dirty="0">
                <a:solidFill>
                  <a:prstClr val="black"/>
                </a:solidFill>
                <a:latin typeface="+mn-lt"/>
              </a:rPr>
              <a:t> Topic text here</a:t>
            </a:r>
            <a:r>
              <a:rPr lang="en-US" sz="2400" u="dottedHeavy" dirty="0">
                <a:solidFill>
                  <a:prstClr val="black"/>
                </a:solidFill>
                <a:latin typeface="+mn-lt"/>
              </a:rPr>
              <a:t>							</a:t>
            </a:r>
            <a:r>
              <a:rPr lang="en-US" sz="2000" dirty="0">
                <a:solidFill>
                  <a:prstClr val="black"/>
                </a:solidFill>
                <a:latin typeface="+mn-lt"/>
              </a:rPr>
              <a:t>0</a:t>
            </a:r>
            <a:r>
              <a:rPr lang="en-US" dirty="0">
                <a:latin typeface="+mn-lt"/>
              </a:rPr>
              <a:t> 	</a:t>
            </a:r>
          </a:p>
        </p:txBody>
      </p:sp>
      <p:sp>
        <p:nvSpPr>
          <p:cNvPr id="5" name="TextBox 4">
            <a:extLst>
              <a:ext uri="{FF2B5EF4-FFF2-40B4-BE49-F238E27FC236}">
                <a16:creationId xmlns:a16="http://schemas.microsoft.com/office/drawing/2014/main" id="{6D0FDDEF-4335-7E54-9EB5-F96B0F7A9D99}"/>
              </a:ext>
            </a:extLst>
          </p:cNvPr>
          <p:cNvSpPr txBox="1"/>
          <p:nvPr userDrawn="1"/>
        </p:nvSpPr>
        <p:spPr>
          <a:xfrm>
            <a:off x="2915323" y="201497"/>
            <a:ext cx="6196405" cy="646331"/>
          </a:xfrm>
          <a:prstGeom prst="rect">
            <a:avLst/>
          </a:prstGeom>
          <a:noFill/>
        </p:spPr>
        <p:txBody>
          <a:bodyPr wrap="square" rtlCol="0">
            <a:spAutoFit/>
          </a:bodyPr>
          <a:lstStyle/>
          <a:p>
            <a:r>
              <a:rPr lang="en-US" sz="3600" b="1" dirty="0">
                <a:solidFill>
                  <a:srgbClr val="0C447C"/>
                </a:solidFill>
                <a:latin typeface="+mj-lt"/>
              </a:rPr>
              <a:t>TABLE OF CONTENTS</a:t>
            </a:r>
          </a:p>
        </p:txBody>
      </p:sp>
    </p:spTree>
    <p:extLst>
      <p:ext uri="{BB962C8B-B14F-4D97-AF65-F5344CB8AC3E}">
        <p14:creationId xmlns:p14="http://schemas.microsoft.com/office/powerpoint/2010/main" val="1909364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pic 1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16" name="Title 1">
            <a:extLst>
              <a:ext uri="{FF2B5EF4-FFF2-40B4-BE49-F238E27FC236}">
                <a16:creationId xmlns:a16="http://schemas.microsoft.com/office/drawing/2014/main" id="{8F4E2AD2-7609-F016-CC05-C433852E9328}"/>
              </a:ext>
            </a:extLst>
          </p:cNvPr>
          <p:cNvSpPr>
            <a:spLocks noGrp="1"/>
          </p:cNvSpPr>
          <p:nvPr>
            <p:ph type="title" hasCustomPrompt="1"/>
          </p:nvPr>
        </p:nvSpPr>
        <p:spPr>
          <a:xfrm>
            <a:off x="1350462" y="680723"/>
            <a:ext cx="4404029" cy="1160463"/>
          </a:xfrm>
        </p:spPr>
        <p:txBody>
          <a:bodyPr>
            <a:noAutofit/>
          </a:bodyPr>
          <a:lstStyle>
            <a:lvl1pPr>
              <a:defRPr>
                <a:solidFill>
                  <a:srgbClr val="FF0000"/>
                </a:solidFill>
                <a:latin typeface="Arial" panose="020B0604020202020204" pitchFamily="34" charset="0"/>
              </a:defRPr>
            </a:lvl1pPr>
          </a:lstStyle>
          <a:p>
            <a:pPr algn="ctr"/>
            <a:r>
              <a:rPr lang="en-US" sz="4000" b="1" dirty="0">
                <a:solidFill>
                  <a:schemeClr val="bg1"/>
                </a:solidFill>
                <a:latin typeface="Franklin Gothic Demi" panose="020B06030201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1</a:t>
            </a:r>
          </a:p>
        </p:txBody>
      </p:sp>
      <p:sp>
        <p:nvSpPr>
          <p:cNvPr id="20" name="TextBox 19">
            <a:extLst>
              <a:ext uri="{FF2B5EF4-FFF2-40B4-BE49-F238E27FC236}">
                <a16:creationId xmlns:a16="http://schemas.microsoft.com/office/drawing/2014/main" id="{8AC78108-6E7E-F9D0-5503-F0CBCBF75DDD}"/>
              </a:ext>
            </a:extLst>
          </p:cNvPr>
          <p:cNvSpPr txBox="1"/>
          <p:nvPr userDrawn="1"/>
        </p:nvSpPr>
        <p:spPr>
          <a:xfrm>
            <a:off x="4479265" y="2346608"/>
            <a:ext cx="6094562" cy="646331"/>
          </a:xfrm>
          <a:prstGeom prst="rect">
            <a:avLst/>
          </a:prstGeom>
          <a:noFill/>
        </p:spPr>
        <p:txBody>
          <a:bodyPr wrap="square">
            <a:spAutoFit/>
          </a:bodyPr>
          <a:lstStyle/>
          <a:p>
            <a:r>
              <a:rPr lang="en-US" sz="3600" b="1" dirty="0">
                <a:solidFill>
                  <a:srgbClr val="16457A"/>
                </a:solidFill>
                <a:latin typeface="+mj-lt"/>
              </a:rPr>
              <a:t>Click to add Topic Title</a:t>
            </a:r>
          </a:p>
        </p:txBody>
      </p:sp>
    </p:spTree>
    <p:extLst>
      <p:ext uri="{BB962C8B-B14F-4D97-AF65-F5344CB8AC3E}">
        <p14:creationId xmlns:p14="http://schemas.microsoft.com/office/powerpoint/2010/main" val="12672715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pic 2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16" name="Title 1">
            <a:extLst>
              <a:ext uri="{FF2B5EF4-FFF2-40B4-BE49-F238E27FC236}">
                <a16:creationId xmlns:a16="http://schemas.microsoft.com/office/drawing/2014/main" id="{8F4E2AD2-7609-F016-CC05-C433852E9328}"/>
              </a:ext>
            </a:extLst>
          </p:cNvPr>
          <p:cNvSpPr>
            <a:spLocks noGrp="1"/>
          </p:cNvSpPr>
          <p:nvPr>
            <p:ph type="title" hasCustomPrompt="1"/>
          </p:nvPr>
        </p:nvSpPr>
        <p:spPr>
          <a:xfrm>
            <a:off x="1350462" y="680723"/>
            <a:ext cx="4404029" cy="1160463"/>
          </a:xfrm>
        </p:spPr>
        <p:txBody>
          <a:bodyPr>
            <a:noAutofit/>
          </a:bodyPr>
          <a:lstStyle>
            <a:lvl1pPr>
              <a:defRPr>
                <a:solidFill>
                  <a:srgbClr val="FF0000"/>
                </a:solidFill>
                <a:latin typeface="Arial" panose="020B0604020202020204" pitchFamily="34" charset="0"/>
              </a:defRPr>
            </a:lvl1pPr>
          </a:lstStyle>
          <a:p>
            <a:pPr algn="ctr"/>
            <a:r>
              <a:rPr lang="en-US" sz="4000" b="1" dirty="0">
                <a:solidFill>
                  <a:schemeClr val="bg1"/>
                </a:solidFill>
                <a:latin typeface="Franklin Gothic Demi" panose="020B06030201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2</a:t>
            </a:r>
          </a:p>
        </p:txBody>
      </p:sp>
      <p:sp>
        <p:nvSpPr>
          <p:cNvPr id="20" name="TextBox 19">
            <a:extLst>
              <a:ext uri="{FF2B5EF4-FFF2-40B4-BE49-F238E27FC236}">
                <a16:creationId xmlns:a16="http://schemas.microsoft.com/office/drawing/2014/main" id="{8AC78108-6E7E-F9D0-5503-F0CBCBF75DDD}"/>
              </a:ext>
            </a:extLst>
          </p:cNvPr>
          <p:cNvSpPr txBox="1"/>
          <p:nvPr userDrawn="1"/>
        </p:nvSpPr>
        <p:spPr>
          <a:xfrm>
            <a:off x="4479265" y="2346608"/>
            <a:ext cx="6094562" cy="646331"/>
          </a:xfrm>
          <a:prstGeom prst="rect">
            <a:avLst/>
          </a:prstGeom>
          <a:noFill/>
        </p:spPr>
        <p:txBody>
          <a:bodyPr wrap="square">
            <a:spAutoFit/>
          </a:bodyPr>
          <a:lstStyle/>
          <a:p>
            <a:r>
              <a:rPr lang="en-US" sz="3600" b="1" dirty="0">
                <a:solidFill>
                  <a:srgbClr val="16457A"/>
                </a:solidFill>
                <a:latin typeface="+mj-lt"/>
              </a:rPr>
              <a:t>Click to add Topic Title</a:t>
            </a:r>
          </a:p>
        </p:txBody>
      </p:sp>
    </p:spTree>
    <p:extLst>
      <p:ext uri="{BB962C8B-B14F-4D97-AF65-F5344CB8AC3E}">
        <p14:creationId xmlns:p14="http://schemas.microsoft.com/office/powerpoint/2010/main" val="36441405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pic 3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16" name="Title 1">
            <a:extLst>
              <a:ext uri="{FF2B5EF4-FFF2-40B4-BE49-F238E27FC236}">
                <a16:creationId xmlns:a16="http://schemas.microsoft.com/office/drawing/2014/main" id="{8F4E2AD2-7609-F016-CC05-C433852E9328}"/>
              </a:ext>
            </a:extLst>
          </p:cNvPr>
          <p:cNvSpPr>
            <a:spLocks noGrp="1"/>
          </p:cNvSpPr>
          <p:nvPr>
            <p:ph type="title" hasCustomPrompt="1"/>
          </p:nvPr>
        </p:nvSpPr>
        <p:spPr>
          <a:xfrm>
            <a:off x="1350462" y="680723"/>
            <a:ext cx="4404029" cy="1160463"/>
          </a:xfrm>
        </p:spPr>
        <p:txBody>
          <a:bodyPr>
            <a:noAutofit/>
          </a:bodyPr>
          <a:lstStyle>
            <a:lvl1pPr>
              <a:defRPr>
                <a:solidFill>
                  <a:srgbClr val="FF0000"/>
                </a:solidFill>
                <a:latin typeface="Arial" panose="020B0604020202020204" pitchFamily="34" charset="0"/>
              </a:defRPr>
            </a:lvl1pPr>
          </a:lstStyle>
          <a:p>
            <a:pPr algn="ctr"/>
            <a:r>
              <a:rPr lang="en-US" sz="4000" b="1" dirty="0">
                <a:solidFill>
                  <a:schemeClr val="bg1"/>
                </a:solidFill>
                <a:latin typeface="Franklin Gothic Demi" panose="020B06030201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3</a:t>
            </a:r>
          </a:p>
        </p:txBody>
      </p:sp>
      <p:sp>
        <p:nvSpPr>
          <p:cNvPr id="20" name="TextBox 19">
            <a:extLst>
              <a:ext uri="{FF2B5EF4-FFF2-40B4-BE49-F238E27FC236}">
                <a16:creationId xmlns:a16="http://schemas.microsoft.com/office/drawing/2014/main" id="{8AC78108-6E7E-F9D0-5503-F0CBCBF75DDD}"/>
              </a:ext>
            </a:extLst>
          </p:cNvPr>
          <p:cNvSpPr txBox="1"/>
          <p:nvPr userDrawn="1"/>
        </p:nvSpPr>
        <p:spPr>
          <a:xfrm>
            <a:off x="4479265" y="2346608"/>
            <a:ext cx="6094562" cy="646331"/>
          </a:xfrm>
          <a:prstGeom prst="rect">
            <a:avLst/>
          </a:prstGeom>
          <a:noFill/>
        </p:spPr>
        <p:txBody>
          <a:bodyPr wrap="square">
            <a:spAutoFit/>
          </a:bodyPr>
          <a:lstStyle/>
          <a:p>
            <a:r>
              <a:rPr lang="en-US" sz="3600" b="1" dirty="0">
                <a:solidFill>
                  <a:srgbClr val="16457A"/>
                </a:solidFill>
                <a:latin typeface="+mj-lt"/>
              </a:rPr>
              <a:t>Click to add Topic Title</a:t>
            </a:r>
          </a:p>
        </p:txBody>
      </p:sp>
    </p:spTree>
    <p:extLst>
      <p:ext uri="{BB962C8B-B14F-4D97-AF65-F5344CB8AC3E}">
        <p14:creationId xmlns:p14="http://schemas.microsoft.com/office/powerpoint/2010/main" val="39318701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pic 4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16" name="Title 1">
            <a:extLst>
              <a:ext uri="{FF2B5EF4-FFF2-40B4-BE49-F238E27FC236}">
                <a16:creationId xmlns:a16="http://schemas.microsoft.com/office/drawing/2014/main" id="{8F4E2AD2-7609-F016-CC05-C433852E9328}"/>
              </a:ext>
            </a:extLst>
          </p:cNvPr>
          <p:cNvSpPr>
            <a:spLocks noGrp="1"/>
          </p:cNvSpPr>
          <p:nvPr>
            <p:ph type="title" hasCustomPrompt="1"/>
          </p:nvPr>
        </p:nvSpPr>
        <p:spPr>
          <a:xfrm>
            <a:off x="1350462" y="680723"/>
            <a:ext cx="4404029" cy="1160463"/>
          </a:xfrm>
        </p:spPr>
        <p:txBody>
          <a:bodyPr>
            <a:noAutofit/>
          </a:bodyPr>
          <a:lstStyle>
            <a:lvl1pPr>
              <a:defRPr>
                <a:solidFill>
                  <a:srgbClr val="FF0000"/>
                </a:solidFill>
                <a:latin typeface="Arial" panose="020B0604020202020204" pitchFamily="34" charset="0"/>
              </a:defRPr>
            </a:lvl1pPr>
          </a:lstStyle>
          <a:p>
            <a:pPr algn="ctr"/>
            <a:r>
              <a:rPr lang="en-US" sz="4000" b="1" dirty="0">
                <a:solidFill>
                  <a:schemeClr val="bg1"/>
                </a:solidFill>
                <a:latin typeface="Franklin Gothic Demi" panose="020B06030201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4</a:t>
            </a:r>
          </a:p>
        </p:txBody>
      </p:sp>
      <p:sp>
        <p:nvSpPr>
          <p:cNvPr id="20" name="TextBox 19">
            <a:extLst>
              <a:ext uri="{FF2B5EF4-FFF2-40B4-BE49-F238E27FC236}">
                <a16:creationId xmlns:a16="http://schemas.microsoft.com/office/drawing/2014/main" id="{8AC78108-6E7E-F9D0-5503-F0CBCBF75DDD}"/>
              </a:ext>
            </a:extLst>
          </p:cNvPr>
          <p:cNvSpPr txBox="1"/>
          <p:nvPr userDrawn="1"/>
        </p:nvSpPr>
        <p:spPr>
          <a:xfrm>
            <a:off x="4479265" y="2346608"/>
            <a:ext cx="6094562" cy="646331"/>
          </a:xfrm>
          <a:prstGeom prst="rect">
            <a:avLst/>
          </a:prstGeom>
          <a:noFill/>
        </p:spPr>
        <p:txBody>
          <a:bodyPr wrap="square">
            <a:spAutoFit/>
          </a:bodyPr>
          <a:lstStyle/>
          <a:p>
            <a:r>
              <a:rPr lang="en-US" sz="3600" b="1" dirty="0">
                <a:solidFill>
                  <a:srgbClr val="16457A"/>
                </a:solidFill>
                <a:latin typeface="+mj-lt"/>
              </a:rPr>
              <a:t>Click to add Topic Title</a:t>
            </a:r>
          </a:p>
        </p:txBody>
      </p:sp>
    </p:spTree>
    <p:extLst>
      <p:ext uri="{BB962C8B-B14F-4D97-AF65-F5344CB8AC3E}">
        <p14:creationId xmlns:p14="http://schemas.microsoft.com/office/powerpoint/2010/main" val="16410480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pic 5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16" name="Title 1">
            <a:extLst>
              <a:ext uri="{FF2B5EF4-FFF2-40B4-BE49-F238E27FC236}">
                <a16:creationId xmlns:a16="http://schemas.microsoft.com/office/drawing/2014/main" id="{8F4E2AD2-7609-F016-CC05-C433852E9328}"/>
              </a:ext>
            </a:extLst>
          </p:cNvPr>
          <p:cNvSpPr>
            <a:spLocks noGrp="1"/>
          </p:cNvSpPr>
          <p:nvPr>
            <p:ph type="title" hasCustomPrompt="1"/>
          </p:nvPr>
        </p:nvSpPr>
        <p:spPr>
          <a:xfrm>
            <a:off x="1350462" y="680723"/>
            <a:ext cx="4404029" cy="1160463"/>
          </a:xfrm>
        </p:spPr>
        <p:txBody>
          <a:bodyPr>
            <a:noAutofit/>
          </a:bodyPr>
          <a:lstStyle>
            <a:lvl1pPr>
              <a:defRPr>
                <a:solidFill>
                  <a:srgbClr val="FF0000"/>
                </a:solidFill>
                <a:latin typeface="Arial" panose="020B0604020202020204" pitchFamily="34" charset="0"/>
              </a:defRPr>
            </a:lvl1pPr>
          </a:lstStyle>
          <a:p>
            <a:pPr algn="ctr"/>
            <a:r>
              <a:rPr lang="en-US" sz="4000" b="1" dirty="0">
                <a:solidFill>
                  <a:schemeClr val="bg1"/>
                </a:solidFill>
                <a:latin typeface="Franklin Gothic Demi" panose="020B06030201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5</a:t>
            </a:r>
          </a:p>
        </p:txBody>
      </p:sp>
      <p:sp>
        <p:nvSpPr>
          <p:cNvPr id="20" name="TextBox 19">
            <a:extLst>
              <a:ext uri="{FF2B5EF4-FFF2-40B4-BE49-F238E27FC236}">
                <a16:creationId xmlns:a16="http://schemas.microsoft.com/office/drawing/2014/main" id="{8AC78108-6E7E-F9D0-5503-F0CBCBF75DDD}"/>
              </a:ext>
            </a:extLst>
          </p:cNvPr>
          <p:cNvSpPr txBox="1"/>
          <p:nvPr userDrawn="1"/>
        </p:nvSpPr>
        <p:spPr>
          <a:xfrm>
            <a:off x="4479265" y="2346608"/>
            <a:ext cx="6094562" cy="646331"/>
          </a:xfrm>
          <a:prstGeom prst="rect">
            <a:avLst/>
          </a:prstGeom>
          <a:noFill/>
        </p:spPr>
        <p:txBody>
          <a:bodyPr wrap="square">
            <a:spAutoFit/>
          </a:bodyPr>
          <a:lstStyle/>
          <a:p>
            <a:r>
              <a:rPr lang="en-US" sz="3600" b="1" dirty="0">
                <a:solidFill>
                  <a:srgbClr val="16457A"/>
                </a:solidFill>
                <a:latin typeface="+mj-lt"/>
              </a:rPr>
              <a:t>Click to add Topic Title</a:t>
            </a:r>
          </a:p>
        </p:txBody>
      </p:sp>
    </p:spTree>
    <p:extLst>
      <p:ext uri="{BB962C8B-B14F-4D97-AF65-F5344CB8AC3E}">
        <p14:creationId xmlns:p14="http://schemas.microsoft.com/office/powerpoint/2010/main" val="24615241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pic 6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16" name="Title 1">
            <a:extLst>
              <a:ext uri="{FF2B5EF4-FFF2-40B4-BE49-F238E27FC236}">
                <a16:creationId xmlns:a16="http://schemas.microsoft.com/office/drawing/2014/main" id="{8F4E2AD2-7609-F016-CC05-C433852E9328}"/>
              </a:ext>
            </a:extLst>
          </p:cNvPr>
          <p:cNvSpPr>
            <a:spLocks noGrp="1"/>
          </p:cNvSpPr>
          <p:nvPr>
            <p:ph type="title" hasCustomPrompt="1"/>
          </p:nvPr>
        </p:nvSpPr>
        <p:spPr>
          <a:xfrm>
            <a:off x="1350462" y="680723"/>
            <a:ext cx="4404029" cy="1160463"/>
          </a:xfrm>
        </p:spPr>
        <p:txBody>
          <a:bodyPr>
            <a:noAutofit/>
          </a:bodyPr>
          <a:lstStyle>
            <a:lvl1pPr>
              <a:defRPr>
                <a:solidFill>
                  <a:srgbClr val="FF0000"/>
                </a:solidFill>
                <a:latin typeface="Arial" panose="020B0604020202020204" pitchFamily="34" charset="0"/>
              </a:defRPr>
            </a:lvl1pPr>
          </a:lstStyle>
          <a:p>
            <a:pPr algn="ctr"/>
            <a:r>
              <a:rPr lang="en-US" sz="4000" b="1" dirty="0">
                <a:solidFill>
                  <a:schemeClr val="bg1"/>
                </a:solidFill>
                <a:latin typeface="Franklin Gothic Demi" panose="020B06030201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6</a:t>
            </a:r>
          </a:p>
        </p:txBody>
      </p:sp>
      <p:sp>
        <p:nvSpPr>
          <p:cNvPr id="20" name="TextBox 19">
            <a:extLst>
              <a:ext uri="{FF2B5EF4-FFF2-40B4-BE49-F238E27FC236}">
                <a16:creationId xmlns:a16="http://schemas.microsoft.com/office/drawing/2014/main" id="{8AC78108-6E7E-F9D0-5503-F0CBCBF75DDD}"/>
              </a:ext>
            </a:extLst>
          </p:cNvPr>
          <p:cNvSpPr txBox="1"/>
          <p:nvPr userDrawn="1"/>
        </p:nvSpPr>
        <p:spPr>
          <a:xfrm>
            <a:off x="4479265" y="2346608"/>
            <a:ext cx="6094562" cy="646331"/>
          </a:xfrm>
          <a:prstGeom prst="rect">
            <a:avLst/>
          </a:prstGeom>
          <a:noFill/>
        </p:spPr>
        <p:txBody>
          <a:bodyPr wrap="square">
            <a:spAutoFit/>
          </a:bodyPr>
          <a:lstStyle/>
          <a:p>
            <a:r>
              <a:rPr lang="en-US" sz="3600" b="1" dirty="0">
                <a:solidFill>
                  <a:srgbClr val="16457A"/>
                </a:solidFill>
                <a:latin typeface="+mj-lt"/>
              </a:rPr>
              <a:t>Click to add Topic Title</a:t>
            </a:r>
          </a:p>
        </p:txBody>
      </p:sp>
    </p:spTree>
    <p:extLst>
      <p:ext uri="{BB962C8B-B14F-4D97-AF65-F5344CB8AC3E}">
        <p14:creationId xmlns:p14="http://schemas.microsoft.com/office/powerpoint/2010/main" val="16496975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pic 7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16" name="Title 1">
            <a:extLst>
              <a:ext uri="{FF2B5EF4-FFF2-40B4-BE49-F238E27FC236}">
                <a16:creationId xmlns:a16="http://schemas.microsoft.com/office/drawing/2014/main" id="{8F4E2AD2-7609-F016-CC05-C433852E9328}"/>
              </a:ext>
            </a:extLst>
          </p:cNvPr>
          <p:cNvSpPr>
            <a:spLocks noGrp="1"/>
          </p:cNvSpPr>
          <p:nvPr>
            <p:ph type="title" hasCustomPrompt="1"/>
          </p:nvPr>
        </p:nvSpPr>
        <p:spPr>
          <a:xfrm>
            <a:off x="1350462" y="680723"/>
            <a:ext cx="4404029" cy="1160463"/>
          </a:xfrm>
        </p:spPr>
        <p:txBody>
          <a:bodyPr>
            <a:noAutofit/>
          </a:bodyPr>
          <a:lstStyle>
            <a:lvl1pPr>
              <a:defRPr>
                <a:solidFill>
                  <a:srgbClr val="FF0000"/>
                </a:solidFill>
                <a:latin typeface="Arial" panose="020B0604020202020204" pitchFamily="34" charset="0"/>
              </a:defRPr>
            </a:lvl1pPr>
          </a:lstStyle>
          <a:p>
            <a:pPr algn="ctr"/>
            <a:r>
              <a:rPr lang="en-US" sz="4000" b="1" dirty="0">
                <a:solidFill>
                  <a:schemeClr val="bg1"/>
                </a:solidFill>
                <a:latin typeface="Franklin Gothic Demi" panose="020B06030201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7</a:t>
            </a:r>
          </a:p>
        </p:txBody>
      </p:sp>
      <p:sp>
        <p:nvSpPr>
          <p:cNvPr id="20" name="TextBox 19">
            <a:extLst>
              <a:ext uri="{FF2B5EF4-FFF2-40B4-BE49-F238E27FC236}">
                <a16:creationId xmlns:a16="http://schemas.microsoft.com/office/drawing/2014/main" id="{8AC78108-6E7E-F9D0-5503-F0CBCBF75DDD}"/>
              </a:ext>
            </a:extLst>
          </p:cNvPr>
          <p:cNvSpPr txBox="1"/>
          <p:nvPr userDrawn="1"/>
        </p:nvSpPr>
        <p:spPr>
          <a:xfrm>
            <a:off x="4479265" y="2346608"/>
            <a:ext cx="6094562" cy="646331"/>
          </a:xfrm>
          <a:prstGeom prst="rect">
            <a:avLst/>
          </a:prstGeom>
          <a:noFill/>
        </p:spPr>
        <p:txBody>
          <a:bodyPr wrap="square">
            <a:spAutoFit/>
          </a:bodyPr>
          <a:lstStyle/>
          <a:p>
            <a:r>
              <a:rPr lang="en-US" sz="3600" b="1" dirty="0">
                <a:solidFill>
                  <a:srgbClr val="16457A"/>
                </a:solidFill>
                <a:latin typeface="+mj-lt"/>
              </a:rPr>
              <a:t>Click to add Topic Title</a:t>
            </a:r>
          </a:p>
        </p:txBody>
      </p:sp>
    </p:spTree>
    <p:extLst>
      <p:ext uri="{BB962C8B-B14F-4D97-AF65-F5344CB8AC3E}">
        <p14:creationId xmlns:p14="http://schemas.microsoft.com/office/powerpoint/2010/main" val="18154523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pic 8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16" name="Title 1">
            <a:extLst>
              <a:ext uri="{FF2B5EF4-FFF2-40B4-BE49-F238E27FC236}">
                <a16:creationId xmlns:a16="http://schemas.microsoft.com/office/drawing/2014/main" id="{8F4E2AD2-7609-F016-CC05-C433852E9328}"/>
              </a:ext>
            </a:extLst>
          </p:cNvPr>
          <p:cNvSpPr>
            <a:spLocks noGrp="1"/>
          </p:cNvSpPr>
          <p:nvPr>
            <p:ph type="title" hasCustomPrompt="1"/>
          </p:nvPr>
        </p:nvSpPr>
        <p:spPr>
          <a:xfrm>
            <a:off x="1350462" y="680723"/>
            <a:ext cx="4404029" cy="1160463"/>
          </a:xfrm>
        </p:spPr>
        <p:txBody>
          <a:bodyPr>
            <a:noAutofit/>
          </a:bodyPr>
          <a:lstStyle>
            <a:lvl1pPr>
              <a:defRPr>
                <a:solidFill>
                  <a:srgbClr val="FF0000"/>
                </a:solidFill>
                <a:latin typeface="Arial" panose="020B0604020202020204" pitchFamily="34" charset="0"/>
              </a:defRPr>
            </a:lvl1pPr>
          </a:lstStyle>
          <a:p>
            <a:pPr algn="ctr"/>
            <a:r>
              <a:rPr lang="en-US" sz="4000" b="1" dirty="0">
                <a:solidFill>
                  <a:schemeClr val="bg1"/>
                </a:solidFill>
                <a:latin typeface="Franklin Gothic Demi" panose="020B06030201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8</a:t>
            </a:r>
          </a:p>
        </p:txBody>
      </p:sp>
      <p:sp>
        <p:nvSpPr>
          <p:cNvPr id="20" name="TextBox 19">
            <a:extLst>
              <a:ext uri="{FF2B5EF4-FFF2-40B4-BE49-F238E27FC236}">
                <a16:creationId xmlns:a16="http://schemas.microsoft.com/office/drawing/2014/main" id="{8AC78108-6E7E-F9D0-5503-F0CBCBF75DDD}"/>
              </a:ext>
            </a:extLst>
          </p:cNvPr>
          <p:cNvSpPr txBox="1"/>
          <p:nvPr userDrawn="1"/>
        </p:nvSpPr>
        <p:spPr>
          <a:xfrm>
            <a:off x="4479265" y="2346608"/>
            <a:ext cx="6094562" cy="646331"/>
          </a:xfrm>
          <a:prstGeom prst="rect">
            <a:avLst/>
          </a:prstGeom>
          <a:noFill/>
        </p:spPr>
        <p:txBody>
          <a:bodyPr wrap="square">
            <a:spAutoFit/>
          </a:bodyPr>
          <a:lstStyle/>
          <a:p>
            <a:r>
              <a:rPr lang="en-US" sz="3600" b="1" dirty="0">
                <a:solidFill>
                  <a:srgbClr val="16457A"/>
                </a:solidFill>
                <a:latin typeface="+mj-lt"/>
              </a:rPr>
              <a:t>Click to add Topic Title</a:t>
            </a:r>
          </a:p>
        </p:txBody>
      </p:sp>
    </p:spTree>
    <p:extLst>
      <p:ext uri="{BB962C8B-B14F-4D97-AF65-F5344CB8AC3E}">
        <p14:creationId xmlns:p14="http://schemas.microsoft.com/office/powerpoint/2010/main" val="4265269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pic 9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16" name="Title 1">
            <a:extLst>
              <a:ext uri="{FF2B5EF4-FFF2-40B4-BE49-F238E27FC236}">
                <a16:creationId xmlns:a16="http://schemas.microsoft.com/office/drawing/2014/main" id="{8F4E2AD2-7609-F016-CC05-C433852E9328}"/>
              </a:ext>
            </a:extLst>
          </p:cNvPr>
          <p:cNvSpPr>
            <a:spLocks noGrp="1"/>
          </p:cNvSpPr>
          <p:nvPr>
            <p:ph type="title" hasCustomPrompt="1"/>
          </p:nvPr>
        </p:nvSpPr>
        <p:spPr>
          <a:xfrm>
            <a:off x="1350462" y="680723"/>
            <a:ext cx="4404029" cy="1160463"/>
          </a:xfrm>
        </p:spPr>
        <p:txBody>
          <a:bodyPr>
            <a:noAutofit/>
          </a:bodyPr>
          <a:lstStyle>
            <a:lvl1pPr>
              <a:defRPr>
                <a:solidFill>
                  <a:srgbClr val="FF0000"/>
                </a:solidFill>
                <a:latin typeface="Arial" panose="020B0604020202020204" pitchFamily="34" charset="0"/>
              </a:defRPr>
            </a:lvl1pPr>
          </a:lstStyle>
          <a:p>
            <a:pPr algn="ctr"/>
            <a:r>
              <a:rPr lang="en-US" sz="4000" b="1" dirty="0">
                <a:solidFill>
                  <a:schemeClr val="bg1"/>
                </a:solidFill>
                <a:latin typeface="Franklin Gothic Demi" panose="020B06030201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9</a:t>
            </a:r>
          </a:p>
        </p:txBody>
      </p:sp>
      <p:sp>
        <p:nvSpPr>
          <p:cNvPr id="20" name="TextBox 19">
            <a:extLst>
              <a:ext uri="{FF2B5EF4-FFF2-40B4-BE49-F238E27FC236}">
                <a16:creationId xmlns:a16="http://schemas.microsoft.com/office/drawing/2014/main" id="{8AC78108-6E7E-F9D0-5503-F0CBCBF75DDD}"/>
              </a:ext>
            </a:extLst>
          </p:cNvPr>
          <p:cNvSpPr txBox="1"/>
          <p:nvPr userDrawn="1"/>
        </p:nvSpPr>
        <p:spPr>
          <a:xfrm>
            <a:off x="4479265" y="2346608"/>
            <a:ext cx="6094562" cy="646331"/>
          </a:xfrm>
          <a:prstGeom prst="rect">
            <a:avLst/>
          </a:prstGeom>
          <a:noFill/>
        </p:spPr>
        <p:txBody>
          <a:bodyPr wrap="square">
            <a:spAutoFit/>
          </a:bodyPr>
          <a:lstStyle/>
          <a:p>
            <a:r>
              <a:rPr lang="en-US" sz="3600" b="1" dirty="0">
                <a:solidFill>
                  <a:srgbClr val="16457A"/>
                </a:solidFill>
                <a:latin typeface="+mj-lt"/>
              </a:rPr>
              <a:t>Click to add Topic Title</a:t>
            </a:r>
          </a:p>
        </p:txBody>
      </p:sp>
    </p:spTree>
    <p:extLst>
      <p:ext uri="{BB962C8B-B14F-4D97-AF65-F5344CB8AC3E}">
        <p14:creationId xmlns:p14="http://schemas.microsoft.com/office/powerpoint/2010/main" val="7644504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pic 10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16" name="Title 1">
            <a:extLst>
              <a:ext uri="{FF2B5EF4-FFF2-40B4-BE49-F238E27FC236}">
                <a16:creationId xmlns:a16="http://schemas.microsoft.com/office/drawing/2014/main" id="{8F4E2AD2-7609-F016-CC05-C433852E9328}"/>
              </a:ext>
            </a:extLst>
          </p:cNvPr>
          <p:cNvSpPr>
            <a:spLocks noGrp="1"/>
          </p:cNvSpPr>
          <p:nvPr>
            <p:ph type="title" hasCustomPrompt="1"/>
          </p:nvPr>
        </p:nvSpPr>
        <p:spPr>
          <a:xfrm>
            <a:off x="1350462" y="680723"/>
            <a:ext cx="4404029" cy="1160463"/>
          </a:xfrm>
        </p:spPr>
        <p:txBody>
          <a:bodyPr>
            <a:noAutofit/>
          </a:bodyPr>
          <a:lstStyle>
            <a:lvl1pPr>
              <a:defRPr>
                <a:solidFill>
                  <a:srgbClr val="FF0000"/>
                </a:solidFill>
                <a:latin typeface="Arial" panose="020B0604020202020204" pitchFamily="34" charset="0"/>
              </a:defRPr>
            </a:lvl1pPr>
          </a:lstStyle>
          <a:p>
            <a:pPr algn="ctr"/>
            <a:r>
              <a:rPr lang="en-US" sz="4000" b="1" dirty="0">
                <a:solidFill>
                  <a:schemeClr val="bg1"/>
                </a:solidFill>
                <a:latin typeface="Franklin Gothic Demi" panose="020B06030201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10</a:t>
            </a:r>
          </a:p>
        </p:txBody>
      </p:sp>
      <p:sp>
        <p:nvSpPr>
          <p:cNvPr id="20" name="TextBox 19">
            <a:extLst>
              <a:ext uri="{FF2B5EF4-FFF2-40B4-BE49-F238E27FC236}">
                <a16:creationId xmlns:a16="http://schemas.microsoft.com/office/drawing/2014/main" id="{8AC78108-6E7E-F9D0-5503-F0CBCBF75DDD}"/>
              </a:ext>
            </a:extLst>
          </p:cNvPr>
          <p:cNvSpPr txBox="1"/>
          <p:nvPr userDrawn="1"/>
        </p:nvSpPr>
        <p:spPr>
          <a:xfrm>
            <a:off x="4479265" y="2346608"/>
            <a:ext cx="6094562" cy="646331"/>
          </a:xfrm>
          <a:prstGeom prst="rect">
            <a:avLst/>
          </a:prstGeom>
          <a:noFill/>
        </p:spPr>
        <p:txBody>
          <a:bodyPr wrap="square">
            <a:spAutoFit/>
          </a:bodyPr>
          <a:lstStyle/>
          <a:p>
            <a:r>
              <a:rPr lang="en-US" sz="3600" b="1" dirty="0">
                <a:solidFill>
                  <a:srgbClr val="16457A"/>
                </a:solidFill>
                <a:latin typeface="+mj-lt"/>
              </a:rPr>
              <a:t>Click to add Topic Title</a:t>
            </a:r>
          </a:p>
        </p:txBody>
      </p:sp>
    </p:spTree>
    <p:extLst>
      <p:ext uri="{BB962C8B-B14F-4D97-AF65-F5344CB8AC3E}">
        <p14:creationId xmlns:p14="http://schemas.microsoft.com/office/powerpoint/2010/main" val="42141352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pic 11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16" name="Title 1">
            <a:extLst>
              <a:ext uri="{FF2B5EF4-FFF2-40B4-BE49-F238E27FC236}">
                <a16:creationId xmlns:a16="http://schemas.microsoft.com/office/drawing/2014/main" id="{8F4E2AD2-7609-F016-CC05-C433852E9328}"/>
              </a:ext>
            </a:extLst>
          </p:cNvPr>
          <p:cNvSpPr>
            <a:spLocks noGrp="1"/>
          </p:cNvSpPr>
          <p:nvPr>
            <p:ph type="title" hasCustomPrompt="1"/>
          </p:nvPr>
        </p:nvSpPr>
        <p:spPr>
          <a:xfrm>
            <a:off x="1350462" y="680723"/>
            <a:ext cx="4404029" cy="1160463"/>
          </a:xfrm>
        </p:spPr>
        <p:txBody>
          <a:bodyPr>
            <a:noAutofit/>
          </a:bodyPr>
          <a:lstStyle>
            <a:lvl1pPr>
              <a:defRPr>
                <a:solidFill>
                  <a:srgbClr val="FF0000"/>
                </a:solidFill>
                <a:latin typeface="Arial" panose="020B0604020202020204" pitchFamily="34" charset="0"/>
              </a:defRPr>
            </a:lvl1pPr>
          </a:lstStyle>
          <a:p>
            <a:pPr algn="ctr"/>
            <a:r>
              <a:rPr lang="en-US" sz="4000" b="1" dirty="0">
                <a:solidFill>
                  <a:schemeClr val="bg1"/>
                </a:solidFill>
                <a:latin typeface="Franklin Gothic Demi" panose="020B06030201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11</a:t>
            </a:r>
          </a:p>
        </p:txBody>
      </p:sp>
      <p:sp>
        <p:nvSpPr>
          <p:cNvPr id="20" name="TextBox 19">
            <a:extLst>
              <a:ext uri="{FF2B5EF4-FFF2-40B4-BE49-F238E27FC236}">
                <a16:creationId xmlns:a16="http://schemas.microsoft.com/office/drawing/2014/main" id="{8AC78108-6E7E-F9D0-5503-F0CBCBF75DDD}"/>
              </a:ext>
            </a:extLst>
          </p:cNvPr>
          <p:cNvSpPr txBox="1"/>
          <p:nvPr userDrawn="1"/>
        </p:nvSpPr>
        <p:spPr>
          <a:xfrm>
            <a:off x="4479265" y="2346608"/>
            <a:ext cx="6094562" cy="646331"/>
          </a:xfrm>
          <a:prstGeom prst="rect">
            <a:avLst/>
          </a:prstGeom>
          <a:noFill/>
        </p:spPr>
        <p:txBody>
          <a:bodyPr wrap="square">
            <a:spAutoFit/>
          </a:bodyPr>
          <a:lstStyle/>
          <a:p>
            <a:r>
              <a:rPr lang="en-US" sz="3600" b="1" dirty="0">
                <a:solidFill>
                  <a:srgbClr val="16457A"/>
                </a:solidFill>
                <a:latin typeface="+mj-lt"/>
              </a:rPr>
              <a:t>Click to add Topic Title</a:t>
            </a:r>
          </a:p>
        </p:txBody>
      </p:sp>
    </p:spTree>
    <p:extLst>
      <p:ext uri="{BB962C8B-B14F-4D97-AF65-F5344CB8AC3E}">
        <p14:creationId xmlns:p14="http://schemas.microsoft.com/office/powerpoint/2010/main" val="23939944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pic 12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16" name="Title 1">
            <a:extLst>
              <a:ext uri="{FF2B5EF4-FFF2-40B4-BE49-F238E27FC236}">
                <a16:creationId xmlns:a16="http://schemas.microsoft.com/office/drawing/2014/main" id="{8F4E2AD2-7609-F016-CC05-C433852E9328}"/>
              </a:ext>
            </a:extLst>
          </p:cNvPr>
          <p:cNvSpPr>
            <a:spLocks noGrp="1"/>
          </p:cNvSpPr>
          <p:nvPr>
            <p:ph type="title" hasCustomPrompt="1"/>
          </p:nvPr>
        </p:nvSpPr>
        <p:spPr>
          <a:xfrm>
            <a:off x="1350462" y="680723"/>
            <a:ext cx="4404029" cy="1160463"/>
          </a:xfrm>
        </p:spPr>
        <p:txBody>
          <a:bodyPr>
            <a:noAutofit/>
          </a:bodyPr>
          <a:lstStyle>
            <a:lvl1pPr>
              <a:defRPr>
                <a:solidFill>
                  <a:srgbClr val="FF0000"/>
                </a:solidFill>
                <a:latin typeface="Arial" panose="020B0604020202020204" pitchFamily="34" charset="0"/>
              </a:defRPr>
            </a:lvl1pPr>
          </a:lstStyle>
          <a:p>
            <a:pPr algn="ctr"/>
            <a:r>
              <a:rPr lang="en-US" sz="4000" b="1" dirty="0">
                <a:solidFill>
                  <a:schemeClr val="bg1"/>
                </a:solidFill>
                <a:latin typeface="Franklin Gothic Demi" panose="020B0603020102020204" pitchFamily="34" charset="0"/>
              </a:rPr>
              <a:t>TOPIC</a:t>
            </a:r>
            <a:br>
              <a:rPr lang="en-US" sz="4000" b="1" dirty="0">
                <a:solidFill>
                  <a:schemeClr val="bg1"/>
                </a:solidFill>
                <a:latin typeface="Franklin Gothic Heavy" panose="020B0603020102020204" pitchFamily="34" charset="0"/>
              </a:rPr>
            </a:br>
            <a:r>
              <a:rPr lang="en-US" sz="4000" b="1" dirty="0">
                <a:solidFill>
                  <a:schemeClr val="bg1"/>
                </a:solidFill>
                <a:latin typeface="Franklin Gothic Heavy" panose="020B0603020102020204" pitchFamily="34" charset="0"/>
              </a:rPr>
              <a:t>12</a:t>
            </a:r>
          </a:p>
        </p:txBody>
      </p:sp>
      <p:sp>
        <p:nvSpPr>
          <p:cNvPr id="20" name="TextBox 19">
            <a:extLst>
              <a:ext uri="{FF2B5EF4-FFF2-40B4-BE49-F238E27FC236}">
                <a16:creationId xmlns:a16="http://schemas.microsoft.com/office/drawing/2014/main" id="{8AC78108-6E7E-F9D0-5503-F0CBCBF75DDD}"/>
              </a:ext>
            </a:extLst>
          </p:cNvPr>
          <p:cNvSpPr txBox="1"/>
          <p:nvPr userDrawn="1"/>
        </p:nvSpPr>
        <p:spPr>
          <a:xfrm>
            <a:off x="4479265" y="2346608"/>
            <a:ext cx="6094562" cy="646331"/>
          </a:xfrm>
          <a:prstGeom prst="rect">
            <a:avLst/>
          </a:prstGeom>
          <a:noFill/>
        </p:spPr>
        <p:txBody>
          <a:bodyPr wrap="square">
            <a:spAutoFit/>
          </a:bodyPr>
          <a:lstStyle/>
          <a:p>
            <a:r>
              <a:rPr lang="en-US" sz="3600" b="1" dirty="0">
                <a:solidFill>
                  <a:srgbClr val="16457A"/>
                </a:solidFill>
                <a:latin typeface="+mj-lt"/>
              </a:rPr>
              <a:t>Click to add Topic Title</a:t>
            </a:r>
          </a:p>
        </p:txBody>
      </p:sp>
    </p:spTree>
    <p:extLst>
      <p:ext uri="{BB962C8B-B14F-4D97-AF65-F5344CB8AC3E}">
        <p14:creationId xmlns:p14="http://schemas.microsoft.com/office/powerpoint/2010/main" val="31641098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Slide, Right Allign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3" name="TextBox 2">
            <a:extLst>
              <a:ext uri="{FF2B5EF4-FFF2-40B4-BE49-F238E27FC236}">
                <a16:creationId xmlns:a16="http://schemas.microsoft.com/office/drawing/2014/main" id="{A1575698-2411-92BC-3774-EC40DAA83E98}"/>
              </a:ext>
            </a:extLst>
          </p:cNvPr>
          <p:cNvSpPr txBox="1"/>
          <p:nvPr userDrawn="1"/>
        </p:nvSpPr>
        <p:spPr>
          <a:xfrm>
            <a:off x="181969" y="201497"/>
            <a:ext cx="11828062" cy="646331"/>
          </a:xfrm>
          <a:prstGeom prst="rect">
            <a:avLst/>
          </a:prstGeom>
          <a:noFill/>
        </p:spPr>
        <p:txBody>
          <a:bodyPr wrap="square" rtlCol="0">
            <a:spAutoFit/>
          </a:bodyPr>
          <a:lstStyle/>
          <a:p>
            <a:pPr algn="l"/>
            <a:r>
              <a:rPr lang="en-US" sz="3600" b="1" dirty="0">
                <a:solidFill>
                  <a:srgbClr val="0C447C"/>
                </a:solidFill>
                <a:latin typeface="+mj-lt"/>
              </a:rPr>
              <a:t>Content Slide</a:t>
            </a:r>
          </a:p>
        </p:txBody>
      </p:sp>
      <p:sp>
        <p:nvSpPr>
          <p:cNvPr id="5" name="TextBox 4">
            <a:extLst>
              <a:ext uri="{FF2B5EF4-FFF2-40B4-BE49-F238E27FC236}">
                <a16:creationId xmlns:a16="http://schemas.microsoft.com/office/drawing/2014/main" id="{63471149-5CFE-0267-481A-E888119AEA17}"/>
              </a:ext>
            </a:extLst>
          </p:cNvPr>
          <p:cNvSpPr txBox="1"/>
          <p:nvPr userDrawn="1"/>
        </p:nvSpPr>
        <p:spPr>
          <a:xfrm>
            <a:off x="181968" y="1417343"/>
            <a:ext cx="11828062" cy="2123658"/>
          </a:xfrm>
          <a:prstGeom prst="rect">
            <a:avLst/>
          </a:prstGeom>
          <a:noFill/>
        </p:spPr>
        <p:txBody>
          <a:bodyPr wrap="square" rtlCol="0">
            <a:spAutoFit/>
          </a:bodyPr>
          <a:lstStyle/>
          <a:p>
            <a:pPr marL="457200" indent="-274320" algn="l">
              <a:buClr>
                <a:srgbClr val="0C447C"/>
              </a:buClr>
              <a:buFont typeface="Wingdings" pitchFamily="2" charset="2"/>
              <a:buChar char="§"/>
            </a:pPr>
            <a:r>
              <a:rPr lang="en-US" sz="2800" dirty="0">
                <a:latin typeface="+mn-lt"/>
              </a:rPr>
              <a:t>Click to add text</a:t>
            </a:r>
          </a:p>
          <a:p>
            <a:pPr marL="457200" indent="-274320" algn="l">
              <a:buClr>
                <a:srgbClr val="0C447C"/>
              </a:buClr>
              <a:buFont typeface="Wingdings" pitchFamily="2" charset="2"/>
              <a:buChar char="§"/>
            </a:pPr>
            <a:r>
              <a:rPr lang="en-US" sz="2800" dirty="0">
                <a:latin typeface="+mn-lt"/>
              </a:rPr>
              <a:t>Click to add text</a:t>
            </a:r>
          </a:p>
          <a:p>
            <a:pPr marL="914400" lvl="1" indent="-274320" algn="l">
              <a:buClr>
                <a:srgbClr val="0C447C"/>
              </a:buClr>
              <a:buFont typeface="Arial" panose="020B0604020202020204" pitchFamily="34" charset="0"/>
              <a:buChar char="•"/>
            </a:pPr>
            <a:r>
              <a:rPr lang="en-US" sz="2400" dirty="0">
                <a:latin typeface="+mn-lt"/>
              </a:rPr>
              <a:t>Click to add subtext</a:t>
            </a:r>
            <a:endParaRPr lang="en-US" sz="2800" dirty="0">
              <a:latin typeface="+mn-lt"/>
            </a:endParaRPr>
          </a:p>
          <a:p>
            <a:pPr marL="457200" indent="-274320" algn="l">
              <a:buClr>
                <a:srgbClr val="0C447C"/>
              </a:buClr>
              <a:buFont typeface="Wingdings" pitchFamily="2" charset="2"/>
              <a:buChar char="§"/>
            </a:pPr>
            <a:r>
              <a:rPr lang="en-US" sz="2800" dirty="0">
                <a:latin typeface="+mn-lt"/>
              </a:rPr>
              <a:t>Click to add text</a:t>
            </a:r>
          </a:p>
          <a:p>
            <a:pPr marL="914400" lvl="1" indent="-274320" algn="l">
              <a:buClr>
                <a:srgbClr val="0C447C"/>
              </a:buClr>
              <a:buFont typeface="Arial" panose="020B0604020202020204" pitchFamily="34" charset="0"/>
              <a:buChar char="•"/>
            </a:pPr>
            <a:r>
              <a:rPr lang="en-US" sz="2400" dirty="0">
                <a:latin typeface="+mn-lt"/>
              </a:rPr>
              <a:t>Click to add subtext</a:t>
            </a:r>
          </a:p>
        </p:txBody>
      </p:sp>
    </p:spTree>
    <p:extLst>
      <p:ext uri="{BB962C8B-B14F-4D97-AF65-F5344CB8AC3E}">
        <p14:creationId xmlns:p14="http://schemas.microsoft.com/office/powerpoint/2010/main" val="28264164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Slide, Diamond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3" name="TextBox 2">
            <a:extLst>
              <a:ext uri="{FF2B5EF4-FFF2-40B4-BE49-F238E27FC236}">
                <a16:creationId xmlns:a16="http://schemas.microsoft.com/office/drawing/2014/main" id="{A1575698-2411-92BC-3774-EC40DAA83E98}"/>
              </a:ext>
            </a:extLst>
          </p:cNvPr>
          <p:cNvSpPr txBox="1"/>
          <p:nvPr userDrawn="1"/>
        </p:nvSpPr>
        <p:spPr>
          <a:xfrm>
            <a:off x="2438399" y="157328"/>
            <a:ext cx="9537701" cy="646331"/>
          </a:xfrm>
          <a:prstGeom prst="rect">
            <a:avLst/>
          </a:prstGeom>
          <a:noFill/>
        </p:spPr>
        <p:txBody>
          <a:bodyPr wrap="square" rtlCol="0">
            <a:spAutoFit/>
          </a:bodyPr>
          <a:lstStyle/>
          <a:p>
            <a:pPr algn="l"/>
            <a:r>
              <a:rPr lang="en-US" sz="3600" b="1" dirty="0">
                <a:solidFill>
                  <a:srgbClr val="0C447C"/>
                </a:solidFill>
                <a:latin typeface="+mj-lt"/>
              </a:rPr>
              <a:t>Content Slide</a:t>
            </a:r>
          </a:p>
        </p:txBody>
      </p:sp>
      <p:sp>
        <p:nvSpPr>
          <p:cNvPr id="5" name="TextBox 4">
            <a:extLst>
              <a:ext uri="{FF2B5EF4-FFF2-40B4-BE49-F238E27FC236}">
                <a16:creationId xmlns:a16="http://schemas.microsoft.com/office/drawing/2014/main" id="{63471149-5CFE-0267-481A-E888119AEA17}"/>
              </a:ext>
            </a:extLst>
          </p:cNvPr>
          <p:cNvSpPr txBox="1"/>
          <p:nvPr userDrawn="1"/>
        </p:nvSpPr>
        <p:spPr>
          <a:xfrm>
            <a:off x="1905746" y="1254373"/>
            <a:ext cx="3581400" cy="4708981"/>
          </a:xfrm>
          <a:prstGeom prst="rect">
            <a:avLst/>
          </a:prstGeom>
          <a:noFill/>
        </p:spPr>
        <p:txBody>
          <a:bodyPr wrap="square" rtlCol="0">
            <a:spAutoFit/>
          </a:bodyPr>
          <a:lstStyle/>
          <a:p>
            <a:pPr marL="457200" indent="-274320" algn="l">
              <a:buClr>
                <a:srgbClr val="0C447C"/>
              </a:buClr>
              <a:buFont typeface="Wingdings" pitchFamily="2" charset="2"/>
              <a:buChar char="§"/>
            </a:pPr>
            <a:r>
              <a:rPr lang="en-US" sz="2800" dirty="0">
                <a:latin typeface="+mn-lt"/>
              </a:rPr>
              <a:t>Click to add text</a:t>
            </a:r>
          </a:p>
          <a:p>
            <a:pPr marL="457200" indent="-274320" algn="l">
              <a:buClr>
                <a:srgbClr val="0C447C"/>
              </a:buClr>
              <a:buFont typeface="Wingdings" pitchFamily="2" charset="2"/>
              <a:buChar char="§"/>
            </a:pPr>
            <a:r>
              <a:rPr lang="en-US" sz="2800" dirty="0">
                <a:latin typeface="+mn-lt"/>
              </a:rPr>
              <a:t>Click to add text</a:t>
            </a:r>
          </a:p>
          <a:p>
            <a:pPr marL="914400" lvl="1" indent="-274320" algn="l">
              <a:buClr>
                <a:srgbClr val="0C447C"/>
              </a:buClr>
              <a:buFont typeface="Arial" panose="020B0604020202020204" pitchFamily="34" charset="0"/>
              <a:buChar char="•"/>
            </a:pPr>
            <a:r>
              <a:rPr lang="en-US" sz="2400" dirty="0">
                <a:latin typeface="+mn-lt"/>
              </a:rPr>
              <a:t>Click to add subtext</a:t>
            </a:r>
            <a:endParaRPr lang="en-US" sz="2800" dirty="0">
              <a:latin typeface="+mn-lt"/>
            </a:endParaRPr>
          </a:p>
          <a:p>
            <a:pPr marL="457200" indent="-274320" algn="l">
              <a:buClr>
                <a:srgbClr val="0C447C"/>
              </a:buClr>
              <a:buFont typeface="Wingdings" pitchFamily="2" charset="2"/>
              <a:buChar char="§"/>
            </a:pPr>
            <a:r>
              <a:rPr lang="en-US" sz="2800" dirty="0">
                <a:latin typeface="+mn-lt"/>
              </a:rPr>
              <a:t>Click to add text</a:t>
            </a:r>
          </a:p>
          <a:p>
            <a:pPr marL="914400" lvl="1" indent="-274320" algn="l">
              <a:buClr>
                <a:srgbClr val="0C447C"/>
              </a:buClr>
              <a:buFont typeface="Arial" panose="020B0604020202020204" pitchFamily="34" charset="0"/>
              <a:buChar char="•"/>
            </a:pPr>
            <a:r>
              <a:rPr lang="en-US" sz="2400" dirty="0">
                <a:latin typeface="+mn-lt"/>
              </a:rPr>
              <a:t>Click to add subtext</a:t>
            </a:r>
          </a:p>
          <a:p>
            <a:pPr marL="914400" lvl="1" indent="-274320" algn="l">
              <a:buClr>
                <a:srgbClr val="0C447C"/>
              </a:buClr>
              <a:buFont typeface="Arial" panose="020B0604020202020204" pitchFamily="34" charset="0"/>
              <a:buChar char="•"/>
            </a:pPr>
            <a:endParaRPr lang="en-US" sz="2400" dirty="0">
              <a:latin typeface="+mn-lt"/>
            </a:endParaRPr>
          </a:p>
          <a:p>
            <a:pPr marL="914400" lvl="1" indent="-274320" algn="l">
              <a:buClr>
                <a:srgbClr val="0C447C"/>
              </a:buClr>
              <a:buFont typeface="Arial" panose="020B0604020202020204" pitchFamily="34" charset="0"/>
              <a:buChar char="•"/>
            </a:pPr>
            <a:endParaRPr lang="en-US" sz="2400" dirty="0">
              <a:latin typeface="+mn-lt"/>
            </a:endParaRPr>
          </a:p>
          <a:p>
            <a:pPr marL="914400" lvl="1" indent="-274320" algn="l">
              <a:buClr>
                <a:srgbClr val="0C447C"/>
              </a:buClr>
              <a:buFont typeface="Arial" panose="020B0604020202020204" pitchFamily="34" charset="0"/>
              <a:buChar char="•"/>
            </a:pPr>
            <a:endParaRPr lang="en-US" sz="2400" dirty="0">
              <a:latin typeface="+mn-lt"/>
            </a:endParaRPr>
          </a:p>
          <a:p>
            <a:pPr marL="640080" lvl="1" indent="0" algn="l">
              <a:buClr>
                <a:srgbClr val="0C447C"/>
              </a:buClr>
              <a:buFont typeface="Arial" panose="020B0604020202020204" pitchFamily="34" charset="0"/>
              <a:buNone/>
            </a:pPr>
            <a:endParaRPr lang="en-US" sz="2400" dirty="0">
              <a:latin typeface="+mn-lt"/>
            </a:endParaRPr>
          </a:p>
          <a:p>
            <a:pPr marL="914400" lvl="1" indent="-274320" algn="l">
              <a:buClr>
                <a:srgbClr val="0C447C"/>
              </a:buClr>
              <a:buFont typeface="Arial" panose="020B0604020202020204" pitchFamily="34" charset="0"/>
              <a:buChar char="•"/>
            </a:pPr>
            <a:endParaRPr lang="en-US" sz="2400" dirty="0">
              <a:latin typeface="+mn-lt"/>
            </a:endParaRPr>
          </a:p>
        </p:txBody>
      </p:sp>
      <p:sp>
        <p:nvSpPr>
          <p:cNvPr id="12" name="TextBox 11">
            <a:extLst>
              <a:ext uri="{FF2B5EF4-FFF2-40B4-BE49-F238E27FC236}">
                <a16:creationId xmlns:a16="http://schemas.microsoft.com/office/drawing/2014/main" id="{0C1DFE2A-0D25-2F3D-1C3E-3B867C4B69FC}"/>
              </a:ext>
            </a:extLst>
          </p:cNvPr>
          <p:cNvSpPr txBox="1"/>
          <p:nvPr userDrawn="1"/>
        </p:nvSpPr>
        <p:spPr>
          <a:xfrm>
            <a:off x="6881446" y="1278922"/>
            <a:ext cx="3581400" cy="4708981"/>
          </a:xfrm>
          <a:prstGeom prst="rect">
            <a:avLst/>
          </a:prstGeom>
          <a:noFill/>
        </p:spPr>
        <p:txBody>
          <a:bodyPr wrap="square" rtlCol="0">
            <a:spAutoFit/>
          </a:bodyPr>
          <a:lstStyle/>
          <a:p>
            <a:pPr marL="457200" indent="-274320" algn="l">
              <a:buClr>
                <a:srgbClr val="0C447C"/>
              </a:buClr>
              <a:buFont typeface="Wingdings" pitchFamily="2" charset="2"/>
              <a:buChar char="§"/>
            </a:pPr>
            <a:r>
              <a:rPr lang="en-US" sz="2800" dirty="0">
                <a:latin typeface="+mn-lt"/>
              </a:rPr>
              <a:t>Click to add text</a:t>
            </a:r>
          </a:p>
          <a:p>
            <a:pPr marL="457200" indent="-274320" algn="l">
              <a:buClr>
                <a:srgbClr val="0C447C"/>
              </a:buClr>
              <a:buFont typeface="Wingdings" pitchFamily="2" charset="2"/>
              <a:buChar char="§"/>
            </a:pPr>
            <a:r>
              <a:rPr lang="en-US" sz="2800" dirty="0">
                <a:latin typeface="+mn-lt"/>
              </a:rPr>
              <a:t>Click to add text</a:t>
            </a:r>
          </a:p>
          <a:p>
            <a:pPr marL="914400" lvl="1" indent="-274320" algn="l">
              <a:buClr>
                <a:srgbClr val="0C447C"/>
              </a:buClr>
              <a:buFont typeface="Arial" panose="020B0604020202020204" pitchFamily="34" charset="0"/>
              <a:buChar char="•"/>
            </a:pPr>
            <a:r>
              <a:rPr lang="en-US" sz="2400" dirty="0">
                <a:latin typeface="+mn-lt"/>
              </a:rPr>
              <a:t>Click to add subtext</a:t>
            </a:r>
            <a:endParaRPr lang="en-US" sz="2800" dirty="0">
              <a:latin typeface="+mn-lt"/>
            </a:endParaRPr>
          </a:p>
          <a:p>
            <a:pPr marL="457200" indent="-274320" algn="l">
              <a:buClr>
                <a:srgbClr val="0C447C"/>
              </a:buClr>
              <a:buFont typeface="Wingdings" pitchFamily="2" charset="2"/>
              <a:buChar char="§"/>
            </a:pPr>
            <a:r>
              <a:rPr lang="en-US" sz="2800" dirty="0">
                <a:latin typeface="+mn-lt"/>
              </a:rPr>
              <a:t>Click to add text</a:t>
            </a:r>
          </a:p>
          <a:p>
            <a:pPr marL="914400" lvl="1" indent="-274320" algn="l">
              <a:buClr>
                <a:srgbClr val="0C447C"/>
              </a:buClr>
              <a:buFont typeface="Arial" panose="020B0604020202020204" pitchFamily="34" charset="0"/>
              <a:buChar char="•"/>
            </a:pPr>
            <a:r>
              <a:rPr lang="en-US" sz="2400" dirty="0">
                <a:latin typeface="+mn-lt"/>
              </a:rPr>
              <a:t>Click to add subtext</a:t>
            </a:r>
          </a:p>
          <a:p>
            <a:pPr marL="914400" lvl="1" indent="-274320" algn="l">
              <a:buClr>
                <a:srgbClr val="0C447C"/>
              </a:buClr>
              <a:buFont typeface="Arial" panose="020B0604020202020204" pitchFamily="34" charset="0"/>
              <a:buChar char="•"/>
            </a:pPr>
            <a:endParaRPr lang="en-US" sz="2400" dirty="0">
              <a:latin typeface="+mn-lt"/>
            </a:endParaRPr>
          </a:p>
          <a:p>
            <a:pPr marL="914400" lvl="1" indent="-274320" algn="l">
              <a:buClr>
                <a:srgbClr val="0C447C"/>
              </a:buClr>
              <a:buFont typeface="Arial" panose="020B0604020202020204" pitchFamily="34" charset="0"/>
              <a:buChar char="•"/>
            </a:pPr>
            <a:endParaRPr lang="en-US" sz="2400" dirty="0">
              <a:latin typeface="+mn-lt"/>
            </a:endParaRPr>
          </a:p>
          <a:p>
            <a:pPr marL="914400" lvl="1" indent="-274320" algn="l">
              <a:buClr>
                <a:srgbClr val="0C447C"/>
              </a:buClr>
              <a:buFont typeface="Arial" panose="020B0604020202020204" pitchFamily="34" charset="0"/>
              <a:buChar char="•"/>
            </a:pPr>
            <a:endParaRPr lang="en-US" sz="2400" dirty="0">
              <a:latin typeface="+mn-lt"/>
            </a:endParaRPr>
          </a:p>
          <a:p>
            <a:pPr marL="914400" lvl="1" indent="-274320" algn="l">
              <a:buClr>
                <a:srgbClr val="0C447C"/>
              </a:buClr>
              <a:buFont typeface="Arial" panose="020B0604020202020204" pitchFamily="34" charset="0"/>
              <a:buChar char="•"/>
            </a:pPr>
            <a:endParaRPr lang="en-US" sz="2400" dirty="0">
              <a:latin typeface="+mn-lt"/>
            </a:endParaRPr>
          </a:p>
          <a:p>
            <a:pPr marL="914400" lvl="1" indent="-274320" algn="l">
              <a:buClr>
                <a:srgbClr val="0C447C"/>
              </a:buClr>
              <a:buFont typeface="Arial" panose="020B0604020202020204" pitchFamily="34" charset="0"/>
              <a:buChar char="•"/>
            </a:pPr>
            <a:endParaRPr lang="en-US" sz="2400" dirty="0">
              <a:latin typeface="+mn-lt"/>
            </a:endParaRPr>
          </a:p>
        </p:txBody>
      </p:sp>
    </p:spTree>
    <p:extLst>
      <p:ext uri="{BB962C8B-B14F-4D97-AF65-F5344CB8AC3E}">
        <p14:creationId xmlns:p14="http://schemas.microsoft.com/office/powerpoint/2010/main" val="36059434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Slide, Key Takeaway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4698F7-9A52-6ACA-05E4-70AB5CC37303}"/>
              </a:ext>
            </a:extLst>
          </p:cNvPr>
          <p:cNvSpPr>
            <a:spLocks noGrp="1"/>
          </p:cNvSpPr>
          <p:nvPr>
            <p:ph type="sldNum" sz="quarter" idx="12"/>
          </p:nvPr>
        </p:nvSpPr>
        <p:spPr/>
        <p:txBody>
          <a:bodyPr/>
          <a:lstStyle/>
          <a:p>
            <a:fld id="{C8F7F351-82FE-6748-A3E2-20FA9B2ECD38}" type="slidenum">
              <a:rPr lang="en-US" smtClean="0"/>
              <a:t>‹#›</a:t>
            </a:fld>
            <a:endParaRPr lang="en-US"/>
          </a:p>
        </p:txBody>
      </p:sp>
      <p:sp>
        <p:nvSpPr>
          <p:cNvPr id="6" name="Title Placeholder 0">
            <a:extLst>
              <a:ext uri="{FF2B5EF4-FFF2-40B4-BE49-F238E27FC236}">
                <a16:creationId xmlns:a16="http://schemas.microsoft.com/office/drawing/2014/main" id="{FD1527CC-F89D-6E46-7293-DD884A2BFF24}"/>
              </a:ext>
            </a:extLst>
          </p:cNvPr>
          <p:cNvSpPr txBox="1">
            <a:spLocks/>
          </p:cNvSpPr>
          <p:nvPr userDrawn="1"/>
        </p:nvSpPr>
        <p:spPr>
          <a:xfrm>
            <a:off x="181969" y="201497"/>
            <a:ext cx="11828062" cy="6463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16457A"/>
                </a:solidFill>
                <a:latin typeface="+mj-lt"/>
              </a:rPr>
              <a:t>Key takeaways</a:t>
            </a:r>
          </a:p>
        </p:txBody>
      </p:sp>
      <p:sp>
        <p:nvSpPr>
          <p:cNvPr id="7" name="Body Placeholder 20">
            <a:extLst>
              <a:ext uri="{FF2B5EF4-FFF2-40B4-BE49-F238E27FC236}">
                <a16:creationId xmlns:a16="http://schemas.microsoft.com/office/drawing/2014/main" id="{7C18417D-11C2-B420-6ADB-4F499EC6A7CA}"/>
              </a:ext>
            </a:extLst>
          </p:cNvPr>
          <p:cNvSpPr>
            <a:spLocks noGrp="1"/>
          </p:cNvSpPr>
          <p:nvPr>
            <p:ph type="body" idx="20" hasCustomPrompt="1"/>
          </p:nvPr>
        </p:nvSpPr>
        <p:spPr>
          <a:xfrm>
            <a:off x="1420000" y="1400000"/>
            <a:ext cx="10500000" cy="500000"/>
          </a:xfrm>
        </p:spPr>
        <p:txBody>
          <a:bodyPr>
            <a:normAutofit/>
          </a:bodyPr>
          <a:lstStyle>
            <a:lvl1pPr>
              <a:buNone/>
              <a:defRPr sz="2400" b="1"/>
            </a:lvl1pPr>
          </a:lstStyle>
          <a:p>
            <a:r>
              <a:rPr lang="en-US" dirty="0">
                <a:latin typeface="+mn-lt"/>
              </a:rPr>
              <a:t>Click to add heading</a:t>
            </a:r>
          </a:p>
        </p:txBody>
      </p:sp>
      <p:sp>
        <p:nvSpPr>
          <p:cNvPr id="8" name="Body Placeholder 21">
            <a:extLst>
              <a:ext uri="{FF2B5EF4-FFF2-40B4-BE49-F238E27FC236}">
                <a16:creationId xmlns:a16="http://schemas.microsoft.com/office/drawing/2014/main" id="{64024D5B-12CD-625A-2F97-BBD8FF2CDEC1}"/>
              </a:ext>
            </a:extLst>
          </p:cNvPr>
          <p:cNvSpPr>
            <a:spLocks noGrp="1"/>
          </p:cNvSpPr>
          <p:nvPr>
            <p:ph type="body" idx="21" hasCustomPrompt="1"/>
          </p:nvPr>
        </p:nvSpPr>
        <p:spPr>
          <a:xfrm>
            <a:off x="1420000" y="1910000"/>
            <a:ext cx="10500000" cy="760000"/>
          </a:xfrm>
        </p:spPr>
        <p:txBody>
          <a:bodyPr>
            <a:normAutofit/>
          </a:bodyPr>
          <a:lstStyle>
            <a:lvl1pPr>
              <a:buNone/>
              <a:defRPr sz="2000"/>
            </a:lvl1pPr>
          </a:lstStyle>
          <a:p>
            <a:r>
              <a:rPr lang="en-US" dirty="0">
                <a:latin typeface="+mn-lt"/>
              </a:rPr>
              <a:t>Click to add supporting text</a:t>
            </a:r>
          </a:p>
        </p:txBody>
      </p:sp>
      <p:sp>
        <p:nvSpPr>
          <p:cNvPr id="9" name="Body Placeholder 22">
            <a:extLst>
              <a:ext uri="{FF2B5EF4-FFF2-40B4-BE49-F238E27FC236}">
                <a16:creationId xmlns:a16="http://schemas.microsoft.com/office/drawing/2014/main" id="{411C4BEA-8A38-550D-1958-F00BA39E4B2F}"/>
              </a:ext>
            </a:extLst>
          </p:cNvPr>
          <p:cNvSpPr>
            <a:spLocks noGrp="1"/>
          </p:cNvSpPr>
          <p:nvPr>
            <p:ph type="body" idx="22" hasCustomPrompt="1"/>
          </p:nvPr>
        </p:nvSpPr>
        <p:spPr>
          <a:xfrm>
            <a:off x="1420000" y="3050000"/>
            <a:ext cx="10500000" cy="500000"/>
          </a:xfrm>
        </p:spPr>
        <p:txBody>
          <a:bodyPr>
            <a:normAutofit/>
          </a:bodyPr>
          <a:lstStyle>
            <a:lvl1pPr>
              <a:buNone/>
              <a:defRPr sz="2400" b="1"/>
            </a:lvl1pPr>
          </a:lstStyle>
          <a:p>
            <a:r>
              <a:rPr lang="en-US" dirty="0">
                <a:latin typeface="+mn-lt"/>
              </a:rPr>
              <a:t>Click to add heading</a:t>
            </a:r>
          </a:p>
        </p:txBody>
      </p:sp>
      <p:sp>
        <p:nvSpPr>
          <p:cNvPr id="10" name="Body Placeholder 23">
            <a:extLst>
              <a:ext uri="{FF2B5EF4-FFF2-40B4-BE49-F238E27FC236}">
                <a16:creationId xmlns:a16="http://schemas.microsoft.com/office/drawing/2014/main" id="{72EA4635-952E-452B-472C-599EA05C953A}"/>
              </a:ext>
            </a:extLst>
          </p:cNvPr>
          <p:cNvSpPr>
            <a:spLocks noGrp="1"/>
          </p:cNvSpPr>
          <p:nvPr>
            <p:ph type="body" idx="23" hasCustomPrompt="1"/>
          </p:nvPr>
        </p:nvSpPr>
        <p:spPr>
          <a:xfrm>
            <a:off x="1420000" y="3560000"/>
            <a:ext cx="10500000" cy="760000"/>
          </a:xfrm>
        </p:spPr>
        <p:txBody>
          <a:bodyPr>
            <a:normAutofit/>
          </a:bodyPr>
          <a:lstStyle>
            <a:lvl1pPr>
              <a:buNone/>
              <a:defRPr sz="2000"/>
            </a:lvl1pPr>
          </a:lstStyle>
          <a:p>
            <a:r>
              <a:rPr lang="en-US" dirty="0">
                <a:latin typeface="+mn-lt"/>
              </a:rPr>
              <a:t>Click to add supporting text</a:t>
            </a:r>
          </a:p>
        </p:txBody>
      </p:sp>
      <p:sp>
        <p:nvSpPr>
          <p:cNvPr id="11" name="Body Placeholder 24">
            <a:extLst>
              <a:ext uri="{FF2B5EF4-FFF2-40B4-BE49-F238E27FC236}">
                <a16:creationId xmlns:a16="http://schemas.microsoft.com/office/drawing/2014/main" id="{F5BC4712-A2A2-6DF9-E117-2E2AA1379822}"/>
              </a:ext>
            </a:extLst>
          </p:cNvPr>
          <p:cNvSpPr>
            <a:spLocks noGrp="1"/>
          </p:cNvSpPr>
          <p:nvPr>
            <p:ph type="body" idx="24" hasCustomPrompt="1"/>
          </p:nvPr>
        </p:nvSpPr>
        <p:spPr>
          <a:xfrm>
            <a:off x="1420000" y="4700000"/>
            <a:ext cx="10500000" cy="500000"/>
          </a:xfrm>
        </p:spPr>
        <p:txBody>
          <a:bodyPr>
            <a:normAutofit/>
          </a:bodyPr>
          <a:lstStyle>
            <a:lvl1pPr>
              <a:buNone/>
              <a:defRPr sz="2400" b="1"/>
            </a:lvl1pPr>
          </a:lstStyle>
          <a:p>
            <a:r>
              <a:rPr lang="en-US" dirty="0">
                <a:latin typeface="+mn-lt"/>
              </a:rPr>
              <a:t>Click to add heading</a:t>
            </a:r>
          </a:p>
        </p:txBody>
      </p:sp>
      <p:sp>
        <p:nvSpPr>
          <p:cNvPr id="12" name="Body Placeholder 25">
            <a:extLst>
              <a:ext uri="{FF2B5EF4-FFF2-40B4-BE49-F238E27FC236}">
                <a16:creationId xmlns:a16="http://schemas.microsoft.com/office/drawing/2014/main" id="{F3692424-04ED-9821-356E-2E380DAD5EDB}"/>
              </a:ext>
            </a:extLst>
          </p:cNvPr>
          <p:cNvSpPr>
            <a:spLocks noGrp="1"/>
          </p:cNvSpPr>
          <p:nvPr>
            <p:ph type="body" idx="25" hasCustomPrompt="1"/>
          </p:nvPr>
        </p:nvSpPr>
        <p:spPr>
          <a:xfrm>
            <a:off x="1420000" y="5210000"/>
            <a:ext cx="10500000" cy="760000"/>
          </a:xfrm>
        </p:spPr>
        <p:txBody>
          <a:bodyPr>
            <a:normAutofit/>
          </a:bodyPr>
          <a:lstStyle>
            <a:lvl1pPr>
              <a:buNone/>
              <a:defRPr sz="2000"/>
            </a:lvl1pPr>
          </a:lstStyle>
          <a:p>
            <a:r>
              <a:rPr lang="en-US" dirty="0">
                <a:latin typeface="+mn-lt"/>
              </a:rPr>
              <a:t>Click to add supporting text</a:t>
            </a:r>
          </a:p>
        </p:txBody>
      </p:sp>
    </p:spTree>
    <p:extLst>
      <p:ext uri="{BB962C8B-B14F-4D97-AF65-F5344CB8AC3E}">
        <p14:creationId xmlns:p14="http://schemas.microsoft.com/office/powerpoint/2010/main" val="35322077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Slide, 4 Step Proces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4698F7-9A52-6ACA-05E4-70AB5CC37303}"/>
              </a:ext>
            </a:extLst>
          </p:cNvPr>
          <p:cNvSpPr>
            <a:spLocks noGrp="1"/>
          </p:cNvSpPr>
          <p:nvPr>
            <p:ph type="sldNum" sz="quarter" idx="12"/>
          </p:nvPr>
        </p:nvSpPr>
        <p:spPr/>
        <p:txBody>
          <a:bodyPr/>
          <a:lstStyle/>
          <a:p>
            <a:fld id="{C8F7F351-82FE-6748-A3E2-20FA9B2ECD38}" type="slidenum">
              <a:rPr lang="en-US" smtClean="0"/>
              <a:t>‹#›</a:t>
            </a:fld>
            <a:endParaRPr lang="en-US"/>
          </a:p>
        </p:txBody>
      </p:sp>
      <p:sp>
        <p:nvSpPr>
          <p:cNvPr id="19" name="Title Placeholder 0">
            <a:extLst>
              <a:ext uri="{FF2B5EF4-FFF2-40B4-BE49-F238E27FC236}">
                <a16:creationId xmlns:a16="http://schemas.microsoft.com/office/drawing/2014/main" id="{589BD8AC-6D80-E89B-B1B9-8D052156F915}"/>
              </a:ext>
            </a:extLst>
          </p:cNvPr>
          <p:cNvSpPr>
            <a:spLocks noGrp="1"/>
          </p:cNvSpPr>
          <p:nvPr>
            <p:ph type="title" hasCustomPrompt="1"/>
          </p:nvPr>
        </p:nvSpPr>
        <p:spPr>
          <a:xfrm>
            <a:off x="181969" y="201497"/>
            <a:ext cx="11828062" cy="646331"/>
          </a:xfrm>
        </p:spPr>
        <p:txBody>
          <a:bodyPr/>
          <a:lstStyle>
            <a:lvl1pPr>
              <a:defRPr sz="3600" b="1">
                <a:solidFill>
                  <a:srgbClr val="16457A"/>
                </a:solidFill>
                <a:latin typeface="+mj-lt"/>
              </a:defRPr>
            </a:lvl1pPr>
          </a:lstStyle>
          <a:p>
            <a:r>
              <a:rPr lang="en-US" dirty="0">
                <a:latin typeface="+mn-lt"/>
              </a:rPr>
              <a:t>Content Slide</a:t>
            </a:r>
          </a:p>
        </p:txBody>
      </p:sp>
      <p:sp>
        <p:nvSpPr>
          <p:cNvPr id="20" name="Body Placeholder 20">
            <a:extLst>
              <a:ext uri="{FF2B5EF4-FFF2-40B4-BE49-F238E27FC236}">
                <a16:creationId xmlns:a16="http://schemas.microsoft.com/office/drawing/2014/main" id="{77DC29D7-2B9B-190E-7ABB-6724BA93E7AF}"/>
              </a:ext>
            </a:extLst>
          </p:cNvPr>
          <p:cNvSpPr>
            <a:spLocks noGrp="1"/>
          </p:cNvSpPr>
          <p:nvPr>
            <p:ph type="body" idx="20" hasCustomPrompt="1"/>
          </p:nvPr>
        </p:nvSpPr>
        <p:spPr>
          <a:xfrm>
            <a:off x="310476" y="3320000"/>
            <a:ext cx="2700000" cy="560000"/>
          </a:xfrm>
        </p:spPr>
        <p:txBody>
          <a:bodyPr/>
          <a:lstStyle>
            <a:lvl1pPr algn="ctr">
              <a:buNone/>
              <a:defRPr sz="2400" b="1"/>
            </a:lvl1pPr>
          </a:lstStyle>
          <a:p>
            <a:r>
              <a:rPr lang="en-US" dirty="0">
                <a:latin typeface="+mn-lt"/>
              </a:rPr>
              <a:t>Step title</a:t>
            </a:r>
          </a:p>
        </p:txBody>
      </p:sp>
      <p:sp>
        <p:nvSpPr>
          <p:cNvPr id="21" name="Body Placeholder 21">
            <a:extLst>
              <a:ext uri="{FF2B5EF4-FFF2-40B4-BE49-F238E27FC236}">
                <a16:creationId xmlns:a16="http://schemas.microsoft.com/office/drawing/2014/main" id="{A60934C6-2724-B852-A40A-383134EF3196}"/>
              </a:ext>
            </a:extLst>
          </p:cNvPr>
          <p:cNvSpPr>
            <a:spLocks noGrp="1"/>
          </p:cNvSpPr>
          <p:nvPr>
            <p:ph type="body" idx="21" hasCustomPrompt="1"/>
          </p:nvPr>
        </p:nvSpPr>
        <p:spPr>
          <a:xfrm>
            <a:off x="310476" y="3940000"/>
            <a:ext cx="2700000" cy="1900000"/>
          </a:xfrm>
        </p:spPr>
        <p:txBody>
          <a:bodyPr>
            <a:normAutofit/>
          </a:bodyPr>
          <a:lstStyle>
            <a:lvl1pPr algn="ctr">
              <a:buNone/>
              <a:defRPr sz="2000"/>
            </a:lvl1pPr>
          </a:lstStyle>
          <a:p>
            <a:r>
              <a:rPr lang="en-US" dirty="0">
                <a:latin typeface="+mn-lt"/>
              </a:rPr>
              <a:t>Click to add a short description of this step</a:t>
            </a:r>
          </a:p>
        </p:txBody>
      </p:sp>
      <p:sp>
        <p:nvSpPr>
          <p:cNvPr id="22" name="Body Placeholder 22">
            <a:extLst>
              <a:ext uri="{FF2B5EF4-FFF2-40B4-BE49-F238E27FC236}">
                <a16:creationId xmlns:a16="http://schemas.microsoft.com/office/drawing/2014/main" id="{7401113A-A84D-5D81-D5F1-49CA2BF4EF5D}"/>
              </a:ext>
            </a:extLst>
          </p:cNvPr>
          <p:cNvSpPr>
            <a:spLocks noGrp="1"/>
          </p:cNvSpPr>
          <p:nvPr>
            <p:ph type="body" idx="22" hasCustomPrompt="1"/>
          </p:nvPr>
        </p:nvSpPr>
        <p:spPr>
          <a:xfrm>
            <a:off x="3267492" y="3320000"/>
            <a:ext cx="2700000" cy="560000"/>
          </a:xfrm>
        </p:spPr>
        <p:txBody>
          <a:bodyPr/>
          <a:lstStyle>
            <a:lvl1pPr algn="ctr">
              <a:buNone/>
              <a:defRPr sz="2400" b="1"/>
            </a:lvl1pPr>
          </a:lstStyle>
          <a:p>
            <a:r>
              <a:rPr lang="en-US" dirty="0">
                <a:latin typeface="+mn-lt"/>
              </a:rPr>
              <a:t>Step title</a:t>
            </a:r>
          </a:p>
        </p:txBody>
      </p:sp>
      <p:sp>
        <p:nvSpPr>
          <p:cNvPr id="23" name="Body Placeholder 23">
            <a:extLst>
              <a:ext uri="{FF2B5EF4-FFF2-40B4-BE49-F238E27FC236}">
                <a16:creationId xmlns:a16="http://schemas.microsoft.com/office/drawing/2014/main" id="{3EB523D0-B932-C9C1-0749-59A0EFF4AA7D}"/>
              </a:ext>
            </a:extLst>
          </p:cNvPr>
          <p:cNvSpPr>
            <a:spLocks noGrp="1"/>
          </p:cNvSpPr>
          <p:nvPr>
            <p:ph type="body" idx="23" hasCustomPrompt="1"/>
          </p:nvPr>
        </p:nvSpPr>
        <p:spPr>
          <a:xfrm>
            <a:off x="3267492" y="3940000"/>
            <a:ext cx="2700000" cy="1900000"/>
          </a:xfrm>
        </p:spPr>
        <p:txBody>
          <a:bodyPr>
            <a:normAutofit/>
          </a:bodyPr>
          <a:lstStyle>
            <a:lvl1pPr algn="ctr">
              <a:buNone/>
              <a:defRPr sz="2000"/>
            </a:lvl1pPr>
          </a:lstStyle>
          <a:p>
            <a:r>
              <a:rPr lang="en-US" dirty="0">
                <a:latin typeface="+mn-lt"/>
              </a:rPr>
              <a:t>Click to add a short description of this step</a:t>
            </a:r>
          </a:p>
        </p:txBody>
      </p:sp>
      <p:sp>
        <p:nvSpPr>
          <p:cNvPr id="24" name="Body Placeholder 24">
            <a:extLst>
              <a:ext uri="{FF2B5EF4-FFF2-40B4-BE49-F238E27FC236}">
                <a16:creationId xmlns:a16="http://schemas.microsoft.com/office/drawing/2014/main" id="{B8575D20-A9E3-E42E-D40F-7F52D9B7ED38}"/>
              </a:ext>
            </a:extLst>
          </p:cNvPr>
          <p:cNvSpPr>
            <a:spLocks noGrp="1"/>
          </p:cNvSpPr>
          <p:nvPr>
            <p:ph type="body" idx="24" hasCustomPrompt="1"/>
          </p:nvPr>
        </p:nvSpPr>
        <p:spPr>
          <a:xfrm>
            <a:off x="6224507" y="3320000"/>
            <a:ext cx="2700000" cy="560000"/>
          </a:xfrm>
        </p:spPr>
        <p:txBody>
          <a:bodyPr/>
          <a:lstStyle>
            <a:lvl1pPr algn="ctr">
              <a:buNone/>
              <a:defRPr sz="2400" b="1"/>
            </a:lvl1pPr>
          </a:lstStyle>
          <a:p>
            <a:r>
              <a:rPr lang="en-US" dirty="0">
                <a:latin typeface="+mn-lt"/>
              </a:rPr>
              <a:t>Step title</a:t>
            </a:r>
          </a:p>
        </p:txBody>
      </p:sp>
      <p:sp>
        <p:nvSpPr>
          <p:cNvPr id="25" name="Body Placeholder 25">
            <a:extLst>
              <a:ext uri="{FF2B5EF4-FFF2-40B4-BE49-F238E27FC236}">
                <a16:creationId xmlns:a16="http://schemas.microsoft.com/office/drawing/2014/main" id="{75203241-F852-EE04-E6C3-94C2A720E8C2}"/>
              </a:ext>
            </a:extLst>
          </p:cNvPr>
          <p:cNvSpPr>
            <a:spLocks noGrp="1"/>
          </p:cNvSpPr>
          <p:nvPr>
            <p:ph type="body" idx="25" hasCustomPrompt="1"/>
          </p:nvPr>
        </p:nvSpPr>
        <p:spPr>
          <a:xfrm>
            <a:off x="6224507" y="3940000"/>
            <a:ext cx="2700000" cy="1900000"/>
          </a:xfrm>
        </p:spPr>
        <p:txBody>
          <a:bodyPr>
            <a:normAutofit/>
          </a:bodyPr>
          <a:lstStyle>
            <a:lvl1pPr algn="ctr">
              <a:buNone/>
              <a:defRPr sz="2000"/>
            </a:lvl1pPr>
          </a:lstStyle>
          <a:p>
            <a:r>
              <a:rPr lang="en-US" dirty="0">
                <a:latin typeface="+mn-lt"/>
              </a:rPr>
              <a:t>Click to add a short description of this step</a:t>
            </a:r>
          </a:p>
        </p:txBody>
      </p:sp>
      <p:sp>
        <p:nvSpPr>
          <p:cNvPr id="26" name="Body Placeholder 26">
            <a:extLst>
              <a:ext uri="{FF2B5EF4-FFF2-40B4-BE49-F238E27FC236}">
                <a16:creationId xmlns:a16="http://schemas.microsoft.com/office/drawing/2014/main" id="{43B7CAE2-15FF-FBC3-2A9C-4328311A70A4}"/>
              </a:ext>
            </a:extLst>
          </p:cNvPr>
          <p:cNvSpPr>
            <a:spLocks noGrp="1"/>
          </p:cNvSpPr>
          <p:nvPr>
            <p:ph type="body" idx="26" hasCustomPrompt="1"/>
          </p:nvPr>
        </p:nvSpPr>
        <p:spPr>
          <a:xfrm>
            <a:off x="9181523" y="3320000"/>
            <a:ext cx="2700000" cy="560000"/>
          </a:xfrm>
        </p:spPr>
        <p:txBody>
          <a:bodyPr/>
          <a:lstStyle>
            <a:lvl1pPr algn="ctr">
              <a:buNone/>
              <a:defRPr sz="2400" b="1"/>
            </a:lvl1pPr>
          </a:lstStyle>
          <a:p>
            <a:r>
              <a:rPr lang="en-US" dirty="0">
                <a:latin typeface="+mn-lt"/>
              </a:rPr>
              <a:t>Step title</a:t>
            </a:r>
          </a:p>
        </p:txBody>
      </p:sp>
      <p:sp>
        <p:nvSpPr>
          <p:cNvPr id="27" name="Body Placeholder 27">
            <a:extLst>
              <a:ext uri="{FF2B5EF4-FFF2-40B4-BE49-F238E27FC236}">
                <a16:creationId xmlns:a16="http://schemas.microsoft.com/office/drawing/2014/main" id="{D1E6E2A9-5BEA-EEA3-3872-714FD0D497B1}"/>
              </a:ext>
            </a:extLst>
          </p:cNvPr>
          <p:cNvSpPr>
            <a:spLocks noGrp="1"/>
          </p:cNvSpPr>
          <p:nvPr>
            <p:ph type="body" idx="27" hasCustomPrompt="1"/>
          </p:nvPr>
        </p:nvSpPr>
        <p:spPr>
          <a:xfrm>
            <a:off x="9181523" y="3940000"/>
            <a:ext cx="2700000" cy="1900000"/>
          </a:xfrm>
        </p:spPr>
        <p:txBody>
          <a:bodyPr>
            <a:normAutofit/>
          </a:bodyPr>
          <a:lstStyle>
            <a:lvl1pPr algn="ctr">
              <a:buNone/>
              <a:defRPr sz="2000"/>
            </a:lvl1pPr>
          </a:lstStyle>
          <a:p>
            <a:r>
              <a:rPr lang="en-US" dirty="0">
                <a:latin typeface="+mn-lt"/>
              </a:rPr>
              <a:t>Click to add a short description of this step</a:t>
            </a:r>
          </a:p>
        </p:txBody>
      </p:sp>
    </p:spTree>
    <p:extLst>
      <p:ext uri="{BB962C8B-B14F-4D97-AF65-F5344CB8AC3E}">
        <p14:creationId xmlns:p14="http://schemas.microsoft.com/office/powerpoint/2010/main" val="4259578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Slid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4698F7-9A52-6ACA-05E4-70AB5CC37303}"/>
              </a:ext>
            </a:extLst>
          </p:cNvPr>
          <p:cNvSpPr>
            <a:spLocks noGrp="1"/>
          </p:cNvSpPr>
          <p:nvPr>
            <p:ph type="sldNum" sz="quarter" idx="12"/>
          </p:nvPr>
        </p:nvSpPr>
        <p:spPr/>
        <p:txBody>
          <a:bodyPr/>
          <a:lstStyle/>
          <a:p>
            <a:fld id="{C8F7F351-82FE-6748-A3E2-20FA9B2ECD38}" type="slidenum">
              <a:rPr lang="en-US" smtClean="0"/>
              <a:t>‹#›</a:t>
            </a:fld>
            <a:endParaRPr lang="en-US"/>
          </a:p>
        </p:txBody>
      </p:sp>
      <p:sp>
        <p:nvSpPr>
          <p:cNvPr id="2" name="Title Placeholder 0">
            <a:extLst>
              <a:ext uri="{FF2B5EF4-FFF2-40B4-BE49-F238E27FC236}">
                <a16:creationId xmlns:a16="http://schemas.microsoft.com/office/drawing/2014/main" id="{7A6852A6-5AC2-5C6C-214D-C1F02AC3F715}"/>
              </a:ext>
            </a:extLst>
          </p:cNvPr>
          <p:cNvSpPr>
            <a:spLocks noGrp="1"/>
          </p:cNvSpPr>
          <p:nvPr>
            <p:ph type="title" hasCustomPrompt="1"/>
          </p:nvPr>
        </p:nvSpPr>
        <p:spPr>
          <a:xfrm>
            <a:off x="181969" y="201497"/>
            <a:ext cx="11828062" cy="646331"/>
          </a:xfrm>
        </p:spPr>
        <p:txBody>
          <a:bodyPr/>
          <a:lstStyle>
            <a:lvl1pPr>
              <a:defRPr sz="3600" b="1">
                <a:solidFill>
                  <a:srgbClr val="16457A"/>
                </a:solidFill>
                <a:latin typeface="+mj-lt"/>
              </a:defRPr>
            </a:lvl1pPr>
          </a:lstStyle>
          <a:p>
            <a:r>
              <a:rPr lang="en-US" dirty="0">
                <a:latin typeface="+mn-lt"/>
              </a:rPr>
              <a:t>Content Slide</a:t>
            </a:r>
          </a:p>
        </p:txBody>
      </p:sp>
      <p:sp>
        <p:nvSpPr>
          <p:cNvPr id="3" name="Body Placeholder 20">
            <a:extLst>
              <a:ext uri="{FF2B5EF4-FFF2-40B4-BE49-F238E27FC236}">
                <a16:creationId xmlns:a16="http://schemas.microsoft.com/office/drawing/2014/main" id="{0ED98E3D-AE7A-F1B5-4D48-C1F83A458069}"/>
              </a:ext>
            </a:extLst>
          </p:cNvPr>
          <p:cNvSpPr>
            <a:spLocks noGrp="1"/>
          </p:cNvSpPr>
          <p:nvPr>
            <p:ph type="body" idx="20" hasCustomPrompt="1"/>
          </p:nvPr>
        </p:nvSpPr>
        <p:spPr>
          <a:xfrm>
            <a:off x="181969" y="1150000"/>
            <a:ext cx="11828062" cy="480000"/>
          </a:xfrm>
        </p:spPr>
        <p:txBody>
          <a:bodyPr>
            <a:normAutofit/>
          </a:bodyPr>
          <a:lstStyle>
            <a:lvl1pPr>
              <a:buNone/>
              <a:defRPr sz="2400"/>
            </a:lvl1pPr>
          </a:lstStyle>
          <a:p>
            <a:r>
              <a:rPr lang="en-US" dirty="0">
                <a:latin typeface="+mn-lt"/>
              </a:rPr>
              <a:t>Click to add an introductory line</a:t>
            </a:r>
          </a:p>
        </p:txBody>
      </p:sp>
      <p:graphicFrame>
        <p:nvGraphicFramePr>
          <p:cNvPr id="4" name="Content Table">
            <a:extLst>
              <a:ext uri="{FF2B5EF4-FFF2-40B4-BE49-F238E27FC236}">
                <a16:creationId xmlns:a16="http://schemas.microsoft.com/office/drawing/2014/main" id="{1C9DE864-A69F-BB91-A972-03ECCD8B702E}"/>
              </a:ext>
            </a:extLst>
          </p:cNvPr>
          <p:cNvGraphicFramePr>
            <a:graphicFrameLocks/>
          </p:cNvGraphicFramePr>
          <p:nvPr userDrawn="1">
            <p:extLst>
              <p:ext uri="{D42A27DB-BD31-4B8C-83A1-F6EECF244321}">
                <p14:modId xmlns:p14="http://schemas.microsoft.com/office/powerpoint/2010/main" val="3291341024"/>
              </p:ext>
            </p:extLst>
          </p:nvPr>
        </p:nvGraphicFramePr>
        <p:xfrm>
          <a:off x="181969" y="1750000"/>
          <a:ext cx="11828062" cy="3360000"/>
        </p:xfrm>
        <a:graphic>
          <a:graphicData uri="http://schemas.openxmlformats.org/drawingml/2006/table">
            <a:tbl>
              <a:tblPr firstRow="1" bandRow="1"/>
              <a:tblGrid>
                <a:gridCol w="3800000">
                  <a:extLst>
                    <a:ext uri="{9D8B030D-6E8A-4147-A177-3AD203B41FA5}">
                      <a16:colId xmlns:a16="http://schemas.microsoft.com/office/drawing/2014/main" val="20000"/>
                    </a:ext>
                  </a:extLst>
                </a:gridCol>
                <a:gridCol w="2676020">
                  <a:extLst>
                    <a:ext uri="{9D8B030D-6E8A-4147-A177-3AD203B41FA5}">
                      <a16:colId xmlns:a16="http://schemas.microsoft.com/office/drawing/2014/main" val="20001"/>
                    </a:ext>
                  </a:extLst>
                </a:gridCol>
                <a:gridCol w="2676020">
                  <a:extLst>
                    <a:ext uri="{9D8B030D-6E8A-4147-A177-3AD203B41FA5}">
                      <a16:colId xmlns:a16="http://schemas.microsoft.com/office/drawing/2014/main" val="20002"/>
                    </a:ext>
                  </a:extLst>
                </a:gridCol>
                <a:gridCol w="2676022">
                  <a:extLst>
                    <a:ext uri="{9D8B030D-6E8A-4147-A177-3AD203B41FA5}">
                      <a16:colId xmlns:a16="http://schemas.microsoft.com/office/drawing/2014/main" val="20003"/>
                    </a:ext>
                  </a:extLst>
                </a:gridCol>
              </a:tblGrid>
              <a:tr h="560000">
                <a:tc>
                  <a:txBody>
                    <a:bodyPr/>
                    <a:lstStyle/>
                    <a:p>
                      <a:pPr algn="l"/>
                      <a:r>
                        <a:rPr lang="en-US" sz="1500" b="1" dirty="0">
                          <a:solidFill>
                            <a:srgbClr val="FFFFFF"/>
                          </a:solidFill>
                          <a:latin typeface="+mn-lt"/>
                        </a:rPr>
                        <a:t>Column heading</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0C447C"/>
                    </a:solidFill>
                  </a:tcPr>
                </a:tc>
                <a:tc>
                  <a:txBody>
                    <a:bodyPr/>
                    <a:lstStyle/>
                    <a:p>
                      <a:pPr algn="l"/>
                      <a:r>
                        <a:rPr lang="en-US" sz="1500" b="1" dirty="0">
                          <a:solidFill>
                            <a:srgbClr val="FFFFFF"/>
                          </a:solidFill>
                          <a:latin typeface="+mn-lt"/>
                        </a:rPr>
                        <a:t>Column heading</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0C447C"/>
                    </a:solidFill>
                  </a:tcPr>
                </a:tc>
                <a:tc>
                  <a:txBody>
                    <a:bodyPr/>
                    <a:lstStyle/>
                    <a:p>
                      <a:pPr algn="l"/>
                      <a:r>
                        <a:rPr lang="en-US" sz="1500" b="1" dirty="0">
                          <a:solidFill>
                            <a:srgbClr val="FFFFFF"/>
                          </a:solidFill>
                          <a:latin typeface="+mn-lt"/>
                        </a:rPr>
                        <a:t>Column heading</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0C447C"/>
                    </a:solidFill>
                  </a:tcPr>
                </a:tc>
                <a:tc>
                  <a:txBody>
                    <a:bodyPr/>
                    <a:lstStyle/>
                    <a:p>
                      <a:pPr algn="l"/>
                      <a:r>
                        <a:rPr lang="en-US" sz="1500" b="1" dirty="0">
                          <a:solidFill>
                            <a:srgbClr val="FFFFFF"/>
                          </a:solidFill>
                          <a:latin typeface="+mn-lt"/>
                        </a:rPr>
                        <a:t>Column heading</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0C447C"/>
                    </a:solidFill>
                  </a:tcPr>
                </a:tc>
                <a:extLst>
                  <a:ext uri="{0D108BD9-81ED-4DB2-BD59-A6C34878D82A}">
                    <a16:rowId xmlns:a16="http://schemas.microsoft.com/office/drawing/2014/main" val="10000"/>
                  </a:ext>
                </a:extLst>
              </a:tr>
              <a:tr h="700000">
                <a:tc>
                  <a:txBody>
                    <a:bodyPr/>
                    <a:lstStyle/>
                    <a:p>
                      <a:pPr algn="l"/>
                      <a:r>
                        <a:rPr lang="en-US" sz="1200" b="1" dirty="0">
                          <a:solidFill>
                            <a:srgbClr val="0C447C"/>
                          </a:solidFill>
                          <a:latin typeface="+mn-lt"/>
                        </a:rPr>
                        <a:t>Row label</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FFFFF"/>
                    </a:solidFill>
                  </a:tcPr>
                </a:tc>
                <a:tc>
                  <a:txBody>
                    <a:bodyPr/>
                    <a:lstStyle/>
                    <a:p>
                      <a:pPr algn="l"/>
                      <a:r>
                        <a:rPr lang="en-US" sz="1200" b="0" dirty="0">
                          <a:solidFill>
                            <a:srgbClr val="262626"/>
                          </a:solidFill>
                          <a:latin typeface="+mn-lt"/>
                        </a:rPr>
                        <a:t>Click to add text</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FFFFF"/>
                    </a:solidFill>
                  </a:tcPr>
                </a:tc>
                <a:tc>
                  <a:txBody>
                    <a:bodyPr/>
                    <a:lstStyle/>
                    <a:p>
                      <a:pPr algn="l"/>
                      <a:r>
                        <a:rPr lang="en-US" sz="1200" b="0" dirty="0">
                          <a:solidFill>
                            <a:srgbClr val="262626"/>
                          </a:solidFill>
                          <a:latin typeface="+mn-lt"/>
                        </a:rPr>
                        <a:t>Click to add text</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FFFFF"/>
                    </a:solidFill>
                  </a:tcPr>
                </a:tc>
                <a:tc>
                  <a:txBody>
                    <a:bodyPr/>
                    <a:lstStyle/>
                    <a:p>
                      <a:pPr algn="l"/>
                      <a:r>
                        <a:rPr lang="en-US" sz="1200" b="0" dirty="0">
                          <a:solidFill>
                            <a:srgbClr val="262626"/>
                          </a:solidFill>
                          <a:latin typeface="+mn-lt"/>
                        </a:rPr>
                        <a:t>Click to add text</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FFFFF"/>
                    </a:solidFill>
                  </a:tcPr>
                </a:tc>
                <a:extLst>
                  <a:ext uri="{0D108BD9-81ED-4DB2-BD59-A6C34878D82A}">
                    <a16:rowId xmlns:a16="http://schemas.microsoft.com/office/drawing/2014/main" val="10001"/>
                  </a:ext>
                </a:extLst>
              </a:tr>
              <a:tr h="700000">
                <a:tc>
                  <a:txBody>
                    <a:bodyPr/>
                    <a:lstStyle/>
                    <a:p>
                      <a:pPr algn="l"/>
                      <a:r>
                        <a:rPr lang="en-US" sz="1200" b="1" dirty="0">
                          <a:solidFill>
                            <a:srgbClr val="0C447C"/>
                          </a:solidFill>
                          <a:latin typeface="+mn-lt"/>
                        </a:rPr>
                        <a:t>Row label</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7F9FC"/>
                    </a:solidFill>
                  </a:tcPr>
                </a:tc>
                <a:tc>
                  <a:txBody>
                    <a:bodyPr/>
                    <a:lstStyle/>
                    <a:p>
                      <a:pPr algn="l"/>
                      <a:r>
                        <a:rPr lang="en-US" sz="1200" b="0" dirty="0">
                          <a:solidFill>
                            <a:srgbClr val="262626"/>
                          </a:solidFill>
                          <a:latin typeface="+mn-lt"/>
                        </a:rPr>
                        <a:t>Click to add text</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7F9FC"/>
                    </a:solidFill>
                  </a:tcPr>
                </a:tc>
                <a:tc>
                  <a:txBody>
                    <a:bodyPr/>
                    <a:lstStyle/>
                    <a:p>
                      <a:pPr algn="l"/>
                      <a:r>
                        <a:rPr lang="en-US" sz="1200" b="0" dirty="0">
                          <a:solidFill>
                            <a:srgbClr val="262626"/>
                          </a:solidFill>
                          <a:latin typeface="+mn-lt"/>
                        </a:rPr>
                        <a:t>Click to add text</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7F9FC"/>
                    </a:solidFill>
                  </a:tcPr>
                </a:tc>
                <a:tc>
                  <a:txBody>
                    <a:bodyPr/>
                    <a:lstStyle/>
                    <a:p>
                      <a:pPr algn="l"/>
                      <a:r>
                        <a:rPr lang="en-US" sz="1200" b="0" dirty="0">
                          <a:solidFill>
                            <a:srgbClr val="262626"/>
                          </a:solidFill>
                          <a:latin typeface="+mn-lt"/>
                        </a:rPr>
                        <a:t>Click to add text</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7F9FC"/>
                    </a:solidFill>
                  </a:tcPr>
                </a:tc>
                <a:extLst>
                  <a:ext uri="{0D108BD9-81ED-4DB2-BD59-A6C34878D82A}">
                    <a16:rowId xmlns:a16="http://schemas.microsoft.com/office/drawing/2014/main" val="10002"/>
                  </a:ext>
                </a:extLst>
              </a:tr>
              <a:tr h="700000">
                <a:tc>
                  <a:txBody>
                    <a:bodyPr/>
                    <a:lstStyle/>
                    <a:p>
                      <a:pPr algn="l"/>
                      <a:r>
                        <a:rPr lang="en-US" sz="1200" b="1" dirty="0">
                          <a:solidFill>
                            <a:srgbClr val="0C447C"/>
                          </a:solidFill>
                          <a:latin typeface="+mn-lt"/>
                        </a:rPr>
                        <a:t>Row label</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FFFFF"/>
                    </a:solidFill>
                  </a:tcPr>
                </a:tc>
                <a:tc>
                  <a:txBody>
                    <a:bodyPr/>
                    <a:lstStyle/>
                    <a:p>
                      <a:pPr algn="l"/>
                      <a:r>
                        <a:rPr lang="en-US" sz="1200" b="0" dirty="0">
                          <a:solidFill>
                            <a:srgbClr val="262626"/>
                          </a:solidFill>
                          <a:latin typeface="+mn-lt"/>
                        </a:rPr>
                        <a:t>Click to add text</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FFFFF"/>
                    </a:solidFill>
                  </a:tcPr>
                </a:tc>
                <a:tc>
                  <a:txBody>
                    <a:bodyPr/>
                    <a:lstStyle/>
                    <a:p>
                      <a:pPr algn="l"/>
                      <a:r>
                        <a:rPr lang="en-US" sz="1200" b="0" dirty="0">
                          <a:solidFill>
                            <a:srgbClr val="262626"/>
                          </a:solidFill>
                          <a:latin typeface="+mn-lt"/>
                        </a:rPr>
                        <a:t>Click to add text</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FFFFF"/>
                    </a:solidFill>
                  </a:tcPr>
                </a:tc>
                <a:tc>
                  <a:txBody>
                    <a:bodyPr/>
                    <a:lstStyle/>
                    <a:p>
                      <a:pPr algn="l"/>
                      <a:r>
                        <a:rPr lang="en-US" sz="1200" b="0" dirty="0">
                          <a:solidFill>
                            <a:srgbClr val="262626"/>
                          </a:solidFill>
                          <a:latin typeface="+mn-lt"/>
                        </a:rPr>
                        <a:t>Click to add text</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FFFFF"/>
                    </a:solidFill>
                  </a:tcPr>
                </a:tc>
                <a:extLst>
                  <a:ext uri="{0D108BD9-81ED-4DB2-BD59-A6C34878D82A}">
                    <a16:rowId xmlns:a16="http://schemas.microsoft.com/office/drawing/2014/main" val="10003"/>
                  </a:ext>
                </a:extLst>
              </a:tr>
              <a:tr h="700000">
                <a:tc>
                  <a:txBody>
                    <a:bodyPr/>
                    <a:lstStyle/>
                    <a:p>
                      <a:pPr algn="l"/>
                      <a:r>
                        <a:rPr lang="en-US" sz="1200" b="1" dirty="0">
                          <a:solidFill>
                            <a:srgbClr val="0C447C"/>
                          </a:solidFill>
                          <a:latin typeface="+mn-lt"/>
                        </a:rPr>
                        <a:t>Row label</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7F9FC"/>
                    </a:solidFill>
                  </a:tcPr>
                </a:tc>
                <a:tc>
                  <a:txBody>
                    <a:bodyPr/>
                    <a:lstStyle/>
                    <a:p>
                      <a:pPr algn="l"/>
                      <a:r>
                        <a:rPr lang="en-US" sz="1200" b="0" dirty="0">
                          <a:solidFill>
                            <a:srgbClr val="262626"/>
                          </a:solidFill>
                          <a:latin typeface="+mn-lt"/>
                        </a:rPr>
                        <a:t>Click to add text</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7F9FC"/>
                    </a:solidFill>
                  </a:tcPr>
                </a:tc>
                <a:tc>
                  <a:txBody>
                    <a:bodyPr/>
                    <a:lstStyle/>
                    <a:p>
                      <a:pPr algn="l"/>
                      <a:r>
                        <a:rPr lang="en-US" sz="1200" b="0" dirty="0">
                          <a:solidFill>
                            <a:srgbClr val="262626"/>
                          </a:solidFill>
                          <a:latin typeface="+mn-lt"/>
                        </a:rPr>
                        <a:t>Click to add text</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7F9FC"/>
                    </a:solidFill>
                  </a:tcPr>
                </a:tc>
                <a:tc>
                  <a:txBody>
                    <a:bodyPr/>
                    <a:lstStyle/>
                    <a:p>
                      <a:pPr algn="l"/>
                      <a:r>
                        <a:rPr lang="en-US" sz="1200" b="0" dirty="0">
                          <a:solidFill>
                            <a:srgbClr val="262626"/>
                          </a:solidFill>
                          <a:latin typeface="+mn-lt"/>
                        </a:rPr>
                        <a:t>Click to add text</a:t>
                      </a:r>
                    </a:p>
                  </a:txBody>
                  <a:tcPr marL="137160" marR="137160" marT="68580" marB="68580" anchor="ctr">
                    <a:lnL w="12700" cap="flat" cmpd="sng" algn="ctr">
                      <a:solidFill>
                        <a:srgbClr val="D0DAE4"/>
                      </a:solidFill>
                    </a:lnL>
                    <a:lnR w="12700" cap="flat" cmpd="sng" algn="ctr">
                      <a:solidFill>
                        <a:srgbClr val="D0DAE4"/>
                      </a:solidFill>
                    </a:lnR>
                    <a:lnT w="12700" cap="flat" cmpd="sng" algn="ctr">
                      <a:solidFill>
                        <a:srgbClr val="D0DAE4"/>
                      </a:solidFill>
                    </a:lnT>
                    <a:lnB w="12700" cap="flat" cmpd="sng" algn="ctr">
                      <a:solidFill>
                        <a:srgbClr val="D0DAE4"/>
                      </a:solidFill>
                    </a:lnB>
                    <a:solidFill>
                      <a:srgbClr val="F7F9FC"/>
                    </a:solidFill>
                  </a:tcPr>
                </a:tc>
                <a:extLst>
                  <a:ext uri="{0D108BD9-81ED-4DB2-BD59-A6C34878D82A}">
                    <a16:rowId xmlns:a16="http://schemas.microsoft.com/office/drawing/2014/main" val="10004"/>
                  </a:ext>
                </a:extLst>
              </a:tr>
            </a:tbl>
          </a:graphicData>
        </a:graphic>
      </p:graphicFrame>
      <p:sp>
        <p:nvSpPr>
          <p:cNvPr id="6" name="Body Placeholder 22">
            <a:extLst>
              <a:ext uri="{FF2B5EF4-FFF2-40B4-BE49-F238E27FC236}">
                <a16:creationId xmlns:a16="http://schemas.microsoft.com/office/drawing/2014/main" id="{FAA8B368-89A8-95C9-1903-BB424B03D33B}"/>
              </a:ext>
            </a:extLst>
          </p:cNvPr>
          <p:cNvSpPr>
            <a:spLocks noGrp="1"/>
          </p:cNvSpPr>
          <p:nvPr>
            <p:ph type="body" idx="22" hasCustomPrompt="1"/>
          </p:nvPr>
        </p:nvSpPr>
        <p:spPr>
          <a:xfrm>
            <a:off x="181969" y="5880000"/>
            <a:ext cx="11828062" cy="350000"/>
          </a:xfrm>
        </p:spPr>
        <p:txBody>
          <a:bodyPr/>
          <a:lstStyle>
            <a:lvl1pPr>
              <a:buNone/>
              <a:defRPr sz="1200" i="1"/>
            </a:lvl1pPr>
          </a:lstStyle>
          <a:p>
            <a:r>
              <a:rPr lang="en-US" dirty="0">
                <a:latin typeface="+mn-lt"/>
              </a:rPr>
              <a:t>Source: click to add source or footnote</a:t>
            </a:r>
          </a:p>
        </p:txBody>
      </p:sp>
    </p:spTree>
    <p:extLst>
      <p:ext uri="{BB962C8B-B14F-4D97-AF65-F5344CB8AC3E}">
        <p14:creationId xmlns:p14="http://schemas.microsoft.com/office/powerpoint/2010/main" val="29453541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Slide, %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4698F7-9A52-6ACA-05E4-70AB5CC37303}"/>
              </a:ext>
            </a:extLst>
          </p:cNvPr>
          <p:cNvSpPr>
            <a:spLocks noGrp="1"/>
          </p:cNvSpPr>
          <p:nvPr>
            <p:ph type="sldNum" sz="quarter" idx="12"/>
          </p:nvPr>
        </p:nvSpPr>
        <p:spPr/>
        <p:txBody>
          <a:bodyPr/>
          <a:lstStyle/>
          <a:p>
            <a:fld id="{C8F7F351-82FE-6748-A3E2-20FA9B2ECD38}" type="slidenum">
              <a:rPr lang="en-US" smtClean="0"/>
              <a:t>‹#›</a:t>
            </a:fld>
            <a:endParaRPr lang="en-US"/>
          </a:p>
        </p:txBody>
      </p:sp>
      <p:sp>
        <p:nvSpPr>
          <p:cNvPr id="7" name="Title Placeholder 0">
            <a:extLst>
              <a:ext uri="{FF2B5EF4-FFF2-40B4-BE49-F238E27FC236}">
                <a16:creationId xmlns:a16="http://schemas.microsoft.com/office/drawing/2014/main" id="{24DDFD8E-6E5C-4407-7DDA-742DE5BCA4BB}"/>
              </a:ext>
            </a:extLst>
          </p:cNvPr>
          <p:cNvSpPr>
            <a:spLocks noGrp="1"/>
          </p:cNvSpPr>
          <p:nvPr>
            <p:ph type="title" hasCustomPrompt="1"/>
          </p:nvPr>
        </p:nvSpPr>
        <p:spPr>
          <a:xfrm>
            <a:off x="181969" y="201497"/>
            <a:ext cx="11828062" cy="646331"/>
          </a:xfrm>
        </p:spPr>
        <p:txBody>
          <a:bodyPr/>
          <a:lstStyle>
            <a:lvl1pPr>
              <a:defRPr sz="3600" b="1">
                <a:solidFill>
                  <a:srgbClr val="16457A"/>
                </a:solidFill>
                <a:latin typeface="+mj-lt"/>
              </a:defRPr>
            </a:lvl1pPr>
          </a:lstStyle>
          <a:p>
            <a:r>
              <a:rPr lang="en-US" dirty="0">
                <a:latin typeface="+mn-lt"/>
              </a:rPr>
              <a:t>Click to add title</a:t>
            </a:r>
          </a:p>
        </p:txBody>
      </p:sp>
      <p:sp>
        <p:nvSpPr>
          <p:cNvPr id="8" name="Body Placeholder 20">
            <a:extLst>
              <a:ext uri="{FF2B5EF4-FFF2-40B4-BE49-F238E27FC236}">
                <a16:creationId xmlns:a16="http://schemas.microsoft.com/office/drawing/2014/main" id="{AF1C7268-131C-CDA1-4442-E5CB815A0354}"/>
              </a:ext>
            </a:extLst>
          </p:cNvPr>
          <p:cNvSpPr>
            <a:spLocks noGrp="1"/>
          </p:cNvSpPr>
          <p:nvPr>
            <p:ph type="body" idx="20" hasCustomPrompt="1"/>
          </p:nvPr>
        </p:nvSpPr>
        <p:spPr>
          <a:xfrm>
            <a:off x="753312" y="2300000"/>
            <a:ext cx="2800000" cy="900000"/>
          </a:xfrm>
        </p:spPr>
        <p:txBody>
          <a:bodyPr/>
          <a:lstStyle>
            <a:lvl1pPr algn="ctr">
              <a:buNone/>
              <a:defRPr sz="5400" b="1">
                <a:solidFill>
                  <a:srgbClr val="16457A"/>
                </a:solidFill>
                <a:latin typeface="+mj-lt"/>
              </a:defRPr>
            </a:lvl1pPr>
          </a:lstStyle>
          <a:p>
            <a:r>
              <a:rPr lang="en-US" dirty="0">
                <a:latin typeface="+mn-lt"/>
              </a:rPr>
              <a:t>00%</a:t>
            </a:r>
          </a:p>
        </p:txBody>
      </p:sp>
      <p:sp>
        <p:nvSpPr>
          <p:cNvPr id="9" name="Body Placeholder 21">
            <a:extLst>
              <a:ext uri="{FF2B5EF4-FFF2-40B4-BE49-F238E27FC236}">
                <a16:creationId xmlns:a16="http://schemas.microsoft.com/office/drawing/2014/main" id="{1BFA5F53-62A9-141E-8401-91ADEE5A6BF3}"/>
              </a:ext>
            </a:extLst>
          </p:cNvPr>
          <p:cNvSpPr>
            <a:spLocks noGrp="1"/>
          </p:cNvSpPr>
          <p:nvPr>
            <p:ph type="body" idx="21" hasCustomPrompt="1"/>
          </p:nvPr>
        </p:nvSpPr>
        <p:spPr>
          <a:xfrm>
            <a:off x="453312" y="4180000"/>
            <a:ext cx="3400000" cy="520000"/>
          </a:xfrm>
        </p:spPr>
        <p:txBody>
          <a:bodyPr/>
          <a:lstStyle>
            <a:lvl1pPr algn="ctr">
              <a:buNone/>
              <a:defRPr sz="2400" b="1">
                <a:solidFill>
                  <a:srgbClr val="16457A"/>
                </a:solidFill>
              </a:defRPr>
            </a:lvl1pPr>
          </a:lstStyle>
          <a:p>
            <a:r>
              <a:rPr lang="en-US" dirty="0">
                <a:latin typeface="+mn-lt"/>
              </a:rPr>
              <a:t>Click to add label</a:t>
            </a:r>
          </a:p>
        </p:txBody>
      </p:sp>
      <p:sp>
        <p:nvSpPr>
          <p:cNvPr id="10" name="Body Placeholder 22">
            <a:extLst>
              <a:ext uri="{FF2B5EF4-FFF2-40B4-BE49-F238E27FC236}">
                <a16:creationId xmlns:a16="http://schemas.microsoft.com/office/drawing/2014/main" id="{2BF62262-0A50-4FA8-1DDB-135A27D9D0D1}"/>
              </a:ext>
            </a:extLst>
          </p:cNvPr>
          <p:cNvSpPr>
            <a:spLocks noGrp="1"/>
          </p:cNvSpPr>
          <p:nvPr>
            <p:ph type="body" idx="22" hasCustomPrompt="1"/>
          </p:nvPr>
        </p:nvSpPr>
        <p:spPr>
          <a:xfrm>
            <a:off x="453312" y="4720000"/>
            <a:ext cx="3400000" cy="1130000"/>
          </a:xfrm>
        </p:spPr>
        <p:txBody>
          <a:bodyPr/>
          <a:lstStyle>
            <a:lvl1pPr algn="ctr">
              <a:buNone/>
              <a:defRPr sz="2000"/>
            </a:lvl1pPr>
          </a:lstStyle>
          <a:p>
            <a:r>
              <a:rPr lang="en-US" dirty="0">
                <a:latin typeface="+mn-lt"/>
              </a:rPr>
              <a:t>Click to add a short note about this figure</a:t>
            </a:r>
          </a:p>
        </p:txBody>
      </p:sp>
      <p:sp>
        <p:nvSpPr>
          <p:cNvPr id="11" name="Body Placeholder 23">
            <a:extLst>
              <a:ext uri="{FF2B5EF4-FFF2-40B4-BE49-F238E27FC236}">
                <a16:creationId xmlns:a16="http://schemas.microsoft.com/office/drawing/2014/main" id="{62F910BB-4C55-DE1A-8FC4-793676356035}"/>
              </a:ext>
            </a:extLst>
          </p:cNvPr>
          <p:cNvSpPr>
            <a:spLocks noGrp="1"/>
          </p:cNvSpPr>
          <p:nvPr>
            <p:ph type="body" idx="23" hasCustomPrompt="1"/>
          </p:nvPr>
        </p:nvSpPr>
        <p:spPr>
          <a:xfrm>
            <a:off x="4696000" y="2300000"/>
            <a:ext cx="2800000" cy="900000"/>
          </a:xfrm>
        </p:spPr>
        <p:txBody>
          <a:bodyPr/>
          <a:lstStyle>
            <a:lvl1pPr algn="ctr">
              <a:buNone/>
              <a:defRPr sz="5400" b="1">
                <a:solidFill>
                  <a:srgbClr val="16457A"/>
                </a:solidFill>
                <a:latin typeface="+mj-lt"/>
              </a:defRPr>
            </a:lvl1pPr>
          </a:lstStyle>
          <a:p>
            <a:r>
              <a:rPr lang="en-US" dirty="0">
                <a:latin typeface="+mn-lt"/>
              </a:rPr>
              <a:t>00%</a:t>
            </a:r>
          </a:p>
        </p:txBody>
      </p:sp>
      <p:sp>
        <p:nvSpPr>
          <p:cNvPr id="12" name="Body Placeholder 24">
            <a:extLst>
              <a:ext uri="{FF2B5EF4-FFF2-40B4-BE49-F238E27FC236}">
                <a16:creationId xmlns:a16="http://schemas.microsoft.com/office/drawing/2014/main" id="{7E1044F1-2C19-2AAE-FE4F-6C2A94E96953}"/>
              </a:ext>
            </a:extLst>
          </p:cNvPr>
          <p:cNvSpPr>
            <a:spLocks noGrp="1"/>
          </p:cNvSpPr>
          <p:nvPr>
            <p:ph type="body" idx="24" hasCustomPrompt="1"/>
          </p:nvPr>
        </p:nvSpPr>
        <p:spPr>
          <a:xfrm>
            <a:off x="4396000" y="4180000"/>
            <a:ext cx="3400000" cy="520000"/>
          </a:xfrm>
        </p:spPr>
        <p:txBody>
          <a:bodyPr/>
          <a:lstStyle>
            <a:lvl1pPr algn="ctr">
              <a:buNone/>
              <a:defRPr sz="2400" b="1">
                <a:solidFill>
                  <a:srgbClr val="16457A"/>
                </a:solidFill>
              </a:defRPr>
            </a:lvl1pPr>
          </a:lstStyle>
          <a:p>
            <a:r>
              <a:rPr lang="en-US" dirty="0">
                <a:latin typeface="+mn-lt"/>
              </a:rPr>
              <a:t>Click to add label</a:t>
            </a:r>
          </a:p>
        </p:txBody>
      </p:sp>
      <p:sp>
        <p:nvSpPr>
          <p:cNvPr id="13" name="Body Placeholder 25">
            <a:extLst>
              <a:ext uri="{FF2B5EF4-FFF2-40B4-BE49-F238E27FC236}">
                <a16:creationId xmlns:a16="http://schemas.microsoft.com/office/drawing/2014/main" id="{963D091E-F03D-11F5-E4BB-97A7859D7CFB}"/>
              </a:ext>
            </a:extLst>
          </p:cNvPr>
          <p:cNvSpPr>
            <a:spLocks noGrp="1"/>
          </p:cNvSpPr>
          <p:nvPr>
            <p:ph type="body" idx="25" hasCustomPrompt="1"/>
          </p:nvPr>
        </p:nvSpPr>
        <p:spPr>
          <a:xfrm>
            <a:off x="4396000" y="4720000"/>
            <a:ext cx="3400000" cy="1130000"/>
          </a:xfrm>
        </p:spPr>
        <p:txBody>
          <a:bodyPr/>
          <a:lstStyle>
            <a:lvl1pPr algn="ctr">
              <a:buNone/>
              <a:defRPr sz="2000"/>
            </a:lvl1pPr>
          </a:lstStyle>
          <a:p>
            <a:r>
              <a:rPr lang="en-US" dirty="0">
                <a:latin typeface="+mn-lt"/>
              </a:rPr>
              <a:t>Click to add a short note about this figure</a:t>
            </a:r>
          </a:p>
        </p:txBody>
      </p:sp>
      <p:sp>
        <p:nvSpPr>
          <p:cNvPr id="14" name="Body Placeholder 26">
            <a:extLst>
              <a:ext uri="{FF2B5EF4-FFF2-40B4-BE49-F238E27FC236}">
                <a16:creationId xmlns:a16="http://schemas.microsoft.com/office/drawing/2014/main" id="{4154DB8F-C397-4CB2-C91B-22C0FE0C8084}"/>
              </a:ext>
            </a:extLst>
          </p:cNvPr>
          <p:cNvSpPr>
            <a:spLocks noGrp="1"/>
          </p:cNvSpPr>
          <p:nvPr>
            <p:ph type="body" idx="26" hasCustomPrompt="1"/>
          </p:nvPr>
        </p:nvSpPr>
        <p:spPr>
          <a:xfrm>
            <a:off x="8638687" y="2300000"/>
            <a:ext cx="2800000" cy="900000"/>
          </a:xfrm>
        </p:spPr>
        <p:txBody>
          <a:bodyPr/>
          <a:lstStyle>
            <a:lvl1pPr algn="ctr">
              <a:buNone/>
              <a:defRPr sz="5400" b="1">
                <a:solidFill>
                  <a:srgbClr val="16457A"/>
                </a:solidFill>
                <a:latin typeface="+mj-lt"/>
              </a:defRPr>
            </a:lvl1pPr>
          </a:lstStyle>
          <a:p>
            <a:r>
              <a:rPr lang="en-US" dirty="0">
                <a:latin typeface="+mn-lt"/>
              </a:rPr>
              <a:t>00%</a:t>
            </a:r>
          </a:p>
        </p:txBody>
      </p:sp>
      <p:sp>
        <p:nvSpPr>
          <p:cNvPr id="15" name="Body Placeholder 27">
            <a:extLst>
              <a:ext uri="{FF2B5EF4-FFF2-40B4-BE49-F238E27FC236}">
                <a16:creationId xmlns:a16="http://schemas.microsoft.com/office/drawing/2014/main" id="{7AAB2FB2-DEAE-5E32-B747-9D7CBEE67F18}"/>
              </a:ext>
            </a:extLst>
          </p:cNvPr>
          <p:cNvSpPr>
            <a:spLocks noGrp="1"/>
          </p:cNvSpPr>
          <p:nvPr>
            <p:ph type="body" idx="27" hasCustomPrompt="1"/>
          </p:nvPr>
        </p:nvSpPr>
        <p:spPr>
          <a:xfrm>
            <a:off x="8338687" y="4180000"/>
            <a:ext cx="3400000" cy="520000"/>
          </a:xfrm>
        </p:spPr>
        <p:txBody>
          <a:bodyPr/>
          <a:lstStyle>
            <a:lvl1pPr algn="ctr">
              <a:buNone/>
              <a:defRPr sz="2400" b="1">
                <a:solidFill>
                  <a:srgbClr val="16457A"/>
                </a:solidFill>
              </a:defRPr>
            </a:lvl1pPr>
          </a:lstStyle>
          <a:p>
            <a:r>
              <a:rPr lang="en-US" dirty="0">
                <a:latin typeface="+mn-lt"/>
              </a:rPr>
              <a:t>Click to add label</a:t>
            </a:r>
          </a:p>
        </p:txBody>
      </p:sp>
      <p:sp>
        <p:nvSpPr>
          <p:cNvPr id="16" name="Body Placeholder 28">
            <a:extLst>
              <a:ext uri="{FF2B5EF4-FFF2-40B4-BE49-F238E27FC236}">
                <a16:creationId xmlns:a16="http://schemas.microsoft.com/office/drawing/2014/main" id="{CA4C1BA9-E8F7-4D4F-3AA5-4BFF2BFD17EB}"/>
              </a:ext>
            </a:extLst>
          </p:cNvPr>
          <p:cNvSpPr>
            <a:spLocks noGrp="1"/>
          </p:cNvSpPr>
          <p:nvPr>
            <p:ph type="body" idx="28" hasCustomPrompt="1"/>
          </p:nvPr>
        </p:nvSpPr>
        <p:spPr>
          <a:xfrm>
            <a:off x="8338687" y="4720000"/>
            <a:ext cx="3400000" cy="1130000"/>
          </a:xfrm>
        </p:spPr>
        <p:txBody>
          <a:bodyPr/>
          <a:lstStyle>
            <a:lvl1pPr algn="ctr">
              <a:buNone/>
              <a:defRPr sz="2000"/>
            </a:lvl1pPr>
          </a:lstStyle>
          <a:p>
            <a:r>
              <a:rPr lang="en-US" dirty="0">
                <a:latin typeface="+mn-lt"/>
              </a:rPr>
              <a:t>Click to add a short note about this figure</a:t>
            </a:r>
          </a:p>
        </p:txBody>
      </p:sp>
    </p:spTree>
    <p:extLst>
      <p:ext uri="{BB962C8B-B14F-4D97-AF65-F5344CB8AC3E}">
        <p14:creationId xmlns:p14="http://schemas.microsoft.com/office/powerpoint/2010/main" val="20700930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Slide, Quote or Key Takeawa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4698F7-9A52-6ACA-05E4-70AB5CC37303}"/>
              </a:ext>
            </a:extLst>
          </p:cNvPr>
          <p:cNvSpPr>
            <a:spLocks noGrp="1"/>
          </p:cNvSpPr>
          <p:nvPr>
            <p:ph type="sldNum" sz="quarter" idx="12"/>
          </p:nvPr>
        </p:nvSpPr>
        <p:spPr/>
        <p:txBody>
          <a:bodyPr/>
          <a:lstStyle/>
          <a:p>
            <a:fld id="{C8F7F351-82FE-6748-A3E2-20FA9B2ECD38}" type="slidenum">
              <a:rPr lang="en-US" smtClean="0"/>
              <a:t>‹#›</a:t>
            </a:fld>
            <a:endParaRPr lang="en-US"/>
          </a:p>
        </p:txBody>
      </p:sp>
      <p:sp>
        <p:nvSpPr>
          <p:cNvPr id="2" name="Title Placeholder 0">
            <a:extLst>
              <a:ext uri="{FF2B5EF4-FFF2-40B4-BE49-F238E27FC236}">
                <a16:creationId xmlns:a16="http://schemas.microsoft.com/office/drawing/2014/main" id="{00474F0C-0886-3166-98FB-517E069C33D4}"/>
              </a:ext>
            </a:extLst>
          </p:cNvPr>
          <p:cNvSpPr>
            <a:spLocks noGrp="1"/>
          </p:cNvSpPr>
          <p:nvPr>
            <p:ph type="title" hasCustomPrompt="1"/>
          </p:nvPr>
        </p:nvSpPr>
        <p:spPr>
          <a:xfrm>
            <a:off x="181969" y="201497"/>
            <a:ext cx="11828062" cy="646331"/>
          </a:xfrm>
        </p:spPr>
        <p:txBody>
          <a:bodyPr/>
          <a:lstStyle>
            <a:lvl1pPr>
              <a:defRPr sz="3600" b="1">
                <a:solidFill>
                  <a:srgbClr val="16457A"/>
                </a:solidFill>
                <a:latin typeface="+mj-lt"/>
              </a:defRPr>
            </a:lvl1pPr>
          </a:lstStyle>
          <a:p>
            <a:r>
              <a:rPr lang="en-US" dirty="0">
                <a:latin typeface="+mn-lt"/>
              </a:rPr>
              <a:t>Click to add title</a:t>
            </a:r>
          </a:p>
        </p:txBody>
      </p:sp>
      <p:sp>
        <p:nvSpPr>
          <p:cNvPr id="3" name="Body Placeholder 20">
            <a:extLst>
              <a:ext uri="{FF2B5EF4-FFF2-40B4-BE49-F238E27FC236}">
                <a16:creationId xmlns:a16="http://schemas.microsoft.com/office/drawing/2014/main" id="{D0265677-6EB9-AFD8-54E8-AE5057F64232}"/>
              </a:ext>
            </a:extLst>
          </p:cNvPr>
          <p:cNvSpPr>
            <a:spLocks noGrp="1"/>
          </p:cNvSpPr>
          <p:nvPr>
            <p:ph type="body" idx="20" hasCustomPrompt="1"/>
          </p:nvPr>
        </p:nvSpPr>
        <p:spPr>
          <a:xfrm>
            <a:off x="1500000" y="2000000"/>
            <a:ext cx="9200000" cy="2300000"/>
          </a:xfrm>
        </p:spPr>
        <p:txBody>
          <a:bodyPr/>
          <a:lstStyle>
            <a:lvl1pPr>
              <a:buNone/>
              <a:defRPr sz="2400" i="1">
                <a:solidFill>
                  <a:srgbClr val="16457A"/>
                </a:solidFill>
              </a:defRPr>
            </a:lvl1pPr>
          </a:lstStyle>
          <a:p>
            <a:r>
              <a:rPr lang="en-US" dirty="0">
                <a:latin typeface="+mn-lt"/>
              </a:rPr>
              <a:t>Click to add a quotation or a key message worth pulling out</a:t>
            </a:r>
          </a:p>
        </p:txBody>
      </p:sp>
      <p:sp>
        <p:nvSpPr>
          <p:cNvPr id="4" name="Body Placeholder 21">
            <a:extLst>
              <a:ext uri="{FF2B5EF4-FFF2-40B4-BE49-F238E27FC236}">
                <a16:creationId xmlns:a16="http://schemas.microsoft.com/office/drawing/2014/main" id="{205B112E-E613-F399-6178-1370D786B616}"/>
              </a:ext>
            </a:extLst>
          </p:cNvPr>
          <p:cNvSpPr>
            <a:spLocks noGrp="1"/>
          </p:cNvSpPr>
          <p:nvPr>
            <p:ph type="body" idx="21" hasCustomPrompt="1"/>
          </p:nvPr>
        </p:nvSpPr>
        <p:spPr>
          <a:xfrm>
            <a:off x="1500000" y="5070000"/>
            <a:ext cx="9200000" cy="560000"/>
          </a:xfrm>
        </p:spPr>
        <p:txBody>
          <a:bodyPr/>
          <a:lstStyle>
            <a:lvl1pPr>
              <a:buNone/>
              <a:defRPr sz="2400" b="1">
                <a:solidFill>
                  <a:srgbClr val="16457A"/>
                </a:solidFill>
              </a:defRPr>
            </a:lvl1pPr>
          </a:lstStyle>
          <a:p>
            <a:r>
              <a:rPr lang="en-US" dirty="0">
                <a:latin typeface="+mn-lt"/>
              </a:rPr>
              <a:t>Click to add source</a:t>
            </a:r>
          </a:p>
        </p:txBody>
      </p:sp>
    </p:spTree>
    <p:extLst>
      <p:ext uri="{BB962C8B-B14F-4D97-AF65-F5344CB8AC3E}">
        <p14:creationId xmlns:p14="http://schemas.microsoft.com/office/powerpoint/2010/main" val="23151522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ppendi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a:xfrm>
            <a:off x="8672146" y="6438772"/>
            <a:ext cx="2743200" cy="365125"/>
          </a:xfrm>
        </p:spPr>
        <p:txBody>
          <a:bodyPr/>
          <a:lstStyle/>
          <a:p>
            <a:fld id="{C8F7F351-82FE-6748-A3E2-20FA9B2ECD38}" type="slidenum">
              <a:rPr lang="en-US" smtClean="0"/>
              <a:t>‹#›</a:t>
            </a:fld>
            <a:endParaRPr lang="en-US" dirty="0"/>
          </a:p>
        </p:txBody>
      </p:sp>
      <p:sp>
        <p:nvSpPr>
          <p:cNvPr id="3" name="TextBox 2">
            <a:extLst>
              <a:ext uri="{FF2B5EF4-FFF2-40B4-BE49-F238E27FC236}">
                <a16:creationId xmlns:a16="http://schemas.microsoft.com/office/drawing/2014/main" id="{C23D47E3-869E-800F-40A1-9903B12B27C4}"/>
              </a:ext>
            </a:extLst>
          </p:cNvPr>
          <p:cNvSpPr txBox="1"/>
          <p:nvPr userDrawn="1"/>
        </p:nvSpPr>
        <p:spPr>
          <a:xfrm>
            <a:off x="2731999" y="186824"/>
            <a:ext cx="9144443" cy="646331"/>
          </a:xfrm>
          <a:prstGeom prst="rect">
            <a:avLst/>
          </a:prstGeom>
          <a:noFill/>
        </p:spPr>
        <p:txBody>
          <a:bodyPr wrap="square" rtlCol="0">
            <a:spAutoFit/>
          </a:bodyPr>
          <a:lstStyle/>
          <a:p>
            <a:r>
              <a:rPr lang="en-US" sz="3600" b="1" dirty="0">
                <a:solidFill>
                  <a:srgbClr val="0C447C"/>
                </a:solidFill>
                <a:latin typeface="+mj-lt"/>
              </a:rPr>
              <a:t>Appendix</a:t>
            </a:r>
          </a:p>
        </p:txBody>
      </p:sp>
      <p:sp>
        <p:nvSpPr>
          <p:cNvPr id="5" name="TextBox 4">
            <a:extLst>
              <a:ext uri="{FF2B5EF4-FFF2-40B4-BE49-F238E27FC236}">
                <a16:creationId xmlns:a16="http://schemas.microsoft.com/office/drawing/2014/main" id="{4EA28461-88CE-F0B9-094E-4BC0F1604A11}"/>
              </a:ext>
            </a:extLst>
          </p:cNvPr>
          <p:cNvSpPr txBox="1"/>
          <p:nvPr userDrawn="1"/>
        </p:nvSpPr>
        <p:spPr>
          <a:xfrm>
            <a:off x="2731999" y="1305342"/>
            <a:ext cx="8693288" cy="2123658"/>
          </a:xfrm>
          <a:prstGeom prst="rect">
            <a:avLst/>
          </a:prstGeom>
          <a:noFill/>
        </p:spPr>
        <p:txBody>
          <a:bodyPr wrap="square" rtlCol="0">
            <a:spAutoFit/>
          </a:bodyPr>
          <a:lstStyle/>
          <a:p>
            <a:pPr marL="457200" indent="-274320">
              <a:buClr>
                <a:srgbClr val="0C447C"/>
              </a:buClr>
              <a:buFont typeface="Wingdings" pitchFamily="2" charset="2"/>
              <a:buChar char="§"/>
            </a:pPr>
            <a:r>
              <a:rPr lang="en-US" sz="2800" dirty="0">
                <a:latin typeface="+mn-lt"/>
              </a:rPr>
              <a:t>Click to add text</a:t>
            </a:r>
          </a:p>
          <a:p>
            <a:pPr marL="457200" indent="-274320">
              <a:buClr>
                <a:srgbClr val="0C447C"/>
              </a:buClr>
              <a:buFont typeface="Wingdings" pitchFamily="2" charset="2"/>
              <a:buChar char="§"/>
            </a:pPr>
            <a:r>
              <a:rPr lang="en-US" sz="2800" dirty="0">
                <a:latin typeface="+mn-lt"/>
              </a:rPr>
              <a:t>Click to add text</a:t>
            </a:r>
          </a:p>
          <a:p>
            <a:pPr marL="914400" lvl="1" indent="-274320">
              <a:buClr>
                <a:srgbClr val="0C447C"/>
              </a:buClr>
              <a:buFont typeface="Arial" panose="020B0604020202020204" pitchFamily="34" charset="0"/>
              <a:buChar char="•"/>
            </a:pPr>
            <a:r>
              <a:rPr lang="en-US" sz="2400" dirty="0">
                <a:latin typeface="+mn-lt"/>
              </a:rPr>
              <a:t>Click to add subtext</a:t>
            </a:r>
            <a:endParaRPr lang="en-US" sz="2800" dirty="0">
              <a:latin typeface="+mn-lt"/>
            </a:endParaRPr>
          </a:p>
          <a:p>
            <a:pPr marL="457200" indent="-274320">
              <a:buClr>
                <a:srgbClr val="0C447C"/>
              </a:buClr>
              <a:buFont typeface="Wingdings" pitchFamily="2" charset="2"/>
              <a:buChar char="§"/>
            </a:pPr>
            <a:r>
              <a:rPr lang="en-US" sz="2800" dirty="0">
                <a:latin typeface="+mn-lt"/>
              </a:rPr>
              <a:t>Click to add text</a:t>
            </a:r>
          </a:p>
          <a:p>
            <a:pPr marL="914400" lvl="1" indent="-274320">
              <a:buClr>
                <a:srgbClr val="0C447C"/>
              </a:buClr>
              <a:buFont typeface="Arial" panose="020B0604020202020204" pitchFamily="34" charset="0"/>
              <a:buChar char="•"/>
            </a:pPr>
            <a:r>
              <a:rPr lang="en-US" sz="2400" dirty="0">
                <a:latin typeface="+mn-lt"/>
              </a:rPr>
              <a:t>Click to add subtext</a:t>
            </a:r>
          </a:p>
        </p:txBody>
      </p:sp>
    </p:spTree>
    <p:extLst>
      <p:ext uri="{BB962C8B-B14F-4D97-AF65-F5344CB8AC3E}">
        <p14:creationId xmlns:p14="http://schemas.microsoft.com/office/powerpoint/2010/main" val="5278228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1A786-D47D-2641-AA87-E6CC9234A47F}"/>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905BA4AE-616D-DC41-B388-C417EC10B2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2E3124BF-B12E-234E-BDDD-FB49DDB5A485}"/>
              </a:ext>
            </a:extLst>
          </p:cNvPr>
          <p:cNvSpPr>
            <a:spLocks noGrp="1"/>
          </p:cNvSpPr>
          <p:nvPr>
            <p:ph type="dt" sz="half" idx="10"/>
          </p:nvPr>
        </p:nvSpPr>
        <p:spPr/>
        <p:txBody>
          <a:bodyPr/>
          <a:lstStyle/>
          <a:p>
            <a:r>
              <a:rPr lang="en-US"/>
              <a:t>Month Year placeholder</a:t>
            </a:r>
          </a:p>
        </p:txBody>
      </p:sp>
      <p:sp>
        <p:nvSpPr>
          <p:cNvPr id="5" name="Footer Placeholder 4">
            <a:extLst>
              <a:ext uri="{FF2B5EF4-FFF2-40B4-BE49-F238E27FC236}">
                <a16:creationId xmlns:a16="http://schemas.microsoft.com/office/drawing/2014/main" id="{7A2B05A5-67B9-5444-86C1-C62B60C8DC7E}"/>
              </a:ext>
            </a:extLst>
          </p:cNvPr>
          <p:cNvSpPr>
            <a:spLocks noGrp="1"/>
          </p:cNvSpPr>
          <p:nvPr>
            <p:ph type="ftr" sz="quarter" idx="11"/>
          </p:nvPr>
        </p:nvSpPr>
        <p:spPr/>
        <p:txBody>
          <a:bodyPr/>
          <a:lstStyle/>
          <a:p>
            <a:r>
              <a:rPr lang="en-US"/>
              <a:t>Title Placeholder</a:t>
            </a:r>
          </a:p>
        </p:txBody>
      </p:sp>
      <p:sp>
        <p:nvSpPr>
          <p:cNvPr id="6" name="Slide Number Placeholder 5">
            <a:extLst>
              <a:ext uri="{FF2B5EF4-FFF2-40B4-BE49-F238E27FC236}">
                <a16:creationId xmlns:a16="http://schemas.microsoft.com/office/drawing/2014/main" id="{CA0B0BD2-9640-A74B-8DC8-0424CA937A77}"/>
              </a:ext>
            </a:extLst>
          </p:cNvPr>
          <p:cNvSpPr>
            <a:spLocks noGrp="1"/>
          </p:cNvSpPr>
          <p:nvPr>
            <p:ph type="sldNum" sz="quarter" idx="12"/>
          </p:nvPr>
        </p:nvSpPr>
        <p:spPr/>
        <p:txBody>
          <a:bodyPr/>
          <a:lstStyle/>
          <a:p>
            <a:fld id="{C8F7F351-82FE-6748-A3E2-20FA9B2ECD38}" type="slidenum">
              <a:rPr lang="en-US" smtClean="0"/>
              <a:t>‹#›</a:t>
            </a:fld>
            <a:endParaRPr lang="en-US"/>
          </a:p>
        </p:txBody>
      </p:sp>
    </p:spTree>
    <p:extLst>
      <p:ext uri="{BB962C8B-B14F-4D97-AF65-F5344CB8AC3E}">
        <p14:creationId xmlns:p14="http://schemas.microsoft.com/office/powerpoint/2010/main" val="21613774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p:txBody>
          <a:bodyPr/>
          <a:lstStyle/>
          <a:p>
            <a:fld id="{C8F7F351-82FE-6748-A3E2-20FA9B2ECD38}" type="slidenum">
              <a:rPr lang="en-US" smtClean="0"/>
              <a:t>‹#›</a:t>
            </a:fld>
            <a:endParaRPr lang="en-US" dirty="0"/>
          </a:p>
        </p:txBody>
      </p:sp>
      <p:sp>
        <p:nvSpPr>
          <p:cNvPr id="7" name="Rectangle 6">
            <a:extLst>
              <a:ext uri="{FF2B5EF4-FFF2-40B4-BE49-F238E27FC236}">
                <a16:creationId xmlns:a16="http://schemas.microsoft.com/office/drawing/2014/main" id="{021C53D9-939A-8C4D-A0D5-3364ACE44EF5}"/>
              </a:ext>
            </a:extLst>
          </p:cNvPr>
          <p:cNvSpPr/>
          <p:nvPr userDrawn="1"/>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9595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DEDA8E-4ACE-FA44-8C3F-160321DC7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80F386-A96F-584B-8410-4923BE4891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7C59D3-B330-BE40-BBDA-C16BC019EA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Month Year placeholder</a:t>
            </a:r>
          </a:p>
        </p:txBody>
      </p:sp>
      <p:sp>
        <p:nvSpPr>
          <p:cNvPr id="5" name="Footer Placeholder 4">
            <a:extLst>
              <a:ext uri="{FF2B5EF4-FFF2-40B4-BE49-F238E27FC236}">
                <a16:creationId xmlns:a16="http://schemas.microsoft.com/office/drawing/2014/main" id="{C46315A2-D733-8F47-882F-040D9CFB8F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Placeholder</a:t>
            </a:r>
          </a:p>
        </p:txBody>
      </p:sp>
      <p:sp>
        <p:nvSpPr>
          <p:cNvPr id="6" name="Slide Number Placeholder 5">
            <a:extLst>
              <a:ext uri="{FF2B5EF4-FFF2-40B4-BE49-F238E27FC236}">
                <a16:creationId xmlns:a16="http://schemas.microsoft.com/office/drawing/2014/main" id="{AE80E33C-E29A-CF4D-8721-0E3C1C4DEF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F7F351-82FE-6748-A3E2-20FA9B2ECD38}" type="slidenum">
              <a:rPr lang="en-US" smtClean="0"/>
              <a:t>‹#›</a:t>
            </a:fld>
            <a:endParaRPr lang="en-US"/>
          </a:p>
        </p:txBody>
      </p:sp>
    </p:spTree>
    <p:extLst>
      <p:ext uri="{BB962C8B-B14F-4D97-AF65-F5344CB8AC3E}">
        <p14:creationId xmlns:p14="http://schemas.microsoft.com/office/powerpoint/2010/main" val="988293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DEDA8E-4ACE-FA44-8C3F-160321DC7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80F386-A96F-584B-8410-4923BE4891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7C59D3-B330-BE40-BBDA-C16BC019EA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Month Year placeholder</a:t>
            </a:r>
          </a:p>
        </p:txBody>
      </p:sp>
      <p:sp>
        <p:nvSpPr>
          <p:cNvPr id="5" name="Footer Placeholder 4">
            <a:extLst>
              <a:ext uri="{FF2B5EF4-FFF2-40B4-BE49-F238E27FC236}">
                <a16:creationId xmlns:a16="http://schemas.microsoft.com/office/drawing/2014/main" id="{C46315A2-D733-8F47-882F-040D9CFB8F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Placeholder</a:t>
            </a:r>
          </a:p>
        </p:txBody>
      </p:sp>
      <p:sp>
        <p:nvSpPr>
          <p:cNvPr id="6" name="Slide Number Placeholder 5">
            <a:extLst>
              <a:ext uri="{FF2B5EF4-FFF2-40B4-BE49-F238E27FC236}">
                <a16:creationId xmlns:a16="http://schemas.microsoft.com/office/drawing/2014/main" id="{AE80E33C-E29A-CF4D-8721-0E3C1C4DEF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F7F351-82FE-6748-A3E2-20FA9B2ECD38}" type="slidenum">
              <a:rPr lang="en-US" smtClean="0"/>
              <a:t>‹#›</a:t>
            </a:fld>
            <a:endParaRPr lang="en-US"/>
          </a:p>
        </p:txBody>
      </p:sp>
    </p:spTree>
    <p:extLst>
      <p:ext uri="{BB962C8B-B14F-4D97-AF65-F5344CB8AC3E}">
        <p14:creationId xmlns:p14="http://schemas.microsoft.com/office/powerpoint/2010/main" val="41451481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xml"/><Relationship Id="rId1" Type="http://schemas.openxmlformats.org/officeDocument/2006/relationships/slideLayout" Target="../slideLayouts/slideLayout4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41.xml"/><Relationship Id="rId5" Type="http://schemas.openxmlformats.org/officeDocument/2006/relationships/image" Target="../media/image36.png"/><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1.jp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svg"/></Relationships>
</file>

<file path=ppt/slides/_rels/slide1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cms.gov/frau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5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1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31.jpg"/><Relationship Id="rId7"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65.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hyperlink" Target="https://smpresource.org/medicare-fraud" TargetMode="External"/><Relationship Id="rId4" Type="http://schemas.openxmlformats.org/officeDocument/2006/relationships/hyperlink" Target="https://smpresource.or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hyperlink" Target="https://www.medicare.gov/account/login"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s://www.medicare.gov/publications" TargetMode="External"/><Relationship Id="rId4" Type="http://schemas.openxmlformats.org/officeDocument/2006/relationships/image" Target="../media/image73.jpeg"/></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2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s://consumer.ftc.gov/identity-theft-and-online-security/identity-theft" TargetMode="External"/><Relationship Id="rId4" Type="http://schemas.openxmlformats.org/officeDocument/2006/relationships/hyperlink" Target="https://www.identitytheft.gov/"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8" Type="http://schemas.openxmlformats.org/officeDocument/2006/relationships/hyperlink" Target="https://www.ssa.gov/fraud/" TargetMode="External"/><Relationship Id="rId3" Type="http://schemas.openxmlformats.org/officeDocument/2006/relationships/image" Target="../media/image31.jpg"/><Relationship Id="rId7" Type="http://schemas.openxmlformats.org/officeDocument/2006/relationships/hyperlink" Target="https://www.medicaid.gov/about-us/where-can-people-get-help-medicaid-chip"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s://www.medicaid.gov/medicaid/program-integrity" TargetMode="External"/><Relationship Id="rId11" Type="http://schemas.openxmlformats.org/officeDocument/2006/relationships/hyperlink" Target="https://tips.oig.hhs.gov/" TargetMode="External"/><Relationship Id="rId5" Type="http://schemas.openxmlformats.org/officeDocument/2006/relationships/hyperlink" Target="http://www.medicare.gov/fraud" TargetMode="External"/><Relationship Id="rId10" Type="http://schemas.openxmlformats.org/officeDocument/2006/relationships/hyperlink" Target="https://www.nhcaa.org/" TargetMode="External"/><Relationship Id="rId4" Type="http://schemas.openxmlformats.org/officeDocument/2006/relationships/hyperlink" Target="https://www.cms.gov/fraud" TargetMode="External"/><Relationship Id="rId9" Type="http://schemas.openxmlformats.org/officeDocument/2006/relationships/hyperlink" Target="http://www.smpresource.org/"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s://www.medicare.gov/publications" TargetMode="External"/><Relationship Id="rId5" Type="http://schemas.openxmlformats.org/officeDocument/2006/relationships/hyperlink" Target="http://www.youtube.com/watch?v=zKZuVdL-GC0" TargetMode="External"/><Relationship Id="rId4" Type="http://schemas.openxmlformats.org/officeDocument/2006/relationships/hyperlink" Target="https://www.youtube.com/watch?v=1pzZbMsynt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76EF4-E6CC-EF43-8526-0C36C24B762F}"/>
              </a:ext>
            </a:extLst>
          </p:cNvPr>
          <p:cNvSpPr>
            <a:spLocks noGrp="1"/>
          </p:cNvSpPr>
          <p:nvPr>
            <p:ph type="ctrTitle"/>
          </p:nvPr>
        </p:nvSpPr>
        <p:spPr>
          <a:xfrm>
            <a:off x="6553864" y="1140310"/>
            <a:ext cx="5150457" cy="2710927"/>
          </a:xfrm>
        </p:spPr>
        <p:txBody>
          <a:bodyPr anchor="t">
            <a:noAutofit/>
          </a:bodyPr>
          <a:lstStyle/>
          <a:p>
            <a:r>
              <a:rPr lang="en-US" sz="4600" b="1" dirty="0">
                <a:solidFill>
                  <a:srgbClr val="16457A"/>
                </a:solidFill>
                <a:latin typeface="Arial" panose="020B0604020202020204" pitchFamily="34" charset="0"/>
              </a:rPr>
              <a:t>Medicare &amp; Medicaid Fraud, Waste &amp; Abuse Prevention</a:t>
            </a:r>
          </a:p>
        </p:txBody>
      </p:sp>
    </p:spTree>
    <p:extLst>
      <p:ext uri="{BB962C8B-B14F-4D97-AF65-F5344CB8AC3E}">
        <p14:creationId xmlns:p14="http://schemas.microsoft.com/office/powerpoint/2010/main" val="124534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6468A2F-BD28-8142-BB23-429F3C24ED63}"/>
              </a:ext>
            </a:extLst>
          </p:cNvPr>
          <p:cNvSpPr txBox="1">
            <a:spLocks noGrp="1"/>
          </p:cNvSpPr>
          <p:nvPr>
            <p:ph type="title" idx="4294967295"/>
          </p:nvPr>
        </p:nvSpPr>
        <p:spPr>
          <a:xfrm>
            <a:off x="2915323" y="201497"/>
            <a:ext cx="619640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TABLE OF CONTENTS</a:t>
            </a:r>
          </a:p>
        </p:txBody>
      </p:sp>
      <p:sp>
        <p:nvSpPr>
          <p:cNvPr id="14" name="TextBox 13">
            <a:extLst>
              <a:ext uri="{FF2B5EF4-FFF2-40B4-BE49-F238E27FC236}">
                <a16:creationId xmlns:a16="http://schemas.microsoft.com/office/drawing/2014/main" id="{996C3563-6117-CF44-A014-00500F1CCA5B}"/>
              </a:ext>
            </a:extLst>
          </p:cNvPr>
          <p:cNvSpPr txBox="1"/>
          <p:nvPr/>
        </p:nvSpPr>
        <p:spPr>
          <a:xfrm>
            <a:off x="2254923" y="1426176"/>
            <a:ext cx="9441777" cy="4005648"/>
          </a:xfrm>
          <a:prstGeom prst="rect">
            <a:avLst/>
          </a:prstGeom>
          <a:noFill/>
        </p:spPr>
        <p:txBody>
          <a:bodyPr wrap="square" rtlCol="0">
            <a:spAutoFit/>
          </a:bodyPr>
          <a:lstStyle/>
          <a:p>
            <a:pPr algn="r">
              <a:lnSpc>
                <a:spcPct val="150000"/>
              </a:lnSpc>
              <a:tabLst>
                <a:tab pos="6400800" algn="l"/>
              </a:tabLst>
            </a:pPr>
            <a:r>
              <a:rPr lang="en-US" sz="2000" b="1" dirty="0">
                <a:solidFill>
                  <a:srgbClr val="0C447C"/>
                </a:solidFill>
                <a:latin typeface="Arial" panose="020B0604020202020204" pitchFamily="34" charset="0"/>
              </a:rPr>
              <a:t>Topic 1</a:t>
            </a:r>
            <a:r>
              <a:rPr lang="en-US" sz="2000" dirty="0">
                <a:latin typeface="Arial" panose="020B0604020202020204" pitchFamily="34" charset="0"/>
              </a:rPr>
              <a:t> Overview of Medicare</a:t>
            </a:r>
            <a:r>
              <a:rPr lang="en-US" sz="2000" u="dottedHeavy" dirty="0">
                <a:solidFill>
                  <a:prstClr val="black"/>
                </a:solidFill>
                <a:latin typeface="Arial" panose="020B0604020202020204" pitchFamily="34" charset="0"/>
              </a:rPr>
              <a:t>                                                                             </a:t>
            </a:r>
            <a:r>
              <a:rPr lang="en-US" sz="2000" dirty="0">
                <a:latin typeface="Arial" panose="020B0604020202020204" pitchFamily="34" charset="0"/>
              </a:rPr>
              <a:t>3-6</a:t>
            </a:r>
          </a:p>
          <a:p>
            <a:pPr algn="r">
              <a:lnSpc>
                <a:spcPct val="150000"/>
              </a:lnSpc>
              <a:tabLst>
                <a:tab pos="6400800" algn="l"/>
              </a:tabLst>
            </a:pPr>
            <a:r>
              <a:rPr lang="en-US" sz="2000" b="1" dirty="0">
                <a:solidFill>
                  <a:srgbClr val="0C447C"/>
                </a:solidFill>
                <a:latin typeface="Arial" panose="020B0604020202020204" pitchFamily="34" charset="0"/>
              </a:rPr>
              <a:t>Topic 2</a:t>
            </a:r>
            <a:r>
              <a:rPr lang="en-US" sz="2000" dirty="0">
                <a:solidFill>
                  <a:prstClr val="black"/>
                </a:solidFill>
                <a:latin typeface="Arial" panose="020B0604020202020204" pitchFamily="34" charset="0"/>
              </a:rPr>
              <a:t> Medicare &amp; Medicaid Fraud, Waste &amp; Abuse Overview</a:t>
            </a:r>
            <a:r>
              <a:rPr lang="en-US" sz="2000" u="dottedHeavy" dirty="0">
                <a:solidFill>
                  <a:prstClr val="black"/>
                </a:solidFill>
                <a:latin typeface="Arial" panose="020B0604020202020204" pitchFamily="34" charset="0"/>
              </a:rPr>
              <a:t>	                   7-</a:t>
            </a:r>
            <a:r>
              <a:rPr lang="en-US" sz="2000" dirty="0">
                <a:solidFill>
                  <a:prstClr val="black"/>
                </a:solidFill>
                <a:latin typeface="Arial" panose="020B0604020202020204" pitchFamily="34" charset="0"/>
              </a:rPr>
              <a:t>12</a:t>
            </a:r>
          </a:p>
          <a:p>
            <a:pPr algn="r">
              <a:lnSpc>
                <a:spcPct val="150000"/>
              </a:lnSpc>
              <a:tabLst>
                <a:tab pos="6400800" algn="l"/>
              </a:tabLst>
            </a:pPr>
            <a:r>
              <a:rPr lang="en-US" sz="2000" b="1" dirty="0">
                <a:solidFill>
                  <a:srgbClr val="0C447C"/>
                </a:solidFill>
                <a:latin typeface="Arial" panose="020B0604020202020204" pitchFamily="34" charset="0"/>
              </a:rPr>
              <a:t>Topic 3</a:t>
            </a:r>
            <a:r>
              <a:rPr lang="en-US" sz="2000" dirty="0">
                <a:solidFill>
                  <a:prstClr val="black"/>
                </a:solidFill>
                <a:latin typeface="Arial" panose="020B0604020202020204" pitchFamily="34" charset="0"/>
              </a:rPr>
              <a:t> Organizations &amp; Strategies to Detect &amp; Prevent Fraud &amp; Abuse</a:t>
            </a:r>
            <a:r>
              <a:rPr lang="en-US" sz="2400" u="dottedHeavy" dirty="0">
                <a:solidFill>
                  <a:prstClr val="black"/>
                </a:solidFill>
                <a:latin typeface="Arial" panose="020B0604020202020204" pitchFamily="34" charset="0"/>
              </a:rPr>
              <a:t>      </a:t>
            </a:r>
            <a:r>
              <a:rPr lang="en-US" sz="2000" dirty="0">
                <a:solidFill>
                  <a:prstClr val="black"/>
                </a:solidFill>
                <a:latin typeface="Arial" panose="020B0604020202020204" pitchFamily="34" charset="0"/>
              </a:rPr>
              <a:t>13-19 </a:t>
            </a:r>
          </a:p>
          <a:p>
            <a:pPr algn="r">
              <a:lnSpc>
                <a:spcPct val="150000"/>
              </a:lnSpc>
              <a:tabLst>
                <a:tab pos="6400800" algn="l"/>
              </a:tabLst>
            </a:pPr>
            <a:r>
              <a:rPr lang="en-US" sz="2000" b="1" dirty="0">
                <a:solidFill>
                  <a:srgbClr val="0C447C"/>
                </a:solidFill>
                <a:latin typeface="Arial" panose="020B0604020202020204" pitchFamily="34" charset="0"/>
              </a:rPr>
              <a:t>Topic 4</a:t>
            </a:r>
            <a:r>
              <a:rPr lang="en-US" sz="2000" dirty="0">
                <a:solidFill>
                  <a:prstClr val="black"/>
                </a:solidFill>
                <a:latin typeface="Arial" panose="020B0604020202020204" pitchFamily="34" charset="0"/>
              </a:rPr>
              <a:t> How People with Medicare &amp; Medicaid Can Fight Fraud</a:t>
            </a:r>
            <a:r>
              <a:rPr lang="en-US" sz="2400" u="dottedHeavy" dirty="0">
                <a:solidFill>
                  <a:prstClr val="black"/>
                </a:solidFill>
                <a:latin typeface="Arial" panose="020B0604020202020204" pitchFamily="34" charset="0"/>
              </a:rPr>
              <a:t>	              </a:t>
            </a:r>
            <a:r>
              <a:rPr lang="en-US" sz="2000" dirty="0">
                <a:solidFill>
                  <a:prstClr val="black"/>
                </a:solidFill>
                <a:latin typeface="Arial" panose="020B0604020202020204" pitchFamily="34" charset="0"/>
              </a:rPr>
              <a:t>20-30</a:t>
            </a:r>
          </a:p>
          <a:p>
            <a:pPr algn="r">
              <a:lnSpc>
                <a:spcPct val="150000"/>
              </a:lnSpc>
              <a:tabLst>
                <a:tab pos="6400800" algn="l"/>
              </a:tabLst>
            </a:pPr>
            <a:r>
              <a:rPr lang="en-US" sz="2000" b="1" dirty="0">
                <a:solidFill>
                  <a:srgbClr val="0C447C"/>
                </a:solidFill>
                <a:latin typeface="Arial" panose="020B0604020202020204" pitchFamily="34" charset="0"/>
              </a:rPr>
              <a:t> Key Points to Remember</a:t>
            </a:r>
            <a:r>
              <a:rPr lang="en-US" sz="2400" u="dottedHeavy" dirty="0">
                <a:solidFill>
                  <a:prstClr val="black"/>
                </a:solidFill>
                <a:latin typeface="Arial" panose="020B0604020202020204" pitchFamily="34" charset="0"/>
              </a:rPr>
              <a:t>	            	        </a:t>
            </a:r>
            <a:r>
              <a:rPr lang="en-US" sz="2000" dirty="0">
                <a:solidFill>
                  <a:prstClr val="black"/>
                </a:solidFill>
                <a:latin typeface="Arial" panose="020B0604020202020204" pitchFamily="34" charset="0"/>
              </a:rPr>
              <a:t>31 </a:t>
            </a:r>
            <a:endParaRPr lang="en-US" sz="2000" dirty="0">
              <a:solidFill>
                <a:prstClr val="black"/>
              </a:solidFill>
            </a:endParaRPr>
          </a:p>
          <a:p>
            <a:pPr lvl="0">
              <a:lnSpc>
                <a:spcPct val="150000"/>
              </a:lnSpc>
              <a:tabLst>
                <a:tab pos="6400800" algn="l"/>
              </a:tabLst>
            </a:pPr>
            <a:endParaRPr lang="en-US" sz="2000" b="1" dirty="0">
              <a:solidFill>
                <a:srgbClr val="0C447C"/>
              </a:solidFill>
              <a:latin typeface="Arial" panose="020B0604020202020204" pitchFamily="34" charset="0"/>
            </a:endParaRPr>
          </a:p>
          <a:p>
            <a:pPr lvl="0">
              <a:lnSpc>
                <a:spcPct val="150000"/>
              </a:lnSpc>
              <a:tabLst>
                <a:tab pos="6400800" algn="l"/>
              </a:tabLst>
            </a:pPr>
            <a:r>
              <a:rPr lang="en-US" sz="2000" b="1" dirty="0">
                <a:solidFill>
                  <a:srgbClr val="0C447C"/>
                </a:solidFill>
                <a:latin typeface="Arial" panose="020B0604020202020204" pitchFamily="34" charset="0"/>
              </a:rPr>
              <a:t>  Appendix:</a:t>
            </a:r>
          </a:p>
          <a:p>
            <a:pPr lvl="0" algn="r">
              <a:lnSpc>
                <a:spcPct val="150000"/>
              </a:lnSpc>
              <a:tabLst>
                <a:tab pos="6400800" algn="l"/>
              </a:tabLst>
            </a:pPr>
            <a:r>
              <a:rPr lang="en-US" sz="2000" dirty="0"/>
              <a:t>Medicare &amp; Medicaid Fraud, Waste &amp; Abuse Resource Guide</a:t>
            </a:r>
            <a:r>
              <a:rPr lang="en-US" sz="2000" u="dottedHeavy" dirty="0">
                <a:solidFill>
                  <a:prstClr val="black"/>
                </a:solidFill>
                <a:latin typeface="Arial" panose="020B0604020202020204" pitchFamily="34" charset="0"/>
              </a:rPr>
              <a:t>	               </a:t>
            </a:r>
            <a:r>
              <a:rPr lang="en-US" sz="2000" dirty="0">
                <a:solidFill>
                  <a:prstClr val="black"/>
                </a:solidFill>
                <a:latin typeface="Arial" panose="020B0604020202020204" pitchFamily="34" charset="0"/>
              </a:rPr>
              <a:t>32-34</a:t>
            </a:r>
            <a:r>
              <a:rPr lang="en-US" sz="2000" dirty="0"/>
              <a:t> </a:t>
            </a:r>
          </a:p>
        </p:txBody>
      </p:sp>
      <p:sp>
        <p:nvSpPr>
          <p:cNvPr id="4" name="Slide Number Placeholder 3">
            <a:extLst>
              <a:ext uri="{FF2B5EF4-FFF2-40B4-BE49-F238E27FC236}">
                <a16:creationId xmlns:a16="http://schemas.microsoft.com/office/drawing/2014/main" id="{374D674C-EA6C-2040-A8BE-8E737CE7659F}"/>
              </a:ext>
            </a:extLst>
          </p:cNvPr>
          <p:cNvSpPr>
            <a:spLocks noGrp="1"/>
          </p:cNvSpPr>
          <p:nvPr>
            <p:ph type="sldNum" sz="quarter" idx="12"/>
          </p:nvPr>
        </p:nvSpPr>
        <p:spPr/>
        <p:txBody>
          <a:bodyPr/>
          <a:lstStyle/>
          <a:p>
            <a:fld id="{C8F7F351-82FE-6748-A3E2-20FA9B2ECD38}" type="slidenum">
              <a:rPr lang="en-US" smtClean="0"/>
              <a:t>2</a:t>
            </a:fld>
            <a:endParaRPr lang="en-US"/>
          </a:p>
        </p:txBody>
      </p:sp>
    </p:spTree>
    <p:extLst>
      <p:ext uri="{BB962C8B-B14F-4D97-AF65-F5344CB8AC3E}">
        <p14:creationId xmlns:p14="http://schemas.microsoft.com/office/powerpoint/2010/main" val="250393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DCB09-848A-4D49-B6D4-0D1CA10B14D2}"/>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1</a:t>
            </a:r>
          </a:p>
        </p:txBody>
      </p:sp>
      <p:sp>
        <p:nvSpPr>
          <p:cNvPr id="3" name="Text Placeholder 2">
            <a:extLst>
              <a:ext uri="{FF2B5EF4-FFF2-40B4-BE49-F238E27FC236}">
                <a16:creationId xmlns:a16="http://schemas.microsoft.com/office/drawing/2014/main" id="{DC225721-9CE5-C140-AE7F-F31D9B12AD3A}"/>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Overview of Medicare</a:t>
            </a:r>
          </a:p>
        </p:txBody>
      </p:sp>
      <p:sp>
        <p:nvSpPr>
          <p:cNvPr id="6" name="Slide Number Placeholder 5">
            <a:extLst>
              <a:ext uri="{FF2B5EF4-FFF2-40B4-BE49-F238E27FC236}">
                <a16:creationId xmlns:a16="http://schemas.microsoft.com/office/drawing/2014/main" id="{9BF13FC4-8CE6-E04B-AEF2-A68771F499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
        <p:nvSpPr>
          <p:cNvPr id="7" name="Rectangle 6">
            <a:extLst>
              <a:ext uri="{FF2B5EF4-FFF2-40B4-BE49-F238E27FC236}">
                <a16:creationId xmlns:a16="http://schemas.microsoft.com/office/drawing/2014/main" id="{0FE6EB90-AC22-BF42-BC20-B63BFF8373C8}"/>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64233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BC81A5F-14CB-3521-B330-0B954E70B0D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A196DD2-8D86-E10C-753A-CA117B5BCAD3}"/>
              </a:ext>
            </a:extLst>
          </p:cNvPr>
          <p:cNvSpPr txBox="1">
            <a:spLocks noGrp="1"/>
          </p:cNvSpPr>
          <p:nvPr>
            <p:ph type="title" idx="4294967295"/>
          </p:nvPr>
        </p:nvSpPr>
        <p:spPr>
          <a:xfrm>
            <a:off x="231354" y="191747"/>
            <a:ext cx="1196064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Medicare</a:t>
            </a:r>
          </a:p>
        </p:txBody>
      </p:sp>
      <p:sp>
        <p:nvSpPr>
          <p:cNvPr id="7" name="TextBox 6">
            <a:extLst>
              <a:ext uri="{FF2B5EF4-FFF2-40B4-BE49-F238E27FC236}">
                <a16:creationId xmlns:a16="http://schemas.microsoft.com/office/drawing/2014/main" id="{D2024D87-003C-40FE-4B6F-2DE0D0E0E21D}"/>
              </a:ext>
              <a:ext uri="{C183D7F6-B498-43B3-948B-1728B52AA6E4}">
                <adec:decorative xmlns:adec="http://schemas.microsoft.com/office/drawing/2017/decorative" val="0"/>
              </a:ext>
            </a:extLst>
          </p:cNvPr>
          <p:cNvSpPr txBox="1"/>
          <p:nvPr/>
        </p:nvSpPr>
        <p:spPr>
          <a:xfrm>
            <a:off x="490598" y="1209211"/>
            <a:ext cx="11210804" cy="35086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
                <a:srgbClr val="0C447C"/>
              </a:buClr>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Health insurance for:</a:t>
            </a:r>
          </a:p>
          <a:p>
            <a:pPr marL="617220" marR="0" lvl="0"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People 65 or older</a:t>
            </a:r>
          </a:p>
          <a:p>
            <a:pPr marL="617220" marR="0" lvl="0"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Certain people who are under 65 with disabilities </a:t>
            </a:r>
          </a:p>
          <a:p>
            <a:pPr marL="617220" marR="0" lvl="0"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People of any age with End-Stage Renal Disease (ESRD) (permanent kidney failure requiring dialysis or a kidney transplant)</a:t>
            </a:r>
          </a:p>
          <a:p>
            <a:pPr marL="617220" marR="0" lvl="0"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People with ALS (also called Lou Gehrig’s disease)​</a:t>
            </a:r>
          </a:p>
          <a:p>
            <a:pPr marL="548640" marR="0" lvl="0" indent="-274320" algn="l" defTabSz="914400" rtl="0" eaLnBrk="1" fontAlgn="auto" latinLnBrk="0" hangingPunct="1">
              <a:lnSpc>
                <a:spcPct val="100000"/>
              </a:lnSpc>
              <a:spcBef>
                <a:spcPts val="0"/>
              </a:spcBef>
              <a:spcAft>
                <a:spcPts val="1200"/>
              </a:spcAft>
              <a:buClr>
                <a:srgbClr val="0C447C"/>
              </a:buClr>
              <a:buSzTx/>
              <a:buFont typeface="Wingdings" pitchFamily="2" charset="2"/>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 name="TextBox 1">
            <a:extLst>
              <a:ext uri="{FF2B5EF4-FFF2-40B4-BE49-F238E27FC236}">
                <a16:creationId xmlns:a16="http://schemas.microsoft.com/office/drawing/2014/main" id="{3657DB29-8E94-7D25-06B3-5D720736E3F4}"/>
              </a:ext>
              <a:ext uri="{C183D7F6-B498-43B3-948B-1728B52AA6E4}">
                <adec:decorative xmlns:adec="http://schemas.microsoft.com/office/drawing/2017/decorative" val="0"/>
              </a:ext>
            </a:extLst>
          </p:cNvPr>
          <p:cNvSpPr txBox="1"/>
          <p:nvPr/>
        </p:nvSpPr>
        <p:spPr>
          <a:xfrm>
            <a:off x="764918" y="4533173"/>
            <a:ext cx="1035517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
                <a:srgbClr val="0C447C"/>
              </a:buClr>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NOTE: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You must be either a U.S. citizen or U.S. national, a lawful permanent resident (green card holder), a Cuban-Haitian entrant, or lawfully living in the U.S. as a Compact of Free Association (COFA) migrant to get Part A and Part B benefits or join a Medicare health or drug plan. </a:t>
            </a:r>
          </a:p>
        </p:txBody>
      </p:sp>
      <p:sp>
        <p:nvSpPr>
          <p:cNvPr id="3" name="Freeform: Shape 2">
            <a:extLst>
              <a:ext uri="{FF2B5EF4-FFF2-40B4-BE49-F238E27FC236}">
                <a16:creationId xmlns:a16="http://schemas.microsoft.com/office/drawing/2014/main" id="{CDE43E05-72C9-9D8B-BE24-105CEA22C9F2}"/>
              </a:ext>
              <a:ext uri="{C183D7F6-B498-43B3-948B-1728B52AA6E4}">
                <adec:decorative xmlns:adec="http://schemas.microsoft.com/office/drawing/2017/decorative" val="1"/>
              </a:ext>
            </a:extLst>
          </p:cNvPr>
          <p:cNvSpPr>
            <a:spLocks noChangeAspect="1"/>
          </p:cNvSpPr>
          <p:nvPr/>
        </p:nvSpPr>
        <p:spPr>
          <a:xfrm>
            <a:off x="490598" y="4580704"/>
            <a:ext cx="274320" cy="274320"/>
          </a:xfrm>
          <a:custGeom>
            <a:avLst/>
            <a:gdLst>
              <a:gd name="connsiteX0" fmla="*/ 1828800 w 3657600"/>
              <a:gd name="connsiteY0" fmla="*/ 473375 h 3657600"/>
              <a:gd name="connsiteX1" fmla="*/ 1526601 w 3657600"/>
              <a:gd name="connsiteY1" fmla="*/ 1451335 h 3657600"/>
              <a:gd name="connsiteX2" fmla="*/ 548643 w 3657600"/>
              <a:gd name="connsiteY2" fmla="*/ 1451328 h 3657600"/>
              <a:gd name="connsiteX3" fmla="*/ 1339831 w 3657600"/>
              <a:gd name="connsiteY3" fmla="*/ 2055733 h 3657600"/>
              <a:gd name="connsiteX4" fmla="*/ 1037619 w 3657600"/>
              <a:gd name="connsiteY4" fmla="*/ 3033688 h 3657600"/>
              <a:gd name="connsiteX5" fmla="*/ 1828800 w 3657600"/>
              <a:gd name="connsiteY5" fmla="*/ 2429272 h 3657600"/>
              <a:gd name="connsiteX6" fmla="*/ 2619981 w 3657600"/>
              <a:gd name="connsiteY6" fmla="*/ 3033688 h 3657600"/>
              <a:gd name="connsiteX7" fmla="*/ 2317769 w 3657600"/>
              <a:gd name="connsiteY7" fmla="*/ 2055733 h 3657600"/>
              <a:gd name="connsiteX8" fmla="*/ 3108957 w 3657600"/>
              <a:gd name="connsiteY8" fmla="*/ 1451328 h 3657600"/>
              <a:gd name="connsiteX9" fmla="*/ 2130999 w 3657600"/>
              <a:gd name="connsiteY9" fmla="*/ 1451335 h 3657600"/>
              <a:gd name="connsiteX10" fmla="*/ 1828800 w 3657600"/>
              <a:gd name="connsiteY10" fmla="*/ 0 h 3657600"/>
              <a:gd name="connsiteX11" fmla="*/ 3657600 w 3657600"/>
              <a:gd name="connsiteY11" fmla="*/ 1828800 h 3657600"/>
              <a:gd name="connsiteX12" fmla="*/ 1828800 w 3657600"/>
              <a:gd name="connsiteY12" fmla="*/ 3657600 h 3657600"/>
              <a:gd name="connsiteX13" fmla="*/ 0 w 3657600"/>
              <a:gd name="connsiteY13" fmla="*/ 1828800 h 3657600"/>
              <a:gd name="connsiteX14" fmla="*/ 1828800 w 3657600"/>
              <a:gd name="connsiteY14"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3657600">
                <a:moveTo>
                  <a:pt x="1828800" y="473375"/>
                </a:moveTo>
                <a:lnTo>
                  <a:pt x="1526601" y="1451335"/>
                </a:lnTo>
                <a:lnTo>
                  <a:pt x="548643" y="1451328"/>
                </a:lnTo>
                <a:lnTo>
                  <a:pt x="1339831" y="2055733"/>
                </a:lnTo>
                <a:lnTo>
                  <a:pt x="1037619" y="3033688"/>
                </a:lnTo>
                <a:lnTo>
                  <a:pt x="1828800" y="2429272"/>
                </a:lnTo>
                <a:lnTo>
                  <a:pt x="2619981" y="3033688"/>
                </a:lnTo>
                <a:lnTo>
                  <a:pt x="2317769" y="2055733"/>
                </a:lnTo>
                <a:lnTo>
                  <a:pt x="3108957" y="1451328"/>
                </a:lnTo>
                <a:lnTo>
                  <a:pt x="2130999" y="1451335"/>
                </a:lnTo>
                <a:close/>
                <a:moveTo>
                  <a:pt x="1828800" y="0"/>
                </a:moveTo>
                <a:cubicBezTo>
                  <a:pt x="2838818" y="0"/>
                  <a:pt x="3657600" y="818782"/>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 name="Slide Number Placeholder 3">
            <a:extLst>
              <a:ext uri="{FF2B5EF4-FFF2-40B4-BE49-F238E27FC236}">
                <a16:creationId xmlns:a16="http://schemas.microsoft.com/office/drawing/2014/main" id="{6E25719F-7E0C-D313-654A-109DD1FD1FB4}"/>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87182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36C09AB-A00F-1A75-A3CA-7C4B27F7A19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3A9FC44-3A00-2E6C-DC6B-042C8F2EAF2D}"/>
              </a:ext>
            </a:extLst>
          </p:cNvPr>
          <p:cNvSpPr txBox="1">
            <a:spLocks noGrp="1"/>
          </p:cNvSpPr>
          <p:nvPr>
            <p:ph type="title" idx="4294967295"/>
          </p:nvPr>
        </p:nvSpPr>
        <p:spPr>
          <a:xfrm>
            <a:off x="231354" y="201497"/>
            <a:ext cx="1196064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What Are the Parts of Medicare?</a:t>
            </a:r>
          </a:p>
        </p:txBody>
      </p:sp>
      <p:sp>
        <p:nvSpPr>
          <p:cNvPr id="5" name="Content Placeholder 11">
            <a:extLst>
              <a:ext uri="{FF2B5EF4-FFF2-40B4-BE49-F238E27FC236}">
                <a16:creationId xmlns:a16="http://schemas.microsoft.com/office/drawing/2014/main" id="{D1B6B910-D3DC-76B2-31D7-FEE597A393CD}"/>
              </a:ext>
            </a:extLst>
          </p:cNvPr>
          <p:cNvSpPr txBox="1">
            <a:spLocks/>
          </p:cNvSpPr>
          <p:nvPr/>
        </p:nvSpPr>
        <p:spPr>
          <a:xfrm>
            <a:off x="1363378" y="1698469"/>
            <a:ext cx="2926080" cy="3756252"/>
          </a:xfrm>
          <a:prstGeom prst="roundRect">
            <a:avLst/>
          </a:prstGeom>
          <a:ln w="38100">
            <a:solidFill>
              <a:schemeClr val="accent1"/>
            </a:solidFill>
          </a:ln>
        </p:spPr>
        <p:txBody>
          <a:bodyPr vert="horz" wrap="none" lIns="91440" tIns="45720" rIns="91440" bIns="45720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Part A</a:t>
            </a:r>
            <a:b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(Hospital Insurance)</a:t>
            </a:r>
          </a:p>
        </p:txBody>
      </p:sp>
      <p:pic>
        <p:nvPicPr>
          <p:cNvPr id="8" name="Picture 7" descr="Part A icon">
            <a:extLst>
              <a:ext uri="{FF2B5EF4-FFF2-40B4-BE49-F238E27FC236}">
                <a16:creationId xmlns:a16="http://schemas.microsoft.com/office/drawing/2014/main" id="{FF70A035-60AF-15C2-719E-301928F42F86}"/>
              </a:ext>
            </a:extLst>
          </p:cNvPr>
          <p:cNvPicPr>
            <a:picLocks noChangeAspect="1"/>
          </p:cNvPicPr>
          <p:nvPr/>
        </p:nvPicPr>
        <p:blipFill>
          <a:blip r:embed="rId4"/>
          <a:srcRect/>
          <a:stretch/>
        </p:blipFill>
        <p:spPr>
          <a:xfrm>
            <a:off x="1778335" y="2324389"/>
            <a:ext cx="2133141" cy="1207125"/>
          </a:xfrm>
          <a:prstGeom prst="rect">
            <a:avLst/>
          </a:prstGeom>
        </p:spPr>
      </p:pic>
      <p:pic>
        <p:nvPicPr>
          <p:cNvPr id="9" name="Picture 8" descr="Part B Icon">
            <a:extLst>
              <a:ext uri="{FF2B5EF4-FFF2-40B4-BE49-F238E27FC236}">
                <a16:creationId xmlns:a16="http://schemas.microsoft.com/office/drawing/2014/main" id="{15638A7E-A607-C6B4-50E0-6888568BCDBB}"/>
              </a:ext>
            </a:extLst>
          </p:cNvPr>
          <p:cNvPicPr>
            <a:picLocks noChangeAspect="1"/>
          </p:cNvPicPr>
          <p:nvPr/>
        </p:nvPicPr>
        <p:blipFill>
          <a:blip r:embed="rId5"/>
          <a:srcRect/>
          <a:stretch/>
        </p:blipFill>
        <p:spPr>
          <a:xfrm>
            <a:off x="5190993" y="2229359"/>
            <a:ext cx="1674334" cy="1508324"/>
          </a:xfrm>
          <a:prstGeom prst="rect">
            <a:avLst/>
          </a:prstGeom>
        </p:spPr>
      </p:pic>
      <p:sp>
        <p:nvSpPr>
          <p:cNvPr id="10" name="Content Placeholder 15">
            <a:extLst>
              <a:ext uri="{FF2B5EF4-FFF2-40B4-BE49-F238E27FC236}">
                <a16:creationId xmlns:a16="http://schemas.microsoft.com/office/drawing/2014/main" id="{AC536389-FE11-64BF-B64C-052D01FB5214}"/>
              </a:ext>
            </a:extLst>
          </p:cNvPr>
          <p:cNvSpPr txBox="1">
            <a:spLocks/>
          </p:cNvSpPr>
          <p:nvPr/>
        </p:nvSpPr>
        <p:spPr>
          <a:xfrm>
            <a:off x="4656789" y="1698469"/>
            <a:ext cx="2926080" cy="3807239"/>
          </a:xfrm>
          <a:prstGeom prst="roundRect">
            <a:avLst/>
          </a:prstGeom>
          <a:ln w="38100">
            <a:solidFill>
              <a:schemeClr val="accent1"/>
            </a:solidFill>
          </a:ln>
        </p:spPr>
        <p:txBody>
          <a:bodyPr vert="horz" wrap="none" lIns="91440" tIns="45720" rIns="91440" bIns="45720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Part B</a:t>
            </a:r>
            <a:b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(Medical Insurance)</a:t>
            </a:r>
          </a:p>
        </p:txBody>
      </p:sp>
      <p:pic>
        <p:nvPicPr>
          <p:cNvPr id="11" name="Picture 10" descr="Part D Icon">
            <a:extLst>
              <a:ext uri="{FF2B5EF4-FFF2-40B4-BE49-F238E27FC236}">
                <a16:creationId xmlns:a16="http://schemas.microsoft.com/office/drawing/2014/main" id="{94AC13A1-7F1A-452D-90F3-399BC0AE2E9D}"/>
              </a:ext>
            </a:extLst>
          </p:cNvPr>
          <p:cNvPicPr>
            <a:picLocks noChangeAspect="1"/>
          </p:cNvPicPr>
          <p:nvPr/>
        </p:nvPicPr>
        <p:blipFill>
          <a:blip r:embed="rId6"/>
          <a:srcRect/>
          <a:stretch/>
        </p:blipFill>
        <p:spPr>
          <a:xfrm>
            <a:off x="8482946" y="2238016"/>
            <a:ext cx="1939276" cy="1379870"/>
          </a:xfrm>
          <a:prstGeom prst="rect">
            <a:avLst/>
          </a:prstGeom>
        </p:spPr>
      </p:pic>
      <p:sp>
        <p:nvSpPr>
          <p:cNvPr id="12" name="Content Placeholder 16">
            <a:extLst>
              <a:ext uri="{FF2B5EF4-FFF2-40B4-BE49-F238E27FC236}">
                <a16:creationId xmlns:a16="http://schemas.microsoft.com/office/drawing/2014/main" id="{0623BEF5-B356-6A64-E0CE-704565EC58A0}"/>
              </a:ext>
            </a:extLst>
          </p:cNvPr>
          <p:cNvSpPr txBox="1">
            <a:spLocks/>
          </p:cNvSpPr>
          <p:nvPr/>
        </p:nvSpPr>
        <p:spPr>
          <a:xfrm>
            <a:off x="7950200" y="1698469"/>
            <a:ext cx="2926080" cy="3803651"/>
          </a:xfrm>
          <a:prstGeom prst="roundRect">
            <a:avLst/>
          </a:prstGeom>
          <a:ln w="38100">
            <a:solidFill>
              <a:schemeClr val="accent1"/>
            </a:solidFill>
          </a:ln>
        </p:spPr>
        <p:txBody>
          <a:bodyPr wrap="none" bIns="45720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Part D</a:t>
            </a:r>
            <a:b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(Drug coverage)</a:t>
            </a:r>
          </a:p>
        </p:txBody>
      </p:sp>
      <p:sp>
        <p:nvSpPr>
          <p:cNvPr id="4" name="Slide Number Placeholder 3">
            <a:extLst>
              <a:ext uri="{FF2B5EF4-FFF2-40B4-BE49-F238E27FC236}">
                <a16:creationId xmlns:a16="http://schemas.microsoft.com/office/drawing/2014/main" id="{CB7FBC81-820F-B722-FD80-9089ED2134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32870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4003620-D865-D25C-F239-5616671C518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2B95588-52F2-421E-99DD-0F8BC0954A44}"/>
              </a:ext>
            </a:extLst>
          </p:cNvPr>
          <p:cNvSpPr txBox="1">
            <a:spLocks noGrp="1"/>
          </p:cNvSpPr>
          <p:nvPr>
            <p:ph type="title" idx="4294967295"/>
          </p:nvPr>
        </p:nvSpPr>
        <p:spPr>
          <a:xfrm>
            <a:off x="253391" y="201497"/>
            <a:ext cx="1193860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Your Medicare Options</a:t>
            </a:r>
          </a:p>
        </p:txBody>
      </p:sp>
      <p:sp>
        <p:nvSpPr>
          <p:cNvPr id="2" name="Content Placeholder 5">
            <a:extLst>
              <a:ext uri="{FF2B5EF4-FFF2-40B4-BE49-F238E27FC236}">
                <a16:creationId xmlns:a16="http://schemas.microsoft.com/office/drawing/2014/main" id="{925F20E6-B30C-3563-9CFC-4F6DFF22B3B2}"/>
              </a:ext>
            </a:extLst>
          </p:cNvPr>
          <p:cNvSpPr txBox="1">
            <a:spLocks/>
          </p:cNvSpPr>
          <p:nvPr/>
        </p:nvSpPr>
        <p:spPr>
          <a:xfrm>
            <a:off x="1109862" y="1064332"/>
            <a:ext cx="3923127" cy="400110"/>
          </a:xfrm>
          <a:prstGeom prst="roundRect">
            <a:avLst/>
          </a:prstGeom>
          <a:solidFill>
            <a:srgbClr val="DEEBF7"/>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0" cap="none" spc="0" normalizeH="0" baseline="0" noProof="0" dirty="0">
                <a:ln>
                  <a:noFill/>
                </a:ln>
                <a:solidFill>
                  <a:prstClr val="black"/>
                </a:solidFill>
                <a:effectLst/>
                <a:uLnTx/>
                <a:uFillTx/>
                <a:latin typeface="Arial" panose="020B0604020202020204" pitchFamily="34" charset="0"/>
                <a:ea typeface="+mn-ea"/>
                <a:cs typeface="+mn-cs"/>
              </a:rPr>
              <a:t>Original Medicare</a:t>
            </a:r>
          </a:p>
        </p:txBody>
      </p:sp>
      <p:pic>
        <p:nvPicPr>
          <p:cNvPr id="3" name="Picture 2" descr="Part A&#10;Part B&#10;You can add:&#10;Part&#10;You can also add:&#10;Supplemental coverage.">
            <a:extLst>
              <a:ext uri="{FF2B5EF4-FFF2-40B4-BE49-F238E27FC236}">
                <a16:creationId xmlns:a16="http://schemas.microsoft.com/office/drawing/2014/main" id="{31C778DF-0C68-754D-CC8F-9045E3751834}"/>
              </a:ext>
            </a:extLst>
          </p:cNvPr>
          <p:cNvPicPr>
            <a:picLocks noChangeAspect="1"/>
          </p:cNvPicPr>
          <p:nvPr/>
        </p:nvPicPr>
        <p:blipFill>
          <a:blip r:embed="rId4"/>
          <a:srcRect/>
          <a:stretch/>
        </p:blipFill>
        <p:spPr>
          <a:xfrm>
            <a:off x="1411892" y="1556870"/>
            <a:ext cx="3481852" cy="3686667"/>
          </a:xfrm>
          <a:prstGeom prst="rect">
            <a:avLst/>
          </a:prstGeom>
        </p:spPr>
      </p:pic>
      <p:cxnSp>
        <p:nvCxnSpPr>
          <p:cNvPr id="7" name="Straight Connector 6">
            <a:extLst>
              <a:ext uri="{FF2B5EF4-FFF2-40B4-BE49-F238E27FC236}">
                <a16:creationId xmlns:a16="http://schemas.microsoft.com/office/drawing/2014/main" id="{39F0D355-D1E1-E9F5-9A6A-D6FDBD77CD3F}"/>
              </a:ext>
              <a:ext uri="{C183D7F6-B498-43B3-948B-1728B52AA6E4}">
                <adec:decorative xmlns:adec="http://schemas.microsoft.com/office/drawing/2017/decorative" val="1"/>
              </a:ext>
            </a:extLst>
          </p:cNvPr>
          <p:cNvCxnSpPr>
            <a:cxnSpLocks/>
          </p:cNvCxnSpPr>
          <p:nvPr/>
        </p:nvCxnSpPr>
        <p:spPr>
          <a:xfrm>
            <a:off x="5742240" y="1495313"/>
            <a:ext cx="0" cy="4335332"/>
          </a:xfrm>
          <a:prstGeom prst="line">
            <a:avLst/>
          </a:prstGeom>
          <a:noFill/>
          <a:ln w="12700" cap="flat" cmpd="sng" algn="ctr">
            <a:solidFill>
              <a:schemeClr val="accent5">
                <a:lumMod val="60000"/>
                <a:lumOff val="40000"/>
              </a:schemeClr>
            </a:solidFill>
            <a:prstDash val="solid"/>
            <a:miter lim="800000"/>
          </a:ln>
          <a:effectLst/>
        </p:spPr>
      </p:cxnSp>
      <p:sp>
        <p:nvSpPr>
          <p:cNvPr id="13" name="Content Placeholder 5">
            <a:extLst>
              <a:ext uri="{FF2B5EF4-FFF2-40B4-BE49-F238E27FC236}">
                <a16:creationId xmlns:a16="http://schemas.microsoft.com/office/drawing/2014/main" id="{93034FF5-EDD3-5880-8DDC-AEC3884869D4}"/>
              </a:ext>
            </a:extLst>
          </p:cNvPr>
          <p:cNvSpPr txBox="1">
            <a:spLocks/>
          </p:cNvSpPr>
          <p:nvPr/>
        </p:nvSpPr>
        <p:spPr>
          <a:xfrm>
            <a:off x="6299200" y="1064332"/>
            <a:ext cx="5524500" cy="400110"/>
          </a:xfrm>
          <a:prstGeom prst="roundRect">
            <a:avLst/>
          </a:prstGeom>
          <a:solidFill>
            <a:srgbClr val="DEEBF7"/>
          </a:solidFill>
        </p:spPr>
        <p:txBody>
          <a:bodyPr vert="horz" lIns="91440" tIns="45720" rIns="91440" bIns="45720" rtlCol="0">
            <a:noAutofit/>
          </a:bodyPr>
          <a:lstStyle>
            <a:lvl1pPr marL="274320" indent="-274320" algn="l" defTabSz="914400" rtl="0" eaLnBrk="1" latinLnBrk="0" hangingPunct="1">
              <a:lnSpc>
                <a:spcPct val="100000"/>
              </a:lnSpc>
              <a:spcBef>
                <a:spcPts val="0"/>
              </a:spcBef>
              <a:spcAft>
                <a:spcPts val="1200"/>
              </a:spcAft>
              <a:buClr>
                <a:srgbClr val="00539A"/>
              </a:buClr>
              <a:buFont typeface="Wingdings" pitchFamily="2" charset="2"/>
              <a:buChar char="§"/>
              <a:defRPr sz="2600" kern="1200">
                <a:solidFill>
                  <a:srgbClr val="00529B"/>
                </a:solidFill>
                <a:latin typeface="Arial" panose="020B0604020202020204" pitchFamily="34" charset="0"/>
                <a:ea typeface="+mn-ea"/>
                <a:cs typeface="Arial" panose="020B0604020202020204" pitchFamily="34" charset="0"/>
              </a:defRPr>
            </a:lvl1pPr>
            <a:lvl2pPr marL="822960" indent="-274320" algn="l" defTabSz="914400" rtl="0" eaLnBrk="1" latinLnBrk="0" hangingPunct="1">
              <a:lnSpc>
                <a:spcPct val="100000"/>
              </a:lnSpc>
              <a:spcBef>
                <a:spcPts val="0"/>
              </a:spcBef>
              <a:spcAft>
                <a:spcPts val="1200"/>
              </a:spcAft>
              <a:buFont typeface="Arial" panose="020B0604020202020204" pitchFamily="34" charset="0"/>
              <a:buChar char="•"/>
              <a:defRPr sz="2200" kern="1200">
                <a:solidFill>
                  <a:srgbClr val="00529B"/>
                </a:solidFill>
                <a:latin typeface="Arial" panose="020B0604020202020204" pitchFamily="34" charset="0"/>
                <a:ea typeface="+mn-ea"/>
                <a:cs typeface="Arial" panose="020B0604020202020204" pitchFamily="34" charset="0"/>
              </a:defRPr>
            </a:lvl2pPr>
            <a:lvl3pPr marL="1371600" indent="-274320" algn="l" defTabSz="914400" rtl="0" eaLnBrk="1" latinLnBrk="0" hangingPunct="1">
              <a:lnSpc>
                <a:spcPct val="100000"/>
              </a:lnSpc>
              <a:spcBef>
                <a:spcPts val="0"/>
              </a:spcBef>
              <a:spcAft>
                <a:spcPts val="1200"/>
              </a:spcAft>
              <a:buSzPct val="50000"/>
              <a:buFont typeface="Wingdings" panose="05000000000000000000" pitchFamily="2" charset="2"/>
              <a:buChar char="q"/>
              <a:defRPr sz="2000" kern="1200">
                <a:solidFill>
                  <a:srgbClr val="00529B"/>
                </a:solidFill>
                <a:latin typeface="+mn-lt"/>
                <a:ea typeface="+mn-ea"/>
                <a:cs typeface="+mn-cs"/>
              </a:defRPr>
            </a:lvl3pPr>
            <a:lvl4pPr marL="1920240" indent="-274320" algn="l" defTabSz="914400" rtl="0" eaLnBrk="1" latinLnBrk="0" hangingPunct="1">
              <a:lnSpc>
                <a:spcPct val="100000"/>
              </a:lnSpc>
              <a:spcBef>
                <a:spcPts val="0"/>
              </a:spcBef>
              <a:spcAft>
                <a:spcPts val="1200"/>
              </a:spcAft>
              <a:buFont typeface="Courier New" panose="02070309020205020404" pitchFamily="49" charset="0"/>
              <a:buChar char="o"/>
              <a:defRPr sz="1800" kern="1200">
                <a:solidFill>
                  <a:srgbClr val="00529B"/>
                </a:solidFill>
                <a:latin typeface="+mn-lt"/>
                <a:ea typeface="+mn-ea"/>
                <a:cs typeface="+mn-cs"/>
              </a:defRPr>
            </a:lvl4pPr>
            <a:lvl5pPr marL="2057400" indent="-274320"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529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200"/>
              </a:spcAft>
              <a:buClr>
                <a:srgbClr val="00539A"/>
              </a:buClr>
              <a:buSzTx/>
              <a:buFont typeface="Wingdings" pitchFamily="2" charset="2"/>
              <a:buNone/>
              <a:tabLst/>
              <a:defRPr/>
            </a:pPr>
            <a:r>
              <a:rPr kumimoji="0" lang="en-US" sz="2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Medicare Advantage (also known as Part C)</a:t>
            </a:r>
          </a:p>
        </p:txBody>
      </p:sp>
      <p:pic>
        <p:nvPicPr>
          <p:cNvPr id="14" name="Picture 13" descr="Part A&#10;Part B&#10;Most plans include:&#10;Part D&#10;Extra benefits.">
            <a:extLst>
              <a:ext uri="{FF2B5EF4-FFF2-40B4-BE49-F238E27FC236}">
                <a16:creationId xmlns:a16="http://schemas.microsoft.com/office/drawing/2014/main" id="{4C30F5BD-AD96-D767-2B98-C9AD171E2BC1}"/>
              </a:ext>
            </a:extLst>
          </p:cNvPr>
          <p:cNvPicPr>
            <a:picLocks noChangeAspect="1"/>
          </p:cNvPicPr>
          <p:nvPr/>
        </p:nvPicPr>
        <p:blipFill>
          <a:blip r:embed="rId5"/>
          <a:srcRect/>
          <a:stretch/>
        </p:blipFill>
        <p:spPr>
          <a:xfrm>
            <a:off x="7203440" y="1591380"/>
            <a:ext cx="3967624" cy="2960299"/>
          </a:xfrm>
          <a:prstGeom prst="rect">
            <a:avLst/>
          </a:prstGeom>
        </p:spPr>
      </p:pic>
      <p:sp>
        <p:nvSpPr>
          <p:cNvPr id="4" name="Slide Number Placeholder 3">
            <a:extLst>
              <a:ext uri="{FF2B5EF4-FFF2-40B4-BE49-F238E27FC236}">
                <a16:creationId xmlns:a16="http://schemas.microsoft.com/office/drawing/2014/main" id="{F231198E-7580-92E9-3554-1512F924DF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36872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2F2365F-B85C-A910-1291-1E2ECD803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3D15CD-D154-D7A4-166E-5A411CDB88E7}"/>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2</a:t>
            </a:r>
          </a:p>
        </p:txBody>
      </p:sp>
      <p:sp>
        <p:nvSpPr>
          <p:cNvPr id="3" name="Text Placeholder 2">
            <a:extLst>
              <a:ext uri="{FF2B5EF4-FFF2-40B4-BE49-F238E27FC236}">
                <a16:creationId xmlns:a16="http://schemas.microsoft.com/office/drawing/2014/main" id="{D0FAA261-54E0-6F6E-DE2D-10AF5C0E82FA}"/>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Medicare &amp; Medicaid Fraud, Waste &amp; Abuse Overview</a:t>
            </a:r>
          </a:p>
        </p:txBody>
      </p:sp>
      <p:sp>
        <p:nvSpPr>
          <p:cNvPr id="6" name="Slide Number Placeholder 5">
            <a:extLst>
              <a:ext uri="{FF2B5EF4-FFF2-40B4-BE49-F238E27FC236}">
                <a16:creationId xmlns:a16="http://schemas.microsoft.com/office/drawing/2014/main" id="{41715241-5D1F-E791-3D1A-D6C629E34244}"/>
              </a:ext>
            </a:extLst>
          </p:cNvPr>
          <p:cNvSpPr>
            <a:spLocks noGrp="1"/>
          </p:cNvSpPr>
          <p:nvPr>
            <p:ph type="sldNum" sz="quarter" idx="12"/>
          </p:nvPr>
        </p:nvSpPr>
        <p:spPr/>
        <p:txBody>
          <a:bodyPr/>
          <a:lstStyle/>
          <a:p>
            <a:fld id="{C8F7F351-82FE-6748-A3E2-20FA9B2ECD38}" type="slidenum">
              <a:rPr lang="en-US" smtClean="0"/>
              <a:t>7</a:t>
            </a:fld>
            <a:endParaRPr lang="en-US"/>
          </a:p>
        </p:txBody>
      </p:sp>
      <p:sp>
        <p:nvSpPr>
          <p:cNvPr id="7" name="Rectangle 6">
            <a:extLst>
              <a:ext uri="{FF2B5EF4-FFF2-40B4-BE49-F238E27FC236}">
                <a16:creationId xmlns:a16="http://schemas.microsoft.com/office/drawing/2014/main" id="{EE4298F8-81A8-7AEE-C1A1-5FC0D05AEEF6}"/>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729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49CE2A0-68A1-B006-97F6-F7459BF37EB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1E7A9D3-52B2-023B-F2EE-AE85116CFDF4}"/>
              </a:ext>
            </a:extLst>
          </p:cNvPr>
          <p:cNvSpPr txBox="1">
            <a:spLocks noGrp="1"/>
          </p:cNvSpPr>
          <p:nvPr>
            <p:ph type="title" idx="4294967295"/>
          </p:nvPr>
        </p:nvSpPr>
        <p:spPr>
          <a:xfrm>
            <a:off x="0"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Fraud, Waste &amp; Abuse: What’s the Difference? </a:t>
            </a:r>
          </a:p>
        </p:txBody>
      </p:sp>
      <p:sp>
        <p:nvSpPr>
          <p:cNvPr id="3" name="Rectangle: Rounded Corners 2" descr="When someone knowingly deceives, conceals, or misrepresents to obtain money or property from any health care benefit program.&#10;">
            <a:extLst>
              <a:ext uri="{FF2B5EF4-FFF2-40B4-BE49-F238E27FC236}">
                <a16:creationId xmlns:a16="http://schemas.microsoft.com/office/drawing/2014/main" id="{1A2785D8-52BD-E707-217D-25C34F0495BC}"/>
              </a:ext>
            </a:extLst>
          </p:cNvPr>
          <p:cNvSpPr/>
          <p:nvPr/>
        </p:nvSpPr>
        <p:spPr>
          <a:xfrm>
            <a:off x="652354" y="2551259"/>
            <a:ext cx="3474720" cy="1766915"/>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800" b="0" i="0" u="none" strike="noStrike" kern="1200" cap="none" spc="0" normalizeH="0" baseline="0" noProof="0">
              <a:ln>
                <a:noFill/>
              </a:ln>
              <a:solidFill>
                <a:srgbClr val="00529B"/>
              </a:solidFill>
              <a:effectLst/>
              <a:uLnTx/>
              <a:uFillTx/>
              <a:latin typeface="Arial" panose="020B0604020202020204" pitchFamily="34" charset="0"/>
              <a:ea typeface="+mn-ea"/>
              <a:cs typeface="Arial" panose="020B0604020202020204" pitchFamily="34" charset="0"/>
            </a:endParaRPr>
          </a:p>
        </p:txBody>
      </p:sp>
      <p:sp>
        <p:nvSpPr>
          <p:cNvPr id="7" name="Text Placeholder 8">
            <a:extLst>
              <a:ext uri="{FF2B5EF4-FFF2-40B4-BE49-F238E27FC236}">
                <a16:creationId xmlns:a16="http://schemas.microsoft.com/office/drawing/2014/main" id="{D1B557B6-26B0-0B4B-B73C-BD7B3A54C7A0}"/>
              </a:ext>
            </a:extLst>
          </p:cNvPr>
          <p:cNvSpPr txBox="1">
            <a:spLocks/>
          </p:cNvSpPr>
          <p:nvPr/>
        </p:nvSpPr>
        <p:spPr>
          <a:xfrm>
            <a:off x="628669" y="1837672"/>
            <a:ext cx="3520440" cy="2974821"/>
          </a:xfrm>
          <a:prstGeom prst="roundRect">
            <a:avLst/>
          </a:prstGeom>
          <a:ln w="38100">
            <a:solidFill>
              <a:srgbClr val="00529B"/>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00000"/>
              </a:lnSpc>
              <a:spcBef>
                <a:spcPts val="600"/>
              </a:spcBef>
              <a:spcAft>
                <a:spcPts val="1800"/>
              </a:spcAft>
              <a:buFontTx/>
              <a:buNone/>
              <a:defRPr/>
            </a:pPr>
            <a:r>
              <a:rPr lang="en-US" sz="2800" b="1">
                <a:solidFill>
                  <a:srgbClr val="00529B"/>
                </a:solidFill>
                <a:latin typeface="Arial" panose="020B0604020202020204" pitchFamily="34" charset="0"/>
                <a:ea typeface="Calibri" panose="020F0502020204030204" pitchFamily="34" charset="0"/>
                <a:cs typeface="Arial" panose="020B0604020202020204" pitchFamily="34" charset="0"/>
              </a:rPr>
              <a:t>Fraud</a:t>
            </a:r>
          </a:p>
          <a:p>
            <a:pPr marL="0" indent="0">
              <a:lnSpc>
                <a:spcPct val="100000"/>
              </a:lnSpc>
              <a:spcBef>
                <a:spcPts val="0"/>
              </a:spcBef>
              <a:spcAft>
                <a:spcPts val="600"/>
              </a:spcAft>
              <a:buFontTx/>
              <a:buNone/>
              <a:defRPr/>
            </a:pPr>
            <a:r>
              <a:rPr lang="en-US" sz="1800">
                <a:solidFill>
                  <a:srgbClr val="00529B"/>
                </a:solidFill>
                <a:latin typeface="Arial" panose="020B0604020202020204" pitchFamily="34" charset="0"/>
                <a:cs typeface="Arial" panose="020B0604020202020204" pitchFamily="34" charset="0"/>
              </a:rPr>
              <a:t>When someone knowingly deceives, conceals, or misrepresents to obtain money or property from any health care benefit program.</a:t>
            </a:r>
            <a:endParaRPr lang="en-US" b="1">
              <a:solidFill>
                <a:srgbClr val="00529B"/>
              </a:solidFill>
              <a:latin typeface="Arial" panose="020B0604020202020204" pitchFamily="34" charset="0"/>
              <a:ea typeface="Calibri" panose="020F0502020204030204" pitchFamily="34" charset="0"/>
              <a:cs typeface="Arial" panose="020B0604020202020204" pitchFamily="34" charset="0"/>
            </a:endParaRPr>
          </a:p>
          <a:p>
            <a:endParaRPr lang="en-US"/>
          </a:p>
        </p:txBody>
      </p:sp>
      <p:sp>
        <p:nvSpPr>
          <p:cNvPr id="11" name="Rectangle: Rounded Corners 10" descr="Overusing services or other practices that directly or indirectly result in unnecessary costs to any health care benefit program.&#10;">
            <a:extLst>
              <a:ext uri="{FF2B5EF4-FFF2-40B4-BE49-F238E27FC236}">
                <a16:creationId xmlns:a16="http://schemas.microsoft.com/office/drawing/2014/main" id="{9FB696B5-947F-DE37-E39B-0E752F74746F}"/>
              </a:ext>
            </a:extLst>
          </p:cNvPr>
          <p:cNvSpPr/>
          <p:nvPr/>
        </p:nvSpPr>
        <p:spPr>
          <a:xfrm>
            <a:off x="4296728" y="2551259"/>
            <a:ext cx="3474720" cy="1766915"/>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800" b="0" i="0" u="none" strike="noStrike" kern="1200" cap="none" spc="0" normalizeH="0" baseline="0" noProof="0">
              <a:ln>
                <a:noFill/>
              </a:ln>
              <a:solidFill>
                <a:srgbClr val="00529B"/>
              </a:solidFill>
              <a:effectLst/>
              <a:uLnTx/>
              <a:uFillTx/>
              <a:latin typeface="Arial" panose="020B0604020202020204" pitchFamily="34" charset="0"/>
              <a:ea typeface="+mn-ea"/>
              <a:cs typeface="Arial" panose="020B0604020202020204" pitchFamily="34" charset="0"/>
            </a:endParaRPr>
          </a:p>
        </p:txBody>
      </p:sp>
      <p:sp>
        <p:nvSpPr>
          <p:cNvPr id="12" name="Text Placeholder 10">
            <a:extLst>
              <a:ext uri="{FF2B5EF4-FFF2-40B4-BE49-F238E27FC236}">
                <a16:creationId xmlns:a16="http://schemas.microsoft.com/office/drawing/2014/main" id="{02501432-411C-092E-ECA7-35BE6E6A284E}"/>
              </a:ext>
            </a:extLst>
          </p:cNvPr>
          <p:cNvSpPr txBox="1">
            <a:spLocks/>
          </p:cNvSpPr>
          <p:nvPr/>
        </p:nvSpPr>
        <p:spPr>
          <a:xfrm>
            <a:off x="4274927" y="1828262"/>
            <a:ext cx="3520440" cy="2974821"/>
          </a:xfrm>
          <a:prstGeom prst="roundRect">
            <a:avLst/>
          </a:prstGeom>
          <a:ln w="38100">
            <a:solidFill>
              <a:srgbClr val="00529B"/>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00000"/>
              </a:lnSpc>
              <a:spcBef>
                <a:spcPts val="600"/>
              </a:spcBef>
              <a:spcAft>
                <a:spcPts val="1800"/>
              </a:spcAft>
              <a:buFontTx/>
              <a:buNone/>
              <a:defRPr/>
            </a:pPr>
            <a:r>
              <a:rPr lang="en-US" sz="2800" b="1">
                <a:solidFill>
                  <a:srgbClr val="00529B"/>
                </a:solidFill>
                <a:latin typeface="Arial" panose="020B0604020202020204" pitchFamily="34" charset="0"/>
                <a:ea typeface="Calibri" panose="020F0502020204030204" pitchFamily="34" charset="0"/>
                <a:cs typeface="Arial" panose="020B0604020202020204" pitchFamily="34" charset="0"/>
              </a:rPr>
              <a:t>Waste</a:t>
            </a:r>
          </a:p>
          <a:p>
            <a:pPr marL="0" indent="0">
              <a:lnSpc>
                <a:spcPct val="100000"/>
              </a:lnSpc>
              <a:spcBef>
                <a:spcPts val="0"/>
              </a:spcBef>
              <a:spcAft>
                <a:spcPts val="600"/>
              </a:spcAft>
              <a:buFontTx/>
              <a:buNone/>
              <a:defRPr/>
            </a:pPr>
            <a:r>
              <a:rPr lang="en-US" sz="1800">
                <a:solidFill>
                  <a:srgbClr val="00529B"/>
                </a:solidFill>
                <a:latin typeface="Arial" panose="020B0604020202020204" pitchFamily="34" charset="0"/>
                <a:cs typeface="Arial" panose="020B0604020202020204" pitchFamily="34" charset="0"/>
              </a:rPr>
              <a:t>Overusing services or other practices that directly or indirectly result in unnecessary costs to any health care benefit program.</a:t>
            </a:r>
          </a:p>
        </p:txBody>
      </p:sp>
      <p:sp>
        <p:nvSpPr>
          <p:cNvPr id="14" name="Rectangle: Rounded Corners 13" descr="When health care providers or suppliers perform actions that directly or indirectly result in unnecessary costs to any health care benefit program.&#10;">
            <a:extLst>
              <a:ext uri="{FF2B5EF4-FFF2-40B4-BE49-F238E27FC236}">
                <a16:creationId xmlns:a16="http://schemas.microsoft.com/office/drawing/2014/main" id="{E8FAEF4C-CF78-84B2-9D59-7C216489FBE9}"/>
              </a:ext>
            </a:extLst>
          </p:cNvPr>
          <p:cNvSpPr/>
          <p:nvPr/>
        </p:nvSpPr>
        <p:spPr>
          <a:xfrm>
            <a:off x="7947487" y="2551259"/>
            <a:ext cx="3474720" cy="1766915"/>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800" b="0" i="0" u="none" strike="noStrike" kern="1200" cap="none" spc="0" normalizeH="0" baseline="0" noProof="0">
              <a:ln>
                <a:noFill/>
              </a:ln>
              <a:solidFill>
                <a:srgbClr val="00529B"/>
              </a:solidFill>
              <a:effectLst/>
              <a:uLnTx/>
              <a:uFillTx/>
              <a:latin typeface="Arial" panose="020B0604020202020204" pitchFamily="34" charset="0"/>
              <a:ea typeface="+mn-ea"/>
              <a:cs typeface="Arial" panose="020B0604020202020204" pitchFamily="34" charset="0"/>
            </a:endParaRPr>
          </a:p>
        </p:txBody>
      </p:sp>
      <p:sp>
        <p:nvSpPr>
          <p:cNvPr id="15" name="Text Placeholder 12">
            <a:extLst>
              <a:ext uri="{FF2B5EF4-FFF2-40B4-BE49-F238E27FC236}">
                <a16:creationId xmlns:a16="http://schemas.microsoft.com/office/drawing/2014/main" id="{3C151F7E-429D-0BA4-6C42-18A0EB8AEFF6}"/>
              </a:ext>
            </a:extLst>
          </p:cNvPr>
          <p:cNvSpPr txBox="1">
            <a:spLocks/>
          </p:cNvSpPr>
          <p:nvPr/>
        </p:nvSpPr>
        <p:spPr>
          <a:xfrm>
            <a:off x="7921185" y="1837672"/>
            <a:ext cx="3520440" cy="2974821"/>
          </a:xfrm>
          <a:prstGeom prst="roundRect">
            <a:avLst/>
          </a:prstGeom>
          <a:ln w="38100">
            <a:solidFill>
              <a:srgbClr val="00529B"/>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00000"/>
              </a:lnSpc>
              <a:spcBef>
                <a:spcPts val="600"/>
              </a:spcBef>
              <a:spcAft>
                <a:spcPts val="1800"/>
              </a:spcAft>
              <a:buFontTx/>
              <a:buNone/>
              <a:defRPr/>
            </a:pPr>
            <a:r>
              <a:rPr lang="en-US" sz="2800" b="1">
                <a:solidFill>
                  <a:srgbClr val="00529B"/>
                </a:solidFill>
                <a:latin typeface="Arial" panose="020B0604020202020204" pitchFamily="34" charset="0"/>
                <a:ea typeface="Calibri" panose="020F0502020204030204" pitchFamily="34" charset="0"/>
                <a:cs typeface="Arial" panose="020B0604020202020204" pitchFamily="34" charset="0"/>
              </a:rPr>
              <a:t>Abuse</a:t>
            </a:r>
          </a:p>
          <a:p>
            <a:pPr marL="0" indent="0">
              <a:lnSpc>
                <a:spcPct val="100000"/>
              </a:lnSpc>
              <a:spcBef>
                <a:spcPts val="0"/>
              </a:spcBef>
              <a:spcAft>
                <a:spcPts val="600"/>
              </a:spcAft>
              <a:buFontTx/>
              <a:buNone/>
              <a:defRPr/>
            </a:pPr>
            <a:r>
              <a:rPr lang="en-US" sz="1800">
                <a:solidFill>
                  <a:srgbClr val="00529B"/>
                </a:solidFill>
                <a:latin typeface="Arial" panose="020B0604020202020204" pitchFamily="34" charset="0"/>
                <a:cs typeface="Arial" panose="020B0604020202020204" pitchFamily="34" charset="0"/>
              </a:rPr>
              <a:t>When health care providers or suppliers perform actions that directly or indirectly result in unnecessary costs to any health care benefit program.</a:t>
            </a:r>
            <a:endParaRPr lang="en-US" b="1">
              <a:solidFill>
                <a:srgbClr val="00529B"/>
              </a:solidFill>
              <a:latin typeface="Arial" panose="020B0604020202020204" pitchFamily="34" charset="0"/>
              <a:ea typeface="Calibri" panose="020F0502020204030204" pitchFamily="34" charset="0"/>
              <a:cs typeface="Arial" panose="020B0604020202020204" pitchFamily="34" charset="0"/>
            </a:endParaRPr>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CD2778E6-BEC9-22FC-1F7D-857D19BCC480}"/>
              </a:ext>
            </a:extLst>
          </p:cNvPr>
          <p:cNvSpPr>
            <a:spLocks noGrp="1"/>
          </p:cNvSpPr>
          <p:nvPr>
            <p:ph type="sldNum" sz="quarter" idx="12"/>
          </p:nvPr>
        </p:nvSpPr>
        <p:spPr/>
        <p:txBody>
          <a:bodyPr/>
          <a:lstStyle/>
          <a:p>
            <a:fld id="{C8F7F351-82FE-6748-A3E2-20FA9B2ECD38}" type="slidenum">
              <a:rPr lang="en-US" smtClean="0"/>
              <a:t>8</a:t>
            </a:fld>
            <a:endParaRPr lang="en-US"/>
          </a:p>
        </p:txBody>
      </p:sp>
    </p:spTree>
    <p:extLst>
      <p:ext uri="{BB962C8B-B14F-4D97-AF65-F5344CB8AC3E}">
        <p14:creationId xmlns:p14="http://schemas.microsoft.com/office/powerpoint/2010/main" val="52020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uiExpand="1" animBg="1"/>
      <p:bldP spid="11" grpId="0" animBg="1"/>
      <p:bldP spid="12" grpId="0" uiExpand="1" animBg="1"/>
      <p:bldP spid="14" grpId="0" animBg="1"/>
      <p:bldP spid="15" grpId="0" uiExpan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71F66C9-B67E-7824-19AF-9AABD5419FE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F3BE131-858D-A027-BD79-DA0275B7E08F}"/>
              </a:ext>
            </a:extLst>
          </p:cNvPr>
          <p:cNvSpPr txBox="1">
            <a:spLocks noGrp="1"/>
          </p:cNvSpPr>
          <p:nvPr>
            <p:ph type="title" idx="4294967295"/>
          </p:nvPr>
        </p:nvSpPr>
        <p:spPr>
          <a:xfrm>
            <a:off x="0"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Level of Intent</a:t>
            </a:r>
          </a:p>
        </p:txBody>
      </p:sp>
      <p:grpSp>
        <p:nvGrpSpPr>
          <p:cNvPr id="2" name="Group 1" descr="Gauge graphic showing from left to right :&#10;Mistakes, Inefficiencies, Bending the rules, intentional deception">
            <a:extLst>
              <a:ext uri="{FF2B5EF4-FFF2-40B4-BE49-F238E27FC236}">
                <a16:creationId xmlns:a16="http://schemas.microsoft.com/office/drawing/2014/main" id="{34B6820E-A694-546D-E7A4-FA2CF2FBA728}"/>
              </a:ext>
            </a:extLst>
          </p:cNvPr>
          <p:cNvGrpSpPr/>
          <p:nvPr/>
        </p:nvGrpSpPr>
        <p:grpSpPr>
          <a:xfrm>
            <a:off x="2224503" y="1691063"/>
            <a:ext cx="7742993" cy="3873522"/>
            <a:chOff x="2224503" y="1691063"/>
            <a:chExt cx="7742993" cy="3873522"/>
          </a:xfrm>
        </p:grpSpPr>
        <p:pic>
          <p:nvPicPr>
            <p:cNvPr id="5" name="Picture 4">
              <a:extLst>
                <a:ext uri="{FF2B5EF4-FFF2-40B4-BE49-F238E27FC236}">
                  <a16:creationId xmlns:a16="http://schemas.microsoft.com/office/drawing/2014/main" id="{F9427361-2C95-91A5-9439-8931BBF203B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224503" y="1691063"/>
              <a:ext cx="7742993" cy="3873522"/>
            </a:xfrm>
            <a:prstGeom prst="rect">
              <a:avLst/>
            </a:prstGeom>
          </p:spPr>
        </p:pic>
        <p:grpSp>
          <p:nvGrpSpPr>
            <p:cNvPr id="8" name="Group 7" descr="Gauge graphic showing from left to right :&#10;Mistakes, Inefficiencies, Bending the rules, intentional deception">
              <a:extLst>
                <a:ext uri="{FF2B5EF4-FFF2-40B4-BE49-F238E27FC236}">
                  <a16:creationId xmlns:a16="http://schemas.microsoft.com/office/drawing/2014/main" id="{65031439-DE88-7F7A-B36A-C3E77291611E}"/>
                </a:ext>
              </a:extLst>
            </p:cNvPr>
            <p:cNvGrpSpPr/>
            <p:nvPr/>
          </p:nvGrpSpPr>
          <p:grpSpPr>
            <a:xfrm>
              <a:off x="2814197" y="2244522"/>
              <a:ext cx="6569530" cy="3320063"/>
              <a:chOff x="2729918" y="2075148"/>
              <a:chExt cx="6569530" cy="3320063"/>
            </a:xfrm>
          </p:grpSpPr>
          <p:pic>
            <p:nvPicPr>
              <p:cNvPr id="9" name="Picture 8">
                <a:extLst>
                  <a:ext uri="{FF2B5EF4-FFF2-40B4-BE49-F238E27FC236}">
                    <a16:creationId xmlns:a16="http://schemas.microsoft.com/office/drawing/2014/main" id="{F5C13A66-366D-FF3D-0AB9-7EDC077B946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012564" y="2075148"/>
                <a:ext cx="2326632" cy="2284330"/>
              </a:xfrm>
              <a:prstGeom prst="rect">
                <a:avLst/>
              </a:prstGeom>
            </p:spPr>
          </p:pic>
          <p:pic>
            <p:nvPicPr>
              <p:cNvPr id="10" name="Picture 9">
                <a:extLst>
                  <a:ext uri="{FF2B5EF4-FFF2-40B4-BE49-F238E27FC236}">
                    <a16:creationId xmlns:a16="http://schemas.microsoft.com/office/drawing/2014/main" id="{E0CB6221-B233-54F9-BD3D-453CB8D3B28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685932" y="2075148"/>
                <a:ext cx="2326632" cy="2284330"/>
              </a:xfrm>
              <a:prstGeom prst="rect">
                <a:avLst/>
              </a:prstGeom>
            </p:spPr>
          </p:pic>
          <p:pic>
            <p:nvPicPr>
              <p:cNvPr id="13" name="Picture 12">
                <a:extLst>
                  <a:ext uri="{FF2B5EF4-FFF2-40B4-BE49-F238E27FC236}">
                    <a16:creationId xmlns:a16="http://schemas.microsoft.com/office/drawing/2014/main" id="{92E555AC-0C01-0E48-0C2A-3FF109846DE7}"/>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007351" y="3026852"/>
                <a:ext cx="2292097" cy="2368359"/>
              </a:xfrm>
              <a:prstGeom prst="rect">
                <a:avLst/>
              </a:prstGeom>
            </p:spPr>
          </p:pic>
          <p:pic>
            <p:nvPicPr>
              <p:cNvPr id="16" name="Picture 15">
                <a:extLst>
                  <a:ext uri="{FF2B5EF4-FFF2-40B4-BE49-F238E27FC236}">
                    <a16:creationId xmlns:a16="http://schemas.microsoft.com/office/drawing/2014/main" id="{62216239-635A-8235-8C72-EDD09ED558C5}"/>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2729918" y="3026851"/>
                <a:ext cx="2287859" cy="2368358"/>
              </a:xfrm>
              <a:prstGeom prst="rect">
                <a:avLst/>
              </a:prstGeom>
            </p:spPr>
          </p:pic>
        </p:grpSp>
      </p:grpSp>
      <p:pic>
        <p:nvPicPr>
          <p:cNvPr id="17" name="Picture 16">
            <a:extLst>
              <a:ext uri="{FF2B5EF4-FFF2-40B4-BE49-F238E27FC236}">
                <a16:creationId xmlns:a16="http://schemas.microsoft.com/office/drawing/2014/main" id="{193ED153-B257-9B00-6AE2-37FDEB0D7B80}"/>
              </a:ext>
              <a:ext uri="{C183D7F6-B498-43B3-948B-1728B52AA6E4}">
                <adec:decorative xmlns:adec="http://schemas.microsoft.com/office/drawing/2017/decorative" val="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6200000" flipH="1">
            <a:off x="5031006" y="4372538"/>
            <a:ext cx="580374" cy="1993028"/>
          </a:xfrm>
          <a:prstGeom prst="rect">
            <a:avLst/>
          </a:prstGeom>
          <a:effectLst>
            <a:outerShdw blurRad="50800" dist="38100" dir="10800000" algn="r" rotWithShape="0">
              <a:prstClr val="black">
                <a:alpha val="40000"/>
              </a:prstClr>
            </a:outerShdw>
          </a:effectLst>
        </p:spPr>
      </p:pic>
      <p:sp>
        <p:nvSpPr>
          <p:cNvPr id="18" name="Text Placeholder 5">
            <a:extLst>
              <a:ext uri="{FF2B5EF4-FFF2-40B4-BE49-F238E27FC236}">
                <a16:creationId xmlns:a16="http://schemas.microsoft.com/office/drawing/2014/main" id="{665EDA2D-FEAD-9B15-75EB-890A8D404A68}"/>
              </a:ext>
            </a:extLst>
          </p:cNvPr>
          <p:cNvSpPr txBox="1">
            <a:spLocks/>
          </p:cNvSpPr>
          <p:nvPr/>
        </p:nvSpPr>
        <p:spPr>
          <a:xfrm>
            <a:off x="3037840" y="4468812"/>
            <a:ext cx="1685328" cy="4904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b="1">
                <a:solidFill>
                  <a:prstClr val="black"/>
                </a:solidFill>
                <a:latin typeface="Arial" panose="020B0604020202020204" pitchFamily="34" charset="0"/>
                <a:cs typeface="Arial" panose="020B0604020202020204" pitchFamily="34" charset="0"/>
              </a:rPr>
              <a:t>Mistakes</a:t>
            </a:r>
          </a:p>
        </p:txBody>
      </p:sp>
      <p:sp>
        <p:nvSpPr>
          <p:cNvPr id="19" name="Text Placeholder 6">
            <a:extLst>
              <a:ext uri="{FF2B5EF4-FFF2-40B4-BE49-F238E27FC236}">
                <a16:creationId xmlns:a16="http://schemas.microsoft.com/office/drawing/2014/main" id="{E4AA6A3B-6662-D42C-CEA9-F33B26CEDF10}"/>
              </a:ext>
            </a:extLst>
          </p:cNvPr>
          <p:cNvSpPr txBox="1">
            <a:spLocks/>
          </p:cNvSpPr>
          <p:nvPr/>
        </p:nvSpPr>
        <p:spPr>
          <a:xfrm>
            <a:off x="365010" y="3090068"/>
            <a:ext cx="2202943" cy="1244668"/>
          </a:xfrm>
          <a:prstGeom prst="rect">
            <a:avLst/>
          </a:prstGeom>
          <a:ln w="38100">
            <a:solidFill>
              <a:srgbClr val="C00000"/>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Tx/>
              <a:buNone/>
              <a:defRPr/>
            </a:pPr>
            <a:r>
              <a:rPr lang="en-US" sz="1800" b="1" dirty="0">
                <a:solidFill>
                  <a:prstClr val="black"/>
                </a:solidFill>
                <a:latin typeface="Arial" panose="020B0604020202020204" pitchFamily="34" charset="0"/>
                <a:cs typeface="Arial" panose="020B0604020202020204" pitchFamily="34" charset="0"/>
              </a:rPr>
              <a:t>Result in </a:t>
            </a:r>
            <a:r>
              <a:rPr lang="en-US" sz="1800" b="1" u="sng" dirty="0">
                <a:solidFill>
                  <a:prstClr val="black"/>
                </a:solidFill>
                <a:latin typeface="Arial" panose="020B0604020202020204" pitchFamily="34" charset="0"/>
                <a:cs typeface="Arial" panose="020B0604020202020204" pitchFamily="34" charset="0"/>
              </a:rPr>
              <a:t>errors</a:t>
            </a:r>
            <a:r>
              <a:rPr lang="en-US" sz="1800" b="1" dirty="0">
                <a:solidFill>
                  <a:prstClr val="black"/>
                </a:solidFill>
                <a:latin typeface="Arial" panose="020B0604020202020204" pitchFamily="34" charset="0"/>
                <a:cs typeface="Arial" panose="020B0604020202020204" pitchFamily="34" charset="0"/>
              </a:rPr>
              <a:t>: </a:t>
            </a:r>
            <a:r>
              <a:rPr lang="en-US" sz="1800" dirty="0">
                <a:solidFill>
                  <a:prstClr val="black"/>
                </a:solidFill>
                <a:latin typeface="Arial" panose="020B0604020202020204" pitchFamily="34" charset="0"/>
                <a:cs typeface="Arial" panose="020B0604020202020204" pitchFamily="34" charset="0"/>
              </a:rPr>
              <a:t>Incorrect coding that’s not widespread</a:t>
            </a:r>
          </a:p>
          <a:p>
            <a:pPr marL="0" indent="0">
              <a:buFont typeface="Arial" panose="020B0604020202020204" pitchFamily="34" charset="0"/>
              <a:buNone/>
            </a:pPr>
            <a:endParaRPr lang="en-US" dirty="0"/>
          </a:p>
        </p:txBody>
      </p:sp>
      <p:pic>
        <p:nvPicPr>
          <p:cNvPr id="20" name="Picture 19">
            <a:extLst>
              <a:ext uri="{FF2B5EF4-FFF2-40B4-BE49-F238E27FC236}">
                <a16:creationId xmlns:a16="http://schemas.microsoft.com/office/drawing/2014/main" id="{63A1F56C-312B-6D3D-1A33-17FAE72A29B6}"/>
              </a:ext>
              <a:ext uri="{C183D7F6-B498-43B3-948B-1728B52AA6E4}">
                <adec:decorative xmlns:adec="http://schemas.microsoft.com/office/drawing/2017/decorative" val="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610789" flipH="1">
            <a:off x="5470773" y="3712079"/>
            <a:ext cx="580374" cy="1993028"/>
          </a:xfrm>
          <a:prstGeom prst="rect">
            <a:avLst/>
          </a:prstGeom>
          <a:effectLst>
            <a:outerShdw blurRad="50800" dist="38100" dir="8100000" algn="tr" rotWithShape="0">
              <a:prstClr val="black">
                <a:alpha val="40000"/>
              </a:prstClr>
            </a:outerShdw>
          </a:effectLst>
        </p:spPr>
      </p:pic>
      <p:sp>
        <p:nvSpPr>
          <p:cNvPr id="21" name="Text Placeholder 8">
            <a:extLst>
              <a:ext uri="{FF2B5EF4-FFF2-40B4-BE49-F238E27FC236}">
                <a16:creationId xmlns:a16="http://schemas.microsoft.com/office/drawing/2014/main" id="{62B97729-360E-21BC-4BFD-44AD05EF8E41}"/>
              </a:ext>
            </a:extLst>
          </p:cNvPr>
          <p:cNvSpPr txBox="1">
            <a:spLocks/>
          </p:cNvSpPr>
          <p:nvPr/>
        </p:nvSpPr>
        <p:spPr>
          <a:xfrm>
            <a:off x="4200719" y="3104992"/>
            <a:ext cx="1899775" cy="4218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b="1" dirty="0">
                <a:solidFill>
                  <a:prstClr val="black"/>
                </a:solidFill>
                <a:latin typeface="Arial" panose="020B0604020202020204" pitchFamily="34" charset="0"/>
                <a:cs typeface="Arial" panose="020B0604020202020204" pitchFamily="34" charset="0"/>
              </a:rPr>
              <a:t>Inefficiencies</a:t>
            </a:r>
          </a:p>
        </p:txBody>
      </p:sp>
      <p:sp>
        <p:nvSpPr>
          <p:cNvPr id="22" name="Text Placeholder 9">
            <a:extLst>
              <a:ext uri="{FF2B5EF4-FFF2-40B4-BE49-F238E27FC236}">
                <a16:creationId xmlns:a16="http://schemas.microsoft.com/office/drawing/2014/main" id="{62BFEC07-4DA7-F972-4055-23CDF5B1A519}"/>
              </a:ext>
            </a:extLst>
          </p:cNvPr>
          <p:cNvSpPr txBox="1">
            <a:spLocks/>
          </p:cNvSpPr>
          <p:nvPr/>
        </p:nvSpPr>
        <p:spPr>
          <a:xfrm>
            <a:off x="2309582" y="1475894"/>
            <a:ext cx="2436968" cy="923331"/>
          </a:xfrm>
          <a:prstGeom prst="rect">
            <a:avLst/>
          </a:prstGeom>
          <a:ln w="38100">
            <a:solidFill>
              <a:srgbClr val="C00000"/>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Tx/>
              <a:buNone/>
              <a:defRPr/>
            </a:pPr>
            <a:r>
              <a:rPr lang="en-US" sz="1800" b="1">
                <a:solidFill>
                  <a:prstClr val="black"/>
                </a:solidFill>
                <a:latin typeface="Arial" panose="020B0604020202020204" pitchFamily="34" charset="0"/>
                <a:cs typeface="Arial" panose="020B0604020202020204" pitchFamily="34" charset="0"/>
              </a:rPr>
              <a:t>Result in </a:t>
            </a:r>
            <a:r>
              <a:rPr lang="en-US" sz="1800" b="1" u="sng">
                <a:solidFill>
                  <a:prstClr val="black"/>
                </a:solidFill>
                <a:latin typeface="Arial" panose="020B0604020202020204" pitchFamily="34" charset="0"/>
                <a:cs typeface="Arial" panose="020B0604020202020204" pitchFamily="34" charset="0"/>
              </a:rPr>
              <a:t>waste</a:t>
            </a:r>
            <a:r>
              <a:rPr lang="en-US" sz="1800">
                <a:solidFill>
                  <a:prstClr val="black"/>
                </a:solidFill>
                <a:latin typeface="Arial" panose="020B0604020202020204" pitchFamily="34" charset="0"/>
                <a:cs typeface="Arial" panose="020B0604020202020204" pitchFamily="34" charset="0"/>
              </a:rPr>
              <a:t>: Ordering excessive diagnostic tests</a:t>
            </a:r>
          </a:p>
        </p:txBody>
      </p:sp>
      <p:pic>
        <p:nvPicPr>
          <p:cNvPr id="23" name="Picture 22">
            <a:extLst>
              <a:ext uri="{FF2B5EF4-FFF2-40B4-BE49-F238E27FC236}">
                <a16:creationId xmlns:a16="http://schemas.microsoft.com/office/drawing/2014/main" id="{EADC53FA-D0CE-053E-9B5F-19F880437DE9}"/>
              </a:ext>
              <a:ext uri="{C183D7F6-B498-43B3-948B-1728B52AA6E4}">
                <adec:decorative xmlns:adec="http://schemas.microsoft.com/office/drawing/2017/decorative" val="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361465" flipH="1">
            <a:off x="6170535" y="3716557"/>
            <a:ext cx="580374" cy="1993028"/>
          </a:xfrm>
          <a:prstGeom prst="rect">
            <a:avLst/>
          </a:prstGeom>
          <a:effectLst>
            <a:outerShdw blurRad="50800" dist="38100" dir="5400000" algn="t" rotWithShape="0">
              <a:prstClr val="black">
                <a:alpha val="40000"/>
              </a:prstClr>
            </a:outerShdw>
          </a:effectLst>
        </p:spPr>
      </p:pic>
      <p:sp>
        <p:nvSpPr>
          <p:cNvPr id="24" name="Text Placeholder 11">
            <a:extLst>
              <a:ext uri="{FF2B5EF4-FFF2-40B4-BE49-F238E27FC236}">
                <a16:creationId xmlns:a16="http://schemas.microsoft.com/office/drawing/2014/main" id="{3BB7D332-C23E-79AE-E09D-B1BC19249CA7}"/>
              </a:ext>
            </a:extLst>
          </p:cNvPr>
          <p:cNvSpPr txBox="1">
            <a:spLocks/>
          </p:cNvSpPr>
          <p:nvPr/>
        </p:nvSpPr>
        <p:spPr>
          <a:xfrm>
            <a:off x="6103834" y="3086259"/>
            <a:ext cx="1880656" cy="60085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b="1">
                <a:solidFill>
                  <a:prstClr val="black"/>
                </a:solidFill>
                <a:latin typeface="Arial" panose="020B0604020202020204" pitchFamily="34" charset="0"/>
                <a:cs typeface="Arial" panose="020B0604020202020204" pitchFamily="34" charset="0"/>
              </a:rPr>
              <a:t>Bending the rules</a:t>
            </a:r>
          </a:p>
        </p:txBody>
      </p:sp>
      <p:sp>
        <p:nvSpPr>
          <p:cNvPr id="25" name="Text Placeholder 15">
            <a:extLst>
              <a:ext uri="{FF2B5EF4-FFF2-40B4-BE49-F238E27FC236}">
                <a16:creationId xmlns:a16="http://schemas.microsoft.com/office/drawing/2014/main" id="{614DEFA3-F280-46C7-568E-A27FD81E76F5}"/>
              </a:ext>
            </a:extLst>
          </p:cNvPr>
          <p:cNvSpPr txBox="1">
            <a:spLocks/>
          </p:cNvSpPr>
          <p:nvPr/>
        </p:nvSpPr>
        <p:spPr>
          <a:xfrm>
            <a:off x="7844523" y="1534502"/>
            <a:ext cx="2701925" cy="923330"/>
          </a:xfrm>
          <a:prstGeom prst="rect">
            <a:avLst/>
          </a:prstGeom>
          <a:ln w="38100">
            <a:solidFill>
              <a:srgbClr val="C00000"/>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Tx/>
              <a:buNone/>
              <a:defRPr/>
            </a:pPr>
            <a:r>
              <a:rPr lang="en-US" sz="1800" b="1">
                <a:solidFill>
                  <a:prstClr val="black"/>
                </a:solidFill>
                <a:latin typeface="Arial" panose="020B0604020202020204" pitchFamily="34" charset="0"/>
                <a:cs typeface="Arial" panose="020B0604020202020204" pitchFamily="34" charset="0"/>
              </a:rPr>
              <a:t>Result in </a:t>
            </a:r>
            <a:r>
              <a:rPr lang="en-US" sz="1800" b="1" u="sng">
                <a:solidFill>
                  <a:prstClr val="black"/>
                </a:solidFill>
                <a:latin typeface="Arial" panose="020B0604020202020204" pitchFamily="34" charset="0"/>
                <a:cs typeface="Arial" panose="020B0604020202020204" pitchFamily="34" charset="0"/>
              </a:rPr>
              <a:t>abuse</a:t>
            </a:r>
            <a:r>
              <a:rPr lang="en-US" sz="1800">
                <a:solidFill>
                  <a:prstClr val="black"/>
                </a:solidFill>
                <a:latin typeface="Arial" panose="020B0604020202020204" pitchFamily="34" charset="0"/>
                <a:cs typeface="Arial" panose="020B0604020202020204" pitchFamily="34" charset="0"/>
              </a:rPr>
              <a:t>: Improper billing practices (like upcoding)</a:t>
            </a:r>
          </a:p>
        </p:txBody>
      </p:sp>
      <p:pic>
        <p:nvPicPr>
          <p:cNvPr id="26" name="Picture 25">
            <a:extLst>
              <a:ext uri="{FF2B5EF4-FFF2-40B4-BE49-F238E27FC236}">
                <a16:creationId xmlns:a16="http://schemas.microsoft.com/office/drawing/2014/main" id="{97A167F7-A403-5BC5-151F-6987400A1346}"/>
              </a:ext>
              <a:ext uri="{C183D7F6-B498-43B3-948B-1728B52AA6E4}">
                <adec:decorative xmlns:adec="http://schemas.microsoft.com/office/drawing/2017/decorative" val="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5400000" flipH="1">
            <a:off x="6666934" y="4397522"/>
            <a:ext cx="580374" cy="1993028"/>
          </a:xfrm>
          <a:prstGeom prst="rect">
            <a:avLst/>
          </a:prstGeom>
          <a:effectLst>
            <a:outerShdw blurRad="50800" dist="38100" dir="2700000" algn="tl" rotWithShape="0">
              <a:prstClr val="black">
                <a:alpha val="40000"/>
              </a:prstClr>
            </a:outerShdw>
          </a:effectLst>
        </p:spPr>
      </p:pic>
      <p:sp>
        <p:nvSpPr>
          <p:cNvPr id="27" name="Text Placeholder 16">
            <a:extLst>
              <a:ext uri="{FF2B5EF4-FFF2-40B4-BE49-F238E27FC236}">
                <a16:creationId xmlns:a16="http://schemas.microsoft.com/office/drawing/2014/main" id="{8E2E1015-F580-BB24-962A-B66F2F579BD2}"/>
              </a:ext>
            </a:extLst>
          </p:cNvPr>
          <p:cNvSpPr txBox="1">
            <a:spLocks/>
          </p:cNvSpPr>
          <p:nvPr/>
        </p:nvSpPr>
        <p:spPr>
          <a:xfrm>
            <a:off x="7457758" y="4498442"/>
            <a:ext cx="1807736" cy="60085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b="1">
                <a:solidFill>
                  <a:prstClr val="black"/>
                </a:solidFill>
                <a:latin typeface="Arial" panose="020B0604020202020204" pitchFamily="34" charset="0"/>
                <a:cs typeface="Arial" panose="020B0604020202020204" pitchFamily="34" charset="0"/>
              </a:rPr>
              <a:t>Intentional deceptions</a:t>
            </a:r>
          </a:p>
        </p:txBody>
      </p:sp>
      <p:sp>
        <p:nvSpPr>
          <p:cNvPr id="28" name="Text Placeholder 17">
            <a:extLst>
              <a:ext uri="{FF2B5EF4-FFF2-40B4-BE49-F238E27FC236}">
                <a16:creationId xmlns:a16="http://schemas.microsoft.com/office/drawing/2014/main" id="{F6F31C27-1416-1382-FFD5-6D7B120DA9C3}"/>
              </a:ext>
            </a:extLst>
          </p:cNvPr>
          <p:cNvSpPr txBox="1">
            <a:spLocks/>
          </p:cNvSpPr>
          <p:nvPr/>
        </p:nvSpPr>
        <p:spPr>
          <a:xfrm>
            <a:off x="9500325" y="3132048"/>
            <a:ext cx="2300201" cy="1218365"/>
          </a:xfrm>
          <a:prstGeom prst="rect">
            <a:avLst/>
          </a:prstGeom>
          <a:ln w="38100">
            <a:solidFill>
              <a:srgbClr val="C00000"/>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Tx/>
              <a:buNone/>
              <a:defRPr/>
            </a:pPr>
            <a:r>
              <a:rPr lang="en-US" sz="1800" b="1">
                <a:solidFill>
                  <a:prstClr val="black"/>
                </a:solidFill>
                <a:latin typeface="Arial" panose="020B0604020202020204" pitchFamily="34" charset="0"/>
                <a:cs typeface="Arial" panose="020B0604020202020204" pitchFamily="34" charset="0"/>
              </a:rPr>
              <a:t>Result in </a:t>
            </a:r>
            <a:r>
              <a:rPr lang="en-US" sz="1800" b="1" u="sng">
                <a:solidFill>
                  <a:prstClr val="black"/>
                </a:solidFill>
                <a:latin typeface="Arial" panose="020B0604020202020204" pitchFamily="34" charset="0"/>
                <a:cs typeface="Arial" panose="020B0604020202020204" pitchFamily="34" charset="0"/>
              </a:rPr>
              <a:t>fraud</a:t>
            </a:r>
            <a:r>
              <a:rPr lang="en-US" sz="1800">
                <a:solidFill>
                  <a:prstClr val="black"/>
                </a:solidFill>
                <a:latin typeface="Arial" panose="020B0604020202020204" pitchFamily="34" charset="0"/>
                <a:cs typeface="Arial" panose="020B0604020202020204" pitchFamily="34" charset="0"/>
              </a:rPr>
              <a:t>: Billing for services or supplies that weren’t provided</a:t>
            </a:r>
          </a:p>
        </p:txBody>
      </p:sp>
      <p:pic>
        <p:nvPicPr>
          <p:cNvPr id="29" name="Picture 28">
            <a:extLst>
              <a:ext uri="{FF2B5EF4-FFF2-40B4-BE49-F238E27FC236}">
                <a16:creationId xmlns:a16="http://schemas.microsoft.com/office/drawing/2014/main" id="{F09193C5-5CA5-AA40-ED8B-839D7DA97F98}"/>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754480" y="5778256"/>
            <a:ext cx="274320" cy="274320"/>
          </a:xfrm>
          <a:prstGeom prst="rect">
            <a:avLst/>
          </a:prstGeom>
        </p:spPr>
      </p:pic>
      <p:sp>
        <p:nvSpPr>
          <p:cNvPr id="30" name="Text Placeholder 18">
            <a:extLst>
              <a:ext uri="{FF2B5EF4-FFF2-40B4-BE49-F238E27FC236}">
                <a16:creationId xmlns:a16="http://schemas.microsoft.com/office/drawing/2014/main" id="{418BA4BC-8E7E-4B0A-7126-8CF3AAAA6AEC}"/>
              </a:ext>
            </a:extLst>
          </p:cNvPr>
          <p:cNvSpPr txBox="1">
            <a:spLocks/>
          </p:cNvSpPr>
          <p:nvPr/>
        </p:nvSpPr>
        <p:spPr>
          <a:xfrm>
            <a:off x="1020944" y="5778256"/>
            <a:ext cx="9797619" cy="60085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en-US" sz="1600" b="1">
                <a:cs typeface="Arial"/>
              </a:rPr>
              <a:t>NOTE: </a:t>
            </a:r>
            <a:r>
              <a:rPr lang="en-US" sz="1600">
                <a:cs typeface="Arial"/>
              </a:rPr>
              <a:t>Since our judicial system ultimately determines if an act is fraud, typically we note “potential fraud” until the judicial system has made a decision.</a:t>
            </a:r>
            <a:endParaRPr lang="en-US" sz="2000"/>
          </a:p>
        </p:txBody>
      </p:sp>
      <p:sp>
        <p:nvSpPr>
          <p:cNvPr id="4" name="Slide Number Placeholder 3">
            <a:extLst>
              <a:ext uri="{FF2B5EF4-FFF2-40B4-BE49-F238E27FC236}">
                <a16:creationId xmlns:a16="http://schemas.microsoft.com/office/drawing/2014/main" id="{A6C83E80-5EB7-1CE6-3AE9-C611FD7C803C}"/>
              </a:ext>
            </a:extLst>
          </p:cNvPr>
          <p:cNvSpPr>
            <a:spLocks noGrp="1"/>
          </p:cNvSpPr>
          <p:nvPr>
            <p:ph type="sldNum" sz="quarter" idx="12"/>
          </p:nvPr>
        </p:nvSpPr>
        <p:spPr/>
        <p:txBody>
          <a:bodyPr/>
          <a:lstStyle/>
          <a:p>
            <a:fld id="{C8F7F351-82FE-6748-A3E2-20FA9B2ECD38}" type="slidenum">
              <a:rPr lang="en-US" smtClean="0"/>
              <a:t>9</a:t>
            </a:fld>
            <a:endParaRPr lang="en-US"/>
          </a:p>
        </p:txBody>
      </p:sp>
    </p:spTree>
    <p:extLst>
      <p:ext uri="{BB962C8B-B14F-4D97-AF65-F5344CB8AC3E}">
        <p14:creationId xmlns:p14="http://schemas.microsoft.com/office/powerpoint/2010/main" val="120843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17"/>
                                        </p:tgtEl>
                                      </p:cBhvr>
                                    </p:animEffect>
                                    <p:set>
                                      <p:cBhvr>
                                        <p:cTn id="14" dur="1" fill="hold">
                                          <p:stCondLst>
                                            <p:cond delay="499"/>
                                          </p:stCondLst>
                                        </p:cTn>
                                        <p:tgtEl>
                                          <p:spTgt spid="17"/>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20"/>
                                        </p:tgtEl>
                                      </p:cBhvr>
                                    </p:animEffect>
                                    <p:set>
                                      <p:cBhvr>
                                        <p:cTn id="24" dur="1" fill="hold">
                                          <p:stCondLst>
                                            <p:cond delay="499"/>
                                          </p:stCondLst>
                                        </p:cTn>
                                        <p:tgtEl>
                                          <p:spTgt spid="20"/>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23"/>
                                        </p:tgtEl>
                                      </p:cBhvr>
                                    </p:animEffect>
                                    <p:set>
                                      <p:cBhvr>
                                        <p:cTn id="34" dur="1" fill="hold">
                                          <p:stCondLst>
                                            <p:cond delay="499"/>
                                          </p:stCondLst>
                                        </p:cTn>
                                        <p:tgtEl>
                                          <p:spTgt spid="23"/>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 presetClass="entr" presetSubtype="0"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animBg="1"/>
      <p:bldP spid="25"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9FD8F78-9690-6417-8C9E-47B158A0F62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AFD73D6-2FAE-BE66-6204-8E539A934BD2}"/>
              </a:ext>
            </a:extLst>
          </p:cNvPr>
          <p:cNvSpPr txBox="1">
            <a:spLocks noGrp="1"/>
          </p:cNvSpPr>
          <p:nvPr>
            <p:ph type="title" idx="4294967295"/>
          </p:nvPr>
        </p:nvSpPr>
        <p:spPr>
          <a:xfrm>
            <a:off x="0"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Examples of Possible Fraud</a:t>
            </a:r>
          </a:p>
        </p:txBody>
      </p:sp>
      <p:sp>
        <p:nvSpPr>
          <p:cNvPr id="3" name="Content Placeholder 2">
            <a:extLst>
              <a:ext uri="{FF2B5EF4-FFF2-40B4-BE49-F238E27FC236}">
                <a16:creationId xmlns:a16="http://schemas.microsoft.com/office/drawing/2014/main" id="{2BC9D03C-FE50-2828-1024-C6CB46982066}"/>
              </a:ext>
            </a:extLst>
          </p:cNvPr>
          <p:cNvSpPr txBox="1">
            <a:spLocks/>
          </p:cNvSpPr>
          <p:nvPr/>
        </p:nvSpPr>
        <p:spPr>
          <a:xfrm>
            <a:off x="2336827" y="1386740"/>
            <a:ext cx="9217863" cy="48241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0000"/>
              </a:lnSpc>
              <a:spcBef>
                <a:spcPts val="0"/>
              </a:spcBef>
              <a:spcAft>
                <a:spcPts val="1200"/>
              </a:spcAft>
              <a:buClr>
                <a:srgbClr val="0070C0"/>
              </a:buClr>
            </a:pPr>
            <a:r>
              <a:rPr lang="en-US" sz="2200" dirty="0">
                <a:cs typeface="Arial"/>
              </a:rPr>
              <a:t>Medicare or Medicaid is billed for services or equipment you never got or you returned.</a:t>
            </a:r>
            <a:endParaRPr lang="en-US" sz="2200" dirty="0"/>
          </a:p>
          <a:p>
            <a:pPr defTabSz="685800">
              <a:lnSpc>
                <a:spcPct val="100000"/>
              </a:lnSpc>
              <a:spcBef>
                <a:spcPts val="0"/>
              </a:spcBef>
              <a:spcAft>
                <a:spcPts val="1200"/>
              </a:spcAft>
              <a:buClr>
                <a:srgbClr val="0070C0"/>
              </a:buClr>
            </a:pPr>
            <a:r>
              <a:rPr lang="en-US" sz="2200" dirty="0">
                <a:cs typeface="Arial"/>
              </a:rPr>
              <a:t>Someone changes documents to get a higher payment.</a:t>
            </a:r>
          </a:p>
          <a:p>
            <a:pPr defTabSz="685800">
              <a:lnSpc>
                <a:spcPct val="100000"/>
              </a:lnSpc>
              <a:spcBef>
                <a:spcPts val="0"/>
              </a:spcBef>
              <a:spcAft>
                <a:spcPts val="1200"/>
              </a:spcAft>
              <a:buClr>
                <a:srgbClr val="0070C0"/>
              </a:buClr>
            </a:pPr>
            <a:r>
              <a:rPr lang="en-US" sz="2200" dirty="0">
                <a:cs typeface="Arial"/>
              </a:rPr>
              <a:t>A provider intentionally misrepresents dates, descriptions of services, or your identity. </a:t>
            </a:r>
            <a:endParaRPr lang="en-US" sz="2200" dirty="0"/>
          </a:p>
          <a:p>
            <a:pPr defTabSz="685800">
              <a:lnSpc>
                <a:spcPct val="100000"/>
              </a:lnSpc>
              <a:spcBef>
                <a:spcPts val="0"/>
              </a:spcBef>
              <a:spcAft>
                <a:spcPts val="1200"/>
              </a:spcAft>
              <a:buClr>
                <a:srgbClr val="0070C0"/>
              </a:buClr>
            </a:pPr>
            <a:r>
              <a:rPr lang="en-US" sz="2200" dirty="0">
                <a:cs typeface="Arial"/>
              </a:rPr>
              <a:t>A company intentionally uses false information to mislead you into joining a Medicare health or drug plan.</a:t>
            </a:r>
            <a:endParaRPr lang="en-US" sz="2200" dirty="0"/>
          </a:p>
          <a:p>
            <a:pPr defTabSz="685800">
              <a:lnSpc>
                <a:spcPct val="100000"/>
              </a:lnSpc>
              <a:spcBef>
                <a:spcPts val="0"/>
              </a:spcBef>
              <a:spcAft>
                <a:spcPts val="1200"/>
              </a:spcAft>
              <a:buClr>
                <a:srgbClr val="0070C0"/>
              </a:buClr>
            </a:pPr>
            <a:r>
              <a:rPr lang="en-US" sz="2200" dirty="0">
                <a:cs typeface="Arial"/>
              </a:rPr>
              <a:t>A provider enrolls you in hospice without your or your family’s permission.</a:t>
            </a:r>
            <a:endParaRPr lang="en-US" sz="2200" dirty="0"/>
          </a:p>
          <a:p>
            <a:pPr defTabSz="685800">
              <a:lnSpc>
                <a:spcPct val="100000"/>
              </a:lnSpc>
              <a:spcBef>
                <a:spcPts val="0"/>
              </a:spcBef>
              <a:spcAft>
                <a:spcPts val="1200"/>
              </a:spcAft>
              <a:buClr>
                <a:srgbClr val="0070C0"/>
              </a:buClr>
            </a:pPr>
            <a:r>
              <a:rPr lang="en-US" sz="2200" dirty="0">
                <a:cs typeface="Arial"/>
              </a:rPr>
              <a:t>Someone else uses your Medicare or Medicaid card, Medicare Number, or Member ID to bill for services.</a:t>
            </a:r>
            <a:endParaRPr lang="en-US" sz="2200" dirty="0"/>
          </a:p>
        </p:txBody>
      </p:sp>
      <p:pic>
        <p:nvPicPr>
          <p:cNvPr id="7" name="Graphic 6">
            <a:extLst>
              <a:ext uri="{FF2B5EF4-FFF2-40B4-BE49-F238E27FC236}">
                <a16:creationId xmlns:a16="http://schemas.microsoft.com/office/drawing/2014/main" id="{B2865903-CF2A-F3CE-451D-B06F8099346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7257" y="2844436"/>
            <a:ext cx="1402418" cy="1402418"/>
          </a:xfrm>
          <a:prstGeom prst="rect">
            <a:avLst/>
          </a:prstGeom>
        </p:spPr>
      </p:pic>
      <p:pic>
        <p:nvPicPr>
          <p:cNvPr id="11" name="Graphic 28">
            <a:extLst>
              <a:ext uri="{FF2B5EF4-FFF2-40B4-BE49-F238E27FC236}">
                <a16:creationId xmlns:a16="http://schemas.microsoft.com/office/drawing/2014/main" id="{B7C643AA-5A4E-C5D8-D89C-1898E96291BD}"/>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864184" y="4610202"/>
            <a:ext cx="1281586" cy="829570"/>
          </a:xfrm>
          <a:prstGeom prst="rect">
            <a:avLst/>
          </a:prstGeom>
        </p:spPr>
      </p:pic>
      <p:pic>
        <p:nvPicPr>
          <p:cNvPr id="12" name="Picture 11">
            <a:extLst>
              <a:ext uri="{FF2B5EF4-FFF2-40B4-BE49-F238E27FC236}">
                <a16:creationId xmlns:a16="http://schemas.microsoft.com/office/drawing/2014/main" id="{CC303517-A317-F6D6-008F-428EF9D4880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34359" y="1272276"/>
            <a:ext cx="1341236" cy="1335140"/>
          </a:xfrm>
          <a:prstGeom prst="rect">
            <a:avLst/>
          </a:prstGeom>
        </p:spPr>
      </p:pic>
      <p:sp>
        <p:nvSpPr>
          <p:cNvPr id="4" name="Slide Number Placeholder 3">
            <a:extLst>
              <a:ext uri="{FF2B5EF4-FFF2-40B4-BE49-F238E27FC236}">
                <a16:creationId xmlns:a16="http://schemas.microsoft.com/office/drawing/2014/main" id="{B7A9A8C3-679C-C493-2561-1E34D6588CA6}"/>
              </a:ext>
            </a:extLst>
          </p:cNvPr>
          <p:cNvSpPr>
            <a:spLocks noGrp="1"/>
          </p:cNvSpPr>
          <p:nvPr>
            <p:ph type="sldNum" sz="quarter" idx="12"/>
          </p:nvPr>
        </p:nvSpPr>
        <p:spPr/>
        <p:txBody>
          <a:bodyPr/>
          <a:lstStyle/>
          <a:p>
            <a:fld id="{C8F7F351-82FE-6748-A3E2-20FA9B2ECD38}" type="slidenum">
              <a:rPr lang="en-US" smtClean="0"/>
              <a:t>10</a:t>
            </a:fld>
            <a:endParaRPr lang="en-US"/>
          </a:p>
        </p:txBody>
      </p:sp>
    </p:spTree>
    <p:extLst>
      <p:ext uri="{BB962C8B-B14F-4D97-AF65-F5344CB8AC3E}">
        <p14:creationId xmlns:p14="http://schemas.microsoft.com/office/powerpoint/2010/main" val="232691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FA9CE51-485B-9583-133A-B851961639A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B94C370-0092-21D9-B25D-5C586D15D49D}"/>
              </a:ext>
            </a:extLst>
          </p:cNvPr>
          <p:cNvSpPr txBox="1">
            <a:spLocks noGrp="1"/>
          </p:cNvSpPr>
          <p:nvPr>
            <p:ph type="title" idx="4294967295"/>
          </p:nvPr>
        </p:nvSpPr>
        <p:spPr>
          <a:xfrm>
            <a:off x="0" y="209030"/>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Beware of Marketing Fraud</a:t>
            </a:r>
          </a:p>
        </p:txBody>
      </p:sp>
      <p:sp>
        <p:nvSpPr>
          <p:cNvPr id="7" name="TextBox 6">
            <a:extLst>
              <a:ext uri="{FF2B5EF4-FFF2-40B4-BE49-F238E27FC236}">
                <a16:creationId xmlns:a16="http://schemas.microsoft.com/office/drawing/2014/main" id="{A2865584-F2F0-E452-9498-739B11D81C61}"/>
              </a:ext>
            </a:extLst>
          </p:cNvPr>
          <p:cNvSpPr txBox="1"/>
          <p:nvPr/>
        </p:nvSpPr>
        <p:spPr>
          <a:xfrm>
            <a:off x="361467" y="1411437"/>
            <a:ext cx="11286742" cy="4185761"/>
          </a:xfrm>
          <a:prstGeom prst="rect">
            <a:avLst/>
          </a:prstGeom>
          <a:noFill/>
        </p:spPr>
        <p:txBody>
          <a:bodyPr wrap="square" lIns="91440" tIns="45720" rIns="91440" bIns="45720" rtlCol="0" anchor="t">
            <a:spAutoFit/>
          </a:bodyPr>
          <a:lstStyle/>
          <a:p>
            <a:pPr marL="640080" marR="0" lvl="0" indent="-4572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ea typeface="+mn-ea"/>
                <a:cs typeface="+mn-cs"/>
              </a:rPr>
              <a:t>Medicare.gov and 1-800-MEDICARE are the official sources of Medicare information. </a:t>
            </a:r>
            <a:r>
              <a:rPr kumimoji="0" lang="en-US" sz="2400" b="1" i="0" u="none" strike="noStrike" kern="1200" cap="none" spc="0" normalizeH="0" baseline="0" noProof="0" dirty="0">
                <a:ln>
                  <a:noFill/>
                </a:ln>
                <a:solidFill>
                  <a:prstClr val="black"/>
                </a:solidFill>
                <a:effectLst/>
                <a:uLnTx/>
                <a:uFillTx/>
                <a:ea typeface="+mn-ea"/>
                <a:cs typeface="+mn-cs"/>
              </a:rPr>
              <a:t>Watch out for people who:</a:t>
            </a:r>
          </a:p>
          <a:p>
            <a:pPr marL="982980" lvl="1" indent="-342900">
              <a:spcAft>
                <a:spcPts val="1200"/>
              </a:spcAft>
              <a:buClr>
                <a:srgbClr val="0C447C"/>
              </a:buClr>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ea typeface="+mn-ea"/>
                <a:cs typeface="+mn-cs"/>
              </a:rPr>
              <a:t>Pressure you to join their plan</a:t>
            </a:r>
            <a:r>
              <a:rPr lang="en-US" sz="2400" dirty="0">
                <a:solidFill>
                  <a:srgbClr val="FF0000"/>
                </a:solidFill>
              </a:rPr>
              <a:t> </a:t>
            </a:r>
            <a:r>
              <a:rPr lang="en-US" sz="2400" dirty="0"/>
              <a:t>by saying you'll lose your Medicare benefits if you don't sign up.</a:t>
            </a:r>
            <a:endParaRPr lang="en-US" sz="2400" b="0" i="0" u="none" strike="noStrike" kern="1200" cap="none" spc="0" normalizeH="0" baseline="0" noProof="0" dirty="0">
              <a:ln>
                <a:noFill/>
              </a:ln>
              <a:effectLst/>
              <a:uLnTx/>
              <a:uFillTx/>
            </a:endParaRPr>
          </a:p>
          <a:p>
            <a:pPr marL="982980" marR="0" lvl="1"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ea typeface="+mn-ea"/>
                <a:cs typeface="+mn-cs"/>
              </a:rPr>
              <a:t>Say they represent Medicare or give you a service for free.</a:t>
            </a:r>
          </a:p>
          <a:p>
            <a:pPr marL="982980" marR="0" lvl="1"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ea typeface="+mn-ea"/>
                <a:cs typeface="+mn-cs"/>
              </a:rPr>
              <a:t>Call your home without permission.</a:t>
            </a:r>
          </a:p>
          <a:p>
            <a:pPr marL="982980" marR="0" lvl="1"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ea typeface="+mn-ea"/>
                <a:cs typeface="+mn-cs"/>
              </a:rPr>
              <a:t>Require you to provide contact information at a plan event. </a:t>
            </a:r>
          </a:p>
          <a:p>
            <a:pPr marL="640080" marR="0" lvl="0" indent="-4572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ea typeface="+mn-ea"/>
                <a:cs typeface="+mn-cs"/>
              </a:rPr>
              <a:t>Medicare is taking quick actions to prevent health care fraud, waste, and abuse. Visit </a:t>
            </a:r>
            <a:r>
              <a:rPr kumimoji="0" lang="en-US" sz="2400" b="0" i="0" u="none" strike="noStrike" kern="1200" cap="none" spc="0" normalizeH="0" baseline="0" noProof="0" dirty="0">
                <a:ln>
                  <a:noFill/>
                </a:ln>
                <a:solidFill>
                  <a:prstClr val="black"/>
                </a:solidFill>
                <a:effectLst/>
                <a:uLnTx/>
                <a:uFillTx/>
                <a:ea typeface="+mn-ea"/>
                <a:cs typeface="+mn-cs"/>
                <a:hlinkClick r:id="rId4"/>
              </a:rPr>
              <a:t>CMS.gov/fraud </a:t>
            </a:r>
            <a:r>
              <a:rPr kumimoji="0" lang="en-US" sz="2400" b="0" i="0" u="none" strike="noStrike" kern="1200" cap="none" spc="0" normalizeH="0" baseline="0" noProof="0" dirty="0">
                <a:ln>
                  <a:noFill/>
                </a:ln>
                <a:solidFill>
                  <a:prstClr val="black"/>
                </a:solidFill>
                <a:effectLst/>
                <a:uLnTx/>
                <a:uFillTx/>
                <a:ea typeface="+mn-ea"/>
                <a:cs typeface="+mn-cs"/>
              </a:rPr>
              <a:t>to learn about success stories fighting fraud.</a:t>
            </a:r>
          </a:p>
        </p:txBody>
      </p:sp>
      <p:sp>
        <p:nvSpPr>
          <p:cNvPr id="4" name="Slide Number Placeholder 3">
            <a:extLst>
              <a:ext uri="{FF2B5EF4-FFF2-40B4-BE49-F238E27FC236}">
                <a16:creationId xmlns:a16="http://schemas.microsoft.com/office/drawing/2014/main" id="{6C6F12D5-78C3-3E43-E777-2E63EFE3B4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82340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5F20F1E-1CEB-CB05-0764-E40543EF6E9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F131416-AF28-FEB1-B7B2-D90240769C08}"/>
              </a:ext>
            </a:extLst>
          </p:cNvPr>
          <p:cNvSpPr txBox="1">
            <a:spLocks noGrp="1"/>
          </p:cNvSpPr>
          <p:nvPr>
            <p:ph type="title" idx="4294967295"/>
          </p:nvPr>
        </p:nvSpPr>
        <p:spPr>
          <a:xfrm>
            <a:off x="0" y="209030"/>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Anyone Can Commit Fraud</a:t>
            </a:r>
          </a:p>
        </p:txBody>
      </p:sp>
      <p:pic>
        <p:nvPicPr>
          <p:cNvPr id="2" name="Picture 1">
            <a:extLst>
              <a:ext uri="{FF2B5EF4-FFF2-40B4-BE49-F238E27FC236}">
                <a16:creationId xmlns:a16="http://schemas.microsoft.com/office/drawing/2014/main" id="{669C381F-1DB7-68CA-9497-8D21657732DB}"/>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29468" y="1627889"/>
            <a:ext cx="2866644" cy="1911096"/>
          </a:xfrm>
          <a:prstGeom prst="rect">
            <a:avLst/>
          </a:prstGeom>
          <a:ln>
            <a:noFill/>
          </a:ln>
          <a:effectLst>
            <a:softEdge rad="112500"/>
          </a:effectLst>
        </p:spPr>
      </p:pic>
      <p:sp>
        <p:nvSpPr>
          <p:cNvPr id="3" name="Text Placeholder 1">
            <a:extLst>
              <a:ext uri="{FF2B5EF4-FFF2-40B4-BE49-F238E27FC236}">
                <a16:creationId xmlns:a16="http://schemas.microsoft.com/office/drawing/2014/main" id="{AA347BA3-44E9-E18D-E2CD-3AE30BFDEEC3}"/>
              </a:ext>
            </a:extLst>
          </p:cNvPr>
          <p:cNvSpPr txBox="1">
            <a:spLocks/>
          </p:cNvSpPr>
          <p:nvPr/>
        </p:nvSpPr>
        <p:spPr>
          <a:xfrm>
            <a:off x="194910" y="1277625"/>
            <a:ext cx="2871216" cy="4887648"/>
          </a:xfrm>
          <a:prstGeom prst="roundRect">
            <a:avLst/>
          </a:prstGeom>
          <a:ln w="38100">
            <a:solidFill>
              <a:srgbClr val="00529B"/>
            </a:solidFill>
          </a:ln>
        </p:spPr>
        <p:txBody>
          <a:bodyPr tIns="219456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10000"/>
              </a:lnSpc>
              <a:spcBef>
                <a:spcPts val="600"/>
              </a:spcBef>
              <a:buFontTx/>
              <a:buNone/>
              <a:defRPr/>
            </a:pPr>
            <a:r>
              <a:rPr lang="en-US" sz="2000" dirty="0">
                <a:cs typeface="Arial" panose="020B0604020202020204" pitchFamily="34" charset="0"/>
              </a:rPr>
              <a:t>Doctors, pharmacists, other health care providers, and staff</a:t>
            </a:r>
            <a:endParaRPr lang="en-US" sz="2000" dirty="0"/>
          </a:p>
        </p:txBody>
      </p:sp>
      <p:pic>
        <p:nvPicPr>
          <p:cNvPr id="5" name="Picture 4">
            <a:extLst>
              <a:ext uri="{FF2B5EF4-FFF2-40B4-BE49-F238E27FC236}">
                <a16:creationId xmlns:a16="http://schemas.microsoft.com/office/drawing/2014/main" id="{5D96F09C-7BB3-E4EC-E076-CE3E3344522D}"/>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242336" y="1637573"/>
            <a:ext cx="2769865" cy="1911096"/>
          </a:xfrm>
          <a:prstGeom prst="rect">
            <a:avLst/>
          </a:prstGeom>
          <a:ln>
            <a:noFill/>
          </a:ln>
          <a:effectLst>
            <a:softEdge rad="112500"/>
          </a:effectLst>
        </p:spPr>
      </p:pic>
      <p:sp>
        <p:nvSpPr>
          <p:cNvPr id="8" name="Text Placeholder 2">
            <a:extLst>
              <a:ext uri="{FF2B5EF4-FFF2-40B4-BE49-F238E27FC236}">
                <a16:creationId xmlns:a16="http://schemas.microsoft.com/office/drawing/2014/main" id="{1AA46380-1FC0-66E5-84F5-F161545972CE}"/>
              </a:ext>
            </a:extLst>
          </p:cNvPr>
          <p:cNvSpPr txBox="1">
            <a:spLocks/>
          </p:cNvSpPr>
          <p:nvPr/>
        </p:nvSpPr>
        <p:spPr>
          <a:xfrm>
            <a:off x="3167488" y="1277625"/>
            <a:ext cx="2871216" cy="4887648"/>
          </a:xfrm>
          <a:prstGeom prst="roundRect">
            <a:avLst/>
          </a:prstGeom>
          <a:ln w="38100">
            <a:solidFill>
              <a:srgbClr val="00529B"/>
            </a:solidFill>
          </a:ln>
        </p:spPr>
        <p:txBody>
          <a:bodyPr vert="horz" lIns="91440" tIns="219456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10000"/>
              </a:lnSpc>
              <a:spcBef>
                <a:spcPts val="600"/>
              </a:spcBef>
              <a:buNone/>
              <a:defRPr/>
            </a:pPr>
            <a:r>
              <a:rPr lang="en-US" sz="2000" dirty="0">
                <a:ea typeface="+mn-lt"/>
                <a:cs typeface="Arial"/>
              </a:rPr>
              <a:t>Durable medical equipment suppliers, hospices, home health organizations, and ambulance services</a:t>
            </a:r>
            <a:endParaRPr lang="en-US" sz="2000" strike="sngStrike" dirty="0"/>
          </a:p>
        </p:txBody>
      </p:sp>
      <p:pic>
        <p:nvPicPr>
          <p:cNvPr id="9" name="Picture 8">
            <a:extLst>
              <a:ext uri="{FF2B5EF4-FFF2-40B4-BE49-F238E27FC236}">
                <a16:creationId xmlns:a16="http://schemas.microsoft.com/office/drawing/2014/main" id="{7839FF69-D868-7BED-A200-555F9842B734}"/>
              </a:ext>
              <a:ext uri="{C183D7F6-B498-43B3-948B-1728B52AA6E4}">
                <adec:decorative xmlns:adec="http://schemas.microsoft.com/office/drawing/2017/decorative" val="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188634" y="1637573"/>
            <a:ext cx="2869430" cy="1912824"/>
          </a:xfrm>
          <a:prstGeom prst="rect">
            <a:avLst/>
          </a:prstGeom>
          <a:ln>
            <a:noFill/>
          </a:ln>
          <a:effectLst>
            <a:softEdge rad="112500"/>
          </a:effectLst>
        </p:spPr>
      </p:pic>
      <p:sp>
        <p:nvSpPr>
          <p:cNvPr id="10" name="Text Placeholder 3">
            <a:extLst>
              <a:ext uri="{FF2B5EF4-FFF2-40B4-BE49-F238E27FC236}">
                <a16:creationId xmlns:a16="http://schemas.microsoft.com/office/drawing/2014/main" id="{91B6B609-4AFA-0212-3D92-5E355CDF7193}"/>
              </a:ext>
            </a:extLst>
          </p:cNvPr>
          <p:cNvSpPr txBox="1">
            <a:spLocks/>
          </p:cNvSpPr>
          <p:nvPr/>
        </p:nvSpPr>
        <p:spPr>
          <a:xfrm>
            <a:off x="6140066" y="1277625"/>
            <a:ext cx="2871216" cy="4887648"/>
          </a:xfrm>
          <a:prstGeom prst="roundRect">
            <a:avLst/>
          </a:prstGeom>
          <a:ln w="38100">
            <a:solidFill>
              <a:srgbClr val="00529B"/>
            </a:solidFill>
          </a:ln>
        </p:spPr>
        <p:txBody>
          <a:bodyPr vert="horz" lIns="91440" tIns="219456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10000"/>
              </a:lnSpc>
              <a:spcBef>
                <a:spcPts val="600"/>
              </a:spcBef>
              <a:buFontTx/>
              <a:buNone/>
              <a:defRPr/>
            </a:pPr>
            <a:r>
              <a:rPr lang="en-US" sz="2000" dirty="0">
                <a:cs typeface="Arial"/>
              </a:rPr>
              <a:t>People with Medicare and/or Medicaid, or people who have stolen their identities</a:t>
            </a:r>
          </a:p>
        </p:txBody>
      </p:sp>
      <p:pic>
        <p:nvPicPr>
          <p:cNvPr id="11" name="Picture 10">
            <a:extLst>
              <a:ext uri="{FF2B5EF4-FFF2-40B4-BE49-F238E27FC236}">
                <a16:creationId xmlns:a16="http://schemas.microsoft.com/office/drawing/2014/main" id="{0D64B5E4-204B-9730-E681-D2C40208288E}"/>
              </a:ext>
              <a:ext uri="{C183D7F6-B498-43B3-948B-1728B52AA6E4}">
                <adec:decorative xmlns:adec="http://schemas.microsoft.com/office/drawing/2017/decorative" val="1"/>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9206290" y="1575012"/>
            <a:ext cx="2866401" cy="1911096"/>
          </a:xfrm>
          <a:prstGeom prst="rect">
            <a:avLst/>
          </a:prstGeom>
          <a:ln>
            <a:noFill/>
          </a:ln>
          <a:effectLst>
            <a:softEdge rad="112500"/>
          </a:effectLst>
        </p:spPr>
      </p:pic>
      <p:sp>
        <p:nvSpPr>
          <p:cNvPr id="12" name="Text Placeholder 4">
            <a:extLst>
              <a:ext uri="{FF2B5EF4-FFF2-40B4-BE49-F238E27FC236}">
                <a16:creationId xmlns:a16="http://schemas.microsoft.com/office/drawing/2014/main" id="{3ADE070C-EF41-3B57-7956-8861C6223FD5}"/>
              </a:ext>
            </a:extLst>
          </p:cNvPr>
          <p:cNvSpPr txBox="1">
            <a:spLocks/>
          </p:cNvSpPr>
          <p:nvPr/>
        </p:nvSpPr>
        <p:spPr>
          <a:xfrm>
            <a:off x="9112644" y="1277625"/>
            <a:ext cx="2871216" cy="4887648"/>
          </a:xfrm>
          <a:prstGeom prst="roundRect">
            <a:avLst/>
          </a:prstGeom>
          <a:ln w="38100">
            <a:solidFill>
              <a:srgbClr val="00529B"/>
            </a:solidFill>
          </a:ln>
        </p:spPr>
        <p:txBody>
          <a:bodyPr tIns="219456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10000"/>
              </a:lnSpc>
              <a:spcBef>
                <a:spcPts val="0"/>
              </a:spcBef>
              <a:buFontTx/>
              <a:buNone/>
              <a:defRPr/>
            </a:pPr>
            <a:r>
              <a:rPr lang="en-US" sz="2000" dirty="0">
                <a:cs typeface="Arial" panose="020B0604020202020204" pitchFamily="34" charset="0"/>
              </a:rPr>
              <a:t>Telemarketing </a:t>
            </a:r>
          </a:p>
          <a:p>
            <a:pPr marL="0" indent="0" algn="ctr" defTabSz="685800">
              <a:lnSpc>
                <a:spcPct val="110000"/>
              </a:lnSpc>
              <a:spcBef>
                <a:spcPts val="0"/>
              </a:spcBef>
              <a:buFontTx/>
              <a:buNone/>
              <a:defRPr/>
            </a:pPr>
            <a:r>
              <a:rPr lang="en-US" sz="2000" dirty="0">
                <a:cs typeface="Arial" panose="020B0604020202020204" pitchFamily="34" charset="0"/>
              </a:rPr>
              <a:t>companies and health plans</a:t>
            </a:r>
          </a:p>
        </p:txBody>
      </p:sp>
      <p:sp>
        <p:nvSpPr>
          <p:cNvPr id="4" name="Slide Number Placeholder 3">
            <a:extLst>
              <a:ext uri="{FF2B5EF4-FFF2-40B4-BE49-F238E27FC236}">
                <a16:creationId xmlns:a16="http://schemas.microsoft.com/office/drawing/2014/main" id="{3259827F-E149-267F-6A97-68E297C3E74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69084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animBg="1"/>
      <p:bldP spid="8" grpId="0" uiExpand="1" animBg="1"/>
      <p:bldP spid="10" grpId="0" uiExpand="1" animBg="1"/>
      <p:bldP spid="12" grpId="0" uiExpand="1"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091ACC-BE00-53A9-52EA-6932053FF7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2063C3-17F3-EE67-0F15-66614CA659A4}"/>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3</a:t>
            </a:r>
          </a:p>
        </p:txBody>
      </p:sp>
      <p:sp>
        <p:nvSpPr>
          <p:cNvPr id="3" name="Text Placeholder 2">
            <a:extLst>
              <a:ext uri="{FF2B5EF4-FFF2-40B4-BE49-F238E27FC236}">
                <a16:creationId xmlns:a16="http://schemas.microsoft.com/office/drawing/2014/main" id="{944C2722-E778-DE31-4D0A-47F8B37AF7FE}"/>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Arial" panose="020B0604020202020204" pitchFamily="34" charset="0"/>
              </a:rPr>
              <a:t>Strategies to Detect &amp; Prevent Fraud &amp; Abuse</a:t>
            </a:r>
          </a:p>
        </p:txBody>
      </p:sp>
      <p:sp>
        <p:nvSpPr>
          <p:cNvPr id="6" name="Slide Number Placeholder 5">
            <a:extLst>
              <a:ext uri="{FF2B5EF4-FFF2-40B4-BE49-F238E27FC236}">
                <a16:creationId xmlns:a16="http://schemas.microsoft.com/office/drawing/2014/main" id="{3BF6E092-8D55-5C28-6C18-7674F9268D12}"/>
              </a:ext>
            </a:extLst>
          </p:cNvPr>
          <p:cNvSpPr>
            <a:spLocks noGrp="1"/>
          </p:cNvSpPr>
          <p:nvPr>
            <p:ph type="sldNum" sz="quarter" idx="12"/>
          </p:nvPr>
        </p:nvSpPr>
        <p:spPr/>
        <p:txBody>
          <a:bodyPr/>
          <a:lstStyle/>
          <a:p>
            <a:fld id="{C8F7F351-82FE-6748-A3E2-20FA9B2ECD38}" type="slidenum">
              <a:rPr lang="en-US" smtClean="0"/>
              <a:t>13</a:t>
            </a:fld>
            <a:endParaRPr lang="en-US"/>
          </a:p>
        </p:txBody>
      </p:sp>
      <p:sp>
        <p:nvSpPr>
          <p:cNvPr id="7" name="Rectangle 6">
            <a:extLst>
              <a:ext uri="{FF2B5EF4-FFF2-40B4-BE49-F238E27FC236}">
                <a16:creationId xmlns:a16="http://schemas.microsoft.com/office/drawing/2014/main" id="{56DE9473-77CC-1C3D-42C5-1762FA0072E8}"/>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3314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A8DEBFC-C26B-08C2-280B-80C9FBC6EFA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415489A-849F-B0A3-9FC3-297E7E0068F9}"/>
              </a:ext>
            </a:extLst>
          </p:cNvPr>
          <p:cNvSpPr txBox="1">
            <a:spLocks noGrp="1"/>
          </p:cNvSpPr>
          <p:nvPr>
            <p:ph type="title" idx="4294967295"/>
          </p:nvPr>
        </p:nvSpPr>
        <p:spPr>
          <a:xfrm>
            <a:off x="1" y="201497"/>
            <a:ext cx="12191998"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Protect Yourself from Medical Identity Theft</a:t>
            </a:r>
          </a:p>
        </p:txBody>
      </p:sp>
      <p:sp>
        <p:nvSpPr>
          <p:cNvPr id="7" name="TextBox 6">
            <a:extLst>
              <a:ext uri="{FF2B5EF4-FFF2-40B4-BE49-F238E27FC236}">
                <a16:creationId xmlns:a16="http://schemas.microsoft.com/office/drawing/2014/main" id="{481CC9D8-DB6A-825C-61A5-44B948ED5D56}"/>
              </a:ext>
            </a:extLst>
          </p:cNvPr>
          <p:cNvSpPr txBox="1"/>
          <p:nvPr/>
        </p:nvSpPr>
        <p:spPr>
          <a:xfrm>
            <a:off x="6096000" y="1563069"/>
            <a:ext cx="5412916" cy="4078039"/>
          </a:xfrm>
          <a:prstGeom prst="rect">
            <a:avLst/>
          </a:prstGeom>
          <a:noFill/>
        </p:spPr>
        <p:txBody>
          <a:bodyPr wrap="square" rtlCol="0">
            <a:spAutoFit/>
          </a:bodyPr>
          <a:lstStyle/>
          <a:p>
            <a:pPr marL="182880" marR="0" lvl="0" algn="l" defTabSz="914400" rtl="0" eaLnBrk="1" fontAlgn="auto" latinLnBrk="0" hangingPunct="1">
              <a:lnSpc>
                <a:spcPct val="100000"/>
              </a:lnSpc>
              <a:spcBef>
                <a:spcPts val="0"/>
              </a:spcBef>
              <a:spcAft>
                <a:spcPts val="600"/>
              </a:spcAft>
              <a:buClr>
                <a:srgbClr val="0C447C"/>
              </a:buClr>
              <a:buSzTx/>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Keep in mind:</a:t>
            </a:r>
          </a:p>
          <a:p>
            <a:pPr marL="617220" marR="0" lvl="0" indent="-342900" algn="l" defTabSz="914400" rtl="0" eaLnBrk="1" fontAlgn="auto" latinLnBrk="0" hangingPunct="1">
              <a:lnSpc>
                <a:spcPct val="100000"/>
              </a:lnSpc>
              <a:spcBef>
                <a:spcPts val="0"/>
              </a:spcBef>
              <a:spcAft>
                <a:spcPts val="600"/>
              </a:spcAft>
              <a:buClr>
                <a:srgbClr val="0C447C"/>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If someone promises you free testing, gifts, or money in exchange for your Medicare Number or Medicaid Number, it’s probably a scam.</a:t>
            </a:r>
          </a:p>
          <a:p>
            <a:pPr marL="617220" marR="0" lvl="0" indent="-342900" algn="l" defTabSz="914400" rtl="0" eaLnBrk="1" fontAlgn="auto" latinLnBrk="0" hangingPunct="1">
              <a:lnSpc>
                <a:spcPct val="100000"/>
              </a:lnSpc>
              <a:spcBef>
                <a:spcPts val="0"/>
              </a:spcBef>
              <a:spcAft>
                <a:spcPts val="600"/>
              </a:spcAft>
              <a:buClr>
                <a:srgbClr val="0C447C"/>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Applying for or renewing your Medicaid coverage is always free.</a:t>
            </a:r>
          </a:p>
          <a:p>
            <a:pPr marL="617220" marR="0" lvl="0" indent="-342900" algn="l" defTabSz="914400" rtl="0" eaLnBrk="1" fontAlgn="auto" latinLnBrk="0" hangingPunct="1">
              <a:lnSpc>
                <a:spcPct val="100000"/>
              </a:lnSpc>
              <a:spcBef>
                <a:spcPts val="0"/>
              </a:spcBef>
              <a:spcAft>
                <a:spcPts val="600"/>
              </a:spcAft>
              <a:buClr>
                <a:srgbClr val="0C447C"/>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Keep your contact information up-to-date with Social Security and your state. If you get a call from someone claiming to be from Medicaid, hang up and call your Medicaid office directly to be sure.</a:t>
            </a:r>
          </a:p>
        </p:txBody>
      </p:sp>
      <p:sp>
        <p:nvSpPr>
          <p:cNvPr id="5" name="TextBox 4">
            <a:extLst>
              <a:ext uri="{FF2B5EF4-FFF2-40B4-BE49-F238E27FC236}">
                <a16:creationId xmlns:a16="http://schemas.microsoft.com/office/drawing/2014/main" id="{89B76307-241A-479A-AF2D-2B58F61AABB1}"/>
              </a:ext>
            </a:extLst>
          </p:cNvPr>
          <p:cNvSpPr txBox="1"/>
          <p:nvPr/>
        </p:nvSpPr>
        <p:spPr>
          <a:xfrm>
            <a:off x="457201" y="1534091"/>
            <a:ext cx="5412915" cy="3154710"/>
          </a:xfrm>
          <a:prstGeom prst="rect">
            <a:avLst/>
          </a:prstGeom>
          <a:noFill/>
        </p:spPr>
        <p:txBody>
          <a:bodyPr wrap="square" lIns="91440" tIns="45720" rIns="91440" bIns="45720" rtlCol="0" anchor="t">
            <a:spAutoFit/>
          </a:bodyPr>
          <a:lstStyle/>
          <a:p>
            <a:pPr marL="182880" marR="0" lvl="0" algn="l" defTabSz="914400" rtl="0" eaLnBrk="1" fontAlgn="auto" latinLnBrk="0" hangingPunct="1">
              <a:lnSpc>
                <a:spcPct val="100000"/>
              </a:lnSpc>
              <a:spcBef>
                <a:spcPts val="0"/>
              </a:spcBef>
              <a:spcAft>
                <a:spcPts val="600"/>
              </a:spcAft>
              <a:buClr>
                <a:srgbClr val="0C447C"/>
              </a:buClr>
              <a:buSzTx/>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Always:</a:t>
            </a:r>
          </a:p>
          <a:p>
            <a:pPr marL="617220" marR="0" lvl="0" indent="-342900" algn="l" defTabSz="914400" rtl="0" eaLnBrk="1" fontAlgn="auto" latinLnBrk="0" hangingPunct="1">
              <a:lnSpc>
                <a:spcPct val="100000"/>
              </a:lnSpc>
              <a:spcBef>
                <a:spcPts val="0"/>
              </a:spcBef>
              <a:spcAft>
                <a:spcPts val="600"/>
              </a:spcAft>
              <a:buClr>
                <a:srgbClr val="0C447C"/>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Guard your Medicare and/or Medicaid cards like a credit card.</a:t>
            </a:r>
            <a:endParaRPr lang="en-US" sz="2000" b="0" i="0" u="none" strike="noStrike" kern="1200" cap="none" spc="0" normalizeH="0" baseline="0" noProof="0" dirty="0">
              <a:ln>
                <a:noFill/>
              </a:ln>
              <a:solidFill>
                <a:prstClr val="black"/>
              </a:solidFill>
              <a:effectLst/>
              <a:uLnTx/>
              <a:uFillTx/>
              <a:latin typeface="Arial" panose="020B0604020202020204" pitchFamily="34" charset="0"/>
            </a:endParaRPr>
          </a:p>
          <a:p>
            <a:pPr marL="617220" indent="-342900">
              <a:spcAft>
                <a:spcPts val="600"/>
              </a:spcAft>
              <a:buClr>
                <a:srgbClr val="0C447C"/>
              </a:buClr>
              <a:buFont typeface="Arial" panose="020B0604020202020204" pitchFamily="34" charset="0"/>
              <a:buChar char="•"/>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Check</a:t>
            </a:r>
            <a:r>
              <a:rPr lang="en-US" sz="2000" dirty="0">
                <a:solidFill>
                  <a:prstClr val="black"/>
                </a:solidFill>
                <a:latin typeface="Arial" panose="020B0604020202020204" pitchFamily="34" charset="0"/>
              </a:rPr>
              <a:t> your Medicare Summary Notice (MSN) or Explanation of Benefits (EOB)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for errors.</a:t>
            </a:r>
            <a:r>
              <a:rPr lang="en-US" sz="2000" dirty="0">
                <a:solidFill>
                  <a:prstClr val="black"/>
                </a:solidFill>
                <a:latin typeface="Arial" panose="020B0604020202020204" pitchFamily="34" charset="0"/>
              </a:rPr>
              <a:t> </a:t>
            </a:r>
            <a:r>
              <a:rPr lang="en-US" sz="2000" dirty="0">
                <a:latin typeface="Arial" panose="020B0604020202020204" pitchFamily="34" charset="0"/>
              </a:rPr>
              <a:t>If you find errors, call 1-800-MEDICARE.</a:t>
            </a:r>
            <a:endParaRPr lang="en-US" sz="2000" b="0" i="0" u="none" strike="noStrike" kern="1200" cap="none" spc="0" normalizeH="0" baseline="0" noProof="0" dirty="0">
              <a:ln>
                <a:noFill/>
              </a:ln>
              <a:effectLst/>
              <a:uLnTx/>
              <a:uFillTx/>
              <a:latin typeface="Arial" panose="020B0604020202020204" pitchFamily="34" charset="0"/>
            </a:endParaRPr>
          </a:p>
          <a:p>
            <a:pPr marL="617220" marR="0" lvl="0" indent="-342900" algn="l" defTabSz="914400" rtl="0" eaLnBrk="1" fontAlgn="auto" latinLnBrk="0" hangingPunct="1">
              <a:lnSpc>
                <a:spcPct val="100000"/>
              </a:lnSpc>
              <a:spcBef>
                <a:spcPts val="0"/>
              </a:spcBef>
              <a:spcAft>
                <a:spcPts val="600"/>
              </a:spcAft>
              <a:buClr>
                <a:srgbClr val="0C447C"/>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Hang up if someone calls asking for your Medicare Number or Medicaid Number.</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8" name="Straight Connector 7">
            <a:extLst>
              <a:ext uri="{FF2B5EF4-FFF2-40B4-BE49-F238E27FC236}">
                <a16:creationId xmlns:a16="http://schemas.microsoft.com/office/drawing/2014/main" id="{1107212E-720D-515B-EB6C-816DDF6C891C}"/>
              </a:ext>
              <a:ext uri="{C183D7F6-B498-43B3-948B-1728B52AA6E4}">
                <adec:decorative xmlns:adec="http://schemas.microsoft.com/office/drawing/2017/decorative" val="1"/>
              </a:ext>
            </a:extLst>
          </p:cNvPr>
          <p:cNvCxnSpPr>
            <a:cxnSpLocks/>
          </p:cNvCxnSpPr>
          <p:nvPr/>
        </p:nvCxnSpPr>
        <p:spPr>
          <a:xfrm>
            <a:off x="6096000" y="1905371"/>
            <a:ext cx="0" cy="3606800"/>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89DE16B9-94FC-DE04-6A58-22084E5C9E4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67847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582E1EF-FF4B-D2F3-1987-0A5D7880255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2DE81C1-9A41-6840-C779-B02A2EADE212}"/>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Preventing Fraud in Medicare Health &amp; Drug Plans</a:t>
            </a:r>
          </a:p>
        </p:txBody>
      </p:sp>
      <p:sp>
        <p:nvSpPr>
          <p:cNvPr id="16" name="Text Placeholder 6">
            <a:extLst>
              <a:ext uri="{FF2B5EF4-FFF2-40B4-BE49-F238E27FC236}">
                <a16:creationId xmlns:a16="http://schemas.microsoft.com/office/drawing/2014/main" id="{9C434450-0FE7-A923-687E-3713A59F534B}"/>
              </a:ext>
            </a:extLst>
          </p:cNvPr>
          <p:cNvSpPr txBox="1">
            <a:spLocks/>
          </p:cNvSpPr>
          <p:nvPr/>
        </p:nvSpPr>
        <p:spPr>
          <a:xfrm>
            <a:off x="2028435" y="1130749"/>
            <a:ext cx="2701925" cy="1687591"/>
          </a:xfrm>
          <a:prstGeom prst="wedgeEllipseCallout">
            <a:avLst>
              <a:gd name="adj1" fmla="val 50011"/>
              <a:gd name="adj2" fmla="val 47329"/>
            </a:avLst>
          </a:prstGeom>
          <a:ln w="12700">
            <a:solidFill>
              <a:srgbClr val="00529B"/>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00539A"/>
              </a:buClr>
              <a:buFont typeface="Wingdings" pitchFamily="2" charset="2"/>
              <a:buChar char="§"/>
              <a:defRPr sz="2000" kern="1200">
                <a:solidFill>
                  <a:srgbClr val="00529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rgbClr val="00529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29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Tx/>
              <a:buFontTx/>
              <a:buNone/>
              <a:defRPr/>
            </a:pPr>
            <a:r>
              <a:rPr lang="en-US" sz="1800">
                <a:solidFill>
                  <a:schemeClr val="tx1"/>
                </a:solidFill>
                <a:latin typeface="+mn-lt"/>
              </a:rPr>
              <a:t>The plan’s giving free meals at a </a:t>
            </a:r>
            <a:r>
              <a:rPr lang="en-US" sz="1800" u="sng">
                <a:solidFill>
                  <a:schemeClr val="tx1"/>
                </a:solidFill>
                <a:latin typeface="+mn-lt"/>
              </a:rPr>
              <a:t>marketing</a:t>
            </a:r>
            <a:r>
              <a:rPr lang="en-US" sz="1800">
                <a:solidFill>
                  <a:schemeClr val="tx1"/>
                </a:solidFill>
                <a:latin typeface="+mn-lt"/>
              </a:rPr>
              <a:t> event.</a:t>
            </a:r>
          </a:p>
        </p:txBody>
      </p:sp>
      <p:sp>
        <p:nvSpPr>
          <p:cNvPr id="17" name="Text Placeholder 7">
            <a:extLst>
              <a:ext uri="{FF2B5EF4-FFF2-40B4-BE49-F238E27FC236}">
                <a16:creationId xmlns:a16="http://schemas.microsoft.com/office/drawing/2014/main" id="{9A2B81F1-5878-B27A-6BCE-D75296D5C7E6}"/>
              </a:ext>
            </a:extLst>
          </p:cNvPr>
          <p:cNvSpPr txBox="1">
            <a:spLocks/>
          </p:cNvSpPr>
          <p:nvPr/>
        </p:nvSpPr>
        <p:spPr>
          <a:xfrm>
            <a:off x="131047" y="2320739"/>
            <a:ext cx="2479834" cy="1905350"/>
          </a:xfrm>
          <a:prstGeom prst="wedgeEllipseCallout">
            <a:avLst>
              <a:gd name="adj1" fmla="val 62255"/>
              <a:gd name="adj2" fmla="val 4911"/>
            </a:avLst>
          </a:prstGeom>
          <a:ln w="12700">
            <a:solidFill>
              <a:srgbClr val="00529B"/>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00539A"/>
              </a:buClr>
              <a:buFont typeface="Wingdings" pitchFamily="2" charset="2"/>
              <a:buChar char="§"/>
              <a:defRPr sz="2000" kern="1200">
                <a:solidFill>
                  <a:srgbClr val="00529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rgbClr val="00529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29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Tx/>
              <a:buFontTx/>
              <a:buNone/>
              <a:defRPr/>
            </a:pPr>
            <a:r>
              <a:rPr lang="en-US" sz="1800">
                <a:solidFill>
                  <a:schemeClr val="tx1"/>
                </a:solidFill>
                <a:latin typeface="+mn-lt"/>
              </a:rPr>
              <a:t>I got an unwanted email without an “opt-out” function.</a:t>
            </a:r>
          </a:p>
        </p:txBody>
      </p:sp>
      <p:sp>
        <p:nvSpPr>
          <p:cNvPr id="18" name="Text Placeholder 8">
            <a:extLst>
              <a:ext uri="{FF2B5EF4-FFF2-40B4-BE49-F238E27FC236}">
                <a16:creationId xmlns:a16="http://schemas.microsoft.com/office/drawing/2014/main" id="{2B889C6C-D3A4-D67B-03FA-6A783AFC5C84}"/>
              </a:ext>
            </a:extLst>
          </p:cNvPr>
          <p:cNvSpPr txBox="1">
            <a:spLocks/>
          </p:cNvSpPr>
          <p:nvPr/>
        </p:nvSpPr>
        <p:spPr>
          <a:xfrm>
            <a:off x="1909028" y="3707902"/>
            <a:ext cx="2701925" cy="2115759"/>
          </a:xfrm>
          <a:prstGeom prst="wedgeEllipseCallout">
            <a:avLst>
              <a:gd name="adj1" fmla="val 57231"/>
              <a:gd name="adj2" fmla="val 32535"/>
            </a:avLst>
          </a:prstGeom>
          <a:ln w="12700">
            <a:solidFill>
              <a:srgbClr val="00529B"/>
            </a:solidFill>
          </a:ln>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Clr>
                <a:srgbClr val="00539A"/>
              </a:buClr>
              <a:buFont typeface="Wingdings" pitchFamily="2" charset="2"/>
              <a:buChar char="§"/>
              <a:defRPr sz="2000" kern="1200">
                <a:solidFill>
                  <a:srgbClr val="00529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rgbClr val="00529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29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Tx/>
              <a:buFontTx/>
              <a:buNone/>
              <a:defRPr/>
            </a:pPr>
            <a:r>
              <a:rPr lang="en-US" sz="1800">
                <a:solidFill>
                  <a:schemeClr val="tx1"/>
                </a:solidFill>
                <a:latin typeface="+mn-lt"/>
              </a:rPr>
              <a:t>A representative tried to talk with me about their plan in the hospital patient room.</a:t>
            </a:r>
          </a:p>
        </p:txBody>
      </p:sp>
      <p:sp>
        <p:nvSpPr>
          <p:cNvPr id="19" name="Text Placeholder 9">
            <a:extLst>
              <a:ext uri="{FF2B5EF4-FFF2-40B4-BE49-F238E27FC236}">
                <a16:creationId xmlns:a16="http://schemas.microsoft.com/office/drawing/2014/main" id="{27754720-CB36-E354-D217-B4E4E4208C60}"/>
              </a:ext>
            </a:extLst>
          </p:cNvPr>
          <p:cNvSpPr txBox="1">
            <a:spLocks/>
          </p:cNvSpPr>
          <p:nvPr/>
        </p:nvSpPr>
        <p:spPr>
          <a:xfrm>
            <a:off x="7380659" y="1074660"/>
            <a:ext cx="2726707" cy="1883158"/>
          </a:xfrm>
          <a:prstGeom prst="wedgeEllipseCallout">
            <a:avLst>
              <a:gd name="adj1" fmla="val -53184"/>
              <a:gd name="adj2" fmla="val 43649"/>
            </a:avLst>
          </a:prstGeom>
          <a:noFill/>
          <a:ln w="12700" cap="flat" cmpd="sng" algn="ctr">
            <a:solidFill>
              <a:srgbClr val="4472C4">
                <a:shade val="50000"/>
              </a:srgbClr>
            </a:solidFill>
            <a:prstDash val="solid"/>
            <a:miter lim="800000"/>
          </a:ln>
          <a:effectLst/>
        </p:spPr>
        <p:txBody>
          <a:bodyPr vert="horz" lIns="0" tIns="45720" rIns="0" bIns="45720" rtlCol="0" anchor="ctr">
            <a:noAutofit/>
          </a:bodyPr>
          <a:lstStyle>
            <a:lvl1pPr marL="228600" indent="-228600" algn="l" defTabSz="914400" rtl="0" eaLnBrk="1" latinLnBrk="0" hangingPunct="1">
              <a:lnSpc>
                <a:spcPct val="90000"/>
              </a:lnSpc>
              <a:spcBef>
                <a:spcPts val="1000"/>
              </a:spcBef>
              <a:buClr>
                <a:srgbClr val="00539A"/>
              </a:buClr>
              <a:buFont typeface="Wingdings" pitchFamily="2" charset="2"/>
              <a:buChar char="§"/>
              <a:defRPr sz="2000" kern="1200">
                <a:solidFill>
                  <a:srgbClr val="00529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rgbClr val="00529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29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lnSpc>
                <a:spcPct val="100000"/>
              </a:lnSpc>
              <a:spcBef>
                <a:spcPts val="0"/>
              </a:spcBef>
              <a:buFont typeface="Wingdings" pitchFamily="2" charset="2"/>
              <a:buNone/>
            </a:pPr>
            <a:r>
              <a:rPr lang="en-US" sz="1800">
                <a:solidFill>
                  <a:schemeClr val="tx1"/>
                </a:solidFill>
                <a:latin typeface="+mn-lt"/>
              </a:rPr>
              <a:t>A plan </a:t>
            </a:r>
            <a:br>
              <a:rPr lang="en-US" sz="1800">
                <a:solidFill>
                  <a:schemeClr val="tx1"/>
                </a:solidFill>
                <a:latin typeface="+mn-lt"/>
              </a:rPr>
            </a:br>
            <a:r>
              <a:rPr lang="en-US" sz="1800">
                <a:solidFill>
                  <a:schemeClr val="tx1"/>
                </a:solidFill>
                <a:latin typeface="+mn-lt"/>
              </a:rPr>
              <a:t>representative visited my home uninvited and encouraged me to enroll. </a:t>
            </a:r>
          </a:p>
        </p:txBody>
      </p:sp>
      <p:sp>
        <p:nvSpPr>
          <p:cNvPr id="20" name="Text Placeholder 11">
            <a:extLst>
              <a:ext uri="{FF2B5EF4-FFF2-40B4-BE49-F238E27FC236}">
                <a16:creationId xmlns:a16="http://schemas.microsoft.com/office/drawing/2014/main" id="{D8F89B26-8746-27B1-34DB-C73B6A41FC5F}"/>
              </a:ext>
            </a:extLst>
          </p:cNvPr>
          <p:cNvSpPr txBox="1">
            <a:spLocks/>
          </p:cNvSpPr>
          <p:nvPr/>
        </p:nvSpPr>
        <p:spPr>
          <a:xfrm>
            <a:off x="10047367" y="2126160"/>
            <a:ext cx="2144633" cy="1416791"/>
          </a:xfrm>
          <a:prstGeom prst="wedgeEllipseCallout">
            <a:avLst>
              <a:gd name="adj1" fmla="val -55444"/>
              <a:gd name="adj2" fmla="val 35165"/>
            </a:avLst>
          </a:prstGeom>
          <a:ln w="12700">
            <a:solidFill>
              <a:srgbClr val="00529B"/>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539A"/>
              </a:buClr>
              <a:buFont typeface="Wingdings" pitchFamily="2" charset="2"/>
              <a:buChar char="§"/>
              <a:defRPr sz="2000" kern="1200">
                <a:solidFill>
                  <a:srgbClr val="00529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rgbClr val="00529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29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600"/>
              </a:spcBef>
              <a:spcAft>
                <a:spcPts val="600"/>
              </a:spcAft>
              <a:buClrTx/>
              <a:buFontTx/>
              <a:buNone/>
              <a:defRPr/>
            </a:pPr>
            <a:r>
              <a:rPr lang="en-US" sz="1800">
                <a:solidFill>
                  <a:schemeClr val="tx1"/>
                </a:solidFill>
                <a:latin typeface="+mn-lt"/>
              </a:rPr>
              <a:t>A plan’s offering cash if I join.</a:t>
            </a:r>
          </a:p>
        </p:txBody>
      </p:sp>
      <p:sp>
        <p:nvSpPr>
          <p:cNvPr id="21" name="Text Placeholder 18">
            <a:extLst>
              <a:ext uri="{FF2B5EF4-FFF2-40B4-BE49-F238E27FC236}">
                <a16:creationId xmlns:a16="http://schemas.microsoft.com/office/drawing/2014/main" id="{BDC36BA7-C2A8-5380-5930-2E8E00E47C4B}"/>
              </a:ext>
            </a:extLst>
          </p:cNvPr>
          <p:cNvSpPr txBox="1">
            <a:spLocks/>
          </p:cNvSpPr>
          <p:nvPr/>
        </p:nvSpPr>
        <p:spPr>
          <a:xfrm>
            <a:off x="7458363" y="3362989"/>
            <a:ext cx="3155401" cy="2072383"/>
          </a:xfrm>
          <a:prstGeom prst="wedgeEllipseCallout">
            <a:avLst>
              <a:gd name="adj1" fmla="val -55949"/>
              <a:gd name="adj2" fmla="val 44332"/>
            </a:avLst>
          </a:prstGeom>
          <a:ln w="12700">
            <a:solidFill>
              <a:srgbClr val="00529B"/>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539A"/>
              </a:buClr>
              <a:buFont typeface="Wingdings" pitchFamily="2" charset="2"/>
              <a:buChar char="§"/>
              <a:defRPr sz="2000" kern="1200">
                <a:solidFill>
                  <a:srgbClr val="00529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rgbClr val="00529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29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Tx/>
              <a:buFontTx/>
              <a:buNone/>
              <a:defRPr/>
            </a:pPr>
            <a:r>
              <a:rPr lang="en-US" sz="1800">
                <a:solidFill>
                  <a:schemeClr val="tx1"/>
                </a:solidFill>
                <a:latin typeface="+mn-lt"/>
              </a:rPr>
              <a:t>I’m getting calls and texts from a plan without my permission, and I’m not a member.</a:t>
            </a:r>
            <a:endParaRPr lang="en-US" sz="1800">
              <a:solidFill>
                <a:schemeClr val="tx1"/>
              </a:solidFill>
              <a:latin typeface="+mn-lt"/>
              <a:cs typeface="+mn-cs"/>
            </a:endParaRPr>
          </a:p>
        </p:txBody>
      </p:sp>
      <p:sp>
        <p:nvSpPr>
          <p:cNvPr id="15" name="Text Placeholder 4">
            <a:extLst>
              <a:ext uri="{FF2B5EF4-FFF2-40B4-BE49-F238E27FC236}">
                <a16:creationId xmlns:a16="http://schemas.microsoft.com/office/drawing/2014/main" id="{0582DB35-CC85-987A-1E81-63DE224F611F}"/>
              </a:ext>
            </a:extLst>
          </p:cNvPr>
          <p:cNvSpPr txBox="1">
            <a:spLocks/>
          </p:cNvSpPr>
          <p:nvPr/>
        </p:nvSpPr>
        <p:spPr>
          <a:xfrm>
            <a:off x="4999645" y="1640570"/>
            <a:ext cx="2231136" cy="4261104"/>
          </a:xfrm>
          <a:prstGeom prst="roundRect">
            <a:avLst>
              <a:gd name="adj" fmla="val 7735"/>
            </a:avLst>
          </a:prstGeom>
          <a:solidFill>
            <a:srgbClr val="DAE3F3"/>
          </a:solidFill>
          <a:ln>
            <a:no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00539A"/>
              </a:buClr>
              <a:buFont typeface="Wingdings" pitchFamily="2" charset="2"/>
              <a:buChar char="§"/>
              <a:defRPr sz="2000" kern="1200">
                <a:solidFill>
                  <a:srgbClr val="00529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rgbClr val="00529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29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800"/>
              </a:spcAft>
              <a:buClrTx/>
              <a:buFontTx/>
              <a:buNone/>
              <a:defRPr/>
            </a:pPr>
            <a:r>
              <a:rPr lang="en-US" sz="1800" b="1">
                <a:solidFill>
                  <a:srgbClr val="4472C4">
                    <a:lumMod val="50000"/>
                  </a:srgbClr>
                </a:solidFill>
                <a:latin typeface="Calibri" panose="020F0502020204030204"/>
                <a:cs typeface="+mn-cs"/>
              </a:rPr>
              <a:t>Who to call if you have a concern about fraud:</a:t>
            </a:r>
          </a:p>
          <a:p>
            <a:pPr marL="0" indent="0" algn="ctr">
              <a:lnSpc>
                <a:spcPct val="100000"/>
              </a:lnSpc>
              <a:spcBef>
                <a:spcPts val="0"/>
              </a:spcBef>
              <a:buClrTx/>
              <a:buFontTx/>
              <a:buNone/>
              <a:defRPr/>
            </a:pPr>
            <a:r>
              <a:rPr lang="en-US" sz="1800" b="1">
                <a:solidFill>
                  <a:srgbClr val="4472C4">
                    <a:lumMod val="50000"/>
                  </a:srgbClr>
                </a:solidFill>
                <a:latin typeface="Calibri" panose="020F0502020204030204"/>
                <a:cs typeface="+mn-cs"/>
              </a:rPr>
              <a:t>1-800-MEDICARE:</a:t>
            </a:r>
          </a:p>
          <a:p>
            <a:pPr marL="0" indent="0" algn="ctr">
              <a:lnSpc>
                <a:spcPct val="100000"/>
              </a:lnSpc>
              <a:spcBef>
                <a:spcPts val="0"/>
              </a:spcBef>
              <a:spcAft>
                <a:spcPts val="1800"/>
              </a:spcAft>
              <a:buClrTx/>
              <a:buFontTx/>
              <a:buNone/>
              <a:defRPr/>
            </a:pPr>
            <a:r>
              <a:rPr lang="en-US" sz="1600">
                <a:solidFill>
                  <a:srgbClr val="4472C4">
                    <a:lumMod val="50000"/>
                  </a:srgbClr>
                </a:solidFill>
                <a:latin typeface="Calibri" panose="020F0502020204030204"/>
                <a:cs typeface="+mn-cs"/>
              </a:rPr>
              <a:t>(1-800-633-4227)</a:t>
            </a:r>
          </a:p>
          <a:p>
            <a:pPr marL="0" indent="0" algn="ctr">
              <a:lnSpc>
                <a:spcPct val="100000"/>
              </a:lnSpc>
              <a:spcBef>
                <a:spcPts val="0"/>
              </a:spcBef>
              <a:buClrTx/>
              <a:buFontTx/>
              <a:buNone/>
              <a:defRPr/>
            </a:pPr>
            <a:r>
              <a:rPr lang="en-US" sz="1600" b="1">
                <a:solidFill>
                  <a:srgbClr val="4472C4">
                    <a:lumMod val="50000"/>
                  </a:srgbClr>
                </a:solidFill>
                <a:latin typeface="Calibri" panose="020F0502020204030204"/>
                <a:cs typeface="+mn-cs"/>
              </a:rPr>
              <a:t>TTY:</a:t>
            </a:r>
          </a:p>
          <a:p>
            <a:pPr marL="0" indent="0" algn="ctr">
              <a:lnSpc>
                <a:spcPct val="100000"/>
              </a:lnSpc>
              <a:spcBef>
                <a:spcPts val="0"/>
              </a:spcBef>
              <a:buClrTx/>
              <a:buFontTx/>
              <a:buNone/>
              <a:defRPr/>
            </a:pPr>
            <a:r>
              <a:rPr lang="en-US" sz="1600">
                <a:solidFill>
                  <a:srgbClr val="4472C4">
                    <a:lumMod val="50000"/>
                  </a:srgbClr>
                </a:solidFill>
                <a:latin typeface="Calibri" panose="020F0502020204030204"/>
                <a:cs typeface="+mn-cs"/>
              </a:rPr>
              <a:t>1-877-486-2048</a:t>
            </a:r>
          </a:p>
        </p:txBody>
      </p:sp>
      <p:pic>
        <p:nvPicPr>
          <p:cNvPr id="22" name="Picture 21">
            <a:extLst>
              <a:ext uri="{FF2B5EF4-FFF2-40B4-BE49-F238E27FC236}">
                <a16:creationId xmlns:a16="http://schemas.microsoft.com/office/drawing/2014/main" id="{0B3ECBA6-DDD4-CD58-A5FF-003D70E8D157}"/>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849767" y="1565055"/>
            <a:ext cx="2458718" cy="4412134"/>
          </a:xfrm>
          <a:prstGeom prst="rect">
            <a:avLst/>
          </a:prstGeom>
        </p:spPr>
      </p:pic>
      <p:sp>
        <p:nvSpPr>
          <p:cNvPr id="4" name="Slide Number Placeholder 3">
            <a:extLst>
              <a:ext uri="{FF2B5EF4-FFF2-40B4-BE49-F238E27FC236}">
                <a16:creationId xmlns:a16="http://schemas.microsoft.com/office/drawing/2014/main" id="{F6F8ADA3-0682-9FDE-F687-AF0309EEF2F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1323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57A5153-336D-5CA8-AAED-C8B3C710511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CB80784-F66A-5103-3B10-3444E8857865}"/>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Common Fraud Examples</a:t>
            </a:r>
          </a:p>
        </p:txBody>
      </p:sp>
      <p:sp>
        <p:nvSpPr>
          <p:cNvPr id="5" name="Text Placeholder 4">
            <a:extLst>
              <a:ext uri="{FF2B5EF4-FFF2-40B4-BE49-F238E27FC236}">
                <a16:creationId xmlns:a16="http://schemas.microsoft.com/office/drawing/2014/main" id="{4F8F8A60-6421-5B35-FB5B-945A8DB1878F}"/>
              </a:ext>
            </a:extLst>
          </p:cNvPr>
          <p:cNvSpPr txBox="1">
            <a:spLocks/>
          </p:cNvSpPr>
          <p:nvPr/>
        </p:nvSpPr>
        <p:spPr>
          <a:xfrm>
            <a:off x="957416" y="1460411"/>
            <a:ext cx="4799278" cy="4428310"/>
          </a:xfrm>
          <a:prstGeom prst="roundRect">
            <a:avLst/>
          </a:prstGeom>
          <a:ln w="38100">
            <a:solidFill>
              <a:srgbClr val="0070C0"/>
            </a:solidFill>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00539A"/>
              </a:buClr>
              <a:buFont typeface="Wingdings" pitchFamily="2" charset="2"/>
              <a:buChar char="§"/>
              <a:defRPr sz="2000" kern="1200">
                <a:solidFill>
                  <a:srgbClr val="00529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rgbClr val="00529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29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Tx/>
              <a:buFont typeface="Wingdings" pitchFamily="2" charset="2"/>
              <a:buNone/>
            </a:pPr>
            <a:r>
              <a:rPr lang="en-US" sz="2600" dirty="0">
                <a:solidFill>
                  <a:sysClr val="windowText" lastClr="000000"/>
                </a:solidFill>
                <a:latin typeface="+mn-lt"/>
                <a:cs typeface="Arial"/>
              </a:rPr>
              <a:t>Remote Patient Monitoring (RPM)</a:t>
            </a:r>
          </a:p>
          <a:p>
            <a:pPr marL="0" indent="0" algn="ctr">
              <a:lnSpc>
                <a:spcPct val="100000"/>
              </a:lnSpc>
              <a:spcBef>
                <a:spcPts val="0"/>
              </a:spcBef>
              <a:buClrTx/>
              <a:buFont typeface="Wingdings" pitchFamily="2" charset="2"/>
              <a:buNone/>
            </a:pPr>
            <a:endParaRPr lang="en-US" sz="2400" dirty="0">
              <a:solidFill>
                <a:sysClr val="windowText" lastClr="000000"/>
              </a:solidFill>
            </a:endParaRPr>
          </a:p>
          <a:p>
            <a:pPr marL="0" indent="0" algn="ctr">
              <a:lnSpc>
                <a:spcPct val="100000"/>
              </a:lnSpc>
              <a:spcBef>
                <a:spcPts val="0"/>
              </a:spcBef>
              <a:spcAft>
                <a:spcPts val="600"/>
              </a:spcAft>
              <a:buNone/>
            </a:pPr>
            <a:r>
              <a:rPr lang="en-US" sz="2200" dirty="0">
                <a:solidFill>
                  <a:sysClr val="windowText" lastClr="000000"/>
                </a:solidFill>
                <a:cs typeface="Segoe UI"/>
              </a:rPr>
              <a:t>Durable medical equipment (DME)  companies and/or telemarketing companies </a:t>
            </a:r>
            <a:r>
              <a:rPr lang="en-US" sz="2200" dirty="0">
                <a:solidFill>
                  <a:sysClr val="windowText" lastClr="000000"/>
                </a:solidFill>
                <a:latin typeface="+mn-lt"/>
                <a:cs typeface="Segoe UI"/>
              </a:rPr>
              <a:t>s</a:t>
            </a:r>
            <a:r>
              <a:rPr lang="en-US" sz="2200" dirty="0">
                <a:solidFill>
                  <a:sysClr val="windowText" lastClr="000000"/>
                </a:solidFill>
                <a:latin typeface="+mn-lt"/>
                <a:cs typeface="Arial"/>
              </a:rPr>
              <a:t>igning up people with Medicare for medical devices like scales, glucose monitors, cardiac rhythm devices, etc., even when they don't need the devices medically</a:t>
            </a:r>
            <a:endParaRPr lang="en-US" sz="2200" strike="sngStrike" dirty="0">
              <a:solidFill>
                <a:sysClr val="windowText" lastClr="000000"/>
              </a:solidFill>
              <a:cs typeface="Arial"/>
            </a:endParaRPr>
          </a:p>
        </p:txBody>
      </p:sp>
      <p:cxnSp>
        <p:nvCxnSpPr>
          <p:cNvPr id="7" name="Straight Connector 6">
            <a:extLst>
              <a:ext uri="{FF2B5EF4-FFF2-40B4-BE49-F238E27FC236}">
                <a16:creationId xmlns:a16="http://schemas.microsoft.com/office/drawing/2014/main" id="{18262E1E-1278-9BB0-729A-888F4F86398E}"/>
              </a:ext>
              <a:ext uri="{C183D7F6-B498-43B3-948B-1728B52AA6E4}">
                <adec:decorative xmlns:adec="http://schemas.microsoft.com/office/drawing/2017/decorative" val="1"/>
              </a:ext>
            </a:extLst>
          </p:cNvPr>
          <p:cNvCxnSpPr>
            <a:cxnSpLocks/>
          </p:cNvCxnSpPr>
          <p:nvPr/>
        </p:nvCxnSpPr>
        <p:spPr>
          <a:xfrm>
            <a:off x="957416" y="2604801"/>
            <a:ext cx="4799278" cy="0"/>
          </a:xfrm>
          <a:prstGeom prst="line">
            <a:avLst/>
          </a:prstGeom>
          <a:ln w="28575">
            <a:solidFill>
              <a:srgbClr val="0070C0"/>
            </a:solidFill>
          </a:ln>
        </p:spPr>
        <p:style>
          <a:lnRef idx="1">
            <a:schemeClr val="accent4"/>
          </a:lnRef>
          <a:fillRef idx="0">
            <a:schemeClr val="accent4"/>
          </a:fillRef>
          <a:effectRef idx="0">
            <a:schemeClr val="accent4"/>
          </a:effectRef>
          <a:fontRef idx="minor">
            <a:schemeClr val="tx1"/>
          </a:fontRef>
        </p:style>
      </p:cxnSp>
      <p:sp>
        <p:nvSpPr>
          <p:cNvPr id="9" name="Text Placeholder 4">
            <a:extLst>
              <a:ext uri="{FF2B5EF4-FFF2-40B4-BE49-F238E27FC236}">
                <a16:creationId xmlns:a16="http://schemas.microsoft.com/office/drawing/2014/main" id="{1AFED6A1-0096-62B9-FC48-B4A8BC076B2C}"/>
              </a:ext>
            </a:extLst>
          </p:cNvPr>
          <p:cNvSpPr txBox="1">
            <a:spLocks/>
          </p:cNvSpPr>
          <p:nvPr/>
        </p:nvSpPr>
        <p:spPr>
          <a:xfrm>
            <a:off x="6065747" y="1460410"/>
            <a:ext cx="5048607" cy="4413932"/>
          </a:xfrm>
          <a:prstGeom prst="roundRect">
            <a:avLst/>
          </a:prstGeom>
          <a:ln w="38100">
            <a:solidFill>
              <a:srgbClr val="0070C0"/>
            </a:solidFill>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00539A"/>
              </a:buClr>
              <a:buFont typeface="Wingdings" pitchFamily="2" charset="2"/>
              <a:buChar char="§"/>
              <a:defRPr sz="2000" kern="1200">
                <a:solidFill>
                  <a:srgbClr val="00529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rgbClr val="00529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29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529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ClrTx/>
              <a:buFont typeface="Wingdings" pitchFamily="2" charset="2"/>
              <a:buNone/>
            </a:pPr>
            <a:r>
              <a:rPr lang="en-US" sz="2600" dirty="0">
                <a:solidFill>
                  <a:sysClr val="windowText" lastClr="000000"/>
                </a:solidFill>
                <a:latin typeface="+mn-lt"/>
                <a:cs typeface="Arial"/>
              </a:rPr>
              <a:t>Urinary Catheters</a:t>
            </a:r>
          </a:p>
          <a:p>
            <a:pPr marL="0" indent="0" algn="ctr">
              <a:lnSpc>
                <a:spcPct val="100000"/>
              </a:lnSpc>
              <a:spcBef>
                <a:spcPts val="0"/>
              </a:spcBef>
              <a:buClrTx/>
              <a:buFont typeface="Wingdings" pitchFamily="2" charset="2"/>
              <a:buNone/>
            </a:pPr>
            <a:endParaRPr lang="en-US" sz="2400" dirty="0">
              <a:solidFill>
                <a:sysClr val="windowText" lastClr="000000"/>
              </a:solidFill>
            </a:endParaRPr>
          </a:p>
          <a:p>
            <a:pPr marL="0" indent="0" algn="ctr">
              <a:lnSpc>
                <a:spcPct val="100000"/>
              </a:lnSpc>
              <a:spcBef>
                <a:spcPts val="0"/>
              </a:spcBef>
              <a:buClrTx/>
              <a:buFont typeface="Wingdings" pitchFamily="2" charset="2"/>
              <a:buNone/>
            </a:pPr>
            <a:endParaRPr lang="en-US" sz="2400" dirty="0">
              <a:solidFill>
                <a:sysClr val="windowText" lastClr="000000"/>
              </a:solidFill>
            </a:endParaRPr>
          </a:p>
          <a:p>
            <a:pPr marL="0" indent="0" algn="ctr">
              <a:lnSpc>
                <a:spcPct val="100000"/>
              </a:lnSpc>
              <a:spcBef>
                <a:spcPts val="0"/>
              </a:spcBef>
              <a:spcAft>
                <a:spcPts val="600"/>
              </a:spcAft>
              <a:buClrTx/>
              <a:buNone/>
            </a:pPr>
            <a:r>
              <a:rPr lang="en-US" sz="2200" dirty="0">
                <a:solidFill>
                  <a:sysClr val="windowText" lastClr="000000"/>
                </a:solidFill>
                <a:latin typeface="+mn-lt"/>
                <a:cs typeface="Arial"/>
              </a:rPr>
              <a:t>Dishonest DME companies targeting people with Medicare for personal information, then billing Medicare monthly for urinary catheters not needed medically and that may or may not be sent to you</a:t>
            </a:r>
          </a:p>
          <a:p>
            <a:pPr>
              <a:lnSpc>
                <a:spcPct val="100000"/>
              </a:lnSpc>
              <a:spcBef>
                <a:spcPts val="0"/>
              </a:spcBef>
              <a:buClrTx/>
            </a:pPr>
            <a:endParaRPr lang="en-US" sz="2400" dirty="0">
              <a:solidFill>
                <a:sysClr val="windowText" lastClr="000000"/>
              </a:solidFill>
            </a:endParaRPr>
          </a:p>
        </p:txBody>
      </p:sp>
      <p:cxnSp>
        <p:nvCxnSpPr>
          <p:cNvPr id="10" name="Straight Connector 9">
            <a:extLst>
              <a:ext uri="{FF2B5EF4-FFF2-40B4-BE49-F238E27FC236}">
                <a16:creationId xmlns:a16="http://schemas.microsoft.com/office/drawing/2014/main" id="{A036F222-2531-2933-6703-E7E17A874C64}"/>
              </a:ext>
              <a:ext uri="{C183D7F6-B498-43B3-948B-1728B52AA6E4}">
                <adec:decorative xmlns:adec="http://schemas.microsoft.com/office/drawing/2017/decorative" val="1"/>
              </a:ext>
            </a:extLst>
          </p:cNvPr>
          <p:cNvCxnSpPr>
            <a:cxnSpLocks/>
          </p:cNvCxnSpPr>
          <p:nvPr/>
        </p:nvCxnSpPr>
        <p:spPr>
          <a:xfrm>
            <a:off x="6095999" y="2604801"/>
            <a:ext cx="5018355" cy="0"/>
          </a:xfrm>
          <a:prstGeom prst="line">
            <a:avLst/>
          </a:prstGeom>
          <a:ln w="28575">
            <a:solidFill>
              <a:srgbClr val="0070C0"/>
            </a:solidFill>
          </a:ln>
        </p:spPr>
        <p:style>
          <a:lnRef idx="1">
            <a:schemeClr val="accent4"/>
          </a:lnRef>
          <a:fillRef idx="0">
            <a:schemeClr val="accent4"/>
          </a:fillRef>
          <a:effectRef idx="0">
            <a:schemeClr val="accent4"/>
          </a:effectRef>
          <a:fontRef idx="minor">
            <a:schemeClr val="tx1"/>
          </a:fontRef>
        </p:style>
      </p:cxnSp>
      <p:sp>
        <p:nvSpPr>
          <p:cNvPr id="4" name="Slide Number Placeholder 3">
            <a:extLst>
              <a:ext uri="{FF2B5EF4-FFF2-40B4-BE49-F238E27FC236}">
                <a16:creationId xmlns:a16="http://schemas.microsoft.com/office/drawing/2014/main" id="{1B0EA83C-932B-9591-B2B9-82AB5EEC02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39594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CCA224-E9FA-934C-6DC6-C1771E11E61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07E5563-C050-5014-6400-1DC928583F01}"/>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Hospice Fraud</a:t>
            </a:r>
          </a:p>
        </p:txBody>
      </p:sp>
      <p:sp>
        <p:nvSpPr>
          <p:cNvPr id="7" name="TextBox 6">
            <a:extLst>
              <a:ext uri="{FF2B5EF4-FFF2-40B4-BE49-F238E27FC236}">
                <a16:creationId xmlns:a16="http://schemas.microsoft.com/office/drawing/2014/main" id="{DCCD077A-3514-1C4A-830A-AEDF3BFC6E1E}"/>
              </a:ext>
            </a:extLst>
          </p:cNvPr>
          <p:cNvSpPr txBox="1"/>
          <p:nvPr/>
        </p:nvSpPr>
        <p:spPr>
          <a:xfrm>
            <a:off x="530281" y="1340128"/>
            <a:ext cx="11175284" cy="830997"/>
          </a:xfrm>
          <a:prstGeom prst="rect">
            <a:avLst/>
          </a:prstGeom>
          <a:noFill/>
        </p:spPr>
        <p:txBody>
          <a:bodyPr wrap="square" lIns="91440" tIns="45720" rIns="91440" bIns="45720" rtlCol="0" anchor="t">
            <a:spAutoFit/>
          </a:bodyPr>
          <a:lstStyle/>
          <a:p>
            <a:pPr marL="525780" indent="-342900">
              <a:spcAft>
                <a:spcPts val="600"/>
              </a:spcAft>
              <a:buClr>
                <a:srgbClr val="0C447C"/>
              </a:buClr>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rPr>
              <a:t>Occurs when Medicare Part A (Hospital Insurance) </a:t>
            </a:r>
            <a:r>
              <a:rPr lang="en-US" sz="2400" dirty="0"/>
              <a:t>or Medicaid </a:t>
            </a:r>
            <a:r>
              <a:rPr lang="en-US" sz="2400" dirty="0">
                <a:solidFill>
                  <a:prstClr val="black"/>
                </a:solidFill>
              </a:rPr>
              <a:t>is</a:t>
            </a:r>
            <a:r>
              <a:rPr kumimoji="0" lang="en-US" sz="2400" b="0" i="0" u="none" strike="noStrike" kern="1200" cap="none" spc="0" normalizeH="0" baseline="0" noProof="0" dirty="0">
                <a:ln>
                  <a:noFill/>
                </a:ln>
                <a:solidFill>
                  <a:prstClr val="black"/>
                </a:solidFill>
                <a:effectLst/>
                <a:uLnTx/>
                <a:uFillTx/>
              </a:rPr>
              <a:t> falsely billed for any level of hospice care or service</a:t>
            </a:r>
          </a:p>
        </p:txBody>
      </p:sp>
      <p:sp>
        <p:nvSpPr>
          <p:cNvPr id="8" name="TextBox 7">
            <a:extLst>
              <a:ext uri="{FF2B5EF4-FFF2-40B4-BE49-F238E27FC236}">
                <a16:creationId xmlns:a16="http://schemas.microsoft.com/office/drawing/2014/main" id="{55C02102-3B95-78D5-01A7-63DD6470C5EE}"/>
              </a:ext>
            </a:extLst>
          </p:cNvPr>
          <p:cNvSpPr txBox="1"/>
          <p:nvPr/>
        </p:nvSpPr>
        <p:spPr>
          <a:xfrm>
            <a:off x="530280" y="2202868"/>
            <a:ext cx="7904462" cy="3539430"/>
          </a:xfrm>
          <a:prstGeom prst="rect">
            <a:avLst/>
          </a:prstGeom>
          <a:noFill/>
        </p:spPr>
        <p:txBody>
          <a:bodyPr wrap="square" lIns="91440" tIns="45720" rIns="91440" bIns="45720" rtlCol="0" anchor="t">
            <a:spAutoFit/>
          </a:bodyPr>
          <a:lstStyle/>
          <a:p>
            <a:pPr marL="525780" marR="0" lvl="0" indent="-342900" algn="l" defTabSz="914400" rtl="0" eaLnBrk="1" fontAlgn="auto" latinLnBrk="0" hangingPunct="1">
              <a:lnSpc>
                <a:spcPct val="100000"/>
              </a:lnSpc>
              <a:spcBef>
                <a:spcPts val="0"/>
              </a:spcBef>
              <a:spcAft>
                <a:spcPts val="6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rPr>
              <a:t>To avoid hospice scams, remember:</a:t>
            </a:r>
          </a:p>
          <a:p>
            <a:pPr marL="982980" lvl="1" indent="-342900">
              <a:spcAft>
                <a:spcPts val="600"/>
              </a:spcAft>
              <a:buClr>
                <a:srgbClr val="0C447C"/>
              </a:buClr>
              <a:buFont typeface="Arial" panose="020B0604020202020204" pitchFamily="34" charset="0"/>
              <a:buChar char="•"/>
              <a:defRPr/>
            </a:pPr>
            <a:r>
              <a:rPr lang="en-US" sz="2000" dirty="0"/>
              <a:t>Only your</a:t>
            </a:r>
            <a:r>
              <a:rPr kumimoji="0" lang="en-US" sz="2000" b="0" i="0" u="none" strike="noStrike" kern="1200" cap="none" spc="0" normalizeH="0" baseline="0" noProof="0" dirty="0">
                <a:ln>
                  <a:noFill/>
                </a:ln>
                <a:effectLst/>
                <a:uLnTx/>
                <a:uFillTx/>
              </a:rPr>
              <a:t> doctor</a:t>
            </a:r>
            <a:r>
              <a:rPr lang="en-US" sz="2000" dirty="0"/>
              <a:t> or a hospice doctor </a:t>
            </a:r>
            <a:r>
              <a:rPr lang="en-US" sz="2000" dirty="0">
                <a:solidFill>
                  <a:prstClr val="black"/>
                </a:solidFill>
              </a:rPr>
              <a:t>can</a:t>
            </a:r>
            <a:r>
              <a:rPr kumimoji="0" lang="en-US" sz="2000" b="0" i="0" u="none" strike="noStrike" kern="1200" cap="none" spc="0" normalizeH="0" baseline="0" noProof="0" dirty="0">
                <a:ln>
                  <a:noFill/>
                </a:ln>
                <a:solidFill>
                  <a:prstClr val="black"/>
                </a:solidFill>
                <a:effectLst/>
                <a:uLnTx/>
                <a:uFillTx/>
              </a:rPr>
              <a:t> certify you’re terminally ill (with a life expectancy of 6 months or less). </a:t>
            </a:r>
            <a:endParaRPr lang="en-US" sz="2000" b="0" i="0" u="none" strike="noStrike" kern="1200" cap="none" spc="0" normalizeH="0" baseline="0" noProof="0" dirty="0">
              <a:ln>
                <a:noFill/>
              </a:ln>
              <a:solidFill>
                <a:prstClr val="black"/>
              </a:solidFill>
              <a:effectLst/>
              <a:uLnTx/>
              <a:uFillTx/>
            </a:endParaRPr>
          </a:p>
          <a:p>
            <a:pPr marL="982980" marR="0" lvl="1" indent="-342900" algn="l" defTabSz="914400" rtl="0" eaLnBrk="1" fontAlgn="auto" latinLnBrk="0" hangingPunct="1">
              <a:lnSpc>
                <a:spcPct val="100000"/>
              </a:lnSpc>
              <a:spcBef>
                <a:spcPts val="0"/>
              </a:spcBef>
              <a:spcAft>
                <a:spcPts val="600"/>
              </a:spcAft>
              <a:buClr>
                <a:srgbClr val="0C447C"/>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rPr>
              <a:t>If you aren't terminally ill, you shouldn't receive hospice care. </a:t>
            </a:r>
            <a:endParaRPr lang="en-US" sz="2000" b="0" i="0" u="none" strike="noStrike" kern="1200" cap="none" spc="0" normalizeH="0" baseline="0" noProof="0" dirty="0">
              <a:ln>
                <a:noFill/>
              </a:ln>
              <a:solidFill>
                <a:prstClr val="black"/>
              </a:solidFill>
              <a:effectLst/>
              <a:uLnTx/>
              <a:uFillTx/>
            </a:endParaRPr>
          </a:p>
          <a:p>
            <a:pPr marL="982980" marR="0" lvl="1" indent="-342900" algn="l" defTabSz="914400" rtl="0" eaLnBrk="1" fontAlgn="auto" latinLnBrk="0" hangingPunct="1">
              <a:lnSpc>
                <a:spcPct val="100000"/>
              </a:lnSpc>
              <a:spcBef>
                <a:spcPts val="0"/>
              </a:spcBef>
              <a:spcAft>
                <a:spcPts val="600"/>
              </a:spcAft>
              <a:buClr>
                <a:srgbClr val="0C447C"/>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rPr>
              <a:t>Never accept gifts in return for signing up for hospice services. </a:t>
            </a:r>
            <a:endParaRPr lang="en-US" sz="2000" b="0" i="0" u="none" strike="noStrike" kern="1200" cap="none" spc="0" normalizeH="0" baseline="0" noProof="0" dirty="0">
              <a:ln>
                <a:noFill/>
              </a:ln>
              <a:solidFill>
                <a:prstClr val="black"/>
              </a:solidFill>
              <a:effectLst/>
              <a:uLnTx/>
              <a:uFillTx/>
            </a:endParaRPr>
          </a:p>
          <a:p>
            <a:pPr marL="982980" marR="0" lvl="1" indent="-342900" algn="l" defTabSz="914400" rtl="0" eaLnBrk="1" fontAlgn="auto" latinLnBrk="0" hangingPunct="1">
              <a:lnSpc>
                <a:spcPct val="100000"/>
              </a:lnSpc>
              <a:spcBef>
                <a:spcPts val="0"/>
              </a:spcBef>
              <a:spcAft>
                <a:spcPts val="600"/>
              </a:spcAft>
              <a:buClr>
                <a:srgbClr val="0C447C"/>
              </a:buClr>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rPr>
              <a:t>Medicare will never provide “free” services like housekeeping</a:t>
            </a:r>
            <a:r>
              <a:rPr lang="en-US" sz="2000" dirty="0">
                <a:solidFill>
                  <a:prstClr val="black"/>
                </a:solidFill>
              </a:rPr>
              <a:t> </a:t>
            </a:r>
            <a:r>
              <a:rPr kumimoji="0" lang="en-US" sz="2000" b="0" i="0" u="none" strike="noStrike" kern="1200" cap="none" spc="0" normalizeH="0" baseline="0" noProof="0" dirty="0">
                <a:ln>
                  <a:noFill/>
                </a:ln>
                <a:solidFill>
                  <a:prstClr val="black"/>
                </a:solidFill>
                <a:effectLst/>
                <a:uLnTx/>
                <a:uFillTx/>
              </a:rPr>
              <a:t>or cooking in return for your Medicare Number. </a:t>
            </a:r>
            <a:endParaRPr lang="en-US" sz="2000" b="0" i="0" u="none" strike="noStrike" kern="1200" cap="none" spc="0" normalizeH="0" baseline="0" noProof="0" dirty="0">
              <a:ln>
                <a:noFill/>
              </a:ln>
              <a:solidFill>
                <a:prstClr val="black"/>
              </a:solidFill>
              <a:effectLst/>
              <a:uLnTx/>
              <a:uFillTx/>
            </a:endParaRPr>
          </a:p>
        </p:txBody>
      </p:sp>
      <p:pic>
        <p:nvPicPr>
          <p:cNvPr id="3" name="Picture 2" descr="Beware of hospice scams.&#10;If you don't understand it, don't sign it.&#10;Medicare.gov/Fraud">
            <a:extLst>
              <a:ext uri="{FF2B5EF4-FFF2-40B4-BE49-F238E27FC236}">
                <a16:creationId xmlns:a16="http://schemas.microsoft.com/office/drawing/2014/main" id="{3FE302F8-42B3-7783-EE1E-FA2764D49FE6}"/>
              </a:ext>
            </a:extLst>
          </p:cNvPr>
          <p:cNvPicPr>
            <a:picLocks noChangeAspect="1"/>
          </p:cNvPicPr>
          <p:nvPr/>
        </p:nvPicPr>
        <p:blipFill>
          <a:blip r:embed="rId4"/>
          <a:stretch>
            <a:fillRect/>
          </a:stretch>
        </p:blipFill>
        <p:spPr>
          <a:xfrm>
            <a:off x="8276565" y="2258083"/>
            <a:ext cx="3429000" cy="3429000"/>
          </a:xfrm>
          <a:prstGeom prst="rect">
            <a:avLst/>
          </a:prstGeom>
        </p:spPr>
      </p:pic>
      <p:sp>
        <p:nvSpPr>
          <p:cNvPr id="4" name="Slide Number Placeholder 3">
            <a:extLst>
              <a:ext uri="{FF2B5EF4-FFF2-40B4-BE49-F238E27FC236}">
                <a16:creationId xmlns:a16="http://schemas.microsoft.com/office/drawing/2014/main" id="{BCD13838-944A-4790-97B3-A14FDFBBF1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8007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A0464B6-4B65-8323-F3B3-7773C904417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11FF758-CD55-AAC9-4958-881F45EA4EFE}"/>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Home Health Fraud</a:t>
            </a:r>
          </a:p>
        </p:txBody>
      </p:sp>
      <p:sp>
        <p:nvSpPr>
          <p:cNvPr id="7" name="TextBox 6">
            <a:extLst>
              <a:ext uri="{FF2B5EF4-FFF2-40B4-BE49-F238E27FC236}">
                <a16:creationId xmlns:a16="http://schemas.microsoft.com/office/drawing/2014/main" id="{D25F9860-0654-62F1-4775-6119C09340C0}"/>
              </a:ext>
            </a:extLst>
          </p:cNvPr>
          <p:cNvSpPr txBox="1"/>
          <p:nvPr/>
        </p:nvSpPr>
        <p:spPr>
          <a:xfrm>
            <a:off x="542981" y="1211262"/>
            <a:ext cx="11106036" cy="1492716"/>
          </a:xfrm>
          <a:prstGeom prst="rect">
            <a:avLst/>
          </a:prstGeom>
          <a:noFill/>
        </p:spPr>
        <p:txBody>
          <a:bodyPr wrap="square" lIns="91440" tIns="45720" rIns="91440" bIns="45720" rtlCol="0" anchor="t">
            <a:spAutoFit/>
          </a:bodyPr>
          <a:lstStyle/>
          <a:p>
            <a:pPr marL="342900" indent="-342900">
              <a:spcAft>
                <a:spcPts val="600"/>
              </a:spcAft>
              <a:buClr>
                <a:srgbClr val="0C447C"/>
              </a:buClr>
              <a:buFont typeface="Arial" panose="020B0604020202020204" pitchFamily="34" charset="0"/>
              <a:buChar char="•"/>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Occurs when Medicare</a:t>
            </a:r>
            <a:r>
              <a:rPr lang="en-US" sz="2200" dirty="0">
                <a:solidFill>
                  <a:prstClr val="black"/>
                </a:solidFill>
                <a:latin typeface="Arial" panose="020B0604020202020204" pitchFamily="34" charset="0"/>
              </a:rPr>
              <a:t> </a:t>
            </a:r>
            <a:r>
              <a:rPr lang="en-US" sz="2200" dirty="0">
                <a:latin typeface="Arial" panose="020B0604020202020204" pitchFamily="34" charset="0"/>
              </a:rPr>
              <a:t>or Medicaid</a:t>
            </a:r>
            <a:r>
              <a:rPr kumimoji="0" lang="en-US" sz="2200" b="0" i="0" u="none" strike="noStrike" kern="1200" cap="none" spc="0" normalizeH="0" baseline="0" noProof="0" dirty="0">
                <a:ln>
                  <a:noFill/>
                </a:ln>
                <a:effectLst/>
                <a:uLnTx/>
                <a:uFillTx/>
                <a:latin typeface="Arial" panose="020B0604020202020204" pitchFamily="34" charset="0"/>
                <a:ea typeface="+mn-ea"/>
                <a:cs typeface="+mn-cs"/>
              </a:rPr>
              <a:t> </a:t>
            </a:r>
            <a:r>
              <a:rPr lang="en-US" sz="2200" dirty="0">
                <a:solidFill>
                  <a:prstClr val="black"/>
                </a:solidFill>
                <a:latin typeface="Arial" panose="020B0604020202020204" pitchFamily="34" charset="0"/>
              </a:rPr>
              <a:t>is</a:t>
            </a: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charged for: </a:t>
            </a:r>
          </a:p>
          <a:p>
            <a:pPr marL="560070" indent="-285750">
              <a:spcAft>
                <a:spcPts val="600"/>
              </a:spcAft>
              <a:buClr>
                <a:srgbClr val="0C447C"/>
              </a:buClr>
              <a:buFont typeface="Arial" panose="020B0604020202020204" pitchFamily="34" charset="0"/>
              <a:buChar char="•"/>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Home health services when you didn't meet Medicare’s</a:t>
            </a:r>
            <a:r>
              <a:rPr lang="en-US" dirty="0">
                <a:solidFill>
                  <a:prstClr val="black"/>
                </a:solidFill>
                <a:latin typeface="Arial" panose="020B0604020202020204" pitchFamily="34" charset="0"/>
              </a:rPr>
              <a:t> </a:t>
            </a:r>
            <a:r>
              <a:rPr lang="en-US" dirty="0">
                <a:latin typeface="Arial" panose="020B0604020202020204" pitchFamily="34" charset="0"/>
              </a:rPr>
              <a:t>or Medicaid's</a:t>
            </a:r>
            <a:r>
              <a:rPr kumimoji="0" lang="en-US" b="0" i="0" u="none" strike="noStrike" kern="1200" cap="none" spc="0" normalizeH="0" baseline="0" noProof="0" dirty="0">
                <a:ln>
                  <a:noFill/>
                </a:ln>
                <a:effectLst/>
                <a:uLnTx/>
                <a:uFillTx/>
                <a:latin typeface="Arial" panose="020B0604020202020204" pitchFamily="34" charset="0"/>
                <a:ea typeface="+mn-ea"/>
                <a:cs typeface="+mn-cs"/>
              </a:rPr>
              <a:t> </a:t>
            </a: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“homebound” criteria </a:t>
            </a:r>
            <a:endParaRPr lang="en-US" b="0" i="0" u="none" strike="noStrike" kern="1200" cap="none" spc="0" normalizeH="0" baseline="0" noProof="0" dirty="0">
              <a:ln>
                <a:noFill/>
              </a:ln>
              <a:solidFill>
                <a:prstClr val="black"/>
              </a:solidFill>
              <a:effectLst/>
              <a:uLnTx/>
              <a:uFillTx/>
              <a:latin typeface="Arial" panose="020B0604020202020204" pitchFamily="34" charset="0"/>
            </a:endParaRPr>
          </a:p>
          <a:p>
            <a:pPr marL="560070" marR="0" lvl="0" indent="-285750" algn="l" defTabSz="914400" rtl="0" eaLnBrk="1" fontAlgn="auto" latinLnBrk="0" hangingPunct="1">
              <a:lnSpc>
                <a:spcPct val="100000"/>
              </a:lnSpc>
              <a:spcBef>
                <a:spcPts val="0"/>
              </a:spcBef>
              <a:spcAft>
                <a:spcPts val="600"/>
              </a:spcAft>
              <a:buClr>
                <a:srgbClr val="0C447C"/>
              </a:buClr>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Services that weren't deemed medically necessary by your doctor </a:t>
            </a:r>
          </a:p>
          <a:p>
            <a:pPr marL="560070" marR="0" lvl="0" indent="-285750" algn="l" defTabSz="914400" rtl="0" eaLnBrk="1" fontAlgn="auto" latinLnBrk="0" hangingPunct="1">
              <a:lnSpc>
                <a:spcPct val="100000"/>
              </a:lnSpc>
              <a:spcBef>
                <a:spcPts val="0"/>
              </a:spcBef>
              <a:spcAft>
                <a:spcPts val="600"/>
              </a:spcAft>
              <a:buClr>
                <a:srgbClr val="0C447C"/>
              </a:buClr>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Home health services like skilled nursing care and/or therapy services that weren't provided </a:t>
            </a:r>
          </a:p>
        </p:txBody>
      </p:sp>
      <p:sp>
        <p:nvSpPr>
          <p:cNvPr id="8" name="TextBox 7">
            <a:extLst>
              <a:ext uri="{FF2B5EF4-FFF2-40B4-BE49-F238E27FC236}">
                <a16:creationId xmlns:a16="http://schemas.microsoft.com/office/drawing/2014/main" id="{D5FA2D31-E63D-A40C-BA6C-5764D4ABE8A9}"/>
              </a:ext>
            </a:extLst>
          </p:cNvPr>
          <p:cNvSpPr txBox="1"/>
          <p:nvPr/>
        </p:nvSpPr>
        <p:spPr>
          <a:xfrm>
            <a:off x="542983" y="2822817"/>
            <a:ext cx="11106034" cy="3308598"/>
          </a:xfrm>
          <a:prstGeom prst="rect">
            <a:avLst/>
          </a:prstGeom>
          <a:noFill/>
        </p:spPr>
        <p:txBody>
          <a:bodyPr wrap="square" lIns="91440" tIns="45720" rIns="91440" bIns="45720" rtlCol="0" anchor="t">
            <a:spAutoFit/>
          </a:bodyPr>
          <a:lstStyle/>
          <a:p>
            <a:pPr marL="342900" lvl="0" indent="-342900">
              <a:spcAft>
                <a:spcPts val="600"/>
              </a:spcAft>
              <a:buClr>
                <a:srgbClr val="0C447C"/>
              </a:buClr>
              <a:buFont typeface="Arial" panose="020B0604020202020204" pitchFamily="34" charset="0"/>
              <a:buChar char="•"/>
              <a:defRPr/>
            </a:pPr>
            <a:r>
              <a:rPr lang="en-US" sz="2200" dirty="0">
                <a:solidFill>
                  <a:prstClr val="black"/>
                </a:solidFill>
              </a:rPr>
              <a:t>To avoid home health scams:</a:t>
            </a:r>
          </a:p>
          <a:p>
            <a:pPr marL="560070" indent="-285750">
              <a:spcAft>
                <a:spcPts val="600"/>
              </a:spcAft>
              <a:buClr>
                <a:srgbClr val="0C447C"/>
              </a:buClr>
              <a:buFont typeface="Arial" panose="020B0604020202020204" pitchFamily="34" charset="0"/>
              <a:buChar char="•"/>
              <a:defRPr/>
            </a:pPr>
            <a:r>
              <a:rPr lang="en-US" dirty="0">
                <a:solidFill>
                  <a:prstClr val="black"/>
                </a:solidFill>
              </a:rPr>
              <a:t>Read your MSN or EOB to compare the services Medicare was charged with what you received and report charges on your MSN or EOB for services or visits you didn't get. </a:t>
            </a:r>
          </a:p>
          <a:p>
            <a:pPr marL="560070" lvl="0" indent="-285750">
              <a:spcAft>
                <a:spcPts val="600"/>
              </a:spcAft>
              <a:buClr>
                <a:srgbClr val="0C447C"/>
              </a:buClr>
              <a:buFont typeface="Arial" panose="020B0604020202020204" pitchFamily="34" charset="0"/>
              <a:buChar char="•"/>
              <a:defRPr/>
            </a:pPr>
            <a:r>
              <a:rPr lang="en-US" dirty="0">
                <a:solidFill>
                  <a:prstClr val="black"/>
                </a:solidFill>
              </a:rPr>
              <a:t>Work with your doctor to enroll you in any home health services you may need and to determine medical necessity for these services. </a:t>
            </a:r>
          </a:p>
          <a:p>
            <a:pPr marL="560070" lvl="0" indent="-285750">
              <a:spcAft>
                <a:spcPts val="600"/>
              </a:spcAft>
              <a:buClr>
                <a:srgbClr val="0C447C"/>
              </a:buClr>
              <a:buFont typeface="Arial" panose="020B0604020202020204" pitchFamily="34" charset="0"/>
              <a:buChar char="•"/>
              <a:defRPr/>
            </a:pPr>
            <a:r>
              <a:rPr lang="en-US" dirty="0">
                <a:solidFill>
                  <a:prstClr val="black"/>
                </a:solidFill>
              </a:rPr>
              <a:t>Don't accept gifts (like money, gift cards, or groceries) in return for home </a:t>
            </a:r>
            <a:br>
              <a:rPr lang="en-US" dirty="0"/>
            </a:br>
            <a:r>
              <a:rPr lang="en-US" dirty="0">
                <a:solidFill>
                  <a:prstClr val="black"/>
                </a:solidFill>
              </a:rPr>
              <a:t>health services. </a:t>
            </a:r>
          </a:p>
          <a:p>
            <a:pPr marL="560070" lvl="0" indent="-285750">
              <a:spcAft>
                <a:spcPts val="600"/>
              </a:spcAft>
              <a:buClr>
                <a:srgbClr val="0C447C"/>
              </a:buClr>
              <a:buFont typeface="Arial" panose="020B0604020202020204" pitchFamily="34" charset="0"/>
              <a:buChar char="•"/>
              <a:defRPr/>
            </a:pPr>
            <a:r>
              <a:rPr lang="en-US" dirty="0">
                <a:solidFill>
                  <a:prstClr val="black"/>
                </a:solidFill>
              </a:rPr>
              <a:t>Don't sign up for housekeeping or medication services from someone                                               who comes to your door claiming they can provide home health services. </a:t>
            </a:r>
          </a:p>
          <a:p>
            <a:pPr marL="285750" lvl="0" indent="-285750">
              <a:buFont typeface="Arial" panose="020B0604020202020204" pitchFamily="34" charset="0"/>
              <a:buChar char="•"/>
              <a:defRPr/>
            </a:pPr>
            <a:endParaRPr lang="en-US" dirty="0"/>
          </a:p>
        </p:txBody>
      </p:sp>
      <p:pic>
        <p:nvPicPr>
          <p:cNvPr id="5" name="Picture 4" descr="Beware, it's probably a scam.&#10;Visit Medicare.gov/fraud.">
            <a:extLst>
              <a:ext uri="{FF2B5EF4-FFF2-40B4-BE49-F238E27FC236}">
                <a16:creationId xmlns:a16="http://schemas.microsoft.com/office/drawing/2014/main" id="{85690F0C-82CA-D2F9-2CDC-FF9989FC2F66}"/>
              </a:ext>
            </a:extLst>
          </p:cNvPr>
          <p:cNvPicPr>
            <a:picLocks noChangeAspect="1"/>
          </p:cNvPicPr>
          <p:nvPr/>
        </p:nvPicPr>
        <p:blipFill>
          <a:blip r:embed="rId4"/>
          <a:stretch>
            <a:fillRect/>
          </a:stretch>
        </p:blipFill>
        <p:spPr>
          <a:xfrm>
            <a:off x="8610600" y="4381361"/>
            <a:ext cx="3265842" cy="1715859"/>
          </a:xfrm>
          <a:prstGeom prst="rect">
            <a:avLst/>
          </a:prstGeom>
        </p:spPr>
      </p:pic>
      <p:sp>
        <p:nvSpPr>
          <p:cNvPr id="4" name="Slide Number Placeholder 3">
            <a:extLst>
              <a:ext uri="{FF2B5EF4-FFF2-40B4-BE49-F238E27FC236}">
                <a16:creationId xmlns:a16="http://schemas.microsoft.com/office/drawing/2014/main" id="{244C94C0-5D31-92CF-7D9D-08B2236E78C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8625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38934CB-19DF-6BBE-89DC-9EF29F6FADF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14333D0-15FC-EA36-E7C3-FE65A7EB5365}"/>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529B"/>
                </a:solidFill>
                <a:effectLst/>
                <a:uLnTx/>
                <a:uFillTx/>
                <a:latin typeface="Arial" panose="020B0604020202020204" pitchFamily="34" charset="0"/>
                <a:ea typeface="+mn-ea"/>
                <a:cs typeface="+mn-cs"/>
              </a:rPr>
              <a:t>Durable Medical Equipment (DME) Fraud</a:t>
            </a:r>
          </a:p>
        </p:txBody>
      </p:sp>
      <p:sp>
        <p:nvSpPr>
          <p:cNvPr id="2" name="Content Placeholder 4">
            <a:extLst>
              <a:ext uri="{FF2B5EF4-FFF2-40B4-BE49-F238E27FC236}">
                <a16:creationId xmlns:a16="http://schemas.microsoft.com/office/drawing/2014/main" id="{B2173E7C-1DBF-AC7E-C283-178C3D34C421}"/>
              </a:ext>
            </a:extLst>
          </p:cNvPr>
          <p:cNvSpPr txBox="1">
            <a:spLocks/>
          </p:cNvSpPr>
          <p:nvPr/>
        </p:nvSpPr>
        <p:spPr>
          <a:xfrm>
            <a:off x="2537659" y="1282762"/>
            <a:ext cx="7116679" cy="60079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600"/>
              </a:spcBef>
              <a:spcAft>
                <a:spcPts val="600"/>
              </a:spcAft>
              <a:buFont typeface="Arial" panose="020B0604020202020204" pitchFamily="34" charset="0"/>
              <a:buNone/>
            </a:pPr>
            <a:r>
              <a:rPr lang="en-US" sz="2400" b="1"/>
              <a:t>Potential DME scams:</a:t>
            </a:r>
            <a:endParaRPr lang="en-US" sz="2400"/>
          </a:p>
        </p:txBody>
      </p:sp>
      <p:pic>
        <p:nvPicPr>
          <p:cNvPr id="3" name="Picture 2">
            <a:extLst>
              <a:ext uri="{FF2B5EF4-FFF2-40B4-BE49-F238E27FC236}">
                <a16:creationId xmlns:a16="http://schemas.microsoft.com/office/drawing/2014/main" id="{B5082A2E-911A-EA9B-880D-063458A7F5DC}"/>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63774" y="2345616"/>
            <a:ext cx="2880360" cy="1920240"/>
          </a:xfrm>
          <a:prstGeom prst="rect">
            <a:avLst/>
          </a:prstGeom>
          <a:ln>
            <a:noFill/>
          </a:ln>
          <a:effectLst>
            <a:softEdge rad="112500"/>
          </a:effectLst>
        </p:spPr>
      </p:pic>
      <p:sp>
        <p:nvSpPr>
          <p:cNvPr id="9" name="Text Placeholder 15">
            <a:extLst>
              <a:ext uri="{FF2B5EF4-FFF2-40B4-BE49-F238E27FC236}">
                <a16:creationId xmlns:a16="http://schemas.microsoft.com/office/drawing/2014/main" id="{2F273DDC-516B-EEAC-89C5-36F739EA3757}"/>
              </a:ext>
            </a:extLst>
          </p:cNvPr>
          <p:cNvSpPr txBox="1">
            <a:spLocks/>
          </p:cNvSpPr>
          <p:nvPr/>
        </p:nvSpPr>
        <p:spPr>
          <a:xfrm>
            <a:off x="201138" y="2039902"/>
            <a:ext cx="2871216" cy="3749040"/>
          </a:xfrm>
          <a:prstGeom prst="roundRect">
            <a:avLst/>
          </a:prstGeom>
          <a:ln w="38100">
            <a:solidFill>
              <a:srgbClr val="005EAC"/>
            </a:solidFill>
          </a:ln>
        </p:spPr>
        <p:txBody>
          <a:bodyPr vert="horz" lIns="91440" tIns="228600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1200"/>
              </a:spcAft>
              <a:buFont typeface="Arial" panose="020B0604020202020204" pitchFamily="34" charset="0"/>
              <a:buNone/>
              <a:defRPr/>
            </a:pPr>
            <a:r>
              <a:rPr lang="en-US" sz="1800" dirty="0">
                <a:cs typeface="Arial"/>
              </a:rPr>
              <a:t>Calls or visits from people saying they represent Medicare or Medicaid</a:t>
            </a:r>
            <a:endParaRPr lang="en-US" sz="1800" dirty="0"/>
          </a:p>
        </p:txBody>
      </p:sp>
      <p:pic>
        <p:nvPicPr>
          <p:cNvPr id="10" name="Picture 9">
            <a:extLst>
              <a:ext uri="{FF2B5EF4-FFF2-40B4-BE49-F238E27FC236}">
                <a16:creationId xmlns:a16="http://schemas.microsoft.com/office/drawing/2014/main" id="{64B68D9B-3A3A-83D0-9256-83D1A3E35835}"/>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155170" y="2335832"/>
            <a:ext cx="2877233" cy="1920240"/>
          </a:xfrm>
          <a:prstGeom prst="rect">
            <a:avLst/>
          </a:prstGeom>
          <a:ln>
            <a:noFill/>
          </a:ln>
          <a:effectLst>
            <a:softEdge rad="112500"/>
          </a:effectLst>
        </p:spPr>
      </p:pic>
      <p:sp>
        <p:nvSpPr>
          <p:cNvPr id="11" name="Text Placeholder 16">
            <a:extLst>
              <a:ext uri="{FF2B5EF4-FFF2-40B4-BE49-F238E27FC236}">
                <a16:creationId xmlns:a16="http://schemas.microsoft.com/office/drawing/2014/main" id="{FF75E881-7292-BE9E-A1E3-7DD22888A8BD}"/>
              </a:ext>
            </a:extLst>
          </p:cNvPr>
          <p:cNvSpPr txBox="1">
            <a:spLocks/>
          </p:cNvSpPr>
          <p:nvPr/>
        </p:nvSpPr>
        <p:spPr>
          <a:xfrm>
            <a:off x="3235068" y="2030485"/>
            <a:ext cx="2871216" cy="3749040"/>
          </a:xfrm>
          <a:prstGeom prst="roundRect">
            <a:avLst/>
          </a:prstGeom>
          <a:ln w="38100">
            <a:solidFill>
              <a:srgbClr val="005EAC"/>
            </a:solidFill>
          </a:ln>
        </p:spPr>
        <p:txBody>
          <a:bodyPr tIns="2286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1200"/>
              </a:spcAft>
              <a:buFontTx/>
              <a:buNone/>
              <a:defRPr/>
            </a:pPr>
            <a:r>
              <a:rPr lang="en-US" sz="1800" dirty="0"/>
              <a:t>Phone or door-to-door selling techniques</a:t>
            </a:r>
          </a:p>
        </p:txBody>
      </p:sp>
      <p:pic>
        <p:nvPicPr>
          <p:cNvPr id="12" name="Picture 11">
            <a:extLst>
              <a:ext uri="{FF2B5EF4-FFF2-40B4-BE49-F238E27FC236}">
                <a16:creationId xmlns:a16="http://schemas.microsoft.com/office/drawing/2014/main" id="{1F9A37EB-10D4-AABF-B759-9C04AC278D71}"/>
              </a:ext>
              <a:ext uri="{C183D7F6-B498-43B3-948B-1728B52AA6E4}">
                <adec:decorative xmlns:adec="http://schemas.microsoft.com/office/drawing/2017/decorative" val="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190359" y="2334138"/>
            <a:ext cx="2874899" cy="1916496"/>
          </a:xfrm>
          <a:prstGeom prst="rect">
            <a:avLst/>
          </a:prstGeom>
          <a:ln>
            <a:noFill/>
          </a:ln>
          <a:effectLst>
            <a:softEdge rad="112500"/>
          </a:effectLst>
        </p:spPr>
      </p:pic>
      <p:sp>
        <p:nvSpPr>
          <p:cNvPr id="13" name="Text Placeholder 19">
            <a:extLst>
              <a:ext uri="{FF2B5EF4-FFF2-40B4-BE49-F238E27FC236}">
                <a16:creationId xmlns:a16="http://schemas.microsoft.com/office/drawing/2014/main" id="{E645BC22-BFCE-C9AA-A3FA-718BB7E41891}"/>
              </a:ext>
            </a:extLst>
          </p:cNvPr>
          <p:cNvSpPr txBox="1">
            <a:spLocks/>
          </p:cNvSpPr>
          <p:nvPr/>
        </p:nvSpPr>
        <p:spPr>
          <a:xfrm>
            <a:off x="6248330" y="2080721"/>
            <a:ext cx="2871216" cy="3749040"/>
          </a:xfrm>
          <a:prstGeom prst="roundRect">
            <a:avLst/>
          </a:prstGeom>
          <a:ln w="38100">
            <a:solidFill>
              <a:srgbClr val="005EAC"/>
            </a:solidFill>
          </a:ln>
        </p:spPr>
        <p:txBody>
          <a:bodyPr vert="horz" lIns="91440" tIns="228600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1200"/>
              </a:spcAft>
              <a:buFontTx/>
              <a:buNone/>
              <a:defRPr/>
            </a:pPr>
            <a:r>
              <a:rPr lang="en-US" sz="1800" dirty="0">
                <a:cs typeface="Arial"/>
              </a:rPr>
              <a:t>Requests for your Medicare Number</a:t>
            </a:r>
            <a:endParaRPr lang="en-US" sz="1800" dirty="0"/>
          </a:p>
        </p:txBody>
      </p:sp>
      <p:sp>
        <p:nvSpPr>
          <p:cNvPr id="15" name="Text Placeholder 21">
            <a:extLst>
              <a:ext uri="{FF2B5EF4-FFF2-40B4-BE49-F238E27FC236}">
                <a16:creationId xmlns:a16="http://schemas.microsoft.com/office/drawing/2014/main" id="{ED38CA9E-E497-726A-7AA4-BFF8E6D98F4F}"/>
              </a:ext>
            </a:extLst>
          </p:cNvPr>
          <p:cNvSpPr txBox="1">
            <a:spLocks/>
          </p:cNvSpPr>
          <p:nvPr/>
        </p:nvSpPr>
        <p:spPr>
          <a:xfrm>
            <a:off x="9210601" y="2081544"/>
            <a:ext cx="2871216" cy="3749040"/>
          </a:xfrm>
          <a:prstGeom prst="roundRect">
            <a:avLst/>
          </a:prstGeom>
          <a:ln w="38100">
            <a:solidFill>
              <a:srgbClr val="005EAC"/>
            </a:solidFill>
          </a:ln>
        </p:spPr>
        <p:txBody>
          <a:bodyPr tIns="2286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1200"/>
              </a:spcAft>
              <a:buFontTx/>
              <a:buNone/>
              <a:defRPr/>
            </a:pPr>
            <a:r>
              <a:rPr lang="en-US" sz="1800"/>
              <a:t>Getting items you </a:t>
            </a:r>
            <a:br>
              <a:rPr lang="en-US" sz="1800"/>
            </a:br>
            <a:r>
              <a:rPr lang="en-US" sz="1800"/>
              <a:t>didn’t order</a:t>
            </a:r>
          </a:p>
        </p:txBody>
      </p:sp>
      <p:grpSp>
        <p:nvGrpSpPr>
          <p:cNvPr id="19" name="Group 18" descr="photo of urinary supplies">
            <a:extLst>
              <a:ext uri="{FF2B5EF4-FFF2-40B4-BE49-F238E27FC236}">
                <a16:creationId xmlns:a16="http://schemas.microsoft.com/office/drawing/2014/main" id="{57398AD3-997D-58B8-91ED-F2575AA3804F}"/>
              </a:ext>
            </a:extLst>
          </p:cNvPr>
          <p:cNvGrpSpPr/>
          <p:nvPr/>
        </p:nvGrpSpPr>
        <p:grpSpPr>
          <a:xfrm>
            <a:off x="9215442" y="2338917"/>
            <a:ext cx="2883950" cy="1926166"/>
            <a:chOff x="9215442" y="2423583"/>
            <a:chExt cx="2883950" cy="1746251"/>
          </a:xfrm>
        </p:grpSpPr>
        <p:pic>
          <p:nvPicPr>
            <p:cNvPr id="17" name="Picture 16">
              <a:extLst>
                <a:ext uri="{FF2B5EF4-FFF2-40B4-BE49-F238E27FC236}">
                  <a16:creationId xmlns:a16="http://schemas.microsoft.com/office/drawing/2014/main" id="{0EA759AC-3429-C0AC-1D7A-554FECB66653}"/>
                </a:ext>
              </a:extLst>
            </p:cNvPr>
            <p:cNvPicPr>
              <a:picLocks noChangeAspect="1"/>
            </p:cNvPicPr>
            <p:nvPr/>
          </p:nvPicPr>
          <p:blipFill>
            <a:blip r:embed="rId7"/>
            <a:stretch>
              <a:fillRect/>
            </a:stretch>
          </p:blipFill>
          <p:spPr>
            <a:xfrm>
              <a:off x="9215442" y="2423583"/>
              <a:ext cx="2883950" cy="1746251"/>
            </a:xfrm>
            <a:prstGeom prst="rect">
              <a:avLst/>
            </a:prstGeom>
            <a:ln>
              <a:noFill/>
            </a:ln>
            <a:effectLst>
              <a:softEdge rad="112500"/>
            </a:effectLst>
          </p:spPr>
        </p:pic>
        <p:pic>
          <p:nvPicPr>
            <p:cNvPr id="5" name="Picture 4">
              <a:extLst>
                <a:ext uri="{FF2B5EF4-FFF2-40B4-BE49-F238E27FC236}">
                  <a16:creationId xmlns:a16="http://schemas.microsoft.com/office/drawing/2014/main" id="{23F3E471-CA5B-BF14-47B0-2A33BD53BD98}"/>
                </a:ext>
              </a:extLst>
            </p:cNvPr>
            <p:cNvPicPr>
              <a:picLocks noChangeAspect="1"/>
            </p:cNvPicPr>
            <p:nvPr/>
          </p:nvPicPr>
          <p:blipFill>
            <a:blip r:embed="rId8"/>
            <a:stretch>
              <a:fillRect/>
            </a:stretch>
          </p:blipFill>
          <p:spPr>
            <a:xfrm>
              <a:off x="9260417" y="2582333"/>
              <a:ext cx="2782148" cy="1437221"/>
            </a:xfrm>
            <a:prstGeom prst="rect">
              <a:avLst/>
            </a:prstGeom>
            <a:ln>
              <a:noFill/>
            </a:ln>
            <a:effectLst>
              <a:softEdge rad="112500"/>
            </a:effectLst>
          </p:spPr>
        </p:pic>
      </p:grpSp>
      <p:sp>
        <p:nvSpPr>
          <p:cNvPr id="4" name="Slide Number Placeholder 3">
            <a:extLst>
              <a:ext uri="{FF2B5EF4-FFF2-40B4-BE49-F238E27FC236}">
                <a16:creationId xmlns:a16="http://schemas.microsoft.com/office/drawing/2014/main" id="{BE903E67-6DA9-4C05-294A-EBB4A0B397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23839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animBg="1"/>
      <p:bldP spid="11" grpId="0" uiExpand="1" animBg="1"/>
      <p:bldP spid="13" grpId="0" animBg="1"/>
      <p:bldP spid="1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C6BE1D0-1B76-963C-6586-82268CB92A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B8AD1C-D1A3-71A2-B589-1675848A11EE}"/>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4</a:t>
            </a:r>
          </a:p>
        </p:txBody>
      </p:sp>
      <p:sp>
        <p:nvSpPr>
          <p:cNvPr id="3" name="Text Placeholder 2">
            <a:extLst>
              <a:ext uri="{FF2B5EF4-FFF2-40B4-BE49-F238E27FC236}">
                <a16:creationId xmlns:a16="http://schemas.microsoft.com/office/drawing/2014/main" id="{23950A6F-0871-A10C-FC50-FDEFB4157CBC}"/>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How We Can Fight Fraud Together</a:t>
            </a:r>
          </a:p>
        </p:txBody>
      </p:sp>
      <p:sp>
        <p:nvSpPr>
          <p:cNvPr id="6" name="Slide Number Placeholder 5">
            <a:extLst>
              <a:ext uri="{FF2B5EF4-FFF2-40B4-BE49-F238E27FC236}">
                <a16:creationId xmlns:a16="http://schemas.microsoft.com/office/drawing/2014/main" id="{EC22C4B2-6CCB-405F-8B0F-2711B8588D06}"/>
              </a:ext>
            </a:extLst>
          </p:cNvPr>
          <p:cNvSpPr>
            <a:spLocks noGrp="1"/>
          </p:cNvSpPr>
          <p:nvPr>
            <p:ph type="sldNum" sz="quarter" idx="12"/>
          </p:nvPr>
        </p:nvSpPr>
        <p:spPr/>
        <p:txBody>
          <a:bodyPr/>
          <a:lstStyle/>
          <a:p>
            <a:fld id="{C8F7F351-82FE-6748-A3E2-20FA9B2ECD38}" type="slidenum">
              <a:rPr lang="en-US" smtClean="0"/>
              <a:t>20</a:t>
            </a:fld>
            <a:endParaRPr lang="en-US"/>
          </a:p>
        </p:txBody>
      </p:sp>
      <p:sp>
        <p:nvSpPr>
          <p:cNvPr id="7" name="Rectangle 6">
            <a:extLst>
              <a:ext uri="{FF2B5EF4-FFF2-40B4-BE49-F238E27FC236}">
                <a16:creationId xmlns:a16="http://schemas.microsoft.com/office/drawing/2014/main" id="{E717D1DC-B490-AF9A-0874-65737D05E2B2}"/>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3173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5BB1BAD-C06E-BF69-6B5B-55F3770BCE9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884AACF-C0FD-50B7-BA5B-C389345E3BB7}"/>
              </a:ext>
            </a:extLst>
          </p:cNvPr>
          <p:cNvSpPr txBox="1">
            <a:spLocks noGrp="1"/>
          </p:cNvSpPr>
          <p:nvPr>
            <p:ph type="title" idx="4294967295"/>
          </p:nvPr>
        </p:nvSpPr>
        <p:spPr>
          <a:xfrm>
            <a:off x="30385" y="193411"/>
            <a:ext cx="12191999"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Consequences of Sharing Your Health Care Card or Number</a:t>
            </a:r>
          </a:p>
        </p:txBody>
      </p:sp>
      <p:sp>
        <p:nvSpPr>
          <p:cNvPr id="2" name="Text Placeholder 3">
            <a:extLst>
              <a:ext uri="{FF2B5EF4-FFF2-40B4-BE49-F238E27FC236}">
                <a16:creationId xmlns:a16="http://schemas.microsoft.com/office/drawing/2014/main" id="{86D14939-4C7A-D3E1-5653-BBD2B20631DB}"/>
              </a:ext>
            </a:extLst>
          </p:cNvPr>
          <p:cNvSpPr txBox="1">
            <a:spLocks/>
          </p:cNvSpPr>
          <p:nvPr/>
        </p:nvSpPr>
        <p:spPr>
          <a:xfrm>
            <a:off x="144454" y="1607643"/>
            <a:ext cx="2874899" cy="4206239"/>
          </a:xfrm>
          <a:prstGeom prst="roundRect">
            <a:avLst/>
          </a:prstGeom>
          <a:ln w="38100">
            <a:solidFill>
              <a:schemeClr val="accent5">
                <a:lumMod val="75000"/>
              </a:schemeClr>
            </a:solidFill>
          </a:ln>
        </p:spPr>
        <p:txBody>
          <a:bodyPr lIns="91440" tIns="228600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Aft>
                <a:spcPts val="1200"/>
              </a:spcAft>
              <a:buNone/>
            </a:pPr>
            <a:r>
              <a:rPr lang="en-US" sz="1800" dirty="0">
                <a:latin typeface="Arial" panose="020B0604020202020204" pitchFamily="34" charset="0"/>
                <a:ea typeface="Calibri"/>
                <a:cs typeface="Calibri"/>
              </a:rPr>
              <a:t> You could be on the hook for cost-sharing, or sharing your number could use up your benefits too soon, when you need them. </a:t>
            </a:r>
            <a:endParaRPr lang="en-US" sz="1800" dirty="0">
              <a:solidFill>
                <a:srgbClr val="000000"/>
              </a:solidFill>
              <a:latin typeface="Arial" panose="020B0604020202020204" pitchFamily="34" charset="0"/>
              <a:ea typeface="Calibri"/>
              <a:cs typeface="Calibri"/>
            </a:endParaRPr>
          </a:p>
          <a:p>
            <a:pPr marL="0" indent="0" algn="ctr" defTabSz="685800">
              <a:lnSpc>
                <a:spcPct val="100000"/>
              </a:lnSpc>
              <a:spcBef>
                <a:spcPts val="0"/>
              </a:spcBef>
              <a:spcAft>
                <a:spcPts val="1200"/>
              </a:spcAft>
              <a:buNone/>
            </a:pPr>
            <a:endParaRPr lang="en-US" sz="1800" dirty="0">
              <a:ea typeface="Calibri"/>
              <a:cs typeface="Calibri"/>
            </a:endParaRPr>
          </a:p>
        </p:txBody>
      </p:sp>
      <p:pic>
        <p:nvPicPr>
          <p:cNvPr id="3" name="Picture 2">
            <a:extLst>
              <a:ext uri="{FF2B5EF4-FFF2-40B4-BE49-F238E27FC236}">
                <a16:creationId xmlns:a16="http://schemas.microsoft.com/office/drawing/2014/main" id="{F9F00ED1-5F22-D837-BBD6-1BFD4248956A}"/>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213496" y="1981492"/>
            <a:ext cx="2867156" cy="1911096"/>
          </a:xfrm>
          <a:prstGeom prst="rect">
            <a:avLst/>
          </a:prstGeom>
          <a:ln>
            <a:noFill/>
          </a:ln>
          <a:effectLst>
            <a:softEdge rad="112500"/>
          </a:effectLst>
        </p:spPr>
      </p:pic>
      <p:sp>
        <p:nvSpPr>
          <p:cNvPr id="5" name="Text Placeholder 6">
            <a:extLst>
              <a:ext uri="{FF2B5EF4-FFF2-40B4-BE49-F238E27FC236}">
                <a16:creationId xmlns:a16="http://schemas.microsoft.com/office/drawing/2014/main" id="{4910BC24-4218-22E4-9737-22CA59F675AD}"/>
              </a:ext>
            </a:extLst>
          </p:cNvPr>
          <p:cNvSpPr txBox="1">
            <a:spLocks/>
          </p:cNvSpPr>
          <p:nvPr/>
        </p:nvSpPr>
        <p:spPr>
          <a:xfrm>
            <a:off x="3135850" y="1607643"/>
            <a:ext cx="2874899" cy="4206239"/>
          </a:xfrm>
          <a:prstGeom prst="roundRect">
            <a:avLst/>
          </a:prstGeom>
          <a:ln w="38100">
            <a:solidFill>
              <a:schemeClr val="accent5">
                <a:lumMod val="75000"/>
              </a:schemeClr>
            </a:solidFill>
          </a:ln>
        </p:spPr>
        <p:txBody>
          <a:bodyPr lIns="91440" tIns="228600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1200"/>
              </a:spcAft>
              <a:buNone/>
            </a:pPr>
            <a:r>
              <a:rPr lang="en-US" sz="1800" dirty="0"/>
              <a:t>You could be charged with health care fraud if you intentionally participated.</a:t>
            </a:r>
          </a:p>
        </p:txBody>
      </p:sp>
      <p:pic>
        <p:nvPicPr>
          <p:cNvPr id="8" name="Picture 7">
            <a:extLst>
              <a:ext uri="{FF2B5EF4-FFF2-40B4-BE49-F238E27FC236}">
                <a16:creationId xmlns:a16="http://schemas.microsoft.com/office/drawing/2014/main" id="{09339696-643D-E9B4-11BA-9D9A0B87EC52}"/>
              </a:ext>
              <a:ext uri="{C183D7F6-B498-43B3-948B-1728B52AA6E4}">
                <adec:decorative xmlns:adec="http://schemas.microsoft.com/office/drawing/2017/decorative" val="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210003" y="2000542"/>
            <a:ext cx="2870094" cy="1913396"/>
          </a:xfrm>
          <a:prstGeom prst="rect">
            <a:avLst/>
          </a:prstGeom>
          <a:ln>
            <a:noFill/>
          </a:ln>
          <a:effectLst>
            <a:softEdge rad="112500"/>
          </a:effectLst>
        </p:spPr>
      </p:pic>
      <p:sp>
        <p:nvSpPr>
          <p:cNvPr id="9" name="Text Placeholder 11">
            <a:extLst>
              <a:ext uri="{FF2B5EF4-FFF2-40B4-BE49-F238E27FC236}">
                <a16:creationId xmlns:a16="http://schemas.microsoft.com/office/drawing/2014/main" id="{B50E7103-1810-0FFD-2CAD-0A418E564265}"/>
              </a:ext>
            </a:extLst>
          </p:cNvPr>
          <p:cNvSpPr txBox="1">
            <a:spLocks/>
          </p:cNvSpPr>
          <p:nvPr/>
        </p:nvSpPr>
        <p:spPr>
          <a:xfrm>
            <a:off x="6137084" y="1607643"/>
            <a:ext cx="2874899" cy="4206239"/>
          </a:xfrm>
          <a:prstGeom prst="roundRect">
            <a:avLst/>
          </a:prstGeom>
          <a:ln w="38100">
            <a:solidFill>
              <a:schemeClr val="accent5">
                <a:lumMod val="75000"/>
              </a:schemeClr>
            </a:solidFill>
          </a:ln>
        </p:spPr>
        <p:txBody>
          <a:bodyPr tIns="228600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1200"/>
              </a:spcAft>
              <a:buFont typeface="Arial" panose="020B0604020202020204" pitchFamily="34" charset="0"/>
              <a:buNone/>
            </a:pPr>
            <a:r>
              <a:rPr lang="en-US" sz="1800" dirty="0"/>
              <a:t>You might lose your benefits.</a:t>
            </a:r>
            <a:endParaRPr lang="en-US" sz="2400" dirty="0"/>
          </a:p>
        </p:txBody>
      </p:sp>
      <p:pic>
        <p:nvPicPr>
          <p:cNvPr id="10" name="Picture 9">
            <a:extLst>
              <a:ext uri="{FF2B5EF4-FFF2-40B4-BE49-F238E27FC236}">
                <a16:creationId xmlns:a16="http://schemas.microsoft.com/office/drawing/2014/main" id="{2B18F60D-CCB7-F9B5-4357-722A1A9EA3A0}"/>
              </a:ext>
              <a:ext uri="{C183D7F6-B498-43B3-948B-1728B52AA6E4}">
                <adec:decorative xmlns:adec="http://schemas.microsoft.com/office/drawing/2017/decorative" val="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198878" y="2000542"/>
            <a:ext cx="2861922" cy="1911096"/>
          </a:xfrm>
          <a:prstGeom prst="rect">
            <a:avLst/>
          </a:prstGeom>
          <a:ln>
            <a:noFill/>
          </a:ln>
          <a:effectLst>
            <a:softEdge rad="112500"/>
          </a:effectLst>
        </p:spPr>
      </p:pic>
      <p:sp>
        <p:nvSpPr>
          <p:cNvPr id="11" name="Text Placeholder 12">
            <a:extLst>
              <a:ext uri="{FF2B5EF4-FFF2-40B4-BE49-F238E27FC236}">
                <a16:creationId xmlns:a16="http://schemas.microsoft.com/office/drawing/2014/main" id="{C5B66CBD-AE27-967C-C8DB-D8A49A29C1C2}"/>
              </a:ext>
            </a:extLst>
          </p:cNvPr>
          <p:cNvSpPr txBox="1">
            <a:spLocks/>
          </p:cNvSpPr>
          <p:nvPr/>
        </p:nvSpPr>
        <p:spPr>
          <a:xfrm>
            <a:off x="9127657" y="1607643"/>
            <a:ext cx="2874899" cy="4206239"/>
          </a:xfrm>
          <a:prstGeom prst="roundRect">
            <a:avLst/>
          </a:prstGeom>
          <a:ln w="38100">
            <a:solidFill>
              <a:schemeClr val="accent5">
                <a:lumMod val="75000"/>
              </a:schemeClr>
            </a:solidFill>
          </a:ln>
        </p:spPr>
        <p:txBody>
          <a:bodyPr lIns="91440" tIns="228600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1200"/>
              </a:spcAft>
              <a:buFont typeface="Arial" panose="020B0604020202020204" pitchFamily="34" charset="0"/>
              <a:buNone/>
            </a:pPr>
            <a:r>
              <a:rPr lang="en-US" sz="1800" dirty="0"/>
              <a:t>You could be placed into a lock-in or a drug management program.</a:t>
            </a:r>
            <a:endParaRPr lang="en-US" sz="2400" dirty="0"/>
          </a:p>
        </p:txBody>
      </p:sp>
      <p:pic>
        <p:nvPicPr>
          <p:cNvPr id="12" name="Picture 11">
            <a:extLst>
              <a:ext uri="{FF2B5EF4-FFF2-40B4-BE49-F238E27FC236}">
                <a16:creationId xmlns:a16="http://schemas.microsoft.com/office/drawing/2014/main" id="{FC0D9C98-F2C1-1B99-208A-748AB1A52DD0}"/>
              </a:ext>
              <a:ext uri="{C183D7F6-B498-43B3-948B-1728B52AA6E4}">
                <adec:decorative xmlns:adec="http://schemas.microsoft.com/office/drawing/2017/decorative" val="1"/>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9227415" y="2000542"/>
            <a:ext cx="2788836" cy="1911096"/>
          </a:xfrm>
          <a:prstGeom prst="rect">
            <a:avLst/>
          </a:prstGeom>
          <a:ln>
            <a:noFill/>
          </a:ln>
          <a:effectLst>
            <a:softEdge rad="112500"/>
          </a:effectLst>
        </p:spPr>
      </p:pic>
      <p:sp>
        <p:nvSpPr>
          <p:cNvPr id="4" name="Slide Number Placeholder 3">
            <a:extLst>
              <a:ext uri="{FF2B5EF4-FFF2-40B4-BE49-F238E27FC236}">
                <a16:creationId xmlns:a16="http://schemas.microsoft.com/office/drawing/2014/main" id="{0998060A-CBB0-7FD0-B747-0143976005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1513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9"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C6575FD-3A4A-A157-B1EE-FC2533347A4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D1C34C9-F89B-28CF-AA76-91F90FB6B116}"/>
              </a:ext>
            </a:extLst>
          </p:cNvPr>
          <p:cNvSpPr txBox="1">
            <a:spLocks noGrp="1"/>
          </p:cNvSpPr>
          <p:nvPr>
            <p:ph type="title" idx="4294967295"/>
          </p:nvPr>
        </p:nvSpPr>
        <p:spPr>
          <a:xfrm>
            <a:off x="1"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The Senior Medicare Patrol (SMP)</a:t>
            </a:r>
          </a:p>
        </p:txBody>
      </p:sp>
      <p:sp>
        <p:nvSpPr>
          <p:cNvPr id="7" name="TextBox 6">
            <a:extLst>
              <a:ext uri="{FF2B5EF4-FFF2-40B4-BE49-F238E27FC236}">
                <a16:creationId xmlns:a16="http://schemas.microsoft.com/office/drawing/2014/main" id="{622EAB37-AA9D-FE56-AAE9-657D37DB060C}"/>
              </a:ext>
            </a:extLst>
          </p:cNvPr>
          <p:cNvSpPr txBox="1"/>
          <p:nvPr/>
        </p:nvSpPr>
        <p:spPr>
          <a:xfrm>
            <a:off x="426824" y="1447807"/>
            <a:ext cx="7533145" cy="3108543"/>
          </a:xfrm>
          <a:prstGeom prst="rect">
            <a:avLst/>
          </a:prstGeom>
          <a:noFill/>
        </p:spPr>
        <p:txBody>
          <a:bodyPr wrap="square" lIns="91440" tIns="45720" rIns="91440" bIns="45720" rtlCol="0" anchor="t">
            <a:spAutoFit/>
          </a:bodyPr>
          <a:lstStyle/>
          <a:p>
            <a:pPr marL="640080" marR="0" lvl="0" indent="-457200" algn="l" defTabSz="914400" rtl="0" eaLnBrk="1" fontAlgn="auto" latinLnBrk="0" hangingPunct="1">
              <a:lnSpc>
                <a:spcPct val="100000"/>
              </a:lnSpc>
              <a:spcBef>
                <a:spcPts val="0"/>
              </a:spcBef>
              <a:spcAft>
                <a:spcPts val="0"/>
              </a:spcAft>
              <a:buClr>
                <a:srgbClr val="0C447C"/>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Educates people with Medicare on preventing, identifying, and reporting health care fraud</a:t>
            </a:r>
          </a:p>
          <a:p>
            <a:pPr marL="640080" marR="0" lvl="0" indent="-457200" algn="l" defTabSz="914400" rtl="0" eaLnBrk="1" fontAlgn="auto" latinLnBrk="0" hangingPunct="1">
              <a:lnSpc>
                <a:spcPct val="100000"/>
              </a:lnSpc>
              <a:spcBef>
                <a:spcPts val="0"/>
              </a:spcBef>
              <a:spcAft>
                <a:spcPts val="0"/>
              </a:spcAft>
              <a:buClr>
                <a:srgbClr val="0C447C"/>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Seeks volunteers to represent their communities</a:t>
            </a:r>
          </a:p>
          <a:p>
            <a:pPr marL="640080" marR="0" lvl="0" indent="-457200" algn="l" defTabSz="914400" rtl="0" eaLnBrk="1" fontAlgn="auto" latinLnBrk="0" hangingPunct="1">
              <a:lnSpc>
                <a:spcPct val="100000"/>
              </a:lnSpc>
              <a:spcBef>
                <a:spcPts val="0"/>
              </a:spcBef>
              <a:spcAft>
                <a:spcPts val="0"/>
              </a:spcAft>
              <a:buClr>
                <a:srgbClr val="0C447C"/>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Hears complaints from people with Medicare</a:t>
            </a:r>
          </a:p>
        </p:txBody>
      </p:sp>
      <p:sp>
        <p:nvSpPr>
          <p:cNvPr id="2" name="TextBox 1">
            <a:extLst>
              <a:ext uri="{FF2B5EF4-FFF2-40B4-BE49-F238E27FC236}">
                <a16:creationId xmlns:a16="http://schemas.microsoft.com/office/drawing/2014/main" id="{F64613EC-3720-0BDC-E19F-17ED678A5A8C}"/>
              </a:ext>
            </a:extLst>
          </p:cNvPr>
          <p:cNvSpPr txBox="1"/>
          <p:nvPr/>
        </p:nvSpPr>
        <p:spPr>
          <a:xfrm>
            <a:off x="504992" y="5075364"/>
            <a:ext cx="11319176" cy="1446550"/>
          </a:xfrm>
          <a:prstGeom prst="rect">
            <a:avLst/>
          </a:prstGeom>
          <a:noFill/>
        </p:spPr>
        <p:txBody>
          <a:bodyPr wrap="square" lIns="91440" tIns="45720" rIns="91440" bIns="45720" rtlCol="0" anchor="t">
            <a:spAutoFit/>
          </a:bodyPr>
          <a:lstStyle/>
          <a:p>
            <a:pPr marL="182880">
              <a:buClr>
                <a:srgbClr val="0C447C"/>
              </a:buClr>
            </a:pPr>
            <a:r>
              <a:rPr lang="en-US" sz="2000" b="1" dirty="0"/>
              <a:t>NOTE: </a:t>
            </a:r>
            <a:r>
              <a:rPr lang="en-US" sz="2000" dirty="0"/>
              <a:t>SMP has active programs in all states, the District of Columbia, Puerto Rico, U.S. Virgin Islands, and Guam. Find help in your state at </a:t>
            </a:r>
            <a:r>
              <a:rPr lang="en-US" sz="2000" dirty="0">
                <a:solidFill>
                  <a:srgbClr val="FF0000"/>
                </a:solidFill>
                <a:ea typeface="+mn-lt"/>
                <a:cs typeface="+mn-lt"/>
                <a:hlinkClick r:id="rId4"/>
              </a:rPr>
              <a:t>smpresource.org</a:t>
            </a:r>
            <a:r>
              <a:rPr lang="en-US" sz="2000" dirty="0"/>
              <a:t>. Visit</a:t>
            </a:r>
            <a:r>
              <a:rPr lang="en-US" sz="2000" dirty="0">
                <a:solidFill>
                  <a:srgbClr val="FF0000"/>
                </a:solidFill>
              </a:rPr>
              <a:t> </a:t>
            </a:r>
            <a:r>
              <a:rPr lang="en-US" sz="2000" dirty="0">
                <a:ea typeface="+mn-lt"/>
                <a:cs typeface="+mn-lt"/>
                <a:hlinkClick r:id="rId5"/>
              </a:rPr>
              <a:t>smpresource.org/</a:t>
            </a:r>
            <a:r>
              <a:rPr lang="en-US" sz="2000" dirty="0" err="1">
                <a:ea typeface="+mn-lt"/>
                <a:cs typeface="+mn-lt"/>
                <a:hlinkClick r:id="rId5"/>
              </a:rPr>
              <a:t>medicare</a:t>
            </a:r>
            <a:r>
              <a:rPr lang="en-US" sz="2000" dirty="0">
                <a:ea typeface="+mn-lt"/>
                <a:cs typeface="+mn-lt"/>
                <a:hlinkClick r:id="rId5"/>
              </a:rPr>
              <a:t>-fraud</a:t>
            </a:r>
            <a:r>
              <a:rPr lang="en-US" sz="2000" dirty="0">
                <a:ea typeface="+mn-lt"/>
                <a:cs typeface="+mn-lt"/>
              </a:rPr>
              <a:t> for resources.</a:t>
            </a:r>
          </a:p>
          <a:p>
            <a:pPr marL="182880" marR="0" lvl="0" algn="l" defTabSz="914400" rtl="0" eaLnBrk="1" fontAlgn="auto" latinLnBrk="0" hangingPunct="1">
              <a:lnSpc>
                <a:spcPct val="100000"/>
              </a:lnSpc>
              <a:spcBef>
                <a:spcPts val="0"/>
              </a:spcBef>
              <a:spcAft>
                <a:spcPts val="0"/>
              </a:spcAft>
              <a:buClr>
                <a:srgbClr val="0C447C"/>
              </a:buClr>
              <a:buSzTx/>
              <a:tabLst/>
              <a:defRPr/>
            </a:pPr>
            <a:endPar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5" name="Picture 6">
            <a:extLst>
              <a:ext uri="{FF2B5EF4-FFF2-40B4-BE49-F238E27FC236}">
                <a16:creationId xmlns:a16="http://schemas.microsoft.com/office/drawing/2014/main" id="{29E048A3-04C8-6C18-0CB8-5E85B002852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26824" y="5156329"/>
            <a:ext cx="274320" cy="274320"/>
          </a:xfrm>
          <a:prstGeom prst="rect">
            <a:avLst/>
          </a:prstGeom>
        </p:spPr>
      </p:pic>
      <p:pic>
        <p:nvPicPr>
          <p:cNvPr id="8" name="Picture 7">
            <a:extLst>
              <a:ext uri="{FF2B5EF4-FFF2-40B4-BE49-F238E27FC236}">
                <a16:creationId xmlns:a16="http://schemas.microsoft.com/office/drawing/2014/main" id="{6F3C4ADB-BBFA-0A3F-35D1-49FB2AFC3FF7}"/>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038137" y="1497529"/>
            <a:ext cx="3646514" cy="3312764"/>
          </a:xfrm>
          <a:prstGeom prst="rect">
            <a:avLst/>
          </a:prstGeom>
        </p:spPr>
      </p:pic>
      <p:sp>
        <p:nvSpPr>
          <p:cNvPr id="4" name="Slide Number Placeholder 3">
            <a:extLst>
              <a:ext uri="{FF2B5EF4-FFF2-40B4-BE49-F238E27FC236}">
                <a16:creationId xmlns:a16="http://schemas.microsoft.com/office/drawing/2014/main" id="{F7008BB1-A26C-3A59-6D42-ECEA3C4B29A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3935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9878F3C-6C8D-FA6B-6833-5111C9125DB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12F1C57-7D39-9605-66BE-D4FAD348C822}"/>
              </a:ext>
            </a:extLst>
          </p:cNvPr>
          <p:cNvSpPr txBox="1">
            <a:spLocks noGrp="1"/>
          </p:cNvSpPr>
          <p:nvPr>
            <p:ph type="title" idx="4294967295"/>
          </p:nvPr>
        </p:nvSpPr>
        <p:spPr>
          <a:xfrm>
            <a:off x="1"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Fraud &amp; Abuse Information on </a:t>
            </a:r>
            <a:r>
              <a:rPr kumimoji="0" lang="en-US" sz="3600" b="1" i="0" u="none" strike="noStrike" kern="1200" cap="none" spc="0" normalizeH="0" baseline="0" noProof="0" dirty="0" err="1">
                <a:ln>
                  <a:noFill/>
                </a:ln>
                <a:solidFill>
                  <a:srgbClr val="0C447C"/>
                </a:solidFill>
                <a:effectLst/>
                <a:uLnTx/>
                <a:uFillTx/>
                <a:latin typeface="Arial" panose="020B0604020202020204" pitchFamily="34" charset="0"/>
                <a:ea typeface="+mn-ea"/>
                <a:cs typeface="+mn-cs"/>
              </a:rPr>
              <a:t>Medicare.gov</a:t>
            </a:r>
            <a:endPar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endParaRPr>
          </a:p>
        </p:txBody>
      </p:sp>
      <p:pic>
        <p:nvPicPr>
          <p:cNvPr id="3" name="Picture 2" descr="A screenshot of Medicare.gov/basics/reporting-medicare-fraud-and-abuse">
            <a:extLst>
              <a:ext uri="{FF2B5EF4-FFF2-40B4-BE49-F238E27FC236}">
                <a16:creationId xmlns:a16="http://schemas.microsoft.com/office/drawing/2014/main" id="{C3051D3D-63C8-E6A6-7ECE-4BCA3D2E1C7C}"/>
              </a:ext>
            </a:extLst>
          </p:cNvPr>
          <p:cNvPicPr>
            <a:picLocks noChangeAspect="1"/>
          </p:cNvPicPr>
          <p:nvPr/>
        </p:nvPicPr>
        <p:blipFill>
          <a:blip r:embed="rId4"/>
          <a:stretch>
            <a:fillRect/>
          </a:stretch>
        </p:blipFill>
        <p:spPr>
          <a:xfrm>
            <a:off x="811383" y="1138180"/>
            <a:ext cx="10569234" cy="48755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Slide Number Placeholder 3">
            <a:extLst>
              <a:ext uri="{FF2B5EF4-FFF2-40B4-BE49-F238E27FC236}">
                <a16:creationId xmlns:a16="http://schemas.microsoft.com/office/drawing/2014/main" id="{4D87E0CE-92AD-BD70-39F6-A9194E193D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22846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473351C-CE1B-3F4E-A632-88C1665B5F4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0760126-F650-5C87-F8F8-F36EEC8F39B0}"/>
              </a:ext>
            </a:extLst>
          </p:cNvPr>
          <p:cNvSpPr txBox="1">
            <a:spLocks noGrp="1"/>
          </p:cNvSpPr>
          <p:nvPr>
            <p:ph type="title" idx="4294967295"/>
          </p:nvPr>
        </p:nvSpPr>
        <p:spPr>
          <a:xfrm>
            <a:off x="1"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Summary Notice (MSN)</a:t>
            </a:r>
          </a:p>
        </p:txBody>
      </p:sp>
      <p:pic>
        <p:nvPicPr>
          <p:cNvPr id="2" name="Picture 1" descr="Screenshot of page 1 of MSN ">
            <a:extLst>
              <a:ext uri="{FF2B5EF4-FFF2-40B4-BE49-F238E27FC236}">
                <a16:creationId xmlns:a16="http://schemas.microsoft.com/office/drawing/2014/main" id="{1C2A1104-E546-01F2-6B07-54B103C50EE4}"/>
              </a:ext>
            </a:extLst>
          </p:cNvPr>
          <p:cNvPicPr>
            <a:picLocks noChangeAspect="1"/>
          </p:cNvPicPr>
          <p:nvPr/>
        </p:nvPicPr>
        <p:blipFill>
          <a:blip r:embed="rId4"/>
          <a:stretch>
            <a:fillRect/>
          </a:stretch>
        </p:blipFill>
        <p:spPr>
          <a:xfrm>
            <a:off x="1380819" y="1113757"/>
            <a:ext cx="3969087" cy="5136175"/>
          </a:xfrm>
          <a:prstGeom prst="rect">
            <a:avLst/>
          </a:prstGeom>
          <a:ln w="3175">
            <a:solidFill>
              <a:schemeClr val="tx1"/>
            </a:solidFill>
          </a:ln>
          <a:effectLst>
            <a:outerShdw blurRad="292100" dist="139700" dir="2700000" algn="tl" rotWithShape="0">
              <a:srgbClr val="333333">
                <a:alpha val="65000"/>
              </a:srgbClr>
            </a:outerShdw>
          </a:effectLst>
        </p:spPr>
      </p:pic>
      <p:pic>
        <p:nvPicPr>
          <p:cNvPr id="5" name="Picture 4" descr="Screenshot of page 2 of MSN ">
            <a:extLst>
              <a:ext uri="{FF2B5EF4-FFF2-40B4-BE49-F238E27FC236}">
                <a16:creationId xmlns:a16="http://schemas.microsoft.com/office/drawing/2014/main" id="{95024EC4-710F-F5B8-A9D4-FB25E971D9B9}"/>
              </a:ext>
            </a:extLst>
          </p:cNvPr>
          <p:cNvPicPr>
            <a:picLocks noChangeAspect="1"/>
          </p:cNvPicPr>
          <p:nvPr/>
        </p:nvPicPr>
        <p:blipFill>
          <a:blip r:embed="rId5"/>
          <a:stretch>
            <a:fillRect/>
          </a:stretch>
        </p:blipFill>
        <p:spPr>
          <a:xfrm>
            <a:off x="6578692" y="1113756"/>
            <a:ext cx="3966405" cy="5136175"/>
          </a:xfrm>
          <a:prstGeom prst="rect">
            <a:avLst/>
          </a:prstGeom>
          <a:ln>
            <a:noFill/>
          </a:ln>
          <a:effectLst>
            <a:outerShdw blurRad="292100" dist="139700" dir="2700000" algn="tl" rotWithShape="0">
              <a:srgbClr val="333333">
                <a:alpha val="65000"/>
              </a:srgbClr>
            </a:outerShdw>
          </a:effectLst>
        </p:spPr>
      </p:pic>
      <p:sp>
        <p:nvSpPr>
          <p:cNvPr id="7" name="Rectangle 6" descr="Yellow box highlighting the information on how to report fraud posted on page two of the MSN">
            <a:extLst>
              <a:ext uri="{FF2B5EF4-FFF2-40B4-BE49-F238E27FC236}">
                <a16:creationId xmlns:a16="http://schemas.microsoft.com/office/drawing/2014/main" id="{9B9A60B5-AED0-2F5B-A4C5-D30D27DC8239}"/>
              </a:ext>
            </a:extLst>
          </p:cNvPr>
          <p:cNvSpPr/>
          <p:nvPr/>
        </p:nvSpPr>
        <p:spPr>
          <a:xfrm>
            <a:off x="6733401" y="3185161"/>
            <a:ext cx="1757528" cy="1424940"/>
          </a:xfrm>
          <a:prstGeom prst="rect">
            <a:avLst/>
          </a:prstGeom>
          <a:solidFill>
            <a:srgbClr val="FFC000">
              <a:alpha val="5098"/>
            </a:srgbClr>
          </a:solidFill>
          <a:ln w="38100">
            <a:solidFill>
              <a:srgbClr val="FEC7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3C21853-2173-81C6-C196-055B2D54EA5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46447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E485252-3DBE-1244-3B70-F85260DDB38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5C96279-5310-0271-34DF-4C2E232A18B2}"/>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Electronic Medicare Summary Notice (</a:t>
            </a:r>
            <a:r>
              <a:rPr kumimoji="0" lang="en-US" sz="3600" b="1" i="0" u="none" strike="noStrike" kern="1200" cap="none" spc="0" normalizeH="0" baseline="0" noProof="0" dirty="0" err="1">
                <a:ln>
                  <a:noFill/>
                </a:ln>
                <a:solidFill>
                  <a:srgbClr val="0C447C"/>
                </a:solidFill>
                <a:effectLst/>
                <a:uLnTx/>
                <a:uFillTx/>
                <a:latin typeface="Arial" panose="020B0604020202020204" pitchFamily="34" charset="0"/>
                <a:ea typeface="+mn-ea"/>
                <a:cs typeface="+mn-cs"/>
              </a:rPr>
              <a:t>eMSN</a:t>
            </a: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a:t>
            </a:r>
          </a:p>
        </p:txBody>
      </p:sp>
      <p:sp>
        <p:nvSpPr>
          <p:cNvPr id="7" name="TextBox 6">
            <a:extLst>
              <a:ext uri="{FF2B5EF4-FFF2-40B4-BE49-F238E27FC236}">
                <a16:creationId xmlns:a16="http://schemas.microsoft.com/office/drawing/2014/main" id="{53D4C0E1-745E-C74E-DD9A-826A363ADB33}"/>
              </a:ext>
            </a:extLst>
          </p:cNvPr>
          <p:cNvSpPr txBox="1"/>
          <p:nvPr/>
        </p:nvSpPr>
        <p:spPr>
          <a:xfrm>
            <a:off x="536862" y="1525536"/>
            <a:ext cx="11118273" cy="4031873"/>
          </a:xfrm>
          <a:prstGeom prst="rect">
            <a:avLst/>
          </a:prstGeom>
          <a:noFill/>
        </p:spPr>
        <p:txBody>
          <a:bodyPr wrap="square" lIns="91440" tIns="45720" rIns="91440" bIns="45720" rtlCol="0" anchor="t">
            <a:spAutoFit/>
          </a:bodyPr>
          <a:lstStyle/>
          <a:p>
            <a:pPr>
              <a:spcAft>
                <a:spcPts val="1200"/>
              </a:spcAft>
              <a:buClr>
                <a:srgbClr val="0C447C"/>
              </a:buClr>
            </a:pPr>
            <a:r>
              <a:rPr lang="en-US" sz="2400" b="1" dirty="0"/>
              <a:t>You can sign up to get your MSNs electronically (</a:t>
            </a:r>
            <a:r>
              <a:rPr lang="en-US" sz="2400" b="1" dirty="0" err="1"/>
              <a:t>eMSN</a:t>
            </a:r>
            <a:r>
              <a:rPr lang="en-US" sz="2400" b="1" dirty="0"/>
              <a:t>) </a:t>
            </a:r>
          </a:p>
          <a:p>
            <a:pPr marL="731520" indent="-457200">
              <a:spcAft>
                <a:spcPts val="1200"/>
              </a:spcAft>
              <a:buClr>
                <a:srgbClr val="0C447C"/>
              </a:buClr>
              <a:buFont typeface="Arial" panose="020B0604020202020204" pitchFamily="34" charset="0"/>
              <a:buChar char="•"/>
            </a:pPr>
            <a:r>
              <a:rPr lang="en-US" sz="2400" dirty="0"/>
              <a:t>Log into (or create) your secure Medicare account at </a:t>
            </a:r>
            <a:r>
              <a:rPr lang="en-US" sz="2400" dirty="0">
                <a:hlinkClick r:id="rId4"/>
              </a:rPr>
              <a:t>Medicare.gov/account</a:t>
            </a:r>
            <a:r>
              <a:rPr lang="en-US" sz="2400" dirty="0"/>
              <a:t>, and use ID.me, CLEARme.com, or Login.gov to verify your identity and help prevent fraud</a:t>
            </a:r>
          </a:p>
          <a:p>
            <a:pPr marL="731520" indent="-457200">
              <a:spcAft>
                <a:spcPts val="1200"/>
              </a:spcAft>
              <a:buClr>
                <a:srgbClr val="0C447C"/>
              </a:buClr>
              <a:buFont typeface="Arial" panose="020B0604020202020204" pitchFamily="34" charset="0"/>
              <a:buChar char="•"/>
            </a:pPr>
            <a:r>
              <a:rPr lang="en-US" sz="2400" dirty="0"/>
              <a:t>You’ll get an email with a link to your MSN for any month you have a processed claim</a:t>
            </a:r>
          </a:p>
          <a:p>
            <a:pPr marL="731520" indent="-457200">
              <a:spcAft>
                <a:spcPts val="1200"/>
              </a:spcAft>
              <a:buClr>
                <a:srgbClr val="0C447C"/>
              </a:buClr>
              <a:buFont typeface="Arial" panose="020B0604020202020204" pitchFamily="34" charset="0"/>
              <a:buChar char="•"/>
            </a:pPr>
            <a:r>
              <a:rPr lang="en-US" sz="2400" dirty="0"/>
              <a:t>You don’t have to wait 6 months</a:t>
            </a:r>
          </a:p>
          <a:p>
            <a:pPr marL="731520" indent="-457200">
              <a:spcAft>
                <a:spcPts val="1200"/>
              </a:spcAft>
              <a:buClr>
                <a:srgbClr val="0C447C"/>
              </a:buClr>
              <a:buFont typeface="Arial" panose="020B0604020202020204" pitchFamily="34" charset="0"/>
              <a:buChar char="•"/>
            </a:pPr>
            <a:r>
              <a:rPr lang="en-US" sz="2400" dirty="0"/>
              <a:t>You’ll no longer get the mailed </a:t>
            </a:r>
            <a:br>
              <a:rPr lang="en-US" sz="2400" dirty="0"/>
            </a:br>
            <a:r>
              <a:rPr lang="en-US" sz="2400" dirty="0"/>
              <a:t>paper copy</a:t>
            </a:r>
          </a:p>
        </p:txBody>
      </p:sp>
      <p:pic>
        <p:nvPicPr>
          <p:cNvPr id="3" name="Picture 2">
            <a:extLst>
              <a:ext uri="{FF2B5EF4-FFF2-40B4-BE49-F238E27FC236}">
                <a16:creationId xmlns:a16="http://schemas.microsoft.com/office/drawing/2014/main" id="{28D2F80E-F928-C74C-8777-8A6E93CA280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664036" y="3724949"/>
            <a:ext cx="4762500" cy="2447925"/>
          </a:xfrm>
          <a:prstGeom prst="rect">
            <a:avLst/>
          </a:prstGeom>
          <a:ln>
            <a:noFill/>
          </a:ln>
          <a:effectLst>
            <a:softEdge rad="112500"/>
          </a:effectLst>
        </p:spPr>
      </p:pic>
      <p:sp>
        <p:nvSpPr>
          <p:cNvPr id="4" name="Slide Number Placeholder 3">
            <a:extLst>
              <a:ext uri="{FF2B5EF4-FFF2-40B4-BE49-F238E27FC236}">
                <a16:creationId xmlns:a16="http://schemas.microsoft.com/office/drawing/2014/main" id="{D064C2F3-50BD-22BE-E558-646FFBEEF060}"/>
              </a:ext>
            </a:extLst>
          </p:cNvPr>
          <p:cNvSpPr>
            <a:spLocks noGrp="1"/>
          </p:cNvSpPr>
          <p:nvPr>
            <p:ph type="sldNum" sz="quarter" idx="12"/>
          </p:nvPr>
        </p:nvSpPr>
        <p:spPr/>
        <p:txBody>
          <a:bodyPr/>
          <a:lstStyle/>
          <a:p>
            <a:fld id="{C8F7F351-82FE-6748-A3E2-20FA9B2ECD38}" type="slidenum">
              <a:rPr lang="en-US" smtClean="0"/>
              <a:t>25</a:t>
            </a:fld>
            <a:endParaRPr lang="en-US"/>
          </a:p>
        </p:txBody>
      </p:sp>
    </p:spTree>
    <p:extLst>
      <p:ext uri="{BB962C8B-B14F-4D97-AF65-F5344CB8AC3E}">
        <p14:creationId xmlns:p14="http://schemas.microsoft.com/office/powerpoint/2010/main" val="2700854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0E04BA2-A470-0CDB-7A16-29C8DD8C19A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073C503-4780-3DB6-D04B-2D4BFDE7575F}"/>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Explanation of Benefits</a:t>
            </a:r>
          </a:p>
        </p:txBody>
      </p:sp>
      <p:sp>
        <p:nvSpPr>
          <p:cNvPr id="7" name="TextBox 6">
            <a:extLst>
              <a:ext uri="{FF2B5EF4-FFF2-40B4-BE49-F238E27FC236}">
                <a16:creationId xmlns:a16="http://schemas.microsoft.com/office/drawing/2014/main" id="{0AE47C50-E387-8350-847D-21BF476C61D0}"/>
              </a:ext>
            </a:extLst>
          </p:cNvPr>
          <p:cNvSpPr txBox="1"/>
          <p:nvPr/>
        </p:nvSpPr>
        <p:spPr>
          <a:xfrm>
            <a:off x="345629" y="1744426"/>
            <a:ext cx="4818654" cy="2462213"/>
          </a:xfrm>
          <a:prstGeom prst="rect">
            <a:avLst/>
          </a:prstGeom>
          <a:noFill/>
        </p:spPr>
        <p:txBody>
          <a:bodyPr wrap="square" lIns="91440" tIns="45720" rIns="91440" bIns="45720" rtlCol="0" anchor="t">
            <a:spAutoFit/>
          </a:bodyPr>
          <a:lstStyle/>
          <a:p>
            <a:pPr marL="617220" indent="-342900">
              <a:spcAft>
                <a:spcPts val="1200"/>
              </a:spcAft>
              <a:buClr>
                <a:srgbClr val="0C447C"/>
              </a:buClr>
              <a:buFont typeface="Arial" panose="020B0604020202020204" pitchFamily="34" charset="0"/>
              <a:buChar char="•"/>
            </a:pPr>
            <a:r>
              <a:rPr lang="en-US" sz="2400" dirty="0"/>
              <a:t>Sent by Medicare drug plans and Medicare Advantage Plans</a:t>
            </a:r>
          </a:p>
          <a:p>
            <a:pPr marL="617220" indent="-342900">
              <a:spcAft>
                <a:spcPts val="1200"/>
              </a:spcAft>
              <a:buClr>
                <a:srgbClr val="0C447C"/>
              </a:buClr>
              <a:buFont typeface="Arial" panose="020B0604020202020204" pitchFamily="34" charset="0"/>
              <a:buChar char="•"/>
            </a:pPr>
            <a:r>
              <a:rPr lang="en-US" sz="2400" dirty="0"/>
              <a:t>Gives you clear and timely information about your claims and costs</a:t>
            </a:r>
          </a:p>
        </p:txBody>
      </p:sp>
      <p:pic>
        <p:nvPicPr>
          <p:cNvPr id="3" name="Picture 2" descr="Picture of a sample Explanation of Benefits letter from your plan.">
            <a:extLst>
              <a:ext uri="{FF2B5EF4-FFF2-40B4-BE49-F238E27FC236}">
                <a16:creationId xmlns:a16="http://schemas.microsoft.com/office/drawing/2014/main" id="{48A9BD43-489B-A2C8-BBBF-4AB294CD1371}"/>
              </a:ext>
            </a:extLst>
          </p:cNvPr>
          <p:cNvPicPr>
            <a:picLocks noChangeAspect="1"/>
          </p:cNvPicPr>
          <p:nvPr/>
        </p:nvPicPr>
        <p:blipFill>
          <a:blip r:embed="rId4"/>
          <a:stretch>
            <a:fillRect/>
          </a:stretch>
        </p:blipFill>
        <p:spPr>
          <a:xfrm>
            <a:off x="5795433" y="1630126"/>
            <a:ext cx="5630334" cy="4089400"/>
          </a:xfrm>
          <a:prstGeom prst="rect">
            <a:avLst/>
          </a:prstGeom>
          <a:ln>
            <a:noFill/>
          </a:ln>
          <a:effectLst>
            <a:outerShdw blurRad="292100" dist="139700" dir="2700000" algn="tl" rotWithShape="0">
              <a:srgbClr val="333333">
                <a:alpha val="65000"/>
              </a:srgbClr>
            </a:outerShdw>
          </a:effectLst>
        </p:spPr>
      </p:pic>
      <p:sp>
        <p:nvSpPr>
          <p:cNvPr id="4" name="Slide Number Placeholder 3">
            <a:extLst>
              <a:ext uri="{FF2B5EF4-FFF2-40B4-BE49-F238E27FC236}">
                <a16:creationId xmlns:a16="http://schemas.microsoft.com/office/drawing/2014/main" id="{1E33B628-0694-175F-D266-D2DD0B4682F6}"/>
              </a:ext>
            </a:extLst>
          </p:cNvPr>
          <p:cNvSpPr>
            <a:spLocks noGrp="1"/>
          </p:cNvSpPr>
          <p:nvPr>
            <p:ph type="sldNum" sz="quarter" idx="12"/>
          </p:nvPr>
        </p:nvSpPr>
        <p:spPr/>
        <p:txBody>
          <a:bodyPr/>
          <a:lstStyle/>
          <a:p>
            <a:fld id="{C8F7F351-82FE-6748-A3E2-20FA9B2ECD38}" type="slidenum">
              <a:rPr lang="en-US" smtClean="0"/>
              <a:t>26</a:t>
            </a:fld>
            <a:endParaRPr lang="en-US"/>
          </a:p>
        </p:txBody>
      </p:sp>
    </p:spTree>
    <p:extLst>
      <p:ext uri="{BB962C8B-B14F-4D97-AF65-F5344CB8AC3E}">
        <p14:creationId xmlns:p14="http://schemas.microsoft.com/office/powerpoint/2010/main" val="377367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57AA589-3F95-FBC7-BE33-E592BEDB6F2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D396877-FBBB-DF02-32E3-39103D2C146F}"/>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“4 Rs” to Fight Medicare Fraud</a:t>
            </a:r>
          </a:p>
        </p:txBody>
      </p:sp>
      <p:sp>
        <p:nvSpPr>
          <p:cNvPr id="7" name="TextBox 6">
            <a:extLst>
              <a:ext uri="{FF2B5EF4-FFF2-40B4-BE49-F238E27FC236}">
                <a16:creationId xmlns:a16="http://schemas.microsoft.com/office/drawing/2014/main" id="{A8FB398F-A036-9308-37F4-89BD9443F106}"/>
              </a:ext>
            </a:extLst>
          </p:cNvPr>
          <p:cNvSpPr txBox="1"/>
          <p:nvPr/>
        </p:nvSpPr>
        <p:spPr>
          <a:xfrm>
            <a:off x="345626" y="1531369"/>
            <a:ext cx="6024000" cy="3139321"/>
          </a:xfrm>
          <a:prstGeom prst="rect">
            <a:avLst/>
          </a:prstGeom>
          <a:noFill/>
        </p:spPr>
        <p:txBody>
          <a:bodyPr wrap="square" rtlCol="0">
            <a:spAutoFit/>
          </a:bodyPr>
          <a:lstStyle/>
          <a:p>
            <a:pPr marL="731520" indent="-457200">
              <a:spcAft>
                <a:spcPts val="1200"/>
              </a:spcAft>
              <a:buClr>
                <a:srgbClr val="0C447C"/>
              </a:buClr>
              <a:buFont typeface="Arial" panose="020B0604020202020204" pitchFamily="34" charset="0"/>
              <a:buChar char="•"/>
            </a:pPr>
            <a:r>
              <a:rPr lang="en-US" sz="2800" b="1" dirty="0"/>
              <a:t>Record</a:t>
            </a:r>
            <a:r>
              <a:rPr lang="en-US" sz="2800" dirty="0"/>
              <a:t> appointments and services</a:t>
            </a:r>
          </a:p>
          <a:p>
            <a:pPr marL="731520" indent="-457200">
              <a:spcAft>
                <a:spcPts val="1200"/>
              </a:spcAft>
              <a:buClr>
                <a:srgbClr val="0C447C"/>
              </a:buClr>
              <a:buFont typeface="Arial" panose="020B0604020202020204" pitchFamily="34" charset="0"/>
              <a:buChar char="•"/>
            </a:pPr>
            <a:r>
              <a:rPr lang="en-US" sz="2800" b="1" dirty="0"/>
              <a:t>Review</a:t>
            </a:r>
            <a:r>
              <a:rPr lang="en-US" sz="2800" dirty="0"/>
              <a:t> services provided</a:t>
            </a:r>
          </a:p>
          <a:p>
            <a:pPr marL="731520" indent="-457200">
              <a:spcAft>
                <a:spcPts val="1200"/>
              </a:spcAft>
              <a:buClr>
                <a:srgbClr val="0C447C"/>
              </a:buClr>
              <a:buFont typeface="Arial" panose="020B0604020202020204" pitchFamily="34" charset="0"/>
              <a:buChar char="•"/>
            </a:pPr>
            <a:r>
              <a:rPr lang="en-US" sz="2800" b="1" dirty="0"/>
              <a:t>Report</a:t>
            </a:r>
            <a:r>
              <a:rPr lang="en-US" sz="2800" dirty="0"/>
              <a:t> suspected fraud </a:t>
            </a:r>
          </a:p>
          <a:p>
            <a:pPr marL="731520" indent="-457200">
              <a:spcAft>
                <a:spcPts val="1200"/>
              </a:spcAft>
              <a:buClr>
                <a:srgbClr val="0C447C"/>
              </a:buClr>
              <a:buFont typeface="Arial" panose="020B0604020202020204" pitchFamily="34" charset="0"/>
              <a:buChar char="•"/>
            </a:pPr>
            <a:r>
              <a:rPr lang="en-US" sz="2800" b="1" dirty="0"/>
              <a:t>Remember</a:t>
            </a:r>
            <a:r>
              <a:rPr lang="en-US" sz="2800" dirty="0"/>
              <a:t> to protect personal information (“guard your card”)</a:t>
            </a:r>
          </a:p>
        </p:txBody>
      </p:sp>
      <p:pic>
        <p:nvPicPr>
          <p:cNvPr id="3" name="Picture 2">
            <a:extLst>
              <a:ext uri="{FF2B5EF4-FFF2-40B4-BE49-F238E27FC236}">
                <a16:creationId xmlns:a16="http://schemas.microsoft.com/office/drawing/2014/main" id="{3BE6CF34-5427-C653-8F61-16BAFFC8E1F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379853" y="1381356"/>
            <a:ext cx="3086101" cy="3700133"/>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07714692-8432-51AF-83EC-D1297BB4F04B}"/>
              </a:ext>
            </a:extLst>
          </p:cNvPr>
          <p:cNvSpPr txBox="1"/>
          <p:nvPr/>
        </p:nvSpPr>
        <p:spPr>
          <a:xfrm>
            <a:off x="692373" y="5478020"/>
            <a:ext cx="11354507" cy="646331"/>
          </a:xfrm>
          <a:prstGeom prst="rect">
            <a:avLst/>
          </a:prstGeom>
          <a:noFill/>
        </p:spPr>
        <p:txBody>
          <a:bodyPr wrap="square" rtlCol="0">
            <a:spAutoFit/>
          </a:bodyPr>
          <a:lstStyle/>
          <a:p>
            <a:pPr algn="ctr"/>
            <a:r>
              <a:rPr lang="en-US" dirty="0"/>
              <a:t>For more information, visit </a:t>
            </a:r>
            <a:r>
              <a:rPr lang="en-US" dirty="0">
                <a:hlinkClick r:id="rId5"/>
              </a:rPr>
              <a:t>Medicare.gov/publications </a:t>
            </a:r>
            <a:r>
              <a:rPr lang="en-US" dirty="0"/>
              <a:t>to review “4 Rs for Fighting Medicare Fraud” (Medicare Product No. 11610)</a:t>
            </a:r>
          </a:p>
        </p:txBody>
      </p:sp>
      <p:sp>
        <p:nvSpPr>
          <p:cNvPr id="4" name="Slide Number Placeholder 3">
            <a:extLst>
              <a:ext uri="{FF2B5EF4-FFF2-40B4-BE49-F238E27FC236}">
                <a16:creationId xmlns:a16="http://schemas.microsoft.com/office/drawing/2014/main" id="{0839B3AD-D286-51A7-6E37-7249577B3DA3}"/>
              </a:ext>
            </a:extLst>
          </p:cNvPr>
          <p:cNvSpPr>
            <a:spLocks noGrp="1"/>
          </p:cNvSpPr>
          <p:nvPr>
            <p:ph type="sldNum" sz="quarter" idx="12"/>
          </p:nvPr>
        </p:nvSpPr>
        <p:spPr/>
        <p:txBody>
          <a:bodyPr/>
          <a:lstStyle/>
          <a:p>
            <a:fld id="{C8F7F351-82FE-6748-A3E2-20FA9B2ECD38}" type="slidenum">
              <a:rPr lang="en-US" smtClean="0"/>
              <a:t>27</a:t>
            </a:fld>
            <a:endParaRPr lang="en-US"/>
          </a:p>
        </p:txBody>
      </p:sp>
    </p:spTree>
    <p:extLst>
      <p:ext uri="{BB962C8B-B14F-4D97-AF65-F5344CB8AC3E}">
        <p14:creationId xmlns:p14="http://schemas.microsoft.com/office/powerpoint/2010/main" val="1927586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1F9358E-33DB-F8B6-63A4-57FBFA91333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7694D0C-D4D8-24CE-33AC-1EEB60BAF9AE}"/>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Call Medicare</a:t>
            </a:r>
          </a:p>
        </p:txBody>
      </p:sp>
      <p:sp>
        <p:nvSpPr>
          <p:cNvPr id="7" name="TextBox 6">
            <a:extLst>
              <a:ext uri="{FF2B5EF4-FFF2-40B4-BE49-F238E27FC236}">
                <a16:creationId xmlns:a16="http://schemas.microsoft.com/office/drawing/2014/main" id="{9F1B789A-B39C-CE85-F1C7-2A7BFCF2B839}"/>
              </a:ext>
            </a:extLst>
          </p:cNvPr>
          <p:cNvSpPr txBox="1"/>
          <p:nvPr/>
        </p:nvSpPr>
        <p:spPr>
          <a:xfrm>
            <a:off x="372935" y="1459230"/>
            <a:ext cx="7336644" cy="3939540"/>
          </a:xfrm>
          <a:prstGeom prst="rect">
            <a:avLst/>
          </a:prstGeom>
          <a:noFill/>
        </p:spPr>
        <p:txBody>
          <a:bodyPr wrap="square" lIns="91440" tIns="45720" rIns="91440" bIns="45720" rtlCol="0" anchor="t">
            <a:spAutoFit/>
          </a:bodyPr>
          <a:lstStyle/>
          <a:p>
            <a:pPr marL="731520" indent="-457200">
              <a:spcAft>
                <a:spcPts val="1200"/>
              </a:spcAft>
              <a:buClr>
                <a:srgbClr val="0C447C"/>
              </a:buClr>
              <a:buFont typeface="Arial" panose="020B0604020202020204" pitchFamily="34" charset="0"/>
              <a:buChar char="•"/>
            </a:pPr>
            <a:r>
              <a:rPr lang="en-US" sz="2800" dirty="0"/>
              <a:t>Call to make a complaint or report fraud</a:t>
            </a:r>
          </a:p>
          <a:p>
            <a:pPr marL="731520" indent="-457200">
              <a:spcAft>
                <a:spcPts val="1200"/>
              </a:spcAft>
              <a:buClr>
                <a:srgbClr val="0C447C"/>
              </a:buClr>
              <a:buFont typeface="Arial" panose="020B0604020202020204" pitchFamily="34" charset="0"/>
              <a:buChar char="•"/>
            </a:pPr>
            <a:r>
              <a:rPr lang="en-US" sz="2800" dirty="0"/>
              <a:t>Have this information ready:</a:t>
            </a:r>
          </a:p>
          <a:p>
            <a:pPr marL="1074420" lvl="1" indent="-342900">
              <a:spcAft>
                <a:spcPts val="1200"/>
              </a:spcAft>
              <a:buClr>
                <a:srgbClr val="0C447C"/>
              </a:buClr>
              <a:buFont typeface="Arial" panose="020B0604020202020204" pitchFamily="34" charset="0"/>
              <a:buChar char="•"/>
            </a:pPr>
            <a:r>
              <a:rPr lang="en-US" sz="2400" dirty="0"/>
              <a:t>Provider’s name and any identifying number you have</a:t>
            </a:r>
          </a:p>
          <a:p>
            <a:pPr marL="1074420" lvl="1" indent="-342900">
              <a:spcAft>
                <a:spcPts val="1200"/>
              </a:spcAft>
              <a:buClr>
                <a:srgbClr val="0C447C"/>
              </a:buClr>
              <a:buFont typeface="Arial" panose="020B0604020202020204" pitchFamily="34" charset="0"/>
              <a:buChar char="•"/>
            </a:pPr>
            <a:r>
              <a:rPr lang="en-US" sz="2400" dirty="0"/>
              <a:t>Information about the item or service, including date and payment amount</a:t>
            </a:r>
          </a:p>
          <a:p>
            <a:pPr marL="1074420" lvl="1" indent="-342900">
              <a:spcAft>
                <a:spcPts val="1200"/>
              </a:spcAft>
              <a:buClr>
                <a:srgbClr val="0C447C"/>
              </a:buClr>
              <a:buFont typeface="Arial" panose="020B0604020202020204" pitchFamily="34" charset="0"/>
              <a:buChar char="•"/>
            </a:pPr>
            <a:r>
              <a:rPr lang="en-US" sz="2400" dirty="0"/>
              <a:t>Date on your MSN</a:t>
            </a:r>
          </a:p>
          <a:p>
            <a:pPr marL="1074420" lvl="1" indent="-342900">
              <a:spcAft>
                <a:spcPts val="1200"/>
              </a:spcAft>
              <a:buClr>
                <a:srgbClr val="0C447C"/>
              </a:buClr>
              <a:buFont typeface="Arial" panose="020B0604020202020204" pitchFamily="34" charset="0"/>
              <a:buChar char="•"/>
            </a:pPr>
            <a:r>
              <a:rPr lang="en-US" sz="2400" dirty="0"/>
              <a:t>Your name and Medicare Number</a:t>
            </a:r>
          </a:p>
        </p:txBody>
      </p:sp>
      <p:pic>
        <p:nvPicPr>
          <p:cNvPr id="2" name="Picture 1">
            <a:extLst>
              <a:ext uri="{FF2B5EF4-FFF2-40B4-BE49-F238E27FC236}">
                <a16:creationId xmlns:a16="http://schemas.microsoft.com/office/drawing/2014/main" id="{409541D3-D41B-D8E4-CA22-F5AAE159126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213314" y="1121136"/>
            <a:ext cx="2996241" cy="2996241"/>
          </a:xfrm>
          <a:prstGeom prst="rect">
            <a:avLst/>
          </a:prstGeom>
        </p:spPr>
      </p:pic>
      <p:sp>
        <p:nvSpPr>
          <p:cNvPr id="5" name="Text Placeholder 1">
            <a:extLst>
              <a:ext uri="{FF2B5EF4-FFF2-40B4-BE49-F238E27FC236}">
                <a16:creationId xmlns:a16="http://schemas.microsoft.com/office/drawing/2014/main" id="{4926B502-B5D2-077F-7895-DD8F34245467}"/>
              </a:ext>
            </a:extLst>
          </p:cNvPr>
          <p:cNvSpPr txBox="1">
            <a:spLocks/>
          </p:cNvSpPr>
          <p:nvPr/>
        </p:nvSpPr>
        <p:spPr>
          <a:xfrm>
            <a:off x="6681354" y="4734535"/>
            <a:ext cx="4862219" cy="1328469"/>
          </a:xfrm>
          <a:prstGeom prst="roundRect">
            <a:avLst/>
          </a:prstGeom>
          <a:solidFill>
            <a:srgbClr val="D0DAE4"/>
          </a:solidFill>
        </p:spPr>
        <p:txBody>
          <a:bodyPr lIns="91440" tIns="45720" rIns="91440" bIns="45720"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1200"/>
              </a:spcAft>
              <a:buNone/>
              <a:defRPr/>
            </a:pPr>
            <a:r>
              <a:rPr lang="en-US" sz="2000" b="1" kern="0" dirty="0"/>
              <a:t>Call Medicare if you have concerns:</a:t>
            </a:r>
            <a:br>
              <a:rPr lang="en-US" sz="2000" b="1" kern="0" dirty="0"/>
            </a:br>
            <a:r>
              <a:rPr lang="en-US" sz="2000" kern="0" dirty="0"/>
              <a:t>1-800-MEDICARE (1-800-633-4227). TTY users can call 1-877-486-2048.</a:t>
            </a:r>
            <a:endParaRPr lang="en-US" sz="3200" dirty="0"/>
          </a:p>
        </p:txBody>
      </p:sp>
      <p:sp>
        <p:nvSpPr>
          <p:cNvPr id="4" name="Slide Number Placeholder 3">
            <a:extLst>
              <a:ext uri="{FF2B5EF4-FFF2-40B4-BE49-F238E27FC236}">
                <a16:creationId xmlns:a16="http://schemas.microsoft.com/office/drawing/2014/main" id="{F4A80851-A8DF-2C72-8BC7-694ED8D354F7}"/>
              </a:ext>
            </a:extLst>
          </p:cNvPr>
          <p:cNvSpPr>
            <a:spLocks noGrp="1"/>
          </p:cNvSpPr>
          <p:nvPr>
            <p:ph type="sldNum" sz="quarter" idx="12"/>
          </p:nvPr>
        </p:nvSpPr>
        <p:spPr/>
        <p:txBody>
          <a:bodyPr/>
          <a:lstStyle/>
          <a:p>
            <a:fld id="{C8F7F351-82FE-6748-A3E2-20FA9B2ECD38}" type="slidenum">
              <a:rPr lang="en-US" smtClean="0"/>
              <a:t>28</a:t>
            </a:fld>
            <a:endParaRPr lang="en-US"/>
          </a:p>
        </p:txBody>
      </p:sp>
    </p:spTree>
    <p:extLst>
      <p:ext uri="{BB962C8B-B14F-4D97-AF65-F5344CB8AC3E}">
        <p14:creationId xmlns:p14="http://schemas.microsoft.com/office/powerpoint/2010/main" val="1918951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bg/>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DA2919A-A648-A6EE-33C4-0B46674C160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C0331D6-BC66-D591-0BA0-43DE6A6BF6D4}"/>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Identity Theft</a:t>
            </a:r>
          </a:p>
        </p:txBody>
      </p:sp>
      <p:sp>
        <p:nvSpPr>
          <p:cNvPr id="7" name="TextBox 6">
            <a:extLst>
              <a:ext uri="{FF2B5EF4-FFF2-40B4-BE49-F238E27FC236}">
                <a16:creationId xmlns:a16="http://schemas.microsoft.com/office/drawing/2014/main" id="{66F4FAE7-41BD-99CB-D92F-859929ABCE3A}"/>
              </a:ext>
            </a:extLst>
          </p:cNvPr>
          <p:cNvSpPr txBox="1"/>
          <p:nvPr/>
        </p:nvSpPr>
        <p:spPr>
          <a:xfrm>
            <a:off x="447887" y="1383655"/>
            <a:ext cx="10805160" cy="5155257"/>
          </a:xfrm>
          <a:prstGeom prst="rect">
            <a:avLst/>
          </a:prstGeom>
          <a:noFill/>
        </p:spPr>
        <p:txBody>
          <a:bodyPr wrap="square" lIns="91440" tIns="45720" rIns="91440" bIns="45720" rtlCol="0" anchor="t">
            <a:spAutoFit/>
          </a:bodyPr>
          <a:lstStyle/>
          <a:p>
            <a:pPr marL="342900" indent="-342900">
              <a:spcAft>
                <a:spcPts val="1200"/>
              </a:spcAft>
              <a:buClr>
                <a:srgbClr val="0C447C"/>
              </a:buClr>
              <a:buFont typeface="Arial" panose="020B0604020202020204" pitchFamily="34" charset="0"/>
              <a:buChar char="•"/>
            </a:pPr>
            <a:r>
              <a:rPr lang="en-US" sz="2400" dirty="0"/>
              <a:t>An example of identity theft is when someone else uses your personal information, like your Social Security Number (SSN) or your Medicare or Medicaid Number, to commit fraud</a:t>
            </a:r>
          </a:p>
          <a:p>
            <a:pPr marL="342900" lvl="0" indent="-342900" defTabSz="685800">
              <a:spcBef>
                <a:spcPts val="600"/>
              </a:spcBef>
              <a:spcAft>
                <a:spcPts val="1200"/>
              </a:spcAft>
              <a:buClr>
                <a:srgbClr val="16457A"/>
              </a:buClr>
              <a:buFont typeface="Arial" panose="020B0604020202020204" pitchFamily="34" charset="0"/>
              <a:buChar char="•"/>
              <a:defRPr/>
            </a:pPr>
            <a:r>
              <a:rPr lang="en-US" sz="2400" dirty="0"/>
              <a:t>Medical identity theft can result in:</a:t>
            </a:r>
          </a:p>
          <a:p>
            <a:pPr marL="617220" lvl="1" indent="-342900" defTabSz="685800">
              <a:lnSpc>
                <a:spcPct val="100000"/>
              </a:lnSpc>
              <a:spcBef>
                <a:spcPts val="0"/>
              </a:spcBef>
              <a:spcAft>
                <a:spcPts val="1200"/>
              </a:spcAft>
              <a:buClr>
                <a:srgbClr val="16457A"/>
              </a:buClr>
              <a:buFont typeface="Arial" panose="020B0604020202020204" pitchFamily="34" charset="0"/>
              <a:buChar char="•"/>
              <a:defRPr/>
            </a:pPr>
            <a:r>
              <a:rPr lang="en-US" sz="2000" dirty="0"/>
              <a:t>False or missed diagnoses</a:t>
            </a:r>
          </a:p>
          <a:p>
            <a:pPr marL="617220" lvl="1" indent="-342900" defTabSz="685800">
              <a:lnSpc>
                <a:spcPct val="100000"/>
              </a:lnSpc>
              <a:spcBef>
                <a:spcPts val="0"/>
              </a:spcBef>
              <a:spcAft>
                <a:spcPts val="1200"/>
              </a:spcAft>
              <a:buClr>
                <a:srgbClr val="16457A"/>
              </a:buClr>
              <a:buFont typeface="Arial" panose="020B0604020202020204" pitchFamily="34" charset="0"/>
              <a:buChar char="•"/>
              <a:defRPr/>
            </a:pPr>
            <a:r>
              <a:rPr lang="en-US" sz="2000" dirty="0"/>
              <a:t>Treatment for conditions you don’t have</a:t>
            </a:r>
          </a:p>
          <a:p>
            <a:pPr marL="617220" lvl="1" indent="-342900" defTabSz="685800">
              <a:lnSpc>
                <a:spcPct val="100000"/>
              </a:lnSpc>
              <a:spcBef>
                <a:spcPts val="0"/>
              </a:spcBef>
              <a:spcAft>
                <a:spcPts val="1200"/>
              </a:spcAft>
              <a:buClr>
                <a:srgbClr val="16457A"/>
              </a:buClr>
              <a:buFont typeface="Arial" panose="020B0604020202020204" pitchFamily="34" charset="0"/>
              <a:buChar char="•"/>
              <a:defRPr/>
            </a:pPr>
            <a:r>
              <a:rPr lang="en-US" sz="2000" dirty="0"/>
              <a:t>Incorrect lab results</a:t>
            </a:r>
          </a:p>
          <a:p>
            <a:pPr marL="617220" lvl="1" indent="-342900" defTabSz="685800">
              <a:lnSpc>
                <a:spcPct val="100000"/>
              </a:lnSpc>
              <a:spcBef>
                <a:spcPts val="0"/>
              </a:spcBef>
              <a:spcAft>
                <a:spcPts val="1200"/>
              </a:spcAft>
              <a:buClr>
                <a:srgbClr val="16457A"/>
              </a:buClr>
              <a:buFont typeface="Arial" panose="020B0604020202020204" pitchFamily="34" charset="0"/>
              <a:buChar char="•"/>
              <a:defRPr/>
            </a:pPr>
            <a:r>
              <a:rPr lang="en-US" sz="2000" dirty="0"/>
              <a:t>Bills for services you didn’t get</a:t>
            </a:r>
          </a:p>
          <a:p>
            <a:pPr marL="617220" lvl="1" indent="-342900" defTabSz="685800">
              <a:lnSpc>
                <a:spcPct val="100000"/>
              </a:lnSpc>
              <a:spcBef>
                <a:spcPts val="0"/>
              </a:spcBef>
              <a:spcAft>
                <a:spcPts val="1200"/>
              </a:spcAft>
              <a:buClr>
                <a:srgbClr val="16457A"/>
              </a:buClr>
              <a:buFont typeface="Arial" panose="020B0604020202020204" pitchFamily="34" charset="0"/>
              <a:buChar char="•"/>
              <a:defRPr/>
            </a:pPr>
            <a:r>
              <a:rPr lang="en-US" sz="2000" dirty="0"/>
              <a:t>Denied services or prescriptions</a:t>
            </a:r>
          </a:p>
          <a:p>
            <a:pPr marL="617220" lvl="1" indent="-342900" defTabSz="685800">
              <a:lnSpc>
                <a:spcPct val="100000"/>
              </a:lnSpc>
              <a:spcBef>
                <a:spcPts val="0"/>
              </a:spcBef>
              <a:spcAft>
                <a:spcPts val="1200"/>
              </a:spcAft>
              <a:buClr>
                <a:srgbClr val="16457A"/>
              </a:buClr>
              <a:buFont typeface="Arial" panose="020B0604020202020204" pitchFamily="34" charset="0"/>
              <a:buChar char="•"/>
              <a:defRPr/>
            </a:pPr>
            <a:r>
              <a:rPr lang="en-US" sz="2000" dirty="0"/>
              <a:t>Inaccurate medical history records</a:t>
            </a:r>
          </a:p>
          <a:p>
            <a:pPr marL="640080" indent="-457200">
              <a:spcAft>
                <a:spcPts val="1200"/>
              </a:spcAft>
              <a:buClr>
                <a:srgbClr val="0C447C"/>
              </a:buClr>
              <a:buFont typeface="Arial" panose="020B0604020202020204" pitchFamily="34" charset="0"/>
              <a:buChar char="•"/>
            </a:pPr>
            <a:endParaRPr lang="en-US" sz="2800" dirty="0"/>
          </a:p>
        </p:txBody>
      </p:sp>
      <p:sp>
        <p:nvSpPr>
          <p:cNvPr id="5" name="Text Placeholder 1">
            <a:extLst>
              <a:ext uri="{FF2B5EF4-FFF2-40B4-BE49-F238E27FC236}">
                <a16:creationId xmlns:a16="http://schemas.microsoft.com/office/drawing/2014/main" id="{CDA9F604-B395-20E5-1D09-41EF9813B806}"/>
              </a:ext>
            </a:extLst>
          </p:cNvPr>
          <p:cNvSpPr txBox="1">
            <a:spLocks/>
          </p:cNvSpPr>
          <p:nvPr/>
        </p:nvSpPr>
        <p:spPr>
          <a:xfrm>
            <a:off x="6488289" y="2566447"/>
            <a:ext cx="5012266" cy="3521990"/>
          </a:xfrm>
          <a:prstGeom prst="roundRect">
            <a:avLst/>
          </a:prstGeom>
          <a:solidFill>
            <a:schemeClr val="accent5">
              <a:lumMod val="20000"/>
              <a:lumOff val="80000"/>
            </a:schemeClr>
          </a:solid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0">
              <a:lnSpc>
                <a:spcPct val="100000"/>
              </a:lnSpc>
              <a:spcAft>
                <a:spcPts val="600"/>
              </a:spcAft>
              <a:buClr>
                <a:srgbClr val="0C447C"/>
              </a:buClr>
              <a:buNone/>
            </a:pPr>
            <a:r>
              <a:rPr lang="en-US" sz="1600" b="1" dirty="0"/>
              <a:t>If you think someone is using your information:</a:t>
            </a:r>
          </a:p>
          <a:p>
            <a:pPr marL="560070" lvl="1" indent="-285750">
              <a:lnSpc>
                <a:spcPct val="100000"/>
              </a:lnSpc>
              <a:spcAft>
                <a:spcPts val="600"/>
              </a:spcAft>
              <a:buClr>
                <a:srgbClr val="0C447C"/>
              </a:buClr>
            </a:pPr>
            <a:r>
              <a:rPr lang="en-US" sz="1600" dirty="0"/>
              <a:t>Visit </a:t>
            </a:r>
            <a:r>
              <a:rPr lang="en-US" sz="1600" dirty="0">
                <a:hlinkClick r:id="rId4"/>
              </a:rPr>
              <a:t>Identitytheft.gov</a:t>
            </a:r>
            <a:endParaRPr lang="en-US" sz="1600" dirty="0"/>
          </a:p>
          <a:p>
            <a:pPr marL="560070" lvl="1" indent="-285750">
              <a:lnSpc>
                <a:spcPct val="100000"/>
              </a:lnSpc>
              <a:spcAft>
                <a:spcPts val="600"/>
              </a:spcAft>
              <a:buClr>
                <a:srgbClr val="0C447C"/>
              </a:buClr>
            </a:pPr>
            <a:r>
              <a:rPr lang="en-US" sz="1600" kern="0" dirty="0"/>
              <a:t>Call the Federal Trade Commission’s ID Theft Hotline at 1-877-438-4338 </a:t>
            </a:r>
            <a:br>
              <a:rPr lang="en-US" sz="1600" kern="0" dirty="0"/>
            </a:br>
            <a:r>
              <a:rPr lang="en-US" sz="1600" kern="0" dirty="0"/>
              <a:t>(TTY: 1-866-653-4261)</a:t>
            </a:r>
          </a:p>
          <a:p>
            <a:pPr marL="560070" lvl="1" indent="-285750">
              <a:lnSpc>
                <a:spcPct val="100000"/>
              </a:lnSpc>
              <a:spcAft>
                <a:spcPts val="600"/>
              </a:spcAft>
              <a:buClr>
                <a:srgbClr val="0C447C"/>
              </a:buClr>
            </a:pPr>
            <a:r>
              <a:rPr lang="en-US" sz="1600" dirty="0"/>
              <a:t>Visit </a:t>
            </a:r>
            <a:r>
              <a:rPr lang="en-US" sz="1600" dirty="0">
                <a:hlinkClick r:id="rId5"/>
              </a:rPr>
              <a:t>FTC.gov/</a:t>
            </a:r>
            <a:r>
              <a:rPr lang="en-US" sz="1600" dirty="0" err="1">
                <a:hlinkClick r:id="rId5"/>
              </a:rPr>
              <a:t>idtheft</a:t>
            </a:r>
            <a:r>
              <a:rPr lang="en-US" sz="1600" dirty="0">
                <a:hlinkClick r:id="rId5"/>
              </a:rPr>
              <a:t> </a:t>
            </a:r>
            <a:r>
              <a:rPr lang="en-US" sz="1600" dirty="0"/>
              <a:t>to file a complaint online </a:t>
            </a:r>
          </a:p>
          <a:p>
            <a:pPr marL="182880" lvl="1" indent="0">
              <a:lnSpc>
                <a:spcPct val="100000"/>
              </a:lnSpc>
              <a:spcAft>
                <a:spcPts val="600"/>
              </a:spcAft>
              <a:buClr>
                <a:srgbClr val="0C447C"/>
              </a:buClr>
              <a:buNone/>
            </a:pPr>
            <a:r>
              <a:rPr lang="en-US" sz="1600" b="1" dirty="0">
                <a:solidFill>
                  <a:prstClr val="black"/>
                </a:solidFill>
                <a:cs typeface="Arial" panose="020B0604020202020204" pitchFamily="34" charset="0"/>
              </a:rPr>
              <a:t>If you think someone else is using your Medicare Number</a:t>
            </a:r>
            <a:r>
              <a:rPr lang="en-US" sz="1600" dirty="0">
                <a:solidFill>
                  <a:prstClr val="black"/>
                </a:solidFill>
                <a:cs typeface="Arial" panose="020B0604020202020204" pitchFamily="34" charset="0"/>
              </a:rPr>
              <a:t>, call 1-800-MEDICARE (1-800-633-4227) (TTY: 1-877-486-2048)</a:t>
            </a:r>
            <a:endParaRPr lang="en-US" sz="1600" kern="0" dirty="0"/>
          </a:p>
        </p:txBody>
      </p:sp>
      <p:sp>
        <p:nvSpPr>
          <p:cNvPr id="4" name="Slide Number Placeholder 3">
            <a:extLst>
              <a:ext uri="{FF2B5EF4-FFF2-40B4-BE49-F238E27FC236}">
                <a16:creationId xmlns:a16="http://schemas.microsoft.com/office/drawing/2014/main" id="{B16F6E9A-0ED3-0358-BC7C-9D9BC939CA04}"/>
              </a:ext>
            </a:extLst>
          </p:cNvPr>
          <p:cNvSpPr>
            <a:spLocks noGrp="1"/>
          </p:cNvSpPr>
          <p:nvPr>
            <p:ph type="sldNum" sz="quarter" idx="12"/>
          </p:nvPr>
        </p:nvSpPr>
        <p:spPr/>
        <p:txBody>
          <a:bodyPr/>
          <a:lstStyle/>
          <a:p>
            <a:fld id="{C8F7F351-82FE-6748-A3E2-20FA9B2ECD38}" type="slidenum">
              <a:rPr lang="en-US" smtClean="0"/>
              <a:t>29</a:t>
            </a:fld>
            <a:endParaRPr lang="en-US"/>
          </a:p>
        </p:txBody>
      </p:sp>
    </p:spTree>
    <p:extLst>
      <p:ext uri="{BB962C8B-B14F-4D97-AF65-F5344CB8AC3E}">
        <p14:creationId xmlns:p14="http://schemas.microsoft.com/office/powerpoint/2010/main" val="30306042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B3C29DD-6564-854F-731A-780068B4173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0AF874B-8C4D-9381-7BA1-D18DD416028F}"/>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Reporting Suspected Medicaid Fraud</a:t>
            </a:r>
          </a:p>
        </p:txBody>
      </p:sp>
      <p:sp>
        <p:nvSpPr>
          <p:cNvPr id="7" name="TextBox 6">
            <a:extLst>
              <a:ext uri="{FF2B5EF4-FFF2-40B4-BE49-F238E27FC236}">
                <a16:creationId xmlns:a16="http://schemas.microsoft.com/office/drawing/2014/main" id="{F8EFB394-3012-9B5E-9D90-2949E4B704A5}"/>
              </a:ext>
            </a:extLst>
          </p:cNvPr>
          <p:cNvSpPr txBox="1"/>
          <p:nvPr/>
        </p:nvSpPr>
        <p:spPr>
          <a:xfrm>
            <a:off x="693419" y="1544891"/>
            <a:ext cx="10805160" cy="523220"/>
          </a:xfrm>
          <a:prstGeom prst="rect">
            <a:avLst/>
          </a:prstGeom>
          <a:noFill/>
        </p:spPr>
        <p:txBody>
          <a:bodyPr wrap="square" rtlCol="0">
            <a:spAutoFit/>
          </a:bodyPr>
          <a:lstStyle/>
          <a:p>
            <a:pPr lvl="0" algn="ctr" defTabSz="685800">
              <a:spcBef>
                <a:spcPts val="600"/>
              </a:spcBef>
              <a:spcAft>
                <a:spcPts val="1200"/>
              </a:spcAft>
              <a:defRPr/>
            </a:pPr>
            <a:r>
              <a:rPr lang="en-US" sz="2800" b="1" dirty="0"/>
              <a:t>Report suspected Medicaid fraud to:</a:t>
            </a:r>
          </a:p>
        </p:txBody>
      </p:sp>
      <p:sp>
        <p:nvSpPr>
          <p:cNvPr id="5" name="Text Placeholder 4">
            <a:extLst>
              <a:ext uri="{FF2B5EF4-FFF2-40B4-BE49-F238E27FC236}">
                <a16:creationId xmlns:a16="http://schemas.microsoft.com/office/drawing/2014/main" id="{8544C96B-F6E2-2752-B76E-54772256D421}"/>
              </a:ext>
            </a:extLst>
          </p:cNvPr>
          <p:cNvSpPr txBox="1">
            <a:spLocks/>
          </p:cNvSpPr>
          <p:nvPr/>
        </p:nvSpPr>
        <p:spPr>
          <a:xfrm>
            <a:off x="1112607" y="2765175"/>
            <a:ext cx="3017520" cy="1975104"/>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2400" dirty="0"/>
              <a:t>Medicaid Fraud Control Unit</a:t>
            </a:r>
          </a:p>
          <a:p>
            <a:pPr marL="0" indent="0" algn="ctr">
              <a:lnSpc>
                <a:spcPct val="100000"/>
              </a:lnSpc>
              <a:spcBef>
                <a:spcPts val="0"/>
              </a:spcBef>
              <a:buFont typeface="Arial" panose="020B0604020202020204" pitchFamily="34" charset="0"/>
              <a:buNone/>
            </a:pPr>
            <a:r>
              <a:rPr lang="en-US" sz="2400" dirty="0"/>
              <a:t>(MFCU)</a:t>
            </a:r>
          </a:p>
        </p:txBody>
      </p:sp>
      <p:sp>
        <p:nvSpPr>
          <p:cNvPr id="10" name="Text Placeholder 9">
            <a:extLst>
              <a:ext uri="{FF2B5EF4-FFF2-40B4-BE49-F238E27FC236}">
                <a16:creationId xmlns:a16="http://schemas.microsoft.com/office/drawing/2014/main" id="{54BFA6DB-8B57-2D72-216C-D221B61C9D1D}"/>
              </a:ext>
            </a:extLst>
          </p:cNvPr>
          <p:cNvSpPr txBox="1">
            <a:spLocks/>
          </p:cNvSpPr>
          <p:nvPr/>
        </p:nvSpPr>
        <p:spPr>
          <a:xfrm>
            <a:off x="4587239" y="2765175"/>
            <a:ext cx="3017520" cy="1975104"/>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2400" dirty="0"/>
              <a:t>Office of Inspector General</a:t>
            </a:r>
          </a:p>
          <a:p>
            <a:pPr marL="0" indent="0" algn="ctr">
              <a:lnSpc>
                <a:spcPct val="100000"/>
              </a:lnSpc>
              <a:spcBef>
                <a:spcPts val="0"/>
              </a:spcBef>
              <a:buFont typeface="Arial" panose="020B0604020202020204" pitchFamily="34" charset="0"/>
              <a:buNone/>
            </a:pPr>
            <a:r>
              <a:rPr lang="en-US" sz="2400" dirty="0"/>
              <a:t>(OIG)</a:t>
            </a:r>
          </a:p>
        </p:txBody>
      </p:sp>
      <p:sp>
        <p:nvSpPr>
          <p:cNvPr id="11" name="Text Placeholder 10">
            <a:extLst>
              <a:ext uri="{FF2B5EF4-FFF2-40B4-BE49-F238E27FC236}">
                <a16:creationId xmlns:a16="http://schemas.microsoft.com/office/drawing/2014/main" id="{4B117D7E-9F73-5F6D-BFC8-EF2C6B2275E5}"/>
              </a:ext>
            </a:extLst>
          </p:cNvPr>
          <p:cNvSpPr txBox="1">
            <a:spLocks/>
          </p:cNvSpPr>
          <p:nvPr/>
        </p:nvSpPr>
        <p:spPr>
          <a:xfrm>
            <a:off x="8061872" y="2765175"/>
            <a:ext cx="3017520" cy="1975104"/>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2400"/>
              <a:t>State Medical Assistance (Medicaid)</a:t>
            </a:r>
          </a:p>
          <a:p>
            <a:pPr marL="0" indent="0" algn="ctr">
              <a:lnSpc>
                <a:spcPct val="100000"/>
              </a:lnSpc>
              <a:spcBef>
                <a:spcPts val="0"/>
              </a:spcBef>
              <a:buFont typeface="Arial" panose="020B0604020202020204" pitchFamily="34" charset="0"/>
              <a:buNone/>
            </a:pPr>
            <a:r>
              <a:rPr lang="en-US" sz="2400"/>
              <a:t>office</a:t>
            </a:r>
          </a:p>
        </p:txBody>
      </p:sp>
      <p:sp>
        <p:nvSpPr>
          <p:cNvPr id="4" name="Slide Number Placeholder 3">
            <a:extLst>
              <a:ext uri="{FF2B5EF4-FFF2-40B4-BE49-F238E27FC236}">
                <a16:creationId xmlns:a16="http://schemas.microsoft.com/office/drawing/2014/main" id="{4CB77DD8-B7E9-C465-FA52-5837B2657DC0}"/>
              </a:ext>
            </a:extLst>
          </p:cNvPr>
          <p:cNvSpPr>
            <a:spLocks noGrp="1"/>
          </p:cNvSpPr>
          <p:nvPr>
            <p:ph type="sldNum" sz="quarter" idx="12"/>
          </p:nvPr>
        </p:nvSpPr>
        <p:spPr/>
        <p:txBody>
          <a:bodyPr/>
          <a:lstStyle/>
          <a:p>
            <a:fld id="{C8F7F351-82FE-6748-A3E2-20FA9B2ECD38}" type="slidenum">
              <a:rPr lang="en-US" smtClean="0"/>
              <a:t>30</a:t>
            </a:fld>
            <a:endParaRPr lang="en-US"/>
          </a:p>
        </p:txBody>
      </p:sp>
    </p:spTree>
    <p:extLst>
      <p:ext uri="{BB962C8B-B14F-4D97-AF65-F5344CB8AC3E}">
        <p14:creationId xmlns:p14="http://schemas.microsoft.com/office/powerpoint/2010/main" val="355393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79754D7-313B-F309-6768-97C4CCBB7F6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0CB7654-38AC-2D47-3C7E-B6DD863C5636}"/>
              </a:ext>
            </a:extLst>
          </p:cNvPr>
          <p:cNvSpPr txBox="1">
            <a:spLocks noGrp="1"/>
          </p:cNvSpPr>
          <p:nvPr>
            <p:ph type="title" idx="4294967295"/>
          </p:nvPr>
        </p:nvSpPr>
        <p:spPr>
          <a:xfrm>
            <a:off x="-1" y="201497"/>
            <a:ext cx="1219200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Key Points to Remember</a:t>
            </a:r>
          </a:p>
        </p:txBody>
      </p:sp>
      <p:sp>
        <p:nvSpPr>
          <p:cNvPr id="7" name="TextBox 6">
            <a:extLst>
              <a:ext uri="{FF2B5EF4-FFF2-40B4-BE49-F238E27FC236}">
                <a16:creationId xmlns:a16="http://schemas.microsoft.com/office/drawing/2014/main" id="{7DDB71BB-F214-48CC-82D6-FBE9FAF118D1}"/>
              </a:ext>
            </a:extLst>
          </p:cNvPr>
          <p:cNvSpPr txBox="1"/>
          <p:nvPr/>
        </p:nvSpPr>
        <p:spPr>
          <a:xfrm>
            <a:off x="711199" y="1278376"/>
            <a:ext cx="10957791" cy="4647426"/>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Differences between fraud, waste, and abuse depend on circumstances, intent, and knowledge.</a:t>
            </a:r>
          </a:p>
          <a:p>
            <a:pPr marL="457200" marR="0" lvl="0" indent="-4572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Fraud schemes change often</a:t>
            </a:r>
            <a:r>
              <a:rPr lang="en-US" sz="2800" dirty="0">
                <a:solidFill>
                  <a:prstClr val="black"/>
                </a:solidFill>
                <a:latin typeface="Arial" panose="020B0604020202020204" pitchFamily="34" charset="0"/>
              </a:rPr>
              <a:t> - c</a:t>
            </a: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heck online resources for the most up-to-date information.</a:t>
            </a:r>
          </a:p>
          <a:p>
            <a:pPr marR="0" lvl="0" indent="-4572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Fight fraud, waste, and abuse with the 4 Rs:</a:t>
            </a:r>
          </a:p>
          <a:p>
            <a:pPr marL="914400" marR="0" lvl="0" indent="-457200" algn="l" defTabSz="914400" rtl="0" eaLnBrk="1" fontAlgn="auto" latinLnBrk="0" hangingPunct="1">
              <a:lnSpc>
                <a:spcPct val="100000"/>
              </a:lnSpc>
              <a:spcBef>
                <a:spcPts val="0"/>
              </a:spcBef>
              <a:spcAft>
                <a:spcPts val="1200"/>
              </a:spcAft>
              <a:buClr>
                <a:srgbClr val="0C447C"/>
              </a:buClr>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Record details about your visits</a:t>
            </a:r>
          </a:p>
          <a:p>
            <a:pPr marL="914400" marR="0" lvl="0" indent="-457200" algn="l" defTabSz="914400" rtl="0" eaLnBrk="1" fontAlgn="auto" latinLnBrk="0" hangingPunct="1">
              <a:lnSpc>
                <a:spcPct val="100000"/>
              </a:lnSpc>
              <a:spcBef>
                <a:spcPts val="0"/>
              </a:spcBef>
              <a:spcAft>
                <a:spcPts val="1200"/>
              </a:spcAft>
              <a:buClr>
                <a:srgbClr val="0C447C"/>
              </a:buClr>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Review statements</a:t>
            </a:r>
          </a:p>
          <a:p>
            <a:pPr marL="914400" marR="0" lvl="0" indent="-457200" algn="l" defTabSz="914400" rtl="0" eaLnBrk="1" fontAlgn="auto" latinLnBrk="0" hangingPunct="1">
              <a:lnSpc>
                <a:spcPct val="100000"/>
              </a:lnSpc>
              <a:spcBef>
                <a:spcPts val="0"/>
              </a:spcBef>
              <a:spcAft>
                <a:spcPts val="1200"/>
              </a:spcAft>
              <a:buClr>
                <a:srgbClr val="0C447C"/>
              </a:buClr>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Report suspicious activity</a:t>
            </a:r>
          </a:p>
          <a:p>
            <a:pPr marL="914400" marR="0" lvl="0" indent="-457200" algn="l" defTabSz="914400" rtl="0" eaLnBrk="1" fontAlgn="auto" latinLnBrk="0" hangingPunct="1">
              <a:lnSpc>
                <a:spcPct val="100000"/>
              </a:lnSpc>
              <a:spcBef>
                <a:spcPts val="0"/>
              </a:spcBef>
              <a:spcAft>
                <a:spcPts val="1200"/>
              </a:spcAft>
              <a:buClr>
                <a:srgbClr val="0C447C"/>
              </a:buClr>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Remember to protect your information</a:t>
            </a:r>
          </a:p>
        </p:txBody>
      </p:sp>
      <p:sp>
        <p:nvSpPr>
          <p:cNvPr id="4" name="Slide Number Placeholder 3">
            <a:extLst>
              <a:ext uri="{FF2B5EF4-FFF2-40B4-BE49-F238E27FC236}">
                <a16:creationId xmlns:a16="http://schemas.microsoft.com/office/drawing/2014/main" id="{A9D6D32C-782A-E5A9-EE14-D86AA704E0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21698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784644-17A7-3491-D102-214DFC601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D492CD-A550-525A-E2B9-78ADA46342BE}"/>
              </a:ext>
            </a:extLst>
          </p:cNvPr>
          <p:cNvSpPr>
            <a:spLocks noGrp="1"/>
          </p:cNvSpPr>
          <p:nvPr>
            <p:ph type="title"/>
          </p:nvPr>
        </p:nvSpPr>
        <p:spPr>
          <a:xfrm>
            <a:off x="1487565" y="655791"/>
            <a:ext cx="4404029" cy="1160463"/>
          </a:xfrm>
        </p:spPr>
        <p:txBody>
          <a:bodyPr>
            <a:noAutofit/>
          </a:bodyPr>
          <a:lstStyle/>
          <a:p>
            <a:pPr algn="ctr"/>
            <a:r>
              <a:rPr lang="en-US" sz="3600" b="1" dirty="0">
                <a:solidFill>
                  <a:schemeClr val="bg1"/>
                </a:solidFill>
                <a:latin typeface="Arial" panose="020B0604020202020204" pitchFamily="34" charset="0"/>
              </a:rPr>
              <a:t>Appendix</a:t>
            </a:r>
            <a:br>
              <a:rPr lang="en-US" sz="3600" b="1" dirty="0">
                <a:solidFill>
                  <a:schemeClr val="bg1"/>
                </a:solidFill>
                <a:latin typeface="Arial" panose="020B0604020202020204" pitchFamily="34" charset="0"/>
              </a:rPr>
            </a:br>
            <a:endParaRPr lang="en-US" sz="3600" b="1" dirty="0">
              <a:solidFill>
                <a:schemeClr val="bg1"/>
              </a:solidFill>
              <a:latin typeface="Franklin Gothic Heavy" panose="020B0603020102020204" pitchFamily="34" charset="0"/>
            </a:endParaRPr>
          </a:p>
        </p:txBody>
      </p:sp>
      <p:sp>
        <p:nvSpPr>
          <p:cNvPr id="3" name="Text Placeholder 2">
            <a:extLst>
              <a:ext uri="{FF2B5EF4-FFF2-40B4-BE49-F238E27FC236}">
                <a16:creationId xmlns:a16="http://schemas.microsoft.com/office/drawing/2014/main" id="{4C48C39D-41F5-E740-5DE5-415BD916DD72}"/>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Arial" panose="020B0604020202020204" pitchFamily="34" charset="0"/>
              </a:rPr>
              <a:t>Medicare &amp; Medicaid </a:t>
            </a:r>
          </a:p>
          <a:p>
            <a:pPr algn="ctr"/>
            <a:r>
              <a:rPr lang="en-US" sz="4400" b="1" dirty="0">
                <a:solidFill>
                  <a:srgbClr val="16457A"/>
                </a:solidFill>
                <a:latin typeface="Arial" panose="020B0604020202020204" pitchFamily="34" charset="0"/>
              </a:rPr>
              <a:t>Fraud, Waste &amp; Abuse</a:t>
            </a:r>
          </a:p>
          <a:p>
            <a:pPr algn="ctr"/>
            <a:r>
              <a:rPr lang="en-US" sz="4400" b="1" dirty="0">
                <a:solidFill>
                  <a:srgbClr val="16457A"/>
                </a:solidFill>
                <a:latin typeface="Arial" panose="020B0604020202020204" pitchFamily="34" charset="0"/>
              </a:rPr>
              <a:t>Resource Guide</a:t>
            </a:r>
          </a:p>
        </p:txBody>
      </p:sp>
      <p:sp>
        <p:nvSpPr>
          <p:cNvPr id="6" name="Slide Number Placeholder 5">
            <a:extLst>
              <a:ext uri="{FF2B5EF4-FFF2-40B4-BE49-F238E27FC236}">
                <a16:creationId xmlns:a16="http://schemas.microsoft.com/office/drawing/2014/main" id="{B9C2FC2F-58E4-616E-A45C-D59DB8A0AC5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9F21B737-CB83-A047-B3F1-D029878AB88B}"/>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4461601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693CFF4-D1FC-7BC8-1877-01961071C14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DCBA335-89CC-71BF-71CF-C779689EB541}"/>
              </a:ext>
            </a:extLst>
          </p:cNvPr>
          <p:cNvSpPr txBox="1">
            <a:spLocks noGrp="1"/>
          </p:cNvSpPr>
          <p:nvPr>
            <p:ph type="title" idx="4294967295"/>
          </p:nvPr>
        </p:nvSpPr>
        <p:spPr>
          <a:xfrm>
            <a:off x="0" y="10997"/>
            <a:ext cx="12191999"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&amp; Medicaid Fraud, Waste &amp; Abuse </a:t>
            </a:r>
            <a:br>
              <a:rPr kumimoji="0" lang="en-US" sz="28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br>
            <a:r>
              <a:rPr kumimoji="0" lang="en-US" sz="28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Resource Guide</a:t>
            </a:r>
          </a:p>
        </p:txBody>
      </p:sp>
      <p:graphicFrame>
        <p:nvGraphicFramePr>
          <p:cNvPr id="2" name="Table 1">
            <a:extLst>
              <a:ext uri="{FF2B5EF4-FFF2-40B4-BE49-F238E27FC236}">
                <a16:creationId xmlns:a16="http://schemas.microsoft.com/office/drawing/2014/main" id="{4A57EF05-9CF2-AC21-6110-07EEBADB4035}"/>
              </a:ext>
            </a:extLst>
          </p:cNvPr>
          <p:cNvGraphicFramePr>
            <a:graphicFrameLocks noGrp="1"/>
          </p:cNvGraphicFramePr>
          <p:nvPr>
            <p:extLst>
              <p:ext uri="{D42A27DB-BD31-4B8C-83A1-F6EECF244321}">
                <p14:modId xmlns:p14="http://schemas.microsoft.com/office/powerpoint/2010/main" val="1409166860"/>
              </p:ext>
            </p:extLst>
          </p:nvPr>
        </p:nvGraphicFramePr>
        <p:xfrm>
          <a:off x="552449" y="1187362"/>
          <a:ext cx="11087100" cy="5069840"/>
        </p:xfrm>
        <a:graphic>
          <a:graphicData uri="http://schemas.openxmlformats.org/drawingml/2006/table">
            <a:tbl>
              <a:tblPr firstRow="1" bandRow="1">
                <a:tableStyleId>{69012ECD-51FC-41F1-AA8D-1B2483CD663E}</a:tableStyleId>
              </a:tblPr>
              <a:tblGrid>
                <a:gridCol w="5543550">
                  <a:extLst>
                    <a:ext uri="{9D8B030D-6E8A-4147-A177-3AD203B41FA5}">
                      <a16:colId xmlns:a16="http://schemas.microsoft.com/office/drawing/2014/main" val="3619817392"/>
                    </a:ext>
                  </a:extLst>
                </a:gridCol>
                <a:gridCol w="5543550">
                  <a:extLst>
                    <a:ext uri="{9D8B030D-6E8A-4147-A177-3AD203B41FA5}">
                      <a16:colId xmlns:a16="http://schemas.microsoft.com/office/drawing/2014/main" val="1504233235"/>
                    </a:ext>
                  </a:extLst>
                </a:gridCol>
              </a:tblGrid>
              <a:tr h="370840">
                <a:tc gridSpan="2">
                  <a:txBody>
                    <a:bodyPr/>
                    <a:lstStyle/>
                    <a:p>
                      <a:r>
                        <a:rPr lang="en-US" sz="1600" dirty="0">
                          <a:latin typeface="+mn-lt"/>
                        </a:rPr>
                        <a:t>Resources</a:t>
                      </a:r>
                    </a:p>
                  </a:txBody>
                  <a:tcPr/>
                </a:tc>
                <a:tc hMerge="1">
                  <a:txBody>
                    <a:bodyPr/>
                    <a:lstStyle/>
                    <a:p>
                      <a:pPr marL="228600" marR="0" lvl="0" indent="-228600" algn="l">
                        <a:lnSpc>
                          <a:spcPct val="100000"/>
                        </a:lnSpc>
                        <a:spcBef>
                          <a:spcPts val="0"/>
                        </a:spcBef>
                        <a:spcAft>
                          <a:spcPts val="600"/>
                        </a:spcAft>
                        <a:buClr>
                          <a:srgbClr val="000000"/>
                        </a:buClr>
                        <a:buSzTx/>
                        <a:buFont typeface="Wingdings" panose="05000000000000000000" pitchFamily="2" charset="2"/>
                        <a:buChar char="§"/>
                      </a:pPr>
                      <a:endParaRPr lang="en-US" sz="1600" b="0" u="sng" kern="1200" noProof="0" dirty="0">
                        <a:solidFill>
                          <a:srgbClr val="00529B"/>
                        </a:solidFill>
                        <a:effectLst/>
                        <a:latin typeface="+mn-lt"/>
                        <a:ea typeface="+mn-ea"/>
                        <a:cs typeface="+mn-cs"/>
                      </a:endParaRPr>
                    </a:p>
                  </a:txBody>
                  <a:tcPr/>
                </a:tc>
                <a:extLst>
                  <a:ext uri="{0D108BD9-81ED-4DB2-BD59-A6C34878D82A}">
                    <a16:rowId xmlns:a16="http://schemas.microsoft.com/office/drawing/2014/main" val="3286280254"/>
                  </a:ext>
                </a:extLst>
              </a:tr>
              <a:tr h="370840">
                <a:tc>
                  <a:txBody>
                    <a:bodyPr/>
                    <a:lstStyle/>
                    <a:p>
                      <a:r>
                        <a:rPr lang="en-US" sz="1600" dirty="0"/>
                        <a:t>Centers for Medicare &amp; Medicaid Services</a:t>
                      </a:r>
                      <a:endParaRPr lang="en-US" sz="1600" dirty="0">
                        <a:latin typeface="+mn-lt"/>
                      </a:endParaRPr>
                    </a:p>
                  </a:txBody>
                  <a:tcPr/>
                </a:tc>
                <a:tc>
                  <a:txBody>
                    <a:bodyPr/>
                    <a:lstStyle/>
                    <a:p>
                      <a:pPr marL="228600" indent="-228600">
                        <a:lnSpc>
                          <a:spcPct val="100000"/>
                        </a:lnSpc>
                        <a:spcBef>
                          <a:spcPts val="0"/>
                        </a:spcBef>
                        <a:spcAft>
                          <a:spcPts val="600"/>
                        </a:spcAft>
                        <a:buClr>
                          <a:schemeClr val="tx1"/>
                        </a:buClr>
                        <a:buFont typeface="Wingdings" panose="05000000000000000000" pitchFamily="2" charset="2"/>
                        <a:buChar char="§"/>
                      </a:pPr>
                      <a:r>
                        <a:rPr lang="en-US" sz="1600" b="0" dirty="0">
                          <a:solidFill>
                            <a:schemeClr val="tx1"/>
                          </a:solidFill>
                        </a:rPr>
                        <a:t>Call 1-800-MEDICARE (1-800-633-4227)</a:t>
                      </a:r>
                      <a:r>
                        <a:rPr lang="en-US" sz="1600" b="0" baseline="0" dirty="0">
                          <a:solidFill>
                            <a:schemeClr val="tx1"/>
                          </a:solidFill>
                        </a:rPr>
                        <a:t> </a:t>
                      </a:r>
                      <a:br>
                        <a:rPr lang="en-US" sz="1600" b="0" baseline="0" dirty="0">
                          <a:solidFill>
                            <a:srgbClr val="000000"/>
                          </a:solidFill>
                        </a:rPr>
                      </a:br>
                      <a:r>
                        <a:rPr lang="en-US" sz="1600" b="0" baseline="0" dirty="0">
                          <a:solidFill>
                            <a:schemeClr val="tx1"/>
                          </a:solidFill>
                        </a:rPr>
                        <a:t>(</a:t>
                      </a:r>
                      <a:r>
                        <a:rPr lang="en-US" sz="1600" b="0" dirty="0">
                          <a:solidFill>
                            <a:schemeClr val="tx1"/>
                          </a:solidFill>
                        </a:rPr>
                        <a:t>TTY: 1-877-486-2048)</a:t>
                      </a:r>
                    </a:p>
                    <a:p>
                      <a:pPr marL="228600" indent="-228600">
                        <a:lnSpc>
                          <a:spcPct val="100000"/>
                        </a:lnSpc>
                        <a:spcBef>
                          <a:spcPts val="0"/>
                        </a:spcBef>
                        <a:spcAft>
                          <a:spcPts val="600"/>
                        </a:spcAft>
                        <a:buClr>
                          <a:schemeClr val="tx1"/>
                        </a:buClr>
                        <a:buFont typeface="Wingdings" panose="05000000000000000000" pitchFamily="2" charset="2"/>
                        <a:buChar char="§"/>
                      </a:pPr>
                      <a:r>
                        <a:rPr lang="en-US" sz="1600" b="0" u="sng" kern="1200" dirty="0">
                          <a:solidFill>
                            <a:srgbClr val="00529B"/>
                          </a:solidFill>
                          <a:effectLst/>
                          <a:hlinkClick r:id="rId4"/>
                        </a:rPr>
                        <a:t>CMS.gov/fraud </a:t>
                      </a:r>
                      <a:endParaRPr lang="en-US" sz="1600" b="0" u="sng" kern="1200" dirty="0">
                        <a:solidFill>
                          <a:srgbClr val="00529B"/>
                        </a:solidFill>
                        <a:effectLst/>
                      </a:endParaRPr>
                    </a:p>
                    <a:p>
                      <a:pPr marL="228600" marR="0" lvl="0" indent="-228600" algn="l" defTabSz="685800">
                        <a:lnSpc>
                          <a:spcPct val="100000"/>
                        </a:lnSpc>
                        <a:spcBef>
                          <a:spcPts val="0"/>
                        </a:spcBef>
                        <a:spcAft>
                          <a:spcPts val="600"/>
                        </a:spcAft>
                        <a:buClr>
                          <a:srgbClr val="000000"/>
                        </a:buClr>
                        <a:buSzTx/>
                        <a:buFont typeface="Wingdings" panose="05000000000000000000" pitchFamily="2" charset="2"/>
                        <a:buChar char="§"/>
                        <a:tabLst/>
                        <a:defRPr/>
                      </a:pPr>
                      <a:r>
                        <a:rPr lang="en-US" sz="1600" b="0" u="none" strike="noStrike" kern="1200" noProof="0" dirty="0">
                          <a:solidFill>
                            <a:srgbClr val="00529B"/>
                          </a:solidFill>
                          <a:effectLst/>
                          <a:hlinkClick r:id="rId5"/>
                        </a:rPr>
                        <a:t>Medicare.gov/fraud</a:t>
                      </a:r>
                      <a:endParaRPr lang="en-US" sz="1600" b="0" u="sng" kern="1200" dirty="0">
                        <a:solidFill>
                          <a:srgbClr val="00529B"/>
                        </a:solidFill>
                        <a:effectLst/>
                      </a:endParaRPr>
                    </a:p>
                    <a:p>
                      <a:pPr marL="228600" marR="0" lvl="0" indent="-228600" algn="l" defTabSz="685800">
                        <a:lnSpc>
                          <a:spcPct val="100000"/>
                        </a:lnSpc>
                        <a:spcBef>
                          <a:spcPts val="0"/>
                        </a:spcBef>
                        <a:spcAft>
                          <a:spcPts val="600"/>
                        </a:spcAft>
                        <a:buClr>
                          <a:schemeClr val="tx1"/>
                        </a:buClr>
                        <a:buSzTx/>
                        <a:buFont typeface="Wingdings" panose="05000000000000000000" pitchFamily="2" charset="2"/>
                        <a:buChar char="§"/>
                        <a:tabLst/>
                        <a:defRPr/>
                      </a:pPr>
                      <a:r>
                        <a:rPr lang="en-US" sz="1600" b="0" u="sng" kern="1200" noProof="0" dirty="0">
                          <a:solidFill>
                            <a:srgbClr val="00529B"/>
                          </a:solidFill>
                          <a:effectLst/>
                          <a:hlinkClick r:id="rId6"/>
                        </a:rPr>
                        <a:t>Medicaid.gov/medicaid/program-integrity</a:t>
                      </a:r>
                      <a:endParaRPr lang="en-US" sz="1600" b="0" u="sng" kern="1200" noProof="0" dirty="0">
                        <a:solidFill>
                          <a:srgbClr val="00529B"/>
                        </a:solidFill>
                        <a:effectLst/>
                      </a:endParaRPr>
                    </a:p>
                    <a:p>
                      <a:pPr marL="228600" marR="0" lvl="0" indent="-228600" algn="l">
                        <a:lnSpc>
                          <a:spcPct val="100000"/>
                        </a:lnSpc>
                        <a:spcBef>
                          <a:spcPts val="0"/>
                        </a:spcBef>
                        <a:spcAft>
                          <a:spcPts val="600"/>
                        </a:spcAft>
                        <a:buClr>
                          <a:srgbClr val="000000"/>
                        </a:buClr>
                        <a:buSzTx/>
                        <a:buFont typeface="Wingdings" panose="05000000000000000000" pitchFamily="2" charset="2"/>
                        <a:buChar char="§"/>
                      </a:pPr>
                      <a:r>
                        <a:rPr lang="en-US" sz="1600" b="0" u="none" strike="noStrike" kern="1200" noProof="0" dirty="0">
                          <a:solidFill>
                            <a:srgbClr val="00529B"/>
                          </a:solidFill>
                          <a:effectLst/>
                          <a:hlinkClick r:id="rId7"/>
                        </a:rPr>
                        <a:t>Medicaid.gov/about-us/where-can-people-get-help-medicaid-chip</a:t>
                      </a:r>
                      <a:endParaRPr lang="en-US" sz="1600" b="0" u="sng" kern="1200" noProof="0" dirty="0">
                        <a:solidFill>
                          <a:srgbClr val="00529B"/>
                        </a:solidFill>
                        <a:effectLst/>
                        <a:latin typeface="+mn-lt"/>
                        <a:ea typeface="+mn-ea"/>
                        <a:cs typeface="+mn-cs"/>
                      </a:endParaRPr>
                    </a:p>
                  </a:txBody>
                  <a:tcPr/>
                </a:tc>
                <a:extLst>
                  <a:ext uri="{0D108BD9-81ED-4DB2-BD59-A6C34878D82A}">
                    <a16:rowId xmlns:a16="http://schemas.microsoft.com/office/drawing/2014/main" val="798431490"/>
                  </a:ext>
                </a:extLst>
              </a:tr>
              <a:tr h="370840">
                <a:tc>
                  <a:txBody>
                    <a:bodyPr/>
                    <a:lstStyle/>
                    <a:p>
                      <a:r>
                        <a:rPr lang="en-US" sz="1600" dirty="0"/>
                        <a:t>Social Security</a:t>
                      </a:r>
                      <a:endParaRPr lang="en-US" sz="1600" dirty="0">
                        <a:latin typeface="+mn-lt"/>
                      </a:endParaRPr>
                    </a:p>
                  </a:txBody>
                  <a:tcPr/>
                </a:tc>
                <a:tc>
                  <a:txBody>
                    <a:bodyPr/>
                    <a:lstStyle/>
                    <a:p>
                      <a:pPr marL="285750" marR="0" lvl="0" indent="-285750" algn="l"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lang="en-US" sz="1600" u="sng" kern="1200" dirty="0">
                          <a:solidFill>
                            <a:srgbClr val="00529B"/>
                          </a:solidFill>
                          <a:effectLst/>
                          <a:hlinkClick r:id="rId8">
                            <a:extLst>
                              <a:ext uri="{A12FA001-AC4F-418D-AE19-62706E023703}">
                                <ahyp:hlinkClr xmlns:ahyp="http://schemas.microsoft.com/office/drawing/2018/hyperlinkcolor" val="tx"/>
                              </a:ext>
                            </a:extLst>
                          </a:hlinkClick>
                        </a:rPr>
                        <a:t>SSA.gov/fraud</a:t>
                      </a:r>
                      <a:endParaRPr lang="en-US" sz="1600" b="0" kern="1200" baseline="0" dirty="0">
                        <a:solidFill>
                          <a:srgbClr val="00529B"/>
                        </a:solidFill>
                      </a:endParaRPr>
                    </a:p>
                    <a:p>
                      <a:pPr>
                        <a:buClr>
                          <a:schemeClr val="tx1"/>
                        </a:buClr>
                      </a:pPr>
                      <a:endParaRPr lang="en-US" sz="1600">
                        <a:latin typeface="+mn-lt"/>
                      </a:endParaRPr>
                    </a:p>
                  </a:txBody>
                  <a:tcPr/>
                </a:tc>
                <a:extLst>
                  <a:ext uri="{0D108BD9-81ED-4DB2-BD59-A6C34878D82A}">
                    <a16:rowId xmlns:a16="http://schemas.microsoft.com/office/drawing/2014/main" val="1441841016"/>
                  </a:ext>
                </a:extLst>
              </a:tr>
              <a:tr h="370840">
                <a:tc>
                  <a:txBody>
                    <a:bodyPr/>
                    <a:lstStyle/>
                    <a:p>
                      <a:r>
                        <a:rPr lang="en-US" sz="1600" dirty="0"/>
                        <a:t>Senior Medicare Patrol (SMP)</a:t>
                      </a:r>
                      <a:endParaRPr lang="en-US" sz="1600" dirty="0">
                        <a:latin typeface="+mn-lt"/>
                      </a:endParaRPr>
                    </a:p>
                  </a:txBody>
                  <a:tcPr/>
                </a:tc>
                <a:tc>
                  <a:txBody>
                    <a:bodyPr/>
                    <a:lstStyle/>
                    <a:p>
                      <a:pPr marL="228600" marR="0" lvl="0" indent="-228600" algn="l" defTabSz="685800"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lang="en-US" sz="1600" u="none" kern="1200" dirty="0">
                          <a:solidFill>
                            <a:schemeClr val="tx1"/>
                          </a:solidFill>
                          <a:effectLst/>
                        </a:rPr>
                        <a:t>Call</a:t>
                      </a:r>
                      <a:r>
                        <a:rPr lang="en-US" sz="1600" u="none" kern="1200" baseline="0" dirty="0">
                          <a:solidFill>
                            <a:schemeClr val="tx1"/>
                          </a:solidFill>
                          <a:effectLst/>
                        </a:rPr>
                        <a:t> 1-877-808-2468</a:t>
                      </a:r>
                    </a:p>
                    <a:p>
                      <a:pPr marL="228600" marR="0" lvl="0" indent="-228600" algn="l" defTabSz="685800"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lang="en-US" sz="1600" u="none" kern="1200" dirty="0">
                          <a:solidFill>
                            <a:srgbClr val="00529B"/>
                          </a:solidFill>
                          <a:effectLst/>
                          <a:hlinkClick r:id="rId9">
                            <a:extLst>
                              <a:ext uri="{A12FA001-AC4F-418D-AE19-62706E023703}">
                                <ahyp:hlinkClr xmlns:ahyp="http://schemas.microsoft.com/office/drawing/2018/hyperlinkcolor" val="tx"/>
                              </a:ext>
                            </a:extLst>
                          </a:hlinkClick>
                        </a:rPr>
                        <a:t>smpresource.org </a:t>
                      </a:r>
                      <a:endParaRPr lang="en-US" sz="1600" dirty="0">
                        <a:latin typeface="+mn-lt"/>
                      </a:endParaRPr>
                    </a:p>
                  </a:txBody>
                  <a:tcPr/>
                </a:tc>
                <a:extLst>
                  <a:ext uri="{0D108BD9-81ED-4DB2-BD59-A6C34878D82A}">
                    <a16:rowId xmlns:a16="http://schemas.microsoft.com/office/drawing/2014/main" val="4026664466"/>
                  </a:ext>
                </a:extLst>
              </a:tr>
              <a:tr h="370840">
                <a:tc>
                  <a:txBody>
                    <a:bodyPr/>
                    <a:lstStyle/>
                    <a:p>
                      <a:r>
                        <a:rPr lang="en-US" sz="1600" dirty="0"/>
                        <a:t>National Health Care Anti-Fraud Association </a:t>
                      </a:r>
                      <a:endParaRPr lang="en-US" sz="1600" dirty="0">
                        <a:latin typeface="+mn-lt"/>
                      </a:endParaRPr>
                    </a:p>
                  </a:txBody>
                  <a:tcPr/>
                </a:tc>
                <a:tc>
                  <a:txBody>
                    <a:bodyPr/>
                    <a:lstStyle/>
                    <a:p>
                      <a:pPr marL="285750" marR="0" lvl="0" indent="-285750" algn="l"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kumimoji="0" lang="en-US" sz="1600" u="none" strike="noStrike" cap="none" normalizeH="0" baseline="0" dirty="0">
                          <a:ln>
                            <a:noFill/>
                          </a:ln>
                          <a:solidFill>
                            <a:srgbClr val="00529B"/>
                          </a:solidFill>
                          <a:effectLst/>
                          <a:hlinkClick r:id="rId10" tooltip="NHCAA.org">
                            <a:extLst>
                              <a:ext uri="{A12FA001-AC4F-418D-AE19-62706E023703}">
                                <ahyp:hlinkClr xmlns:ahyp="http://schemas.microsoft.com/office/drawing/2018/hyperlinkcolor" val="tx"/>
                              </a:ext>
                            </a:extLst>
                          </a:hlinkClick>
                        </a:rPr>
                        <a:t>nhcaa.org</a:t>
                      </a:r>
                      <a:endParaRPr lang="en-US" sz="1600" b="0" dirty="0">
                        <a:solidFill>
                          <a:srgbClr val="00529B"/>
                        </a:solidFill>
                        <a:latin typeface="+mn-lt"/>
                        <a:cs typeface="Arial" panose="020B0604020202020204" pitchFamily="34" charset="0"/>
                      </a:endParaRPr>
                    </a:p>
                  </a:txBody>
                  <a:tcPr/>
                </a:tc>
                <a:extLst>
                  <a:ext uri="{0D108BD9-81ED-4DB2-BD59-A6C34878D82A}">
                    <a16:rowId xmlns:a16="http://schemas.microsoft.com/office/drawing/2014/main" val="2852796421"/>
                  </a:ext>
                </a:extLst>
              </a:tr>
              <a:tr h="370840">
                <a:tc>
                  <a:txBody>
                    <a:bodyPr/>
                    <a:lstStyle/>
                    <a:p>
                      <a:r>
                        <a:rPr lang="en-US" sz="1600" dirty="0"/>
                        <a:t>U.S. Department of Health &amp; Human Services (HHS) Office of the Inspector General (OIG)</a:t>
                      </a:r>
                      <a:endParaRPr lang="en-US" sz="1600" dirty="0">
                        <a:latin typeface="+mn-lt"/>
                      </a:endParaRPr>
                    </a:p>
                  </a:txBody>
                  <a:tcPr/>
                </a:tc>
                <a:tc>
                  <a:txBody>
                    <a:bodyPr/>
                    <a:lstStyle/>
                    <a:p>
                      <a:pPr marL="285750" indent="-285750">
                        <a:buClr>
                          <a:schemeClr val="tx1"/>
                        </a:buClr>
                        <a:buFont typeface="Wingdings" panose="05000000000000000000" pitchFamily="2" charset="2"/>
                        <a:buChar char="§"/>
                      </a:pPr>
                      <a:r>
                        <a:rPr lang="en-US" sz="1600" dirty="0"/>
                        <a:t>Call 1-800-HHS-TIPS (1-800-447-8477) (TTY: 1-800-377-4950)</a:t>
                      </a:r>
                    </a:p>
                    <a:p>
                      <a:pPr marL="285750" indent="-285750">
                        <a:buClr>
                          <a:schemeClr val="tx1"/>
                        </a:buClr>
                        <a:buFont typeface="Wingdings" panose="05000000000000000000" pitchFamily="2" charset="2"/>
                        <a:buChar char="§"/>
                      </a:pPr>
                      <a:r>
                        <a:rPr lang="en-US" sz="1600" dirty="0">
                          <a:hlinkClick r:id="rId11"/>
                        </a:rPr>
                        <a:t>tips.OIG.HHS.gov</a:t>
                      </a:r>
                      <a:endParaRPr lang="en-US" sz="1600" dirty="0"/>
                    </a:p>
                    <a:p>
                      <a:pPr>
                        <a:buClr>
                          <a:schemeClr val="tx1"/>
                        </a:buClr>
                      </a:pPr>
                      <a:endParaRPr lang="en-US" sz="1600" dirty="0">
                        <a:latin typeface="+mn-lt"/>
                      </a:endParaRPr>
                    </a:p>
                  </a:txBody>
                  <a:tcPr/>
                </a:tc>
                <a:extLst>
                  <a:ext uri="{0D108BD9-81ED-4DB2-BD59-A6C34878D82A}">
                    <a16:rowId xmlns:a16="http://schemas.microsoft.com/office/drawing/2014/main" val="1864710916"/>
                  </a:ext>
                </a:extLst>
              </a:tr>
            </a:tbl>
          </a:graphicData>
        </a:graphic>
      </p:graphicFrame>
      <p:sp>
        <p:nvSpPr>
          <p:cNvPr id="4" name="Slide Number Placeholder 3">
            <a:extLst>
              <a:ext uri="{FF2B5EF4-FFF2-40B4-BE49-F238E27FC236}">
                <a16:creationId xmlns:a16="http://schemas.microsoft.com/office/drawing/2014/main" id="{60855466-FDBD-E51A-9C91-5E89922D26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715836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0479EA2-F0DC-5251-F0A5-C451BF9C1FE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635CA34-F449-E98B-454E-16F0BF74F0B4}"/>
              </a:ext>
            </a:extLst>
          </p:cNvPr>
          <p:cNvSpPr txBox="1">
            <a:spLocks noGrp="1"/>
          </p:cNvSpPr>
          <p:nvPr>
            <p:ph type="title" idx="4294967295"/>
          </p:nvPr>
        </p:nvSpPr>
        <p:spPr>
          <a:xfrm>
            <a:off x="0" y="10997"/>
            <a:ext cx="12191999" cy="954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&amp; Medicaid Fraud, Waste &amp; Abuse </a:t>
            </a:r>
            <a:br>
              <a:rPr kumimoji="0" lang="en-US" sz="28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br>
            <a:r>
              <a:rPr kumimoji="0" lang="en-US" sz="28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Resource Guide (continued)</a:t>
            </a:r>
          </a:p>
        </p:txBody>
      </p:sp>
      <p:sp>
        <p:nvSpPr>
          <p:cNvPr id="3" name="TextBox 2">
            <a:extLst>
              <a:ext uri="{FF2B5EF4-FFF2-40B4-BE49-F238E27FC236}">
                <a16:creationId xmlns:a16="http://schemas.microsoft.com/office/drawing/2014/main" id="{8B01ADC1-7767-9963-F116-9E6D4A9F96B5}"/>
              </a:ext>
            </a:extLst>
          </p:cNvPr>
          <p:cNvSpPr txBox="1"/>
          <p:nvPr/>
        </p:nvSpPr>
        <p:spPr>
          <a:xfrm>
            <a:off x="6262255" y="1791071"/>
            <a:ext cx="5412916" cy="2970044"/>
          </a:xfrm>
          <a:prstGeom prst="rect">
            <a:avLst/>
          </a:prstGeom>
          <a:noFill/>
        </p:spPr>
        <p:txBody>
          <a:bodyPr wrap="square" rtlCol="0">
            <a:spAutoFit/>
          </a:bodyPr>
          <a:lstStyle/>
          <a:p>
            <a:pPr marL="182880" marR="0" lvl="0" algn="l" defTabSz="914400" rtl="0" eaLnBrk="1" fontAlgn="auto" latinLnBrk="0" hangingPunct="1">
              <a:lnSpc>
                <a:spcPct val="100000"/>
              </a:lnSpc>
              <a:spcBef>
                <a:spcPts val="0"/>
              </a:spcBef>
              <a:spcAft>
                <a:spcPts val="600"/>
              </a:spcAft>
              <a:buClr>
                <a:srgbClr val="0C447C"/>
              </a:buClr>
              <a:buSzTx/>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Publications</a:t>
            </a:r>
          </a:p>
          <a:p>
            <a:pPr marL="822960" lvl="0" indent="-274320">
              <a:spcAft>
                <a:spcPts val="600"/>
              </a:spcAft>
              <a:buClr>
                <a:srgbClr val="0C447C"/>
              </a:buClr>
              <a:buFont typeface="Wingdings" pitchFamily="2" charset="2"/>
              <a:buChar char="§"/>
              <a:defRPr/>
            </a:pPr>
            <a:r>
              <a:rPr lang="en-US" sz="2400" dirty="0">
                <a:solidFill>
                  <a:prstClr val="black"/>
                </a:solidFill>
              </a:rPr>
              <a:t>“Protecting Yourself from Fraud” (CMS Product No. 10111)</a:t>
            </a:r>
          </a:p>
          <a:p>
            <a:pPr marL="822960" lvl="0" indent="-274320">
              <a:spcAft>
                <a:spcPts val="600"/>
              </a:spcAft>
              <a:buClr>
                <a:srgbClr val="0C447C"/>
              </a:buClr>
              <a:buFont typeface="Wingdings" pitchFamily="2" charset="2"/>
              <a:buChar char="§"/>
              <a:defRPr/>
            </a:pPr>
            <a:r>
              <a:rPr lang="en-US" sz="2400" dirty="0">
                <a:solidFill>
                  <a:prstClr val="black"/>
                </a:solidFill>
              </a:rPr>
              <a:t>“4 Rs for Fighting Medicare Fraud” (CMS Product No. 11610)</a:t>
            </a:r>
          </a:p>
          <a:p>
            <a:pPr marL="182880" lvl="0">
              <a:spcAft>
                <a:spcPts val="600"/>
              </a:spcAft>
              <a:buClr>
                <a:srgbClr val="0C447C"/>
              </a:buClr>
              <a:defRPr/>
            </a:pPr>
            <a:endParaRPr lang="en-US" sz="2400" dirty="0">
              <a:solidFill>
                <a:prstClr val="black"/>
              </a:solidFill>
            </a:endParaRPr>
          </a:p>
        </p:txBody>
      </p:sp>
      <p:sp>
        <p:nvSpPr>
          <p:cNvPr id="5" name="TextBox 4">
            <a:extLst>
              <a:ext uri="{FF2B5EF4-FFF2-40B4-BE49-F238E27FC236}">
                <a16:creationId xmlns:a16="http://schemas.microsoft.com/office/drawing/2014/main" id="{0D697ACF-9180-235B-04B2-2906CFFD50C9}"/>
              </a:ext>
            </a:extLst>
          </p:cNvPr>
          <p:cNvSpPr txBox="1"/>
          <p:nvPr/>
        </p:nvSpPr>
        <p:spPr>
          <a:xfrm>
            <a:off x="457200" y="1791071"/>
            <a:ext cx="5412915" cy="2600712"/>
          </a:xfrm>
          <a:prstGeom prst="rect">
            <a:avLst/>
          </a:prstGeom>
          <a:noFill/>
        </p:spPr>
        <p:txBody>
          <a:bodyPr wrap="square" rtlCol="0">
            <a:spAutoFit/>
          </a:bodyPr>
          <a:lstStyle/>
          <a:p>
            <a:pPr marL="182880" marR="0" lvl="0" algn="l" defTabSz="914400" rtl="0" eaLnBrk="1" fontAlgn="auto" latinLnBrk="0" hangingPunct="1">
              <a:lnSpc>
                <a:spcPct val="100000"/>
              </a:lnSpc>
              <a:spcBef>
                <a:spcPts val="0"/>
              </a:spcBef>
              <a:spcAft>
                <a:spcPts val="600"/>
              </a:spcAft>
              <a:buClr>
                <a:srgbClr val="0C447C"/>
              </a:buClr>
              <a:buSzTx/>
              <a:tabLst/>
              <a:defRPr/>
            </a:pPr>
            <a:r>
              <a:rPr kumimoji="0" lang="en-US" sz="2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Videos</a:t>
            </a:r>
            <a:endPar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822960" lvl="0" indent="-274320">
              <a:spcAft>
                <a:spcPts val="600"/>
              </a:spcAft>
              <a:buClr>
                <a:srgbClr val="0C447C"/>
              </a:buClr>
              <a:buFont typeface="Wingdings" panose="05000000000000000000" pitchFamily="2" charset="2"/>
              <a:buChar char="§"/>
              <a:defRPr/>
            </a:pPr>
            <a:r>
              <a:rPr lang="en-US" sz="2400" dirty="0">
                <a:solidFill>
                  <a:prstClr val="black"/>
                </a:solidFill>
                <a:hlinkClick r:id="rId4"/>
              </a:rPr>
              <a:t>Stop Medicare Fraud: Protect Your Info and Report Scams</a:t>
            </a:r>
            <a:endParaRPr lang="en-US" sz="2400" dirty="0">
              <a:solidFill>
                <a:prstClr val="black"/>
              </a:solidFill>
            </a:endParaRPr>
          </a:p>
          <a:p>
            <a:pPr marL="822960" indent="-274320">
              <a:spcAft>
                <a:spcPts val="600"/>
              </a:spcAft>
              <a:buClr>
                <a:srgbClr val="0C447C"/>
              </a:buClr>
              <a:buFont typeface="Wingdings" panose="05000000000000000000" pitchFamily="2" charset="2"/>
              <a:buChar char="§"/>
              <a:defRPr/>
            </a:pPr>
            <a:r>
              <a:rPr lang="en-US" sz="2400" dirty="0">
                <a:solidFill>
                  <a:prstClr val="black"/>
                </a:solidFill>
                <a:hlinkClick r:id="rId5"/>
              </a:rPr>
              <a:t>Protect Yourself from Enrollment Fraud</a:t>
            </a:r>
            <a:endParaRPr lang="en-US" sz="2400" dirty="0">
              <a:solidFill>
                <a:prstClr val="black"/>
              </a:solidFill>
            </a:endParaRPr>
          </a:p>
          <a:p>
            <a:pPr marL="525780" marR="0" lvl="0" indent="-342900" algn="l" defTabSz="914400" rtl="0" eaLnBrk="1" fontAlgn="auto" latinLnBrk="0" hangingPunct="1">
              <a:lnSpc>
                <a:spcPct val="100000"/>
              </a:lnSpc>
              <a:spcBef>
                <a:spcPts val="0"/>
              </a:spcBef>
              <a:spcAft>
                <a:spcPts val="600"/>
              </a:spcAft>
              <a:buClr>
                <a:srgbClr val="0C447C"/>
              </a:buClr>
              <a:buSzTx/>
              <a:buFont typeface="Wingdings" panose="05000000000000000000" pitchFamily="2" charset="2"/>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7" name="Straight Connector 6">
            <a:extLst>
              <a:ext uri="{FF2B5EF4-FFF2-40B4-BE49-F238E27FC236}">
                <a16:creationId xmlns:a16="http://schemas.microsoft.com/office/drawing/2014/main" id="{CB858993-9074-5EA9-9A17-20A76C1F53ED}"/>
              </a:ext>
              <a:ext uri="{C183D7F6-B498-43B3-948B-1728B52AA6E4}">
                <adec:decorative xmlns:adec="http://schemas.microsoft.com/office/drawing/2017/decorative" val="1"/>
              </a:ext>
            </a:extLst>
          </p:cNvPr>
          <p:cNvCxnSpPr>
            <a:cxnSpLocks/>
          </p:cNvCxnSpPr>
          <p:nvPr/>
        </p:nvCxnSpPr>
        <p:spPr>
          <a:xfrm>
            <a:off x="6066185" y="1791071"/>
            <a:ext cx="0" cy="3733429"/>
          </a:xfrm>
          <a:prstGeom prst="line">
            <a:avLst/>
          </a:prstGeom>
          <a:ln>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1">
            <a:extLst>
              <a:ext uri="{FF2B5EF4-FFF2-40B4-BE49-F238E27FC236}">
                <a16:creationId xmlns:a16="http://schemas.microsoft.com/office/drawing/2014/main" id="{A3789ECB-565D-1AFA-ABB1-860D3EC3A941}"/>
              </a:ext>
            </a:extLst>
          </p:cNvPr>
          <p:cNvSpPr txBox="1">
            <a:spLocks/>
          </p:cNvSpPr>
          <p:nvPr/>
        </p:nvSpPr>
        <p:spPr>
          <a:xfrm>
            <a:off x="6373091" y="4578819"/>
            <a:ext cx="5191244" cy="1136181"/>
          </a:xfrm>
          <a:prstGeom prst="roundRect">
            <a:avLst/>
          </a:prstGeom>
          <a:solidFill>
            <a:srgbClr val="D0DAE4"/>
          </a:solidFill>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Aft>
                <a:spcPts val="600"/>
              </a:spcAft>
              <a:buClr>
                <a:srgbClr val="0C447C"/>
              </a:buClr>
              <a:buNone/>
              <a:defRPr/>
            </a:pPr>
            <a:r>
              <a:rPr lang="en-US" sz="2000" b="1">
                <a:solidFill>
                  <a:prstClr val="black"/>
                </a:solidFill>
              </a:rPr>
              <a:t>To access the publications</a:t>
            </a:r>
            <a:r>
              <a:rPr lang="en-US" sz="2000">
                <a:solidFill>
                  <a:prstClr val="black"/>
                </a:solidFill>
              </a:rPr>
              <a:t>, visit </a:t>
            </a:r>
            <a:r>
              <a:rPr lang="en-US" sz="2000">
                <a:solidFill>
                  <a:prstClr val="black"/>
                </a:solidFill>
                <a:hlinkClick r:id="rId6"/>
              </a:rPr>
              <a:t>Medicare.gov/publications</a:t>
            </a:r>
            <a:r>
              <a:rPr lang="en-US" sz="2000">
                <a:solidFill>
                  <a:prstClr val="black"/>
                </a:solidFill>
              </a:rPr>
              <a:t> and search by keyword or product number.</a:t>
            </a:r>
          </a:p>
        </p:txBody>
      </p:sp>
      <p:sp>
        <p:nvSpPr>
          <p:cNvPr id="4" name="Slide Number Placeholder 3">
            <a:extLst>
              <a:ext uri="{FF2B5EF4-FFF2-40B4-BE49-F238E27FC236}">
                <a16:creationId xmlns:a16="http://schemas.microsoft.com/office/drawing/2014/main" id="{85936773-9B62-539F-4B4E-5891CD169A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59977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PTDiamondthemepresen" id="{60C049AB-401F-EF43-A3AF-86458C1F765D}" vid="{27895DCB-09AB-284B-8E76-A90C198CA5BB}"/>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PTDiamondthemepresen" id="{60C049AB-401F-EF43-A3AF-86458C1F765D}" vid="{27895DCB-09AB-284B-8E76-A90C198CA5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570</TotalTime>
  <Words>8597</Words>
  <Application>Microsoft Office PowerPoint</Application>
  <PresentationFormat>Widescreen</PresentationFormat>
  <Paragraphs>562</Paragraphs>
  <Slides>34</Slides>
  <Notes>33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34</vt:i4>
      </vt:variant>
    </vt:vector>
  </HeadingPairs>
  <TitlesOfParts>
    <vt:vector size="46" baseType="lpstr">
      <vt:lpstr>ＭＳ Ｐゴシック</vt:lpstr>
      <vt:lpstr>Arial</vt:lpstr>
      <vt:lpstr>Arial,Sans-Serif</vt:lpstr>
      <vt:lpstr>Calibri</vt:lpstr>
      <vt:lpstr>Calibri </vt:lpstr>
      <vt:lpstr>Franklin Gothic Demi</vt:lpstr>
      <vt:lpstr>Franklin Gothic Heavy</vt:lpstr>
      <vt:lpstr>Segoe UI</vt:lpstr>
      <vt:lpstr>Wingdings</vt:lpstr>
      <vt:lpstr>Wingdings,Sans-Serif</vt:lpstr>
      <vt:lpstr>Office Theme</vt:lpstr>
      <vt:lpstr>1_Office Theme</vt:lpstr>
      <vt:lpstr>Medicare &amp; Medicaid Fraud, Waste &amp; Abuse Prevention</vt:lpstr>
      <vt:lpstr>TABLE OF CONTENTS</vt:lpstr>
      <vt:lpstr>TOPIC 1</vt:lpstr>
      <vt:lpstr>Medicare</vt:lpstr>
      <vt:lpstr>What Are the Parts of Medicare?</vt:lpstr>
      <vt:lpstr>Your Medicare Options</vt:lpstr>
      <vt:lpstr>TOPIC 2</vt:lpstr>
      <vt:lpstr>Fraud, Waste &amp; Abuse: What’s the Difference? </vt:lpstr>
      <vt:lpstr>Level of Intent</vt:lpstr>
      <vt:lpstr>Examples of Possible Fraud</vt:lpstr>
      <vt:lpstr>Beware of Marketing Fraud</vt:lpstr>
      <vt:lpstr>Anyone Can Commit Fraud</vt:lpstr>
      <vt:lpstr>TOPIC 3</vt:lpstr>
      <vt:lpstr>Protect Yourself from Medical Identity Theft</vt:lpstr>
      <vt:lpstr>Preventing Fraud in Medicare Health &amp; Drug Plans</vt:lpstr>
      <vt:lpstr>Common Fraud Examples</vt:lpstr>
      <vt:lpstr>Hospice Fraud</vt:lpstr>
      <vt:lpstr>Home Health Fraud</vt:lpstr>
      <vt:lpstr>Durable Medical Equipment (DME) Fraud</vt:lpstr>
      <vt:lpstr>TOPIC 4</vt:lpstr>
      <vt:lpstr>Consequences of Sharing Your Health Care Card or Number</vt:lpstr>
      <vt:lpstr>The Senior Medicare Patrol (SMP)</vt:lpstr>
      <vt:lpstr>Fraud &amp; Abuse Information on Medicare.gov</vt:lpstr>
      <vt:lpstr>Medicare Summary Notice (MSN)</vt:lpstr>
      <vt:lpstr>Electronic Medicare Summary Notice (eMSN)</vt:lpstr>
      <vt:lpstr>Explanation of Benefits</vt:lpstr>
      <vt:lpstr>“4 Rs” to Fight Medicare Fraud</vt:lpstr>
      <vt:lpstr>Call Medicare</vt:lpstr>
      <vt:lpstr>Identity Theft</vt:lpstr>
      <vt:lpstr>Reporting Suspected Medicaid Fraud</vt:lpstr>
      <vt:lpstr>Key Points to Remember</vt:lpstr>
      <vt:lpstr>Appendix </vt:lpstr>
      <vt:lpstr>Medicare &amp; Medicaid Fraud, Waste &amp; Abuse  Resource Guide</vt:lpstr>
      <vt:lpstr>Medicare &amp; Medicaid Fraud, Waste &amp; Abuse  Resource Guide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Shea, Diane P. (CMS/OC)</dc:creator>
  <cp:lastModifiedBy>Billett, Josie (CMS/OHI)</cp:lastModifiedBy>
  <cp:revision>294</cp:revision>
  <cp:lastPrinted>2026-06-24T19:49:43Z</cp:lastPrinted>
  <dcterms:created xsi:type="dcterms:W3CDTF">2021-06-07T14:21:13Z</dcterms:created>
  <dcterms:modified xsi:type="dcterms:W3CDTF">2026-09-29T14:37:18Z</dcterms:modified>
</cp:coreProperties>
</file>