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57.xml" ContentType="application/vnd.openxmlformats-officedocument.presentationml.tags+xml"/>
  <Override PartName="/ppt/notesSlides/notesSlide1.xml" ContentType="application/vnd.openxmlformats-officedocument.presentationml.notesSlide+xml"/>
  <Override PartName="/ppt/tags/tag58.xml" ContentType="application/vnd.openxmlformats-officedocument.presentationml.tags+xml"/>
  <Override PartName="/ppt/notesSlides/notesSlide2.xml" ContentType="application/vnd.openxmlformats-officedocument.presentationml.notesSlide+xml"/>
  <Override PartName="/ppt/tags/tag59.xml" ContentType="application/vnd.openxmlformats-officedocument.presentationml.tags+xml"/>
  <Override PartName="/ppt/notesSlides/notesSlide3.xml" ContentType="application/vnd.openxmlformats-officedocument.presentationml.notesSlide+xml"/>
  <Override PartName="/ppt/tags/tag60.xml" ContentType="application/vnd.openxmlformats-officedocument.presentationml.tags+xml"/>
  <Override PartName="/ppt/notesSlides/notesSlide4.xml" ContentType="application/vnd.openxmlformats-officedocument.presentationml.notesSlide+xml"/>
  <Override PartName="/ppt/tags/tag61.xml" ContentType="application/vnd.openxmlformats-officedocument.presentationml.tags+xml"/>
  <Override PartName="/ppt/notesSlides/notesSlide5.xml" ContentType="application/vnd.openxmlformats-officedocument.presentationml.notesSlide+xml"/>
  <Override PartName="/ppt/tags/tag62.xml" ContentType="application/vnd.openxmlformats-officedocument.presentationml.tags+xml"/>
  <Override PartName="/ppt/notesSlides/notesSlide6.xml" ContentType="application/vnd.openxmlformats-officedocument.presentationml.notesSlide+xml"/>
  <Override PartName="/ppt/tags/tag63.xml" ContentType="application/vnd.openxmlformats-officedocument.presentationml.tags+xml"/>
  <Override PartName="/ppt/notesSlides/notesSlide7.xml" ContentType="application/vnd.openxmlformats-officedocument.presentationml.notesSlide+xml"/>
  <Override PartName="/ppt/tags/tag64.xml" ContentType="application/vnd.openxmlformats-officedocument.presentationml.tags+xml"/>
  <Override PartName="/ppt/notesSlides/notesSlide8.xml" ContentType="application/vnd.openxmlformats-officedocument.presentationml.notesSlide+xml"/>
  <Override PartName="/ppt/tags/tag65.xml" ContentType="application/vnd.openxmlformats-officedocument.presentationml.tags+xml"/>
  <Override PartName="/ppt/notesSlides/notesSlide9.xml" ContentType="application/vnd.openxmlformats-officedocument.presentationml.notesSlide+xml"/>
  <Override PartName="/ppt/tags/tag66.xml" ContentType="application/vnd.openxmlformats-officedocument.presentationml.tags+xml"/>
  <Override PartName="/ppt/notesSlides/notesSlide10.xml" ContentType="application/vnd.openxmlformats-officedocument.presentationml.notesSlide+xml"/>
  <Override PartName="/ppt/tags/tag67.xml" ContentType="application/vnd.openxmlformats-officedocument.presentationml.tags+xml"/>
  <Override PartName="/ppt/notesSlides/notesSlide1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2.xml" ContentType="application/vnd.openxmlformats-officedocument.presentationml.notesSlide+xml"/>
  <Override PartName="/ppt/tags/tag70.xml" ContentType="application/vnd.openxmlformats-officedocument.presentationml.tags+xml"/>
  <Override PartName="/ppt/notesSlides/notesSlide13.xml" ContentType="application/vnd.openxmlformats-officedocument.presentationml.notesSlide+xml"/>
  <Override PartName="/ppt/tags/tag71.xml" ContentType="application/vnd.openxmlformats-officedocument.presentationml.tags+xml"/>
  <Override PartName="/ppt/notesSlides/notesSlide14.xml" ContentType="application/vnd.openxmlformats-officedocument.presentationml.notesSlide+xml"/>
  <Override PartName="/ppt/tags/tag72.xml" ContentType="application/vnd.openxmlformats-officedocument.presentationml.tags+xml"/>
  <Override PartName="/ppt/notesSlides/notesSlide15.xml" ContentType="application/vnd.openxmlformats-officedocument.presentationml.notesSlide+xml"/>
  <Override PartName="/ppt/tags/tag73.xml" ContentType="application/vnd.openxmlformats-officedocument.presentationml.tags+xml"/>
  <Override PartName="/ppt/notesSlides/notesSlide16.xml" ContentType="application/vnd.openxmlformats-officedocument.presentationml.notesSlide+xml"/>
  <Override PartName="/ppt/tags/tag74.xml" ContentType="application/vnd.openxmlformats-officedocument.presentationml.tags+xml"/>
  <Override PartName="/ppt/notesSlides/notesSlide17.xml" ContentType="application/vnd.openxmlformats-officedocument.presentationml.notesSlide+xml"/>
  <Override PartName="/ppt/tags/tag75.xml" ContentType="application/vnd.openxmlformats-officedocument.presentationml.tags+xml"/>
  <Override PartName="/ppt/notesSlides/notesSlide18.xml" ContentType="application/vnd.openxmlformats-officedocument.presentationml.notesSlide+xml"/>
  <Override PartName="/ppt/tags/tag76.xml" ContentType="application/vnd.openxmlformats-officedocument.presentationml.tags+xml"/>
  <Override PartName="/ppt/notesSlides/notesSlide19.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0.xml" ContentType="application/vnd.openxmlformats-officedocument.presentationml.notesSlide+xml"/>
  <Override PartName="/ppt/tags/tag80.xml" ContentType="application/vnd.openxmlformats-officedocument.presentationml.tags+xml"/>
  <Override PartName="/ppt/notesSlides/notesSlide21.xml" ContentType="application/vnd.openxmlformats-officedocument.presentationml.notesSlide+xml"/>
  <Override PartName="/ppt/tags/tag81.xml" ContentType="application/vnd.openxmlformats-officedocument.presentationml.tags+xml"/>
  <Override PartName="/ppt/notesSlides/notesSlide22.xml" ContentType="application/vnd.openxmlformats-officedocument.presentationml.notesSlide+xml"/>
  <Override PartName="/ppt/tags/tag82.xml" ContentType="application/vnd.openxmlformats-officedocument.presentationml.tags+xml"/>
  <Override PartName="/ppt/notesSlides/notesSlide23.xml" ContentType="application/vnd.openxmlformats-officedocument.presentationml.notesSlide+xml"/>
  <Override PartName="/ppt/tags/tag83.xml" ContentType="application/vnd.openxmlformats-officedocument.presentationml.tags+xml"/>
  <Override PartName="/ppt/notesSlides/notesSlide24.xml" ContentType="application/vnd.openxmlformats-officedocument.presentationml.notesSlide+xml"/>
  <Override PartName="/ppt/tags/tag84.xml" ContentType="application/vnd.openxmlformats-officedocument.presentationml.tags+xml"/>
  <Override PartName="/ppt/notesSlides/notesSlide25.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6.xml" ContentType="application/vnd.openxmlformats-officedocument.presentationml.notesSlide+xml"/>
  <Override PartName="/ppt/tags/tag88.xml" ContentType="application/vnd.openxmlformats-officedocument.presentationml.tags+xml"/>
  <Override PartName="/ppt/notesSlides/notesSlide27.xml" ContentType="application/vnd.openxmlformats-officedocument.presentationml.notesSlide+xml"/>
  <Override PartName="/ppt/tags/tag89.xml" ContentType="application/vnd.openxmlformats-officedocument.presentationml.tags+xml"/>
  <Override PartName="/ppt/notesSlides/notesSlide28.xml" ContentType="application/vnd.openxmlformats-officedocument.presentationml.notesSlide+xml"/>
  <Override PartName="/ppt/tags/tag90.xml" ContentType="application/vnd.openxmlformats-officedocument.presentationml.tags+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5"/>
    <p:sldMasterId id="2147483673" r:id="rId6"/>
    <p:sldMasterId id="2147483660" r:id="rId7"/>
    <p:sldMasterId id="2147483699" r:id="rId8"/>
  </p:sldMasterIdLst>
  <p:notesMasterIdLst>
    <p:notesMasterId r:id="rId43"/>
  </p:notesMasterIdLst>
  <p:handoutMasterIdLst>
    <p:handoutMasterId r:id="rId44"/>
  </p:handoutMasterIdLst>
  <p:sldIdLst>
    <p:sldId id="280" r:id="rId9"/>
    <p:sldId id="461" r:id="rId10"/>
    <p:sldId id="393" r:id="rId11"/>
    <p:sldId id="420" r:id="rId12"/>
    <p:sldId id="467" r:id="rId13"/>
    <p:sldId id="459" r:id="rId14"/>
    <p:sldId id="460" r:id="rId15"/>
    <p:sldId id="388" r:id="rId16"/>
    <p:sldId id="530" r:id="rId17"/>
    <p:sldId id="324" r:id="rId18"/>
    <p:sldId id="2147470819" r:id="rId19"/>
    <p:sldId id="2147470818" r:id="rId20"/>
    <p:sldId id="405" r:id="rId21"/>
    <p:sldId id="526" r:id="rId22"/>
    <p:sldId id="527" r:id="rId23"/>
    <p:sldId id="2147470809" r:id="rId24"/>
    <p:sldId id="510" r:id="rId25"/>
    <p:sldId id="2145707643" r:id="rId26"/>
    <p:sldId id="2147470817" r:id="rId27"/>
    <p:sldId id="2147470810" r:id="rId28"/>
    <p:sldId id="2147470812" r:id="rId29"/>
    <p:sldId id="2147470813" r:id="rId30"/>
    <p:sldId id="2147470814" r:id="rId31"/>
    <p:sldId id="2147470798" r:id="rId32"/>
    <p:sldId id="412" r:id="rId33"/>
    <p:sldId id="2147470801" r:id="rId34"/>
    <p:sldId id="2147470803" r:id="rId35"/>
    <p:sldId id="2147470805" r:id="rId36"/>
    <p:sldId id="2147470815" r:id="rId37"/>
    <p:sldId id="2147470816" r:id="rId38"/>
    <p:sldId id="416" r:id="rId39"/>
    <p:sldId id="413" r:id="rId40"/>
    <p:sldId id="439" r:id="rId41"/>
    <p:sldId id="435" r:id="rId42"/>
  </p:sldIdLst>
  <p:sldSz cx="9144000" cy="6858000" type="screen4x3"/>
  <p:notesSz cx="7010400" cy="9296400"/>
  <p:custDataLst>
    <p:tags r:id="rId45"/>
  </p:custDataLst>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E04935-15CB-AB78-8F7B-006317706DC2}" name="Angela" initials="AN" userId="Angela" providerId="None"/>
  <p188:author id="{7DB0EF8D-DF40-9A54-6FC5-0F36B982697B}" name="Holland, Heather (CMS/OC)" initials="HH" userId="S::heather.holland@cms.hhs.gov::1196eccc-8521-4f3c-8339-9c4a2803715a" providerId="AD"/>
  <p188:author id="{C711BF9F-122E-5EB6-A11B-69FB61293849}" name="Miner, Amy (CMS/OC)" initials="AM" userId="S::amy.miner@cms.hhs.gov::33760fed-62ff-4c49-b742-c1a91e9591cc" providerId="AD"/>
  <p188:author id="{F1875BA8-1035-B8EE-09D3-FCBC39CDA291}" name="Kerrigan, Maureen (CMS/OPOLE)" initials="KM(" userId="S::maureen.kerrigan@cms.hhs.gov::26e19294-0c6b-44f4-9335-41865aaeba8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0" clrIdx="0">
    <p:extLst>
      <p:ext uri="{19B8F6BF-5375-455C-9EA6-DF929625EA0E}">
        <p15:presenceInfo xmlns:p15="http://schemas.microsoft.com/office/powerpoint/2012/main" userId="S-1-5-21-4095628063-3556742122-3606576086-120535" providerId="AD"/>
      </p:ext>
    </p:extLst>
  </p:cmAuthor>
  <p:cmAuthor id="2" name="Amy Miner" initials="AM" lastIdx="0" clrIdx="1">
    <p:extLst>
      <p:ext uri="{19B8F6BF-5375-455C-9EA6-DF929625EA0E}">
        <p15:presenceInfo xmlns:p15="http://schemas.microsoft.com/office/powerpoint/2012/main" userId="S-1-5-21-4095628063-3556742122-3606576086-8437" providerId="AD"/>
      </p:ext>
    </p:extLst>
  </p:cmAuthor>
  <p:cmAuthor id="3" name="Erin Gordon" initials="EG" lastIdx="0" clrIdx="2">
    <p:extLst>
      <p:ext uri="{19B8F6BF-5375-455C-9EA6-DF929625EA0E}">
        <p15:presenceInfo xmlns:p15="http://schemas.microsoft.com/office/powerpoint/2012/main" userId="S-1-5-21-4095628063-3556742122-3606576086-10842" providerId="AD"/>
      </p:ext>
    </p:extLst>
  </p:cmAuthor>
  <p:cmAuthor id="4" name="Susan Razik" initials="SR" lastIdx="0" clrIdx="3">
    <p:extLst>
      <p:ext uri="{19B8F6BF-5375-455C-9EA6-DF929625EA0E}">
        <p15:presenceInfo xmlns:p15="http://schemas.microsoft.com/office/powerpoint/2012/main" userId="S-1-5-21-4095628063-3556742122-3606576086-10170" providerId="AD"/>
      </p:ext>
    </p:extLst>
  </p:cmAuthor>
  <p:cmAuthor id="5" name="Marc Wernick" initials="MW" lastIdx="0" clrIdx="4">
    <p:extLst>
      <p:ext uri="{19B8F6BF-5375-455C-9EA6-DF929625EA0E}">
        <p15:presenceInfo xmlns:p15="http://schemas.microsoft.com/office/powerpoint/2012/main" userId="S-1-5-21-4095628063-3556742122-3606576086-1610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75" autoAdjust="0"/>
    <p:restoredTop sz="57627" autoAdjust="0"/>
  </p:normalViewPr>
  <p:slideViewPr>
    <p:cSldViewPr snapToGrid="0">
      <p:cViewPr varScale="1">
        <p:scale>
          <a:sx n="55" d="100"/>
          <a:sy n="55" d="100"/>
        </p:scale>
        <p:origin x="2832" y="28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2064"/>
    </p:cViewPr>
  </p:sorterViewPr>
  <p:notesViewPr>
    <p:cSldViewPr snapToGrid="0">
      <p:cViewPr>
        <p:scale>
          <a:sx n="80" d="100"/>
          <a:sy n="80" d="100"/>
        </p:scale>
        <p:origin x="271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Master" Target="slideMasters/slideMaster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6"/>
            <a:ext cx="3038475" cy="466725"/>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sz="quarter" idx="1"/>
          </p:nvPr>
        </p:nvSpPr>
        <p:spPr>
          <a:xfrm>
            <a:off x="3970344" y="6"/>
            <a:ext cx="3038475" cy="466725"/>
          </a:xfrm>
          <a:prstGeom prst="rect">
            <a:avLst/>
          </a:prstGeom>
        </p:spPr>
        <p:txBody>
          <a:bodyPr vert="horz" lIns="91429" tIns="45714" rIns="91429" bIns="45714" rtlCol="0"/>
          <a:lstStyle>
            <a:lvl1pPr algn="r">
              <a:defRPr sz="1200"/>
            </a:lvl1pPr>
          </a:lstStyle>
          <a:p>
            <a:fld id="{29120A81-42E5-431F-8EF6-9E9A34AB193C}" type="datetimeFigureOut">
              <a:rPr lang="en-US" smtClean="0"/>
              <a:t>11/20/2025</a:t>
            </a:fld>
            <a:endParaRPr lang="en-US"/>
          </a:p>
        </p:txBody>
      </p:sp>
      <p:sp>
        <p:nvSpPr>
          <p:cNvPr id="4" name="Footer Placeholder 3"/>
          <p:cNvSpPr>
            <a:spLocks noGrp="1"/>
          </p:cNvSpPr>
          <p:nvPr>
            <p:ph type="ftr" sz="quarter" idx="2"/>
          </p:nvPr>
        </p:nvSpPr>
        <p:spPr>
          <a:xfrm>
            <a:off x="7" y="8829677"/>
            <a:ext cx="3038475" cy="466725"/>
          </a:xfrm>
          <a:prstGeom prst="rect">
            <a:avLst/>
          </a:prstGeom>
        </p:spPr>
        <p:txBody>
          <a:bodyPr vert="horz" lIns="91429" tIns="45714" rIns="91429"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3970344" y="8829677"/>
            <a:ext cx="3038475" cy="466725"/>
          </a:xfrm>
          <a:prstGeom prst="rect">
            <a:avLst/>
          </a:prstGeom>
        </p:spPr>
        <p:txBody>
          <a:bodyPr vert="horz" lIns="91429" tIns="45714" rIns="91429" bIns="45714" rtlCol="0" anchor="b"/>
          <a:lstStyle>
            <a:lvl1pPr algn="r">
              <a:defRPr sz="1200"/>
            </a:lvl1pPr>
          </a:lstStyle>
          <a:p>
            <a:fld id="{69B55EE4-A3B5-424F-AD18-CCD1E9FD40B0}" type="slidenum">
              <a:rPr lang="en-US" smtClean="0"/>
              <a:t>‹#›</a:t>
            </a:fld>
            <a:endParaRPr lang="en-US"/>
          </a:p>
        </p:txBody>
      </p:sp>
    </p:spTree>
    <p:extLst>
      <p:ext uri="{BB962C8B-B14F-4D97-AF65-F5344CB8AC3E}">
        <p14:creationId xmlns:p14="http://schemas.microsoft.com/office/powerpoint/2010/main" val="14934110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14463" y="722313"/>
            <a:ext cx="4181475" cy="3136900"/>
          </a:xfrm>
          <a:prstGeom prst="rect">
            <a:avLst/>
          </a:prstGeom>
          <a:noFill/>
          <a:ln w="12700">
            <a:solidFill>
              <a:prstClr val="black"/>
            </a:solidFill>
          </a:ln>
        </p:spPr>
      </p:sp>
      <p:sp>
        <p:nvSpPr>
          <p:cNvPr id="5" name="Notes Placeholder 4"/>
          <p:cNvSpPr>
            <a:spLocks noGrp="1"/>
          </p:cNvSpPr>
          <p:nvPr>
            <p:ph type="body" sz="quarter" idx="3"/>
          </p:nvPr>
        </p:nvSpPr>
        <p:spPr>
          <a:xfrm>
            <a:off x="701041" y="4148671"/>
            <a:ext cx="5608320" cy="4436533"/>
          </a:xfrm>
          <a:prstGeom prst="rect">
            <a:avLst/>
          </a:prstGeom>
        </p:spPr>
        <p:txBody>
          <a:bodyPr vert="horz" lIns="93166" tIns="46583" rIns="93166" bIns="46583" rtlCol="0"/>
          <a:lstStyle/>
          <a:p>
            <a:pPr marL="0" marR="0" lvl="0" indent="0" algn="l" defTabSz="914292" rtl="0" eaLnBrk="1" fontAlgn="auto" latinLnBrk="0" hangingPunct="1">
              <a:lnSpc>
                <a:spcPct val="100000"/>
              </a:lnSpc>
              <a:spcBef>
                <a:spcPts val="600"/>
              </a:spcBef>
              <a:spcAft>
                <a:spcPct val="0"/>
              </a:spcAft>
              <a:buClrTx/>
              <a:buSzTx/>
              <a:buFontTx/>
              <a:buNone/>
              <a:defRPr/>
            </a:pPr>
            <a:r>
              <a:rPr kumimoji="0" lang="en-US" sz="1200" b="0" i="0" u="none" strike="noStrike" kern="1200" cap="none" spc="0" normalizeH="0" baseline="0" noProof="0">
                <a:ln>
                  <a:noFill/>
                </a:ln>
                <a:solidFill>
                  <a:prstClr val="black"/>
                </a:solidFill>
                <a:effectLst/>
                <a:uLnTx/>
                <a:uFillTx/>
                <a:latin typeface="+mn-lt"/>
                <a:ea typeface="+mn-ea"/>
                <a:cs typeface="+mn-cs"/>
              </a:rPr>
              <a:t>Haga clic para editar estilos de texto maestro</a:t>
            </a:r>
          </a:p>
          <a:p>
            <a:pPr marL="117461" marR="0" lvl="1" indent="-117461" algn="l" defTabSz="914292" rtl="0" eaLnBrk="1" fontAlgn="auto" latinLnBrk="0" hangingPunct="1">
              <a:lnSpc>
                <a:spcPct val="100000"/>
              </a:lnSpc>
              <a:spcBef>
                <a:spcPts val="600"/>
              </a:spcBef>
              <a:spcAft>
                <a:spcPct val="0"/>
              </a:spcAft>
              <a:buClrTx/>
              <a:buSzTx/>
              <a:buFont typeface="Wingdings" panose="05000000000000000000" pitchFamily="2" charset="2"/>
              <a:buChar char="§"/>
              <a:tabLst>
                <a:tab pos="117461" algn="l"/>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Segundo nivel</a:t>
            </a:r>
          </a:p>
          <a:p>
            <a:pPr marL="287304" marR="0" lvl="2" indent="-117461" algn="l" defTabSz="914292" rtl="0" eaLnBrk="1" fontAlgn="auto" latinLnBrk="0" hangingPunct="1">
              <a:lnSpc>
                <a:spcPct val="100000"/>
              </a:lnSpc>
              <a:spcBef>
                <a:spcPts val="600"/>
              </a:spcBef>
              <a:spcAft>
                <a:spcPct val="0"/>
              </a:spcAft>
              <a:buClrTx/>
              <a:buSzTx/>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mn-lt"/>
                <a:ea typeface="+mn-ea"/>
                <a:cs typeface="+mn-cs"/>
              </a:rPr>
              <a:t>Tercer nivel</a:t>
            </a:r>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66" tIns="46583" rIns="93166" bIns="46583" rtlCol="0" anchor="b"/>
          <a:lstStyle>
            <a:lvl1pPr algn="r">
              <a:defRPr sz="1200"/>
            </a:lvl1pPr>
          </a:lstStyle>
          <a:p>
            <a:fld id="{0B77B103-16DD-4E5B-B7FE-8CB91BD629A9}" type="slidenum">
              <a:rPr lang="en-US" smtClean="0"/>
              <a:t>‹#›</a:t>
            </a:fld>
            <a:endParaRPr lang="en-US"/>
          </a:p>
        </p:txBody>
      </p:sp>
    </p:spTree>
    <p:extLst>
      <p:ext uri="{BB962C8B-B14F-4D97-AF65-F5344CB8AC3E}">
        <p14:creationId xmlns:p14="http://schemas.microsoft.com/office/powerpoint/2010/main" val="1928085563"/>
      </p:ext>
    </p:extLst>
  </p:cSld>
  <p:clrMap bg1="lt1" tx1="dk1" bg2="lt2" tx2="dk2" accent1="accent1" accent2="accent2" accent3="accent3" accent4="accent4" accent5="accent5" accent6="accent6" hlink="hlink" folHlink="folHlink"/>
  <p:hf sldNum="0" hdr="0" ftr="0" dt="0"/>
  <p:notesStyle>
    <a:lvl1pPr marL="0" marR="0" indent="0" algn="l" defTabSz="914400" rtl="0" eaLnBrk="1" fontAlgn="auto" latinLnBrk="0" hangingPunct="1">
      <a:lnSpc>
        <a:spcPct val="100000"/>
      </a:lnSpc>
      <a:spcBef>
        <a:spcPts val="600"/>
      </a:spcBef>
      <a:spcAft>
        <a:spcPct val="0"/>
      </a:spcAft>
      <a:buClrTx/>
      <a:buSzTx/>
      <a:buFontTx/>
      <a:buNone/>
      <a:defRPr sz="1200" kern="1200">
        <a:solidFill>
          <a:schemeClr val="tx1"/>
        </a:solidFill>
        <a:latin typeface="+mn-lt"/>
        <a:ea typeface="+mn-ea"/>
        <a:cs typeface="+mn-cs"/>
      </a:defRPr>
    </a:lvl1pPr>
    <a:lvl2pPr marL="117475" marR="0" indent="-117475" algn="l" defTabSz="914400" rtl="0" eaLnBrk="1" fontAlgn="auto" latinLnBrk="0" hangingPunct="1">
      <a:lnSpc>
        <a:spcPct val="100000"/>
      </a:lnSpc>
      <a:spcBef>
        <a:spcPts val="600"/>
      </a:spcBef>
      <a:spcAft>
        <a:spcPct val="0"/>
      </a:spcAft>
      <a:buClrTx/>
      <a:buSzTx/>
      <a:buFont typeface="Wingdings" panose="05000000000000000000" pitchFamily="2" charset="2"/>
      <a:buChar char="§"/>
      <a:tabLst>
        <a:tab pos="117475" algn="l"/>
      </a:tabLst>
      <a:defRPr sz="1200" kern="1200">
        <a:solidFill>
          <a:schemeClr val="tx1"/>
        </a:solidFill>
        <a:latin typeface="+mn-lt"/>
        <a:ea typeface="+mn-ea"/>
        <a:cs typeface="+mn-cs"/>
      </a:defRPr>
    </a:lvl2pPr>
    <a:lvl3pPr marL="287338" marR="0" indent="-117475" algn="l" defTabSz="914400" rtl="0" eaLnBrk="1" fontAlgn="auto" latinLnBrk="0" hangingPunct="1">
      <a:lnSpc>
        <a:spcPct val="100000"/>
      </a:lnSpc>
      <a:spcBef>
        <a:spcPts val="600"/>
      </a:spcBef>
      <a:spcAft>
        <a:spcPct val="0"/>
      </a:spcAft>
      <a:buClrTx/>
      <a:buSzTx/>
      <a:buFont typeface="Arial" panose="020B0604020202020204" pitchFamily="34" charset="0"/>
      <a:buChar char="•"/>
      <a:defRPr sz="1200" kern="1200">
        <a:solidFill>
          <a:schemeClr val="tx1"/>
        </a:solidFill>
        <a:latin typeface="+mn-lt"/>
        <a:ea typeface="+mn-ea"/>
        <a:cs typeface="+mn-cs"/>
      </a:defRPr>
    </a:lvl3pPr>
    <a:lvl4pPr marL="1371600" algn="l" defTabSz="914400" rtl="0" eaLnBrk="1" latinLnBrk="0" hangingPunct="1">
      <a:spcBef>
        <a:spcPts val="600"/>
      </a:spcBef>
      <a:defRPr sz="1200" kern="1200">
        <a:solidFill>
          <a:schemeClr val="tx1"/>
        </a:solidFill>
        <a:latin typeface="+mn-lt"/>
        <a:ea typeface="+mn-ea"/>
        <a:cs typeface="+mn-cs"/>
      </a:defRPr>
    </a:lvl4pPr>
    <a:lvl5pPr marL="1828800" algn="l" defTabSz="914400" rtl="0" eaLnBrk="1" latinLnBrk="0" hangingPunct="1">
      <a:spcBef>
        <a:spcPts val="6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98A01-842B-0042-9AB7-55364486B929}" type="slidenum">
              <a:rPr lang="en-US" smtClean="0"/>
              <a:t>1</a:t>
            </a:fld>
            <a:endParaRPr lang="en-US"/>
          </a:p>
        </p:txBody>
      </p:sp>
    </p:spTree>
    <p:extLst>
      <p:ext uri="{BB962C8B-B14F-4D97-AF65-F5344CB8AC3E}">
        <p14:creationId xmlns:p14="http://schemas.microsoft.com/office/powerpoint/2010/main" val="1294828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65761" y="4148669"/>
            <a:ext cx="6233160" cy="4777618"/>
          </a:xfrm>
        </p:spPr>
        <p:txBody>
          <a:bodyPr/>
          <a:lstStyle/>
          <a:p>
            <a:pPr rtl="0">
              <a:spcBef>
                <a:spcPct val="0"/>
              </a:spcBef>
              <a:buSzPts val="1000"/>
              <a:tabLst>
                <a:tab pos="456651" algn="l"/>
              </a:tabLst>
            </a:pPr>
            <a:r>
              <a:rPr lang="en-US" sz="1800" dirty="0" err="1">
                <a:solidFill>
                  <a:schemeClr val="tx1"/>
                </a:solidFill>
                <a:latin typeface="Times New Roman" panose="02020603050405020304" pitchFamily="18" charset="0"/>
                <a:ea typeface="Calibri" panose="020F0502020204030204" pitchFamily="34" charset="0"/>
              </a:rPr>
              <a:t>Comparar</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opciones</a:t>
            </a:r>
            <a:r>
              <a:rPr lang="en-US" sz="1800" dirty="0">
                <a:solidFill>
                  <a:schemeClr val="tx1"/>
                </a:solidFill>
                <a:latin typeface="Times New Roman" panose="02020603050405020304" pitchFamily="18" charset="0"/>
                <a:ea typeface="Calibri" panose="020F0502020204030204" pitchFamily="34" charset="0"/>
              </a:rPr>
              <a:t> de medicamentos y de salud es </a:t>
            </a:r>
            <a:r>
              <a:rPr lang="en-US" sz="1800" dirty="0" err="1">
                <a:solidFill>
                  <a:schemeClr val="tx1"/>
                </a:solidFill>
                <a:latin typeface="Times New Roman" panose="02020603050405020304" pitchFamily="18" charset="0"/>
                <a:ea typeface="Calibri" panose="020F0502020204030204" pitchFamily="34" charset="0"/>
              </a:rPr>
              <a:t>fácil</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en</a:t>
            </a:r>
            <a:r>
              <a:rPr lang="en-US" sz="1800" dirty="0">
                <a:solidFill>
                  <a:schemeClr val="tx1"/>
                </a:solidFill>
                <a:latin typeface="Times New Roman" panose="02020603050405020304" pitchFamily="18" charset="0"/>
                <a:ea typeface="Calibri" panose="020F0502020204030204" pitchFamily="34" charset="0"/>
              </a:rPr>
              <a:t> es.Medicare.gov. Puede </a:t>
            </a:r>
            <a:r>
              <a:rPr lang="en-US" sz="1800" dirty="0" err="1">
                <a:solidFill>
                  <a:schemeClr val="tx1"/>
                </a:solidFill>
                <a:latin typeface="Times New Roman" panose="02020603050405020304" pitchFamily="18" charset="0"/>
                <a:ea typeface="Calibri" panose="020F0502020204030204" pitchFamily="34" charset="0"/>
              </a:rPr>
              <a:t>ingresar</a:t>
            </a:r>
            <a:r>
              <a:rPr lang="en-US" sz="1800" dirty="0">
                <a:solidFill>
                  <a:schemeClr val="tx1"/>
                </a:solidFill>
                <a:latin typeface="Times New Roman" panose="02020603050405020304" pitchFamily="18" charset="0"/>
                <a:ea typeface="Calibri" panose="020F0502020204030204" pitchFamily="34" charset="0"/>
              </a:rPr>
              <a:t> la </a:t>
            </a:r>
            <a:r>
              <a:rPr lang="en-US" sz="1800" dirty="0" err="1">
                <a:solidFill>
                  <a:schemeClr val="tx1"/>
                </a:solidFill>
                <a:latin typeface="Times New Roman" panose="02020603050405020304" pitchFamily="18" charset="0"/>
                <a:ea typeface="Calibri" panose="020F0502020204030204" pitchFamily="34" charset="0"/>
              </a:rPr>
              <a:t>lista</a:t>
            </a:r>
            <a:r>
              <a:rPr lang="en-US" sz="1800" dirty="0">
                <a:solidFill>
                  <a:schemeClr val="tx1"/>
                </a:solidFill>
                <a:latin typeface="Times New Roman" panose="02020603050405020304" pitchFamily="18" charset="0"/>
                <a:ea typeface="Calibri" panose="020F0502020204030204" pitchFamily="34" charset="0"/>
              </a:rPr>
              <a:t> de </a:t>
            </a:r>
            <a:r>
              <a:rPr lang="en-US" sz="1800" dirty="0" err="1">
                <a:solidFill>
                  <a:schemeClr val="tx1"/>
                </a:solidFill>
                <a:latin typeface="Times New Roman" panose="02020603050405020304" pitchFamily="18" charset="0"/>
                <a:ea typeface="Calibri" panose="020F0502020204030204" pitchFamily="34" charset="0"/>
              </a:rPr>
              <a:t>medicamentos</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recetados</a:t>
            </a:r>
            <a:r>
              <a:rPr lang="en-US" sz="1800" dirty="0">
                <a:solidFill>
                  <a:schemeClr val="tx1"/>
                </a:solidFill>
                <a:latin typeface="Times New Roman" panose="02020603050405020304" pitchFamily="18" charset="0"/>
                <a:ea typeface="Calibri" panose="020F0502020204030204" pitchFamily="34" charset="0"/>
              </a:rPr>
              <a:t> que </a:t>
            </a:r>
            <a:r>
              <a:rPr lang="en-US" sz="1800" dirty="0" err="1">
                <a:solidFill>
                  <a:schemeClr val="tx1"/>
                </a:solidFill>
                <a:latin typeface="Times New Roman" panose="02020603050405020304" pitchFamily="18" charset="0"/>
                <a:ea typeface="Calibri" panose="020F0502020204030204" pitchFamily="34" charset="0"/>
              </a:rPr>
              <a:t>toma</a:t>
            </a:r>
            <a:r>
              <a:rPr lang="en-US" sz="1800" dirty="0">
                <a:solidFill>
                  <a:schemeClr val="tx1"/>
                </a:solidFill>
                <a:latin typeface="Times New Roman" panose="02020603050405020304" pitchFamily="18" charset="0"/>
                <a:ea typeface="Calibri" panose="020F0502020204030204" pitchFamily="34" charset="0"/>
              </a:rPr>
              <a:t> y </a:t>
            </a:r>
            <a:r>
              <a:rPr lang="en-US" sz="1800" dirty="0" err="1">
                <a:solidFill>
                  <a:schemeClr val="tx1"/>
                </a:solidFill>
                <a:latin typeface="Times New Roman" panose="02020603050405020304" pitchFamily="18" charset="0"/>
                <a:ea typeface="Calibri" panose="020F0502020204030204" pitchFamily="34" charset="0"/>
              </a:rPr>
              <a:t>hacer</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una</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comparación</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lado</a:t>
            </a:r>
            <a:r>
              <a:rPr lang="en-US" sz="1800" dirty="0">
                <a:solidFill>
                  <a:schemeClr val="tx1"/>
                </a:solidFill>
                <a:latin typeface="Times New Roman" panose="02020603050405020304" pitchFamily="18" charset="0"/>
                <a:ea typeface="Calibri" panose="020F0502020204030204" pitchFamily="34" charset="0"/>
              </a:rPr>
              <a:t> a </a:t>
            </a:r>
            <a:r>
              <a:rPr lang="en-US" sz="1800" dirty="0" err="1">
                <a:solidFill>
                  <a:schemeClr val="tx1"/>
                </a:solidFill>
                <a:latin typeface="Times New Roman" panose="02020603050405020304" pitchFamily="18" charset="0"/>
                <a:ea typeface="Calibri" panose="020F0502020204030204" pitchFamily="34" charset="0"/>
              </a:rPr>
              <a:t>lado</a:t>
            </a:r>
            <a:r>
              <a:rPr lang="en-US" sz="1800" dirty="0">
                <a:solidFill>
                  <a:schemeClr val="tx1"/>
                </a:solidFill>
                <a:latin typeface="Times New Roman" panose="02020603050405020304" pitchFamily="18" charset="0"/>
                <a:ea typeface="Calibri" panose="020F0502020204030204" pitchFamily="34" charset="0"/>
              </a:rPr>
              <a:t> de la </a:t>
            </a:r>
            <a:r>
              <a:rPr lang="en-US" sz="1800" dirty="0" err="1">
                <a:solidFill>
                  <a:schemeClr val="tx1"/>
                </a:solidFill>
                <a:latin typeface="Times New Roman" panose="02020603050405020304" pitchFamily="18" charset="0"/>
                <a:ea typeface="Calibri" panose="020F0502020204030204" pitchFamily="34" charset="0"/>
              </a:rPr>
              <a:t>cobertura</a:t>
            </a:r>
            <a:r>
              <a:rPr lang="en-US" sz="1800" dirty="0">
                <a:solidFill>
                  <a:schemeClr val="tx1"/>
                </a:solidFill>
                <a:latin typeface="Times New Roman" panose="02020603050405020304" pitchFamily="18" charset="0"/>
                <a:ea typeface="Calibri" panose="020F0502020204030204" pitchFamily="34" charset="0"/>
              </a:rPr>
              <a:t> del plan, </a:t>
            </a:r>
            <a:r>
              <a:rPr lang="en-US" sz="1800" dirty="0" err="1">
                <a:solidFill>
                  <a:schemeClr val="tx1"/>
                </a:solidFill>
                <a:latin typeface="Times New Roman" panose="02020603050405020304" pitchFamily="18" charset="0"/>
                <a:ea typeface="Calibri" panose="020F0502020204030204" pitchFamily="34" charset="0"/>
              </a:rPr>
              <a:t>costos</a:t>
            </a:r>
            <a:r>
              <a:rPr lang="en-US" sz="1800" dirty="0">
                <a:solidFill>
                  <a:schemeClr val="tx1"/>
                </a:solidFill>
                <a:latin typeface="Times New Roman" panose="02020603050405020304" pitchFamily="18" charset="0"/>
                <a:ea typeface="Calibri" panose="020F0502020204030204" pitchFamily="34" charset="0"/>
              </a:rPr>
              <a:t> y </a:t>
            </a:r>
            <a:r>
              <a:rPr lang="en-US" sz="1800" dirty="0" err="1">
                <a:solidFill>
                  <a:schemeClr val="tx1"/>
                </a:solidFill>
                <a:latin typeface="Times New Roman" panose="02020603050405020304" pitchFamily="18" charset="0"/>
                <a:ea typeface="Calibri" panose="020F0502020204030204" pitchFamily="34" charset="0"/>
              </a:rPr>
              <a:t>calificaciones</a:t>
            </a:r>
            <a:r>
              <a:rPr lang="en-US" sz="1800" dirty="0">
                <a:solidFill>
                  <a:schemeClr val="tx1"/>
                </a:solidFill>
                <a:latin typeface="Times New Roman" panose="02020603050405020304" pitchFamily="18" charset="0"/>
                <a:ea typeface="Calibri" panose="020F0502020204030204" pitchFamily="34" charset="0"/>
              </a:rPr>
              <a:t> de </a:t>
            </a:r>
            <a:r>
              <a:rPr lang="en-US" sz="1800" dirty="0" err="1">
                <a:solidFill>
                  <a:schemeClr val="tx1"/>
                </a:solidFill>
                <a:latin typeface="Times New Roman" panose="02020603050405020304" pitchFamily="18" charset="0"/>
                <a:ea typeface="Calibri" panose="020F0502020204030204" pitchFamily="34" charset="0"/>
              </a:rPr>
              <a:t>calidad</a:t>
            </a:r>
            <a:r>
              <a:rPr lang="en-US" sz="1800" dirty="0">
                <a:solidFill>
                  <a:schemeClr val="tx1"/>
                </a:solidFill>
                <a:latin typeface="Times New Roman" panose="02020603050405020304" pitchFamily="18" charset="0"/>
                <a:ea typeface="Calibri" panose="020F0502020204030204" pitchFamily="34" charset="0"/>
              </a:rPr>
              <a:t>. Si </a:t>
            </a:r>
            <a:r>
              <a:rPr lang="en-US" sz="1800" dirty="0" err="1">
                <a:solidFill>
                  <a:schemeClr val="tx1"/>
                </a:solidFill>
                <a:latin typeface="Times New Roman" panose="02020603050405020304" pitchFamily="18" charset="0"/>
                <a:ea typeface="Calibri" panose="020F0502020204030204" pitchFamily="34" charset="0"/>
              </a:rPr>
              <a:t>está</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contento</a:t>
            </a:r>
            <a:r>
              <a:rPr lang="en-US" sz="1800" dirty="0">
                <a:solidFill>
                  <a:schemeClr val="tx1"/>
                </a:solidFill>
                <a:latin typeface="Times New Roman" panose="02020603050405020304" pitchFamily="18" charset="0"/>
                <a:ea typeface="Calibri" panose="020F0502020204030204" pitchFamily="34" charset="0"/>
              </a:rPr>
              <a:t> con </a:t>
            </a:r>
            <a:r>
              <a:rPr lang="en-US" sz="1800" dirty="0" err="1">
                <a:solidFill>
                  <a:schemeClr val="tx1"/>
                </a:solidFill>
                <a:latin typeface="Times New Roman" panose="02020603050405020304" pitchFamily="18" charset="0"/>
                <a:ea typeface="Calibri" panose="020F0502020204030204" pitchFamily="34" charset="0"/>
              </a:rPr>
              <a:t>su</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elección</a:t>
            </a:r>
            <a:r>
              <a:rPr lang="en-US" sz="1800" dirty="0">
                <a:solidFill>
                  <a:schemeClr val="tx1"/>
                </a:solidFill>
                <a:latin typeface="Times New Roman" panose="02020603050405020304" pitchFamily="18" charset="0"/>
                <a:ea typeface="Calibri" panose="020F0502020204030204" pitchFamily="34" charset="0"/>
              </a:rPr>
              <a:t> actual, no </a:t>
            </a:r>
            <a:r>
              <a:rPr lang="en-US" sz="1800" dirty="0" err="1">
                <a:solidFill>
                  <a:schemeClr val="tx1"/>
                </a:solidFill>
                <a:latin typeface="Times New Roman" panose="02020603050405020304" pitchFamily="18" charset="0"/>
                <a:ea typeface="Calibri" panose="020F0502020204030204" pitchFamily="34" charset="0"/>
              </a:rPr>
              <a:t>tiene</a:t>
            </a:r>
            <a:r>
              <a:rPr lang="en-US" sz="1800" dirty="0">
                <a:solidFill>
                  <a:schemeClr val="tx1"/>
                </a:solidFill>
                <a:latin typeface="Times New Roman" panose="02020603050405020304" pitchFamily="18" charset="0"/>
                <a:ea typeface="Calibri" panose="020F0502020204030204" pitchFamily="34" charset="0"/>
              </a:rPr>
              <a:t> que </a:t>
            </a:r>
            <a:r>
              <a:rPr lang="en-US" sz="1800" dirty="0" err="1">
                <a:solidFill>
                  <a:schemeClr val="tx1"/>
                </a:solidFill>
                <a:latin typeface="Times New Roman" panose="02020603050405020304" pitchFamily="18" charset="0"/>
                <a:ea typeface="Calibri" panose="020F0502020204030204" pitchFamily="34" charset="0"/>
              </a:rPr>
              <a:t>hacer</a:t>
            </a:r>
            <a:r>
              <a:rPr lang="en-US" sz="1800" dirty="0">
                <a:solidFill>
                  <a:schemeClr val="tx1"/>
                </a:solidFill>
                <a:latin typeface="Times New Roman" panose="02020603050405020304" pitchFamily="18" charset="0"/>
                <a:ea typeface="Calibri" panose="020F0502020204030204" pitchFamily="34" charset="0"/>
              </a:rPr>
              <a:t> nada.  Si </a:t>
            </a:r>
            <a:r>
              <a:rPr lang="en-US" sz="1800" dirty="0" err="1">
                <a:solidFill>
                  <a:schemeClr val="tx1"/>
                </a:solidFill>
                <a:latin typeface="Times New Roman" panose="02020603050405020304" pitchFamily="18" charset="0"/>
                <a:ea typeface="Calibri" panose="020F0502020204030204" pitchFamily="34" charset="0"/>
              </a:rPr>
              <a:t>elige</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una</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nueva</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opción</a:t>
            </a:r>
            <a:r>
              <a:rPr lang="en-US" sz="1800" dirty="0">
                <a:solidFill>
                  <a:schemeClr val="tx1"/>
                </a:solidFill>
                <a:latin typeface="Times New Roman" panose="02020603050405020304" pitchFamily="18" charset="0"/>
                <a:ea typeface="Calibri" panose="020F0502020204030204" pitchFamily="34" charset="0"/>
              </a:rPr>
              <a:t> para 2026, </a:t>
            </a:r>
            <a:r>
              <a:rPr lang="en-US" sz="1800" dirty="0" err="1">
                <a:solidFill>
                  <a:schemeClr val="tx1"/>
                </a:solidFill>
                <a:latin typeface="Times New Roman" panose="02020603050405020304" pitchFamily="18" charset="0"/>
                <a:ea typeface="Calibri" panose="020F0502020204030204" pitchFamily="34" charset="0"/>
              </a:rPr>
              <a:t>puede</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inscribirse</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allí</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mismo</a:t>
            </a:r>
            <a:r>
              <a:rPr lang="en-US" sz="1800" dirty="0">
                <a:solidFill>
                  <a:schemeClr val="tx1"/>
                </a:solidFill>
                <a:latin typeface="Times New Roman" panose="02020603050405020304" pitchFamily="18" charset="0"/>
                <a:ea typeface="Calibri" panose="020F0502020204030204" pitchFamily="34" charset="0"/>
              </a:rPr>
              <a:t>. </a:t>
            </a:r>
            <a:endParaRPr lang="en-US" sz="1800" dirty="0">
              <a:solidFill>
                <a:schemeClr val="tx1"/>
              </a:solidFill>
              <a:latin typeface="Calibri" panose="020F0502020204030204" pitchFamily="34" charset="0"/>
              <a:ea typeface="Calibri" panose="020F0502020204030204" pitchFamily="34" charset="0"/>
            </a:endParaRPr>
          </a:p>
          <a:p>
            <a:pPr fontAlgn="base"/>
            <a:endParaRPr lang="en-US" b="1" dirty="0">
              <a:solidFill>
                <a:schemeClr val="tx1"/>
              </a:solidFill>
            </a:endParaRPr>
          </a:p>
          <a:p>
            <a:pPr rtl="0" fontAlgn="base"/>
            <a:r>
              <a:rPr lang="en-US" b="1" dirty="0" err="1">
                <a:solidFill>
                  <a:schemeClr val="tx1"/>
                </a:solidFill>
              </a:rPr>
              <a:t>Comience</a:t>
            </a:r>
            <a:r>
              <a:rPr lang="en-US" b="1" dirty="0">
                <a:solidFill>
                  <a:schemeClr val="tx1"/>
                </a:solidFill>
              </a:rPr>
              <a:t> </a:t>
            </a:r>
            <a:r>
              <a:rPr lang="en-US" b="1" dirty="0" err="1">
                <a:solidFill>
                  <a:schemeClr val="tx1"/>
                </a:solidFill>
              </a:rPr>
              <a:t>haciendo</a:t>
            </a:r>
            <a:r>
              <a:rPr lang="en-US" b="1" dirty="0">
                <a:solidFill>
                  <a:schemeClr val="tx1"/>
                </a:solidFill>
              </a:rPr>
              <a:t> </a:t>
            </a:r>
            <a:r>
              <a:rPr lang="en-US" b="1" dirty="0" err="1">
                <a:solidFill>
                  <a:schemeClr val="tx1"/>
                </a:solidFill>
              </a:rPr>
              <a:t>clic</a:t>
            </a:r>
            <a:r>
              <a:rPr lang="en-US" b="1" dirty="0">
                <a:solidFill>
                  <a:schemeClr val="tx1"/>
                </a:solidFill>
              </a:rPr>
              <a:t> </a:t>
            </a:r>
            <a:r>
              <a:rPr lang="en-US" b="1" dirty="0" err="1">
                <a:solidFill>
                  <a:schemeClr val="tx1"/>
                </a:solidFill>
              </a:rPr>
              <a:t>en</a:t>
            </a:r>
            <a:r>
              <a:rPr lang="en-US" b="1" dirty="0">
                <a:solidFill>
                  <a:schemeClr val="tx1"/>
                </a:solidFill>
              </a:rPr>
              <a:t> “</a:t>
            </a:r>
            <a:r>
              <a:rPr lang="en-US" b="1" dirty="0" err="1">
                <a:solidFill>
                  <a:schemeClr val="tx1"/>
                </a:solidFill>
              </a:rPr>
              <a:t>Buscar</a:t>
            </a:r>
            <a:r>
              <a:rPr lang="en-US" b="1" dirty="0">
                <a:solidFill>
                  <a:schemeClr val="tx1"/>
                </a:solidFill>
              </a:rPr>
              <a:t> planes de </a:t>
            </a:r>
            <a:r>
              <a:rPr lang="en-US" b="1" dirty="0" err="1">
                <a:solidFill>
                  <a:schemeClr val="tx1"/>
                </a:solidFill>
              </a:rPr>
              <a:t>salud</a:t>
            </a:r>
            <a:r>
              <a:rPr lang="en-US" b="1" dirty="0">
                <a:solidFill>
                  <a:schemeClr val="tx1"/>
                </a:solidFill>
              </a:rPr>
              <a:t> y </a:t>
            </a:r>
            <a:r>
              <a:rPr lang="en-US" b="1" dirty="0" err="1">
                <a:solidFill>
                  <a:schemeClr val="tx1"/>
                </a:solidFill>
              </a:rPr>
              <a:t>medicamentos</a:t>
            </a:r>
            <a:r>
              <a:rPr lang="en-US" b="1" dirty="0">
                <a:solidFill>
                  <a:schemeClr val="tx1"/>
                </a:solidFill>
              </a:rPr>
              <a:t>" </a:t>
            </a:r>
            <a:r>
              <a:rPr lang="en-US" b="1" dirty="0" err="1">
                <a:solidFill>
                  <a:schemeClr val="tx1"/>
                </a:solidFill>
              </a:rPr>
              <a:t>en</a:t>
            </a:r>
            <a:r>
              <a:rPr lang="en-US" b="1" dirty="0">
                <a:solidFill>
                  <a:schemeClr val="tx1"/>
                </a:solidFill>
              </a:rPr>
              <a:t> es.Medicare.gov. </a:t>
            </a:r>
          </a:p>
          <a:p>
            <a:pPr rtl="0" fontAlgn="base"/>
            <a:r>
              <a:rPr lang="en-US" dirty="0">
                <a:solidFill>
                  <a:schemeClr val="tx1"/>
                </a:solidFill>
              </a:rPr>
              <a:t>Para </a:t>
            </a:r>
            <a:r>
              <a:rPr lang="en-US" dirty="0" err="1">
                <a:solidFill>
                  <a:schemeClr val="tx1"/>
                </a:solidFill>
              </a:rPr>
              <a:t>buscar</a:t>
            </a:r>
            <a:r>
              <a:rPr lang="en-US" dirty="0">
                <a:solidFill>
                  <a:schemeClr val="tx1"/>
                </a:solidFill>
              </a:rPr>
              <a:t> y </a:t>
            </a:r>
            <a:r>
              <a:rPr lang="en-US" dirty="0" err="1">
                <a:solidFill>
                  <a:schemeClr val="tx1"/>
                </a:solidFill>
              </a:rPr>
              <a:t>comparar</a:t>
            </a:r>
            <a:r>
              <a:rPr lang="en-US" dirty="0">
                <a:solidFill>
                  <a:schemeClr val="tx1"/>
                </a:solidFill>
              </a:rPr>
              <a:t> planes </a:t>
            </a:r>
            <a:r>
              <a:rPr lang="en-US" dirty="0" err="1">
                <a:solidFill>
                  <a:schemeClr val="tx1"/>
                </a:solidFill>
              </a:rPr>
              <a:t>en</a:t>
            </a:r>
            <a:r>
              <a:rPr lang="en-US" dirty="0">
                <a:solidFill>
                  <a:schemeClr val="tx1"/>
                </a:solidFill>
              </a:rPr>
              <a:t> </a:t>
            </a:r>
            <a:r>
              <a:rPr lang="en-US" dirty="0" err="1">
                <a:solidFill>
                  <a:schemeClr val="tx1"/>
                </a:solidFill>
              </a:rPr>
              <a:t>su</a:t>
            </a:r>
            <a:r>
              <a:rPr lang="en-US" dirty="0">
                <a:solidFill>
                  <a:schemeClr val="tx1"/>
                </a:solidFill>
              </a:rPr>
              <a:t> zona, </a:t>
            </a:r>
            <a:r>
              <a:rPr lang="en-US" dirty="0" err="1">
                <a:solidFill>
                  <a:schemeClr val="tx1"/>
                </a:solidFill>
              </a:rPr>
              <a:t>visite</a:t>
            </a:r>
            <a:r>
              <a:rPr lang="en-US" dirty="0">
                <a:solidFill>
                  <a:schemeClr val="tx1"/>
                </a:solidFill>
              </a:rPr>
              <a:t> </a:t>
            </a:r>
            <a:r>
              <a:rPr lang="en-US" dirty="0">
                <a:solidFill>
                  <a:schemeClr val="tx1"/>
                </a:solidFill>
                <a:hlinkClick r:id="rId3">
                  <a:extLst>
                    <a:ext uri="{A12FA001-AC4F-418D-AE19-62706E023703}">
                      <ahyp:hlinkClr xmlns:ahyp="http://schemas.microsoft.com/office/drawing/2018/hyperlinkcolor" val="tx"/>
                    </a:ext>
                  </a:extLst>
                </a:hlinkClick>
              </a:rPr>
              <a:t>es.medicare.gov</a:t>
            </a:r>
            <a:r>
              <a:rPr lang="en-US" u="sng" dirty="0">
                <a:solidFill>
                  <a:schemeClr val="tx1"/>
                </a:solidFill>
              </a:rPr>
              <a:t>/plan-compare.</a:t>
            </a:r>
            <a:r>
              <a:rPr lang="en-US" dirty="0">
                <a:solidFill>
                  <a:schemeClr val="tx1"/>
                </a:solidFill>
              </a:rPr>
              <a:t> Puede </a:t>
            </a:r>
            <a:r>
              <a:rPr lang="en-US" dirty="0" err="1">
                <a:solidFill>
                  <a:schemeClr val="tx1"/>
                </a:solidFill>
              </a:rPr>
              <a:t>hacer</a:t>
            </a:r>
            <a:r>
              <a:rPr lang="en-US" dirty="0">
                <a:solidFill>
                  <a:schemeClr val="tx1"/>
                </a:solidFill>
              </a:rPr>
              <a:t> </a:t>
            </a:r>
            <a:r>
              <a:rPr lang="en-US" dirty="0" err="1">
                <a:solidFill>
                  <a:schemeClr val="tx1"/>
                </a:solidFill>
              </a:rPr>
              <a:t>una</a:t>
            </a:r>
            <a:r>
              <a:rPr lang="en-US" dirty="0">
                <a:solidFill>
                  <a:schemeClr val="tx1"/>
                </a:solidFill>
              </a:rPr>
              <a:t> </a:t>
            </a:r>
            <a:r>
              <a:rPr lang="en-US" dirty="0" err="1">
                <a:solidFill>
                  <a:schemeClr val="tx1"/>
                </a:solidFill>
              </a:rPr>
              <a:t>búsqueda</a:t>
            </a:r>
            <a:r>
              <a:rPr lang="en-US" dirty="0">
                <a:solidFill>
                  <a:schemeClr val="tx1"/>
                </a:solidFill>
              </a:rPr>
              <a:t> </a:t>
            </a:r>
            <a:r>
              <a:rPr lang="en-US" dirty="0" err="1">
                <a:solidFill>
                  <a:schemeClr val="tx1"/>
                </a:solidFill>
              </a:rPr>
              <a:t>personalizada</a:t>
            </a:r>
            <a:r>
              <a:rPr lang="en-US" dirty="0">
                <a:solidFill>
                  <a:schemeClr val="tx1"/>
                </a:solidFill>
              </a:rPr>
              <a:t> o </a:t>
            </a:r>
            <a:r>
              <a:rPr lang="en-US" dirty="0" err="1">
                <a:solidFill>
                  <a:schemeClr val="tx1"/>
                </a:solidFill>
              </a:rPr>
              <a:t>una</a:t>
            </a:r>
            <a:r>
              <a:rPr lang="en-US" dirty="0">
                <a:solidFill>
                  <a:schemeClr val="tx1"/>
                </a:solidFill>
              </a:rPr>
              <a:t> </a:t>
            </a:r>
            <a:r>
              <a:rPr lang="en-US" dirty="0" err="1">
                <a:solidFill>
                  <a:schemeClr val="tx1"/>
                </a:solidFill>
              </a:rPr>
              <a:t>búsqueda</a:t>
            </a:r>
            <a:r>
              <a:rPr lang="en-US" dirty="0">
                <a:solidFill>
                  <a:schemeClr val="tx1"/>
                </a:solidFill>
              </a:rPr>
              <a:t> </a:t>
            </a:r>
            <a:r>
              <a:rPr lang="en-US" dirty="0" err="1">
                <a:solidFill>
                  <a:schemeClr val="tx1"/>
                </a:solidFill>
              </a:rPr>
              <a:t>básica</a:t>
            </a:r>
            <a:r>
              <a:rPr lang="en-US" dirty="0">
                <a:solidFill>
                  <a:schemeClr val="tx1"/>
                </a:solidFill>
              </a:rPr>
              <a:t>.  </a:t>
            </a:r>
          </a:p>
          <a:p>
            <a:pPr fontAlgn="base"/>
            <a:endParaRPr lang="en-US" dirty="0">
              <a:solidFill>
                <a:schemeClr val="tx1"/>
              </a:solidFill>
            </a:endParaRPr>
          </a:p>
          <a:p>
            <a:pPr lvl="0" rtl="0" fontAlgn="base"/>
            <a:r>
              <a:rPr lang="en-US" b="1" dirty="0">
                <a:solidFill>
                  <a:schemeClr val="tx1"/>
                </a:solidFill>
              </a:rPr>
              <a:t>La </a:t>
            </a:r>
            <a:r>
              <a:rPr lang="en-US" b="1" dirty="0" err="1">
                <a:solidFill>
                  <a:schemeClr val="tx1"/>
                </a:solidFill>
              </a:rPr>
              <a:t>búsqueda</a:t>
            </a:r>
            <a:r>
              <a:rPr lang="en-US" b="1" dirty="0">
                <a:solidFill>
                  <a:schemeClr val="tx1"/>
                </a:solidFill>
              </a:rPr>
              <a:t> </a:t>
            </a:r>
            <a:r>
              <a:rPr lang="en-US" b="1" dirty="0" err="1">
                <a:solidFill>
                  <a:schemeClr val="tx1"/>
                </a:solidFill>
              </a:rPr>
              <a:t>personalizada</a:t>
            </a:r>
            <a:r>
              <a:rPr lang="en-US" dirty="0">
                <a:solidFill>
                  <a:schemeClr val="tx1"/>
                </a:solidFill>
              </a:rPr>
              <a:t> </a:t>
            </a:r>
            <a:r>
              <a:rPr lang="en-US" dirty="0" err="1">
                <a:solidFill>
                  <a:schemeClr val="tx1"/>
                </a:solidFill>
              </a:rPr>
              <a:t>requiere</a:t>
            </a:r>
            <a:r>
              <a:rPr lang="en-US" dirty="0">
                <a:solidFill>
                  <a:schemeClr val="tx1"/>
                </a:solidFill>
              </a:rPr>
              <a:t> que </a:t>
            </a:r>
            <a:r>
              <a:rPr lang="en-US" dirty="0" err="1">
                <a:solidFill>
                  <a:schemeClr val="tx1"/>
                </a:solidFill>
              </a:rPr>
              <a:t>inicie</a:t>
            </a:r>
            <a:r>
              <a:rPr lang="en-US" dirty="0">
                <a:solidFill>
                  <a:schemeClr val="tx1"/>
                </a:solidFill>
              </a:rPr>
              <a:t> </a:t>
            </a:r>
            <a:r>
              <a:rPr lang="en-US" dirty="0" err="1">
                <a:solidFill>
                  <a:schemeClr val="tx1"/>
                </a:solidFill>
              </a:rPr>
              <a:t>sesión</a:t>
            </a:r>
            <a:r>
              <a:rPr lang="en-US" dirty="0">
                <a:solidFill>
                  <a:schemeClr val="tx1"/>
                </a:solidFill>
              </a:rPr>
              <a:t> </a:t>
            </a:r>
            <a:r>
              <a:rPr lang="en-US" dirty="0" err="1">
                <a:solidFill>
                  <a:schemeClr val="tx1"/>
                </a:solidFill>
              </a:rPr>
              <a:t>en</a:t>
            </a:r>
            <a:r>
              <a:rPr lang="en-US" dirty="0">
                <a:solidFill>
                  <a:schemeClr val="tx1"/>
                </a:solidFill>
              </a:rPr>
              <a:t> </a:t>
            </a:r>
            <a:r>
              <a:rPr lang="en-US" dirty="0" err="1">
                <a:solidFill>
                  <a:schemeClr val="tx1"/>
                </a:solidFill>
              </a:rPr>
              <a:t>su</a:t>
            </a:r>
            <a:r>
              <a:rPr lang="en-US" dirty="0">
                <a:solidFill>
                  <a:schemeClr val="tx1"/>
                </a:solidFill>
              </a:rPr>
              <a:t> cuenta de Medicare o que </a:t>
            </a:r>
            <a:r>
              <a:rPr lang="en-US" dirty="0" err="1">
                <a:solidFill>
                  <a:schemeClr val="tx1"/>
                </a:solidFill>
              </a:rPr>
              <a:t>cree</a:t>
            </a:r>
            <a:r>
              <a:rPr lang="en-US" dirty="0">
                <a:solidFill>
                  <a:schemeClr val="tx1"/>
                </a:solidFill>
              </a:rPr>
              <a:t> </a:t>
            </a:r>
            <a:r>
              <a:rPr lang="en-US" dirty="0" err="1">
                <a:solidFill>
                  <a:schemeClr val="tx1"/>
                </a:solidFill>
              </a:rPr>
              <a:t>una</a:t>
            </a:r>
            <a:r>
              <a:rPr lang="en-US" dirty="0">
                <a:solidFill>
                  <a:schemeClr val="tx1"/>
                </a:solidFill>
              </a:rPr>
              <a:t> cuenta </a:t>
            </a:r>
            <a:r>
              <a:rPr lang="en-US" dirty="0" err="1">
                <a:solidFill>
                  <a:schemeClr val="tx1"/>
                </a:solidFill>
              </a:rPr>
              <a:t>si</a:t>
            </a:r>
            <a:r>
              <a:rPr lang="en-US" dirty="0">
                <a:solidFill>
                  <a:schemeClr val="tx1"/>
                </a:solidFill>
              </a:rPr>
              <a:t> no </a:t>
            </a:r>
            <a:r>
              <a:rPr lang="en-US" dirty="0" err="1">
                <a:solidFill>
                  <a:schemeClr val="tx1"/>
                </a:solidFill>
              </a:rPr>
              <a:t>tiene</a:t>
            </a:r>
            <a:r>
              <a:rPr lang="en-US" dirty="0">
                <a:solidFill>
                  <a:schemeClr val="tx1"/>
                </a:solidFill>
              </a:rPr>
              <a:t> </a:t>
            </a:r>
            <a:r>
              <a:rPr lang="en-US" dirty="0" err="1">
                <a:solidFill>
                  <a:schemeClr val="tx1"/>
                </a:solidFill>
              </a:rPr>
              <a:t>una</a:t>
            </a:r>
            <a:r>
              <a:rPr lang="en-US" dirty="0">
                <a:solidFill>
                  <a:schemeClr val="tx1"/>
                </a:solidFill>
              </a:rPr>
              <a:t>. Para </a:t>
            </a:r>
            <a:r>
              <a:rPr lang="en-US" dirty="0" err="1">
                <a:solidFill>
                  <a:schemeClr val="tx1"/>
                </a:solidFill>
              </a:rPr>
              <a:t>iniciar</a:t>
            </a:r>
            <a:r>
              <a:rPr lang="en-US" dirty="0">
                <a:solidFill>
                  <a:schemeClr val="tx1"/>
                </a:solidFill>
              </a:rPr>
              <a:t> </a:t>
            </a:r>
            <a:r>
              <a:rPr lang="en-US" dirty="0" err="1">
                <a:solidFill>
                  <a:schemeClr val="tx1"/>
                </a:solidFill>
              </a:rPr>
              <a:t>sesión</a:t>
            </a:r>
            <a:r>
              <a:rPr lang="en-US" dirty="0">
                <a:solidFill>
                  <a:schemeClr val="tx1"/>
                </a:solidFill>
              </a:rPr>
              <a:t> o </a:t>
            </a:r>
            <a:r>
              <a:rPr lang="en-US" dirty="0" err="1">
                <a:solidFill>
                  <a:schemeClr val="tx1"/>
                </a:solidFill>
              </a:rPr>
              <a:t>crear</a:t>
            </a:r>
            <a:r>
              <a:rPr lang="en-US" dirty="0">
                <a:solidFill>
                  <a:schemeClr val="tx1"/>
                </a:solidFill>
              </a:rPr>
              <a:t> </a:t>
            </a:r>
            <a:r>
              <a:rPr lang="en-US" dirty="0" err="1">
                <a:solidFill>
                  <a:schemeClr val="tx1"/>
                </a:solidFill>
              </a:rPr>
              <a:t>una</a:t>
            </a:r>
            <a:r>
              <a:rPr lang="en-US" dirty="0">
                <a:solidFill>
                  <a:schemeClr val="tx1"/>
                </a:solidFill>
              </a:rPr>
              <a:t> </a:t>
            </a:r>
            <a:r>
              <a:rPr lang="en-US" dirty="0" err="1">
                <a:solidFill>
                  <a:schemeClr val="tx1"/>
                </a:solidFill>
              </a:rPr>
              <a:t>cuenta</a:t>
            </a:r>
            <a:r>
              <a:rPr lang="en-US" dirty="0">
                <a:solidFill>
                  <a:schemeClr val="tx1"/>
                </a:solidFill>
              </a:rPr>
              <a:t>, </a:t>
            </a:r>
            <a:r>
              <a:rPr lang="en-US" dirty="0" err="1">
                <a:solidFill>
                  <a:schemeClr val="tx1"/>
                </a:solidFill>
              </a:rPr>
              <a:t>haga</a:t>
            </a:r>
            <a:r>
              <a:rPr lang="en-US" dirty="0">
                <a:solidFill>
                  <a:schemeClr val="tx1"/>
                </a:solidFill>
              </a:rPr>
              <a:t> </a:t>
            </a:r>
            <a:r>
              <a:rPr lang="en-US" dirty="0" err="1">
                <a:solidFill>
                  <a:schemeClr val="tx1"/>
                </a:solidFill>
              </a:rPr>
              <a:t>clic</a:t>
            </a:r>
            <a:r>
              <a:rPr lang="en-US" dirty="0">
                <a:solidFill>
                  <a:schemeClr val="tx1"/>
                </a:solidFill>
              </a:rPr>
              <a:t> </a:t>
            </a:r>
            <a:r>
              <a:rPr lang="en-US" dirty="0" err="1">
                <a:solidFill>
                  <a:schemeClr val="tx1"/>
                </a:solidFill>
              </a:rPr>
              <a:t>en</a:t>
            </a:r>
            <a:r>
              <a:rPr lang="en-US" dirty="0">
                <a:solidFill>
                  <a:schemeClr val="tx1"/>
                </a:solidFill>
              </a:rPr>
              <a:t> </a:t>
            </a:r>
            <a:r>
              <a:rPr lang="en-US" dirty="0" err="1">
                <a:solidFill>
                  <a:schemeClr val="tx1"/>
                </a:solidFill>
              </a:rPr>
              <a:t>el</a:t>
            </a:r>
            <a:r>
              <a:rPr lang="en-US" dirty="0">
                <a:solidFill>
                  <a:schemeClr val="tx1"/>
                </a:solidFill>
              </a:rPr>
              <a:t> </a:t>
            </a:r>
            <a:r>
              <a:rPr lang="en-US" dirty="0" err="1">
                <a:solidFill>
                  <a:schemeClr val="tx1"/>
                </a:solidFill>
              </a:rPr>
              <a:t>botón</a:t>
            </a:r>
            <a:r>
              <a:rPr lang="en-US" dirty="0">
                <a:solidFill>
                  <a:schemeClr val="tx1"/>
                </a:solidFill>
              </a:rPr>
              <a:t> que dice "</a:t>
            </a:r>
            <a:r>
              <a:rPr lang="en-US" dirty="0" err="1">
                <a:solidFill>
                  <a:schemeClr val="tx1"/>
                </a:solidFill>
              </a:rPr>
              <a:t>Iniciar</a:t>
            </a:r>
            <a:r>
              <a:rPr lang="en-US" dirty="0">
                <a:solidFill>
                  <a:schemeClr val="tx1"/>
                </a:solidFill>
              </a:rPr>
              <a:t> </a:t>
            </a:r>
            <a:r>
              <a:rPr lang="en-US" dirty="0" err="1">
                <a:solidFill>
                  <a:schemeClr val="tx1"/>
                </a:solidFill>
              </a:rPr>
              <a:t>sesión</a:t>
            </a:r>
            <a:r>
              <a:rPr lang="en-US" dirty="0">
                <a:solidFill>
                  <a:schemeClr val="tx1"/>
                </a:solidFill>
              </a:rPr>
              <a:t> o </a:t>
            </a:r>
            <a:r>
              <a:rPr lang="en-US" dirty="0" err="1">
                <a:solidFill>
                  <a:schemeClr val="tx1"/>
                </a:solidFill>
              </a:rPr>
              <a:t>crear</a:t>
            </a:r>
            <a:r>
              <a:rPr lang="en-US" dirty="0">
                <a:solidFill>
                  <a:schemeClr val="tx1"/>
                </a:solidFill>
              </a:rPr>
              <a:t> </a:t>
            </a:r>
            <a:r>
              <a:rPr lang="en-US" dirty="0" err="1">
                <a:solidFill>
                  <a:schemeClr val="tx1"/>
                </a:solidFill>
              </a:rPr>
              <a:t>cuenta</a:t>
            </a:r>
            <a:r>
              <a:rPr lang="en-US" dirty="0">
                <a:solidFill>
                  <a:schemeClr val="tx1"/>
                </a:solidFill>
              </a:rPr>
              <a:t>". Una </a:t>
            </a:r>
            <a:r>
              <a:rPr lang="en-US" dirty="0" err="1">
                <a:solidFill>
                  <a:schemeClr val="tx1"/>
                </a:solidFill>
              </a:rPr>
              <a:t>vez</a:t>
            </a:r>
            <a:r>
              <a:rPr lang="en-US" dirty="0">
                <a:solidFill>
                  <a:schemeClr val="tx1"/>
                </a:solidFill>
              </a:rPr>
              <a:t> </a:t>
            </a:r>
            <a:r>
              <a:rPr lang="en-US" dirty="0" err="1">
                <a:solidFill>
                  <a:schemeClr val="tx1"/>
                </a:solidFill>
              </a:rPr>
              <a:t>iniciado</a:t>
            </a:r>
            <a:r>
              <a:rPr lang="en-US" dirty="0">
                <a:solidFill>
                  <a:schemeClr val="tx1"/>
                </a:solidFill>
              </a:rPr>
              <a:t> </a:t>
            </a:r>
            <a:r>
              <a:rPr lang="en-US" dirty="0" err="1">
                <a:solidFill>
                  <a:schemeClr val="tx1"/>
                </a:solidFill>
              </a:rPr>
              <a:t>sesión</a:t>
            </a:r>
            <a:r>
              <a:rPr lang="en-US" dirty="0">
                <a:solidFill>
                  <a:schemeClr val="tx1"/>
                </a:solidFill>
              </a:rPr>
              <a:t>, </a:t>
            </a:r>
            <a:r>
              <a:rPr lang="en-US" dirty="0" err="1">
                <a:solidFill>
                  <a:schemeClr val="tx1"/>
                </a:solidFill>
              </a:rPr>
              <a:t>Buscador</a:t>
            </a:r>
            <a:r>
              <a:rPr lang="en-US" dirty="0">
                <a:solidFill>
                  <a:schemeClr val="tx1"/>
                </a:solidFill>
              </a:rPr>
              <a:t> de Plan </a:t>
            </a:r>
            <a:r>
              <a:rPr lang="en-US" dirty="0" err="1">
                <a:solidFill>
                  <a:schemeClr val="tx1"/>
                </a:solidFill>
              </a:rPr>
              <a:t>almacenará</a:t>
            </a:r>
            <a:r>
              <a:rPr lang="en-US" dirty="0">
                <a:solidFill>
                  <a:schemeClr val="tx1"/>
                </a:solidFill>
              </a:rPr>
              <a:t> sus </a:t>
            </a:r>
            <a:r>
              <a:rPr lang="en-US" dirty="0" err="1">
                <a:solidFill>
                  <a:schemeClr val="tx1"/>
                </a:solidFill>
              </a:rPr>
              <a:t>resultados</a:t>
            </a:r>
            <a:r>
              <a:rPr lang="en-US" dirty="0">
                <a:solidFill>
                  <a:schemeClr val="tx1"/>
                </a:solidFill>
              </a:rPr>
              <a:t> de </a:t>
            </a:r>
            <a:r>
              <a:rPr lang="en-US" dirty="0" err="1">
                <a:solidFill>
                  <a:schemeClr val="tx1"/>
                </a:solidFill>
              </a:rPr>
              <a:t>búsqueda</a:t>
            </a:r>
            <a:r>
              <a:rPr lang="en-US" dirty="0">
                <a:solidFill>
                  <a:schemeClr val="tx1"/>
                </a:solidFill>
              </a:rPr>
              <a:t> y </a:t>
            </a:r>
            <a:r>
              <a:rPr lang="en-US" dirty="0" err="1">
                <a:solidFill>
                  <a:schemeClr val="tx1"/>
                </a:solidFill>
              </a:rPr>
              <a:t>podrá</a:t>
            </a:r>
            <a:r>
              <a:rPr lang="en-US" dirty="0">
                <a:solidFill>
                  <a:schemeClr val="tx1"/>
                </a:solidFill>
              </a:rPr>
              <a:t> acceder a </a:t>
            </a:r>
            <a:r>
              <a:rPr lang="en-US" dirty="0" err="1">
                <a:solidFill>
                  <a:schemeClr val="tx1"/>
                </a:solidFill>
              </a:rPr>
              <a:t>ellos</a:t>
            </a:r>
            <a:r>
              <a:rPr lang="en-US" dirty="0">
                <a:solidFill>
                  <a:schemeClr val="tx1"/>
                </a:solidFill>
              </a:rPr>
              <a:t> </a:t>
            </a:r>
            <a:r>
              <a:rPr lang="en-US" dirty="0" err="1">
                <a:solidFill>
                  <a:schemeClr val="tx1"/>
                </a:solidFill>
              </a:rPr>
              <a:t>más</a:t>
            </a:r>
            <a:r>
              <a:rPr lang="en-US" dirty="0">
                <a:solidFill>
                  <a:schemeClr val="tx1"/>
                </a:solidFill>
              </a:rPr>
              <a:t> </a:t>
            </a:r>
            <a:r>
              <a:rPr lang="en-US" dirty="0" err="1">
                <a:solidFill>
                  <a:schemeClr val="tx1"/>
                </a:solidFill>
              </a:rPr>
              <a:t>adelante</a:t>
            </a:r>
            <a:r>
              <a:rPr lang="en-US" dirty="0">
                <a:solidFill>
                  <a:schemeClr val="tx1"/>
                </a:solidFill>
              </a:rPr>
              <a:t>.  </a:t>
            </a:r>
          </a:p>
          <a:p>
            <a:pPr lvl="0" fontAlgn="base"/>
            <a:endParaRPr lang="en-US" b="1" dirty="0">
              <a:solidFill>
                <a:schemeClr val="tx1"/>
              </a:solidFill>
            </a:endParaRPr>
          </a:p>
          <a:p>
            <a:pPr lvl="0" rtl="0" fontAlgn="base"/>
            <a:r>
              <a:rPr lang="en-US" b="1" dirty="0">
                <a:solidFill>
                  <a:schemeClr val="tx1"/>
                </a:solidFill>
              </a:rPr>
              <a:t>La </a:t>
            </a:r>
            <a:r>
              <a:rPr lang="en-US" b="1" dirty="0" err="1">
                <a:solidFill>
                  <a:schemeClr val="tx1"/>
                </a:solidFill>
              </a:rPr>
              <a:t>búsqueda</a:t>
            </a:r>
            <a:r>
              <a:rPr lang="en-US" b="1" dirty="0">
                <a:solidFill>
                  <a:schemeClr val="tx1"/>
                </a:solidFill>
              </a:rPr>
              <a:t> </a:t>
            </a:r>
            <a:r>
              <a:rPr lang="en-US" b="1" dirty="0" err="1">
                <a:solidFill>
                  <a:schemeClr val="tx1"/>
                </a:solidFill>
              </a:rPr>
              <a:t>básica</a:t>
            </a:r>
            <a:r>
              <a:rPr lang="en-US" dirty="0">
                <a:solidFill>
                  <a:schemeClr val="tx1"/>
                </a:solidFill>
              </a:rPr>
              <a:t> </a:t>
            </a:r>
            <a:r>
              <a:rPr lang="en-US" dirty="0" err="1">
                <a:solidFill>
                  <a:schemeClr val="tx1"/>
                </a:solidFill>
              </a:rPr>
              <a:t>requiere</a:t>
            </a:r>
            <a:r>
              <a:rPr lang="en-US" dirty="0">
                <a:solidFill>
                  <a:schemeClr val="tx1"/>
                </a:solidFill>
              </a:rPr>
              <a:t> </a:t>
            </a:r>
            <a:r>
              <a:rPr lang="en-US" dirty="0" err="1">
                <a:solidFill>
                  <a:schemeClr val="tx1"/>
                </a:solidFill>
              </a:rPr>
              <a:t>información</a:t>
            </a:r>
            <a:r>
              <a:rPr lang="en-US" dirty="0">
                <a:solidFill>
                  <a:schemeClr val="tx1"/>
                </a:solidFill>
              </a:rPr>
              <a:t> personal </a:t>
            </a:r>
            <a:r>
              <a:rPr lang="en-US" dirty="0" err="1">
                <a:solidFill>
                  <a:schemeClr val="tx1"/>
                </a:solidFill>
              </a:rPr>
              <a:t>como</a:t>
            </a:r>
            <a:r>
              <a:rPr lang="en-US" dirty="0">
                <a:solidFill>
                  <a:schemeClr val="tx1"/>
                </a:solidFill>
              </a:rPr>
              <a:t> </a:t>
            </a:r>
            <a:r>
              <a:rPr lang="en-US" dirty="0" err="1">
                <a:solidFill>
                  <a:schemeClr val="tx1"/>
                </a:solidFill>
              </a:rPr>
              <a:t>su</a:t>
            </a:r>
            <a:r>
              <a:rPr lang="en-US" dirty="0">
                <a:solidFill>
                  <a:schemeClr val="tx1"/>
                </a:solidFill>
              </a:rPr>
              <a:t> </a:t>
            </a:r>
            <a:r>
              <a:rPr lang="en-US" dirty="0" err="1">
                <a:solidFill>
                  <a:schemeClr val="tx1"/>
                </a:solidFill>
              </a:rPr>
              <a:t>código</a:t>
            </a:r>
            <a:r>
              <a:rPr lang="en-US" dirty="0">
                <a:solidFill>
                  <a:schemeClr val="tx1"/>
                </a:solidFill>
              </a:rPr>
              <a:t> postal y </a:t>
            </a:r>
            <a:r>
              <a:rPr lang="en-US" dirty="0" err="1">
                <a:solidFill>
                  <a:schemeClr val="tx1"/>
                </a:solidFill>
              </a:rPr>
              <a:t>fecha</a:t>
            </a:r>
            <a:r>
              <a:rPr lang="en-US" dirty="0">
                <a:solidFill>
                  <a:schemeClr val="tx1"/>
                </a:solidFill>
              </a:rPr>
              <a:t> de </a:t>
            </a:r>
            <a:r>
              <a:rPr lang="en-US" dirty="0" err="1">
                <a:solidFill>
                  <a:schemeClr val="tx1"/>
                </a:solidFill>
              </a:rPr>
              <a:t>nacimiento</a:t>
            </a:r>
            <a:r>
              <a:rPr lang="en-US" dirty="0">
                <a:solidFill>
                  <a:schemeClr val="tx1"/>
                </a:solidFill>
              </a:rPr>
              <a:t>. Sus </a:t>
            </a:r>
            <a:r>
              <a:rPr lang="en-US" dirty="0" err="1">
                <a:solidFill>
                  <a:schemeClr val="tx1"/>
                </a:solidFill>
              </a:rPr>
              <a:t>resultados</a:t>
            </a:r>
            <a:r>
              <a:rPr lang="en-US" dirty="0">
                <a:solidFill>
                  <a:schemeClr val="tx1"/>
                </a:solidFill>
              </a:rPr>
              <a:t> de </a:t>
            </a:r>
            <a:r>
              <a:rPr lang="en-US" dirty="0" err="1">
                <a:solidFill>
                  <a:schemeClr val="tx1"/>
                </a:solidFill>
              </a:rPr>
              <a:t>búsqueda</a:t>
            </a:r>
            <a:r>
              <a:rPr lang="en-US" dirty="0">
                <a:solidFill>
                  <a:schemeClr val="tx1"/>
                </a:solidFill>
              </a:rPr>
              <a:t> no se </a:t>
            </a:r>
            <a:r>
              <a:rPr lang="en-US" dirty="0" err="1">
                <a:solidFill>
                  <a:schemeClr val="tx1"/>
                </a:solidFill>
              </a:rPr>
              <a:t>almacenarán</a:t>
            </a:r>
            <a:r>
              <a:rPr lang="en-US" dirty="0">
                <a:solidFill>
                  <a:schemeClr val="tx1"/>
                </a:solidFill>
              </a:rPr>
              <a:t> </a:t>
            </a:r>
            <a:r>
              <a:rPr lang="en-US" dirty="0" err="1">
                <a:solidFill>
                  <a:schemeClr val="tx1"/>
                </a:solidFill>
              </a:rPr>
              <a:t>ni</a:t>
            </a:r>
            <a:r>
              <a:rPr lang="en-US" dirty="0">
                <a:solidFill>
                  <a:schemeClr val="tx1"/>
                </a:solidFill>
              </a:rPr>
              <a:t> se </a:t>
            </a:r>
            <a:r>
              <a:rPr lang="en-US" dirty="0" err="1">
                <a:solidFill>
                  <a:schemeClr val="tx1"/>
                </a:solidFill>
              </a:rPr>
              <a:t>podrán</a:t>
            </a:r>
            <a:r>
              <a:rPr lang="en-US" dirty="0">
                <a:solidFill>
                  <a:schemeClr val="tx1"/>
                </a:solidFill>
              </a:rPr>
              <a:t> acceder </a:t>
            </a:r>
            <a:r>
              <a:rPr lang="en-US" dirty="0" err="1">
                <a:solidFill>
                  <a:schemeClr val="tx1"/>
                </a:solidFill>
              </a:rPr>
              <a:t>una</a:t>
            </a:r>
            <a:r>
              <a:rPr lang="en-US" dirty="0">
                <a:solidFill>
                  <a:schemeClr val="tx1"/>
                </a:solidFill>
              </a:rPr>
              <a:t> </a:t>
            </a:r>
            <a:r>
              <a:rPr lang="en-US" dirty="0" err="1">
                <a:solidFill>
                  <a:schemeClr val="tx1"/>
                </a:solidFill>
              </a:rPr>
              <a:t>vez</a:t>
            </a:r>
            <a:r>
              <a:rPr lang="en-US" dirty="0">
                <a:solidFill>
                  <a:schemeClr val="tx1"/>
                </a:solidFill>
              </a:rPr>
              <a:t> que </a:t>
            </a:r>
            <a:r>
              <a:rPr lang="en-US" dirty="0" err="1">
                <a:solidFill>
                  <a:schemeClr val="tx1"/>
                </a:solidFill>
              </a:rPr>
              <a:t>cierre</a:t>
            </a:r>
            <a:r>
              <a:rPr lang="en-US" dirty="0">
                <a:solidFill>
                  <a:schemeClr val="tx1"/>
                </a:solidFill>
              </a:rPr>
              <a:t> la </a:t>
            </a:r>
            <a:r>
              <a:rPr lang="en-US" dirty="0" err="1">
                <a:solidFill>
                  <a:schemeClr val="tx1"/>
                </a:solidFill>
              </a:rPr>
              <a:t>página</a:t>
            </a:r>
            <a:r>
              <a:rPr lang="en-US" dirty="0">
                <a:solidFill>
                  <a:schemeClr val="tx1"/>
                </a:solidFill>
              </a:rPr>
              <a:t>. Para acceder a la </a:t>
            </a:r>
            <a:r>
              <a:rPr lang="en-US" dirty="0" err="1">
                <a:solidFill>
                  <a:schemeClr val="tx1"/>
                </a:solidFill>
              </a:rPr>
              <a:t>búsqueda</a:t>
            </a:r>
            <a:r>
              <a:rPr lang="en-US" dirty="0">
                <a:solidFill>
                  <a:schemeClr val="tx1"/>
                </a:solidFill>
              </a:rPr>
              <a:t> </a:t>
            </a:r>
            <a:r>
              <a:rPr lang="en-US" dirty="0" err="1">
                <a:solidFill>
                  <a:schemeClr val="tx1"/>
                </a:solidFill>
              </a:rPr>
              <a:t>básica</a:t>
            </a:r>
            <a:r>
              <a:rPr lang="en-US" dirty="0">
                <a:solidFill>
                  <a:schemeClr val="tx1"/>
                </a:solidFill>
              </a:rPr>
              <a:t>, </a:t>
            </a:r>
            <a:r>
              <a:rPr lang="en-US" dirty="0" err="1">
                <a:solidFill>
                  <a:schemeClr val="tx1"/>
                </a:solidFill>
              </a:rPr>
              <a:t>haga</a:t>
            </a:r>
            <a:r>
              <a:rPr lang="en-US" dirty="0">
                <a:solidFill>
                  <a:schemeClr val="tx1"/>
                </a:solidFill>
              </a:rPr>
              <a:t> </a:t>
            </a:r>
            <a:r>
              <a:rPr lang="en-US" dirty="0" err="1">
                <a:solidFill>
                  <a:schemeClr val="tx1"/>
                </a:solidFill>
              </a:rPr>
              <a:t>clic</a:t>
            </a:r>
            <a:r>
              <a:rPr lang="en-US" dirty="0">
                <a:solidFill>
                  <a:schemeClr val="tx1"/>
                </a:solidFill>
              </a:rPr>
              <a:t> </a:t>
            </a:r>
            <a:r>
              <a:rPr lang="en-US" dirty="0" err="1">
                <a:solidFill>
                  <a:schemeClr val="tx1"/>
                </a:solidFill>
              </a:rPr>
              <a:t>en</a:t>
            </a:r>
            <a:r>
              <a:rPr lang="en-US" dirty="0">
                <a:solidFill>
                  <a:schemeClr val="tx1"/>
                </a:solidFill>
              </a:rPr>
              <a:t> </a:t>
            </a:r>
            <a:r>
              <a:rPr lang="en-US" dirty="0" err="1">
                <a:solidFill>
                  <a:schemeClr val="tx1"/>
                </a:solidFill>
              </a:rPr>
              <a:t>el</a:t>
            </a:r>
            <a:r>
              <a:rPr lang="en-US" dirty="0">
                <a:solidFill>
                  <a:schemeClr val="tx1"/>
                </a:solidFill>
              </a:rPr>
              <a:t> enlace que dice "</a:t>
            </a:r>
            <a:r>
              <a:rPr lang="en-US" dirty="0" err="1">
                <a:solidFill>
                  <a:schemeClr val="tx1"/>
                </a:solidFill>
              </a:rPr>
              <a:t>Continuar</a:t>
            </a:r>
            <a:r>
              <a:rPr lang="en-US" dirty="0">
                <a:solidFill>
                  <a:schemeClr val="tx1"/>
                </a:solidFill>
              </a:rPr>
              <a:t> sin </a:t>
            </a:r>
            <a:r>
              <a:rPr lang="en-US" dirty="0" err="1">
                <a:solidFill>
                  <a:schemeClr val="tx1"/>
                </a:solidFill>
              </a:rPr>
              <a:t>iniciar</a:t>
            </a:r>
            <a:r>
              <a:rPr lang="en-US" dirty="0">
                <a:solidFill>
                  <a:schemeClr val="tx1"/>
                </a:solidFill>
              </a:rPr>
              <a:t> </a:t>
            </a:r>
            <a:r>
              <a:rPr lang="en-US" dirty="0" err="1">
                <a:solidFill>
                  <a:schemeClr val="tx1"/>
                </a:solidFill>
              </a:rPr>
              <a:t>sesión</a:t>
            </a:r>
            <a:r>
              <a:rPr lang="en-US" dirty="0">
                <a:solidFill>
                  <a:schemeClr val="tx1"/>
                </a:solidFill>
              </a:rPr>
              <a:t>."</a:t>
            </a:r>
          </a:p>
          <a:p>
            <a:pPr rtl="0" fontAlgn="base"/>
            <a:r>
              <a:rPr lang="en-US" dirty="0">
                <a:solidFill>
                  <a:schemeClr val="tx1"/>
                </a:solidFill>
              </a:rPr>
              <a:t> </a:t>
            </a:r>
          </a:p>
          <a:p>
            <a:pPr rtl="0" fontAlgn="base"/>
            <a:r>
              <a:rPr lang="en-US" dirty="0">
                <a:solidFill>
                  <a:schemeClr val="tx1"/>
                </a:solidFill>
              </a:rPr>
              <a:t>Una </a:t>
            </a:r>
            <a:r>
              <a:rPr lang="en-US" dirty="0" err="1">
                <a:solidFill>
                  <a:schemeClr val="tx1"/>
                </a:solidFill>
              </a:rPr>
              <a:t>vez</a:t>
            </a:r>
            <a:r>
              <a:rPr lang="en-US" dirty="0">
                <a:solidFill>
                  <a:schemeClr val="tx1"/>
                </a:solidFill>
              </a:rPr>
              <a:t> que </a:t>
            </a:r>
            <a:r>
              <a:rPr lang="en-US" dirty="0" err="1">
                <a:solidFill>
                  <a:schemeClr val="tx1"/>
                </a:solidFill>
              </a:rPr>
              <a:t>ingrese</a:t>
            </a:r>
            <a:r>
              <a:rPr lang="en-US" dirty="0">
                <a:solidFill>
                  <a:schemeClr val="tx1"/>
                </a:solidFill>
              </a:rPr>
              <a:t> sus </a:t>
            </a:r>
            <a:r>
              <a:rPr lang="en-US" dirty="0" err="1">
                <a:solidFill>
                  <a:schemeClr val="tx1"/>
                </a:solidFill>
              </a:rPr>
              <a:t>datos</a:t>
            </a:r>
            <a:r>
              <a:rPr lang="en-US" dirty="0">
                <a:solidFill>
                  <a:schemeClr val="tx1"/>
                </a:solidFill>
              </a:rPr>
              <a:t>, </a:t>
            </a:r>
            <a:r>
              <a:rPr lang="en-US" dirty="0" err="1">
                <a:solidFill>
                  <a:schemeClr val="tx1"/>
                </a:solidFill>
              </a:rPr>
              <a:t>podrá</a:t>
            </a:r>
            <a:r>
              <a:rPr lang="en-US" dirty="0">
                <a:solidFill>
                  <a:schemeClr val="tx1"/>
                </a:solidFill>
              </a:rPr>
              <a:t> </a:t>
            </a:r>
            <a:r>
              <a:rPr lang="en-US" dirty="0" err="1">
                <a:solidFill>
                  <a:schemeClr val="tx1"/>
                </a:solidFill>
              </a:rPr>
              <a:t>comparar</a:t>
            </a:r>
            <a:r>
              <a:rPr lang="en-US" dirty="0">
                <a:solidFill>
                  <a:schemeClr val="tx1"/>
                </a:solidFill>
              </a:rPr>
              <a:t> </a:t>
            </a:r>
            <a:r>
              <a:rPr lang="en-US" dirty="0" err="1">
                <a:solidFill>
                  <a:schemeClr val="tx1"/>
                </a:solidFill>
              </a:rPr>
              <a:t>una</a:t>
            </a:r>
            <a:r>
              <a:rPr lang="en-US" dirty="0">
                <a:solidFill>
                  <a:schemeClr val="tx1"/>
                </a:solidFill>
              </a:rPr>
              <a:t> </a:t>
            </a:r>
            <a:r>
              <a:rPr lang="en-US" dirty="0" err="1">
                <a:solidFill>
                  <a:schemeClr val="tx1"/>
                </a:solidFill>
              </a:rPr>
              <a:t>lista</a:t>
            </a:r>
            <a:r>
              <a:rPr lang="en-US" dirty="0">
                <a:solidFill>
                  <a:schemeClr val="tx1"/>
                </a:solidFill>
              </a:rPr>
              <a:t> de planes </a:t>
            </a:r>
            <a:r>
              <a:rPr lang="en-US" dirty="0" err="1">
                <a:solidFill>
                  <a:schemeClr val="tx1"/>
                </a:solidFill>
              </a:rPr>
              <a:t>disponibles</a:t>
            </a:r>
            <a:r>
              <a:rPr lang="en-US" dirty="0">
                <a:solidFill>
                  <a:schemeClr val="tx1"/>
                </a:solidFill>
              </a:rPr>
              <a:t> </a:t>
            </a:r>
            <a:r>
              <a:rPr lang="en-US" dirty="0" err="1">
                <a:solidFill>
                  <a:schemeClr val="tx1"/>
                </a:solidFill>
              </a:rPr>
              <a:t>en</a:t>
            </a:r>
            <a:r>
              <a:rPr lang="en-US" dirty="0">
                <a:solidFill>
                  <a:schemeClr val="tx1"/>
                </a:solidFill>
              </a:rPr>
              <a:t> </a:t>
            </a:r>
            <a:r>
              <a:rPr lang="en-US" dirty="0" err="1">
                <a:solidFill>
                  <a:schemeClr val="tx1"/>
                </a:solidFill>
              </a:rPr>
              <a:t>su</a:t>
            </a:r>
            <a:r>
              <a:rPr lang="en-US" dirty="0">
                <a:solidFill>
                  <a:schemeClr val="tx1"/>
                </a:solidFill>
              </a:rPr>
              <a:t> zona. Antes de </a:t>
            </a:r>
            <a:r>
              <a:rPr lang="en-US" dirty="0" err="1">
                <a:solidFill>
                  <a:schemeClr val="tx1"/>
                </a:solidFill>
              </a:rPr>
              <a:t>empezar</a:t>
            </a:r>
            <a:r>
              <a:rPr lang="en-US" dirty="0">
                <a:solidFill>
                  <a:schemeClr val="tx1"/>
                </a:solidFill>
              </a:rPr>
              <a:t>, </a:t>
            </a:r>
            <a:r>
              <a:rPr lang="en-US" dirty="0" err="1">
                <a:solidFill>
                  <a:schemeClr val="tx1"/>
                </a:solidFill>
              </a:rPr>
              <a:t>haga</a:t>
            </a:r>
            <a:r>
              <a:rPr lang="en-US" dirty="0">
                <a:solidFill>
                  <a:schemeClr val="tx1"/>
                </a:solidFill>
              </a:rPr>
              <a:t> </a:t>
            </a:r>
            <a:r>
              <a:rPr lang="en-US" dirty="0" err="1">
                <a:solidFill>
                  <a:schemeClr val="tx1"/>
                </a:solidFill>
              </a:rPr>
              <a:t>una</a:t>
            </a:r>
            <a:r>
              <a:rPr lang="en-US" dirty="0">
                <a:solidFill>
                  <a:schemeClr val="tx1"/>
                </a:solidFill>
              </a:rPr>
              <a:t> </a:t>
            </a:r>
            <a:r>
              <a:rPr lang="en-US" dirty="0" err="1">
                <a:solidFill>
                  <a:schemeClr val="tx1"/>
                </a:solidFill>
              </a:rPr>
              <a:t>lista</a:t>
            </a:r>
            <a:r>
              <a:rPr lang="en-US" dirty="0">
                <a:solidFill>
                  <a:schemeClr val="tx1"/>
                </a:solidFill>
              </a:rPr>
              <a:t> de </a:t>
            </a:r>
            <a:r>
              <a:rPr lang="en-US" dirty="0" err="1">
                <a:solidFill>
                  <a:schemeClr val="tx1"/>
                </a:solidFill>
              </a:rPr>
              <a:t>profesionales</a:t>
            </a:r>
            <a:r>
              <a:rPr lang="en-US" dirty="0">
                <a:solidFill>
                  <a:schemeClr val="tx1"/>
                </a:solidFill>
              </a:rPr>
              <a:t> </a:t>
            </a:r>
            <a:r>
              <a:rPr lang="en-US" dirty="0" err="1">
                <a:solidFill>
                  <a:schemeClr val="tx1"/>
                </a:solidFill>
              </a:rPr>
              <a:t>médicos</a:t>
            </a:r>
            <a:r>
              <a:rPr lang="en-US" dirty="0">
                <a:solidFill>
                  <a:schemeClr val="tx1"/>
                </a:solidFill>
              </a:rPr>
              <a:t> que </a:t>
            </a:r>
            <a:r>
              <a:rPr lang="en-US" dirty="0" err="1">
                <a:solidFill>
                  <a:schemeClr val="tx1"/>
                </a:solidFill>
              </a:rPr>
              <a:t>visite</a:t>
            </a:r>
            <a:r>
              <a:rPr lang="en-US" dirty="0">
                <a:solidFill>
                  <a:schemeClr val="tx1"/>
                </a:solidFill>
              </a:rPr>
              <a:t>, </a:t>
            </a:r>
            <a:r>
              <a:rPr lang="en-US" dirty="0" err="1">
                <a:solidFill>
                  <a:schemeClr val="tx1"/>
                </a:solidFill>
              </a:rPr>
              <a:t>los</a:t>
            </a:r>
            <a:r>
              <a:rPr lang="en-US" dirty="0">
                <a:solidFill>
                  <a:schemeClr val="tx1"/>
                </a:solidFill>
              </a:rPr>
              <a:t> </a:t>
            </a:r>
            <a:r>
              <a:rPr lang="en-US" dirty="0" err="1">
                <a:solidFill>
                  <a:schemeClr val="tx1"/>
                </a:solidFill>
              </a:rPr>
              <a:t>medicamentos</a:t>
            </a:r>
            <a:r>
              <a:rPr lang="en-US" dirty="0">
                <a:solidFill>
                  <a:schemeClr val="tx1"/>
                </a:solidFill>
              </a:rPr>
              <a:t> que </a:t>
            </a:r>
            <a:r>
              <a:rPr lang="en-US" dirty="0" err="1">
                <a:solidFill>
                  <a:schemeClr val="tx1"/>
                </a:solidFill>
              </a:rPr>
              <a:t>toma</a:t>
            </a:r>
            <a:r>
              <a:rPr lang="en-US" dirty="0">
                <a:solidFill>
                  <a:schemeClr val="tx1"/>
                </a:solidFill>
              </a:rPr>
              <a:t> y las </a:t>
            </a:r>
            <a:r>
              <a:rPr lang="en-US" dirty="0" err="1">
                <a:solidFill>
                  <a:schemeClr val="tx1"/>
                </a:solidFill>
              </a:rPr>
              <a:t>farmacias</a:t>
            </a:r>
            <a:r>
              <a:rPr lang="en-US" dirty="0">
                <a:solidFill>
                  <a:schemeClr val="tx1"/>
                </a:solidFill>
              </a:rPr>
              <a:t> </a:t>
            </a:r>
            <a:r>
              <a:rPr lang="en-US" dirty="0" err="1">
                <a:solidFill>
                  <a:schemeClr val="tx1"/>
                </a:solidFill>
              </a:rPr>
              <a:t>donde</a:t>
            </a:r>
            <a:r>
              <a:rPr lang="en-US" dirty="0">
                <a:solidFill>
                  <a:schemeClr val="tx1"/>
                </a:solidFill>
              </a:rPr>
              <a:t> </a:t>
            </a:r>
            <a:r>
              <a:rPr lang="en-US" dirty="0" err="1">
                <a:solidFill>
                  <a:schemeClr val="tx1"/>
                </a:solidFill>
              </a:rPr>
              <a:t>consigue</a:t>
            </a:r>
            <a:r>
              <a:rPr lang="en-US" dirty="0">
                <a:solidFill>
                  <a:schemeClr val="tx1"/>
                </a:solidFill>
              </a:rPr>
              <a:t> sus </a:t>
            </a:r>
            <a:r>
              <a:rPr lang="en-US" dirty="0" err="1">
                <a:solidFill>
                  <a:schemeClr val="tx1"/>
                </a:solidFill>
              </a:rPr>
              <a:t>medicamentos</a:t>
            </a:r>
            <a:r>
              <a:rPr lang="en-US" dirty="0">
                <a:solidFill>
                  <a:schemeClr val="tx1"/>
                </a:solidFill>
              </a:rPr>
              <a:t>. Esto le </a:t>
            </a:r>
            <a:r>
              <a:rPr lang="en-US" dirty="0" err="1">
                <a:solidFill>
                  <a:schemeClr val="tx1"/>
                </a:solidFill>
              </a:rPr>
              <a:t>permitirá</a:t>
            </a:r>
            <a:r>
              <a:rPr lang="en-US" dirty="0">
                <a:solidFill>
                  <a:schemeClr val="tx1"/>
                </a:solidFill>
              </a:rPr>
              <a:t> </a:t>
            </a:r>
            <a:r>
              <a:rPr lang="en-US" dirty="0" err="1">
                <a:solidFill>
                  <a:schemeClr val="tx1"/>
                </a:solidFill>
              </a:rPr>
              <a:t>comparar</a:t>
            </a:r>
            <a:r>
              <a:rPr lang="en-US" dirty="0">
                <a:solidFill>
                  <a:schemeClr val="tx1"/>
                </a:solidFill>
              </a:rPr>
              <a:t> sus </a:t>
            </a:r>
            <a:r>
              <a:rPr lang="en-US" dirty="0" err="1">
                <a:solidFill>
                  <a:schemeClr val="tx1"/>
                </a:solidFill>
              </a:rPr>
              <a:t>opciones</a:t>
            </a:r>
            <a:r>
              <a:rPr lang="en-US" dirty="0">
                <a:solidFill>
                  <a:schemeClr val="tx1"/>
                </a:solidFill>
              </a:rPr>
              <a:t>. </a:t>
            </a:r>
            <a:r>
              <a:rPr lang="en-US" dirty="0" err="1">
                <a:solidFill>
                  <a:schemeClr val="tx1"/>
                </a:solidFill>
              </a:rPr>
              <a:t>Llame</a:t>
            </a:r>
            <a:r>
              <a:rPr lang="en-US" dirty="0">
                <a:solidFill>
                  <a:schemeClr val="tx1"/>
                </a:solidFill>
              </a:rPr>
              <a:t> a </a:t>
            </a:r>
            <a:r>
              <a:rPr lang="en-US" dirty="0" err="1">
                <a:solidFill>
                  <a:schemeClr val="tx1"/>
                </a:solidFill>
              </a:rPr>
              <a:t>su</a:t>
            </a:r>
            <a:r>
              <a:rPr lang="en-US" dirty="0">
                <a:solidFill>
                  <a:schemeClr val="tx1"/>
                </a:solidFill>
              </a:rPr>
              <a:t> SHIP para </a:t>
            </a:r>
            <a:r>
              <a:rPr lang="en-US" dirty="0" err="1">
                <a:solidFill>
                  <a:schemeClr val="tx1"/>
                </a:solidFill>
              </a:rPr>
              <a:t>pedir</a:t>
            </a:r>
            <a:r>
              <a:rPr lang="en-US" dirty="0">
                <a:solidFill>
                  <a:schemeClr val="tx1"/>
                </a:solidFill>
              </a:rPr>
              <a:t> </a:t>
            </a:r>
            <a:r>
              <a:rPr lang="en-US" dirty="0" err="1">
                <a:solidFill>
                  <a:schemeClr val="tx1"/>
                </a:solidFill>
              </a:rPr>
              <a:t>ayuda</a:t>
            </a:r>
            <a:r>
              <a:rPr lang="en-US" dirty="0">
                <a:solidFill>
                  <a:schemeClr val="tx1"/>
                </a:solidFill>
              </a:rPr>
              <a:t>. La </a:t>
            </a:r>
            <a:r>
              <a:rPr lang="en-US" dirty="0" err="1">
                <a:solidFill>
                  <a:schemeClr val="tx1"/>
                </a:solidFill>
              </a:rPr>
              <a:t>información</a:t>
            </a:r>
            <a:r>
              <a:rPr lang="en-US" dirty="0">
                <a:solidFill>
                  <a:schemeClr val="tx1"/>
                </a:solidFill>
              </a:rPr>
              <a:t> de </a:t>
            </a:r>
            <a:r>
              <a:rPr lang="en-US" dirty="0" err="1">
                <a:solidFill>
                  <a:schemeClr val="tx1"/>
                </a:solidFill>
              </a:rPr>
              <a:t>contacto</a:t>
            </a:r>
            <a:r>
              <a:rPr lang="en-US" dirty="0">
                <a:solidFill>
                  <a:schemeClr val="tx1"/>
                </a:solidFill>
              </a:rPr>
              <a:t> de </a:t>
            </a:r>
            <a:r>
              <a:rPr lang="en-US" dirty="0" err="1">
                <a:solidFill>
                  <a:schemeClr val="tx1"/>
                </a:solidFill>
              </a:rPr>
              <a:t>su</a:t>
            </a:r>
            <a:r>
              <a:rPr lang="en-US" dirty="0">
                <a:solidFill>
                  <a:schemeClr val="tx1"/>
                </a:solidFill>
              </a:rPr>
              <a:t> SHIP </a:t>
            </a:r>
            <a:r>
              <a:rPr lang="en-US" dirty="0" err="1">
                <a:solidFill>
                  <a:schemeClr val="tx1"/>
                </a:solidFill>
              </a:rPr>
              <a:t>está</a:t>
            </a:r>
            <a:r>
              <a:rPr lang="en-US" dirty="0">
                <a:solidFill>
                  <a:schemeClr val="tx1"/>
                </a:solidFill>
              </a:rPr>
              <a:t> </a:t>
            </a:r>
            <a:r>
              <a:rPr lang="en-US" dirty="0" err="1">
                <a:solidFill>
                  <a:schemeClr val="tx1"/>
                </a:solidFill>
              </a:rPr>
              <a:t>en</a:t>
            </a:r>
            <a:r>
              <a:rPr lang="en-US" dirty="0">
                <a:solidFill>
                  <a:schemeClr val="tx1"/>
                </a:solidFill>
              </a:rPr>
              <a:t> la </a:t>
            </a:r>
            <a:r>
              <a:rPr lang="en-US" dirty="0" err="1">
                <a:solidFill>
                  <a:schemeClr val="tx1"/>
                </a:solidFill>
              </a:rPr>
              <a:t>última</a:t>
            </a:r>
            <a:r>
              <a:rPr lang="en-US" dirty="0">
                <a:solidFill>
                  <a:schemeClr val="tx1"/>
                </a:solidFill>
              </a:rPr>
              <a:t> </a:t>
            </a:r>
            <a:r>
              <a:rPr lang="en-US" dirty="0" err="1">
                <a:solidFill>
                  <a:schemeClr val="tx1"/>
                </a:solidFill>
              </a:rPr>
              <a:t>página</a:t>
            </a:r>
            <a:r>
              <a:rPr lang="en-US" dirty="0">
                <a:solidFill>
                  <a:schemeClr val="tx1"/>
                </a:solidFill>
              </a:rPr>
              <a:t> de </a:t>
            </a:r>
            <a:r>
              <a:rPr lang="en-US" dirty="0" err="1">
                <a:solidFill>
                  <a:schemeClr val="tx1"/>
                </a:solidFill>
              </a:rPr>
              <a:t>este</a:t>
            </a:r>
            <a:r>
              <a:rPr lang="en-US" dirty="0">
                <a:solidFill>
                  <a:schemeClr val="tx1"/>
                </a:solidFill>
              </a:rPr>
              <a:t> </a:t>
            </a:r>
            <a:r>
              <a:rPr lang="en-US" dirty="0" err="1">
                <a:solidFill>
                  <a:schemeClr val="tx1"/>
                </a:solidFill>
              </a:rPr>
              <a:t>documento</a:t>
            </a:r>
            <a:r>
              <a:rPr lang="en-US" dirty="0">
                <a:solidFill>
                  <a:schemeClr val="tx1"/>
                </a:solidFill>
              </a:rPr>
              <a:t>.</a:t>
            </a:r>
          </a:p>
          <a:p>
            <a:pPr defTabSz="918147">
              <a:spcBef>
                <a:spcPts val="603"/>
              </a:spcBef>
              <a:defRPr/>
            </a:pPr>
            <a:endParaRPr lang="en-US" dirty="0">
              <a:solidFill>
                <a:prstClr val="black"/>
              </a:solidFill>
            </a:endParaRPr>
          </a:p>
        </p:txBody>
      </p:sp>
      <p:sp>
        <p:nvSpPr>
          <p:cNvPr id="7" name="Slide Image Placeholder 6"/>
          <p:cNvSpPr>
            <a:spLocks noGrp="1" noRot="1" noChangeAspect="1"/>
          </p:cNvSpPr>
          <p:nvPr>
            <p:ph type="sldImg"/>
          </p:nvPr>
        </p:nvSpPr>
        <p:spPr>
          <a:xfrm>
            <a:off x="1414463" y="722313"/>
            <a:ext cx="4181475" cy="3136900"/>
          </a:xfrm>
        </p:spPr>
      </p:sp>
    </p:spTree>
    <p:extLst>
      <p:ext uri="{BB962C8B-B14F-4D97-AF65-F5344CB8AC3E}">
        <p14:creationId xmlns:p14="http://schemas.microsoft.com/office/powerpoint/2010/main" val="1372261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AFFDD-95EE-1AEF-0A2F-BC53652243B8}"/>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AC118118-1C2E-184A-92B1-CDFFC558C8FC}"/>
              </a:ext>
            </a:extLst>
          </p:cNvPr>
          <p:cNvSpPr>
            <a:spLocks noGrp="1"/>
          </p:cNvSpPr>
          <p:nvPr>
            <p:ph type="body" idx="1"/>
          </p:nvPr>
        </p:nvSpPr>
        <p:spPr>
          <a:xfrm>
            <a:off x="365761" y="4148669"/>
            <a:ext cx="6233160" cy="4777618"/>
          </a:xfrm>
        </p:spPr>
        <p:txBody>
          <a:bodyPr/>
          <a:lstStyle/>
          <a:p>
            <a:pPr defTabSz="918147">
              <a:spcBef>
                <a:spcPts val="603"/>
              </a:spcBef>
              <a:defRPr/>
            </a:pPr>
            <a:endParaRPr lang="en-US">
              <a:solidFill>
                <a:prstClr val="black"/>
              </a:solidFill>
            </a:endParaRPr>
          </a:p>
        </p:txBody>
      </p:sp>
      <p:sp>
        <p:nvSpPr>
          <p:cNvPr id="7" name="Slide Image Placeholder 6">
            <a:extLst>
              <a:ext uri="{FF2B5EF4-FFF2-40B4-BE49-F238E27FC236}">
                <a16:creationId xmlns:a16="http://schemas.microsoft.com/office/drawing/2014/main" id="{786016A7-4990-04EB-39CB-A79377CE7B4C}"/>
              </a:ext>
            </a:extLst>
          </p:cNvPr>
          <p:cNvSpPr>
            <a:spLocks noGrp="1" noRot="1" noChangeAspect="1"/>
          </p:cNvSpPr>
          <p:nvPr>
            <p:ph type="sldImg"/>
          </p:nvPr>
        </p:nvSpPr>
        <p:spPr>
          <a:xfrm>
            <a:off x="1414463" y="722313"/>
            <a:ext cx="4181475" cy="3136900"/>
          </a:xfrm>
        </p:spPr>
      </p:sp>
    </p:spTree>
    <p:extLst>
      <p:ext uri="{BB962C8B-B14F-4D97-AF65-F5344CB8AC3E}">
        <p14:creationId xmlns:p14="http://schemas.microsoft.com/office/powerpoint/2010/main" val="1251757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0" i="0" dirty="0" err="1">
                <a:solidFill>
                  <a:srgbClr val="404040"/>
                </a:solidFill>
                <a:effectLst/>
                <a:latin typeface="Rubik"/>
              </a:rPr>
              <a:t>Algunas</a:t>
            </a:r>
            <a:r>
              <a:rPr lang="en-US" b="0" i="0" dirty="0">
                <a:solidFill>
                  <a:srgbClr val="404040"/>
                </a:solidFill>
                <a:effectLst/>
                <a:latin typeface="Rubik"/>
              </a:rPr>
              <a:t> personas </a:t>
            </a:r>
            <a:r>
              <a:rPr lang="en-US" b="0" i="0" dirty="0" err="1">
                <a:solidFill>
                  <a:srgbClr val="404040"/>
                </a:solidFill>
                <a:effectLst/>
                <a:latin typeface="Rubik"/>
              </a:rPr>
              <a:t>pueden</a:t>
            </a:r>
            <a:r>
              <a:rPr lang="en-US" b="0" i="0" dirty="0">
                <a:solidFill>
                  <a:srgbClr val="404040"/>
                </a:solidFill>
                <a:effectLst/>
                <a:latin typeface="Rubik"/>
              </a:rPr>
              <a:t> ser </a:t>
            </a:r>
            <a:r>
              <a:rPr lang="en-US" b="0" i="0" dirty="0" err="1">
                <a:solidFill>
                  <a:srgbClr val="404040"/>
                </a:solidFill>
                <a:effectLst/>
                <a:latin typeface="Rubik"/>
              </a:rPr>
              <a:t>elegibles</a:t>
            </a:r>
            <a:r>
              <a:rPr lang="en-US" b="0" i="0" dirty="0">
                <a:solidFill>
                  <a:srgbClr val="404040"/>
                </a:solidFill>
                <a:effectLst/>
                <a:latin typeface="Rubik"/>
              </a:rPr>
              <a:t> para </a:t>
            </a:r>
            <a:r>
              <a:rPr lang="en-US" b="0" i="0" dirty="0" err="1">
                <a:solidFill>
                  <a:srgbClr val="404040"/>
                </a:solidFill>
                <a:effectLst/>
                <a:latin typeface="Rubik"/>
              </a:rPr>
              <a:t>el</a:t>
            </a:r>
            <a:r>
              <a:rPr lang="en-US" b="0" i="0" dirty="0">
                <a:solidFill>
                  <a:srgbClr val="404040"/>
                </a:solidFill>
                <a:effectLst/>
                <a:latin typeface="Rubik"/>
              </a:rPr>
              <a:t> </a:t>
            </a:r>
            <a:r>
              <a:rPr lang="en-US" b="0" i="0" dirty="0" err="1">
                <a:solidFill>
                  <a:srgbClr val="404040"/>
                </a:solidFill>
                <a:effectLst/>
                <a:latin typeface="Rubik"/>
              </a:rPr>
              <a:t>Programa</a:t>
            </a:r>
            <a:r>
              <a:rPr lang="en-US" b="0" i="0" dirty="0">
                <a:solidFill>
                  <a:srgbClr val="404040"/>
                </a:solidFill>
                <a:effectLst/>
                <a:latin typeface="Rubik"/>
              </a:rPr>
              <a:t> de </a:t>
            </a:r>
            <a:r>
              <a:rPr lang="en-US" b="0" i="0" dirty="0" err="1">
                <a:solidFill>
                  <a:srgbClr val="404040"/>
                </a:solidFill>
                <a:effectLst/>
                <a:latin typeface="Rubik"/>
              </a:rPr>
              <a:t>Ahorro</a:t>
            </a:r>
            <a:r>
              <a:rPr lang="en-US" b="0" i="0" dirty="0">
                <a:solidFill>
                  <a:srgbClr val="404040"/>
                </a:solidFill>
                <a:effectLst/>
                <a:latin typeface="Rubik"/>
              </a:rPr>
              <a:t> de Medicare o MSP. Este </a:t>
            </a:r>
            <a:r>
              <a:rPr lang="en-US" b="0" i="0" dirty="0" err="1">
                <a:solidFill>
                  <a:srgbClr val="404040"/>
                </a:solidFill>
                <a:effectLst/>
                <a:latin typeface="Rubik"/>
              </a:rPr>
              <a:t>programa</a:t>
            </a:r>
            <a:r>
              <a:rPr lang="en-US" b="0" i="0" dirty="0">
                <a:solidFill>
                  <a:srgbClr val="404040"/>
                </a:solidFill>
                <a:effectLst/>
                <a:latin typeface="Rubik"/>
              </a:rPr>
              <a:t> </a:t>
            </a:r>
            <a:r>
              <a:rPr lang="en-US" b="0" i="0" dirty="0" err="1">
                <a:solidFill>
                  <a:srgbClr val="404040"/>
                </a:solidFill>
                <a:effectLst/>
                <a:latin typeface="Rubik"/>
              </a:rPr>
              <a:t>está</a:t>
            </a:r>
            <a:r>
              <a:rPr lang="en-US" b="0" i="0" dirty="0">
                <a:solidFill>
                  <a:srgbClr val="404040"/>
                </a:solidFill>
                <a:effectLst/>
                <a:latin typeface="Rubik"/>
              </a:rPr>
              <a:t> </a:t>
            </a:r>
            <a:r>
              <a:rPr lang="en-US" b="0" i="0" dirty="0" err="1">
                <a:solidFill>
                  <a:srgbClr val="404040"/>
                </a:solidFill>
                <a:effectLst/>
                <a:latin typeface="Rubik"/>
              </a:rPr>
              <a:t>dirigido</a:t>
            </a:r>
            <a:r>
              <a:rPr lang="en-US" b="0" i="0" dirty="0">
                <a:solidFill>
                  <a:srgbClr val="404040"/>
                </a:solidFill>
                <a:effectLst/>
                <a:latin typeface="Rubik"/>
              </a:rPr>
              <a:t> a personas con </a:t>
            </a:r>
            <a:r>
              <a:rPr lang="en-US" dirty="0" err="1"/>
              <a:t>ingresos</a:t>
            </a:r>
            <a:r>
              <a:rPr lang="en-US" dirty="0"/>
              <a:t> y </a:t>
            </a:r>
            <a:r>
              <a:rPr lang="en-US" dirty="0" err="1"/>
              <a:t>recursos</a:t>
            </a:r>
            <a:r>
              <a:rPr lang="en-US" dirty="0"/>
              <a:t> </a:t>
            </a:r>
            <a:r>
              <a:rPr lang="en-US" dirty="0" err="1"/>
              <a:t>limitados</a:t>
            </a:r>
            <a:r>
              <a:rPr lang="en-US" dirty="0"/>
              <a:t>. </a:t>
            </a:r>
            <a:r>
              <a:rPr lang="en-US" b="0" i="0" dirty="0">
                <a:solidFill>
                  <a:srgbClr val="404040"/>
                </a:solidFill>
                <a:effectLst/>
                <a:latin typeface="Rubik"/>
              </a:rPr>
              <a:t>El </a:t>
            </a:r>
            <a:r>
              <a:rPr lang="en-US" b="0" i="0" dirty="0" err="1">
                <a:solidFill>
                  <a:srgbClr val="404040"/>
                </a:solidFill>
                <a:effectLst/>
                <a:latin typeface="Rubik"/>
              </a:rPr>
              <a:t>Programa</a:t>
            </a:r>
            <a:r>
              <a:rPr lang="en-US" b="0" i="0" dirty="0">
                <a:solidFill>
                  <a:srgbClr val="404040"/>
                </a:solidFill>
                <a:effectLst/>
                <a:latin typeface="Rubik"/>
              </a:rPr>
              <a:t> de </a:t>
            </a:r>
            <a:r>
              <a:rPr lang="en-US" b="0" i="0" dirty="0" err="1">
                <a:solidFill>
                  <a:srgbClr val="404040"/>
                </a:solidFill>
                <a:effectLst/>
                <a:latin typeface="Rubik"/>
              </a:rPr>
              <a:t>Ahorro</a:t>
            </a:r>
            <a:r>
              <a:rPr lang="en-US" b="0" i="0" dirty="0">
                <a:solidFill>
                  <a:srgbClr val="404040"/>
                </a:solidFill>
                <a:effectLst/>
                <a:latin typeface="Rubik"/>
              </a:rPr>
              <a:t> de Medicare </a:t>
            </a:r>
            <a:r>
              <a:rPr lang="en-US" b="0" i="0" dirty="0" err="1">
                <a:solidFill>
                  <a:srgbClr val="404040"/>
                </a:solidFill>
                <a:effectLst/>
                <a:latin typeface="Rubik"/>
              </a:rPr>
              <a:t>puede</a:t>
            </a:r>
            <a:r>
              <a:rPr lang="en-US" b="0" i="0" dirty="0">
                <a:solidFill>
                  <a:srgbClr val="404040"/>
                </a:solidFill>
                <a:effectLst/>
                <a:latin typeface="Rubik"/>
              </a:rPr>
              <a:t> </a:t>
            </a:r>
            <a:r>
              <a:rPr lang="en-US" b="0" i="0" dirty="0" err="1">
                <a:solidFill>
                  <a:srgbClr val="404040"/>
                </a:solidFill>
                <a:effectLst/>
                <a:latin typeface="Rubik"/>
              </a:rPr>
              <a:t>ayudar</a:t>
            </a:r>
            <a:r>
              <a:rPr lang="en-US" b="0" i="0" dirty="0">
                <a:solidFill>
                  <a:srgbClr val="404040"/>
                </a:solidFill>
                <a:effectLst/>
                <a:latin typeface="Rubik"/>
              </a:rPr>
              <a:t> a las personas </a:t>
            </a:r>
            <a:r>
              <a:rPr lang="en-US" b="0" i="0" dirty="0" err="1">
                <a:solidFill>
                  <a:srgbClr val="404040"/>
                </a:solidFill>
                <a:effectLst/>
                <a:latin typeface="Rubik"/>
              </a:rPr>
              <a:t>elegibles</a:t>
            </a:r>
            <a:r>
              <a:rPr lang="en-US" b="0" i="0" dirty="0">
                <a:solidFill>
                  <a:srgbClr val="404040"/>
                </a:solidFill>
                <a:effectLst/>
                <a:latin typeface="Rubik"/>
              </a:rPr>
              <a:t> a </a:t>
            </a:r>
            <a:r>
              <a:rPr lang="en-US" b="0" i="0" dirty="0" err="1">
                <a:solidFill>
                  <a:srgbClr val="404040"/>
                </a:solidFill>
                <a:effectLst/>
                <a:latin typeface="Rubik"/>
              </a:rPr>
              <a:t>pagar</a:t>
            </a:r>
            <a:r>
              <a:rPr lang="en-US" b="0" i="0" dirty="0">
                <a:solidFill>
                  <a:srgbClr val="404040"/>
                </a:solidFill>
                <a:effectLst/>
                <a:latin typeface="Rubik"/>
              </a:rPr>
              <a:t> sus </a:t>
            </a:r>
            <a:r>
              <a:rPr lang="en-US" b="0" i="0" dirty="0" err="1">
                <a:solidFill>
                  <a:srgbClr val="404040"/>
                </a:solidFill>
                <a:effectLst/>
                <a:latin typeface="Rubik"/>
              </a:rPr>
              <a:t>primas</a:t>
            </a:r>
            <a:r>
              <a:rPr lang="en-US" b="0" i="0" dirty="0">
                <a:solidFill>
                  <a:srgbClr val="404040"/>
                </a:solidFill>
                <a:effectLst/>
                <a:latin typeface="Rubik"/>
              </a:rPr>
              <a:t> de Medicare y </a:t>
            </a:r>
            <a:r>
              <a:rPr lang="en-US" b="0" i="0" dirty="0" err="1">
                <a:solidFill>
                  <a:srgbClr val="404040"/>
                </a:solidFill>
                <a:effectLst/>
                <a:latin typeface="Rubik"/>
              </a:rPr>
              <a:t>otros</a:t>
            </a:r>
            <a:r>
              <a:rPr lang="en-US" b="0" i="0" dirty="0">
                <a:solidFill>
                  <a:srgbClr val="404040"/>
                </a:solidFill>
                <a:effectLst/>
                <a:latin typeface="Rubik"/>
              </a:rPr>
              <a:t> </a:t>
            </a:r>
            <a:r>
              <a:rPr lang="en-US" b="0" i="0" dirty="0" err="1">
                <a:solidFill>
                  <a:srgbClr val="404040"/>
                </a:solidFill>
                <a:effectLst/>
                <a:latin typeface="Rubik"/>
              </a:rPr>
              <a:t>costos</a:t>
            </a:r>
            <a:r>
              <a:rPr lang="en-US" b="0" i="0" dirty="0">
                <a:solidFill>
                  <a:srgbClr val="404040"/>
                </a:solidFill>
                <a:effectLst/>
                <a:latin typeface="Rubik"/>
              </a:rPr>
              <a:t> </a:t>
            </a:r>
            <a:r>
              <a:rPr lang="en-US" b="0" i="0" dirty="0" err="1">
                <a:solidFill>
                  <a:srgbClr val="404040"/>
                </a:solidFill>
                <a:effectLst/>
                <a:latin typeface="Rubik"/>
              </a:rPr>
              <a:t>asociados</a:t>
            </a:r>
            <a:r>
              <a:rPr lang="en-US" b="0" i="0" dirty="0">
                <a:solidFill>
                  <a:srgbClr val="404040"/>
                </a:solidFill>
                <a:effectLst/>
                <a:latin typeface="Rubik"/>
              </a:rPr>
              <a:t> a Medicare, </a:t>
            </a:r>
            <a:r>
              <a:rPr lang="en-US" b="0" i="0" dirty="0" err="1">
                <a:solidFill>
                  <a:srgbClr val="404040"/>
                </a:solidFill>
                <a:effectLst/>
                <a:latin typeface="Rubik"/>
              </a:rPr>
              <a:t>como</a:t>
            </a:r>
            <a:r>
              <a:rPr lang="en-US" b="0" i="0" dirty="0">
                <a:solidFill>
                  <a:srgbClr val="404040"/>
                </a:solidFill>
                <a:effectLst/>
                <a:latin typeface="Rubik"/>
              </a:rPr>
              <a:t> </a:t>
            </a:r>
            <a:r>
              <a:rPr lang="en-US" b="0" i="0" dirty="0" err="1">
                <a:solidFill>
                  <a:srgbClr val="404040"/>
                </a:solidFill>
                <a:effectLst/>
                <a:latin typeface="Rubik"/>
              </a:rPr>
              <a:t>franquicias</a:t>
            </a:r>
            <a:r>
              <a:rPr lang="en-US" b="0" i="0" dirty="0">
                <a:solidFill>
                  <a:srgbClr val="404040"/>
                </a:solidFill>
                <a:effectLst/>
                <a:latin typeface="Rubik"/>
              </a:rPr>
              <a:t>, </a:t>
            </a:r>
            <a:r>
              <a:rPr lang="en-US" b="0" i="0" dirty="0" err="1">
                <a:solidFill>
                  <a:srgbClr val="404040"/>
                </a:solidFill>
                <a:effectLst/>
                <a:latin typeface="Rubik"/>
              </a:rPr>
              <a:t>coseguros</a:t>
            </a:r>
            <a:r>
              <a:rPr lang="en-US" b="0" i="0" dirty="0">
                <a:solidFill>
                  <a:srgbClr val="404040"/>
                </a:solidFill>
                <a:effectLst/>
                <a:latin typeface="Rubik"/>
              </a:rPr>
              <a:t> y </a:t>
            </a:r>
            <a:r>
              <a:rPr lang="en-US" b="0" i="0" dirty="0" err="1">
                <a:solidFill>
                  <a:srgbClr val="404040"/>
                </a:solidFill>
                <a:effectLst/>
                <a:latin typeface="Rubik"/>
              </a:rPr>
              <a:t>copagos</a:t>
            </a:r>
            <a:r>
              <a:rPr lang="en-US" b="0" i="0" dirty="0">
                <a:solidFill>
                  <a:srgbClr val="404040"/>
                </a:solidFill>
                <a:effectLst/>
                <a:latin typeface="Rubik"/>
              </a:rPr>
              <a:t>. </a:t>
            </a:r>
          </a:p>
          <a:p>
            <a:pPr algn="l"/>
            <a:endParaRPr lang="en-US" b="0" i="0" dirty="0">
              <a:solidFill>
                <a:srgbClr val="404040"/>
              </a:solidFill>
              <a:effectLst/>
              <a:latin typeface="Rubik"/>
            </a:endParaRPr>
          </a:p>
          <a:p>
            <a:pPr algn="l" rtl="0"/>
            <a:r>
              <a:rPr lang="en-US" b="0" i="0" dirty="0" err="1">
                <a:solidFill>
                  <a:srgbClr val="404040"/>
                </a:solidFill>
                <a:effectLst/>
                <a:latin typeface="Rubik"/>
              </a:rPr>
              <a:t>Usted</a:t>
            </a:r>
            <a:r>
              <a:rPr lang="en-US" b="0" i="0" dirty="0">
                <a:solidFill>
                  <a:srgbClr val="404040"/>
                </a:solidFill>
                <a:effectLst/>
                <a:latin typeface="Rubik"/>
              </a:rPr>
              <a:t> </a:t>
            </a:r>
            <a:r>
              <a:rPr lang="en-US" b="0" i="0" dirty="0" err="1">
                <a:solidFill>
                  <a:srgbClr val="404040"/>
                </a:solidFill>
                <a:effectLst/>
                <a:latin typeface="Rubik"/>
              </a:rPr>
              <a:t>solicita</a:t>
            </a:r>
            <a:r>
              <a:rPr lang="en-US" b="0" i="0" dirty="0">
                <a:solidFill>
                  <a:srgbClr val="404040"/>
                </a:solidFill>
                <a:effectLst/>
                <a:latin typeface="Rubik"/>
              </a:rPr>
              <a:t> </a:t>
            </a:r>
            <a:r>
              <a:rPr lang="en-US" b="0" i="0" dirty="0" err="1">
                <a:solidFill>
                  <a:srgbClr val="404040"/>
                </a:solidFill>
                <a:effectLst/>
                <a:latin typeface="Rubik"/>
              </a:rPr>
              <a:t>acceso</a:t>
            </a:r>
            <a:r>
              <a:rPr lang="en-US" b="0" i="0" dirty="0">
                <a:solidFill>
                  <a:srgbClr val="404040"/>
                </a:solidFill>
                <a:effectLst/>
                <a:latin typeface="Rubik"/>
              </a:rPr>
              <a:t> a </a:t>
            </a:r>
            <a:r>
              <a:rPr lang="en-US" b="0" i="0" dirty="0" err="1">
                <a:solidFill>
                  <a:srgbClr val="404040"/>
                </a:solidFill>
                <a:effectLst/>
                <a:latin typeface="Rubik"/>
              </a:rPr>
              <a:t>los</a:t>
            </a:r>
            <a:r>
              <a:rPr lang="en-US" b="0" i="0" dirty="0">
                <a:solidFill>
                  <a:srgbClr val="404040"/>
                </a:solidFill>
                <a:effectLst/>
                <a:latin typeface="Rubik"/>
              </a:rPr>
              <a:t> </a:t>
            </a:r>
            <a:r>
              <a:rPr lang="en-US" b="0" i="0" dirty="0" err="1">
                <a:solidFill>
                  <a:srgbClr val="404040"/>
                </a:solidFill>
                <a:effectLst/>
                <a:latin typeface="Rubik"/>
              </a:rPr>
              <a:t>programas</a:t>
            </a:r>
            <a:r>
              <a:rPr lang="en-US" b="0" i="0" dirty="0">
                <a:solidFill>
                  <a:srgbClr val="404040"/>
                </a:solidFill>
                <a:effectLst/>
                <a:latin typeface="Rubik"/>
              </a:rPr>
              <a:t> de </a:t>
            </a:r>
            <a:r>
              <a:rPr lang="en-US" b="0" i="0" dirty="0" err="1">
                <a:solidFill>
                  <a:srgbClr val="404040"/>
                </a:solidFill>
                <a:effectLst/>
                <a:latin typeface="Rubik"/>
              </a:rPr>
              <a:t>ahorros</a:t>
            </a:r>
            <a:r>
              <a:rPr lang="en-US" b="0" i="0" dirty="0">
                <a:solidFill>
                  <a:srgbClr val="404040"/>
                </a:solidFill>
                <a:effectLst/>
                <a:latin typeface="Rubik"/>
              </a:rPr>
              <a:t> de Medicare a </a:t>
            </a:r>
            <a:r>
              <a:rPr lang="en-US" b="0" i="0" dirty="0" err="1">
                <a:solidFill>
                  <a:srgbClr val="404040"/>
                </a:solidFill>
                <a:effectLst/>
                <a:latin typeface="Rubik"/>
              </a:rPr>
              <a:t>través</a:t>
            </a:r>
            <a:r>
              <a:rPr lang="en-US" b="0" i="0" dirty="0">
                <a:solidFill>
                  <a:srgbClr val="404040"/>
                </a:solidFill>
                <a:effectLst/>
                <a:latin typeface="Rubik"/>
              </a:rPr>
              <a:t> de </a:t>
            </a:r>
            <a:r>
              <a:rPr lang="en-US" b="0" i="0" dirty="0" err="1">
                <a:solidFill>
                  <a:srgbClr val="404040"/>
                </a:solidFill>
                <a:effectLst/>
                <a:latin typeface="Rubik"/>
              </a:rPr>
              <a:t>su</a:t>
            </a:r>
            <a:r>
              <a:rPr lang="en-US" b="0" i="0" dirty="0">
                <a:solidFill>
                  <a:srgbClr val="404040"/>
                </a:solidFill>
                <a:effectLst/>
                <a:latin typeface="Rubik"/>
              </a:rPr>
              <a:t> </a:t>
            </a:r>
            <a:r>
              <a:rPr lang="en-US" b="0" i="0" dirty="0" err="1">
                <a:solidFill>
                  <a:srgbClr val="404040"/>
                </a:solidFill>
                <a:effectLst/>
                <a:latin typeface="Rubik"/>
              </a:rPr>
              <a:t>estado</a:t>
            </a:r>
            <a:r>
              <a:rPr lang="en-US" b="0" i="0" dirty="0">
                <a:solidFill>
                  <a:srgbClr val="404040"/>
                </a:solidFill>
                <a:effectLst/>
                <a:latin typeface="Rubik"/>
              </a:rPr>
              <a:t>. </a:t>
            </a:r>
            <a:r>
              <a:rPr lang="en-US" b="0" i="0" dirty="0" err="1">
                <a:solidFill>
                  <a:srgbClr val="404040"/>
                </a:solidFill>
                <a:effectLst/>
                <a:latin typeface="Rubik"/>
              </a:rPr>
              <a:t>Cuando</a:t>
            </a:r>
            <a:r>
              <a:rPr lang="en-US" b="0" i="0" dirty="0">
                <a:solidFill>
                  <a:srgbClr val="404040"/>
                </a:solidFill>
                <a:effectLst/>
                <a:latin typeface="Rubik"/>
              </a:rPr>
              <a:t> </a:t>
            </a:r>
            <a:r>
              <a:rPr lang="en-US" b="0" i="0" dirty="0" err="1">
                <a:solidFill>
                  <a:srgbClr val="404040"/>
                </a:solidFill>
                <a:effectLst/>
                <a:latin typeface="Rubik"/>
              </a:rPr>
              <a:t>presenta</a:t>
            </a:r>
            <a:r>
              <a:rPr lang="en-US" b="0" i="0" dirty="0">
                <a:solidFill>
                  <a:srgbClr val="404040"/>
                </a:solidFill>
                <a:effectLst/>
                <a:latin typeface="Rubik"/>
              </a:rPr>
              <a:t> la </a:t>
            </a:r>
            <a:r>
              <a:rPr lang="en-US" b="0" i="0" dirty="0" err="1">
                <a:solidFill>
                  <a:srgbClr val="404040"/>
                </a:solidFill>
                <a:effectLst/>
                <a:latin typeface="Rubik"/>
              </a:rPr>
              <a:t>solicitud</a:t>
            </a:r>
            <a:r>
              <a:rPr lang="en-US" b="0" i="0" dirty="0">
                <a:solidFill>
                  <a:srgbClr val="404040"/>
                </a:solidFill>
                <a:effectLst/>
                <a:latin typeface="Rubik"/>
              </a:rPr>
              <a:t>, </a:t>
            </a:r>
            <a:r>
              <a:rPr lang="en-US" b="0" i="0" dirty="0" err="1">
                <a:solidFill>
                  <a:srgbClr val="404040"/>
                </a:solidFill>
                <a:effectLst/>
                <a:latin typeface="Rubik"/>
              </a:rPr>
              <a:t>su</a:t>
            </a:r>
            <a:r>
              <a:rPr lang="en-US" b="0" i="0" dirty="0">
                <a:solidFill>
                  <a:srgbClr val="404040"/>
                </a:solidFill>
                <a:effectLst/>
                <a:latin typeface="Rubik"/>
              </a:rPr>
              <a:t> </a:t>
            </a:r>
            <a:r>
              <a:rPr lang="en-US" b="0" i="0" dirty="0" err="1">
                <a:solidFill>
                  <a:srgbClr val="404040"/>
                </a:solidFill>
                <a:effectLst/>
                <a:latin typeface="Rubik"/>
              </a:rPr>
              <a:t>estado</a:t>
            </a:r>
            <a:r>
              <a:rPr lang="en-US" b="0" i="0" dirty="0">
                <a:solidFill>
                  <a:srgbClr val="404040"/>
                </a:solidFill>
                <a:effectLst/>
                <a:latin typeface="Rubik"/>
              </a:rPr>
              <a:t> </a:t>
            </a:r>
            <a:r>
              <a:rPr lang="en-US" b="0" i="0" dirty="0" err="1">
                <a:solidFill>
                  <a:srgbClr val="404040"/>
                </a:solidFill>
                <a:effectLst/>
                <a:latin typeface="Rubik"/>
              </a:rPr>
              <a:t>determina</a:t>
            </a:r>
            <a:r>
              <a:rPr lang="en-US" b="0" i="0" dirty="0">
                <a:solidFill>
                  <a:srgbClr val="404040"/>
                </a:solidFill>
                <a:effectLst/>
                <a:latin typeface="Rubik"/>
              </a:rPr>
              <a:t> para </a:t>
            </a:r>
            <a:r>
              <a:rPr lang="en-US" b="0" i="0" dirty="0" err="1">
                <a:solidFill>
                  <a:srgbClr val="404040"/>
                </a:solidFill>
                <a:effectLst/>
                <a:latin typeface="Rubik"/>
              </a:rPr>
              <a:t>cuál</a:t>
            </a:r>
            <a:r>
              <a:rPr lang="en-US" b="0" i="0" dirty="0">
                <a:solidFill>
                  <a:srgbClr val="404040"/>
                </a:solidFill>
                <a:effectLst/>
                <a:latin typeface="Rubik"/>
              </a:rPr>
              <a:t> de </a:t>
            </a:r>
            <a:r>
              <a:rPr lang="en-US" b="0" i="0" dirty="0" err="1">
                <a:solidFill>
                  <a:srgbClr val="404040"/>
                </a:solidFill>
                <a:effectLst/>
                <a:latin typeface="Rubik"/>
              </a:rPr>
              <a:t>los</a:t>
            </a:r>
            <a:r>
              <a:rPr lang="en-US" b="0" i="0" dirty="0">
                <a:solidFill>
                  <a:srgbClr val="404040"/>
                </a:solidFill>
                <a:effectLst/>
                <a:latin typeface="Rubik"/>
              </a:rPr>
              <a:t> </a:t>
            </a:r>
            <a:r>
              <a:rPr lang="en-US" b="0" i="0" dirty="0" err="1">
                <a:solidFill>
                  <a:srgbClr val="404040"/>
                </a:solidFill>
                <a:effectLst/>
                <a:latin typeface="Rubik"/>
              </a:rPr>
              <a:t>Programa</a:t>
            </a:r>
            <a:r>
              <a:rPr lang="en-US" b="0" i="0" dirty="0">
                <a:solidFill>
                  <a:srgbClr val="404040"/>
                </a:solidFill>
                <a:effectLst/>
                <a:latin typeface="Rubik"/>
              </a:rPr>
              <a:t> de </a:t>
            </a:r>
            <a:r>
              <a:rPr lang="en-US" b="0" i="0" dirty="0" err="1">
                <a:solidFill>
                  <a:srgbClr val="404040"/>
                </a:solidFill>
                <a:effectLst/>
                <a:latin typeface="Rubik"/>
              </a:rPr>
              <a:t>Ahorros</a:t>
            </a:r>
            <a:r>
              <a:rPr lang="en-US" b="0" i="0" dirty="0">
                <a:solidFill>
                  <a:srgbClr val="404040"/>
                </a:solidFill>
                <a:effectLst/>
                <a:latin typeface="Rubik"/>
              </a:rPr>
              <a:t> Medicare </a:t>
            </a:r>
            <a:r>
              <a:rPr lang="en-US" b="0" i="0" dirty="0" err="1">
                <a:solidFill>
                  <a:srgbClr val="404040"/>
                </a:solidFill>
                <a:effectLst/>
                <a:latin typeface="Rubik"/>
              </a:rPr>
              <a:t>califica</a:t>
            </a:r>
            <a:r>
              <a:rPr lang="en-US" b="0" i="0" dirty="0">
                <a:solidFill>
                  <a:srgbClr val="404040"/>
                </a:solidFill>
                <a:effectLst/>
                <a:latin typeface="Rubik"/>
              </a:rPr>
              <a:t>. </a:t>
            </a:r>
            <a:r>
              <a:rPr lang="en-US" b="0" i="0" dirty="0" err="1">
                <a:solidFill>
                  <a:srgbClr val="404040"/>
                </a:solidFill>
                <a:effectLst/>
                <a:latin typeface="Rubik"/>
              </a:rPr>
              <a:t>Incluso</a:t>
            </a:r>
            <a:r>
              <a:rPr lang="en-US" b="0" i="0" dirty="0">
                <a:solidFill>
                  <a:srgbClr val="404040"/>
                </a:solidFill>
                <a:effectLst/>
                <a:latin typeface="Rubik"/>
              </a:rPr>
              <a:t> </a:t>
            </a:r>
            <a:r>
              <a:rPr lang="en-US" b="0" i="0" dirty="0" err="1">
                <a:solidFill>
                  <a:srgbClr val="404040"/>
                </a:solidFill>
                <a:effectLst/>
                <a:latin typeface="Rubik"/>
              </a:rPr>
              <a:t>si</a:t>
            </a:r>
            <a:r>
              <a:rPr lang="en-US" b="0" i="0" dirty="0">
                <a:solidFill>
                  <a:srgbClr val="404040"/>
                </a:solidFill>
                <a:effectLst/>
                <a:latin typeface="Rubik"/>
              </a:rPr>
              <a:t> no </a:t>
            </a:r>
            <a:r>
              <a:rPr lang="en-US" b="0" i="0" dirty="0" err="1">
                <a:solidFill>
                  <a:srgbClr val="404040"/>
                </a:solidFill>
                <a:effectLst/>
                <a:latin typeface="Rubik"/>
              </a:rPr>
              <a:t>cree</a:t>
            </a:r>
            <a:r>
              <a:rPr lang="en-US" b="0" i="0" dirty="0">
                <a:solidFill>
                  <a:srgbClr val="404040"/>
                </a:solidFill>
                <a:effectLst/>
                <a:latin typeface="Rubik"/>
              </a:rPr>
              <a:t> que </a:t>
            </a:r>
            <a:r>
              <a:rPr lang="en-US" b="0" i="0" dirty="0" err="1">
                <a:solidFill>
                  <a:srgbClr val="404040"/>
                </a:solidFill>
                <a:effectLst/>
                <a:latin typeface="Rubik"/>
              </a:rPr>
              <a:t>califique</a:t>
            </a:r>
            <a:r>
              <a:rPr lang="en-US" b="0" i="0" dirty="0">
                <a:solidFill>
                  <a:srgbClr val="404040"/>
                </a:solidFill>
                <a:effectLst/>
                <a:latin typeface="Rubik"/>
              </a:rPr>
              <a:t>, </a:t>
            </a:r>
            <a:r>
              <a:rPr lang="en-US" b="0" i="0" dirty="0" err="1">
                <a:solidFill>
                  <a:srgbClr val="404040"/>
                </a:solidFill>
                <a:effectLst/>
                <a:latin typeface="Rubik"/>
              </a:rPr>
              <a:t>debería</a:t>
            </a:r>
            <a:r>
              <a:rPr lang="en-US" b="0" i="0" dirty="0">
                <a:solidFill>
                  <a:srgbClr val="404040"/>
                </a:solidFill>
                <a:effectLst/>
                <a:latin typeface="Rubik"/>
              </a:rPr>
              <a:t> </a:t>
            </a:r>
            <a:r>
              <a:rPr lang="en-US" b="0" i="0" dirty="0" err="1">
                <a:solidFill>
                  <a:srgbClr val="404040"/>
                </a:solidFill>
                <a:effectLst/>
                <a:latin typeface="Rubik"/>
              </a:rPr>
              <a:t>presentar</a:t>
            </a:r>
            <a:r>
              <a:rPr lang="en-US" b="0" i="0" dirty="0">
                <a:solidFill>
                  <a:srgbClr val="404040"/>
                </a:solidFill>
                <a:effectLst/>
                <a:latin typeface="Rubik"/>
              </a:rPr>
              <a:t> </a:t>
            </a:r>
            <a:r>
              <a:rPr lang="en-US" b="0" i="0" dirty="0" err="1">
                <a:solidFill>
                  <a:srgbClr val="404040"/>
                </a:solidFill>
                <a:effectLst/>
                <a:latin typeface="Rubik"/>
              </a:rPr>
              <a:t>una</a:t>
            </a:r>
            <a:r>
              <a:rPr lang="en-US" b="0" i="0" dirty="0">
                <a:solidFill>
                  <a:srgbClr val="404040"/>
                </a:solidFill>
                <a:effectLst/>
                <a:latin typeface="Rubik"/>
              </a:rPr>
              <a:t> </a:t>
            </a:r>
            <a:r>
              <a:rPr lang="en-US" b="0" i="0" dirty="0" err="1">
                <a:solidFill>
                  <a:srgbClr val="404040"/>
                </a:solidFill>
                <a:effectLst/>
                <a:latin typeface="Rubik"/>
              </a:rPr>
              <a:t>solicitud</a:t>
            </a:r>
            <a:r>
              <a:rPr lang="en-US" b="0" i="0" dirty="0">
                <a:solidFill>
                  <a:srgbClr val="404040"/>
                </a:solidFill>
                <a:effectLst/>
                <a:latin typeface="Rubik"/>
              </a:rPr>
              <a:t>.</a:t>
            </a:r>
          </a:p>
          <a:p>
            <a:endParaRPr lang="en-US" dirty="0"/>
          </a:p>
          <a:p>
            <a:pPr algn="l" rtl="0"/>
            <a:r>
              <a:rPr lang="en-US" b="0" i="0" dirty="0">
                <a:solidFill>
                  <a:srgbClr val="404040"/>
                </a:solidFill>
                <a:effectLst/>
                <a:latin typeface="Rubik"/>
              </a:rPr>
              <a:t>En </a:t>
            </a:r>
            <a:r>
              <a:rPr lang="en-US" b="0" i="0" dirty="0" err="1">
                <a:solidFill>
                  <a:srgbClr val="404040"/>
                </a:solidFill>
                <a:effectLst/>
                <a:latin typeface="Rubik"/>
              </a:rPr>
              <a:t>muchos</a:t>
            </a:r>
            <a:r>
              <a:rPr lang="en-US" b="0" i="0" dirty="0">
                <a:solidFill>
                  <a:srgbClr val="404040"/>
                </a:solidFill>
                <a:effectLst/>
                <a:latin typeface="Rubik"/>
              </a:rPr>
              <a:t> </a:t>
            </a:r>
            <a:r>
              <a:rPr lang="en-US" b="0" i="0" dirty="0" err="1">
                <a:solidFill>
                  <a:srgbClr val="404040"/>
                </a:solidFill>
                <a:effectLst/>
                <a:latin typeface="Rubik"/>
              </a:rPr>
              <a:t>casos</a:t>
            </a:r>
            <a:r>
              <a:rPr lang="en-US" b="0" i="0" dirty="0">
                <a:solidFill>
                  <a:srgbClr val="404040"/>
                </a:solidFill>
                <a:effectLst/>
                <a:latin typeface="Rubik"/>
              </a:rPr>
              <a:t>, para </a:t>
            </a:r>
            <a:r>
              <a:rPr lang="en-US" b="0" i="0" dirty="0" err="1">
                <a:solidFill>
                  <a:srgbClr val="404040"/>
                </a:solidFill>
                <a:effectLst/>
                <a:latin typeface="Rubik"/>
              </a:rPr>
              <a:t>calificar</a:t>
            </a:r>
            <a:r>
              <a:rPr lang="en-US" b="0" i="0" dirty="0">
                <a:solidFill>
                  <a:srgbClr val="404040"/>
                </a:solidFill>
                <a:effectLst/>
                <a:latin typeface="Rubik"/>
              </a:rPr>
              <a:t> para un </a:t>
            </a:r>
            <a:r>
              <a:rPr lang="en-US" b="0" i="0" dirty="0" err="1">
                <a:solidFill>
                  <a:srgbClr val="404040"/>
                </a:solidFill>
                <a:effectLst/>
                <a:latin typeface="Rubik"/>
              </a:rPr>
              <a:t>Programa</a:t>
            </a:r>
            <a:r>
              <a:rPr lang="en-US" b="0" i="0" dirty="0">
                <a:solidFill>
                  <a:srgbClr val="404040"/>
                </a:solidFill>
                <a:effectLst/>
                <a:latin typeface="Rubik"/>
              </a:rPr>
              <a:t> de </a:t>
            </a:r>
            <a:r>
              <a:rPr lang="en-US" b="0" i="0" dirty="0" err="1">
                <a:solidFill>
                  <a:srgbClr val="404040"/>
                </a:solidFill>
                <a:effectLst/>
                <a:latin typeface="Rubik"/>
              </a:rPr>
              <a:t>Ahorro</a:t>
            </a:r>
            <a:r>
              <a:rPr lang="en-US" b="0" i="0" dirty="0">
                <a:solidFill>
                  <a:srgbClr val="404040"/>
                </a:solidFill>
                <a:effectLst/>
                <a:latin typeface="Rubik"/>
              </a:rPr>
              <a:t> de Medicare, </a:t>
            </a:r>
            <a:r>
              <a:rPr lang="en-US" b="0" i="0" dirty="0" err="1">
                <a:solidFill>
                  <a:srgbClr val="404040"/>
                </a:solidFill>
                <a:effectLst/>
                <a:latin typeface="Rubik"/>
              </a:rPr>
              <a:t>debe</a:t>
            </a:r>
            <a:r>
              <a:rPr lang="en-US" b="0" i="0" dirty="0">
                <a:solidFill>
                  <a:srgbClr val="404040"/>
                </a:solidFill>
                <a:effectLst/>
                <a:latin typeface="Rubik"/>
              </a:rPr>
              <a:t> </a:t>
            </a:r>
            <a:r>
              <a:rPr lang="en-US" b="0" i="0" dirty="0" err="1">
                <a:solidFill>
                  <a:srgbClr val="404040"/>
                </a:solidFill>
                <a:effectLst/>
                <a:latin typeface="Rubik"/>
              </a:rPr>
              <a:t>tener</a:t>
            </a:r>
            <a:r>
              <a:rPr lang="en-US" b="0" i="0" dirty="0">
                <a:solidFill>
                  <a:srgbClr val="404040"/>
                </a:solidFill>
                <a:effectLst/>
                <a:latin typeface="Rubik"/>
              </a:rPr>
              <a:t> </a:t>
            </a:r>
            <a:r>
              <a:rPr lang="en-US" b="0" i="0" dirty="0" err="1">
                <a:solidFill>
                  <a:srgbClr val="404040"/>
                </a:solidFill>
                <a:effectLst/>
                <a:latin typeface="Rubik"/>
              </a:rPr>
              <a:t>ingresos</a:t>
            </a:r>
            <a:r>
              <a:rPr lang="en-US" b="0" i="0" dirty="0">
                <a:solidFill>
                  <a:srgbClr val="404040"/>
                </a:solidFill>
                <a:effectLst/>
                <a:latin typeface="Rubik"/>
              </a:rPr>
              <a:t> y </a:t>
            </a:r>
            <a:r>
              <a:rPr lang="en-US" b="0" i="0" dirty="0" err="1">
                <a:solidFill>
                  <a:srgbClr val="404040"/>
                </a:solidFill>
                <a:effectLst/>
                <a:latin typeface="Rubik"/>
              </a:rPr>
              <a:t>recursos</a:t>
            </a:r>
            <a:r>
              <a:rPr lang="en-US" b="0" i="0" dirty="0">
                <a:solidFill>
                  <a:srgbClr val="404040"/>
                </a:solidFill>
                <a:effectLst/>
                <a:latin typeface="Rubik"/>
              </a:rPr>
              <a:t> </a:t>
            </a:r>
            <a:r>
              <a:rPr lang="en-US" b="0" i="0" dirty="0" err="1">
                <a:solidFill>
                  <a:srgbClr val="404040"/>
                </a:solidFill>
                <a:effectLst/>
                <a:latin typeface="Rubik"/>
              </a:rPr>
              <a:t>por</a:t>
            </a:r>
            <a:r>
              <a:rPr lang="en-US" b="0" i="0" dirty="0">
                <a:solidFill>
                  <a:srgbClr val="404040"/>
                </a:solidFill>
                <a:effectLst/>
                <a:latin typeface="Rubik"/>
              </a:rPr>
              <a:t> </a:t>
            </a:r>
            <a:r>
              <a:rPr lang="en-US" b="0" i="0" dirty="0" err="1">
                <a:solidFill>
                  <a:srgbClr val="404040"/>
                </a:solidFill>
                <a:effectLst/>
                <a:latin typeface="Rubik"/>
              </a:rPr>
              <a:t>debajo</a:t>
            </a:r>
            <a:r>
              <a:rPr lang="en-US" b="0" i="0" dirty="0">
                <a:solidFill>
                  <a:srgbClr val="404040"/>
                </a:solidFill>
                <a:effectLst/>
                <a:latin typeface="Rubik"/>
              </a:rPr>
              <a:t> de un </a:t>
            </a:r>
            <a:r>
              <a:rPr lang="en-US" b="0" i="0" dirty="0" err="1">
                <a:solidFill>
                  <a:srgbClr val="404040"/>
                </a:solidFill>
                <a:effectLst/>
                <a:latin typeface="Rubik"/>
              </a:rPr>
              <a:t>cierto</a:t>
            </a:r>
            <a:r>
              <a:rPr lang="en-US" b="0" i="0" dirty="0">
                <a:solidFill>
                  <a:srgbClr val="404040"/>
                </a:solidFill>
                <a:effectLst/>
                <a:latin typeface="Rubik"/>
              </a:rPr>
              <a:t> </a:t>
            </a:r>
            <a:r>
              <a:rPr lang="en-US" b="0" i="0" dirty="0" err="1">
                <a:solidFill>
                  <a:srgbClr val="404040"/>
                </a:solidFill>
                <a:effectLst/>
                <a:latin typeface="Rubik"/>
              </a:rPr>
              <a:t>límite</a:t>
            </a:r>
            <a:r>
              <a:rPr lang="en-US" b="0" i="0" dirty="0">
                <a:solidFill>
                  <a:srgbClr val="404040"/>
                </a:solidFill>
                <a:effectLst/>
                <a:latin typeface="Rubik"/>
              </a:rPr>
              <a:t>, </a:t>
            </a:r>
            <a:r>
              <a:rPr lang="en-US" b="0" i="0" dirty="0" err="1">
                <a:solidFill>
                  <a:srgbClr val="404040"/>
                </a:solidFill>
                <a:effectLst/>
                <a:latin typeface="Rubik"/>
              </a:rPr>
              <a:t>tal</a:t>
            </a:r>
            <a:r>
              <a:rPr lang="en-US" b="0" i="0" dirty="0">
                <a:solidFill>
                  <a:srgbClr val="404040"/>
                </a:solidFill>
                <a:effectLst/>
                <a:latin typeface="Rubik"/>
              </a:rPr>
              <a:t> </a:t>
            </a:r>
            <a:r>
              <a:rPr lang="en-US" b="0" i="0" dirty="0" err="1">
                <a:solidFill>
                  <a:srgbClr val="404040"/>
                </a:solidFill>
                <a:effectLst/>
                <a:latin typeface="Rubik"/>
              </a:rPr>
              <a:t>como</a:t>
            </a:r>
            <a:r>
              <a:rPr lang="en-US" b="0" i="0" dirty="0">
                <a:solidFill>
                  <a:srgbClr val="404040"/>
                </a:solidFill>
                <a:effectLst/>
                <a:latin typeface="Rubik"/>
              </a:rPr>
              <a:t> se describe </a:t>
            </a:r>
            <a:r>
              <a:rPr lang="en-US" b="0" i="0" dirty="0" err="1">
                <a:solidFill>
                  <a:srgbClr val="404040"/>
                </a:solidFill>
                <a:effectLst/>
                <a:latin typeface="Rubik"/>
              </a:rPr>
              <a:t>en</a:t>
            </a:r>
            <a:r>
              <a:rPr lang="en-US" b="0" i="0" dirty="0">
                <a:solidFill>
                  <a:srgbClr val="404040"/>
                </a:solidFill>
                <a:effectLst/>
                <a:latin typeface="Rubik"/>
              </a:rPr>
              <a:t> es.Medicare.gov</a:t>
            </a:r>
          </a:p>
          <a:p>
            <a:endParaRPr lang="en-US" dirty="0"/>
          </a:p>
          <a:p>
            <a:pPr rtl="0"/>
            <a:r>
              <a:rPr lang="en-US" dirty="0" err="1"/>
              <a:t>Existen</a:t>
            </a:r>
            <a:r>
              <a:rPr lang="en-US" dirty="0"/>
              <a:t> 4 </a:t>
            </a:r>
            <a:r>
              <a:rPr lang="en-US" dirty="0" err="1"/>
              <a:t>tipos</a:t>
            </a:r>
            <a:r>
              <a:rPr lang="en-US" dirty="0"/>
              <a:t> de </a:t>
            </a:r>
            <a:r>
              <a:rPr lang="en-US" dirty="0" err="1"/>
              <a:t>Programas</a:t>
            </a:r>
            <a:r>
              <a:rPr lang="en-US" dirty="0"/>
              <a:t> de </a:t>
            </a:r>
            <a:r>
              <a:rPr lang="en-US" dirty="0" err="1"/>
              <a:t>Ahorros</a:t>
            </a:r>
            <a:r>
              <a:rPr lang="en-US" dirty="0"/>
              <a:t> de Medicare: </a:t>
            </a:r>
          </a:p>
          <a:p>
            <a:pPr marL="228326" indent="-228326" rtl="0">
              <a:buAutoNum type="arabicPeriod"/>
            </a:pPr>
            <a:r>
              <a:rPr lang="en-US" b="1" dirty="0" err="1"/>
              <a:t>Programa</a:t>
            </a:r>
            <a:r>
              <a:rPr lang="en-US" b="1" dirty="0"/>
              <a:t> de </a:t>
            </a:r>
            <a:r>
              <a:rPr lang="en-US" b="1" dirty="0" err="1"/>
              <a:t>Beneficiario</a:t>
            </a:r>
            <a:r>
              <a:rPr lang="en-US" b="1" dirty="0"/>
              <a:t> </a:t>
            </a:r>
            <a:r>
              <a:rPr lang="en-US" b="1" dirty="0" err="1"/>
              <a:t>Calificado</a:t>
            </a:r>
            <a:r>
              <a:rPr lang="en-US" b="1" dirty="0"/>
              <a:t> de Medicare (QMB): </a:t>
            </a:r>
            <a:r>
              <a:rPr lang="en-US" dirty="0"/>
              <a:t>Si es </a:t>
            </a:r>
            <a:r>
              <a:rPr lang="en-US" dirty="0" err="1"/>
              <a:t>elegible</a:t>
            </a:r>
            <a:r>
              <a:rPr lang="en-US" dirty="0"/>
              <a:t>, </a:t>
            </a:r>
            <a:r>
              <a:rPr lang="en-US" dirty="0" err="1"/>
              <a:t>el</a:t>
            </a:r>
            <a:r>
              <a:rPr lang="en-US" dirty="0"/>
              <a:t> </a:t>
            </a:r>
            <a:r>
              <a:rPr lang="en-US" dirty="0" err="1"/>
              <a:t>Programa</a:t>
            </a:r>
            <a:r>
              <a:rPr lang="en-US" dirty="0"/>
              <a:t> QMB </a:t>
            </a:r>
            <a:r>
              <a:rPr lang="en-US" dirty="0" err="1"/>
              <a:t>paga</a:t>
            </a:r>
            <a:r>
              <a:rPr lang="en-US" dirty="0"/>
              <a:t> las </a:t>
            </a:r>
            <a:r>
              <a:rPr lang="en-US" dirty="0" err="1"/>
              <a:t>primas</a:t>
            </a:r>
            <a:r>
              <a:rPr lang="en-US" dirty="0"/>
              <a:t> de la </a:t>
            </a:r>
            <a:r>
              <a:rPr lang="en-US" dirty="0" err="1"/>
              <a:t>Parte</a:t>
            </a:r>
            <a:r>
              <a:rPr lang="en-US" dirty="0"/>
              <a:t> A y/o </a:t>
            </a:r>
            <a:r>
              <a:rPr lang="en-US" dirty="0" err="1"/>
              <a:t>Parte</a:t>
            </a:r>
            <a:r>
              <a:rPr lang="en-US" dirty="0"/>
              <a:t> B. </a:t>
            </a:r>
            <a:r>
              <a:rPr lang="en-US" dirty="0" err="1"/>
              <a:t>Además</a:t>
            </a:r>
            <a:r>
              <a:rPr lang="en-US" dirty="0"/>
              <a:t>, </a:t>
            </a:r>
            <a:r>
              <a:rPr lang="en-US" dirty="0" err="1"/>
              <a:t>los</a:t>
            </a:r>
            <a:r>
              <a:rPr lang="en-US" dirty="0"/>
              <a:t> </a:t>
            </a:r>
            <a:r>
              <a:rPr lang="en-US" dirty="0" err="1"/>
              <a:t>proveedores</a:t>
            </a:r>
            <a:r>
              <a:rPr lang="en-US" dirty="0"/>
              <a:t> de Medicare no </a:t>
            </a:r>
            <a:r>
              <a:rPr lang="en-US" dirty="0" err="1"/>
              <a:t>pueden</a:t>
            </a:r>
            <a:r>
              <a:rPr lang="en-US" dirty="0"/>
              <a:t> </a:t>
            </a:r>
            <a:r>
              <a:rPr lang="en-US" dirty="0" err="1"/>
              <a:t>facturarle</a:t>
            </a:r>
            <a:r>
              <a:rPr lang="en-US" dirty="0"/>
              <a:t> </a:t>
            </a:r>
            <a:r>
              <a:rPr lang="en-US" dirty="0" err="1"/>
              <a:t>por</a:t>
            </a:r>
            <a:r>
              <a:rPr lang="en-US" dirty="0"/>
              <a:t> </a:t>
            </a:r>
            <a:r>
              <a:rPr lang="en-US" dirty="0" err="1"/>
              <a:t>servicios</a:t>
            </a:r>
            <a:r>
              <a:rPr lang="en-US" dirty="0"/>
              <a:t> y </a:t>
            </a:r>
            <a:r>
              <a:rPr lang="en-US" dirty="0" err="1"/>
              <a:t>artículos</a:t>
            </a:r>
            <a:r>
              <a:rPr lang="en-US" dirty="0"/>
              <a:t> que </a:t>
            </a:r>
            <a:r>
              <a:rPr lang="en-US" dirty="0" err="1"/>
              <a:t>cubre</a:t>
            </a:r>
            <a:r>
              <a:rPr lang="en-US" dirty="0"/>
              <a:t> Medicare, </a:t>
            </a:r>
            <a:r>
              <a:rPr lang="en-US" dirty="0" err="1"/>
              <a:t>incluyendo</a:t>
            </a:r>
            <a:r>
              <a:rPr lang="en-US" dirty="0"/>
              <a:t> </a:t>
            </a:r>
            <a:r>
              <a:rPr lang="en-US" dirty="0" err="1"/>
              <a:t>deducibles</a:t>
            </a:r>
            <a:r>
              <a:rPr lang="en-US" dirty="0"/>
              <a:t>, </a:t>
            </a:r>
            <a:r>
              <a:rPr lang="en-US" dirty="0" err="1"/>
              <a:t>coseguros</a:t>
            </a:r>
            <a:r>
              <a:rPr lang="en-US" dirty="0"/>
              <a:t> y </a:t>
            </a:r>
            <a:r>
              <a:rPr lang="en-US" dirty="0" err="1"/>
              <a:t>copagos</a:t>
            </a:r>
            <a:r>
              <a:rPr lang="en-US" dirty="0"/>
              <a:t>. y no </a:t>
            </a:r>
            <a:r>
              <a:rPr lang="en-US" dirty="0" err="1"/>
              <a:t>debería</a:t>
            </a:r>
            <a:r>
              <a:rPr lang="en-US" dirty="0"/>
              <a:t> ser </a:t>
            </a:r>
            <a:r>
              <a:rPr lang="en-US" dirty="0" err="1"/>
              <a:t>facturado</a:t>
            </a:r>
            <a:r>
              <a:rPr lang="en-US" dirty="0"/>
              <a:t>. </a:t>
            </a:r>
            <a:r>
              <a:rPr lang="en-US" dirty="0" err="1"/>
              <a:t>Inicie</a:t>
            </a:r>
            <a:r>
              <a:rPr lang="en-US" dirty="0"/>
              <a:t> </a:t>
            </a:r>
            <a:r>
              <a:rPr lang="en-US" dirty="0" err="1"/>
              <a:t>sesión</a:t>
            </a:r>
            <a:r>
              <a:rPr lang="en-US" dirty="0"/>
              <a:t> (o </a:t>
            </a:r>
            <a:r>
              <a:rPr lang="en-US" dirty="0" err="1"/>
              <a:t>crea</a:t>
            </a:r>
            <a:r>
              <a:rPr lang="en-US" dirty="0"/>
              <a:t>) </a:t>
            </a:r>
            <a:r>
              <a:rPr lang="en-US" dirty="0" err="1"/>
              <a:t>su</a:t>
            </a:r>
            <a:r>
              <a:rPr lang="en-US" dirty="0"/>
              <a:t> cuenta </a:t>
            </a:r>
            <a:r>
              <a:rPr lang="en-US" dirty="0" err="1"/>
              <a:t>segura</a:t>
            </a:r>
            <a:r>
              <a:rPr lang="en-US" dirty="0"/>
              <a:t> de Medicare </a:t>
            </a:r>
            <a:r>
              <a:rPr lang="en-US" dirty="0" err="1"/>
              <a:t>en</a:t>
            </a:r>
            <a:r>
              <a:rPr lang="en-US" dirty="0"/>
              <a:t> es.Medicare.gov para </a:t>
            </a:r>
            <a:r>
              <a:rPr lang="en-US" dirty="0" err="1"/>
              <a:t>registrarse</a:t>
            </a:r>
            <a:r>
              <a:rPr lang="en-US" dirty="0"/>
              <a:t> y </a:t>
            </a:r>
            <a:r>
              <a:rPr lang="en-US" dirty="0" err="1"/>
              <a:t>recibir</a:t>
            </a:r>
            <a:r>
              <a:rPr lang="en-US" dirty="0"/>
              <a:t> sus MSN </a:t>
            </a:r>
            <a:r>
              <a:rPr lang="en-US" dirty="0" err="1"/>
              <a:t>electrónicamente</a:t>
            </a:r>
            <a:r>
              <a:rPr lang="en-US" dirty="0"/>
              <a:t>. </a:t>
            </a:r>
          </a:p>
          <a:p>
            <a:pPr marL="228326" indent="-228326" rtl="0">
              <a:buAutoNum type="arabicPeriod"/>
            </a:pPr>
            <a:r>
              <a:rPr lang="en-US" b="1" dirty="0" err="1"/>
              <a:t>Programa</a:t>
            </a:r>
            <a:r>
              <a:rPr lang="en-US" b="1" dirty="0"/>
              <a:t> </a:t>
            </a:r>
            <a:r>
              <a:rPr lang="en-US" b="1" dirty="0" err="1"/>
              <a:t>específico</a:t>
            </a:r>
            <a:r>
              <a:rPr lang="en-US" b="1" dirty="0"/>
              <a:t> de </a:t>
            </a:r>
            <a:r>
              <a:rPr lang="en-US" b="1" dirty="0" err="1"/>
              <a:t>beneficiarios</a:t>
            </a:r>
            <a:r>
              <a:rPr lang="en-US" b="1" dirty="0"/>
              <a:t> de Medicare de Bajos </a:t>
            </a:r>
            <a:r>
              <a:rPr lang="en-US" b="1" dirty="0" err="1"/>
              <a:t>Ingresos</a:t>
            </a:r>
            <a:r>
              <a:rPr lang="en-US" b="1" dirty="0"/>
              <a:t> (SLMB</a:t>
            </a:r>
            <a:r>
              <a:rPr lang="en-US" dirty="0"/>
              <a:t>): Solo </a:t>
            </a:r>
            <a:r>
              <a:rPr lang="en-US" dirty="0" err="1"/>
              <a:t>paga</a:t>
            </a:r>
            <a:r>
              <a:rPr lang="en-US" dirty="0"/>
              <a:t> las </a:t>
            </a:r>
            <a:r>
              <a:rPr lang="en-US" dirty="0" err="1"/>
              <a:t>primas</a:t>
            </a:r>
            <a:r>
              <a:rPr lang="en-US" dirty="0"/>
              <a:t> de la </a:t>
            </a:r>
            <a:r>
              <a:rPr lang="en-US" dirty="0" err="1"/>
              <a:t>Parte</a:t>
            </a:r>
            <a:r>
              <a:rPr lang="en-US" dirty="0"/>
              <a:t> B. </a:t>
            </a:r>
          </a:p>
          <a:p>
            <a:pPr marL="228326" indent="-228326" rtl="0">
              <a:buAutoNum type="arabicPeriod"/>
            </a:pPr>
            <a:r>
              <a:rPr lang="en-US" b="1" dirty="0" err="1"/>
              <a:t>Programa</a:t>
            </a:r>
            <a:r>
              <a:rPr lang="en-US" b="1" dirty="0"/>
              <a:t> de </a:t>
            </a:r>
            <a:r>
              <a:rPr lang="en-US" b="1" dirty="0" err="1"/>
              <a:t>Individuo</a:t>
            </a:r>
            <a:r>
              <a:rPr lang="en-US" b="1" dirty="0"/>
              <a:t> </a:t>
            </a:r>
            <a:r>
              <a:rPr lang="en-US" b="1" dirty="0" err="1"/>
              <a:t>Calificado</a:t>
            </a:r>
            <a:r>
              <a:rPr lang="en-US" b="1" dirty="0"/>
              <a:t> (QI): </a:t>
            </a:r>
            <a:r>
              <a:rPr lang="en-US" dirty="0"/>
              <a:t>Ayuda a </a:t>
            </a:r>
            <a:r>
              <a:rPr lang="en-US" dirty="0" err="1"/>
              <a:t>pagar</a:t>
            </a:r>
            <a:r>
              <a:rPr lang="en-US" dirty="0"/>
              <a:t> solo las </a:t>
            </a:r>
            <a:r>
              <a:rPr lang="en-US" dirty="0" err="1"/>
              <a:t>primas</a:t>
            </a:r>
            <a:r>
              <a:rPr lang="en-US" dirty="0"/>
              <a:t> de la </a:t>
            </a:r>
            <a:r>
              <a:rPr lang="en-US" dirty="0" err="1"/>
              <a:t>Parte</a:t>
            </a:r>
            <a:r>
              <a:rPr lang="en-US" dirty="0"/>
              <a:t> B. Debe </a:t>
            </a:r>
            <a:r>
              <a:rPr lang="en-US" dirty="0" err="1"/>
              <a:t>solicitar</a:t>
            </a:r>
            <a:r>
              <a:rPr lang="en-US" dirty="0"/>
              <a:t> </a:t>
            </a:r>
            <a:r>
              <a:rPr lang="en-US" dirty="0" err="1"/>
              <a:t>cada</a:t>
            </a:r>
            <a:r>
              <a:rPr lang="en-US" dirty="0"/>
              <a:t> </a:t>
            </a:r>
            <a:r>
              <a:rPr lang="en-US" dirty="0" err="1"/>
              <a:t>año</a:t>
            </a:r>
            <a:r>
              <a:rPr lang="en-US" dirty="0"/>
              <a:t> </a:t>
            </a:r>
            <a:r>
              <a:rPr lang="en-US" dirty="0" err="1"/>
              <a:t>los</a:t>
            </a:r>
            <a:r>
              <a:rPr lang="en-US" dirty="0"/>
              <a:t> </a:t>
            </a:r>
            <a:r>
              <a:rPr lang="en-US" dirty="0" err="1"/>
              <a:t>beneficios</a:t>
            </a:r>
            <a:r>
              <a:rPr lang="en-US" dirty="0"/>
              <a:t> de QI. </a:t>
            </a:r>
            <a:r>
              <a:rPr lang="en-US" dirty="0" err="1"/>
              <a:t>Solicitar</a:t>
            </a:r>
            <a:r>
              <a:rPr lang="en-US" dirty="0"/>
              <a:t> lo antes </a:t>
            </a:r>
            <a:r>
              <a:rPr lang="en-US" dirty="0" err="1"/>
              <a:t>posible</a:t>
            </a:r>
            <a:r>
              <a:rPr lang="en-US" dirty="0"/>
              <a:t>, </a:t>
            </a:r>
            <a:r>
              <a:rPr lang="en-US" dirty="0" err="1"/>
              <a:t>ya</a:t>
            </a:r>
            <a:r>
              <a:rPr lang="en-US" dirty="0"/>
              <a:t> que las solicitudes se </a:t>
            </a:r>
            <a:r>
              <a:rPr lang="en-US" dirty="0" err="1"/>
              <a:t>atienden</a:t>
            </a:r>
            <a:r>
              <a:rPr lang="en-US" dirty="0"/>
              <a:t> </a:t>
            </a:r>
            <a:r>
              <a:rPr lang="en-US" dirty="0" err="1"/>
              <a:t>por</a:t>
            </a:r>
            <a:r>
              <a:rPr lang="en-US" dirty="0"/>
              <a:t> </a:t>
            </a:r>
            <a:r>
              <a:rPr lang="en-US" dirty="0" err="1"/>
              <a:t>orden</a:t>
            </a:r>
            <a:r>
              <a:rPr lang="en-US" dirty="0"/>
              <a:t> de </a:t>
            </a:r>
            <a:r>
              <a:rPr lang="en-US" dirty="0" err="1"/>
              <a:t>llegada</a:t>
            </a:r>
            <a:r>
              <a:rPr lang="en-US" dirty="0"/>
              <a:t>. </a:t>
            </a:r>
          </a:p>
          <a:p>
            <a:pPr marL="228326" marR="0" lvl="0" indent="-228326" algn="l" defTabSz="914400" rtl="0" eaLnBrk="1" fontAlgn="auto" latinLnBrk="0" hangingPunct="1">
              <a:lnSpc>
                <a:spcPct val="100000"/>
              </a:lnSpc>
              <a:spcBef>
                <a:spcPts val="600"/>
              </a:spcBef>
              <a:spcAft>
                <a:spcPct val="0"/>
              </a:spcAft>
              <a:buClrTx/>
              <a:buSzTx/>
              <a:buFontTx/>
              <a:buAutoNum type="arabicPeriod"/>
              <a:tabLst/>
              <a:defRPr/>
            </a:pPr>
            <a:r>
              <a:rPr lang="en-US" b="1" dirty="0" err="1"/>
              <a:t>Programa</a:t>
            </a:r>
            <a:r>
              <a:rPr lang="en-US" b="1" dirty="0"/>
              <a:t> para </a:t>
            </a:r>
            <a:r>
              <a:rPr lang="es-ES" sz="1200" b="1" i="0" kern="1200" dirty="0">
                <a:solidFill>
                  <a:schemeClr val="tx1"/>
                </a:solidFill>
                <a:effectLst/>
                <a:latin typeface="+mn-lt"/>
                <a:ea typeface="+mn-ea"/>
                <a:cs typeface="+mn-cs"/>
              </a:rPr>
              <a:t>individuos incapacitados y empleados calificados </a:t>
            </a:r>
            <a:r>
              <a:rPr lang="en-US" b="1" dirty="0"/>
              <a:t>(QDWI): </a:t>
            </a:r>
            <a:r>
              <a:rPr lang="en-US" dirty="0"/>
              <a:t>Solo </a:t>
            </a:r>
            <a:r>
              <a:rPr lang="en-US" dirty="0" err="1"/>
              <a:t>paga</a:t>
            </a:r>
            <a:r>
              <a:rPr lang="en-US" dirty="0"/>
              <a:t> las </a:t>
            </a:r>
            <a:r>
              <a:rPr lang="en-US" dirty="0" err="1"/>
              <a:t>primas</a:t>
            </a:r>
            <a:r>
              <a:rPr lang="en-US" dirty="0"/>
              <a:t> de la </a:t>
            </a:r>
            <a:r>
              <a:rPr lang="en-US" dirty="0" err="1"/>
              <a:t>Parte</a:t>
            </a:r>
            <a:r>
              <a:rPr lang="en-US" dirty="0"/>
              <a:t> A. </a:t>
            </a:r>
            <a:r>
              <a:rPr lang="en-US" dirty="0" err="1"/>
              <a:t>Podría</a:t>
            </a:r>
            <a:r>
              <a:rPr lang="en-US" dirty="0"/>
              <a:t> </a:t>
            </a:r>
            <a:r>
              <a:rPr lang="en-US" dirty="0" err="1"/>
              <a:t>calificar</a:t>
            </a:r>
            <a:r>
              <a:rPr lang="en-US" dirty="0"/>
              <a:t> para </a:t>
            </a:r>
            <a:r>
              <a:rPr lang="en-US" dirty="0" err="1"/>
              <a:t>este</a:t>
            </a:r>
            <a:r>
              <a:rPr lang="en-US" dirty="0"/>
              <a:t> </a:t>
            </a:r>
            <a:r>
              <a:rPr lang="en-US" dirty="0" err="1"/>
              <a:t>programa</a:t>
            </a:r>
            <a:r>
              <a:rPr lang="en-US" dirty="0"/>
              <a:t> </a:t>
            </a:r>
            <a:r>
              <a:rPr lang="en-US" dirty="0" err="1"/>
              <a:t>si</a:t>
            </a:r>
            <a:r>
              <a:rPr lang="en-US" dirty="0"/>
              <a:t> </a:t>
            </a:r>
            <a:r>
              <a:rPr lang="en-US" dirty="0" err="1"/>
              <a:t>tiene</a:t>
            </a:r>
            <a:r>
              <a:rPr lang="en-US" dirty="0"/>
              <a:t> </a:t>
            </a:r>
            <a:r>
              <a:rPr lang="en-US" dirty="0" err="1"/>
              <a:t>una</a:t>
            </a:r>
            <a:r>
              <a:rPr lang="en-US" dirty="0"/>
              <a:t> </a:t>
            </a:r>
            <a:r>
              <a:rPr lang="en-US" dirty="0" err="1"/>
              <a:t>discapacidad</a:t>
            </a:r>
            <a:r>
              <a:rPr lang="en-US" dirty="0"/>
              <a:t>, </a:t>
            </a:r>
            <a:r>
              <a:rPr lang="en-US" dirty="0" err="1"/>
              <a:t>está</a:t>
            </a:r>
            <a:r>
              <a:rPr lang="en-US" dirty="0"/>
              <a:t> </a:t>
            </a:r>
            <a:r>
              <a:rPr lang="en-US" dirty="0" err="1"/>
              <a:t>trabajando</a:t>
            </a:r>
            <a:r>
              <a:rPr lang="en-US" dirty="0"/>
              <a:t> y </a:t>
            </a:r>
            <a:r>
              <a:rPr lang="en-US" dirty="0" err="1"/>
              <a:t>perdió</a:t>
            </a:r>
            <a:r>
              <a:rPr lang="en-US" dirty="0"/>
              <a:t> </a:t>
            </a:r>
            <a:r>
              <a:rPr lang="en-US" dirty="0" err="1"/>
              <a:t>el</a:t>
            </a:r>
            <a:r>
              <a:rPr lang="en-US" dirty="0"/>
              <a:t> Seguro Social </a:t>
            </a:r>
            <a:r>
              <a:rPr lang="en-US" dirty="0" err="1"/>
              <a:t>por</a:t>
            </a:r>
            <a:r>
              <a:rPr lang="en-US" dirty="0"/>
              <a:t> </a:t>
            </a:r>
            <a:r>
              <a:rPr lang="en-US" dirty="0" err="1"/>
              <a:t>discapacidad</a:t>
            </a:r>
            <a:endParaRPr lang="en-US" dirty="0"/>
          </a:p>
        </p:txBody>
      </p:sp>
    </p:spTree>
    <p:extLst>
      <p:ext uri="{BB962C8B-B14F-4D97-AF65-F5344CB8AC3E}">
        <p14:creationId xmlns:p14="http://schemas.microsoft.com/office/powerpoint/2010/main" val="4190274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3838" y="341313"/>
            <a:ext cx="4318000" cy="3238500"/>
          </a:xfrm>
        </p:spPr>
      </p:sp>
      <p:sp>
        <p:nvSpPr>
          <p:cNvPr id="3" name="Notes Placeholder 2"/>
          <p:cNvSpPr>
            <a:spLocks noGrp="1"/>
          </p:cNvSpPr>
          <p:nvPr>
            <p:ph type="body" idx="1"/>
          </p:nvPr>
        </p:nvSpPr>
        <p:spPr/>
        <p:txBody>
          <a:bodyPr/>
          <a:lstStyle/>
          <a:p>
            <a:pPr>
              <a:spcAft>
                <a:spcPts val="599"/>
              </a:spcAft>
            </a:pPr>
            <a:endParaRPr lang="en-US" b="0">
              <a:cs typeface="Arial" panose="020B0604020202020204" pitchFamily="34" charset="0"/>
            </a:endParaRPr>
          </a:p>
        </p:txBody>
      </p:sp>
    </p:spTree>
    <p:extLst>
      <p:ext uri="{BB962C8B-B14F-4D97-AF65-F5344CB8AC3E}">
        <p14:creationId xmlns:p14="http://schemas.microsoft.com/office/powerpoint/2010/main" val="2443882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3838" y="341313"/>
            <a:ext cx="4318000" cy="3238500"/>
          </a:xfrm>
        </p:spPr>
      </p:sp>
      <p:sp>
        <p:nvSpPr>
          <p:cNvPr id="3" name="Notes Placeholder 2"/>
          <p:cNvSpPr>
            <a:spLocks noGrp="1"/>
          </p:cNvSpPr>
          <p:nvPr>
            <p:ph type="body" idx="1"/>
          </p:nvPr>
        </p:nvSpPr>
        <p:spPr>
          <a:xfrm>
            <a:off x="171217" y="3579322"/>
            <a:ext cx="7010400" cy="5877206"/>
          </a:xfrm>
        </p:spPr>
        <p:txBody>
          <a:bodyPr/>
          <a:lstStyle/>
          <a:p>
            <a:pPr>
              <a:spcAft>
                <a:spcPts val="599"/>
              </a:spcAft>
            </a:pPr>
            <a:endParaRPr lang="en-US" sz="1000" b="0">
              <a:cs typeface="Arial" panose="020B0604020202020204" pitchFamily="34" charset="0"/>
            </a:endParaRPr>
          </a:p>
        </p:txBody>
      </p:sp>
    </p:spTree>
    <p:extLst>
      <p:ext uri="{BB962C8B-B14F-4D97-AF65-F5344CB8AC3E}">
        <p14:creationId xmlns:p14="http://schemas.microsoft.com/office/powerpoint/2010/main" val="3434555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t>https://www.cms.gov/files/document/2026-announcement.pdf</a:t>
            </a:r>
          </a:p>
        </p:txBody>
      </p:sp>
    </p:spTree>
    <p:extLst>
      <p:ext uri="{BB962C8B-B14F-4D97-AF65-F5344CB8AC3E}">
        <p14:creationId xmlns:p14="http://schemas.microsoft.com/office/powerpoint/2010/main" val="1279088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3838" y="341313"/>
            <a:ext cx="4318000" cy="3238500"/>
          </a:xfrm>
        </p:spPr>
      </p:sp>
      <p:sp>
        <p:nvSpPr>
          <p:cNvPr id="3" name="Notes Placeholder 2"/>
          <p:cNvSpPr>
            <a:spLocks noGrp="1"/>
          </p:cNvSpPr>
          <p:nvPr>
            <p:ph type="body" idx="1"/>
          </p:nvPr>
        </p:nvSpPr>
        <p:spPr>
          <a:xfrm>
            <a:off x="304386" y="3753662"/>
            <a:ext cx="6620405" cy="5517999"/>
          </a:xfrm>
        </p:spPr>
        <p:txBody>
          <a:bodyPr/>
          <a:lstStyle/>
          <a:p>
            <a:pPr defTabSz="965369">
              <a:spcAft>
                <a:spcPts val="599"/>
              </a:spcAft>
              <a:defRPr/>
            </a:pPr>
            <a:endParaRPr lang="en-US">
              <a:solidFill>
                <a:prstClr val="black"/>
              </a:solidFill>
              <a:cs typeface="Arial" panose="020B0604020202020204" pitchFamily="34" charset="0"/>
            </a:endParaRPr>
          </a:p>
        </p:txBody>
      </p:sp>
    </p:spTree>
    <p:extLst>
      <p:ext uri="{BB962C8B-B14F-4D97-AF65-F5344CB8AC3E}">
        <p14:creationId xmlns:p14="http://schemas.microsoft.com/office/powerpoint/2010/main" val="2952109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C87C403-7B0C-4960-9760-344CB06E4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50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t>Muchos planes se anuncian durante la Inscripción Abierta y también Medicare. Atentos a la publicidad que es.Medicare.gov promocione como la "fuente oficial" de información de Medicare para proporcionar información precisa e imparcial.</a:t>
            </a:r>
          </a:p>
        </p:txBody>
      </p:sp>
    </p:spTree>
    <p:extLst>
      <p:ext uri="{BB962C8B-B14F-4D97-AF65-F5344CB8AC3E}">
        <p14:creationId xmlns:p14="http://schemas.microsoft.com/office/powerpoint/2010/main" val="698321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311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6651" lvl="1" indent="0">
              <a:spcBef>
                <a:spcPct val="0"/>
              </a:spcBef>
              <a:spcAft>
                <a:spcPts val="1199"/>
              </a:spcAft>
              <a:buNone/>
            </a:pPr>
            <a:r>
              <a:rPr lang="en-US">
                <a:latin typeface="Times New Roman" panose="02020603050405020304" pitchFamily="18" charset="0"/>
                <a:ea typeface="Times New Roman" panose="02020603050405020304" pitchFamily="18" charset="0"/>
              </a:rPr>
              <a:t> </a:t>
            </a:r>
            <a:endParaRPr lang="en-US">
              <a:latin typeface="Calibri" panose="020F0502020204030204" pitchFamily="34" charset="0"/>
              <a:ea typeface="Calibri" panose="020F0502020204030204" pitchFamily="34" charset="0"/>
            </a:endParaRPr>
          </a:p>
          <a:p>
            <a:endParaRPr lang="en-US"/>
          </a:p>
        </p:txBody>
      </p:sp>
    </p:spTree>
    <p:extLst>
      <p:ext uri="{BB962C8B-B14F-4D97-AF65-F5344CB8AC3E}">
        <p14:creationId xmlns:p14="http://schemas.microsoft.com/office/powerpoint/2010/main" val="764613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MX" sz="1200" kern="1200" dirty="0">
                <a:solidFill>
                  <a:schemeClr val="tx1"/>
                </a:solidFill>
                <a:effectLst/>
                <a:latin typeface="+mn-lt"/>
                <a:ea typeface="+mn-ea"/>
                <a:cs typeface="+mn-cs"/>
              </a:rPr>
              <a:t>Hasta el 30 de enero de 2026, Medicare cubre los servicios de telemedicina que puede recibir desde cualquier lugar de los EE. UU., incluido su hogar. A partir del 31 de enero de 2026, deberá residir en una zona rural y acudir a un consultorio o centro médico que también se encuentre en una zona rural (dentro de los EE. UU.) para la mayoría de los servicios de telemedicina. Si no reside en una zona rural, aún podrá recibir ciertos servicios de telemedicina de Medicare a partir del 31 de enero, incluidos:</a:t>
            </a:r>
            <a:r>
              <a:rPr lang="en-US" sz="1200" b="0" i="0" kern="1200" dirty="0">
                <a:solidFill>
                  <a:schemeClr val="tx1"/>
                </a:solidFill>
                <a:effectLst/>
                <a:latin typeface="+mn-lt"/>
                <a:ea typeface="+mn-ea"/>
                <a:cs typeface="+mn-cs"/>
              </a:rPr>
              <a:t> </a:t>
            </a:r>
          </a:p>
          <a:p>
            <a:pPr marL="171450" indent="-171450" rtl="0">
              <a:buFont typeface="Arial" panose="020B0604020202020204" pitchFamily="34" charset="0"/>
              <a:buChar char="•"/>
            </a:pPr>
            <a:r>
              <a:rPr lang="en-US" sz="1200" b="0" i="0" kern="1200" dirty="0" err="1">
                <a:solidFill>
                  <a:schemeClr val="tx1"/>
                </a:solidFill>
                <a:effectLst/>
                <a:latin typeface="+mn-lt"/>
                <a:ea typeface="+mn-ea"/>
                <a:cs typeface="+mn-cs"/>
              </a:rPr>
              <a:t>Visitas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mensuales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una</a:t>
            </a:r>
            <a:r>
              <a:rPr lang="en-US" sz="1200" b="0" i="0" kern="1200" dirty="0">
                <a:solidFill>
                  <a:schemeClr val="tx1"/>
                </a:solidFill>
                <a:effectLst/>
                <a:latin typeface="+mn-lt"/>
                <a:ea typeface="+mn-ea"/>
                <a:cs typeface="+mn-cs"/>
              </a:rPr>
              <a:t> Enfermedad renal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etapa</a:t>
            </a:r>
            <a:r>
              <a:rPr lang="en-US" sz="1200" b="0" i="0" kern="1200" dirty="0">
                <a:solidFill>
                  <a:schemeClr val="tx1"/>
                </a:solidFill>
                <a:effectLst/>
                <a:latin typeface="+mn-lt"/>
                <a:ea typeface="+mn-ea"/>
                <a:cs typeface="+mn-cs"/>
              </a:rPr>
              <a:t> final (ESRD) para </a:t>
            </a:r>
            <a:r>
              <a:rPr lang="en-US" sz="1200" b="0" i="0" kern="1200" dirty="0" err="1">
                <a:solidFill>
                  <a:schemeClr val="tx1"/>
                </a:solidFill>
                <a:effectLst/>
                <a:latin typeface="+mn-lt"/>
                <a:ea typeface="+mn-ea"/>
                <a:cs typeface="+mn-cs"/>
              </a:rPr>
              <a:t>diálisis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hogar</a:t>
            </a:r>
            <a:r>
              <a:rPr lang="en-US" sz="1200" b="0" i="0" kern="1200" dirty="0">
                <a:solidFill>
                  <a:schemeClr val="tx1"/>
                </a:solidFill>
                <a:effectLst/>
                <a:latin typeface="+mn-lt"/>
                <a:ea typeface="+mn-ea"/>
                <a:cs typeface="+mn-cs"/>
              </a:rPr>
              <a:t>.</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Servicios</a:t>
            </a:r>
            <a:r>
              <a:rPr lang="en-US" sz="1200" b="0" i="0" kern="1200" dirty="0">
                <a:solidFill>
                  <a:schemeClr val="tx1"/>
                </a:solidFill>
                <a:effectLst/>
                <a:latin typeface="+mn-lt"/>
                <a:ea typeface="+mn-ea"/>
                <a:cs typeface="+mn-cs"/>
              </a:rPr>
              <a:t> para </a:t>
            </a:r>
            <a:r>
              <a:rPr lang="en-US" sz="1200" b="0" i="0" kern="1200" dirty="0" err="1">
                <a:solidFill>
                  <a:schemeClr val="tx1"/>
                </a:solidFill>
                <a:effectLst/>
                <a:latin typeface="+mn-lt"/>
                <a:ea typeface="+mn-ea"/>
                <a:cs typeface="+mn-cs"/>
              </a:rPr>
              <a:t>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diagnóstico</a:t>
            </a:r>
            <a:r>
              <a:rPr lang="en-US" sz="1200" b="0" i="0" kern="1200" dirty="0">
                <a:solidFill>
                  <a:schemeClr val="tx1"/>
                </a:solidFill>
                <a:effectLst/>
                <a:latin typeface="+mn-lt"/>
                <a:ea typeface="+mn-ea"/>
                <a:cs typeface="+mn-cs"/>
              </a:rPr>
              <a:t>, la </a:t>
            </a:r>
            <a:r>
              <a:rPr lang="en-US" sz="1200" b="0" i="0" kern="1200" dirty="0" err="1">
                <a:solidFill>
                  <a:schemeClr val="tx1"/>
                </a:solidFill>
                <a:effectLst/>
                <a:latin typeface="+mn-lt"/>
                <a:ea typeface="+mn-ea"/>
                <a:cs typeface="+mn-cs"/>
              </a:rPr>
              <a:t>evaluación</a:t>
            </a:r>
            <a:r>
              <a:rPr lang="en-US" sz="1200" b="0" i="0" kern="1200" dirty="0">
                <a:solidFill>
                  <a:schemeClr val="tx1"/>
                </a:solidFill>
                <a:effectLst/>
                <a:latin typeface="+mn-lt"/>
                <a:ea typeface="+mn-ea"/>
                <a:cs typeface="+mn-cs"/>
              </a:rPr>
              <a:t> o </a:t>
            </a:r>
            <a:r>
              <a:rPr lang="en-US" sz="1200" b="0" i="0" kern="1200" dirty="0" err="1">
                <a:solidFill>
                  <a:schemeClr val="tx1"/>
                </a:solidFill>
                <a:effectLst/>
                <a:latin typeface="+mn-lt"/>
                <a:ea typeface="+mn-ea"/>
                <a:cs typeface="+mn-cs"/>
              </a:rPr>
              <a:t>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tratamiento</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los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síntomas</a:t>
            </a:r>
            <a:r>
              <a:rPr lang="en-US" sz="1200" b="0" i="0" kern="1200" dirty="0">
                <a:solidFill>
                  <a:schemeClr val="tx1"/>
                </a:solidFill>
                <a:effectLst/>
                <a:latin typeface="+mn-lt"/>
                <a:ea typeface="+mn-ea"/>
                <a:cs typeface="+mn-cs"/>
              </a:rPr>
              <a:t> de un </a:t>
            </a:r>
            <a:r>
              <a:rPr lang="en-US" sz="1200" b="0" i="0" kern="1200" dirty="0" err="1">
                <a:solidFill>
                  <a:schemeClr val="tx1"/>
                </a:solidFill>
                <a:effectLst/>
                <a:latin typeface="+mn-lt"/>
                <a:ea typeface="+mn-ea"/>
                <a:cs typeface="+mn-cs"/>
              </a:rPr>
              <a:t>accidente</a:t>
            </a:r>
            <a:r>
              <a:rPr lang="en-US" sz="1200" b="0" i="0" kern="1200" dirty="0">
                <a:solidFill>
                  <a:schemeClr val="tx1"/>
                </a:solidFill>
                <a:effectLst/>
                <a:latin typeface="+mn-lt"/>
                <a:ea typeface="+mn-ea"/>
                <a:cs typeface="+mn-cs"/>
              </a:rPr>
              <a:t> cerebrovascular grave </a:t>
            </a:r>
            <a:r>
              <a:rPr lang="en-US" sz="1200" b="0" i="0" kern="1200" dirty="0" err="1">
                <a:solidFill>
                  <a:schemeClr val="tx1"/>
                </a:solidFill>
                <a:effectLst/>
                <a:latin typeface="+mn-lt"/>
                <a:ea typeface="+mn-ea"/>
                <a:cs typeface="+mn-cs"/>
              </a:rPr>
              <a:t>dondequiera</a:t>
            </a:r>
            <a:r>
              <a:rPr lang="en-US" sz="1200" b="0" i="0" kern="1200" dirty="0">
                <a:solidFill>
                  <a:schemeClr val="tx1"/>
                </a:solidFill>
                <a:effectLst/>
                <a:latin typeface="+mn-lt"/>
                <a:ea typeface="+mn-ea"/>
                <a:cs typeface="+mn-cs"/>
              </a:rPr>
              <a:t> que se </a:t>
            </a:r>
            <a:r>
              <a:rPr lang="en-US" sz="1200" b="0" i="0" kern="1200" dirty="0" err="1">
                <a:solidFill>
                  <a:schemeClr val="tx1"/>
                </a:solidFill>
                <a:effectLst/>
                <a:latin typeface="+mn-lt"/>
                <a:ea typeface="+mn-ea"/>
                <a:cs typeface="+mn-cs"/>
              </a:rPr>
              <a:t>encuentre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incluso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unidad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móvil</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accidentes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cardiovasculares</a:t>
            </a:r>
            <a:r>
              <a:rPr lang="en-US" sz="1200" b="0" i="0" kern="1200" dirty="0">
                <a:solidFill>
                  <a:schemeClr val="tx1"/>
                </a:solidFill>
                <a:effectLst/>
                <a:latin typeface="+mn-lt"/>
                <a:ea typeface="+mn-ea"/>
                <a:cs typeface="+mn-cs"/>
              </a:rPr>
              <a:t>.</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Servicios</a:t>
            </a:r>
            <a:r>
              <a:rPr lang="en-US" sz="1200" b="0" i="0" kern="1200" dirty="0">
                <a:solidFill>
                  <a:schemeClr val="tx1"/>
                </a:solidFill>
                <a:effectLst/>
                <a:latin typeface="+mn-lt"/>
                <a:ea typeface="+mn-ea"/>
                <a:cs typeface="+mn-cs"/>
              </a:rPr>
              <a:t> para </a:t>
            </a:r>
            <a:r>
              <a:rPr lang="en-US" sz="1200" b="0" i="0" kern="1200" dirty="0" err="1">
                <a:solidFill>
                  <a:schemeClr val="tx1"/>
                </a:solidFill>
                <a:effectLst/>
                <a:latin typeface="+mn-lt"/>
                <a:ea typeface="+mn-ea"/>
                <a:cs typeface="+mn-cs"/>
              </a:rPr>
              <a:t>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diagnóstico</a:t>
            </a:r>
            <a:r>
              <a:rPr lang="en-US" sz="1200" b="0" i="0" kern="1200" dirty="0">
                <a:solidFill>
                  <a:schemeClr val="tx1"/>
                </a:solidFill>
                <a:effectLst/>
                <a:latin typeface="+mn-lt"/>
                <a:ea typeface="+mn-ea"/>
                <a:cs typeface="+mn-cs"/>
              </a:rPr>
              <a:t>, la </a:t>
            </a:r>
            <a:r>
              <a:rPr lang="en-US" sz="1200" b="0" i="0" kern="1200" dirty="0" err="1">
                <a:solidFill>
                  <a:schemeClr val="tx1"/>
                </a:solidFill>
                <a:effectLst/>
                <a:latin typeface="+mn-lt"/>
                <a:ea typeface="+mn-ea"/>
                <a:cs typeface="+mn-cs"/>
              </a:rPr>
              <a:t>evaluación</a:t>
            </a:r>
            <a:r>
              <a:rPr lang="en-US" sz="1200" b="0" i="0" kern="1200" dirty="0">
                <a:solidFill>
                  <a:schemeClr val="tx1"/>
                </a:solidFill>
                <a:effectLst/>
                <a:latin typeface="+mn-lt"/>
                <a:ea typeface="+mn-ea"/>
                <a:cs typeface="+mn-cs"/>
              </a:rPr>
              <a:t> o </a:t>
            </a:r>
            <a:r>
              <a:rPr lang="en-US" sz="1200" b="0" i="0" kern="1200" dirty="0" err="1">
                <a:solidFill>
                  <a:schemeClr val="tx1"/>
                </a:solidFill>
                <a:effectLst/>
                <a:latin typeface="+mn-lt"/>
                <a:ea typeface="+mn-ea"/>
                <a:cs typeface="+mn-cs"/>
              </a:rPr>
              <a:t>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tratamiento</a:t>
            </a:r>
            <a:r>
              <a:rPr lang="en-US" sz="1200" b="0" i="0" kern="1200" dirty="0">
                <a:solidFill>
                  <a:schemeClr val="tx1"/>
                </a:solidFill>
                <a:effectLst/>
                <a:latin typeface="+mn-lt"/>
                <a:ea typeface="+mn-ea"/>
                <a:cs typeface="+mn-cs"/>
              </a:rPr>
              <a:t> de un </a:t>
            </a:r>
            <a:r>
              <a:rPr lang="en-US" sz="1200" b="0" i="0" kern="1200" dirty="0" err="1">
                <a:solidFill>
                  <a:schemeClr val="tx1"/>
                </a:solidFill>
                <a:effectLst/>
                <a:latin typeface="+mn-lt"/>
                <a:ea typeface="+mn-ea"/>
                <a:cs typeface="+mn-cs"/>
              </a:rPr>
              <a:t>trastorno</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salud</a:t>
            </a:r>
            <a:r>
              <a:rPr lang="en-US" sz="1200" b="0" i="0" kern="1200" dirty="0">
                <a:solidFill>
                  <a:schemeClr val="tx1"/>
                </a:solidFill>
                <a:effectLst/>
                <a:latin typeface="+mn-lt"/>
                <a:ea typeface="+mn-ea"/>
                <a:cs typeface="+mn-cs"/>
              </a:rPr>
              <a:t> mental o </a:t>
            </a:r>
            <a:r>
              <a:rPr lang="en-US" sz="1200" b="0" i="0" kern="1200" dirty="0" err="1">
                <a:solidFill>
                  <a:schemeClr val="tx1"/>
                </a:solidFill>
                <a:effectLst/>
                <a:latin typeface="+mn-lt"/>
                <a:ea typeface="+mn-ea"/>
                <a:cs typeface="+mn-cs"/>
              </a:rPr>
              <a:t>conductual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incluido</a:t>
            </a:r>
            <a:r>
              <a:rPr lang="en-US" sz="1200" b="0" i="0" kern="1200" dirty="0">
                <a:solidFill>
                  <a:schemeClr val="tx1"/>
                </a:solidFill>
                <a:effectLst/>
                <a:latin typeface="+mn-lt"/>
                <a:ea typeface="+mn-ea"/>
                <a:cs typeface="+mn-cs"/>
              </a:rPr>
              <a:t> un </a:t>
            </a:r>
            <a:r>
              <a:rPr lang="en-US" sz="1200" b="0" i="0" kern="1200" dirty="0" err="1">
                <a:solidFill>
                  <a:schemeClr val="tx1"/>
                </a:solidFill>
                <a:effectLst/>
                <a:latin typeface="+mn-lt"/>
                <a:ea typeface="+mn-ea"/>
                <a:cs typeface="+mn-cs"/>
              </a:rPr>
              <a:t>trastorno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consumo</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sustancias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domicilio</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Los Planes Medicare Advantage y </a:t>
            </a:r>
            <a:r>
              <a:rPr lang="en-US" sz="1200" b="0" i="0" kern="1200" dirty="0" err="1">
                <a:solidFill>
                  <a:schemeClr val="tx1"/>
                </a:solidFill>
                <a:effectLst/>
                <a:latin typeface="+mn-lt"/>
                <a:ea typeface="+mn-ea"/>
                <a:cs typeface="+mn-cs"/>
              </a:rPr>
              <a:t>algunos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proveedores</a:t>
            </a:r>
            <a:r>
              <a:rPr lang="en-US" sz="1200" b="0" i="0" kern="1200" dirty="0">
                <a:solidFill>
                  <a:schemeClr val="tx1"/>
                </a:solidFill>
                <a:effectLst/>
                <a:latin typeface="+mn-lt"/>
                <a:ea typeface="+mn-ea"/>
                <a:cs typeface="+mn-cs"/>
              </a:rPr>
              <a:t> de Medicare Original </a:t>
            </a:r>
            <a:r>
              <a:rPr lang="en-US" sz="1200" b="0" i="0" kern="1200" dirty="0" err="1">
                <a:solidFill>
                  <a:schemeClr val="tx1"/>
                </a:solidFill>
                <a:effectLst/>
                <a:latin typeface="+mn-lt"/>
                <a:ea typeface="+mn-ea"/>
                <a:cs typeface="+mn-cs"/>
              </a:rPr>
              <a:t>pueden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ofrecer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más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beneficios</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telesalud</a:t>
            </a:r>
            <a:r>
              <a:rPr lang="en-US" sz="1200" b="0" i="0" kern="1200" dirty="0">
                <a:solidFill>
                  <a:schemeClr val="tx1"/>
                </a:solidFill>
                <a:effectLst/>
                <a:latin typeface="+mn-lt"/>
                <a:ea typeface="+mn-ea"/>
                <a:cs typeface="+mn-cs"/>
              </a:rPr>
              <a:t> que la </a:t>
            </a:r>
            <a:r>
              <a:rPr lang="en-US" sz="1200" b="0" i="0" kern="1200" dirty="0" err="1">
                <a:solidFill>
                  <a:schemeClr val="tx1"/>
                </a:solidFill>
                <a:effectLst/>
                <a:latin typeface="+mn-lt"/>
                <a:ea typeface="+mn-ea"/>
                <a:cs typeface="+mn-cs"/>
              </a:rPr>
              <a:t>cobertura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básica</a:t>
            </a:r>
            <a:r>
              <a:rPr lang="en-US" sz="1200" b="0" i="0" kern="1200" dirty="0">
                <a:solidFill>
                  <a:schemeClr val="tx1"/>
                </a:solidFill>
                <a:effectLst/>
                <a:latin typeface="+mn-lt"/>
                <a:ea typeface="+mn-ea"/>
                <a:cs typeface="+mn-cs"/>
              </a:rPr>
              <a:t> de Medicare Original. Por </a:t>
            </a:r>
            <a:r>
              <a:rPr lang="en-US" sz="1200" b="0" i="0" kern="1200" dirty="0" err="1">
                <a:solidFill>
                  <a:schemeClr val="tx1"/>
                </a:solidFill>
                <a:effectLst/>
                <a:latin typeface="+mn-lt"/>
                <a:ea typeface="+mn-ea"/>
                <a:cs typeface="+mn-cs"/>
              </a:rPr>
              <a:t>ejemplo</a:t>
            </a:r>
            <a:r>
              <a:rPr lang="en-US" sz="1200" b="0" i="0" kern="1200" dirty="0">
                <a:solidFill>
                  <a:schemeClr val="tx1"/>
                </a:solidFill>
                <a:effectLst/>
                <a:latin typeface="+mn-lt"/>
                <a:ea typeface="+mn-ea"/>
                <a:cs typeface="+mn-cs"/>
              </a:rPr>
              <a:t>, es </a:t>
            </a:r>
            <a:r>
              <a:rPr lang="en-US" sz="1200" b="0" i="0" kern="1200" dirty="0" err="1">
                <a:solidFill>
                  <a:schemeClr val="tx1"/>
                </a:solidFill>
                <a:effectLst/>
                <a:latin typeface="+mn-lt"/>
                <a:ea typeface="+mn-ea"/>
                <a:cs typeface="+mn-cs"/>
              </a:rPr>
              <a:t>posible</a:t>
            </a:r>
            <a:r>
              <a:rPr lang="en-US" sz="1200" b="0" i="0" kern="1200" dirty="0">
                <a:solidFill>
                  <a:schemeClr val="tx1"/>
                </a:solidFill>
                <a:effectLst/>
                <a:latin typeface="+mn-lt"/>
                <a:ea typeface="+mn-ea"/>
                <a:cs typeface="+mn-cs"/>
              </a:rPr>
              <a:t> que </a:t>
            </a:r>
            <a:r>
              <a:rPr lang="en-US" sz="1200" b="0" i="0" kern="1200" dirty="0" err="1">
                <a:solidFill>
                  <a:schemeClr val="tx1"/>
                </a:solidFill>
                <a:effectLst/>
                <a:latin typeface="+mn-lt"/>
                <a:ea typeface="+mn-ea"/>
                <a:cs typeface="+mn-cs"/>
              </a:rPr>
              <a:t>pueda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obtener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algunos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servicios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desde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a:t>
            </a:r>
            <a:r>
              <a:rPr lang="en-US" sz="1200" b="0" i="0" kern="1200" dirty="0">
                <a:solidFill>
                  <a:schemeClr val="tx1"/>
                </a:solidFill>
                <a:effectLst/>
                <a:latin typeface="+mn-lt"/>
                <a:ea typeface="+mn-ea"/>
                <a:cs typeface="+mn-cs"/>
              </a:rPr>
              <a:t> casa, sin </a:t>
            </a:r>
            <a:r>
              <a:rPr lang="en-US" sz="1200" b="0" i="0" kern="1200" dirty="0" err="1">
                <a:solidFill>
                  <a:schemeClr val="tx1"/>
                </a:solidFill>
                <a:effectLst/>
                <a:latin typeface="+mn-lt"/>
                <a:ea typeface="+mn-ea"/>
                <a:cs typeface="+mn-cs"/>
              </a:rPr>
              <a:t>importar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dónde</a:t>
            </a:r>
            <a:r>
              <a:rPr lang="en-US" sz="1200" b="0" i="0" kern="1200" dirty="0">
                <a:solidFill>
                  <a:schemeClr val="tx1"/>
                </a:solidFill>
                <a:effectLst/>
                <a:latin typeface="+mn-lt"/>
                <a:ea typeface="+mn-ea"/>
                <a:cs typeface="+mn-cs"/>
              </a:rPr>
              <a:t> viva. Si </a:t>
            </a:r>
            <a:r>
              <a:rPr lang="en-US" sz="1200" b="0" i="0" kern="1200" dirty="0" err="1">
                <a:solidFill>
                  <a:schemeClr val="tx1"/>
                </a:solidFill>
                <a:effectLst/>
                <a:latin typeface="+mn-lt"/>
                <a:ea typeface="+mn-ea"/>
                <a:cs typeface="+mn-cs"/>
              </a:rPr>
              <a:t>su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proveedor</a:t>
            </a:r>
            <a:r>
              <a:rPr lang="en-US" sz="1200" b="0" i="0" kern="1200" dirty="0">
                <a:solidFill>
                  <a:schemeClr val="tx1"/>
                </a:solidFill>
                <a:effectLst/>
                <a:latin typeface="+mn-lt"/>
                <a:ea typeface="+mn-ea"/>
                <a:cs typeface="+mn-cs"/>
              </a:rPr>
              <a:t> de Medicare Original </a:t>
            </a:r>
            <a:r>
              <a:rPr lang="en-US" sz="1200" b="0" i="0" kern="1200" dirty="0" err="1">
                <a:solidFill>
                  <a:schemeClr val="tx1"/>
                </a:solidFill>
                <a:effectLst/>
                <a:latin typeface="+mn-lt"/>
                <a:ea typeface="+mn-ea"/>
                <a:cs typeface="+mn-cs"/>
              </a:rPr>
              <a:t>participa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una</a:t>
            </a:r>
            <a:r>
              <a:rPr lang="en-US" sz="1200" b="0" i="0" kern="1200" dirty="0">
                <a:solidFill>
                  <a:schemeClr val="tx1"/>
                </a:solidFill>
                <a:effectLst/>
                <a:latin typeface="+mn-lt"/>
                <a:ea typeface="+mn-ea"/>
                <a:cs typeface="+mn-cs"/>
              </a:rPr>
              <a:t> Organización </a:t>
            </a:r>
            <a:r>
              <a:rPr lang="en-US" sz="1200" b="0" i="0" kern="1200" dirty="0" err="1">
                <a:solidFill>
                  <a:schemeClr val="tx1"/>
                </a:solidFill>
                <a:effectLst/>
                <a:latin typeface="+mn-lt"/>
                <a:ea typeface="+mn-ea"/>
                <a:cs typeface="+mn-cs"/>
              </a:rPr>
              <a:t>Responsable</a:t>
            </a:r>
            <a:r>
              <a:rPr lang="en-US" sz="1200" b="0" i="0" kern="1200" dirty="0">
                <a:solidFill>
                  <a:schemeClr val="tx1"/>
                </a:solidFill>
                <a:effectLst/>
                <a:latin typeface="+mn-lt"/>
                <a:ea typeface="+mn-ea"/>
                <a:cs typeface="+mn-cs"/>
              </a:rPr>
              <a:t> de la Salud (ACO), </a:t>
            </a:r>
            <a:r>
              <a:rPr lang="en-US" sz="1200" b="0" i="0" kern="1200" dirty="0" err="1">
                <a:solidFill>
                  <a:schemeClr val="tx1"/>
                </a:solidFill>
                <a:effectLst/>
                <a:latin typeface="+mn-lt"/>
                <a:ea typeface="+mn-ea"/>
                <a:cs typeface="+mn-cs"/>
              </a:rPr>
              <a:t>consulte</a:t>
            </a:r>
            <a:r>
              <a:rPr lang="en-US" sz="1200" b="0" i="0" kern="1200" dirty="0">
                <a:solidFill>
                  <a:schemeClr val="tx1"/>
                </a:solidFill>
                <a:effectLst/>
                <a:latin typeface="+mn-lt"/>
                <a:ea typeface="+mn-ea"/>
                <a:cs typeface="+mn-cs"/>
              </a:rPr>
              <a:t> con </a:t>
            </a:r>
            <a:r>
              <a:rPr lang="en-US" sz="1200" b="0" i="0" kern="1200" dirty="0" err="1">
                <a:solidFill>
                  <a:schemeClr val="tx1"/>
                </a:solidFill>
                <a:effectLst/>
                <a:latin typeface="+mn-lt"/>
                <a:ea typeface="+mn-ea"/>
                <a:cs typeface="+mn-cs"/>
              </a:rPr>
              <a:t>él</a:t>
            </a:r>
            <a:r>
              <a:rPr lang="en-US" sz="1200" b="0" i="0" kern="1200" dirty="0">
                <a:solidFill>
                  <a:schemeClr val="tx1"/>
                </a:solidFill>
                <a:effectLst/>
                <a:latin typeface="+mn-lt"/>
                <a:ea typeface="+mn-ea"/>
                <a:cs typeface="+mn-cs"/>
              </a:rPr>
              <a:t> para </a:t>
            </a:r>
            <a:r>
              <a:rPr lang="en-US" sz="1200" b="0" i="0" kern="1200" dirty="0" err="1">
                <a:solidFill>
                  <a:schemeClr val="tx1"/>
                </a:solidFill>
                <a:effectLst/>
                <a:latin typeface="+mn-lt"/>
                <a:ea typeface="+mn-ea"/>
                <a:cs typeface="+mn-cs"/>
              </a:rPr>
              <a:t>averiguar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beneficios</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telesalud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pueden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estar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disponibles</a:t>
            </a:r>
            <a:r>
              <a:rPr lang="en-US" sz="1200" b="0" i="0" kern="1200" dirty="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2690834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ct val="0"/>
              </a:spcBef>
              <a:spcAft>
                <a:spcPct val="0"/>
              </a:spcAft>
              <a:buClrTx/>
              <a:buSzTx/>
              <a:buFontTx/>
              <a:buNone/>
              <a:defRPr/>
            </a:pPr>
            <a:r>
              <a:rPr lang="en-US" sz="900" b="1" kern="1200" dirty="0">
                <a:solidFill>
                  <a:schemeClr val="tx1"/>
                </a:solidFill>
                <a:effectLst/>
                <a:latin typeface="+mn-lt"/>
                <a:ea typeface="+mn-ea"/>
                <a:cs typeface="+mn-cs"/>
              </a:rPr>
              <a:t>Puntos clave para </a:t>
            </a:r>
            <a:r>
              <a:rPr lang="en-US" sz="900" b="1" kern="1200" dirty="0" err="1">
                <a:solidFill>
                  <a:schemeClr val="tx1"/>
                </a:solidFill>
                <a:effectLst/>
                <a:latin typeface="+mn-lt"/>
                <a:ea typeface="+mn-ea"/>
                <a:cs typeface="+mn-cs"/>
              </a:rPr>
              <a:t>esta</a:t>
            </a:r>
            <a:r>
              <a:rPr lang="en-US" sz="900" b="1" kern="1200" dirty="0">
                <a:solidFill>
                  <a:schemeClr val="tx1"/>
                </a:solidFill>
                <a:effectLst/>
                <a:latin typeface="+mn-lt"/>
                <a:ea typeface="+mn-ea"/>
                <a:cs typeface="+mn-cs"/>
              </a:rPr>
              <a:t> </a:t>
            </a:r>
            <a:r>
              <a:rPr lang="en-US" sz="900" b="1" kern="1200" dirty="0" err="1">
                <a:solidFill>
                  <a:schemeClr val="tx1"/>
                </a:solidFill>
                <a:effectLst/>
                <a:latin typeface="+mn-lt"/>
                <a:ea typeface="+mn-ea"/>
                <a:cs typeface="+mn-cs"/>
              </a:rPr>
              <a:t>diapositiva</a:t>
            </a:r>
            <a:r>
              <a:rPr lang="en-US" sz="900" b="1" kern="1200" dirty="0">
                <a:solidFill>
                  <a:schemeClr val="tx1"/>
                </a:solidFill>
                <a:effectLst/>
                <a:latin typeface="+mn-lt"/>
                <a:ea typeface="+mn-ea"/>
                <a:cs typeface="+mn-cs"/>
              </a:rPr>
              <a:t>: </a:t>
            </a:r>
          </a:p>
          <a:p>
            <a:pPr marL="171450" indent="-171450">
              <a:lnSpc>
                <a:spcPct val="120000"/>
              </a:lnSpc>
              <a:spcBef>
                <a:spcPct val="0"/>
              </a:spcBef>
              <a:spcAft>
                <a:spcPts val="900"/>
              </a:spcAft>
              <a:buFont typeface="Arial" panose="020B0604020202020204" pitchFamily="34" charset="0"/>
              <a:buChar char="•"/>
            </a:pPr>
            <a:endParaRPr lang="en-US" sz="1200" b="0" i="0" dirty="0">
              <a:solidFill>
                <a:schemeClr val="tx1"/>
              </a:solidFill>
              <a:effectLst/>
            </a:endParaRPr>
          </a:p>
          <a:p>
            <a:pPr marL="171450" indent="-171450" defTabSz="1021630" rtl="0">
              <a:spcBef>
                <a:spcPts val="670"/>
              </a:spcBef>
              <a:buFont typeface="Arial" panose="020B0604020202020204" pitchFamily="34" charset="0"/>
              <a:buChar char="•"/>
              <a:defRPr/>
            </a:pPr>
            <a:r>
              <a:rPr lang="en-US" sz="1200" dirty="0">
                <a:solidFill>
                  <a:schemeClr val="tx1"/>
                </a:solidFill>
              </a:rPr>
              <a:t>Todos </a:t>
            </a:r>
            <a:r>
              <a:rPr lang="en-US" sz="1200" dirty="0" err="1">
                <a:solidFill>
                  <a:schemeClr val="tx1"/>
                </a:solidFill>
              </a:rPr>
              <a:t>los</a:t>
            </a:r>
            <a:r>
              <a:rPr lang="en-US" sz="1200" dirty="0">
                <a:solidFill>
                  <a:schemeClr val="tx1"/>
                </a:solidFill>
              </a:rPr>
              <a:t> planes de </a:t>
            </a:r>
            <a:r>
              <a:rPr lang="en-US" sz="1200" dirty="0" err="1">
                <a:solidFill>
                  <a:schemeClr val="tx1"/>
                </a:solidFill>
              </a:rPr>
              <a:t>medicamentos</a:t>
            </a:r>
            <a:r>
              <a:rPr lang="en-US" sz="1200" dirty="0">
                <a:solidFill>
                  <a:schemeClr val="tx1"/>
                </a:solidFill>
              </a:rPr>
              <a:t> de Medicare (planes Medicare </a:t>
            </a:r>
            <a:r>
              <a:rPr lang="en-US" sz="1200" dirty="0" err="1">
                <a:solidFill>
                  <a:schemeClr val="tx1"/>
                </a:solidFill>
              </a:rPr>
              <a:t>Parte</a:t>
            </a:r>
            <a:r>
              <a:rPr lang="en-US" sz="1200" dirty="0">
                <a:solidFill>
                  <a:schemeClr val="tx1"/>
                </a:solidFill>
              </a:rPr>
              <a:t> D)—</a:t>
            </a:r>
            <a:r>
              <a:rPr lang="en-US" sz="1200" dirty="0" err="1">
                <a:solidFill>
                  <a:schemeClr val="tx1"/>
                </a:solidFill>
              </a:rPr>
              <a:t>incluidos</a:t>
            </a:r>
            <a:r>
              <a:rPr lang="en-US" sz="1200" dirty="0">
                <a:solidFill>
                  <a:schemeClr val="tx1"/>
                </a:solidFill>
              </a:rPr>
              <a:t> tanto </a:t>
            </a:r>
            <a:r>
              <a:rPr lang="en-US" sz="1200" dirty="0" err="1">
                <a:solidFill>
                  <a:schemeClr val="tx1"/>
                </a:solidFill>
              </a:rPr>
              <a:t>los</a:t>
            </a:r>
            <a:r>
              <a:rPr lang="en-US" sz="1200" dirty="0">
                <a:solidFill>
                  <a:schemeClr val="tx1"/>
                </a:solidFill>
              </a:rPr>
              <a:t> planes </a:t>
            </a:r>
            <a:r>
              <a:rPr lang="en-US" sz="1200" dirty="0" err="1">
                <a:solidFill>
                  <a:schemeClr val="tx1"/>
                </a:solidFill>
              </a:rPr>
              <a:t>independientes</a:t>
            </a:r>
            <a:r>
              <a:rPr lang="en-US" sz="1200" dirty="0">
                <a:solidFill>
                  <a:schemeClr val="tx1"/>
                </a:solidFill>
              </a:rPr>
              <a:t> de Medicare </a:t>
            </a:r>
            <a:r>
              <a:rPr lang="en-US" sz="1200" dirty="0" err="1">
                <a:solidFill>
                  <a:schemeClr val="tx1"/>
                </a:solidFill>
              </a:rPr>
              <a:t>como</a:t>
            </a:r>
            <a:r>
              <a:rPr lang="en-US" sz="1200" dirty="0">
                <a:solidFill>
                  <a:schemeClr val="tx1"/>
                </a:solidFill>
              </a:rPr>
              <a:t> </a:t>
            </a:r>
            <a:r>
              <a:rPr lang="en-US" sz="1200" dirty="0" err="1">
                <a:solidFill>
                  <a:schemeClr val="tx1"/>
                </a:solidFill>
              </a:rPr>
              <a:t>los</a:t>
            </a:r>
            <a:r>
              <a:rPr lang="en-US" sz="1200" dirty="0">
                <a:solidFill>
                  <a:schemeClr val="tx1"/>
                </a:solidFill>
              </a:rPr>
              <a:t> planes Medicare Advantage con </a:t>
            </a:r>
            <a:r>
              <a:rPr lang="en-US" sz="1200" dirty="0" err="1">
                <a:solidFill>
                  <a:schemeClr val="tx1"/>
                </a:solidFill>
              </a:rPr>
              <a:t>cobertura</a:t>
            </a:r>
            <a:r>
              <a:rPr lang="en-US" sz="1200" dirty="0">
                <a:solidFill>
                  <a:schemeClr val="tx1"/>
                </a:solidFill>
              </a:rPr>
              <a:t> de </a:t>
            </a:r>
            <a:r>
              <a:rPr lang="en-US" sz="1200" dirty="0" err="1">
                <a:solidFill>
                  <a:schemeClr val="tx1"/>
                </a:solidFill>
              </a:rPr>
              <a:t>medicamentos</a:t>
            </a:r>
            <a:r>
              <a:rPr lang="en-US" sz="1200" dirty="0">
                <a:solidFill>
                  <a:schemeClr val="tx1"/>
                </a:solidFill>
              </a:rPr>
              <a:t>—</a:t>
            </a:r>
            <a:r>
              <a:rPr lang="en-US" sz="1200" dirty="0" err="1">
                <a:solidFill>
                  <a:schemeClr val="tx1"/>
                </a:solidFill>
              </a:rPr>
              <a:t>ofrecen</a:t>
            </a:r>
            <a:r>
              <a:rPr lang="en-US" sz="1200" dirty="0">
                <a:solidFill>
                  <a:schemeClr val="tx1"/>
                </a:solidFill>
              </a:rPr>
              <a:t> a </a:t>
            </a:r>
            <a:r>
              <a:rPr lang="en-US" sz="1200" dirty="0" err="1">
                <a:solidFill>
                  <a:schemeClr val="tx1"/>
                </a:solidFill>
              </a:rPr>
              <a:t>los</a:t>
            </a:r>
            <a:r>
              <a:rPr lang="en-US" sz="1200" dirty="0">
                <a:solidFill>
                  <a:schemeClr val="tx1"/>
                </a:solidFill>
              </a:rPr>
              <a:t> </a:t>
            </a:r>
            <a:r>
              <a:rPr lang="en-US" sz="1200" dirty="0" err="1">
                <a:solidFill>
                  <a:schemeClr val="tx1"/>
                </a:solidFill>
              </a:rPr>
              <a:t>inscritos</a:t>
            </a:r>
            <a:r>
              <a:rPr lang="en-US" sz="1200" dirty="0">
                <a:solidFill>
                  <a:schemeClr val="tx1"/>
                </a:solidFill>
              </a:rPr>
              <a:t> </a:t>
            </a:r>
            <a:r>
              <a:rPr lang="en-US" sz="1200" dirty="0" err="1">
                <a:solidFill>
                  <a:schemeClr val="tx1"/>
                </a:solidFill>
              </a:rPr>
              <a:t>en</a:t>
            </a:r>
            <a:r>
              <a:rPr lang="en-US" sz="1200" dirty="0">
                <a:solidFill>
                  <a:schemeClr val="tx1"/>
                </a:solidFill>
              </a:rPr>
              <a:t> la </a:t>
            </a:r>
            <a:r>
              <a:rPr lang="en-US" sz="1200" dirty="0" err="1">
                <a:solidFill>
                  <a:schemeClr val="tx1"/>
                </a:solidFill>
              </a:rPr>
              <a:t>Parte</a:t>
            </a:r>
            <a:r>
              <a:rPr lang="en-US" sz="1200" dirty="0">
                <a:solidFill>
                  <a:schemeClr val="tx1"/>
                </a:solidFill>
              </a:rPr>
              <a:t> D la </a:t>
            </a:r>
            <a:r>
              <a:rPr lang="en-US" sz="1200" dirty="0" err="1">
                <a:solidFill>
                  <a:schemeClr val="tx1"/>
                </a:solidFill>
              </a:rPr>
              <a:t>opción</a:t>
            </a:r>
            <a:r>
              <a:rPr lang="en-US" sz="1200" dirty="0">
                <a:solidFill>
                  <a:schemeClr val="tx1"/>
                </a:solidFill>
              </a:rPr>
              <a:t> de </a:t>
            </a:r>
            <a:r>
              <a:rPr lang="en-US" sz="1200" dirty="0" err="1">
                <a:solidFill>
                  <a:schemeClr val="tx1"/>
                </a:solidFill>
              </a:rPr>
              <a:t>pagar</a:t>
            </a:r>
            <a:r>
              <a:rPr lang="en-US" sz="1200" dirty="0">
                <a:solidFill>
                  <a:schemeClr val="tx1"/>
                </a:solidFill>
              </a:rPr>
              <a:t> </a:t>
            </a:r>
            <a:r>
              <a:rPr lang="en-US" sz="1200" dirty="0" err="1">
                <a:solidFill>
                  <a:schemeClr val="tx1"/>
                </a:solidFill>
              </a:rPr>
              <a:t>los</a:t>
            </a:r>
            <a:r>
              <a:rPr lang="en-US" sz="1200" dirty="0">
                <a:solidFill>
                  <a:schemeClr val="tx1"/>
                </a:solidFill>
              </a:rPr>
              <a:t> </a:t>
            </a:r>
            <a:r>
              <a:rPr lang="en-US" sz="1200" dirty="0" err="1">
                <a:solidFill>
                  <a:schemeClr val="tx1"/>
                </a:solidFill>
              </a:rPr>
              <a:t>gastos</a:t>
            </a:r>
            <a:r>
              <a:rPr lang="en-US" sz="1200" dirty="0">
                <a:solidFill>
                  <a:schemeClr val="tx1"/>
                </a:solidFill>
              </a:rPr>
              <a:t> de </a:t>
            </a:r>
            <a:r>
              <a:rPr lang="en-US" sz="1200" dirty="0" err="1">
                <a:solidFill>
                  <a:schemeClr val="tx1"/>
                </a:solidFill>
              </a:rPr>
              <a:t>los</a:t>
            </a:r>
            <a:r>
              <a:rPr lang="en-US" sz="1200" dirty="0">
                <a:solidFill>
                  <a:schemeClr val="tx1"/>
                </a:solidFill>
              </a:rPr>
              <a:t> </a:t>
            </a:r>
            <a:r>
              <a:rPr lang="en-US" sz="1200" dirty="0" err="1">
                <a:solidFill>
                  <a:schemeClr val="tx1"/>
                </a:solidFill>
              </a:rPr>
              <a:t>medicamentos</a:t>
            </a:r>
            <a:r>
              <a:rPr lang="en-US" sz="1200" dirty="0">
                <a:solidFill>
                  <a:schemeClr val="tx1"/>
                </a:solidFill>
              </a:rPr>
              <a:t> </a:t>
            </a:r>
            <a:r>
              <a:rPr lang="en-US" sz="1200" dirty="0" err="1">
                <a:solidFill>
                  <a:schemeClr val="tx1"/>
                </a:solidFill>
              </a:rPr>
              <a:t>recetados</a:t>
            </a:r>
            <a:r>
              <a:rPr lang="en-US" sz="1200" dirty="0">
                <a:solidFill>
                  <a:schemeClr val="tx1"/>
                </a:solidFill>
              </a:rPr>
              <a:t> de </a:t>
            </a:r>
            <a:r>
              <a:rPr lang="en-US" sz="1200" dirty="0" err="1">
                <a:solidFill>
                  <a:schemeClr val="tx1"/>
                </a:solidFill>
              </a:rPr>
              <a:t>su</a:t>
            </a:r>
            <a:r>
              <a:rPr lang="en-US" sz="1200" dirty="0">
                <a:solidFill>
                  <a:schemeClr val="tx1"/>
                </a:solidFill>
              </a:rPr>
              <a:t> </a:t>
            </a:r>
            <a:r>
              <a:rPr lang="en-US" sz="1200" dirty="0" err="1">
                <a:solidFill>
                  <a:schemeClr val="tx1"/>
                </a:solidFill>
              </a:rPr>
              <a:t>bolsillo</a:t>
            </a:r>
            <a:r>
              <a:rPr lang="en-US" sz="1200" dirty="0">
                <a:solidFill>
                  <a:schemeClr val="tx1"/>
                </a:solidFill>
              </a:rPr>
              <a:t> </a:t>
            </a:r>
            <a:r>
              <a:rPr lang="en-US" sz="1200" dirty="0" err="1">
                <a:solidFill>
                  <a:schemeClr val="tx1"/>
                </a:solidFill>
              </a:rPr>
              <a:t>en</a:t>
            </a:r>
            <a:r>
              <a:rPr lang="en-US" sz="1200" dirty="0">
                <a:solidFill>
                  <a:schemeClr val="tx1"/>
                </a:solidFill>
              </a:rPr>
              <a:t> forma de </a:t>
            </a:r>
            <a:r>
              <a:rPr lang="en-US" sz="1200" dirty="0" err="1">
                <a:solidFill>
                  <a:schemeClr val="tx1"/>
                </a:solidFill>
              </a:rPr>
              <a:t>pagos</a:t>
            </a:r>
            <a:r>
              <a:rPr lang="en-US" sz="1200" dirty="0">
                <a:solidFill>
                  <a:schemeClr val="tx1"/>
                </a:solidFill>
              </a:rPr>
              <a:t> </a:t>
            </a:r>
            <a:r>
              <a:rPr lang="en-US" sz="1200" dirty="0" err="1">
                <a:solidFill>
                  <a:schemeClr val="tx1"/>
                </a:solidFill>
              </a:rPr>
              <a:t>mensuales</a:t>
            </a:r>
            <a:r>
              <a:rPr lang="en-US" sz="1200" dirty="0">
                <a:solidFill>
                  <a:schemeClr val="tx1"/>
                </a:solidFill>
              </a:rPr>
              <a:t> </a:t>
            </a:r>
            <a:r>
              <a:rPr lang="en-US" sz="1200" dirty="0" err="1">
                <a:solidFill>
                  <a:schemeClr val="tx1"/>
                </a:solidFill>
              </a:rPr>
              <a:t>en</a:t>
            </a:r>
            <a:r>
              <a:rPr lang="en-US" sz="1200" dirty="0">
                <a:solidFill>
                  <a:schemeClr val="tx1"/>
                </a:solidFill>
              </a:rPr>
              <a:t> </a:t>
            </a:r>
            <a:r>
              <a:rPr lang="en-US" sz="1200" dirty="0" err="1">
                <a:solidFill>
                  <a:schemeClr val="tx1"/>
                </a:solidFill>
              </a:rPr>
              <a:t>lugar</a:t>
            </a:r>
            <a:r>
              <a:rPr lang="en-US" sz="1200" dirty="0">
                <a:solidFill>
                  <a:schemeClr val="tx1"/>
                </a:solidFill>
              </a:rPr>
              <a:t> de </a:t>
            </a:r>
            <a:r>
              <a:rPr lang="en-US" sz="1200" dirty="0" err="1">
                <a:solidFill>
                  <a:schemeClr val="tx1"/>
                </a:solidFill>
              </a:rPr>
              <a:t>todos</a:t>
            </a:r>
            <a:r>
              <a:rPr lang="en-US" sz="1200" dirty="0">
                <a:solidFill>
                  <a:schemeClr val="tx1"/>
                </a:solidFill>
              </a:rPr>
              <a:t> de </a:t>
            </a:r>
            <a:r>
              <a:rPr lang="en-US" sz="1200" dirty="0" err="1">
                <a:solidFill>
                  <a:schemeClr val="tx1"/>
                </a:solidFill>
              </a:rPr>
              <a:t>una</a:t>
            </a:r>
            <a:r>
              <a:rPr lang="en-US" sz="1200" dirty="0">
                <a:solidFill>
                  <a:schemeClr val="tx1"/>
                </a:solidFill>
              </a:rPr>
              <a:t> </a:t>
            </a:r>
            <a:r>
              <a:rPr lang="en-US" sz="1200" dirty="0" err="1">
                <a:solidFill>
                  <a:schemeClr val="tx1"/>
                </a:solidFill>
              </a:rPr>
              <a:t>vez</a:t>
            </a:r>
            <a:r>
              <a:rPr lang="en-US" sz="1200" dirty="0">
                <a:solidFill>
                  <a:schemeClr val="tx1"/>
                </a:solidFill>
              </a:rPr>
              <a:t> a la </a:t>
            </a:r>
            <a:r>
              <a:rPr lang="en-US" sz="1200" dirty="0" err="1">
                <a:solidFill>
                  <a:schemeClr val="tx1"/>
                </a:solidFill>
              </a:rPr>
              <a:t>farmacia</a:t>
            </a:r>
            <a:r>
              <a:rPr lang="en-US" sz="1200" dirty="0">
                <a:solidFill>
                  <a:schemeClr val="tx1"/>
                </a:solidFill>
              </a:rPr>
              <a:t> bajo </a:t>
            </a:r>
            <a:r>
              <a:rPr lang="en-US" sz="1200" dirty="0" err="1">
                <a:solidFill>
                  <a:schemeClr val="tx1"/>
                </a:solidFill>
              </a:rPr>
              <a:t>el</a:t>
            </a:r>
            <a:r>
              <a:rPr lang="en-US" sz="1200" dirty="0">
                <a:solidFill>
                  <a:schemeClr val="tx1"/>
                </a:solidFill>
              </a:rPr>
              <a:t> Plan de Pago de </a:t>
            </a:r>
            <a:r>
              <a:rPr lang="en-US" sz="1200" dirty="0" err="1">
                <a:solidFill>
                  <a:schemeClr val="tx1"/>
                </a:solidFill>
              </a:rPr>
              <a:t>Recetas</a:t>
            </a:r>
            <a:r>
              <a:rPr lang="en-US" sz="1200" dirty="0">
                <a:solidFill>
                  <a:schemeClr val="tx1"/>
                </a:solidFill>
              </a:rPr>
              <a:t> de Medicare. </a:t>
            </a:r>
          </a:p>
          <a:p>
            <a:pPr marL="171450" indent="-171450" defTabSz="1021630">
              <a:spcBef>
                <a:spcPts val="670"/>
              </a:spcBef>
              <a:buFont typeface="Arial" panose="020B0604020202020204" pitchFamily="34" charset="0"/>
              <a:buChar char="•"/>
              <a:defRPr/>
            </a:pPr>
            <a:endParaRPr lang="en-US" sz="1200" dirty="0">
              <a:solidFill>
                <a:schemeClr val="tx1"/>
              </a:solidFill>
            </a:endParaRPr>
          </a:p>
          <a:p>
            <a:pPr marL="171450" indent="-171450" defTabSz="1021630" rtl="0">
              <a:spcBef>
                <a:spcPts val="670"/>
              </a:spcBef>
              <a:buFont typeface="Arial" panose="020B0604020202020204" pitchFamily="34" charset="0"/>
              <a:buChar char="•"/>
              <a:defRPr/>
            </a:pPr>
            <a:r>
              <a:rPr lang="en-US" sz="1200" dirty="0">
                <a:solidFill>
                  <a:schemeClr val="tx1"/>
                </a:solidFill>
              </a:rPr>
              <a:t>Los </a:t>
            </a:r>
            <a:r>
              <a:rPr lang="en-US" sz="1200" dirty="0" err="1">
                <a:solidFill>
                  <a:schemeClr val="tx1"/>
                </a:solidFill>
              </a:rPr>
              <a:t>participantes</a:t>
            </a:r>
            <a:r>
              <a:rPr lang="en-US" sz="1200" dirty="0">
                <a:solidFill>
                  <a:schemeClr val="tx1"/>
                </a:solidFill>
              </a:rPr>
              <a:t> del </a:t>
            </a:r>
            <a:r>
              <a:rPr lang="en-US" sz="1200" dirty="0" err="1">
                <a:solidFill>
                  <a:schemeClr val="tx1"/>
                </a:solidFill>
              </a:rPr>
              <a:t>programa</a:t>
            </a:r>
            <a:r>
              <a:rPr lang="en-US" sz="1200" dirty="0">
                <a:solidFill>
                  <a:schemeClr val="tx1"/>
                </a:solidFill>
              </a:rPr>
              <a:t> </a:t>
            </a:r>
            <a:r>
              <a:rPr lang="en-US" sz="1200" dirty="0" err="1">
                <a:solidFill>
                  <a:schemeClr val="tx1"/>
                </a:solidFill>
              </a:rPr>
              <a:t>pagarán</a:t>
            </a:r>
            <a:r>
              <a:rPr lang="en-US" sz="1200" dirty="0">
                <a:solidFill>
                  <a:schemeClr val="tx1"/>
                </a:solidFill>
              </a:rPr>
              <a:t> 0 </a:t>
            </a:r>
            <a:r>
              <a:rPr lang="en-US" sz="1200" dirty="0" err="1">
                <a:solidFill>
                  <a:schemeClr val="tx1"/>
                </a:solidFill>
              </a:rPr>
              <a:t>dólares</a:t>
            </a:r>
            <a:r>
              <a:rPr lang="en-US" sz="1200" dirty="0">
                <a:solidFill>
                  <a:schemeClr val="tx1"/>
                </a:solidFill>
              </a:rPr>
              <a:t> a la </a:t>
            </a:r>
            <a:r>
              <a:rPr lang="en-US" sz="1200" dirty="0" err="1">
                <a:solidFill>
                  <a:schemeClr val="tx1"/>
                </a:solidFill>
              </a:rPr>
              <a:t>farmacia</a:t>
            </a:r>
            <a:r>
              <a:rPr lang="en-US" sz="1200" dirty="0">
                <a:solidFill>
                  <a:schemeClr val="tx1"/>
                </a:solidFill>
              </a:rPr>
              <a:t> </a:t>
            </a:r>
            <a:r>
              <a:rPr lang="en-US" sz="1200" dirty="0" err="1">
                <a:solidFill>
                  <a:schemeClr val="tx1"/>
                </a:solidFill>
              </a:rPr>
              <a:t>por</a:t>
            </a:r>
            <a:r>
              <a:rPr lang="en-US" sz="1200" dirty="0">
                <a:solidFill>
                  <a:schemeClr val="tx1"/>
                </a:solidFill>
              </a:rPr>
              <a:t> </a:t>
            </a:r>
            <a:r>
              <a:rPr lang="en-US" sz="1200" dirty="0" err="1">
                <a:solidFill>
                  <a:schemeClr val="tx1"/>
                </a:solidFill>
              </a:rPr>
              <a:t>los</a:t>
            </a:r>
            <a:r>
              <a:rPr lang="en-US" sz="1200" dirty="0">
                <a:solidFill>
                  <a:schemeClr val="tx1"/>
                </a:solidFill>
              </a:rPr>
              <a:t> </a:t>
            </a:r>
            <a:r>
              <a:rPr lang="en-US" sz="1200" dirty="0" err="1">
                <a:solidFill>
                  <a:schemeClr val="tx1"/>
                </a:solidFill>
              </a:rPr>
              <a:t>medicamentos</a:t>
            </a:r>
            <a:r>
              <a:rPr lang="en-US" sz="1200" dirty="0">
                <a:solidFill>
                  <a:schemeClr val="tx1"/>
                </a:solidFill>
              </a:rPr>
              <a:t> </a:t>
            </a:r>
            <a:r>
              <a:rPr lang="en-US" sz="1200" dirty="0" err="1">
                <a:solidFill>
                  <a:schemeClr val="tx1"/>
                </a:solidFill>
              </a:rPr>
              <a:t>cubiertos</a:t>
            </a:r>
            <a:r>
              <a:rPr lang="en-US" sz="1200" dirty="0">
                <a:solidFill>
                  <a:schemeClr val="tx1"/>
                </a:solidFill>
              </a:rPr>
              <a:t> de la </a:t>
            </a:r>
            <a:r>
              <a:rPr lang="en-US" sz="1200" dirty="0" err="1">
                <a:solidFill>
                  <a:schemeClr val="tx1"/>
                </a:solidFill>
              </a:rPr>
              <a:t>Parte</a:t>
            </a:r>
            <a:r>
              <a:rPr lang="en-US" sz="1200" dirty="0">
                <a:solidFill>
                  <a:schemeClr val="tx1"/>
                </a:solidFill>
              </a:rPr>
              <a:t> D.</a:t>
            </a:r>
          </a:p>
          <a:p>
            <a:pPr marL="171450" indent="-171450" defTabSz="1021630">
              <a:spcBef>
                <a:spcPts val="670"/>
              </a:spcBef>
              <a:buFont typeface="Arial" panose="020B0604020202020204" pitchFamily="34" charset="0"/>
              <a:buChar char="•"/>
              <a:defRPr/>
            </a:pPr>
            <a:endParaRPr lang="en-US" sz="1200" dirty="0">
              <a:solidFill>
                <a:schemeClr val="tx1"/>
              </a:solidFill>
            </a:endParaRPr>
          </a:p>
          <a:p>
            <a:pPr marL="171450" indent="-171450" defTabSz="1021630" rtl="0">
              <a:spcBef>
                <a:spcPts val="670"/>
              </a:spcBef>
              <a:buFont typeface="Arial" panose="020B0604020202020204" pitchFamily="34" charset="0"/>
              <a:buChar char="•"/>
              <a:defRPr/>
            </a:pPr>
            <a:r>
              <a:rPr lang="en-US" sz="1200" dirty="0">
                <a:solidFill>
                  <a:schemeClr val="tx1"/>
                </a:solidFill>
              </a:rPr>
              <a:t>Los </a:t>
            </a:r>
            <a:r>
              <a:rPr lang="en-US" sz="1200" dirty="0" err="1">
                <a:solidFill>
                  <a:schemeClr val="tx1"/>
                </a:solidFill>
              </a:rPr>
              <a:t>patrocinadores</a:t>
            </a:r>
            <a:r>
              <a:rPr lang="en-US" sz="1200" dirty="0">
                <a:solidFill>
                  <a:schemeClr val="tx1"/>
                </a:solidFill>
              </a:rPr>
              <a:t> del plan de la </a:t>
            </a:r>
            <a:r>
              <a:rPr lang="en-US" sz="1200" dirty="0" err="1">
                <a:solidFill>
                  <a:schemeClr val="tx1"/>
                </a:solidFill>
              </a:rPr>
              <a:t>Parte</a:t>
            </a:r>
            <a:r>
              <a:rPr lang="en-US" sz="1200" dirty="0">
                <a:solidFill>
                  <a:schemeClr val="tx1"/>
                </a:solidFill>
              </a:rPr>
              <a:t> D </a:t>
            </a:r>
            <a:r>
              <a:rPr lang="en-US" sz="1200" dirty="0" err="1">
                <a:solidFill>
                  <a:schemeClr val="tx1"/>
                </a:solidFill>
              </a:rPr>
              <a:t>facturarán</a:t>
            </a:r>
            <a:r>
              <a:rPr lang="en-US" sz="1200" dirty="0">
                <a:solidFill>
                  <a:schemeClr val="tx1"/>
                </a:solidFill>
              </a:rPr>
              <a:t> </a:t>
            </a:r>
            <a:r>
              <a:rPr lang="en-US" sz="1200" dirty="0" err="1">
                <a:solidFill>
                  <a:schemeClr val="tx1"/>
                </a:solidFill>
              </a:rPr>
              <a:t>mensualmente</a:t>
            </a:r>
            <a:r>
              <a:rPr lang="en-US" sz="1200" dirty="0">
                <a:solidFill>
                  <a:schemeClr val="tx1"/>
                </a:solidFill>
              </a:rPr>
              <a:t> a </a:t>
            </a:r>
            <a:r>
              <a:rPr lang="en-US" sz="1200" dirty="0" err="1">
                <a:solidFill>
                  <a:schemeClr val="tx1"/>
                </a:solidFill>
              </a:rPr>
              <a:t>los</a:t>
            </a:r>
            <a:r>
              <a:rPr lang="en-US" sz="1200" dirty="0">
                <a:solidFill>
                  <a:schemeClr val="tx1"/>
                </a:solidFill>
              </a:rPr>
              <a:t> </a:t>
            </a:r>
            <a:r>
              <a:rPr lang="en-US" sz="1200" dirty="0" err="1">
                <a:solidFill>
                  <a:schemeClr val="tx1"/>
                </a:solidFill>
              </a:rPr>
              <a:t>participantes</a:t>
            </a:r>
            <a:r>
              <a:rPr lang="en-US" sz="1200" dirty="0">
                <a:solidFill>
                  <a:schemeClr val="tx1"/>
                </a:solidFill>
              </a:rPr>
              <a:t> </a:t>
            </a:r>
            <a:r>
              <a:rPr lang="en-US" sz="1200" dirty="0" err="1">
                <a:solidFill>
                  <a:schemeClr val="tx1"/>
                </a:solidFill>
              </a:rPr>
              <a:t>por</a:t>
            </a:r>
            <a:r>
              <a:rPr lang="en-US" sz="1200" dirty="0">
                <a:solidFill>
                  <a:schemeClr val="tx1"/>
                </a:solidFill>
              </a:rPr>
              <a:t> </a:t>
            </a:r>
            <a:r>
              <a:rPr lang="en-US" sz="1200" dirty="0" err="1">
                <a:solidFill>
                  <a:schemeClr val="tx1"/>
                </a:solidFill>
              </a:rPr>
              <a:t>cualquier</a:t>
            </a:r>
            <a:r>
              <a:rPr lang="en-US" sz="1200" dirty="0">
                <a:solidFill>
                  <a:schemeClr val="tx1"/>
                </a:solidFill>
              </a:rPr>
              <a:t> </a:t>
            </a:r>
            <a:r>
              <a:rPr lang="en-US" sz="1200" dirty="0" err="1">
                <a:solidFill>
                  <a:schemeClr val="tx1"/>
                </a:solidFill>
              </a:rPr>
              <a:t>reparto</a:t>
            </a:r>
            <a:r>
              <a:rPr lang="en-US" sz="1200" dirty="0">
                <a:solidFill>
                  <a:schemeClr val="tx1"/>
                </a:solidFill>
              </a:rPr>
              <a:t> de </a:t>
            </a:r>
            <a:r>
              <a:rPr lang="en-US" sz="1200" dirty="0" err="1">
                <a:solidFill>
                  <a:schemeClr val="tx1"/>
                </a:solidFill>
              </a:rPr>
              <a:t>costos</a:t>
            </a:r>
            <a:r>
              <a:rPr lang="en-US" sz="1200" dirty="0">
                <a:solidFill>
                  <a:schemeClr val="tx1"/>
                </a:solidFill>
              </a:rPr>
              <a:t> que </a:t>
            </a:r>
            <a:r>
              <a:rPr lang="en-US" sz="1200" dirty="0" err="1">
                <a:solidFill>
                  <a:schemeClr val="tx1"/>
                </a:solidFill>
              </a:rPr>
              <a:t>incurran</a:t>
            </a:r>
            <a:r>
              <a:rPr lang="en-US" sz="1200" dirty="0">
                <a:solidFill>
                  <a:schemeClr val="tx1"/>
                </a:solidFill>
              </a:rPr>
              <a:t> </a:t>
            </a:r>
            <a:r>
              <a:rPr lang="en-US" sz="1200" dirty="0" err="1">
                <a:solidFill>
                  <a:schemeClr val="tx1"/>
                </a:solidFill>
              </a:rPr>
              <a:t>durante</a:t>
            </a:r>
            <a:r>
              <a:rPr lang="en-US" sz="1200" dirty="0">
                <a:solidFill>
                  <a:schemeClr val="tx1"/>
                </a:solidFill>
              </a:rPr>
              <a:t> </a:t>
            </a:r>
            <a:r>
              <a:rPr lang="en-US" sz="1200" dirty="0" err="1">
                <a:solidFill>
                  <a:schemeClr val="tx1"/>
                </a:solidFill>
              </a:rPr>
              <a:t>el</a:t>
            </a:r>
            <a:r>
              <a:rPr lang="en-US" sz="1200" dirty="0">
                <a:solidFill>
                  <a:schemeClr val="tx1"/>
                </a:solidFill>
              </a:rPr>
              <a:t> </a:t>
            </a:r>
            <a:r>
              <a:rPr lang="en-US" sz="1200" dirty="0" err="1">
                <a:solidFill>
                  <a:schemeClr val="tx1"/>
                </a:solidFill>
              </a:rPr>
              <a:t>programa</a:t>
            </a:r>
            <a:r>
              <a:rPr lang="en-US" sz="1200" dirty="0">
                <a:solidFill>
                  <a:schemeClr val="tx1"/>
                </a:solidFill>
              </a:rPr>
              <a:t>. </a:t>
            </a:r>
          </a:p>
          <a:p>
            <a:pPr marL="171450" indent="-171450" defTabSz="1021630">
              <a:spcBef>
                <a:spcPts val="670"/>
              </a:spcBef>
              <a:buFont typeface="Arial" panose="020B0604020202020204" pitchFamily="34" charset="0"/>
              <a:buChar char="•"/>
              <a:defRPr/>
            </a:pPr>
            <a:endParaRPr lang="en-US" sz="1200" dirty="0">
              <a:solidFill>
                <a:schemeClr val="tx1"/>
              </a:solidFill>
            </a:endParaRPr>
          </a:p>
          <a:p>
            <a:pPr marL="171450" indent="-171450" defTabSz="1021630" rtl="0">
              <a:spcBef>
                <a:spcPts val="670"/>
              </a:spcBef>
              <a:buFont typeface="Arial" panose="020B0604020202020204" pitchFamily="34" charset="0"/>
              <a:buChar char="•"/>
              <a:defRPr/>
            </a:pPr>
            <a:r>
              <a:rPr lang="en-US" sz="1200" dirty="0">
                <a:solidFill>
                  <a:schemeClr val="tx1"/>
                </a:solidFill>
              </a:rPr>
              <a:t>Las </a:t>
            </a:r>
            <a:r>
              <a:rPr lang="en-US" sz="1200" dirty="0" err="1">
                <a:solidFill>
                  <a:schemeClr val="tx1"/>
                </a:solidFill>
              </a:rPr>
              <a:t>farmacias</a:t>
            </a:r>
            <a:r>
              <a:rPr lang="en-US" sz="1200" dirty="0">
                <a:solidFill>
                  <a:schemeClr val="tx1"/>
                </a:solidFill>
              </a:rPr>
              <a:t> </a:t>
            </a:r>
            <a:r>
              <a:rPr lang="en-US" sz="1200" dirty="0" err="1">
                <a:solidFill>
                  <a:schemeClr val="tx1"/>
                </a:solidFill>
              </a:rPr>
              <a:t>serán</a:t>
            </a:r>
            <a:r>
              <a:rPr lang="en-US" sz="1200" dirty="0">
                <a:solidFill>
                  <a:schemeClr val="tx1"/>
                </a:solidFill>
              </a:rPr>
              <a:t> </a:t>
            </a:r>
            <a:r>
              <a:rPr lang="en-US" sz="1200" dirty="0" err="1">
                <a:solidFill>
                  <a:schemeClr val="tx1"/>
                </a:solidFill>
              </a:rPr>
              <a:t>pagadas</a:t>
            </a:r>
            <a:r>
              <a:rPr lang="en-US" sz="1200" dirty="0">
                <a:solidFill>
                  <a:schemeClr val="tx1"/>
                </a:solidFill>
              </a:rPr>
              <a:t> </a:t>
            </a:r>
            <a:r>
              <a:rPr lang="en-US" sz="1200" dirty="0" err="1">
                <a:solidFill>
                  <a:schemeClr val="tx1"/>
                </a:solidFill>
              </a:rPr>
              <a:t>íntegramente</a:t>
            </a:r>
            <a:r>
              <a:rPr lang="en-US" sz="1200" dirty="0">
                <a:solidFill>
                  <a:schemeClr val="tx1"/>
                </a:solidFill>
              </a:rPr>
              <a:t> </a:t>
            </a:r>
            <a:r>
              <a:rPr lang="en-US" sz="1200" dirty="0" err="1">
                <a:solidFill>
                  <a:schemeClr val="tx1"/>
                </a:solidFill>
              </a:rPr>
              <a:t>por</a:t>
            </a:r>
            <a:r>
              <a:rPr lang="en-US" sz="1200" dirty="0">
                <a:solidFill>
                  <a:schemeClr val="tx1"/>
                </a:solidFill>
              </a:rPr>
              <a:t> </a:t>
            </a:r>
            <a:r>
              <a:rPr lang="en-US" sz="1200" dirty="0" err="1">
                <a:solidFill>
                  <a:schemeClr val="tx1"/>
                </a:solidFill>
              </a:rPr>
              <a:t>el</a:t>
            </a:r>
            <a:r>
              <a:rPr lang="en-US" sz="1200" dirty="0">
                <a:solidFill>
                  <a:schemeClr val="tx1"/>
                </a:solidFill>
              </a:rPr>
              <a:t> </a:t>
            </a:r>
            <a:r>
              <a:rPr lang="en-US" sz="1200" dirty="0" err="1">
                <a:solidFill>
                  <a:schemeClr val="tx1"/>
                </a:solidFill>
              </a:rPr>
              <a:t>patrocinador</a:t>
            </a:r>
            <a:r>
              <a:rPr lang="en-US" sz="1200" dirty="0">
                <a:solidFill>
                  <a:schemeClr val="tx1"/>
                </a:solidFill>
              </a:rPr>
              <a:t> de la </a:t>
            </a:r>
            <a:r>
              <a:rPr lang="en-US" sz="1200" dirty="0" err="1">
                <a:solidFill>
                  <a:schemeClr val="tx1"/>
                </a:solidFill>
              </a:rPr>
              <a:t>Parte</a:t>
            </a:r>
            <a:r>
              <a:rPr lang="en-US" sz="1200" dirty="0">
                <a:solidFill>
                  <a:schemeClr val="tx1"/>
                </a:solidFill>
              </a:rPr>
              <a:t> D de </a:t>
            </a:r>
            <a:r>
              <a:rPr lang="en-US" sz="1200" dirty="0" err="1">
                <a:solidFill>
                  <a:schemeClr val="tx1"/>
                </a:solidFill>
              </a:rPr>
              <a:t>acuerdo</a:t>
            </a:r>
            <a:r>
              <a:rPr lang="en-US" sz="1200" dirty="0">
                <a:solidFill>
                  <a:schemeClr val="tx1"/>
                </a:solidFill>
              </a:rPr>
              <a:t> a </a:t>
            </a:r>
            <a:r>
              <a:rPr lang="en-US" sz="1200" dirty="0" err="1">
                <a:solidFill>
                  <a:schemeClr val="tx1"/>
                </a:solidFill>
              </a:rPr>
              <a:t>los</a:t>
            </a:r>
            <a:r>
              <a:rPr lang="en-US" sz="1200" dirty="0">
                <a:solidFill>
                  <a:schemeClr val="tx1"/>
                </a:solidFill>
              </a:rPr>
              <a:t> </a:t>
            </a:r>
            <a:r>
              <a:rPr lang="en-US" sz="1200" dirty="0" err="1">
                <a:solidFill>
                  <a:schemeClr val="tx1"/>
                </a:solidFill>
              </a:rPr>
              <a:t>requisitos</a:t>
            </a:r>
            <a:r>
              <a:rPr lang="en-US" sz="1200" dirty="0">
                <a:solidFill>
                  <a:schemeClr val="tx1"/>
                </a:solidFill>
              </a:rPr>
              <a:t> de </a:t>
            </a:r>
            <a:r>
              <a:rPr lang="en-US" sz="1200" dirty="0" err="1">
                <a:solidFill>
                  <a:schemeClr val="tx1"/>
                </a:solidFill>
              </a:rPr>
              <a:t>pago</a:t>
            </a:r>
            <a:r>
              <a:rPr lang="en-US" sz="1200" dirty="0">
                <a:solidFill>
                  <a:schemeClr val="tx1"/>
                </a:solidFill>
              </a:rPr>
              <a:t> </a:t>
            </a:r>
            <a:r>
              <a:rPr lang="en-US" sz="1200" dirty="0" err="1">
                <a:solidFill>
                  <a:schemeClr val="tx1"/>
                </a:solidFill>
              </a:rPr>
              <a:t>puntual</a:t>
            </a:r>
            <a:r>
              <a:rPr lang="en-US" sz="1200" dirty="0">
                <a:solidFill>
                  <a:schemeClr val="tx1"/>
                </a:solidFill>
              </a:rPr>
              <a:t> de la </a:t>
            </a:r>
            <a:r>
              <a:rPr lang="en-US" sz="1200" dirty="0" err="1">
                <a:solidFill>
                  <a:schemeClr val="tx1"/>
                </a:solidFill>
              </a:rPr>
              <a:t>Parte</a:t>
            </a:r>
            <a:r>
              <a:rPr lang="en-US" sz="1200" dirty="0">
                <a:solidFill>
                  <a:schemeClr val="tx1"/>
                </a:solidFill>
              </a:rPr>
              <a:t> D. </a:t>
            </a:r>
          </a:p>
          <a:p>
            <a:pPr marL="171450" indent="-171450" defTabSz="1021630">
              <a:spcBef>
                <a:spcPts val="670"/>
              </a:spcBef>
              <a:buFont typeface="Arial" panose="020B0604020202020204" pitchFamily="34" charset="0"/>
              <a:buChar char="•"/>
              <a:defRPr/>
            </a:pPr>
            <a:endParaRPr lang="en-US" sz="1200" dirty="0">
              <a:solidFill>
                <a:schemeClr val="tx1"/>
              </a:solidFill>
            </a:endParaRPr>
          </a:p>
          <a:p>
            <a:pPr marL="171450" indent="-171450" defTabSz="1021630" rtl="0">
              <a:spcBef>
                <a:spcPts val="670"/>
              </a:spcBef>
              <a:buFont typeface="Arial" panose="020B0604020202020204" pitchFamily="34" charset="0"/>
              <a:buChar char="•"/>
              <a:defRPr/>
            </a:pPr>
            <a:r>
              <a:rPr lang="en-US" sz="1200" dirty="0">
                <a:solidFill>
                  <a:schemeClr val="tx1"/>
                </a:solidFill>
              </a:rPr>
              <a:t>Los </a:t>
            </a:r>
            <a:r>
              <a:rPr lang="en-US" sz="1200" dirty="0" err="1">
                <a:solidFill>
                  <a:schemeClr val="tx1"/>
                </a:solidFill>
              </a:rPr>
              <a:t>inscritos</a:t>
            </a:r>
            <a:r>
              <a:rPr lang="en-US" sz="1200" dirty="0">
                <a:solidFill>
                  <a:schemeClr val="tx1"/>
                </a:solidFill>
              </a:rPr>
              <a:t> con altos </a:t>
            </a:r>
            <a:r>
              <a:rPr lang="en-US" sz="1200" dirty="0" err="1">
                <a:solidFill>
                  <a:schemeClr val="tx1"/>
                </a:solidFill>
              </a:rPr>
              <a:t>costos</a:t>
            </a:r>
            <a:r>
              <a:rPr lang="en-US" sz="1200" dirty="0">
                <a:solidFill>
                  <a:schemeClr val="tx1"/>
                </a:solidFill>
              </a:rPr>
              <a:t> de </a:t>
            </a:r>
            <a:r>
              <a:rPr lang="en-US" sz="1200" dirty="0" err="1">
                <a:solidFill>
                  <a:schemeClr val="tx1"/>
                </a:solidFill>
              </a:rPr>
              <a:t>medicamentos</a:t>
            </a:r>
            <a:r>
              <a:rPr lang="en-US" sz="1200" dirty="0">
                <a:solidFill>
                  <a:schemeClr val="tx1"/>
                </a:solidFill>
              </a:rPr>
              <a:t> a </a:t>
            </a:r>
            <a:r>
              <a:rPr lang="en-US" sz="1200" dirty="0" err="1">
                <a:solidFill>
                  <a:schemeClr val="tx1"/>
                </a:solidFill>
              </a:rPr>
              <a:t>principios</a:t>
            </a:r>
            <a:r>
              <a:rPr lang="en-US" sz="1200" dirty="0">
                <a:solidFill>
                  <a:schemeClr val="tx1"/>
                </a:solidFill>
              </a:rPr>
              <a:t> del </a:t>
            </a:r>
            <a:r>
              <a:rPr lang="en-US" sz="1200" dirty="0" err="1">
                <a:solidFill>
                  <a:schemeClr val="tx1"/>
                </a:solidFill>
              </a:rPr>
              <a:t>año</a:t>
            </a:r>
            <a:r>
              <a:rPr lang="en-US" sz="1200" dirty="0">
                <a:solidFill>
                  <a:schemeClr val="tx1"/>
                </a:solidFill>
              </a:rPr>
              <a:t> </a:t>
            </a:r>
            <a:r>
              <a:rPr lang="en-US" sz="1200" dirty="0" err="1">
                <a:solidFill>
                  <a:schemeClr val="tx1"/>
                </a:solidFill>
              </a:rPr>
              <a:t>calendario</a:t>
            </a:r>
            <a:r>
              <a:rPr lang="en-US" sz="1200" dirty="0">
                <a:solidFill>
                  <a:schemeClr val="tx1"/>
                </a:solidFill>
              </a:rPr>
              <a:t> </a:t>
            </a:r>
            <a:r>
              <a:rPr lang="en-US" sz="1200" dirty="0" err="1">
                <a:solidFill>
                  <a:schemeClr val="tx1"/>
                </a:solidFill>
              </a:rPr>
              <a:t>tienen</a:t>
            </a:r>
            <a:r>
              <a:rPr lang="en-US" sz="1200" dirty="0">
                <a:solidFill>
                  <a:schemeClr val="tx1"/>
                </a:solidFill>
              </a:rPr>
              <a:t> </a:t>
            </a:r>
            <a:r>
              <a:rPr lang="en-US" sz="1200" dirty="0" err="1">
                <a:solidFill>
                  <a:schemeClr val="tx1"/>
                </a:solidFill>
              </a:rPr>
              <a:t>más</a:t>
            </a:r>
            <a:r>
              <a:rPr lang="en-US" sz="1200" dirty="0">
                <a:solidFill>
                  <a:schemeClr val="tx1"/>
                </a:solidFill>
              </a:rPr>
              <a:t> </a:t>
            </a:r>
            <a:r>
              <a:rPr lang="en-US" sz="1200" dirty="0" err="1">
                <a:solidFill>
                  <a:schemeClr val="tx1"/>
                </a:solidFill>
              </a:rPr>
              <a:t>probabilidades</a:t>
            </a:r>
            <a:r>
              <a:rPr lang="en-US" sz="1200" dirty="0">
                <a:solidFill>
                  <a:schemeClr val="tx1"/>
                </a:solidFill>
              </a:rPr>
              <a:t> de </a:t>
            </a:r>
            <a:r>
              <a:rPr lang="en-US" sz="1200" dirty="0" err="1">
                <a:solidFill>
                  <a:schemeClr val="tx1"/>
                </a:solidFill>
              </a:rPr>
              <a:t>beneficiarse</a:t>
            </a:r>
            <a:r>
              <a:rPr lang="en-US" sz="1200" dirty="0">
                <a:solidFill>
                  <a:schemeClr val="tx1"/>
                </a:solidFill>
              </a:rPr>
              <a:t> del Plan de Pago de </a:t>
            </a:r>
            <a:r>
              <a:rPr lang="en-US" sz="1200" dirty="0" err="1">
                <a:solidFill>
                  <a:schemeClr val="tx1"/>
                </a:solidFill>
              </a:rPr>
              <a:t>Recetas</a:t>
            </a:r>
            <a:r>
              <a:rPr lang="en-US" sz="1200" dirty="0">
                <a:solidFill>
                  <a:schemeClr val="tx1"/>
                </a:solidFill>
              </a:rPr>
              <a:t> de Medicare. Este </a:t>
            </a:r>
            <a:r>
              <a:rPr lang="en-US" sz="1200" dirty="0" err="1">
                <a:solidFill>
                  <a:schemeClr val="tx1"/>
                </a:solidFill>
              </a:rPr>
              <a:t>pago</a:t>
            </a:r>
            <a:r>
              <a:rPr lang="en-US" sz="1200" dirty="0">
                <a:solidFill>
                  <a:schemeClr val="tx1"/>
                </a:solidFill>
              </a:rPr>
              <a:t> </a:t>
            </a:r>
            <a:r>
              <a:rPr lang="en-US" sz="1200" dirty="0" err="1">
                <a:solidFill>
                  <a:schemeClr val="tx1"/>
                </a:solidFill>
              </a:rPr>
              <a:t>podría</a:t>
            </a:r>
            <a:r>
              <a:rPr lang="en-US" sz="1200" dirty="0">
                <a:solidFill>
                  <a:schemeClr val="tx1"/>
                </a:solidFill>
              </a:rPr>
              <a:t> </a:t>
            </a:r>
            <a:r>
              <a:rPr lang="en-US" sz="1200" dirty="0" err="1">
                <a:solidFill>
                  <a:schemeClr val="tx1"/>
                </a:solidFill>
              </a:rPr>
              <a:t>ayudar</a:t>
            </a:r>
            <a:r>
              <a:rPr lang="en-US" sz="1200" dirty="0">
                <a:solidFill>
                  <a:schemeClr val="tx1"/>
                </a:solidFill>
              </a:rPr>
              <a:t> a </a:t>
            </a:r>
            <a:r>
              <a:rPr lang="en-US" sz="1200" dirty="0" err="1">
                <a:solidFill>
                  <a:schemeClr val="tx1"/>
                </a:solidFill>
              </a:rPr>
              <a:t>algunos</a:t>
            </a:r>
            <a:r>
              <a:rPr lang="en-US" sz="1200" dirty="0">
                <a:solidFill>
                  <a:schemeClr val="tx1"/>
                </a:solidFill>
              </a:rPr>
              <a:t> </a:t>
            </a:r>
            <a:r>
              <a:rPr lang="en-US" sz="1200" dirty="0" err="1">
                <a:solidFill>
                  <a:schemeClr val="tx1"/>
                </a:solidFill>
              </a:rPr>
              <a:t>inscritos</a:t>
            </a:r>
            <a:r>
              <a:rPr lang="en-US" sz="1200" dirty="0">
                <a:solidFill>
                  <a:schemeClr val="tx1"/>
                </a:solidFill>
              </a:rPr>
              <a:t> a </a:t>
            </a:r>
            <a:r>
              <a:rPr lang="en-US" sz="1200" dirty="0" err="1">
                <a:solidFill>
                  <a:schemeClr val="tx1"/>
                </a:solidFill>
              </a:rPr>
              <a:t>gestionar</a:t>
            </a:r>
            <a:r>
              <a:rPr lang="en-US" sz="1200" dirty="0">
                <a:solidFill>
                  <a:schemeClr val="tx1"/>
                </a:solidFill>
              </a:rPr>
              <a:t> sus </a:t>
            </a:r>
            <a:r>
              <a:rPr lang="en-US" sz="1200" dirty="0" err="1">
                <a:solidFill>
                  <a:schemeClr val="tx1"/>
                </a:solidFill>
              </a:rPr>
              <a:t>gastos</a:t>
            </a:r>
            <a:r>
              <a:rPr lang="en-US" sz="1200" dirty="0">
                <a:solidFill>
                  <a:schemeClr val="tx1"/>
                </a:solidFill>
              </a:rPr>
              <a:t> </a:t>
            </a:r>
            <a:r>
              <a:rPr lang="en-US" sz="1200" dirty="0" err="1">
                <a:solidFill>
                  <a:schemeClr val="tx1"/>
                </a:solidFill>
              </a:rPr>
              <a:t>mensuales</a:t>
            </a:r>
            <a:r>
              <a:rPr lang="en-US" sz="1200" dirty="0">
                <a:solidFill>
                  <a:schemeClr val="tx1"/>
                </a:solidFill>
              </a:rPr>
              <a:t> de </a:t>
            </a:r>
            <a:r>
              <a:rPr lang="en-US" sz="1200" dirty="0" err="1">
                <a:solidFill>
                  <a:schemeClr val="tx1"/>
                </a:solidFill>
              </a:rPr>
              <a:t>medicamentos</a:t>
            </a:r>
            <a:r>
              <a:rPr lang="en-US" sz="1200" dirty="0">
                <a:solidFill>
                  <a:schemeClr val="tx1"/>
                </a:solidFill>
              </a:rPr>
              <a:t>, </a:t>
            </a:r>
            <a:r>
              <a:rPr lang="en-US" sz="1200" dirty="0" err="1">
                <a:solidFill>
                  <a:schemeClr val="tx1"/>
                </a:solidFill>
              </a:rPr>
              <a:t>pero</a:t>
            </a:r>
            <a:r>
              <a:rPr lang="en-US" sz="1200" dirty="0">
                <a:solidFill>
                  <a:schemeClr val="tx1"/>
                </a:solidFill>
              </a:rPr>
              <a:t> no les </a:t>
            </a:r>
            <a:r>
              <a:rPr lang="en-US" sz="1200" dirty="0" err="1">
                <a:solidFill>
                  <a:schemeClr val="tx1"/>
                </a:solidFill>
              </a:rPr>
              <a:t>ahorra</a:t>
            </a:r>
            <a:r>
              <a:rPr lang="en-US" sz="1200" dirty="0">
                <a:solidFill>
                  <a:schemeClr val="tx1"/>
                </a:solidFill>
              </a:rPr>
              <a:t> dinero </a:t>
            </a:r>
            <a:r>
              <a:rPr lang="en-US" sz="1200" dirty="0" err="1">
                <a:solidFill>
                  <a:schemeClr val="tx1"/>
                </a:solidFill>
              </a:rPr>
              <a:t>ni</a:t>
            </a:r>
            <a:r>
              <a:rPr lang="en-US" sz="1200" dirty="0">
                <a:solidFill>
                  <a:schemeClr val="tx1"/>
                </a:solidFill>
              </a:rPr>
              <a:t> reduce </a:t>
            </a:r>
            <a:r>
              <a:rPr lang="en-US" sz="1200" dirty="0" err="1">
                <a:solidFill>
                  <a:schemeClr val="tx1"/>
                </a:solidFill>
              </a:rPr>
              <a:t>los</a:t>
            </a:r>
            <a:r>
              <a:rPr lang="en-US" sz="1200" dirty="0">
                <a:solidFill>
                  <a:schemeClr val="tx1"/>
                </a:solidFill>
              </a:rPr>
              <a:t> </a:t>
            </a:r>
            <a:r>
              <a:rPr lang="en-US" sz="1200" dirty="0" err="1">
                <a:solidFill>
                  <a:schemeClr val="tx1"/>
                </a:solidFill>
              </a:rPr>
              <a:t>costos</a:t>
            </a:r>
            <a:r>
              <a:rPr lang="en-US" sz="1200" dirty="0">
                <a:solidFill>
                  <a:schemeClr val="tx1"/>
                </a:solidFill>
              </a:rPr>
              <a:t> de </a:t>
            </a:r>
            <a:r>
              <a:rPr lang="en-US" sz="1200" dirty="0" err="1">
                <a:solidFill>
                  <a:schemeClr val="tx1"/>
                </a:solidFill>
              </a:rPr>
              <a:t>los</a:t>
            </a:r>
            <a:r>
              <a:rPr lang="en-US" sz="1200" dirty="0">
                <a:solidFill>
                  <a:schemeClr val="tx1"/>
                </a:solidFill>
              </a:rPr>
              <a:t> </a:t>
            </a:r>
            <a:r>
              <a:rPr lang="en-US" sz="1200" dirty="0" err="1">
                <a:solidFill>
                  <a:schemeClr val="tx1"/>
                </a:solidFill>
              </a:rPr>
              <a:t>medicamentos</a:t>
            </a:r>
            <a:r>
              <a:rPr lang="en-US" sz="1200" dirty="0">
                <a:solidFill>
                  <a:schemeClr val="tx1"/>
                </a:solidFill>
              </a:rPr>
              <a:t>.</a:t>
            </a:r>
          </a:p>
          <a:p>
            <a:pPr marL="171450" indent="-171450" defTabSz="1021630">
              <a:spcBef>
                <a:spcPts val="670"/>
              </a:spcBef>
              <a:buFont typeface="Arial" panose="020B0604020202020204" pitchFamily="34" charset="0"/>
              <a:buChar char="•"/>
              <a:defRPr/>
            </a:pPr>
            <a:endParaRPr lang="en-US" sz="1200" dirty="0">
              <a:solidFill>
                <a:schemeClr val="tx1"/>
              </a:solidFill>
            </a:endParaRPr>
          </a:p>
          <a:p>
            <a:pPr marL="171450" indent="-171450" defTabSz="1021630" rtl="0">
              <a:spcBef>
                <a:spcPts val="670"/>
              </a:spcBef>
              <a:buFont typeface="Arial" panose="020B0604020202020204" pitchFamily="34" charset="0"/>
              <a:buChar char="•"/>
              <a:defRPr/>
            </a:pPr>
            <a:r>
              <a:rPr lang="en-US" sz="1200" dirty="0">
                <a:solidFill>
                  <a:schemeClr val="tx1"/>
                </a:solidFill>
              </a:rPr>
              <a:t>Para las personas con </a:t>
            </a:r>
            <a:r>
              <a:rPr lang="en-US" sz="1200" dirty="0" err="1">
                <a:solidFill>
                  <a:schemeClr val="tx1"/>
                </a:solidFill>
              </a:rPr>
              <a:t>cobertura</a:t>
            </a:r>
            <a:r>
              <a:rPr lang="en-US" sz="1200" dirty="0">
                <a:solidFill>
                  <a:schemeClr val="tx1"/>
                </a:solidFill>
              </a:rPr>
              <a:t> de </a:t>
            </a:r>
            <a:r>
              <a:rPr lang="en-US" sz="1200" dirty="0" err="1">
                <a:solidFill>
                  <a:schemeClr val="tx1"/>
                </a:solidFill>
              </a:rPr>
              <a:t>medicamentos</a:t>
            </a:r>
            <a:r>
              <a:rPr lang="en-US" sz="1200" dirty="0">
                <a:solidFill>
                  <a:schemeClr val="tx1"/>
                </a:solidFill>
              </a:rPr>
              <a:t> de Medicare </a:t>
            </a:r>
            <a:r>
              <a:rPr lang="en-US" sz="1200" dirty="0" err="1">
                <a:solidFill>
                  <a:schemeClr val="tx1"/>
                </a:solidFill>
              </a:rPr>
              <a:t>elegibles</a:t>
            </a:r>
            <a:r>
              <a:rPr lang="en-US" sz="1200" dirty="0">
                <a:solidFill>
                  <a:schemeClr val="tx1"/>
                </a:solidFill>
              </a:rPr>
              <a:t> para Ayuda </a:t>
            </a:r>
            <a:r>
              <a:rPr lang="en-US" sz="1200" dirty="0" err="1">
                <a:solidFill>
                  <a:schemeClr val="tx1"/>
                </a:solidFill>
              </a:rPr>
              <a:t>Adicional</a:t>
            </a:r>
            <a:r>
              <a:rPr lang="en-US" sz="1200" dirty="0">
                <a:solidFill>
                  <a:schemeClr val="tx1"/>
                </a:solidFill>
              </a:rPr>
              <a:t> (a </a:t>
            </a:r>
            <a:r>
              <a:rPr lang="en-US" sz="1200" dirty="0" err="1">
                <a:solidFill>
                  <a:schemeClr val="tx1"/>
                </a:solidFill>
              </a:rPr>
              <a:t>veces</a:t>
            </a:r>
            <a:r>
              <a:rPr lang="en-US" sz="1200" dirty="0">
                <a:solidFill>
                  <a:schemeClr val="tx1"/>
                </a:solidFill>
              </a:rPr>
              <a:t> </a:t>
            </a:r>
            <a:r>
              <a:rPr lang="en-US" sz="1200" dirty="0" err="1">
                <a:solidFill>
                  <a:schemeClr val="tx1"/>
                </a:solidFill>
              </a:rPr>
              <a:t>llamada</a:t>
            </a:r>
            <a:r>
              <a:rPr lang="en-US" sz="1200" dirty="0">
                <a:solidFill>
                  <a:schemeClr val="tx1"/>
                </a:solidFill>
              </a:rPr>
              <a:t> </a:t>
            </a:r>
            <a:r>
              <a:rPr lang="en-US" sz="1200" dirty="0" err="1">
                <a:solidFill>
                  <a:schemeClr val="tx1"/>
                </a:solidFill>
              </a:rPr>
              <a:t>Subvención</a:t>
            </a:r>
            <a:r>
              <a:rPr lang="en-US" sz="1200" dirty="0">
                <a:solidFill>
                  <a:schemeClr val="tx1"/>
                </a:solidFill>
              </a:rPr>
              <a:t> para Bajos </a:t>
            </a:r>
            <a:r>
              <a:rPr lang="en-US" sz="1200" dirty="0" err="1">
                <a:solidFill>
                  <a:schemeClr val="tx1"/>
                </a:solidFill>
              </a:rPr>
              <a:t>Ingresos</a:t>
            </a:r>
            <a:r>
              <a:rPr lang="en-US" sz="1200" dirty="0">
                <a:solidFill>
                  <a:schemeClr val="tx1"/>
                </a:solidFill>
              </a:rPr>
              <a:t> o LIS), </a:t>
            </a:r>
            <a:r>
              <a:rPr lang="en-US" sz="1200" dirty="0" err="1">
                <a:solidFill>
                  <a:schemeClr val="tx1"/>
                </a:solidFill>
              </a:rPr>
              <a:t>inscribir</a:t>
            </a:r>
            <a:r>
              <a:rPr lang="en-US" sz="1200" dirty="0">
                <a:solidFill>
                  <a:schemeClr val="tx1"/>
                </a:solidFill>
              </a:rPr>
              <a:t> </a:t>
            </a:r>
            <a:r>
              <a:rPr lang="en-US" sz="1200" dirty="0" err="1">
                <a:solidFill>
                  <a:schemeClr val="tx1"/>
                </a:solidFill>
              </a:rPr>
              <a:t>en</a:t>
            </a:r>
            <a:r>
              <a:rPr lang="en-US" sz="1200" dirty="0">
                <a:solidFill>
                  <a:schemeClr val="tx1"/>
                </a:solidFill>
              </a:rPr>
              <a:t> Ayuda </a:t>
            </a:r>
            <a:r>
              <a:rPr lang="en-US" sz="1200" dirty="0" err="1">
                <a:solidFill>
                  <a:schemeClr val="tx1"/>
                </a:solidFill>
              </a:rPr>
              <a:t>Adicional</a:t>
            </a:r>
            <a:r>
              <a:rPr lang="en-US" sz="1200" dirty="0">
                <a:solidFill>
                  <a:schemeClr val="tx1"/>
                </a:solidFill>
              </a:rPr>
              <a:t> u </a:t>
            </a:r>
            <a:r>
              <a:rPr lang="en-US" sz="1200" dirty="0" err="1">
                <a:solidFill>
                  <a:schemeClr val="tx1"/>
                </a:solidFill>
              </a:rPr>
              <a:t>otros</a:t>
            </a:r>
            <a:r>
              <a:rPr lang="en-US" sz="1200" dirty="0">
                <a:solidFill>
                  <a:schemeClr val="tx1"/>
                </a:solidFill>
              </a:rPr>
              <a:t> </a:t>
            </a:r>
            <a:r>
              <a:rPr lang="en-US" sz="1200" dirty="0" err="1">
                <a:solidFill>
                  <a:schemeClr val="tx1"/>
                </a:solidFill>
              </a:rPr>
              <a:t>programas</a:t>
            </a:r>
            <a:r>
              <a:rPr lang="en-US" sz="1200" dirty="0">
                <a:solidFill>
                  <a:schemeClr val="tx1"/>
                </a:solidFill>
              </a:rPr>
              <a:t> de </a:t>
            </a:r>
            <a:r>
              <a:rPr lang="en-US" sz="1200" dirty="0" err="1">
                <a:solidFill>
                  <a:schemeClr val="tx1"/>
                </a:solidFill>
              </a:rPr>
              <a:t>ahorro</a:t>
            </a:r>
            <a:r>
              <a:rPr lang="en-US" sz="1200" dirty="0">
                <a:solidFill>
                  <a:schemeClr val="tx1"/>
                </a:solidFill>
              </a:rPr>
              <a:t> </a:t>
            </a:r>
            <a:r>
              <a:rPr lang="en-US" sz="1200" dirty="0" err="1">
                <a:solidFill>
                  <a:schemeClr val="tx1"/>
                </a:solidFill>
              </a:rPr>
              <a:t>como</a:t>
            </a:r>
            <a:r>
              <a:rPr lang="en-US" sz="1200" dirty="0">
                <a:solidFill>
                  <a:schemeClr val="tx1"/>
                </a:solidFill>
              </a:rPr>
              <a:t> </a:t>
            </a:r>
            <a:r>
              <a:rPr lang="en-US" sz="1200" dirty="0" err="1">
                <a:solidFill>
                  <a:schemeClr val="tx1"/>
                </a:solidFill>
              </a:rPr>
              <a:t>los</a:t>
            </a:r>
            <a:r>
              <a:rPr lang="en-US" sz="1200" dirty="0">
                <a:solidFill>
                  <a:schemeClr val="tx1"/>
                </a:solidFill>
              </a:rPr>
              <a:t> de Medicare y </a:t>
            </a:r>
            <a:r>
              <a:rPr lang="en-US" sz="1200" dirty="0" err="1">
                <a:solidFill>
                  <a:schemeClr val="tx1"/>
                </a:solidFill>
              </a:rPr>
              <a:t>los</a:t>
            </a:r>
            <a:r>
              <a:rPr lang="en-US" sz="1200" dirty="0">
                <a:solidFill>
                  <a:schemeClr val="tx1"/>
                </a:solidFill>
              </a:rPr>
              <a:t> </a:t>
            </a:r>
            <a:r>
              <a:rPr lang="en-US" sz="1200" dirty="0" err="1">
                <a:solidFill>
                  <a:schemeClr val="tx1"/>
                </a:solidFill>
              </a:rPr>
              <a:t>programas</a:t>
            </a:r>
            <a:r>
              <a:rPr lang="en-US" sz="1200" dirty="0">
                <a:solidFill>
                  <a:schemeClr val="tx1"/>
                </a:solidFill>
              </a:rPr>
              <a:t> de </a:t>
            </a:r>
            <a:r>
              <a:rPr lang="en-US" sz="1200" dirty="0" err="1">
                <a:solidFill>
                  <a:schemeClr val="tx1"/>
                </a:solidFill>
              </a:rPr>
              <a:t>asistencia</a:t>
            </a:r>
            <a:r>
              <a:rPr lang="en-US" sz="1200" dirty="0">
                <a:solidFill>
                  <a:schemeClr val="tx1"/>
                </a:solidFill>
              </a:rPr>
              <a:t> </a:t>
            </a:r>
            <a:r>
              <a:rPr lang="en-US" sz="1200" dirty="0" err="1">
                <a:solidFill>
                  <a:schemeClr val="tx1"/>
                </a:solidFill>
              </a:rPr>
              <a:t>farmacéutica</a:t>
            </a:r>
            <a:r>
              <a:rPr lang="en-US" sz="1200" dirty="0">
                <a:solidFill>
                  <a:schemeClr val="tx1"/>
                </a:solidFill>
              </a:rPr>
              <a:t> es </a:t>
            </a:r>
            <a:r>
              <a:rPr lang="en-US" sz="1200" dirty="0" err="1">
                <a:solidFill>
                  <a:schemeClr val="tx1"/>
                </a:solidFill>
              </a:rPr>
              <a:t>más</a:t>
            </a:r>
            <a:r>
              <a:rPr lang="en-US" sz="1200" dirty="0">
                <a:solidFill>
                  <a:schemeClr val="tx1"/>
                </a:solidFill>
              </a:rPr>
              <a:t> </a:t>
            </a:r>
            <a:r>
              <a:rPr lang="en-US" sz="1200" dirty="0" err="1">
                <a:solidFill>
                  <a:schemeClr val="tx1"/>
                </a:solidFill>
              </a:rPr>
              <a:t>ventajosa</a:t>
            </a:r>
            <a:r>
              <a:rPr lang="en-US" sz="1200" dirty="0">
                <a:solidFill>
                  <a:schemeClr val="tx1"/>
                </a:solidFill>
              </a:rPr>
              <a:t> que </a:t>
            </a:r>
            <a:r>
              <a:rPr lang="en-US" sz="1200" dirty="0" err="1">
                <a:solidFill>
                  <a:schemeClr val="tx1"/>
                </a:solidFill>
              </a:rPr>
              <a:t>el</a:t>
            </a:r>
            <a:r>
              <a:rPr lang="en-US" sz="1200" dirty="0">
                <a:solidFill>
                  <a:schemeClr val="tx1"/>
                </a:solidFill>
              </a:rPr>
              <a:t> Plan de Pago de </a:t>
            </a:r>
            <a:r>
              <a:rPr lang="en-US" sz="1200" dirty="0" err="1">
                <a:solidFill>
                  <a:schemeClr val="tx1"/>
                </a:solidFill>
              </a:rPr>
              <a:t>Recetas</a:t>
            </a:r>
            <a:r>
              <a:rPr lang="en-US" sz="1200" dirty="0">
                <a:solidFill>
                  <a:schemeClr val="tx1"/>
                </a:solidFill>
              </a:rPr>
              <a:t> de Medicare.</a:t>
            </a:r>
          </a:p>
          <a:p>
            <a:pPr marL="171450" indent="-171450" defTabSz="1021630">
              <a:spcBef>
                <a:spcPts val="670"/>
              </a:spcBef>
              <a:buFont typeface="Arial" panose="020B0604020202020204" pitchFamily="34" charset="0"/>
              <a:buChar char="•"/>
              <a:defRPr/>
            </a:pPr>
            <a:endParaRPr lang="en-US" sz="1200" dirty="0">
              <a:solidFill>
                <a:schemeClr val="tx1"/>
              </a:solidFill>
            </a:endParaRPr>
          </a:p>
          <a:p>
            <a:pPr marL="171450" indent="-171450" defTabSz="1021630" rtl="0">
              <a:spcBef>
                <a:spcPts val="670"/>
              </a:spcBef>
              <a:buFont typeface="Arial" panose="020B0604020202020204" pitchFamily="34" charset="0"/>
              <a:buChar char="•"/>
              <a:defRPr/>
            </a:pPr>
            <a:r>
              <a:rPr lang="en-US" sz="1200" dirty="0">
                <a:solidFill>
                  <a:schemeClr val="tx1"/>
                </a:solidFill>
              </a:rPr>
              <a:t>Los </a:t>
            </a:r>
            <a:r>
              <a:rPr lang="en-US" sz="1200" dirty="0" err="1">
                <a:solidFill>
                  <a:schemeClr val="tx1"/>
                </a:solidFill>
              </a:rPr>
              <a:t>patrocinadores</a:t>
            </a:r>
            <a:r>
              <a:rPr lang="en-US" sz="1200" dirty="0">
                <a:solidFill>
                  <a:schemeClr val="tx1"/>
                </a:solidFill>
              </a:rPr>
              <a:t> de planes de la </a:t>
            </a:r>
            <a:r>
              <a:rPr lang="en-US" sz="1200" dirty="0" err="1">
                <a:solidFill>
                  <a:schemeClr val="tx1"/>
                </a:solidFill>
              </a:rPr>
              <a:t>Parte</a:t>
            </a:r>
            <a:r>
              <a:rPr lang="en-US" sz="1200" dirty="0">
                <a:solidFill>
                  <a:schemeClr val="tx1"/>
                </a:solidFill>
              </a:rPr>
              <a:t> D </a:t>
            </a:r>
            <a:r>
              <a:rPr lang="en-US" sz="1200" dirty="0" err="1">
                <a:solidFill>
                  <a:schemeClr val="tx1"/>
                </a:solidFill>
              </a:rPr>
              <a:t>deben</a:t>
            </a:r>
            <a:r>
              <a:rPr lang="en-US" sz="1200" dirty="0">
                <a:solidFill>
                  <a:schemeClr val="tx1"/>
                </a:solidFill>
              </a:rPr>
              <a:t> </a:t>
            </a:r>
            <a:r>
              <a:rPr lang="en-US" sz="1200" dirty="0" err="1">
                <a:solidFill>
                  <a:schemeClr val="tx1"/>
                </a:solidFill>
              </a:rPr>
              <a:t>incluir</a:t>
            </a:r>
            <a:r>
              <a:rPr lang="en-US" sz="1200" dirty="0">
                <a:solidFill>
                  <a:schemeClr val="tx1"/>
                </a:solidFill>
              </a:rPr>
              <a:t> </a:t>
            </a:r>
            <a:r>
              <a:rPr lang="en-US" sz="1200" dirty="0" err="1">
                <a:solidFill>
                  <a:schemeClr val="tx1"/>
                </a:solidFill>
              </a:rPr>
              <a:t>información</a:t>
            </a:r>
            <a:r>
              <a:rPr lang="en-US" sz="1200" dirty="0">
                <a:solidFill>
                  <a:schemeClr val="tx1"/>
                </a:solidFill>
              </a:rPr>
              <a:t> </a:t>
            </a:r>
            <a:r>
              <a:rPr lang="en-US" sz="1200" dirty="0" err="1">
                <a:solidFill>
                  <a:schemeClr val="tx1"/>
                </a:solidFill>
              </a:rPr>
              <a:t>sobre</a:t>
            </a:r>
            <a:r>
              <a:rPr lang="en-US" sz="1200" dirty="0">
                <a:solidFill>
                  <a:schemeClr val="tx1"/>
                </a:solidFill>
              </a:rPr>
              <a:t> </a:t>
            </a:r>
            <a:r>
              <a:rPr lang="en-US" sz="1200" dirty="0" err="1">
                <a:solidFill>
                  <a:schemeClr val="tx1"/>
                </a:solidFill>
              </a:rPr>
              <a:t>el</a:t>
            </a:r>
            <a:r>
              <a:rPr lang="en-US" sz="1200" dirty="0">
                <a:solidFill>
                  <a:schemeClr val="tx1"/>
                </a:solidFill>
              </a:rPr>
              <a:t> Plan de Pago de </a:t>
            </a:r>
            <a:r>
              <a:rPr lang="en-US" sz="1200" dirty="0" err="1">
                <a:solidFill>
                  <a:schemeClr val="tx1"/>
                </a:solidFill>
              </a:rPr>
              <a:t>Recetas</a:t>
            </a:r>
            <a:r>
              <a:rPr lang="en-US" sz="1200" dirty="0">
                <a:solidFill>
                  <a:schemeClr val="tx1"/>
                </a:solidFill>
              </a:rPr>
              <a:t> de Medicare </a:t>
            </a:r>
            <a:r>
              <a:rPr lang="en-US" sz="1200" dirty="0" err="1">
                <a:solidFill>
                  <a:schemeClr val="tx1"/>
                </a:solidFill>
              </a:rPr>
              <a:t>en</a:t>
            </a:r>
            <a:r>
              <a:rPr lang="en-US" sz="1200" dirty="0">
                <a:solidFill>
                  <a:schemeClr val="tx1"/>
                </a:solidFill>
              </a:rPr>
              <a:t> </a:t>
            </a:r>
            <a:r>
              <a:rPr lang="en-US" sz="1200" dirty="0" err="1">
                <a:solidFill>
                  <a:schemeClr val="tx1"/>
                </a:solidFill>
              </a:rPr>
              <a:t>los</a:t>
            </a:r>
            <a:r>
              <a:rPr lang="en-US" sz="1200" dirty="0">
                <a:solidFill>
                  <a:schemeClr val="tx1"/>
                </a:solidFill>
              </a:rPr>
              <a:t> </a:t>
            </a:r>
            <a:r>
              <a:rPr lang="en-US" sz="1200" dirty="0" err="1">
                <a:solidFill>
                  <a:schemeClr val="tx1"/>
                </a:solidFill>
              </a:rPr>
              <a:t>materiales</a:t>
            </a:r>
            <a:r>
              <a:rPr lang="en-US" sz="1200" dirty="0">
                <a:solidFill>
                  <a:schemeClr val="tx1"/>
                </a:solidFill>
              </a:rPr>
              <a:t> de </a:t>
            </a:r>
            <a:r>
              <a:rPr lang="en-US" sz="1200" dirty="0" err="1">
                <a:solidFill>
                  <a:schemeClr val="tx1"/>
                </a:solidFill>
              </a:rPr>
              <a:t>comunicación</a:t>
            </a:r>
            <a:r>
              <a:rPr lang="en-US" sz="1200" dirty="0">
                <a:solidFill>
                  <a:schemeClr val="tx1"/>
                </a:solidFill>
              </a:rPr>
              <a:t> </a:t>
            </a:r>
            <a:r>
              <a:rPr lang="en-US" sz="1200" dirty="0" err="1">
                <a:solidFill>
                  <a:schemeClr val="tx1"/>
                </a:solidFill>
              </a:rPr>
              <a:t>actualmente</a:t>
            </a:r>
            <a:r>
              <a:rPr lang="en-US" sz="1200" dirty="0">
                <a:solidFill>
                  <a:schemeClr val="tx1"/>
                </a:solidFill>
              </a:rPr>
              <a:t> </a:t>
            </a:r>
            <a:r>
              <a:rPr lang="en-US" sz="1200" dirty="0" err="1">
                <a:solidFill>
                  <a:schemeClr val="tx1"/>
                </a:solidFill>
              </a:rPr>
              <a:t>requeridos</a:t>
            </a:r>
            <a:r>
              <a:rPr lang="en-US" sz="1200" dirty="0">
                <a:solidFill>
                  <a:schemeClr val="tx1"/>
                </a:solidFill>
              </a:rPr>
              <a:t> de la </a:t>
            </a:r>
            <a:r>
              <a:rPr lang="en-US" sz="1200" dirty="0" err="1">
                <a:solidFill>
                  <a:schemeClr val="tx1"/>
                </a:solidFill>
              </a:rPr>
              <a:t>Parte</a:t>
            </a:r>
            <a:r>
              <a:rPr lang="en-US" sz="1200" dirty="0">
                <a:solidFill>
                  <a:schemeClr val="tx1"/>
                </a:solidFill>
              </a:rPr>
              <a:t> D, </a:t>
            </a:r>
            <a:r>
              <a:rPr lang="en-US" sz="1200" dirty="0" err="1">
                <a:solidFill>
                  <a:schemeClr val="tx1"/>
                </a:solidFill>
              </a:rPr>
              <a:t>incluyendo</a:t>
            </a:r>
            <a:r>
              <a:rPr lang="en-US" sz="1200" dirty="0">
                <a:solidFill>
                  <a:schemeClr val="tx1"/>
                </a:solidFill>
              </a:rPr>
              <a:t> sus sitios web, </a:t>
            </a:r>
            <a:r>
              <a:rPr lang="en-US" sz="1200" dirty="0" err="1">
                <a:solidFill>
                  <a:schemeClr val="tx1"/>
                </a:solidFill>
              </a:rPr>
              <a:t>en</a:t>
            </a:r>
            <a:r>
              <a:rPr lang="en-US" sz="1200" dirty="0">
                <a:solidFill>
                  <a:schemeClr val="tx1"/>
                </a:solidFill>
              </a:rPr>
              <a:t> </a:t>
            </a:r>
            <a:r>
              <a:rPr lang="en-US" sz="1200" dirty="0" err="1">
                <a:solidFill>
                  <a:schemeClr val="tx1"/>
                </a:solidFill>
              </a:rPr>
              <a:t>los</a:t>
            </a:r>
            <a:r>
              <a:rPr lang="en-US" sz="1200" dirty="0">
                <a:solidFill>
                  <a:schemeClr val="tx1"/>
                </a:solidFill>
              </a:rPr>
              <a:t> </a:t>
            </a:r>
            <a:r>
              <a:rPr lang="en-US" sz="1200" dirty="0" err="1">
                <a:solidFill>
                  <a:schemeClr val="tx1"/>
                </a:solidFill>
              </a:rPr>
              <a:t>envíos</a:t>
            </a:r>
            <a:r>
              <a:rPr lang="en-US" sz="1200" dirty="0">
                <a:solidFill>
                  <a:schemeClr val="tx1"/>
                </a:solidFill>
              </a:rPr>
              <a:t> de </a:t>
            </a:r>
            <a:r>
              <a:rPr lang="en-US" sz="1200" dirty="0" err="1">
                <a:solidFill>
                  <a:schemeClr val="tx1"/>
                </a:solidFill>
              </a:rPr>
              <a:t>tarjetas</a:t>
            </a:r>
            <a:r>
              <a:rPr lang="en-US" sz="1200" dirty="0">
                <a:solidFill>
                  <a:schemeClr val="tx1"/>
                </a:solidFill>
              </a:rPr>
              <a:t> de </a:t>
            </a:r>
            <a:r>
              <a:rPr lang="en-US" sz="1200" dirty="0" err="1">
                <a:solidFill>
                  <a:schemeClr val="tx1"/>
                </a:solidFill>
              </a:rPr>
              <a:t>identificación</a:t>
            </a:r>
            <a:r>
              <a:rPr lang="en-US" sz="1200" dirty="0">
                <a:solidFill>
                  <a:schemeClr val="tx1"/>
                </a:solidFill>
              </a:rPr>
              <a:t> de </a:t>
            </a:r>
            <a:r>
              <a:rPr lang="en-US" sz="1200" dirty="0" err="1">
                <a:solidFill>
                  <a:schemeClr val="tx1"/>
                </a:solidFill>
              </a:rPr>
              <a:t>miembros</a:t>
            </a:r>
            <a:r>
              <a:rPr lang="en-US" sz="1200" dirty="0">
                <a:solidFill>
                  <a:schemeClr val="tx1"/>
                </a:solidFill>
              </a:rPr>
              <a:t> y </a:t>
            </a:r>
            <a:r>
              <a:rPr lang="en-US" sz="1200" dirty="0" err="1">
                <a:solidFill>
                  <a:schemeClr val="tx1"/>
                </a:solidFill>
              </a:rPr>
              <a:t>avisos</a:t>
            </a:r>
            <a:r>
              <a:rPr lang="en-US" sz="1200" dirty="0">
                <a:solidFill>
                  <a:schemeClr val="tx1"/>
                </a:solidFill>
              </a:rPr>
              <a:t> a </a:t>
            </a:r>
            <a:r>
              <a:rPr lang="en-US" sz="1200" dirty="0" err="1">
                <a:solidFill>
                  <a:schemeClr val="tx1"/>
                </a:solidFill>
              </a:rPr>
              <a:t>los</a:t>
            </a:r>
            <a:r>
              <a:rPr lang="en-US" sz="1200" dirty="0">
                <a:solidFill>
                  <a:schemeClr val="tx1"/>
                </a:solidFill>
              </a:rPr>
              <a:t> </a:t>
            </a:r>
            <a:r>
              <a:rPr lang="en-US" sz="1200" dirty="0" err="1">
                <a:solidFill>
                  <a:schemeClr val="tx1"/>
                </a:solidFill>
              </a:rPr>
              <a:t>inscritos</a:t>
            </a:r>
            <a:r>
              <a:rPr lang="en-US" sz="1200" dirty="0">
                <a:solidFill>
                  <a:schemeClr val="tx1"/>
                </a:solidFill>
              </a:rPr>
              <a:t> (</a:t>
            </a:r>
            <a:r>
              <a:rPr lang="en-US" sz="1200" dirty="0" err="1">
                <a:solidFill>
                  <a:schemeClr val="tx1"/>
                </a:solidFill>
              </a:rPr>
              <a:t>por</a:t>
            </a:r>
            <a:r>
              <a:rPr lang="en-US" sz="1200" dirty="0">
                <a:solidFill>
                  <a:schemeClr val="tx1"/>
                </a:solidFill>
              </a:rPr>
              <a:t> </a:t>
            </a:r>
            <a:r>
              <a:rPr lang="en-US" sz="1200" dirty="0" err="1">
                <a:solidFill>
                  <a:schemeClr val="tx1"/>
                </a:solidFill>
              </a:rPr>
              <a:t>ejemplo</a:t>
            </a:r>
            <a:r>
              <a:rPr lang="en-US" sz="1200" dirty="0">
                <a:solidFill>
                  <a:schemeClr val="tx1"/>
                </a:solidFill>
              </a:rPr>
              <a:t>, </a:t>
            </a:r>
            <a:r>
              <a:rPr lang="en-US" sz="1200" dirty="0" err="1">
                <a:solidFill>
                  <a:schemeClr val="tx1"/>
                </a:solidFill>
              </a:rPr>
              <a:t>documentos</a:t>
            </a:r>
            <a:r>
              <a:rPr lang="en-US" sz="1200" dirty="0">
                <a:solidFill>
                  <a:schemeClr val="tx1"/>
                </a:solidFill>
              </a:rPr>
              <a:t> de </a:t>
            </a:r>
            <a:r>
              <a:rPr lang="en-US" sz="1200" dirty="0" err="1">
                <a:solidFill>
                  <a:schemeClr val="tx1"/>
                </a:solidFill>
              </a:rPr>
              <a:t>Prueba</a:t>
            </a:r>
            <a:r>
              <a:rPr lang="en-US" sz="1200" dirty="0">
                <a:solidFill>
                  <a:schemeClr val="tx1"/>
                </a:solidFill>
              </a:rPr>
              <a:t> de </a:t>
            </a:r>
            <a:r>
              <a:rPr lang="en-US" sz="1200" dirty="0" err="1">
                <a:solidFill>
                  <a:schemeClr val="tx1"/>
                </a:solidFill>
              </a:rPr>
              <a:t>Cobertura</a:t>
            </a:r>
            <a:r>
              <a:rPr lang="en-US" sz="1200" dirty="0">
                <a:solidFill>
                  <a:schemeClr val="tx1"/>
                </a:solidFill>
              </a:rPr>
              <a:t>, Aviso </a:t>
            </a:r>
            <a:r>
              <a:rPr lang="en-US" sz="1200" dirty="0" err="1">
                <a:solidFill>
                  <a:schemeClr val="tx1"/>
                </a:solidFill>
              </a:rPr>
              <a:t>Anual</a:t>
            </a:r>
            <a:r>
              <a:rPr lang="en-US" sz="1200" dirty="0">
                <a:solidFill>
                  <a:schemeClr val="tx1"/>
                </a:solidFill>
              </a:rPr>
              <a:t> de Cambio y </a:t>
            </a:r>
            <a:r>
              <a:rPr lang="en-US" sz="1200" dirty="0" err="1">
                <a:solidFill>
                  <a:schemeClr val="tx1"/>
                </a:solidFill>
              </a:rPr>
              <a:t>Explicación</a:t>
            </a:r>
            <a:r>
              <a:rPr lang="en-US" sz="1200" dirty="0">
                <a:solidFill>
                  <a:schemeClr val="tx1"/>
                </a:solidFill>
              </a:rPr>
              <a:t> de </a:t>
            </a:r>
            <a:r>
              <a:rPr lang="en-US" sz="1200" dirty="0" err="1">
                <a:solidFill>
                  <a:schemeClr val="tx1"/>
                </a:solidFill>
              </a:rPr>
              <a:t>Beneficios</a:t>
            </a:r>
            <a:r>
              <a:rPr lang="en-US" sz="1200" dirty="0">
                <a:solidFill>
                  <a:schemeClr val="tx1"/>
                </a:solidFill>
              </a:rPr>
              <a:t>).</a:t>
            </a:r>
          </a:p>
          <a:p>
            <a:pPr marL="171450" indent="-171450" defTabSz="1021630">
              <a:spcBef>
                <a:spcPts val="670"/>
              </a:spcBef>
              <a:buFont typeface="Arial" panose="020B0604020202020204" pitchFamily="34" charset="0"/>
              <a:buChar char="•"/>
              <a:defRPr/>
            </a:pPr>
            <a:endParaRPr lang="en-US" sz="1200" dirty="0">
              <a:solidFill>
                <a:schemeClr val="tx1"/>
              </a:solidFill>
            </a:endParaRPr>
          </a:p>
          <a:p>
            <a:endParaRPr lang="en-US" dirty="0"/>
          </a:p>
        </p:txBody>
      </p:sp>
    </p:spTree>
    <p:extLst>
      <p:ext uri="{BB962C8B-B14F-4D97-AF65-F5344CB8AC3E}">
        <p14:creationId xmlns:p14="http://schemas.microsoft.com/office/powerpoint/2010/main" val="978649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rtl="0" fontAlgn="base">
              <a:spcBef>
                <a:spcPts val="599"/>
              </a:spcBef>
              <a:defRPr/>
            </a:pPr>
            <a:r>
              <a:rPr lang="en-US" dirty="0"/>
              <a:t>Durante la </a:t>
            </a:r>
            <a:r>
              <a:rPr lang="en-US" dirty="0" err="1"/>
              <a:t>Inscripción</a:t>
            </a:r>
            <a:r>
              <a:rPr lang="en-US" dirty="0"/>
              <a:t> </a:t>
            </a:r>
            <a:r>
              <a:rPr lang="en-US" dirty="0" err="1"/>
              <a:t>Abierta</a:t>
            </a:r>
            <a:r>
              <a:rPr lang="en-US" dirty="0"/>
              <a:t>, </a:t>
            </a:r>
            <a:r>
              <a:rPr lang="en-US" dirty="0" err="1"/>
              <a:t>existe</a:t>
            </a:r>
            <a:r>
              <a:rPr lang="en-US" dirty="0"/>
              <a:t> un </a:t>
            </a:r>
            <a:r>
              <a:rPr lang="en-US" dirty="0" err="1"/>
              <a:t>riesgo</a:t>
            </a:r>
            <a:r>
              <a:rPr lang="en-US" dirty="0"/>
              <a:t> mayor de lo habitual de </a:t>
            </a:r>
            <a:r>
              <a:rPr lang="en-US" dirty="0" err="1"/>
              <a:t>actividades</a:t>
            </a:r>
            <a:r>
              <a:rPr lang="en-US" dirty="0"/>
              <a:t> </a:t>
            </a:r>
            <a:r>
              <a:rPr lang="en-US" dirty="0" err="1"/>
              <a:t>fraudulentas</a:t>
            </a:r>
            <a:r>
              <a:rPr lang="en-US" dirty="0"/>
              <a:t>. es.</a:t>
            </a:r>
            <a:r>
              <a:rPr lang="en-US" dirty="0">
                <a:latin typeface="Arial" panose="020B0604020202020204" pitchFamily="34" charset="0"/>
                <a:cs typeface="Arial" panose="020B0604020202020204" pitchFamily="34" charset="0"/>
              </a:rPr>
              <a:t>Medicare.gov y 1-800-MEDICARE son las </a:t>
            </a:r>
            <a:r>
              <a:rPr lang="en-US" dirty="0" err="1">
                <a:latin typeface="Arial" panose="020B0604020202020204" pitchFamily="34" charset="0"/>
                <a:cs typeface="Arial" panose="020B0604020202020204" pitchFamily="34" charset="0"/>
              </a:rPr>
              <a:t>fuentes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oficiales</a:t>
            </a:r>
            <a:r>
              <a:rPr lang="en-US" dirty="0">
                <a:latin typeface="Arial" panose="020B0604020202020204" pitchFamily="34" charset="0"/>
                <a:cs typeface="Arial" panose="020B0604020202020204" pitchFamily="34" charset="0"/>
              </a:rPr>
              <a:t> de </a:t>
            </a:r>
            <a:r>
              <a:rPr lang="en-US" dirty="0" err="1">
                <a:latin typeface="Arial" panose="020B0604020202020204" pitchFamily="34" charset="0"/>
                <a:cs typeface="Arial" panose="020B0604020202020204" pitchFamily="34" charset="0"/>
              </a:rPr>
              <a:t>información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sobre</a:t>
            </a:r>
            <a:r>
              <a:rPr lang="en-US" dirty="0">
                <a:latin typeface="Arial" panose="020B0604020202020204" pitchFamily="34" charset="0"/>
                <a:cs typeface="Arial" panose="020B0604020202020204" pitchFamily="34" charset="0"/>
              </a:rPr>
              <a:t> Medicare. </a:t>
            </a:r>
            <a:r>
              <a:rPr lang="en-US" dirty="0"/>
              <a:t>Medicare </a:t>
            </a:r>
            <a:r>
              <a:rPr lang="en-US" dirty="0" err="1"/>
              <a:t>tiene</a:t>
            </a:r>
            <a:r>
              <a:rPr lang="en-US" dirty="0"/>
              <a:t> </a:t>
            </a:r>
            <a:r>
              <a:rPr lang="en-US" dirty="0" err="1"/>
              <a:t>normas</a:t>
            </a:r>
            <a:r>
              <a:rPr lang="en-US" dirty="0"/>
              <a:t> </a:t>
            </a:r>
            <a:r>
              <a:rPr lang="en-US" dirty="0" err="1"/>
              <a:t>sobre</a:t>
            </a:r>
            <a:r>
              <a:rPr lang="en-US" dirty="0"/>
              <a:t> </a:t>
            </a:r>
            <a:r>
              <a:rPr lang="en-US" dirty="0" err="1"/>
              <a:t>cómo</a:t>
            </a:r>
            <a:r>
              <a:rPr lang="en-US" dirty="0"/>
              <a:t> </a:t>
            </a:r>
            <a:r>
              <a:rPr lang="en-US" dirty="0" err="1"/>
              <a:t>los</a:t>
            </a:r>
            <a:r>
              <a:rPr lang="en-US" dirty="0"/>
              <a:t> planes </a:t>
            </a:r>
            <a:r>
              <a:rPr lang="en-US" dirty="0" err="1"/>
              <a:t>pueden</a:t>
            </a:r>
            <a:r>
              <a:rPr lang="en-US" dirty="0"/>
              <a:t> y no </a:t>
            </a:r>
            <a:r>
              <a:rPr lang="en-US" dirty="0" err="1"/>
              <a:t>pueden</a:t>
            </a:r>
            <a:r>
              <a:rPr lang="en-US" dirty="0"/>
              <a:t> </a:t>
            </a:r>
            <a:r>
              <a:rPr lang="en-US" dirty="0" err="1"/>
              <a:t>comunicar</a:t>
            </a:r>
            <a:r>
              <a:rPr lang="en-US" dirty="0"/>
              <a:t> </a:t>
            </a:r>
            <a:r>
              <a:rPr lang="en-US" dirty="0" err="1"/>
              <a:t>contigo</a:t>
            </a:r>
            <a:r>
              <a:rPr lang="en-US" dirty="0"/>
              <a:t> </a:t>
            </a:r>
            <a:r>
              <a:rPr lang="en-US" dirty="0" err="1"/>
              <a:t>durante</a:t>
            </a:r>
            <a:r>
              <a:rPr lang="en-US" dirty="0"/>
              <a:t> </a:t>
            </a:r>
            <a:r>
              <a:rPr lang="en-US" dirty="0" err="1"/>
              <a:t>el</a:t>
            </a:r>
            <a:r>
              <a:rPr lang="en-US" dirty="0"/>
              <a:t> </a:t>
            </a:r>
            <a:r>
              <a:rPr lang="en-US" dirty="0" err="1"/>
              <a:t>Periodo</a:t>
            </a:r>
            <a:r>
              <a:rPr lang="en-US" dirty="0"/>
              <a:t> de </a:t>
            </a:r>
            <a:r>
              <a:rPr lang="en-US" dirty="0" err="1"/>
              <a:t>Inscripción</a:t>
            </a:r>
            <a:r>
              <a:rPr lang="en-US" dirty="0"/>
              <a:t> </a:t>
            </a:r>
            <a:r>
              <a:rPr lang="en-US" dirty="0" err="1"/>
              <a:t>Abierta</a:t>
            </a:r>
            <a:r>
              <a:rPr lang="en-US" dirty="0"/>
              <a:t> de Medicare para </a:t>
            </a:r>
            <a:r>
              <a:rPr lang="en-US" dirty="0" err="1"/>
              <a:t>promocionar</a:t>
            </a:r>
            <a:r>
              <a:rPr lang="en-US" dirty="0"/>
              <a:t> sus </a:t>
            </a:r>
            <a:r>
              <a:rPr lang="en-US" dirty="0" err="1"/>
              <a:t>productos</a:t>
            </a:r>
            <a:r>
              <a:rPr lang="en-US" dirty="0"/>
              <a:t> de </a:t>
            </a:r>
            <a:r>
              <a:rPr lang="en-US" dirty="0" err="1"/>
              <a:t>seguro</a:t>
            </a:r>
            <a:r>
              <a:rPr lang="en-US" dirty="0"/>
              <a:t>. </a:t>
            </a:r>
          </a:p>
          <a:p>
            <a:pPr defTabSz="913303" fontAlgn="base">
              <a:spcBef>
                <a:spcPts val="599"/>
              </a:spcBef>
              <a:defRPr/>
            </a:pPr>
            <a:endParaRPr lang="en-US" dirty="0"/>
          </a:p>
          <a:p>
            <a:pPr defTabSz="913303" rtl="0" fontAlgn="base">
              <a:spcBef>
                <a:spcPts val="599"/>
              </a:spcBef>
              <a:defRPr/>
            </a:pPr>
            <a:r>
              <a:rPr lang="en-US" dirty="0"/>
              <a:t>Saber </a:t>
            </a:r>
            <a:r>
              <a:rPr lang="en-US" dirty="0" err="1"/>
              <a:t>cómo</a:t>
            </a:r>
            <a:r>
              <a:rPr lang="en-US" dirty="0"/>
              <a:t> </a:t>
            </a:r>
            <a:r>
              <a:rPr lang="en-US" dirty="0" err="1"/>
              <a:t>protegerse</a:t>
            </a:r>
            <a:r>
              <a:rPr lang="en-US" dirty="0"/>
              <a:t>, </a:t>
            </a:r>
            <a:r>
              <a:rPr lang="en-US" dirty="0" err="1"/>
              <a:t>detectar</a:t>
            </a:r>
            <a:r>
              <a:rPr lang="en-US" dirty="0"/>
              <a:t> e </a:t>
            </a:r>
            <a:r>
              <a:rPr lang="en-US" dirty="0" err="1"/>
              <a:t>informar</a:t>
            </a:r>
            <a:r>
              <a:rPr lang="en-US" dirty="0"/>
              <a:t> de </a:t>
            </a:r>
            <a:r>
              <a:rPr lang="en-US" dirty="0" err="1"/>
              <a:t>violacions</a:t>
            </a:r>
            <a:r>
              <a:rPr lang="en-US" dirty="0"/>
              <a:t> de </a:t>
            </a:r>
            <a:r>
              <a:rPr lang="en-US" dirty="0" err="1"/>
              <a:t>mercadeo</a:t>
            </a:r>
            <a:r>
              <a:rPr lang="en-US" dirty="0"/>
              <a:t> </a:t>
            </a:r>
            <a:r>
              <a:rPr lang="en-US" dirty="0" err="1"/>
              <a:t>puede</a:t>
            </a:r>
            <a:r>
              <a:rPr lang="en-US" dirty="0"/>
              <a:t> </a:t>
            </a:r>
            <a:r>
              <a:rPr lang="en-US" dirty="0" err="1"/>
              <a:t>ayudarle</a:t>
            </a:r>
            <a:r>
              <a:rPr lang="en-US" dirty="0"/>
              <a:t> a </a:t>
            </a:r>
            <a:r>
              <a:rPr lang="en-US" dirty="0" err="1"/>
              <a:t>ahorrar</a:t>
            </a:r>
            <a:r>
              <a:rPr lang="en-US" dirty="0"/>
              <a:t> dinero tanto a </a:t>
            </a:r>
            <a:r>
              <a:rPr lang="en-US" dirty="0" err="1"/>
              <a:t>usted</a:t>
            </a:r>
            <a:r>
              <a:rPr lang="en-US" dirty="0"/>
              <a:t> </a:t>
            </a:r>
            <a:r>
              <a:rPr lang="en-US" dirty="0" err="1"/>
              <a:t>como</a:t>
            </a:r>
            <a:r>
              <a:rPr lang="en-US" dirty="0"/>
              <a:t> a Medicare. </a:t>
            </a:r>
          </a:p>
          <a:p>
            <a:pPr defTabSz="913303" fontAlgn="base">
              <a:spcBef>
                <a:spcPts val="599"/>
              </a:spcBef>
              <a:defRPr/>
            </a:pPr>
            <a:endParaRPr lang="en-US" dirty="0"/>
          </a:p>
          <a:p>
            <a:pPr defTabSz="913303" rtl="0" fontAlgn="base">
              <a:spcBef>
                <a:spcPts val="599"/>
              </a:spcBef>
              <a:defRPr/>
            </a:pPr>
            <a:r>
              <a:rPr lang="en-US" dirty="0"/>
              <a:t>Los planes </a:t>
            </a:r>
            <a:r>
              <a:rPr lang="en-US" dirty="0" err="1"/>
              <a:t>pueden</a:t>
            </a:r>
            <a:r>
              <a:rPr lang="en-US" dirty="0"/>
              <a:t> </a:t>
            </a:r>
            <a:r>
              <a:rPr lang="en-US" dirty="0" err="1"/>
              <a:t>enviarle</a:t>
            </a:r>
            <a:r>
              <a:rPr lang="en-US" dirty="0"/>
              <a:t> </a:t>
            </a:r>
            <a:r>
              <a:rPr lang="en-US" dirty="0" err="1"/>
              <a:t>correos</a:t>
            </a:r>
            <a:r>
              <a:rPr lang="en-US" dirty="0"/>
              <a:t> </a:t>
            </a:r>
            <a:r>
              <a:rPr lang="en-US" dirty="0" err="1"/>
              <a:t>electrónicos</a:t>
            </a:r>
            <a:r>
              <a:rPr lang="en-US" dirty="0"/>
              <a:t> y/o </a:t>
            </a:r>
            <a:r>
              <a:rPr lang="en-US" dirty="0" err="1"/>
              <a:t>envíos</a:t>
            </a:r>
            <a:r>
              <a:rPr lang="en-US" dirty="0"/>
              <a:t> </a:t>
            </a:r>
            <a:r>
              <a:rPr lang="en-US" dirty="0" err="1"/>
              <a:t>directos</a:t>
            </a:r>
            <a:r>
              <a:rPr lang="en-US" dirty="0"/>
              <a:t>, </a:t>
            </a:r>
            <a:r>
              <a:rPr lang="en-US" dirty="0" err="1"/>
              <a:t>pero</a:t>
            </a:r>
            <a:r>
              <a:rPr lang="en-US" dirty="0"/>
              <a:t> no </a:t>
            </a:r>
            <a:r>
              <a:rPr lang="en-US" dirty="0" err="1"/>
              <a:t>pueden</a:t>
            </a:r>
            <a:r>
              <a:rPr lang="en-US" dirty="0"/>
              <a:t> </a:t>
            </a:r>
            <a:r>
              <a:rPr lang="en-US" dirty="0" err="1"/>
              <a:t>llamarlo</a:t>
            </a:r>
            <a:r>
              <a:rPr lang="en-US" dirty="0"/>
              <a:t> </a:t>
            </a:r>
            <a:r>
              <a:rPr lang="en-US" dirty="0" err="1"/>
              <a:t>ni</a:t>
            </a:r>
            <a:r>
              <a:rPr lang="en-US" dirty="0"/>
              <a:t> </a:t>
            </a:r>
            <a:r>
              <a:rPr lang="en-US" dirty="0" err="1"/>
              <a:t>visitarlo</a:t>
            </a:r>
            <a:r>
              <a:rPr lang="en-US" dirty="0"/>
              <a:t> </a:t>
            </a:r>
            <a:r>
              <a:rPr lang="en-US" dirty="0" err="1"/>
              <a:t>en</a:t>
            </a:r>
            <a:r>
              <a:rPr lang="en-US" dirty="0"/>
              <a:t> persona para </a:t>
            </a:r>
            <a:r>
              <a:rPr lang="en-US" dirty="0" err="1"/>
              <a:t>promocionar</a:t>
            </a:r>
            <a:r>
              <a:rPr lang="en-US" dirty="0"/>
              <a:t> sus </a:t>
            </a:r>
            <a:r>
              <a:rPr lang="en-US" dirty="0" err="1"/>
              <a:t>productos</a:t>
            </a:r>
            <a:r>
              <a:rPr lang="en-US" dirty="0"/>
              <a:t> sin </a:t>
            </a:r>
            <a:r>
              <a:rPr lang="en-US" dirty="0" err="1"/>
              <a:t>su</a:t>
            </a:r>
            <a:r>
              <a:rPr lang="en-US" dirty="0"/>
              <a:t> </a:t>
            </a:r>
            <a:r>
              <a:rPr lang="en-US" dirty="0" err="1"/>
              <a:t>permiso</a:t>
            </a:r>
            <a:r>
              <a:rPr lang="en-US" dirty="0"/>
              <a:t>. </a:t>
            </a:r>
            <a:r>
              <a:rPr lang="en-US" dirty="0">
                <a:solidFill>
                  <a:srgbClr val="0D0D0D"/>
                </a:solidFill>
                <a:latin typeface="Times New Roman" panose="02020603050405020304" pitchFamily="18" charset="0"/>
                <a:ea typeface="Calibri" panose="020F0502020204030204" pitchFamily="34" charset="0"/>
              </a:rPr>
              <a:t>Es </a:t>
            </a:r>
            <a:r>
              <a:rPr lang="en-US" dirty="0" err="1">
                <a:solidFill>
                  <a:srgbClr val="0D0D0D"/>
                </a:solidFill>
                <a:latin typeface="Times New Roman" panose="02020603050405020304" pitchFamily="18" charset="0"/>
                <a:ea typeface="Calibri" panose="020F0502020204030204" pitchFamily="34" charset="0"/>
              </a:rPr>
              <a:t>importante</a:t>
            </a:r>
            <a:r>
              <a:rPr lang="en-US" dirty="0">
                <a:solidFill>
                  <a:srgbClr val="0D0D0D"/>
                </a:solidFill>
                <a:latin typeface="Times New Roman" panose="02020603050405020304" pitchFamily="18" charset="0"/>
                <a:ea typeface="Calibri" panose="020F0502020204030204" pitchFamily="34" charset="0"/>
              </a:rPr>
              <a:t> </a:t>
            </a:r>
            <a:r>
              <a:rPr lang="en-US" dirty="0" err="1">
                <a:solidFill>
                  <a:srgbClr val="0D0D0D"/>
                </a:solidFill>
                <a:latin typeface="Times New Roman" panose="02020603050405020304" pitchFamily="18" charset="0"/>
                <a:ea typeface="Calibri" panose="020F0502020204030204" pitchFamily="34" charset="0"/>
              </a:rPr>
              <a:t>recordar</a:t>
            </a:r>
            <a:r>
              <a:rPr lang="en-US" dirty="0">
                <a:solidFill>
                  <a:srgbClr val="0D0D0D"/>
                </a:solidFill>
                <a:latin typeface="Times New Roman" panose="02020603050405020304" pitchFamily="18" charset="0"/>
                <a:ea typeface="Calibri" panose="020F0502020204030204" pitchFamily="34" charset="0"/>
              </a:rPr>
              <a:t> que </a:t>
            </a:r>
            <a:r>
              <a:rPr lang="en-US" dirty="0">
                <a:latin typeface="Times New Roman" panose="02020603050405020304" pitchFamily="18" charset="0"/>
                <a:ea typeface="Calibri" panose="020F0502020204030204" pitchFamily="34" charset="0"/>
              </a:rPr>
              <a:t>Medicare </a:t>
            </a:r>
            <a:r>
              <a:rPr lang="en-US" dirty="0" err="1">
                <a:latin typeface="Times New Roman" panose="02020603050405020304" pitchFamily="18" charset="0"/>
                <a:ea typeface="Calibri" panose="020F0502020204030204" pitchFamily="34" charset="0"/>
              </a:rPr>
              <a:t>nunca</a:t>
            </a:r>
            <a:r>
              <a:rPr lang="en-US" dirty="0">
                <a:latin typeface="Times New Roman" panose="02020603050405020304" pitchFamily="18" charset="0"/>
                <a:ea typeface="Calibri" panose="020F0502020204030204" pitchFamily="34" charset="0"/>
              </a:rPr>
              <a:t> lo </a:t>
            </a:r>
            <a:r>
              <a:rPr lang="en-US" dirty="0" err="1">
                <a:latin typeface="Times New Roman" panose="02020603050405020304" pitchFamily="18" charset="0"/>
                <a:ea typeface="Calibri" panose="020F0502020204030204" pitchFamily="34" charset="0"/>
              </a:rPr>
              <a:t>llamará</a:t>
            </a:r>
            <a:r>
              <a:rPr lang="en-US" dirty="0">
                <a:latin typeface="Times New Roman" panose="02020603050405020304" pitchFamily="18" charset="0"/>
                <a:ea typeface="Calibri" panose="020F0502020204030204" pitchFamily="34" charset="0"/>
              </a:rPr>
              <a:t>. Si </a:t>
            </a:r>
            <a:r>
              <a:rPr lang="en-US" dirty="0" err="1">
                <a:latin typeface="Times New Roman" panose="02020603050405020304" pitchFamily="18" charset="0"/>
                <a:ea typeface="Calibri" panose="020F0502020204030204" pitchFamily="34" charset="0"/>
              </a:rPr>
              <a:t>alguien</a:t>
            </a:r>
            <a:r>
              <a:rPr lang="en-US" dirty="0">
                <a:latin typeface="Times New Roman" panose="02020603050405020304" pitchFamily="18" charset="0"/>
                <a:ea typeface="Calibri" panose="020F0502020204030204" pitchFamily="34" charset="0"/>
              </a:rPr>
              <a:t> que no </a:t>
            </a:r>
            <a:r>
              <a:rPr lang="en-US" dirty="0" err="1">
                <a:latin typeface="Times New Roman" panose="02020603050405020304" pitchFamily="18" charset="0"/>
                <a:ea typeface="Calibri" panose="020F0502020204030204" pitchFamily="34" charset="0"/>
              </a:rPr>
              <a:t>conoce</a:t>
            </a:r>
            <a:r>
              <a:rPr lang="en-US" dirty="0">
                <a:latin typeface="Times New Roman" panose="02020603050405020304" pitchFamily="18" charset="0"/>
                <a:ea typeface="Calibri" panose="020F0502020204030204" pitchFamily="34" charset="0"/>
              </a:rPr>
              <a:t> lo llama </a:t>
            </a:r>
            <a:r>
              <a:rPr lang="en-US" dirty="0" err="1">
                <a:latin typeface="Times New Roman" panose="02020603050405020304" pitchFamily="18" charset="0"/>
                <a:ea typeface="Calibri" panose="020F0502020204030204" pitchFamily="34" charset="0"/>
              </a:rPr>
              <a:t>en</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nombre</a:t>
            </a:r>
            <a:r>
              <a:rPr lang="en-US" dirty="0">
                <a:latin typeface="Times New Roman" panose="02020603050405020304" pitchFamily="18" charset="0"/>
                <a:ea typeface="Calibri" panose="020F0502020204030204" pitchFamily="34" charset="0"/>
              </a:rPr>
              <a:t> de Medicare, </a:t>
            </a:r>
            <a:r>
              <a:rPr lang="en-US" dirty="0" err="1">
                <a:latin typeface="Times New Roman" panose="02020603050405020304" pitchFamily="18" charset="0"/>
                <a:ea typeface="Calibri" panose="020F0502020204030204" pitchFamily="34" charset="0"/>
              </a:rPr>
              <a:t>cuelgue</a:t>
            </a:r>
            <a:r>
              <a:rPr lang="en-US" dirty="0">
                <a:latin typeface="Times New Roman" panose="02020603050405020304" pitchFamily="18" charset="0"/>
                <a:ea typeface="Calibri" panose="020F0502020204030204" pitchFamily="34" charset="0"/>
              </a:rPr>
              <a:t>. </a:t>
            </a:r>
            <a:r>
              <a:rPr lang="en-US" dirty="0"/>
              <a:t>Los planes que </a:t>
            </a:r>
            <a:r>
              <a:rPr lang="en-US" dirty="0" err="1"/>
              <a:t>envían</a:t>
            </a:r>
            <a:r>
              <a:rPr lang="en-US" dirty="0"/>
              <a:t> </a:t>
            </a:r>
            <a:r>
              <a:rPr lang="en-US" dirty="0" err="1"/>
              <a:t>correos</a:t>
            </a:r>
            <a:r>
              <a:rPr lang="en-US" dirty="0"/>
              <a:t> </a:t>
            </a:r>
            <a:r>
              <a:rPr lang="en-US" dirty="0" err="1"/>
              <a:t>electrónicos</a:t>
            </a:r>
            <a:r>
              <a:rPr lang="en-US" dirty="0"/>
              <a:t> </a:t>
            </a:r>
            <a:r>
              <a:rPr lang="en-US" dirty="0" err="1"/>
              <a:t>deben</a:t>
            </a:r>
            <a:r>
              <a:rPr lang="en-US" dirty="0"/>
              <a:t> </a:t>
            </a:r>
            <a:r>
              <a:rPr lang="en-US" dirty="0" err="1"/>
              <a:t>ofrecer</a:t>
            </a:r>
            <a:r>
              <a:rPr lang="en-US" dirty="0"/>
              <a:t> </a:t>
            </a:r>
            <a:r>
              <a:rPr lang="en-US" dirty="0" err="1"/>
              <a:t>una</a:t>
            </a:r>
            <a:r>
              <a:rPr lang="en-US" dirty="0"/>
              <a:t> </a:t>
            </a:r>
            <a:r>
              <a:rPr lang="en-US" dirty="0" err="1"/>
              <a:t>opción</a:t>
            </a:r>
            <a:r>
              <a:rPr lang="en-US" dirty="0"/>
              <a:t> de </a:t>
            </a:r>
            <a:r>
              <a:rPr lang="en-US" dirty="0" err="1"/>
              <a:t>exclusión</a:t>
            </a:r>
            <a:r>
              <a:rPr lang="en-US" dirty="0"/>
              <a:t> para </a:t>
            </a:r>
            <a:r>
              <a:rPr lang="en-US" dirty="0" err="1"/>
              <a:t>quienes</a:t>
            </a:r>
            <a:r>
              <a:rPr lang="en-US" dirty="0"/>
              <a:t> </a:t>
            </a:r>
            <a:r>
              <a:rPr lang="en-US" dirty="0" err="1"/>
              <a:t>ya</a:t>
            </a:r>
            <a:r>
              <a:rPr lang="en-US" dirty="0"/>
              <a:t> no </a:t>
            </a:r>
            <a:r>
              <a:rPr lang="en-US" dirty="0" err="1"/>
              <a:t>deseen</a:t>
            </a:r>
            <a:r>
              <a:rPr lang="en-US" dirty="0"/>
              <a:t> </a:t>
            </a:r>
            <a:r>
              <a:rPr lang="en-US" dirty="0" err="1"/>
              <a:t>recibirlos</a:t>
            </a:r>
            <a:r>
              <a:rPr lang="en-US" dirty="0"/>
              <a:t>. </a:t>
            </a:r>
          </a:p>
          <a:p>
            <a:pPr rtl="0" fontAlgn="base"/>
            <a:r>
              <a:rPr lang="en-US" dirty="0"/>
              <a:t> </a:t>
            </a:r>
          </a:p>
          <a:p>
            <a:pPr rtl="0"/>
            <a:r>
              <a:rPr lang="en-US" dirty="0"/>
              <a:t>Antes de </a:t>
            </a:r>
            <a:r>
              <a:rPr lang="en-US" dirty="0" err="1"/>
              <a:t>inscribirse</a:t>
            </a:r>
            <a:r>
              <a:rPr lang="en-US" dirty="0"/>
              <a:t> </a:t>
            </a:r>
            <a:r>
              <a:rPr lang="en-US" dirty="0" err="1"/>
              <a:t>en</a:t>
            </a:r>
            <a:r>
              <a:rPr lang="en-US" dirty="0"/>
              <a:t> un plan, </a:t>
            </a:r>
            <a:r>
              <a:rPr lang="en-US" dirty="0" err="1"/>
              <a:t>asegúrese</a:t>
            </a:r>
            <a:r>
              <a:rPr lang="en-US" dirty="0"/>
              <a:t> de </a:t>
            </a:r>
            <a:r>
              <a:rPr lang="en-US" dirty="0" err="1"/>
              <a:t>entender</a:t>
            </a:r>
            <a:r>
              <a:rPr lang="en-US" dirty="0"/>
              <a:t> </a:t>
            </a:r>
            <a:r>
              <a:rPr lang="en-US" dirty="0" err="1"/>
              <a:t>qué</a:t>
            </a:r>
            <a:r>
              <a:rPr lang="en-US" dirty="0"/>
              <a:t> </a:t>
            </a:r>
            <a:r>
              <a:rPr lang="en-US" dirty="0" err="1"/>
              <a:t>cubre</a:t>
            </a:r>
            <a:r>
              <a:rPr lang="en-US" dirty="0"/>
              <a:t> </a:t>
            </a:r>
            <a:r>
              <a:rPr lang="en-US" dirty="0" err="1"/>
              <a:t>el</a:t>
            </a:r>
            <a:r>
              <a:rPr lang="en-US" dirty="0"/>
              <a:t> plan, </a:t>
            </a:r>
            <a:r>
              <a:rPr lang="en-US" dirty="0" err="1"/>
              <a:t>cómo</a:t>
            </a:r>
            <a:r>
              <a:rPr lang="en-US" dirty="0"/>
              <a:t> </a:t>
            </a:r>
            <a:r>
              <a:rPr lang="en-US" dirty="0" err="1"/>
              <a:t>afecta</a:t>
            </a:r>
            <a:r>
              <a:rPr lang="en-US" dirty="0"/>
              <a:t> a sus </a:t>
            </a:r>
            <a:r>
              <a:rPr lang="en-US" dirty="0" err="1"/>
              <a:t>beneficios</a:t>
            </a:r>
            <a:r>
              <a:rPr lang="en-US" dirty="0"/>
              <a:t> de Medicare y </a:t>
            </a:r>
            <a:r>
              <a:rPr lang="en-US" dirty="0" err="1"/>
              <a:t>otros</a:t>
            </a:r>
            <a:r>
              <a:rPr lang="en-US" dirty="0"/>
              <a:t> </a:t>
            </a:r>
            <a:r>
              <a:rPr lang="en-US" dirty="0" err="1"/>
              <a:t>beneficios</a:t>
            </a:r>
            <a:r>
              <a:rPr lang="en-US" dirty="0"/>
              <a:t> de </a:t>
            </a:r>
            <a:r>
              <a:rPr lang="en-US" dirty="0" err="1"/>
              <a:t>salud</a:t>
            </a:r>
            <a:r>
              <a:rPr lang="en-US" dirty="0"/>
              <a:t> (</a:t>
            </a:r>
            <a:r>
              <a:rPr lang="en-US" dirty="0" err="1"/>
              <a:t>como</a:t>
            </a:r>
            <a:r>
              <a:rPr lang="en-US" dirty="0"/>
              <a:t> Medicaid o </a:t>
            </a:r>
            <a:r>
              <a:rPr lang="en-US" dirty="0" err="1"/>
              <a:t>su</a:t>
            </a:r>
            <a:r>
              <a:rPr lang="en-US" dirty="0"/>
              <a:t> </a:t>
            </a:r>
            <a:r>
              <a:rPr lang="en-US" dirty="0" err="1"/>
              <a:t>cobertura</a:t>
            </a:r>
            <a:r>
              <a:rPr lang="en-US" dirty="0"/>
              <a:t> para </a:t>
            </a:r>
            <a:r>
              <a:rPr lang="en-US" dirty="0" err="1"/>
              <a:t>jubilados</a:t>
            </a:r>
            <a:r>
              <a:rPr lang="en-US" dirty="0"/>
              <a:t>/</a:t>
            </a:r>
            <a:r>
              <a:rPr lang="en-US" dirty="0" err="1"/>
              <a:t>sindicatos</a:t>
            </a:r>
            <a:r>
              <a:rPr lang="en-US" dirty="0"/>
              <a:t>) y </a:t>
            </a:r>
            <a:r>
              <a:rPr lang="en-US" dirty="0" err="1"/>
              <a:t>si</a:t>
            </a:r>
            <a:r>
              <a:rPr lang="en-US" dirty="0"/>
              <a:t> </a:t>
            </a:r>
            <a:r>
              <a:rPr lang="en-US" dirty="0" err="1"/>
              <a:t>cubre</a:t>
            </a:r>
            <a:r>
              <a:rPr lang="en-US" dirty="0"/>
              <a:t> </a:t>
            </a:r>
            <a:r>
              <a:rPr lang="en-US" dirty="0" err="1"/>
              <a:t>los</a:t>
            </a:r>
            <a:r>
              <a:rPr lang="en-US" dirty="0"/>
              <a:t> </a:t>
            </a:r>
            <a:r>
              <a:rPr lang="en-US" dirty="0" err="1"/>
              <a:t>medicamentos</a:t>
            </a:r>
            <a:r>
              <a:rPr lang="en-US" dirty="0"/>
              <a:t> que </a:t>
            </a:r>
            <a:r>
              <a:rPr lang="en-US" dirty="0" err="1"/>
              <a:t>necesita</a:t>
            </a:r>
            <a:r>
              <a:rPr lang="en-US" dirty="0"/>
              <a:t>. </a:t>
            </a:r>
            <a:r>
              <a:rPr lang="en-US" dirty="0" err="1"/>
              <a:t>Comuníquese</a:t>
            </a:r>
            <a:r>
              <a:rPr lang="en-US" dirty="0"/>
              <a:t> </a:t>
            </a:r>
            <a:r>
              <a:rPr lang="en-US" dirty="0" err="1"/>
              <a:t>directamente</a:t>
            </a:r>
            <a:r>
              <a:rPr lang="en-US" dirty="0"/>
              <a:t> con un plan para </a:t>
            </a:r>
            <a:r>
              <a:rPr lang="en-US" dirty="0" err="1"/>
              <a:t>confirmar</a:t>
            </a:r>
            <a:r>
              <a:rPr lang="en-US" dirty="0"/>
              <a:t> </a:t>
            </a:r>
            <a:r>
              <a:rPr lang="en-US" dirty="0" err="1"/>
              <a:t>si</a:t>
            </a:r>
            <a:r>
              <a:rPr lang="en-US" dirty="0"/>
              <a:t> </a:t>
            </a:r>
            <a:r>
              <a:rPr lang="en-US" dirty="0" err="1"/>
              <a:t>cubre</a:t>
            </a:r>
            <a:r>
              <a:rPr lang="en-US" dirty="0"/>
              <a:t> </a:t>
            </a:r>
            <a:r>
              <a:rPr lang="en-US" dirty="0" err="1"/>
              <a:t>ciertos</a:t>
            </a:r>
            <a:r>
              <a:rPr lang="en-US" dirty="0"/>
              <a:t> </a:t>
            </a:r>
            <a:r>
              <a:rPr lang="en-US" dirty="0" err="1"/>
              <a:t>servicios</a:t>
            </a:r>
            <a:r>
              <a:rPr lang="en-US" dirty="0"/>
              <a:t> para </a:t>
            </a:r>
            <a:r>
              <a:rPr lang="en-US" dirty="0" err="1"/>
              <a:t>usted</a:t>
            </a:r>
            <a:r>
              <a:rPr lang="en-US" dirty="0"/>
              <a:t> y </a:t>
            </a:r>
            <a:r>
              <a:rPr lang="en-US" dirty="0" err="1"/>
              <a:t>asegúrese</a:t>
            </a:r>
            <a:r>
              <a:rPr lang="en-US" dirty="0"/>
              <a:t> de que </a:t>
            </a:r>
            <a:r>
              <a:rPr lang="en-US" dirty="0" err="1"/>
              <a:t>todo</a:t>
            </a:r>
            <a:r>
              <a:rPr lang="en-US" dirty="0"/>
              <a:t> </a:t>
            </a:r>
            <a:r>
              <a:rPr lang="en-US" dirty="0" err="1"/>
              <a:t>esté</a:t>
            </a:r>
            <a:r>
              <a:rPr lang="en-US" dirty="0"/>
              <a:t> </a:t>
            </a:r>
            <a:r>
              <a:rPr lang="en-US" dirty="0" err="1"/>
              <a:t>por</a:t>
            </a:r>
            <a:r>
              <a:rPr lang="en-US" dirty="0"/>
              <a:t> </a:t>
            </a:r>
            <a:r>
              <a:rPr lang="en-US" dirty="0" err="1"/>
              <a:t>escrito</a:t>
            </a:r>
            <a:r>
              <a:rPr lang="en-US" dirty="0"/>
              <a:t>. Un </a:t>
            </a:r>
            <a:r>
              <a:rPr lang="en-US" dirty="0" err="1"/>
              <a:t>agente</a:t>
            </a:r>
            <a:r>
              <a:rPr lang="en-US" dirty="0"/>
              <a:t> o </a:t>
            </a:r>
            <a:r>
              <a:rPr lang="en-US" dirty="0" err="1"/>
              <a:t>corredor</a:t>
            </a:r>
            <a:r>
              <a:rPr lang="en-US" dirty="0"/>
              <a:t> </a:t>
            </a:r>
            <a:r>
              <a:rPr lang="en-US" dirty="0" err="1"/>
              <a:t>nunca</a:t>
            </a:r>
            <a:r>
              <a:rPr lang="en-US" dirty="0"/>
              <a:t> </a:t>
            </a:r>
            <a:r>
              <a:rPr lang="en-US" dirty="0" err="1"/>
              <a:t>debería</a:t>
            </a:r>
            <a:r>
              <a:rPr lang="en-US" dirty="0"/>
              <a:t> </a:t>
            </a:r>
            <a:r>
              <a:rPr lang="en-US" dirty="0" err="1"/>
              <a:t>presionarlos</a:t>
            </a:r>
            <a:r>
              <a:rPr lang="en-US" dirty="0"/>
              <a:t> para que se </a:t>
            </a:r>
            <a:r>
              <a:rPr lang="en-US" dirty="0" err="1"/>
              <a:t>una</a:t>
            </a:r>
            <a:r>
              <a:rPr lang="en-US" dirty="0"/>
              <a:t> a un plan. </a:t>
            </a:r>
          </a:p>
          <a:p>
            <a:endParaRPr lang="en-US" dirty="0"/>
          </a:p>
        </p:txBody>
      </p:sp>
    </p:spTree>
    <p:extLst>
      <p:ext uri="{BB962C8B-B14F-4D97-AF65-F5344CB8AC3E}">
        <p14:creationId xmlns:p14="http://schemas.microsoft.com/office/powerpoint/2010/main" val="2733672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fontAlgn="base">
              <a:spcBef>
                <a:spcPts val="599"/>
              </a:spcBef>
              <a:defRPr/>
            </a:pPr>
            <a:endParaRPr lang="en-US" dirty="0"/>
          </a:p>
          <a:p>
            <a:endParaRPr lang="en-US" dirty="0"/>
          </a:p>
        </p:txBody>
      </p:sp>
    </p:spTree>
    <p:extLst>
      <p:ext uri="{BB962C8B-B14F-4D97-AF65-F5344CB8AC3E}">
        <p14:creationId xmlns:p14="http://schemas.microsoft.com/office/powerpoint/2010/main" val="3677460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fontAlgn="base">
              <a:spcBef>
                <a:spcPts val="599"/>
              </a:spcBef>
              <a:defRPr/>
            </a:pPr>
            <a:endParaRPr lang="en-US" dirty="0"/>
          </a:p>
          <a:p>
            <a:endParaRPr lang="en-US" dirty="0"/>
          </a:p>
        </p:txBody>
      </p:sp>
    </p:spTree>
    <p:extLst>
      <p:ext uri="{BB962C8B-B14F-4D97-AF65-F5344CB8AC3E}">
        <p14:creationId xmlns:p14="http://schemas.microsoft.com/office/powerpoint/2010/main" val="1723059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303" fontAlgn="base">
              <a:spcBef>
                <a:spcPts val="599"/>
              </a:spcBef>
              <a:defRPr/>
            </a:pPr>
            <a:endParaRPr lang="en-US"/>
          </a:p>
          <a:p>
            <a:endParaRPr lang="en-US"/>
          </a:p>
        </p:txBody>
      </p:sp>
    </p:spTree>
    <p:extLst>
      <p:ext uri="{BB962C8B-B14F-4D97-AF65-F5344CB8AC3E}">
        <p14:creationId xmlns:p14="http://schemas.microsoft.com/office/powerpoint/2010/main" val="1449353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606425"/>
            <a:ext cx="4384675" cy="3289300"/>
          </a:xfrm>
          <a:prstGeom prst="rect">
            <a:avLst/>
          </a:prstGeom>
        </p:spPr>
      </p:sp>
      <p:sp>
        <p:nvSpPr>
          <p:cNvPr id="3" name="Notes Placeholder 2"/>
          <p:cNvSpPr>
            <a:spLocks noGrp="1"/>
          </p:cNvSpPr>
          <p:nvPr>
            <p:ph type="body" idx="1"/>
          </p:nvPr>
        </p:nvSpPr>
        <p:spPr>
          <a:xfrm>
            <a:off x="643045" y="4181448"/>
            <a:ext cx="6113369" cy="3839547"/>
          </a:xfrm>
        </p:spPr>
        <p:txBody>
          <a:bodyPr>
            <a:normAutofit/>
          </a:bodyPr>
          <a:lstStyle/>
          <a:p>
            <a:pPr marR="61521" rtl="0">
              <a:spcBef>
                <a:spcPct val="0"/>
              </a:spcBef>
            </a:pPr>
            <a:r>
              <a:rPr lang="en-US" sz="1800" dirty="0">
                <a:solidFill>
                  <a:srgbClr val="0D0D0D"/>
                </a:solidFill>
                <a:latin typeface="Times New Roman" panose="02020603050405020304" pitchFamily="18" charset="0"/>
                <a:ea typeface="Calibri" panose="020F0502020204030204" pitchFamily="34" charset="0"/>
              </a:rPr>
              <a:t>Medicare.gov y 1-800-MEDICARE son las </a:t>
            </a:r>
            <a:r>
              <a:rPr lang="en-US" sz="1800" dirty="0" err="1">
                <a:solidFill>
                  <a:srgbClr val="0D0D0D"/>
                </a:solidFill>
                <a:latin typeface="Times New Roman" panose="02020603050405020304" pitchFamily="18" charset="0"/>
                <a:ea typeface="Calibri" panose="020F0502020204030204" pitchFamily="34" charset="0"/>
              </a:rPr>
              <a:t>fuentes</a:t>
            </a:r>
            <a:r>
              <a:rPr lang="en-US" sz="1800" dirty="0">
                <a:solidFill>
                  <a:srgbClr val="0D0D0D"/>
                </a:solidFill>
                <a:latin typeface="Times New Roman" panose="02020603050405020304" pitchFamily="18" charset="0"/>
                <a:ea typeface="Calibri" panose="020F0502020204030204" pitchFamily="34" charset="0"/>
              </a:rPr>
              <a:t> </a:t>
            </a:r>
            <a:r>
              <a:rPr lang="en-US" sz="1800" dirty="0" err="1">
                <a:solidFill>
                  <a:srgbClr val="0D0D0D"/>
                </a:solidFill>
                <a:latin typeface="Times New Roman" panose="02020603050405020304" pitchFamily="18" charset="0"/>
                <a:ea typeface="Calibri" panose="020F0502020204030204" pitchFamily="34" charset="0"/>
              </a:rPr>
              <a:t>oficiales</a:t>
            </a:r>
            <a:r>
              <a:rPr lang="en-US" sz="1800" dirty="0">
                <a:solidFill>
                  <a:srgbClr val="0D0D0D"/>
                </a:solidFill>
                <a:latin typeface="Times New Roman" panose="02020603050405020304" pitchFamily="18" charset="0"/>
                <a:ea typeface="Calibri" panose="020F0502020204030204" pitchFamily="34" charset="0"/>
              </a:rPr>
              <a:t> de información sobre Medicare. Puede que </a:t>
            </a:r>
            <a:r>
              <a:rPr lang="en-US" sz="1800" dirty="0" err="1">
                <a:solidFill>
                  <a:srgbClr val="0D0D0D"/>
                </a:solidFill>
                <a:latin typeface="Times New Roman" panose="02020603050405020304" pitchFamily="18" charset="0"/>
                <a:ea typeface="Calibri" panose="020F0502020204030204" pitchFamily="34" charset="0"/>
              </a:rPr>
              <a:t>vea</a:t>
            </a:r>
            <a:r>
              <a:rPr lang="en-US" sz="1800" dirty="0">
                <a:solidFill>
                  <a:srgbClr val="0D0D0D"/>
                </a:solidFill>
                <a:latin typeface="Times New Roman" panose="02020603050405020304" pitchFamily="18" charset="0"/>
                <a:ea typeface="Calibri" panose="020F0502020204030204" pitchFamily="34" charset="0"/>
              </a:rPr>
              <a:t> información sobre </a:t>
            </a:r>
            <a:r>
              <a:rPr lang="en-US" sz="1800" dirty="0" err="1">
                <a:solidFill>
                  <a:srgbClr val="0D0D0D"/>
                </a:solidFill>
                <a:latin typeface="Times New Roman" panose="02020603050405020304" pitchFamily="18" charset="0"/>
                <a:ea typeface="Calibri" panose="020F0502020204030204" pitchFamily="34" charset="0"/>
              </a:rPr>
              <a:t>inscripciones</a:t>
            </a:r>
            <a:r>
              <a:rPr lang="en-US" sz="1800" dirty="0">
                <a:solidFill>
                  <a:srgbClr val="0D0D0D"/>
                </a:solidFill>
                <a:latin typeface="Times New Roman" panose="02020603050405020304" pitchFamily="18" charset="0"/>
                <a:ea typeface="Calibri" panose="020F0502020204030204" pitchFamily="34" charset="0"/>
              </a:rPr>
              <a:t> de </a:t>
            </a:r>
            <a:r>
              <a:rPr lang="en-US" sz="1800" dirty="0" err="1">
                <a:solidFill>
                  <a:srgbClr val="0D0D0D"/>
                </a:solidFill>
                <a:latin typeface="Times New Roman" panose="02020603050405020304" pitchFamily="18" charset="0"/>
                <a:ea typeface="Calibri" panose="020F0502020204030204" pitchFamily="34" charset="0"/>
              </a:rPr>
              <a:t>varias</a:t>
            </a:r>
            <a:r>
              <a:rPr lang="en-US" sz="1800" dirty="0">
                <a:solidFill>
                  <a:srgbClr val="0D0D0D"/>
                </a:solidFill>
                <a:latin typeface="Times New Roman" panose="02020603050405020304" pitchFamily="18" charset="0"/>
                <a:ea typeface="Calibri" panose="020F0502020204030204" pitchFamily="34" charset="0"/>
              </a:rPr>
              <a:t> </a:t>
            </a:r>
            <a:r>
              <a:rPr lang="en-US" sz="1800" dirty="0" err="1">
                <a:solidFill>
                  <a:srgbClr val="0D0D0D"/>
                </a:solidFill>
                <a:latin typeface="Times New Roman" panose="02020603050405020304" pitchFamily="18" charset="0"/>
                <a:ea typeface="Calibri" panose="020F0502020204030204" pitchFamily="34" charset="0"/>
              </a:rPr>
              <a:t>compañías</a:t>
            </a:r>
            <a:r>
              <a:rPr lang="en-US" sz="1800" dirty="0">
                <a:solidFill>
                  <a:srgbClr val="0D0D0D"/>
                </a:solidFill>
                <a:latin typeface="Times New Roman" panose="02020603050405020304" pitchFamily="18" charset="0"/>
                <a:ea typeface="Calibri" panose="020F0502020204030204" pitchFamily="34" charset="0"/>
              </a:rPr>
              <a:t> de </a:t>
            </a:r>
            <a:r>
              <a:rPr lang="en-US" sz="1800" dirty="0" err="1">
                <a:solidFill>
                  <a:srgbClr val="0D0D0D"/>
                </a:solidFill>
                <a:latin typeface="Times New Roman" panose="02020603050405020304" pitchFamily="18" charset="0"/>
                <a:ea typeface="Calibri" panose="020F0502020204030204" pitchFamily="34" charset="0"/>
              </a:rPr>
              <a:t>seguros</a:t>
            </a:r>
            <a:r>
              <a:rPr lang="en-US" sz="1800" dirty="0">
                <a:solidFill>
                  <a:srgbClr val="0D0D0D"/>
                </a:solidFill>
                <a:latin typeface="Times New Roman" panose="02020603050405020304" pitchFamily="18" charset="0"/>
                <a:ea typeface="Calibri" panose="020F0502020204030204" pitchFamily="34" charset="0"/>
              </a:rPr>
              <a:t> y </a:t>
            </a:r>
            <a:r>
              <a:rPr lang="en-US" sz="1800" dirty="0" err="1">
                <a:solidFill>
                  <a:srgbClr val="0D0D0D"/>
                </a:solidFill>
                <a:latin typeface="Times New Roman" panose="02020603050405020304" pitchFamily="18" charset="0"/>
                <a:ea typeface="Calibri" panose="020F0502020204030204" pitchFamily="34" charset="0"/>
              </a:rPr>
              <a:t>otras</a:t>
            </a:r>
            <a:r>
              <a:rPr lang="en-US" sz="1800" dirty="0">
                <a:solidFill>
                  <a:srgbClr val="0D0D0D"/>
                </a:solidFill>
                <a:latin typeface="Times New Roman" panose="02020603050405020304" pitchFamily="18" charset="0"/>
                <a:ea typeface="Calibri" panose="020F0502020204030204" pitchFamily="34" charset="0"/>
              </a:rPr>
              <a:t> </a:t>
            </a:r>
            <a:r>
              <a:rPr lang="en-US" sz="1800" dirty="0" err="1">
                <a:solidFill>
                  <a:srgbClr val="0D0D0D"/>
                </a:solidFill>
                <a:latin typeface="Times New Roman" panose="02020603050405020304" pitchFamily="18" charset="0"/>
                <a:ea typeface="Calibri" panose="020F0502020204030204" pitchFamily="34" charset="0"/>
              </a:rPr>
              <a:t>fuentes</a:t>
            </a:r>
            <a:r>
              <a:rPr lang="en-US" sz="1800" dirty="0">
                <a:solidFill>
                  <a:srgbClr val="0D0D0D"/>
                </a:solidFill>
                <a:latin typeface="Times New Roman" panose="02020603050405020304" pitchFamily="18" charset="0"/>
                <a:ea typeface="Calibri" panose="020F0502020204030204" pitchFamily="34" charset="0"/>
              </a:rPr>
              <a:t>. </a:t>
            </a:r>
            <a:r>
              <a:rPr lang="en-US" sz="1800" dirty="0" err="1">
                <a:solidFill>
                  <a:srgbClr val="0D0D0D"/>
                </a:solidFill>
                <a:latin typeface="Times New Roman" panose="02020603050405020304" pitchFamily="18" charset="0"/>
                <a:ea typeface="Calibri" panose="020F0502020204030204" pitchFamily="34" charset="0"/>
              </a:rPr>
              <a:t>Comience</a:t>
            </a:r>
            <a:r>
              <a:rPr lang="en-US" sz="1800" dirty="0">
                <a:solidFill>
                  <a:srgbClr val="0D0D0D"/>
                </a:solidFill>
                <a:latin typeface="Times New Roman" panose="02020603050405020304" pitchFamily="18" charset="0"/>
                <a:ea typeface="Calibri" panose="020F0502020204030204" pitchFamily="34" charset="0"/>
              </a:rPr>
              <a:t> </a:t>
            </a:r>
            <a:r>
              <a:rPr lang="en-US" sz="1800" dirty="0" err="1">
                <a:solidFill>
                  <a:srgbClr val="0D0D0D"/>
                </a:solidFill>
                <a:latin typeface="Times New Roman" panose="02020603050405020304" pitchFamily="18" charset="0"/>
                <a:ea typeface="Calibri" panose="020F0502020204030204" pitchFamily="34" charset="0"/>
              </a:rPr>
              <a:t>por</a:t>
            </a:r>
            <a:r>
              <a:rPr lang="en-US" sz="1800" dirty="0">
                <a:solidFill>
                  <a:srgbClr val="0D0D0D"/>
                </a:solidFill>
                <a:latin typeface="Times New Roman" panose="02020603050405020304" pitchFamily="18" charset="0"/>
                <a:ea typeface="Calibri" panose="020F0502020204030204" pitchFamily="34" charset="0"/>
              </a:rPr>
              <a:t> es.Medicare.gov para obtener información </a:t>
            </a:r>
            <a:r>
              <a:rPr lang="en-US" sz="1800" dirty="0" err="1">
                <a:solidFill>
                  <a:srgbClr val="0D0D0D"/>
                </a:solidFill>
                <a:latin typeface="Times New Roman" panose="02020603050405020304" pitchFamily="18" charset="0"/>
                <a:ea typeface="Calibri" panose="020F0502020204030204" pitchFamily="34" charset="0"/>
              </a:rPr>
              <a:t>imparcial</a:t>
            </a:r>
            <a:r>
              <a:rPr lang="en-US" sz="1800" dirty="0">
                <a:solidFill>
                  <a:srgbClr val="0D0D0D"/>
                </a:solidFill>
                <a:latin typeface="Times New Roman" panose="02020603050405020304" pitchFamily="18" charset="0"/>
                <a:ea typeface="Calibri" panose="020F0502020204030204" pitchFamily="34" charset="0"/>
              </a:rPr>
              <a:t> y </a:t>
            </a:r>
            <a:r>
              <a:rPr lang="en-US" sz="1800" dirty="0" err="1">
                <a:solidFill>
                  <a:srgbClr val="0D0D0D"/>
                </a:solidFill>
                <a:latin typeface="Times New Roman" panose="02020603050405020304" pitchFamily="18" charset="0"/>
                <a:ea typeface="Calibri" panose="020F0502020204030204" pitchFamily="34" charset="0"/>
              </a:rPr>
              <a:t>encontrar</a:t>
            </a:r>
            <a:r>
              <a:rPr lang="en-US" sz="1800" dirty="0">
                <a:solidFill>
                  <a:srgbClr val="0D0D0D"/>
                </a:solidFill>
                <a:latin typeface="Times New Roman" panose="02020603050405020304" pitchFamily="18" charset="0"/>
                <a:ea typeface="Calibri" panose="020F0502020204030204" pitchFamily="34" charset="0"/>
              </a:rPr>
              <a:t> </a:t>
            </a:r>
            <a:r>
              <a:rPr lang="en-US" sz="1800" dirty="0" err="1">
                <a:solidFill>
                  <a:srgbClr val="0D0D0D"/>
                </a:solidFill>
                <a:latin typeface="Times New Roman" panose="02020603050405020304" pitchFamily="18" charset="0"/>
                <a:ea typeface="Calibri" panose="020F0502020204030204" pitchFamily="34" charset="0"/>
              </a:rPr>
              <a:t>el</a:t>
            </a:r>
            <a:r>
              <a:rPr lang="en-US" sz="1800" dirty="0">
                <a:solidFill>
                  <a:srgbClr val="0D0D0D"/>
                </a:solidFill>
                <a:latin typeface="Times New Roman" panose="02020603050405020304" pitchFamily="18" charset="0"/>
                <a:ea typeface="Calibri" panose="020F0502020204030204" pitchFamily="34" charset="0"/>
              </a:rPr>
              <a:t> </a:t>
            </a:r>
            <a:r>
              <a:rPr lang="en-US" sz="1800" dirty="0" err="1">
                <a:solidFill>
                  <a:srgbClr val="0D0D0D"/>
                </a:solidFill>
                <a:latin typeface="Times New Roman" panose="02020603050405020304" pitchFamily="18" charset="0"/>
                <a:ea typeface="Calibri" panose="020F0502020204030204" pitchFamily="34" charset="0"/>
              </a:rPr>
              <a:t>tipo</a:t>
            </a:r>
            <a:r>
              <a:rPr lang="en-US" sz="1800" dirty="0">
                <a:solidFill>
                  <a:srgbClr val="0D0D0D"/>
                </a:solidFill>
                <a:latin typeface="Times New Roman" panose="02020603050405020304" pitchFamily="18" charset="0"/>
                <a:ea typeface="Calibri" panose="020F0502020204030204" pitchFamily="34" charset="0"/>
              </a:rPr>
              <a:t> de cobertura que mejor se </a:t>
            </a:r>
            <a:r>
              <a:rPr lang="en-US" sz="1800" dirty="0" err="1">
                <a:solidFill>
                  <a:srgbClr val="0D0D0D"/>
                </a:solidFill>
                <a:latin typeface="Times New Roman" panose="02020603050405020304" pitchFamily="18" charset="0"/>
                <a:ea typeface="Calibri" panose="020F0502020204030204" pitchFamily="34" charset="0"/>
              </a:rPr>
              <a:t>adapte</a:t>
            </a:r>
            <a:r>
              <a:rPr lang="en-US" sz="1800" dirty="0">
                <a:solidFill>
                  <a:srgbClr val="0D0D0D"/>
                </a:solidFill>
                <a:latin typeface="Times New Roman" panose="02020603050405020304" pitchFamily="18" charset="0"/>
                <a:ea typeface="Calibri" panose="020F0502020204030204" pitchFamily="34" charset="0"/>
              </a:rPr>
              <a:t> a </a:t>
            </a:r>
            <a:r>
              <a:rPr lang="en-US" sz="1800" dirty="0" err="1">
                <a:solidFill>
                  <a:srgbClr val="0D0D0D"/>
                </a:solidFill>
                <a:latin typeface="Times New Roman" panose="02020603050405020304" pitchFamily="18" charset="0"/>
                <a:ea typeface="Calibri" panose="020F0502020204030204" pitchFamily="34" charset="0"/>
              </a:rPr>
              <a:t>tus</a:t>
            </a:r>
            <a:r>
              <a:rPr lang="en-US" sz="1800" dirty="0">
                <a:solidFill>
                  <a:srgbClr val="0D0D0D"/>
                </a:solidFill>
                <a:latin typeface="Times New Roman" panose="02020603050405020304" pitchFamily="18" charset="0"/>
                <a:ea typeface="Calibri" panose="020F0502020204030204" pitchFamily="34" charset="0"/>
              </a:rPr>
              <a:t> necesidades.</a:t>
            </a:r>
            <a:endParaRPr lang="en-US" sz="1800" dirty="0">
              <a:latin typeface="Calibri" panose="020F0502020204030204" pitchFamily="34" charset="0"/>
              <a:ea typeface="Calibri" panose="020F0502020204030204" pitchFamily="34" charset="0"/>
            </a:endParaRPr>
          </a:p>
          <a:p>
            <a:pPr marR="61521">
              <a:spcBef>
                <a:spcPct val="0"/>
              </a:spcBef>
            </a:pPr>
            <a:endParaRPr lang="en-US" sz="1800" dirty="0">
              <a:solidFill>
                <a:srgbClr val="0D0D0D"/>
              </a:solidFill>
              <a:latin typeface="Times New Roman" panose="02020603050405020304" pitchFamily="18" charset="0"/>
            </a:endParaRPr>
          </a:p>
        </p:txBody>
      </p:sp>
    </p:spTree>
    <p:extLst>
      <p:ext uri="{BB962C8B-B14F-4D97-AF65-F5344CB8AC3E}">
        <p14:creationId xmlns:p14="http://schemas.microsoft.com/office/powerpoint/2010/main" val="2267283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err="1"/>
              <a:t>Llame</a:t>
            </a:r>
            <a:r>
              <a:rPr lang="en-US" dirty="0"/>
              <a:t> a </a:t>
            </a:r>
            <a:r>
              <a:rPr lang="en-US" dirty="0" err="1"/>
              <a:t>su</a:t>
            </a:r>
            <a:r>
              <a:rPr lang="en-US" dirty="0"/>
              <a:t> </a:t>
            </a:r>
            <a:r>
              <a:rPr lang="en-US" dirty="0" err="1"/>
              <a:t>Programa</a:t>
            </a:r>
            <a:r>
              <a:rPr lang="en-US" dirty="0"/>
              <a:t> Estatal de Asistencia con </a:t>
            </a:r>
            <a:r>
              <a:rPr lang="en-US" dirty="0" err="1"/>
              <a:t>el</a:t>
            </a:r>
            <a:r>
              <a:rPr lang="en-US" dirty="0"/>
              <a:t> Seguro Médico (SHIP, </a:t>
            </a:r>
            <a:r>
              <a:rPr lang="en-US" dirty="0" err="1"/>
              <a:t>en</a:t>
            </a:r>
            <a:r>
              <a:rPr lang="en-US" dirty="0"/>
              <a:t> </a:t>
            </a:r>
            <a:r>
              <a:rPr lang="en-US" dirty="0" err="1"/>
              <a:t>inglés</a:t>
            </a:r>
            <a:r>
              <a:rPr lang="en-US" dirty="0"/>
              <a:t>) para </a:t>
            </a:r>
            <a:r>
              <a:rPr lang="en-US" dirty="0" err="1"/>
              <a:t>obtener</a:t>
            </a:r>
            <a:r>
              <a:rPr lang="en-US" dirty="0"/>
              <a:t> </a:t>
            </a:r>
            <a:r>
              <a:rPr lang="en-US" dirty="0" err="1"/>
              <a:t>asesoramiento</a:t>
            </a:r>
            <a:r>
              <a:rPr lang="en-US" dirty="0"/>
              <a:t> </a:t>
            </a:r>
            <a:r>
              <a:rPr lang="en-US" dirty="0" err="1"/>
              <a:t>gratuito</a:t>
            </a:r>
            <a:r>
              <a:rPr lang="en-US" dirty="0"/>
              <a:t> y </a:t>
            </a:r>
            <a:r>
              <a:rPr lang="en-US" dirty="0" err="1"/>
              <a:t>personalizado</a:t>
            </a:r>
            <a:r>
              <a:rPr lang="en-US" dirty="0"/>
              <a:t> </a:t>
            </a:r>
            <a:r>
              <a:rPr lang="en-US" dirty="0" err="1"/>
              <a:t>sobre</a:t>
            </a:r>
            <a:r>
              <a:rPr lang="en-US" dirty="0"/>
              <a:t> </a:t>
            </a:r>
            <a:r>
              <a:rPr lang="en-US" dirty="0" err="1"/>
              <a:t>seguros</a:t>
            </a:r>
            <a:r>
              <a:rPr lang="en-US" dirty="0"/>
              <a:t> </a:t>
            </a:r>
            <a:r>
              <a:rPr lang="en-US" dirty="0" err="1"/>
              <a:t>médicos</a:t>
            </a:r>
            <a:r>
              <a:rPr lang="en-US" dirty="0"/>
              <a:t>. </a:t>
            </a:r>
            <a:r>
              <a:rPr lang="en-US" dirty="0" err="1"/>
              <a:t>Visite</a:t>
            </a:r>
            <a:r>
              <a:rPr lang="en-US" dirty="0"/>
              <a:t> shiphelp.org para </a:t>
            </a:r>
            <a:r>
              <a:rPr lang="en-US" dirty="0" err="1"/>
              <a:t>conseguir</a:t>
            </a:r>
            <a:r>
              <a:rPr lang="en-US" dirty="0"/>
              <a:t> </a:t>
            </a:r>
            <a:r>
              <a:rPr lang="en-US" dirty="0" err="1"/>
              <a:t>el</a:t>
            </a:r>
            <a:r>
              <a:rPr lang="en-US" dirty="0"/>
              <a:t> </a:t>
            </a:r>
            <a:r>
              <a:rPr lang="en-US" dirty="0" err="1"/>
              <a:t>número</a:t>
            </a:r>
            <a:r>
              <a:rPr lang="en-US" dirty="0"/>
              <a:t> de </a:t>
            </a:r>
            <a:r>
              <a:rPr lang="en-US" dirty="0" err="1"/>
              <a:t>teléfono</a:t>
            </a:r>
            <a:r>
              <a:rPr lang="en-US" dirty="0"/>
              <a:t> de </a:t>
            </a:r>
            <a:r>
              <a:rPr lang="en-US" dirty="0" err="1"/>
              <a:t>su</a:t>
            </a:r>
            <a:r>
              <a:rPr lang="en-US" dirty="0"/>
              <a:t> SHIP local.</a:t>
            </a:r>
          </a:p>
        </p:txBody>
      </p:sp>
    </p:spTree>
    <p:extLst>
      <p:ext uri="{BB962C8B-B14F-4D97-AF65-F5344CB8AC3E}">
        <p14:creationId xmlns:p14="http://schemas.microsoft.com/office/powerpoint/2010/main" val="2629605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0" y="3895730"/>
            <a:ext cx="6684336" cy="5181599"/>
          </a:xfrm>
        </p:spPr>
        <p:txBody>
          <a:bodyPr>
            <a:normAutofit/>
          </a:bodyPr>
          <a:lstStyle/>
          <a:p>
            <a:endParaRPr lang="en-US" sz="1100"/>
          </a:p>
        </p:txBody>
      </p:sp>
      <p:sp>
        <p:nvSpPr>
          <p:cNvPr id="6" name="Slide Image Placeholder 5"/>
          <p:cNvSpPr>
            <a:spLocks noGrp="1" noRot="1" noChangeAspect="1"/>
          </p:cNvSpPr>
          <p:nvPr>
            <p:ph type="sldImg"/>
          </p:nvPr>
        </p:nvSpPr>
        <p:spPr>
          <a:xfrm>
            <a:off x="1414463" y="722313"/>
            <a:ext cx="4181475" cy="3136900"/>
          </a:xfrm>
        </p:spPr>
      </p:sp>
    </p:spTree>
    <p:extLst>
      <p:ext uri="{BB962C8B-B14F-4D97-AF65-F5344CB8AC3E}">
        <p14:creationId xmlns:p14="http://schemas.microsoft.com/office/powerpoint/2010/main" val="2379739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52400" y="3895730"/>
            <a:ext cx="6684336" cy="5181599"/>
          </a:xfrm>
        </p:spPr>
        <p:txBody>
          <a:bodyPr>
            <a:normAutofit/>
          </a:bodyPr>
          <a:lstStyle/>
          <a:p>
            <a:endParaRPr lang="en-US" sz="1100"/>
          </a:p>
        </p:txBody>
      </p:sp>
      <p:sp>
        <p:nvSpPr>
          <p:cNvPr id="6" name="Slide Image Placeholder 5"/>
          <p:cNvSpPr>
            <a:spLocks noGrp="1" noRot="1" noChangeAspect="1"/>
          </p:cNvSpPr>
          <p:nvPr>
            <p:ph type="sldImg"/>
          </p:nvPr>
        </p:nvSpPr>
        <p:spPr>
          <a:xfrm>
            <a:off x="1414463" y="722313"/>
            <a:ext cx="4181475" cy="3136900"/>
          </a:xfrm>
        </p:spPr>
      </p:sp>
    </p:spTree>
    <p:extLst>
      <p:ext uri="{BB962C8B-B14F-4D97-AF65-F5344CB8AC3E}">
        <p14:creationId xmlns:p14="http://schemas.microsoft.com/office/powerpoint/2010/main" val="291939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rtl="0"/>
            <a:r>
              <a:rPr lang="en-US" b="1" dirty="0">
                <a:solidFill>
                  <a:schemeClr val="tx1"/>
                </a:solidFill>
              </a:rPr>
              <a:t>¿</a:t>
            </a:r>
            <a:r>
              <a:rPr lang="en-US" b="1" dirty="0" err="1">
                <a:solidFill>
                  <a:schemeClr val="tx1"/>
                </a:solidFill>
              </a:rPr>
              <a:t>Qué</a:t>
            </a:r>
            <a:r>
              <a:rPr lang="en-US" b="1" dirty="0">
                <a:solidFill>
                  <a:schemeClr val="tx1"/>
                </a:solidFill>
              </a:rPr>
              <a:t> es </a:t>
            </a:r>
            <a:r>
              <a:rPr lang="en-US" b="1" dirty="0" err="1">
                <a:solidFill>
                  <a:schemeClr val="tx1"/>
                </a:solidFill>
              </a:rPr>
              <a:t>el</a:t>
            </a:r>
            <a:r>
              <a:rPr lang="en-US" b="1" dirty="0">
                <a:solidFill>
                  <a:schemeClr val="tx1"/>
                </a:solidFill>
              </a:rPr>
              <a:t> </a:t>
            </a:r>
            <a:r>
              <a:rPr lang="en-US" b="1" dirty="0" err="1">
                <a:solidFill>
                  <a:schemeClr val="tx1"/>
                </a:solidFill>
              </a:rPr>
              <a:t>Periodo</a:t>
            </a:r>
            <a:r>
              <a:rPr lang="en-US" b="1" dirty="0">
                <a:solidFill>
                  <a:schemeClr val="tx1"/>
                </a:solidFill>
              </a:rPr>
              <a:t> de </a:t>
            </a:r>
            <a:r>
              <a:rPr lang="en-US" b="1" dirty="0" err="1">
                <a:solidFill>
                  <a:schemeClr val="tx1"/>
                </a:solidFill>
              </a:rPr>
              <a:t>Inscripción</a:t>
            </a:r>
            <a:r>
              <a:rPr lang="en-US" b="1" dirty="0">
                <a:solidFill>
                  <a:schemeClr val="tx1"/>
                </a:solidFill>
              </a:rPr>
              <a:t> </a:t>
            </a:r>
            <a:r>
              <a:rPr lang="en-US" b="1" dirty="0" err="1">
                <a:solidFill>
                  <a:schemeClr val="tx1"/>
                </a:solidFill>
              </a:rPr>
              <a:t>Abierta</a:t>
            </a:r>
            <a:r>
              <a:rPr lang="en-US" b="1" dirty="0">
                <a:solidFill>
                  <a:schemeClr val="tx1"/>
                </a:solidFill>
              </a:rPr>
              <a:t> de Medicare? </a:t>
            </a:r>
            <a:r>
              <a:rPr lang="en-US" dirty="0">
                <a:solidFill>
                  <a:schemeClr val="tx1"/>
                </a:solidFill>
              </a:rPr>
              <a:t>El </a:t>
            </a:r>
            <a:r>
              <a:rPr lang="en-US" dirty="0" err="1">
                <a:solidFill>
                  <a:schemeClr val="tx1"/>
                </a:solidFill>
              </a:rPr>
              <a:t>Periodo</a:t>
            </a:r>
            <a:r>
              <a:rPr lang="en-US" dirty="0">
                <a:solidFill>
                  <a:schemeClr val="tx1"/>
                </a:solidFill>
              </a:rPr>
              <a:t> de </a:t>
            </a:r>
            <a:r>
              <a:rPr lang="en-US" dirty="0" err="1">
                <a:solidFill>
                  <a:schemeClr val="tx1"/>
                </a:solidFill>
              </a:rPr>
              <a:t>Inscripción</a:t>
            </a:r>
            <a:r>
              <a:rPr lang="en-US" dirty="0">
                <a:solidFill>
                  <a:schemeClr val="tx1"/>
                </a:solidFill>
              </a:rPr>
              <a:t> </a:t>
            </a:r>
            <a:r>
              <a:rPr lang="en-US" dirty="0" err="1">
                <a:solidFill>
                  <a:schemeClr val="tx1"/>
                </a:solidFill>
              </a:rPr>
              <a:t>Abierta</a:t>
            </a:r>
            <a:r>
              <a:rPr lang="en-US" dirty="0">
                <a:solidFill>
                  <a:schemeClr val="tx1"/>
                </a:solidFill>
              </a:rPr>
              <a:t> (OEP) de Medicare </a:t>
            </a:r>
            <a:r>
              <a:rPr lang="en-US" dirty="0" err="1">
                <a:solidFill>
                  <a:schemeClr val="tx1"/>
                </a:solidFill>
              </a:rPr>
              <a:t>va</a:t>
            </a:r>
            <a:r>
              <a:rPr lang="en-US" dirty="0">
                <a:solidFill>
                  <a:schemeClr val="tx1"/>
                </a:solidFill>
              </a:rPr>
              <a:t> del 15 de </a:t>
            </a:r>
            <a:r>
              <a:rPr lang="en-US" dirty="0" err="1">
                <a:solidFill>
                  <a:schemeClr val="tx1"/>
                </a:solidFill>
              </a:rPr>
              <a:t>octubre</a:t>
            </a:r>
            <a:r>
              <a:rPr lang="en-US" dirty="0">
                <a:solidFill>
                  <a:schemeClr val="tx1"/>
                </a:solidFill>
              </a:rPr>
              <a:t> al 7 de </a:t>
            </a:r>
            <a:r>
              <a:rPr lang="en-US" dirty="0" err="1">
                <a:solidFill>
                  <a:schemeClr val="tx1"/>
                </a:solidFill>
              </a:rPr>
              <a:t>diciembre</a:t>
            </a:r>
            <a:r>
              <a:rPr lang="en-US" dirty="0">
                <a:solidFill>
                  <a:schemeClr val="tx1"/>
                </a:solidFill>
              </a:rPr>
              <a:t> de </a:t>
            </a:r>
            <a:r>
              <a:rPr lang="en-US" dirty="0" err="1">
                <a:solidFill>
                  <a:schemeClr val="tx1"/>
                </a:solidFill>
              </a:rPr>
              <a:t>cada</a:t>
            </a:r>
            <a:r>
              <a:rPr lang="en-US" dirty="0">
                <a:solidFill>
                  <a:schemeClr val="tx1"/>
                </a:solidFill>
              </a:rPr>
              <a:t> </a:t>
            </a:r>
            <a:r>
              <a:rPr lang="en-US" dirty="0" err="1">
                <a:solidFill>
                  <a:schemeClr val="tx1"/>
                </a:solidFill>
              </a:rPr>
              <a:t>año</a:t>
            </a:r>
            <a:r>
              <a:rPr lang="en-US" dirty="0">
                <a:solidFill>
                  <a:schemeClr val="tx1"/>
                </a:solidFill>
              </a:rPr>
              <a:t>. Durante </a:t>
            </a:r>
            <a:r>
              <a:rPr lang="en-US" dirty="0" err="1">
                <a:solidFill>
                  <a:schemeClr val="tx1"/>
                </a:solidFill>
              </a:rPr>
              <a:t>este</a:t>
            </a:r>
            <a:r>
              <a:rPr lang="en-US" dirty="0">
                <a:solidFill>
                  <a:schemeClr val="tx1"/>
                </a:solidFill>
              </a:rPr>
              <a:t> tiempo, puede </a:t>
            </a:r>
            <a:r>
              <a:rPr lang="en-US" dirty="0" err="1">
                <a:solidFill>
                  <a:schemeClr val="tx1"/>
                </a:solidFill>
              </a:rPr>
              <a:t>realizar</a:t>
            </a:r>
            <a:r>
              <a:rPr lang="en-US" dirty="0">
                <a:solidFill>
                  <a:schemeClr val="tx1"/>
                </a:solidFill>
              </a:rPr>
              <a:t> </a:t>
            </a:r>
            <a:r>
              <a:rPr lang="en-US" dirty="0" err="1">
                <a:solidFill>
                  <a:schemeClr val="tx1"/>
                </a:solidFill>
              </a:rPr>
              <a:t>ciertos</a:t>
            </a:r>
            <a:r>
              <a:rPr lang="en-US" dirty="0">
                <a:solidFill>
                  <a:schemeClr val="tx1"/>
                </a:solidFill>
              </a:rPr>
              <a:t> </a:t>
            </a:r>
            <a:r>
              <a:rPr lang="en-US" dirty="0" err="1">
                <a:solidFill>
                  <a:schemeClr val="tx1"/>
                </a:solidFill>
              </a:rPr>
              <a:t>cambios</a:t>
            </a:r>
            <a:r>
              <a:rPr lang="en-US" dirty="0">
                <a:solidFill>
                  <a:schemeClr val="tx1"/>
                </a:solidFill>
              </a:rPr>
              <a:t> </a:t>
            </a:r>
            <a:r>
              <a:rPr lang="en-US" dirty="0" err="1">
                <a:solidFill>
                  <a:schemeClr val="tx1"/>
                </a:solidFill>
              </a:rPr>
              <a:t>en</a:t>
            </a:r>
            <a:r>
              <a:rPr lang="en-US" dirty="0">
                <a:solidFill>
                  <a:schemeClr val="tx1"/>
                </a:solidFill>
              </a:rPr>
              <a:t> </a:t>
            </a:r>
            <a:r>
              <a:rPr lang="en-US" dirty="0" err="1">
                <a:solidFill>
                  <a:schemeClr val="tx1"/>
                </a:solidFill>
              </a:rPr>
              <a:t>su</a:t>
            </a:r>
            <a:r>
              <a:rPr lang="en-US" dirty="0">
                <a:solidFill>
                  <a:schemeClr val="tx1"/>
                </a:solidFill>
              </a:rPr>
              <a:t> </a:t>
            </a:r>
            <a:r>
              <a:rPr lang="en-US" dirty="0" err="1">
                <a:solidFill>
                  <a:schemeClr val="tx1"/>
                </a:solidFill>
              </a:rPr>
              <a:t>seguro</a:t>
            </a:r>
            <a:r>
              <a:rPr lang="en-US" dirty="0">
                <a:solidFill>
                  <a:schemeClr val="tx1"/>
                </a:solidFill>
              </a:rPr>
              <a:t> de salud, </a:t>
            </a:r>
            <a:r>
              <a:rPr lang="en-US" dirty="0" err="1">
                <a:solidFill>
                  <a:schemeClr val="tx1"/>
                </a:solidFill>
              </a:rPr>
              <a:t>incluyendo</a:t>
            </a:r>
            <a:r>
              <a:rPr lang="en-US" dirty="0">
                <a:solidFill>
                  <a:schemeClr val="tx1"/>
                </a:solidFill>
              </a:rPr>
              <a:t> </a:t>
            </a:r>
            <a:r>
              <a:rPr lang="en-US" dirty="0" err="1">
                <a:solidFill>
                  <a:schemeClr val="tx1"/>
                </a:solidFill>
              </a:rPr>
              <a:t>agregar</a:t>
            </a:r>
            <a:r>
              <a:rPr lang="en-US" dirty="0">
                <a:solidFill>
                  <a:schemeClr val="tx1"/>
                </a:solidFill>
              </a:rPr>
              <a:t>, </a:t>
            </a:r>
            <a:r>
              <a:rPr lang="en-US" dirty="0" err="1">
                <a:solidFill>
                  <a:schemeClr val="tx1"/>
                </a:solidFill>
              </a:rPr>
              <a:t>eliminar</a:t>
            </a:r>
            <a:r>
              <a:rPr lang="en-US" dirty="0">
                <a:solidFill>
                  <a:schemeClr val="tx1"/>
                </a:solidFill>
              </a:rPr>
              <a:t> o cambiar </a:t>
            </a:r>
            <a:r>
              <a:rPr lang="en-US" dirty="0" err="1">
                <a:solidFill>
                  <a:schemeClr val="tx1"/>
                </a:solidFill>
              </a:rPr>
              <a:t>su</a:t>
            </a:r>
            <a:r>
              <a:rPr lang="en-US" dirty="0">
                <a:solidFill>
                  <a:schemeClr val="tx1"/>
                </a:solidFill>
              </a:rPr>
              <a:t> cobertura Medicare Advantage y la Parte D. </a:t>
            </a:r>
          </a:p>
          <a:p>
            <a:pPr defTabSz="913303" fontAlgn="base">
              <a:spcBef>
                <a:spcPts val="599"/>
              </a:spcBef>
              <a:defRPr/>
            </a:pPr>
            <a:endParaRPr lang="en-US" dirty="0">
              <a:solidFill>
                <a:schemeClr val="tx1"/>
              </a:solidFill>
            </a:endParaRPr>
          </a:p>
          <a:p>
            <a:pPr defTabSz="913303" rtl="0" fontAlgn="base">
              <a:spcBef>
                <a:spcPts val="599"/>
              </a:spcBef>
              <a:defRPr/>
            </a:pPr>
            <a:r>
              <a:rPr lang="en-US" sz="1800" dirty="0">
                <a:solidFill>
                  <a:schemeClr val="tx1"/>
                </a:solidFill>
                <a:latin typeface="Times New Roman" panose="02020603050405020304" pitchFamily="18" charset="0"/>
                <a:ea typeface="Calibri" panose="020F0502020204030204" pitchFamily="34" charset="0"/>
              </a:rPr>
              <a:t>La </a:t>
            </a:r>
            <a:r>
              <a:rPr lang="en-US" sz="1800" dirty="0" err="1">
                <a:solidFill>
                  <a:schemeClr val="tx1"/>
                </a:solidFill>
                <a:latin typeface="Times New Roman" panose="02020603050405020304" pitchFamily="18" charset="0"/>
                <a:ea typeface="Calibri" panose="020F0502020204030204" pitchFamily="34" charset="0"/>
              </a:rPr>
              <a:t>Inscripción</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Abierta</a:t>
            </a:r>
            <a:r>
              <a:rPr lang="en-US" sz="1800" dirty="0">
                <a:solidFill>
                  <a:schemeClr val="tx1"/>
                </a:solidFill>
                <a:latin typeface="Times New Roman" panose="02020603050405020304" pitchFamily="18" charset="0"/>
                <a:ea typeface="Calibri" panose="020F0502020204030204" pitchFamily="34" charset="0"/>
              </a:rPr>
              <a:t> es para </a:t>
            </a:r>
            <a:r>
              <a:rPr lang="en-US" sz="1800" dirty="0" err="1">
                <a:solidFill>
                  <a:schemeClr val="tx1"/>
                </a:solidFill>
                <a:latin typeface="Times New Roman" panose="02020603050405020304" pitchFamily="18" charset="0"/>
                <a:ea typeface="Calibri" panose="020F0502020204030204" pitchFamily="34" charset="0"/>
              </a:rPr>
              <a:t>todas</a:t>
            </a:r>
            <a:r>
              <a:rPr lang="en-US" sz="1800" dirty="0">
                <a:solidFill>
                  <a:schemeClr val="tx1"/>
                </a:solidFill>
                <a:latin typeface="Times New Roman" panose="02020603050405020304" pitchFamily="18" charset="0"/>
                <a:ea typeface="Calibri" panose="020F0502020204030204" pitchFamily="34" charset="0"/>
              </a:rPr>
              <a:t> las personas con Medicare, que es un </a:t>
            </a:r>
            <a:r>
              <a:rPr lang="en-US" sz="1800" dirty="0" err="1">
                <a:solidFill>
                  <a:schemeClr val="tx1"/>
                </a:solidFill>
                <a:latin typeface="Times New Roman" panose="02020603050405020304" pitchFamily="18" charset="0"/>
                <a:ea typeface="Calibri" panose="020F0502020204030204" pitchFamily="34" charset="0"/>
              </a:rPr>
              <a:t>seguro</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médico</a:t>
            </a:r>
            <a:r>
              <a:rPr lang="en-US" sz="1800" dirty="0">
                <a:solidFill>
                  <a:schemeClr val="tx1"/>
                </a:solidFill>
                <a:latin typeface="Times New Roman" panose="02020603050405020304" pitchFamily="18" charset="0"/>
                <a:ea typeface="Calibri" panose="020F0502020204030204" pitchFamily="34" charset="0"/>
              </a:rPr>
              <a:t> para personas de 65 </a:t>
            </a:r>
            <a:r>
              <a:rPr lang="en-US" sz="1800" dirty="0" err="1">
                <a:solidFill>
                  <a:schemeClr val="tx1"/>
                </a:solidFill>
                <a:latin typeface="Times New Roman" panose="02020603050405020304" pitchFamily="18" charset="0"/>
                <a:ea typeface="Calibri" panose="020F0502020204030204" pitchFamily="34" charset="0"/>
              </a:rPr>
              <a:t>años</a:t>
            </a:r>
            <a:r>
              <a:rPr lang="en-US" sz="1800" dirty="0">
                <a:solidFill>
                  <a:schemeClr val="tx1"/>
                </a:solidFill>
                <a:latin typeface="Times New Roman" panose="02020603050405020304" pitchFamily="18" charset="0"/>
                <a:ea typeface="Calibri" panose="020F0502020204030204" pitchFamily="34" charset="0"/>
              </a:rPr>
              <a:t> o </a:t>
            </a:r>
            <a:r>
              <a:rPr lang="en-US" sz="1800" dirty="0" err="1">
                <a:solidFill>
                  <a:schemeClr val="tx1"/>
                </a:solidFill>
                <a:latin typeface="Times New Roman" panose="02020603050405020304" pitchFamily="18" charset="0"/>
                <a:ea typeface="Calibri" panose="020F0502020204030204" pitchFamily="34" charset="0"/>
              </a:rPr>
              <a:t>más</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ciertas</a:t>
            </a:r>
            <a:r>
              <a:rPr lang="en-US" sz="1800" dirty="0">
                <a:solidFill>
                  <a:schemeClr val="tx1"/>
                </a:solidFill>
                <a:latin typeface="Times New Roman" panose="02020603050405020304" pitchFamily="18" charset="0"/>
                <a:ea typeface="Calibri" panose="020F0502020204030204" pitchFamily="34" charset="0"/>
              </a:rPr>
              <a:t> personas </a:t>
            </a:r>
            <a:r>
              <a:rPr lang="en-US" sz="1800" dirty="0" err="1">
                <a:solidFill>
                  <a:schemeClr val="tx1"/>
                </a:solidFill>
                <a:latin typeface="Times New Roman" panose="02020603050405020304" pitchFamily="18" charset="0"/>
                <a:ea typeface="Calibri" panose="020F0502020204030204" pitchFamily="34" charset="0"/>
              </a:rPr>
              <a:t>menores</a:t>
            </a:r>
            <a:r>
              <a:rPr lang="en-US" sz="1800" dirty="0">
                <a:solidFill>
                  <a:schemeClr val="tx1"/>
                </a:solidFill>
                <a:latin typeface="Times New Roman" panose="02020603050405020304" pitchFamily="18" charset="0"/>
                <a:ea typeface="Calibri" panose="020F0502020204030204" pitchFamily="34" charset="0"/>
              </a:rPr>
              <a:t> de 65 con </a:t>
            </a:r>
            <a:r>
              <a:rPr lang="en-US" sz="1800" dirty="0" err="1">
                <a:solidFill>
                  <a:schemeClr val="tx1"/>
                </a:solidFill>
                <a:latin typeface="Times New Roman" panose="02020603050405020304" pitchFamily="18" charset="0"/>
                <a:ea typeface="Calibri" panose="020F0502020204030204" pitchFamily="34" charset="0"/>
              </a:rPr>
              <a:t>discapacidad</a:t>
            </a:r>
            <a:r>
              <a:rPr lang="en-US" sz="1800" dirty="0">
                <a:solidFill>
                  <a:schemeClr val="tx1"/>
                </a:solidFill>
                <a:latin typeface="Times New Roman" panose="02020603050405020304" pitchFamily="18" charset="0"/>
                <a:ea typeface="Calibri" panose="020F0502020204030204" pitchFamily="34" charset="0"/>
              </a:rPr>
              <a:t> y personas de </a:t>
            </a:r>
            <a:r>
              <a:rPr lang="en-US" sz="1800" dirty="0" err="1">
                <a:solidFill>
                  <a:schemeClr val="tx1"/>
                </a:solidFill>
                <a:latin typeface="Times New Roman" panose="02020603050405020304" pitchFamily="18" charset="0"/>
                <a:ea typeface="Calibri" panose="020F0502020204030204" pitchFamily="34" charset="0"/>
              </a:rPr>
              <a:t>cualquier</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edad</a:t>
            </a:r>
            <a:r>
              <a:rPr lang="en-US" sz="1800" dirty="0">
                <a:solidFill>
                  <a:schemeClr val="tx1"/>
                </a:solidFill>
                <a:latin typeface="Times New Roman" panose="02020603050405020304" pitchFamily="18" charset="0"/>
                <a:ea typeface="Calibri" panose="020F0502020204030204" pitchFamily="34" charset="0"/>
              </a:rPr>
              <a:t> con Enfermedad Renal </a:t>
            </a:r>
            <a:r>
              <a:rPr lang="en-US" sz="1800" dirty="0" err="1">
                <a:solidFill>
                  <a:schemeClr val="tx1"/>
                </a:solidFill>
                <a:latin typeface="Times New Roman" panose="02020603050405020304" pitchFamily="18" charset="0"/>
                <a:ea typeface="Calibri" panose="020F0502020204030204" pitchFamily="34" charset="0"/>
              </a:rPr>
              <a:t>en</a:t>
            </a:r>
            <a:r>
              <a:rPr lang="en-US" sz="1800" dirty="0">
                <a:solidFill>
                  <a:schemeClr val="tx1"/>
                </a:solidFill>
                <a:latin typeface="Times New Roman" panose="02020603050405020304" pitchFamily="18" charset="0"/>
                <a:ea typeface="Calibri" panose="020F0502020204030204" pitchFamily="34" charset="0"/>
              </a:rPr>
              <a:t> Etapa Final (ESRD).</a:t>
            </a:r>
          </a:p>
          <a:p>
            <a:pPr defTabSz="913303" fontAlgn="base">
              <a:spcBef>
                <a:spcPts val="599"/>
              </a:spcBef>
              <a:defRPr/>
            </a:pPr>
            <a:endParaRPr lang="en-US" sz="1800" dirty="0">
              <a:solidFill>
                <a:schemeClr val="tx1"/>
              </a:solidFill>
              <a:latin typeface="Times New Roman" panose="02020603050405020304" pitchFamily="18" charset="0"/>
            </a:endParaRPr>
          </a:p>
          <a:p>
            <a:pPr defTabSz="913303" rtl="0" fontAlgn="base">
              <a:spcBef>
                <a:spcPts val="599"/>
              </a:spcBef>
              <a:defRPr/>
            </a:pPr>
            <a:r>
              <a:rPr lang="en-US" dirty="0" err="1">
                <a:solidFill>
                  <a:schemeClr val="tx1"/>
                </a:solidFill>
              </a:rPr>
              <a:t>Incluso</a:t>
            </a:r>
            <a:r>
              <a:rPr lang="en-US" dirty="0">
                <a:solidFill>
                  <a:schemeClr val="tx1"/>
                </a:solidFill>
              </a:rPr>
              <a:t> </a:t>
            </a:r>
            <a:r>
              <a:rPr lang="en-US" dirty="0" err="1">
                <a:solidFill>
                  <a:schemeClr val="tx1"/>
                </a:solidFill>
              </a:rPr>
              <a:t>si</a:t>
            </a:r>
            <a:r>
              <a:rPr lang="en-US" dirty="0">
                <a:solidFill>
                  <a:schemeClr val="tx1"/>
                </a:solidFill>
              </a:rPr>
              <a:t> está </a:t>
            </a:r>
            <a:r>
              <a:rPr lang="en-US" dirty="0" err="1">
                <a:solidFill>
                  <a:schemeClr val="tx1"/>
                </a:solidFill>
              </a:rPr>
              <a:t>satisfecho</a:t>
            </a:r>
            <a:r>
              <a:rPr lang="en-US" dirty="0">
                <a:solidFill>
                  <a:schemeClr val="tx1"/>
                </a:solidFill>
              </a:rPr>
              <a:t> con </a:t>
            </a:r>
            <a:r>
              <a:rPr lang="en-US" dirty="0" err="1">
                <a:solidFill>
                  <a:schemeClr val="tx1"/>
                </a:solidFill>
              </a:rPr>
              <a:t>su</a:t>
            </a:r>
            <a:r>
              <a:rPr lang="en-US" dirty="0">
                <a:solidFill>
                  <a:schemeClr val="tx1"/>
                </a:solidFill>
              </a:rPr>
              <a:t> cobertura actual de salud y medicamentos, </a:t>
            </a:r>
            <a:r>
              <a:rPr lang="en-US" dirty="0" err="1">
                <a:solidFill>
                  <a:schemeClr val="tx1"/>
                </a:solidFill>
              </a:rPr>
              <a:t>el</a:t>
            </a:r>
            <a:r>
              <a:rPr lang="en-US" dirty="0">
                <a:solidFill>
                  <a:schemeClr val="tx1"/>
                </a:solidFill>
              </a:rPr>
              <a:t> </a:t>
            </a:r>
            <a:r>
              <a:rPr lang="en-US" dirty="0" err="1">
                <a:solidFill>
                  <a:schemeClr val="tx1"/>
                </a:solidFill>
              </a:rPr>
              <a:t>Periodo</a:t>
            </a:r>
            <a:r>
              <a:rPr lang="en-US" dirty="0">
                <a:solidFill>
                  <a:schemeClr val="tx1"/>
                </a:solidFill>
              </a:rPr>
              <a:t> de Inscripción Abierta de Medicare es un </a:t>
            </a:r>
            <a:r>
              <a:rPr lang="en-US" dirty="0" err="1">
                <a:solidFill>
                  <a:schemeClr val="tx1"/>
                </a:solidFill>
              </a:rPr>
              <a:t>buen</a:t>
            </a:r>
            <a:r>
              <a:rPr lang="en-US" dirty="0">
                <a:solidFill>
                  <a:schemeClr val="tx1"/>
                </a:solidFill>
              </a:rPr>
              <a:t> </a:t>
            </a:r>
            <a:r>
              <a:rPr lang="en-US" dirty="0" err="1">
                <a:solidFill>
                  <a:schemeClr val="tx1"/>
                </a:solidFill>
              </a:rPr>
              <a:t>momento</a:t>
            </a:r>
            <a:r>
              <a:rPr lang="en-US" dirty="0">
                <a:solidFill>
                  <a:schemeClr val="tx1"/>
                </a:solidFill>
              </a:rPr>
              <a:t> para </a:t>
            </a:r>
            <a:r>
              <a:rPr lang="en-US" dirty="0" err="1">
                <a:solidFill>
                  <a:schemeClr val="tx1"/>
                </a:solidFill>
              </a:rPr>
              <a:t>revisar</a:t>
            </a:r>
            <a:r>
              <a:rPr lang="en-US" dirty="0">
                <a:solidFill>
                  <a:schemeClr val="tx1"/>
                </a:solidFill>
              </a:rPr>
              <a:t> la que </a:t>
            </a:r>
            <a:r>
              <a:rPr lang="en-US" dirty="0" err="1">
                <a:solidFill>
                  <a:schemeClr val="tx1"/>
                </a:solidFill>
              </a:rPr>
              <a:t>tiene</a:t>
            </a:r>
            <a:r>
              <a:rPr lang="en-US" dirty="0">
                <a:solidFill>
                  <a:schemeClr val="tx1"/>
                </a:solidFill>
              </a:rPr>
              <a:t>, compare con </a:t>
            </a:r>
            <a:r>
              <a:rPr lang="en-US" dirty="0" err="1">
                <a:solidFill>
                  <a:schemeClr val="tx1"/>
                </a:solidFill>
              </a:rPr>
              <a:t>otras</a:t>
            </a:r>
            <a:r>
              <a:rPr lang="en-US" dirty="0">
                <a:solidFill>
                  <a:schemeClr val="tx1"/>
                </a:solidFill>
              </a:rPr>
              <a:t> </a:t>
            </a:r>
            <a:r>
              <a:rPr lang="en-US" dirty="0" err="1">
                <a:solidFill>
                  <a:schemeClr val="tx1"/>
                </a:solidFill>
              </a:rPr>
              <a:t>opciones</a:t>
            </a:r>
            <a:r>
              <a:rPr lang="en-US" dirty="0">
                <a:solidFill>
                  <a:schemeClr val="tx1"/>
                </a:solidFill>
              </a:rPr>
              <a:t> y </a:t>
            </a:r>
            <a:r>
              <a:rPr lang="en-US" dirty="0" err="1">
                <a:solidFill>
                  <a:schemeClr val="tx1"/>
                </a:solidFill>
              </a:rPr>
              <a:t>asegúrese</a:t>
            </a:r>
            <a:r>
              <a:rPr lang="en-US" dirty="0">
                <a:solidFill>
                  <a:schemeClr val="tx1"/>
                </a:solidFill>
              </a:rPr>
              <a:t> de que </a:t>
            </a:r>
            <a:r>
              <a:rPr lang="en-US" dirty="0" err="1">
                <a:solidFill>
                  <a:schemeClr val="tx1"/>
                </a:solidFill>
              </a:rPr>
              <a:t>su</a:t>
            </a:r>
            <a:r>
              <a:rPr lang="en-US" dirty="0">
                <a:solidFill>
                  <a:schemeClr val="tx1"/>
                </a:solidFill>
              </a:rPr>
              <a:t> cobertura actual </a:t>
            </a:r>
            <a:r>
              <a:rPr lang="en-US" dirty="0" err="1">
                <a:solidFill>
                  <a:schemeClr val="tx1"/>
                </a:solidFill>
              </a:rPr>
              <a:t>sigue</a:t>
            </a:r>
            <a:r>
              <a:rPr lang="en-US" dirty="0">
                <a:solidFill>
                  <a:schemeClr val="tx1"/>
                </a:solidFill>
              </a:rPr>
              <a:t> </a:t>
            </a:r>
            <a:r>
              <a:rPr lang="en-US" dirty="0" err="1">
                <a:solidFill>
                  <a:schemeClr val="tx1"/>
                </a:solidFill>
              </a:rPr>
              <a:t>cumpliendo</a:t>
            </a:r>
            <a:r>
              <a:rPr lang="en-US" dirty="0">
                <a:solidFill>
                  <a:schemeClr val="tx1"/>
                </a:solidFill>
              </a:rPr>
              <a:t> con sus necesidades para </a:t>
            </a:r>
            <a:r>
              <a:rPr lang="en-US" dirty="0" err="1">
                <a:solidFill>
                  <a:schemeClr val="tx1"/>
                </a:solidFill>
              </a:rPr>
              <a:t>el</a:t>
            </a:r>
            <a:r>
              <a:rPr lang="en-US" dirty="0">
                <a:solidFill>
                  <a:schemeClr val="tx1"/>
                </a:solidFill>
              </a:rPr>
              <a:t> </a:t>
            </a:r>
            <a:r>
              <a:rPr lang="en-US" dirty="0" err="1">
                <a:solidFill>
                  <a:schemeClr val="tx1"/>
                </a:solidFill>
              </a:rPr>
              <a:t>próximo</a:t>
            </a:r>
            <a:r>
              <a:rPr lang="en-US" dirty="0">
                <a:solidFill>
                  <a:schemeClr val="tx1"/>
                </a:solidFill>
              </a:rPr>
              <a:t> año. </a:t>
            </a:r>
          </a:p>
          <a:p>
            <a:pPr defTabSz="913303" fontAlgn="base">
              <a:spcBef>
                <a:spcPts val="599"/>
              </a:spcBef>
              <a:defRPr/>
            </a:pPr>
            <a:endParaRPr lang="en-US" dirty="0">
              <a:solidFill>
                <a:schemeClr val="tx1"/>
              </a:solidFill>
            </a:endParaRPr>
          </a:p>
          <a:p>
            <a:pPr defTabSz="913303" rtl="0" fontAlgn="base">
              <a:spcBef>
                <a:spcPts val="599"/>
              </a:spcBef>
              <a:defRPr/>
            </a:pPr>
            <a:r>
              <a:rPr lang="en-US" dirty="0">
                <a:solidFill>
                  <a:schemeClr val="tx1"/>
                </a:solidFill>
              </a:rPr>
              <a:t>Si </a:t>
            </a:r>
            <a:r>
              <a:rPr lang="en-US" dirty="0" err="1">
                <a:solidFill>
                  <a:schemeClr val="tx1"/>
                </a:solidFill>
              </a:rPr>
              <a:t>revisó</a:t>
            </a:r>
            <a:r>
              <a:rPr lang="en-US" dirty="0">
                <a:solidFill>
                  <a:schemeClr val="tx1"/>
                </a:solidFill>
              </a:rPr>
              <a:t> sus </a:t>
            </a:r>
            <a:r>
              <a:rPr lang="en-US" dirty="0" err="1">
                <a:solidFill>
                  <a:schemeClr val="tx1"/>
                </a:solidFill>
              </a:rPr>
              <a:t>opciones</a:t>
            </a:r>
            <a:r>
              <a:rPr lang="en-US" dirty="0">
                <a:solidFill>
                  <a:schemeClr val="tx1"/>
                </a:solidFill>
              </a:rPr>
              <a:t> y </a:t>
            </a:r>
            <a:r>
              <a:rPr lang="en-US" dirty="0" err="1">
                <a:solidFill>
                  <a:schemeClr val="tx1"/>
                </a:solidFill>
              </a:rPr>
              <a:t>está</a:t>
            </a:r>
            <a:r>
              <a:rPr lang="en-US" dirty="0">
                <a:solidFill>
                  <a:schemeClr val="tx1"/>
                </a:solidFill>
              </a:rPr>
              <a:t> </a:t>
            </a:r>
            <a:r>
              <a:rPr lang="en-US" dirty="0" err="1">
                <a:solidFill>
                  <a:schemeClr val="tx1"/>
                </a:solidFill>
              </a:rPr>
              <a:t>satisfecho</a:t>
            </a:r>
            <a:r>
              <a:rPr lang="en-US" dirty="0">
                <a:solidFill>
                  <a:schemeClr val="tx1"/>
                </a:solidFill>
              </a:rPr>
              <a:t> con </a:t>
            </a:r>
            <a:r>
              <a:rPr lang="en-US" dirty="0" err="1">
                <a:solidFill>
                  <a:schemeClr val="tx1"/>
                </a:solidFill>
              </a:rPr>
              <a:t>su</a:t>
            </a:r>
            <a:r>
              <a:rPr lang="en-US" dirty="0">
                <a:solidFill>
                  <a:schemeClr val="tx1"/>
                </a:solidFill>
              </a:rPr>
              <a:t> </a:t>
            </a:r>
            <a:r>
              <a:rPr lang="en-US" dirty="0" err="1">
                <a:solidFill>
                  <a:schemeClr val="tx1"/>
                </a:solidFill>
              </a:rPr>
              <a:t>cobertura</a:t>
            </a:r>
            <a:r>
              <a:rPr lang="en-US" dirty="0">
                <a:solidFill>
                  <a:schemeClr val="tx1"/>
                </a:solidFill>
              </a:rPr>
              <a:t> actual, no </a:t>
            </a:r>
            <a:r>
              <a:rPr lang="en-US" dirty="0" err="1">
                <a:solidFill>
                  <a:schemeClr val="tx1"/>
                </a:solidFill>
              </a:rPr>
              <a:t>necesita</a:t>
            </a:r>
            <a:r>
              <a:rPr lang="en-US" dirty="0">
                <a:solidFill>
                  <a:schemeClr val="tx1"/>
                </a:solidFill>
              </a:rPr>
              <a:t> </a:t>
            </a:r>
            <a:r>
              <a:rPr lang="en-US" dirty="0" err="1">
                <a:solidFill>
                  <a:schemeClr val="tx1"/>
                </a:solidFill>
              </a:rPr>
              <a:t>hacer</a:t>
            </a:r>
            <a:r>
              <a:rPr lang="en-US" dirty="0">
                <a:solidFill>
                  <a:schemeClr val="tx1"/>
                </a:solidFill>
              </a:rPr>
              <a:t> nada.</a:t>
            </a:r>
          </a:p>
          <a:p>
            <a:pPr defTabSz="913303" fontAlgn="base">
              <a:spcBef>
                <a:spcPts val="599"/>
              </a:spcBef>
              <a:defRPr/>
            </a:pPr>
            <a:endParaRPr lang="en-US" dirty="0">
              <a:solidFill>
                <a:schemeClr val="tx1"/>
              </a:solidFill>
            </a:endParaRPr>
          </a:p>
          <a:p>
            <a:pPr defTabSz="913303" rtl="0" fontAlgn="base">
              <a:spcBef>
                <a:spcPts val="599"/>
              </a:spcBef>
              <a:defRPr/>
            </a:pPr>
            <a:r>
              <a:rPr lang="en-US" sz="1800" dirty="0">
                <a:solidFill>
                  <a:schemeClr val="tx1"/>
                </a:solidFill>
                <a:latin typeface="Times New Roman" panose="02020603050405020304" pitchFamily="18" charset="0"/>
                <a:ea typeface="Calibri" panose="020F0502020204030204" pitchFamily="34" charset="0"/>
              </a:rPr>
              <a:t>Luego del 7 de </a:t>
            </a:r>
            <a:r>
              <a:rPr lang="en-US" sz="1800" dirty="0" err="1">
                <a:solidFill>
                  <a:schemeClr val="tx1"/>
                </a:solidFill>
                <a:latin typeface="Times New Roman" panose="02020603050405020304" pitchFamily="18" charset="0"/>
                <a:ea typeface="Calibri" panose="020F0502020204030204" pitchFamily="34" charset="0"/>
              </a:rPr>
              <a:t>diciembre</a:t>
            </a:r>
            <a:r>
              <a:rPr lang="en-US" sz="1800" dirty="0">
                <a:solidFill>
                  <a:schemeClr val="tx1"/>
                </a:solidFill>
                <a:latin typeface="Times New Roman" panose="02020603050405020304" pitchFamily="18" charset="0"/>
                <a:ea typeface="Calibri" panose="020F0502020204030204" pitchFamily="34" charset="0"/>
              </a:rPr>
              <a:t>, las personas con Medicare </a:t>
            </a:r>
            <a:r>
              <a:rPr lang="en-US" sz="1800" dirty="0" err="1">
                <a:solidFill>
                  <a:schemeClr val="tx1"/>
                </a:solidFill>
                <a:latin typeface="Times New Roman" panose="02020603050405020304" pitchFamily="18" charset="0"/>
                <a:ea typeface="Calibri" panose="020F0502020204030204" pitchFamily="34" charset="0"/>
              </a:rPr>
              <a:t>podrían</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tener</a:t>
            </a:r>
            <a:r>
              <a:rPr lang="en-US" sz="1800" dirty="0">
                <a:solidFill>
                  <a:schemeClr val="tx1"/>
                </a:solidFill>
                <a:latin typeface="Times New Roman" panose="02020603050405020304" pitchFamily="18" charset="0"/>
                <a:ea typeface="Calibri" panose="020F0502020204030204" pitchFamily="34" charset="0"/>
              </a:rPr>
              <a:t> que </a:t>
            </a:r>
            <a:r>
              <a:rPr lang="en-US" sz="1800" dirty="0" err="1">
                <a:solidFill>
                  <a:schemeClr val="tx1"/>
                </a:solidFill>
                <a:latin typeface="Times New Roman" panose="02020603050405020304" pitchFamily="18" charset="0"/>
                <a:ea typeface="Calibri" panose="020F0502020204030204" pitchFamily="34" charset="0"/>
              </a:rPr>
              <a:t>esperar</a:t>
            </a:r>
            <a:r>
              <a:rPr lang="en-US" sz="1800" dirty="0">
                <a:solidFill>
                  <a:schemeClr val="tx1"/>
                </a:solidFill>
                <a:latin typeface="Times New Roman" panose="02020603050405020304" pitchFamily="18" charset="0"/>
                <a:ea typeface="Calibri" panose="020F0502020204030204" pitchFamily="34" charset="0"/>
              </a:rPr>
              <a:t> hasta </a:t>
            </a:r>
            <a:r>
              <a:rPr lang="en-US" sz="1800" dirty="0" err="1">
                <a:solidFill>
                  <a:schemeClr val="tx1"/>
                </a:solidFill>
                <a:latin typeface="Times New Roman" panose="02020603050405020304" pitchFamily="18" charset="0"/>
                <a:ea typeface="Calibri" panose="020F0502020204030204" pitchFamily="34" charset="0"/>
              </a:rPr>
              <a:t>el</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Periodo</a:t>
            </a:r>
            <a:r>
              <a:rPr lang="en-US" sz="1800" dirty="0">
                <a:solidFill>
                  <a:schemeClr val="tx1"/>
                </a:solidFill>
                <a:latin typeface="Times New Roman" panose="02020603050405020304" pitchFamily="18" charset="0"/>
                <a:ea typeface="Calibri" panose="020F0502020204030204" pitchFamily="34" charset="0"/>
              </a:rPr>
              <a:t> de </a:t>
            </a:r>
            <a:r>
              <a:rPr lang="en-US" sz="1800" dirty="0" err="1">
                <a:solidFill>
                  <a:schemeClr val="tx1"/>
                </a:solidFill>
                <a:latin typeface="Times New Roman" panose="02020603050405020304" pitchFamily="18" charset="0"/>
                <a:ea typeface="Calibri" panose="020F0502020204030204" pitchFamily="34" charset="0"/>
              </a:rPr>
              <a:t>Inscripción</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Abierta</a:t>
            </a:r>
            <a:r>
              <a:rPr lang="en-US" sz="1800" dirty="0">
                <a:solidFill>
                  <a:schemeClr val="tx1"/>
                </a:solidFill>
                <a:latin typeface="Times New Roman" panose="02020603050405020304" pitchFamily="18" charset="0"/>
                <a:ea typeface="Calibri" panose="020F0502020204030204" pitchFamily="34" charset="0"/>
              </a:rPr>
              <a:t> del </a:t>
            </a:r>
            <a:r>
              <a:rPr lang="en-US" sz="1800" dirty="0" err="1">
                <a:solidFill>
                  <a:schemeClr val="tx1"/>
                </a:solidFill>
                <a:latin typeface="Times New Roman" panose="02020603050405020304" pitchFamily="18" charset="0"/>
                <a:ea typeface="Calibri" panose="020F0502020204030204" pitchFamily="34" charset="0"/>
              </a:rPr>
              <a:t>año</a:t>
            </a:r>
            <a:r>
              <a:rPr lang="en-US" sz="1800" dirty="0">
                <a:solidFill>
                  <a:schemeClr val="tx1"/>
                </a:solidFill>
                <a:latin typeface="Times New Roman" panose="02020603050405020304" pitchFamily="18" charset="0"/>
                <a:ea typeface="Calibri" panose="020F0502020204030204" pitchFamily="34" charset="0"/>
              </a:rPr>
              <a:t> que </a:t>
            </a:r>
            <a:r>
              <a:rPr lang="en-US" sz="1800" dirty="0" err="1">
                <a:solidFill>
                  <a:schemeClr val="tx1"/>
                </a:solidFill>
                <a:latin typeface="Times New Roman" panose="02020603050405020304" pitchFamily="18" charset="0"/>
                <a:ea typeface="Calibri" panose="020F0502020204030204" pitchFamily="34" charset="0"/>
              </a:rPr>
              <a:t>viene</a:t>
            </a:r>
            <a:r>
              <a:rPr lang="en-US" sz="1800" dirty="0">
                <a:solidFill>
                  <a:schemeClr val="tx1"/>
                </a:solidFill>
                <a:latin typeface="Times New Roman" panose="02020603050405020304" pitchFamily="18" charset="0"/>
                <a:ea typeface="Calibri" panose="020F0502020204030204" pitchFamily="34" charset="0"/>
              </a:rPr>
              <a:t> para </a:t>
            </a:r>
            <a:r>
              <a:rPr lang="en-US" sz="1800" dirty="0" err="1">
                <a:solidFill>
                  <a:schemeClr val="tx1"/>
                </a:solidFill>
                <a:latin typeface="Times New Roman" panose="02020603050405020304" pitchFamily="18" charset="0"/>
                <a:ea typeface="Calibri" panose="020F0502020204030204" pitchFamily="34" charset="0"/>
              </a:rPr>
              <a:t>revisar</a:t>
            </a:r>
            <a:r>
              <a:rPr lang="en-US" sz="1800" dirty="0">
                <a:solidFill>
                  <a:schemeClr val="tx1"/>
                </a:solidFill>
                <a:latin typeface="Times New Roman" panose="02020603050405020304" pitchFamily="18" charset="0"/>
                <a:ea typeface="Calibri" panose="020F0502020204030204" pitchFamily="34" charset="0"/>
              </a:rPr>
              <a:t> y </a:t>
            </a:r>
            <a:r>
              <a:rPr lang="en-US" sz="1800" dirty="0" err="1">
                <a:solidFill>
                  <a:schemeClr val="tx1"/>
                </a:solidFill>
                <a:latin typeface="Times New Roman" panose="02020603050405020304" pitchFamily="18" charset="0"/>
                <a:ea typeface="Calibri" panose="020F0502020204030204" pitchFamily="34" charset="0"/>
              </a:rPr>
              <a:t>hacer</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cambios</a:t>
            </a:r>
            <a:r>
              <a:rPr lang="en-US" sz="1800" dirty="0">
                <a:solidFill>
                  <a:schemeClr val="tx1"/>
                </a:solidFill>
                <a:latin typeface="Times New Roman" panose="02020603050405020304" pitchFamily="18" charset="0"/>
                <a:ea typeface="Calibri" panose="020F0502020204030204" pitchFamily="34" charset="0"/>
              </a:rPr>
              <a:t>. Por </a:t>
            </a:r>
            <a:r>
              <a:rPr lang="en-US" sz="1800" dirty="0" err="1">
                <a:solidFill>
                  <a:schemeClr val="tx1"/>
                </a:solidFill>
                <a:latin typeface="Times New Roman" panose="02020603050405020304" pitchFamily="18" charset="0"/>
                <a:ea typeface="Calibri" panose="020F0502020204030204" pitchFamily="34" charset="0"/>
              </a:rPr>
              <a:t>eso</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animamos</a:t>
            </a:r>
            <a:r>
              <a:rPr lang="en-US" sz="1800" dirty="0">
                <a:solidFill>
                  <a:schemeClr val="tx1"/>
                </a:solidFill>
                <a:latin typeface="Times New Roman" panose="02020603050405020304" pitchFamily="18" charset="0"/>
                <a:ea typeface="Calibri" panose="020F0502020204030204" pitchFamily="34" charset="0"/>
              </a:rPr>
              <a:t> a las personas con Medicare a </a:t>
            </a:r>
            <a:r>
              <a:rPr lang="en-US" sz="1800" dirty="0" err="1">
                <a:solidFill>
                  <a:schemeClr val="tx1"/>
                </a:solidFill>
                <a:latin typeface="Times New Roman" panose="02020603050405020304" pitchFamily="18" charset="0"/>
                <a:ea typeface="Calibri" panose="020F0502020204030204" pitchFamily="34" charset="0"/>
              </a:rPr>
              <a:t>revisar</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su</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cobertura</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ahora</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mismo</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Aunque</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estén</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satisfechos</a:t>
            </a:r>
            <a:r>
              <a:rPr lang="en-US" sz="1800" dirty="0">
                <a:solidFill>
                  <a:schemeClr val="tx1"/>
                </a:solidFill>
                <a:latin typeface="Times New Roman" panose="02020603050405020304" pitchFamily="18" charset="0"/>
                <a:ea typeface="Calibri" panose="020F0502020204030204" pitchFamily="34" charset="0"/>
              </a:rPr>
              <a:t> con </a:t>
            </a:r>
            <a:r>
              <a:rPr lang="en-US" sz="1800" dirty="0" err="1">
                <a:solidFill>
                  <a:schemeClr val="tx1"/>
                </a:solidFill>
                <a:latin typeface="Times New Roman" panose="02020603050405020304" pitchFamily="18" charset="0"/>
                <a:ea typeface="Calibri" panose="020F0502020204030204" pitchFamily="34" charset="0"/>
              </a:rPr>
              <a:t>su</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cobertura</a:t>
            </a:r>
            <a:r>
              <a:rPr lang="en-US" sz="1800" dirty="0">
                <a:solidFill>
                  <a:schemeClr val="tx1"/>
                </a:solidFill>
                <a:latin typeface="Times New Roman" panose="02020603050405020304" pitchFamily="18" charset="0"/>
                <a:ea typeface="Calibri" panose="020F0502020204030204" pitchFamily="34" charset="0"/>
              </a:rPr>
              <a:t> actual, </a:t>
            </a:r>
            <a:r>
              <a:rPr lang="en-US" sz="1800" dirty="0" err="1">
                <a:solidFill>
                  <a:schemeClr val="tx1"/>
                </a:solidFill>
                <a:latin typeface="Times New Roman" panose="02020603050405020304" pitchFamily="18" charset="0"/>
                <a:ea typeface="Calibri" panose="020F0502020204030204" pitchFamily="34" charset="0"/>
              </a:rPr>
              <a:t>podrían</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encontrar</a:t>
            </a:r>
            <a:r>
              <a:rPr lang="en-US" sz="1800" dirty="0">
                <a:solidFill>
                  <a:schemeClr val="tx1"/>
                </a:solidFill>
                <a:latin typeface="Times New Roman" panose="02020603050405020304" pitchFamily="18" charset="0"/>
                <a:ea typeface="Calibri" panose="020F0502020204030204" pitchFamily="34" charset="0"/>
              </a:rPr>
              <a:t> algo que se </a:t>
            </a:r>
            <a:r>
              <a:rPr lang="en-US" sz="1800" dirty="0" err="1">
                <a:solidFill>
                  <a:schemeClr val="tx1"/>
                </a:solidFill>
                <a:latin typeface="Times New Roman" panose="02020603050405020304" pitchFamily="18" charset="0"/>
                <a:ea typeface="Calibri" panose="020F0502020204030204" pitchFamily="34" charset="0"/>
              </a:rPr>
              <a:t>ajuste</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mejor</a:t>
            </a:r>
            <a:r>
              <a:rPr lang="en-US" sz="1800" dirty="0">
                <a:solidFill>
                  <a:schemeClr val="tx1"/>
                </a:solidFill>
                <a:latin typeface="Times New Roman" panose="02020603050405020304" pitchFamily="18" charset="0"/>
                <a:ea typeface="Calibri" panose="020F0502020204030204" pitchFamily="34" charset="0"/>
              </a:rPr>
              <a:t> a </a:t>
            </a:r>
            <a:r>
              <a:rPr lang="en-US" sz="1800" dirty="0" err="1">
                <a:solidFill>
                  <a:schemeClr val="tx1"/>
                </a:solidFill>
                <a:latin typeface="Times New Roman" panose="02020603050405020304" pitchFamily="18" charset="0"/>
                <a:ea typeface="Calibri" panose="020F0502020204030204" pitchFamily="34" charset="0"/>
              </a:rPr>
              <a:t>su</a:t>
            </a:r>
            <a:r>
              <a:rPr lang="en-US" sz="1800" dirty="0">
                <a:solidFill>
                  <a:schemeClr val="tx1"/>
                </a:solidFill>
                <a:latin typeface="Times New Roman" panose="02020603050405020304" pitchFamily="18" charset="0"/>
                <a:ea typeface="Calibri" panose="020F0502020204030204" pitchFamily="34" charset="0"/>
              </a:rPr>
              <a:t> </a:t>
            </a:r>
            <a:r>
              <a:rPr lang="en-US" sz="1800" dirty="0" err="1">
                <a:solidFill>
                  <a:schemeClr val="tx1"/>
                </a:solidFill>
                <a:latin typeface="Times New Roman" panose="02020603050405020304" pitchFamily="18" charset="0"/>
                <a:ea typeface="Calibri" panose="020F0502020204030204" pitchFamily="34" charset="0"/>
              </a:rPr>
              <a:t>presupuesto</a:t>
            </a:r>
            <a:r>
              <a:rPr lang="en-US" sz="1800" dirty="0">
                <a:solidFill>
                  <a:schemeClr val="tx1"/>
                </a:solidFill>
                <a:latin typeface="Times New Roman" panose="02020603050405020304" pitchFamily="18" charset="0"/>
                <a:ea typeface="Calibri" panose="020F0502020204030204" pitchFamily="34" charset="0"/>
              </a:rPr>
              <a:t> o </a:t>
            </a:r>
            <a:r>
              <a:rPr lang="en-US" sz="1800" dirty="0" err="1">
                <a:solidFill>
                  <a:schemeClr val="tx1"/>
                </a:solidFill>
                <a:latin typeface="Times New Roman" panose="02020603050405020304" pitchFamily="18" charset="0"/>
                <a:ea typeface="Calibri" panose="020F0502020204030204" pitchFamily="34" charset="0"/>
              </a:rPr>
              <a:t>necesidades</a:t>
            </a:r>
            <a:r>
              <a:rPr lang="en-US" sz="1800" dirty="0">
                <a:solidFill>
                  <a:schemeClr val="tx1"/>
                </a:solidFill>
                <a:latin typeface="Times New Roman" panose="02020603050405020304" pitchFamily="18" charset="0"/>
                <a:ea typeface="Calibri" panose="020F0502020204030204" pitchFamily="34" charset="0"/>
              </a:rPr>
              <a:t> de </a:t>
            </a:r>
            <a:r>
              <a:rPr lang="en-US" sz="1800" dirty="0" err="1">
                <a:solidFill>
                  <a:schemeClr val="tx1"/>
                </a:solidFill>
                <a:latin typeface="Times New Roman" panose="02020603050405020304" pitchFamily="18" charset="0"/>
                <a:ea typeface="Calibri" panose="020F0502020204030204" pitchFamily="34" charset="0"/>
              </a:rPr>
              <a:t>salud</a:t>
            </a:r>
            <a:r>
              <a:rPr lang="en-US" sz="1800" dirty="0">
                <a:solidFill>
                  <a:schemeClr val="tx1"/>
                </a:solidFill>
                <a:latin typeface="Times New Roman" panose="02020603050405020304" pitchFamily="18" charset="0"/>
                <a:ea typeface="Calibri" panose="020F0502020204030204" pitchFamily="34" charset="0"/>
              </a:rPr>
              <a:t>.  </a:t>
            </a:r>
            <a:endParaRPr lang="en-US" sz="1800" dirty="0">
              <a:solidFill>
                <a:schemeClr val="tx1"/>
              </a:solidFill>
              <a:latin typeface="Calibri" panose="020F0502020204030204" pitchFamily="34" charset="0"/>
              <a:ea typeface="Calibri" panose="020F0502020204030204" pitchFamily="34" charset="0"/>
            </a:endParaRPr>
          </a:p>
          <a:p>
            <a:pPr fontAlgn="base"/>
            <a:endParaRPr lang="en-US" dirty="0"/>
          </a:p>
        </p:txBody>
      </p:sp>
    </p:spTree>
    <p:extLst>
      <p:ext uri="{BB962C8B-B14F-4D97-AF65-F5344CB8AC3E}">
        <p14:creationId xmlns:p14="http://schemas.microsoft.com/office/powerpoint/2010/main" val="3442478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solidFill>
                  <a:schemeClr val="tx1"/>
                </a:solidFill>
              </a:rPr>
              <a:t>Si </a:t>
            </a:r>
            <a:r>
              <a:rPr lang="en-US" dirty="0" err="1">
                <a:solidFill>
                  <a:schemeClr val="tx1"/>
                </a:solidFill>
              </a:rPr>
              <a:t>tiene</a:t>
            </a:r>
            <a:r>
              <a:rPr lang="en-US" dirty="0">
                <a:solidFill>
                  <a:schemeClr val="tx1"/>
                </a:solidFill>
              </a:rPr>
              <a:t> un Plan Medicare Advantage o un plan </a:t>
            </a:r>
            <a:r>
              <a:rPr lang="en-US" dirty="0" err="1">
                <a:solidFill>
                  <a:schemeClr val="tx1"/>
                </a:solidFill>
              </a:rPr>
              <a:t>independiente</a:t>
            </a:r>
            <a:r>
              <a:rPr lang="en-US" dirty="0">
                <a:solidFill>
                  <a:schemeClr val="tx1"/>
                </a:solidFill>
              </a:rPr>
              <a:t> de la Parte D, lea </a:t>
            </a:r>
            <a:r>
              <a:rPr lang="en-US" dirty="0" err="1">
                <a:solidFill>
                  <a:schemeClr val="tx1"/>
                </a:solidFill>
              </a:rPr>
              <a:t>el</a:t>
            </a:r>
            <a:r>
              <a:rPr lang="en-US" dirty="0">
                <a:solidFill>
                  <a:schemeClr val="tx1"/>
                </a:solidFill>
              </a:rPr>
              <a:t> Aviso </a:t>
            </a:r>
            <a:r>
              <a:rPr lang="en-US" dirty="0" err="1">
                <a:solidFill>
                  <a:schemeClr val="tx1"/>
                </a:solidFill>
              </a:rPr>
              <a:t>Anual</a:t>
            </a:r>
            <a:r>
              <a:rPr lang="en-US" dirty="0">
                <a:solidFill>
                  <a:schemeClr val="tx1"/>
                </a:solidFill>
              </a:rPr>
              <a:t> de Cambio (ANOC) y/o la </a:t>
            </a:r>
            <a:r>
              <a:rPr lang="en-US" dirty="0" err="1">
                <a:solidFill>
                  <a:schemeClr val="tx1"/>
                </a:solidFill>
              </a:rPr>
              <a:t>Evidencia</a:t>
            </a:r>
            <a:r>
              <a:rPr lang="en-US" dirty="0">
                <a:solidFill>
                  <a:schemeClr val="tx1"/>
                </a:solidFill>
              </a:rPr>
              <a:t> de Cobertura (EOC) de </a:t>
            </a:r>
            <a:r>
              <a:rPr lang="en-US" dirty="0" err="1">
                <a:solidFill>
                  <a:schemeClr val="tx1"/>
                </a:solidFill>
              </a:rPr>
              <a:t>su</a:t>
            </a:r>
            <a:r>
              <a:rPr lang="en-US" dirty="0">
                <a:solidFill>
                  <a:schemeClr val="tx1"/>
                </a:solidFill>
              </a:rPr>
              <a:t> plan. Revise </a:t>
            </a:r>
            <a:r>
              <a:rPr lang="en-US" dirty="0" err="1">
                <a:solidFill>
                  <a:schemeClr val="tx1"/>
                </a:solidFill>
              </a:rPr>
              <a:t>estos</a:t>
            </a:r>
            <a:r>
              <a:rPr lang="en-US" dirty="0">
                <a:solidFill>
                  <a:schemeClr val="tx1"/>
                </a:solidFill>
              </a:rPr>
              <a:t> </a:t>
            </a:r>
            <a:r>
              <a:rPr lang="en-US" dirty="0" err="1">
                <a:solidFill>
                  <a:schemeClr val="tx1"/>
                </a:solidFill>
              </a:rPr>
              <a:t>avisos</a:t>
            </a:r>
            <a:r>
              <a:rPr lang="en-US" dirty="0">
                <a:solidFill>
                  <a:schemeClr val="tx1"/>
                </a:solidFill>
              </a:rPr>
              <a:t> para </a:t>
            </a:r>
            <a:r>
              <a:rPr lang="en-US" dirty="0" err="1">
                <a:solidFill>
                  <a:schemeClr val="tx1"/>
                </a:solidFill>
              </a:rPr>
              <a:t>ver</a:t>
            </a:r>
            <a:r>
              <a:rPr lang="en-US" dirty="0">
                <a:solidFill>
                  <a:schemeClr val="tx1"/>
                </a:solidFill>
              </a:rPr>
              <a:t> </a:t>
            </a:r>
            <a:r>
              <a:rPr lang="en-US" dirty="0" err="1">
                <a:solidFill>
                  <a:schemeClr val="tx1"/>
                </a:solidFill>
              </a:rPr>
              <a:t>si</a:t>
            </a:r>
            <a:r>
              <a:rPr lang="en-US" dirty="0">
                <a:solidFill>
                  <a:schemeClr val="tx1"/>
                </a:solidFill>
              </a:rPr>
              <a:t> hay </a:t>
            </a:r>
            <a:r>
              <a:rPr lang="en-US" dirty="0" err="1">
                <a:solidFill>
                  <a:schemeClr val="tx1"/>
                </a:solidFill>
              </a:rPr>
              <a:t>cambios</a:t>
            </a:r>
            <a:r>
              <a:rPr lang="en-US" dirty="0">
                <a:solidFill>
                  <a:schemeClr val="tx1"/>
                </a:solidFill>
              </a:rPr>
              <a:t> </a:t>
            </a:r>
            <a:r>
              <a:rPr lang="en-US" dirty="0" err="1">
                <a:solidFill>
                  <a:schemeClr val="tx1"/>
                </a:solidFill>
              </a:rPr>
              <a:t>en</a:t>
            </a:r>
            <a:r>
              <a:rPr lang="en-US" dirty="0">
                <a:solidFill>
                  <a:schemeClr val="tx1"/>
                </a:solidFill>
              </a:rPr>
              <a:t> a) </a:t>
            </a:r>
            <a:r>
              <a:rPr lang="en-US" dirty="0" err="1">
                <a:solidFill>
                  <a:schemeClr val="tx1"/>
                </a:solidFill>
              </a:rPr>
              <a:t>los</a:t>
            </a:r>
            <a:r>
              <a:rPr lang="en-US" dirty="0">
                <a:solidFill>
                  <a:schemeClr val="tx1"/>
                </a:solidFill>
              </a:rPr>
              <a:t> </a:t>
            </a:r>
            <a:r>
              <a:rPr lang="en-US" dirty="0" err="1">
                <a:solidFill>
                  <a:schemeClr val="tx1"/>
                </a:solidFill>
              </a:rPr>
              <a:t>costos</a:t>
            </a:r>
            <a:r>
              <a:rPr lang="en-US" dirty="0">
                <a:solidFill>
                  <a:schemeClr val="tx1"/>
                </a:solidFill>
              </a:rPr>
              <a:t> del plan, b) </a:t>
            </a:r>
            <a:r>
              <a:rPr lang="en-US" dirty="0" err="1">
                <a:solidFill>
                  <a:schemeClr val="tx1"/>
                </a:solidFill>
              </a:rPr>
              <a:t>los</a:t>
            </a:r>
            <a:r>
              <a:rPr lang="en-US" dirty="0">
                <a:solidFill>
                  <a:schemeClr val="tx1"/>
                </a:solidFill>
              </a:rPr>
              <a:t> </a:t>
            </a:r>
            <a:r>
              <a:rPr lang="en-US" dirty="0" err="1">
                <a:solidFill>
                  <a:schemeClr val="tx1"/>
                </a:solidFill>
              </a:rPr>
              <a:t>beneficios</a:t>
            </a:r>
            <a:r>
              <a:rPr lang="en-US" dirty="0">
                <a:solidFill>
                  <a:schemeClr val="tx1"/>
                </a:solidFill>
              </a:rPr>
              <a:t> y las </a:t>
            </a:r>
            <a:r>
              <a:rPr lang="en-US" dirty="0" err="1">
                <a:solidFill>
                  <a:schemeClr val="tx1"/>
                </a:solidFill>
              </a:rPr>
              <a:t>normas</a:t>
            </a:r>
            <a:r>
              <a:rPr lang="en-US" dirty="0">
                <a:solidFill>
                  <a:schemeClr val="tx1"/>
                </a:solidFill>
              </a:rPr>
              <a:t> de </a:t>
            </a:r>
            <a:r>
              <a:rPr lang="en-US" dirty="0" err="1">
                <a:solidFill>
                  <a:schemeClr val="tx1"/>
                </a:solidFill>
              </a:rPr>
              <a:t>cobertura</a:t>
            </a:r>
            <a:r>
              <a:rPr lang="en-US" dirty="0">
                <a:solidFill>
                  <a:schemeClr val="tx1"/>
                </a:solidFill>
              </a:rPr>
              <a:t> del plan, o c) </a:t>
            </a:r>
            <a:r>
              <a:rPr lang="en-US" dirty="0" err="1">
                <a:solidFill>
                  <a:schemeClr val="tx1"/>
                </a:solidFill>
              </a:rPr>
              <a:t>el</a:t>
            </a:r>
            <a:r>
              <a:rPr lang="en-US" dirty="0">
                <a:solidFill>
                  <a:schemeClr val="tx1"/>
                </a:solidFill>
              </a:rPr>
              <a:t> </a:t>
            </a:r>
            <a:r>
              <a:rPr lang="en-US" dirty="0" err="1">
                <a:solidFill>
                  <a:schemeClr val="tx1"/>
                </a:solidFill>
              </a:rPr>
              <a:t>formulario</a:t>
            </a:r>
            <a:r>
              <a:rPr lang="en-US" dirty="0">
                <a:solidFill>
                  <a:schemeClr val="tx1"/>
                </a:solidFill>
              </a:rPr>
              <a:t> del plan (</a:t>
            </a:r>
            <a:r>
              <a:rPr lang="en-US" dirty="0" err="1">
                <a:solidFill>
                  <a:schemeClr val="tx1"/>
                </a:solidFill>
              </a:rPr>
              <a:t>lista</a:t>
            </a:r>
            <a:r>
              <a:rPr lang="en-US" dirty="0">
                <a:solidFill>
                  <a:schemeClr val="tx1"/>
                </a:solidFill>
              </a:rPr>
              <a:t> de </a:t>
            </a:r>
            <a:r>
              <a:rPr lang="en-US" dirty="0" err="1">
                <a:solidFill>
                  <a:schemeClr val="tx1"/>
                </a:solidFill>
              </a:rPr>
              <a:t>medicamentos</a:t>
            </a:r>
            <a:r>
              <a:rPr lang="en-US" dirty="0">
                <a:solidFill>
                  <a:schemeClr val="tx1"/>
                </a:solidFill>
              </a:rPr>
              <a:t> que </a:t>
            </a:r>
            <a:r>
              <a:rPr lang="en-US" dirty="0" err="1">
                <a:solidFill>
                  <a:schemeClr val="tx1"/>
                </a:solidFill>
              </a:rPr>
              <a:t>cubre</a:t>
            </a:r>
            <a:r>
              <a:rPr lang="en-US" dirty="0">
                <a:solidFill>
                  <a:schemeClr val="tx1"/>
                </a:solidFill>
              </a:rPr>
              <a:t> </a:t>
            </a:r>
            <a:r>
              <a:rPr lang="en-US" dirty="0" err="1">
                <a:solidFill>
                  <a:schemeClr val="tx1"/>
                </a:solidFill>
              </a:rPr>
              <a:t>su</a:t>
            </a:r>
            <a:r>
              <a:rPr lang="en-US" dirty="0">
                <a:solidFill>
                  <a:schemeClr val="tx1"/>
                </a:solidFill>
              </a:rPr>
              <a:t> plan). </a:t>
            </a:r>
            <a:r>
              <a:rPr lang="en-US" dirty="0" err="1">
                <a:solidFill>
                  <a:schemeClr val="tx1"/>
                </a:solidFill>
              </a:rPr>
              <a:t>Asegúrese</a:t>
            </a:r>
            <a:r>
              <a:rPr lang="en-US" dirty="0">
                <a:solidFill>
                  <a:schemeClr val="tx1"/>
                </a:solidFill>
              </a:rPr>
              <a:t> de que sus </a:t>
            </a:r>
            <a:r>
              <a:rPr lang="en-US" dirty="0" err="1">
                <a:solidFill>
                  <a:schemeClr val="tx1"/>
                </a:solidFill>
              </a:rPr>
              <a:t>medicamentos</a:t>
            </a:r>
            <a:r>
              <a:rPr lang="en-US" dirty="0">
                <a:solidFill>
                  <a:schemeClr val="tx1"/>
                </a:solidFill>
              </a:rPr>
              <a:t> </a:t>
            </a:r>
            <a:r>
              <a:rPr lang="en-US" dirty="0" err="1">
                <a:solidFill>
                  <a:schemeClr val="tx1"/>
                </a:solidFill>
              </a:rPr>
              <a:t>seguirán</a:t>
            </a:r>
            <a:r>
              <a:rPr lang="en-US" dirty="0">
                <a:solidFill>
                  <a:schemeClr val="tx1"/>
                </a:solidFill>
              </a:rPr>
              <a:t> </a:t>
            </a:r>
            <a:r>
              <a:rPr lang="en-US" dirty="0" err="1">
                <a:solidFill>
                  <a:schemeClr val="tx1"/>
                </a:solidFill>
              </a:rPr>
              <a:t>cubiertos</a:t>
            </a:r>
            <a:r>
              <a:rPr lang="en-US" dirty="0">
                <a:solidFill>
                  <a:schemeClr val="tx1"/>
                </a:solidFill>
              </a:rPr>
              <a:t> </a:t>
            </a:r>
            <a:r>
              <a:rPr lang="en-US" dirty="0" err="1">
                <a:solidFill>
                  <a:schemeClr val="tx1"/>
                </a:solidFill>
              </a:rPr>
              <a:t>el</a:t>
            </a:r>
            <a:r>
              <a:rPr lang="en-US" dirty="0">
                <a:solidFill>
                  <a:schemeClr val="tx1"/>
                </a:solidFill>
              </a:rPr>
              <a:t> </a:t>
            </a:r>
            <a:r>
              <a:rPr lang="en-US" dirty="0" err="1">
                <a:solidFill>
                  <a:schemeClr val="tx1"/>
                </a:solidFill>
              </a:rPr>
              <a:t>año</a:t>
            </a:r>
            <a:r>
              <a:rPr lang="en-US" dirty="0">
                <a:solidFill>
                  <a:schemeClr val="tx1"/>
                </a:solidFill>
              </a:rPr>
              <a:t> </a:t>
            </a:r>
            <a:r>
              <a:rPr lang="en-US" dirty="0" err="1">
                <a:solidFill>
                  <a:schemeClr val="tx1"/>
                </a:solidFill>
              </a:rPr>
              <a:t>próximo</a:t>
            </a:r>
            <a:r>
              <a:rPr lang="en-US" dirty="0">
                <a:solidFill>
                  <a:schemeClr val="tx1"/>
                </a:solidFill>
              </a:rPr>
              <a:t> y que sus </a:t>
            </a:r>
            <a:r>
              <a:rPr lang="en-US" dirty="0" err="1">
                <a:solidFill>
                  <a:schemeClr val="tx1"/>
                </a:solidFill>
              </a:rPr>
              <a:t>proveedores</a:t>
            </a:r>
            <a:r>
              <a:rPr lang="en-US" dirty="0">
                <a:solidFill>
                  <a:schemeClr val="tx1"/>
                </a:solidFill>
              </a:rPr>
              <a:t> y </a:t>
            </a:r>
            <a:r>
              <a:rPr lang="en-US" dirty="0" err="1">
                <a:solidFill>
                  <a:schemeClr val="tx1"/>
                </a:solidFill>
              </a:rPr>
              <a:t>farmacias</a:t>
            </a:r>
            <a:r>
              <a:rPr lang="en-US" dirty="0">
                <a:solidFill>
                  <a:schemeClr val="tx1"/>
                </a:solidFill>
              </a:rPr>
              <a:t> </a:t>
            </a:r>
            <a:r>
              <a:rPr lang="en-US" dirty="0" err="1">
                <a:solidFill>
                  <a:schemeClr val="tx1"/>
                </a:solidFill>
              </a:rPr>
              <a:t>sigan</a:t>
            </a:r>
            <a:r>
              <a:rPr lang="en-US" dirty="0">
                <a:solidFill>
                  <a:schemeClr val="tx1"/>
                </a:solidFill>
              </a:rPr>
              <a:t> </a:t>
            </a:r>
            <a:r>
              <a:rPr lang="en-US" dirty="0" err="1">
                <a:solidFill>
                  <a:schemeClr val="tx1"/>
                </a:solidFill>
              </a:rPr>
              <a:t>dentro</a:t>
            </a:r>
            <a:r>
              <a:rPr lang="en-US" dirty="0">
                <a:solidFill>
                  <a:schemeClr val="tx1"/>
                </a:solidFill>
              </a:rPr>
              <a:t> de la red del plan. </a:t>
            </a:r>
          </a:p>
          <a:p>
            <a:pPr fontAlgn="base"/>
            <a:endParaRPr lang="en-US" dirty="0">
              <a:solidFill>
                <a:schemeClr val="tx1"/>
              </a:solidFill>
            </a:endParaRPr>
          </a:p>
          <a:p>
            <a:pPr rtl="0" fontAlgn="base"/>
            <a:r>
              <a:rPr lang="en-US" dirty="0">
                <a:solidFill>
                  <a:schemeClr val="tx1"/>
                </a:solidFill>
              </a:rPr>
              <a:t>Si no </a:t>
            </a:r>
            <a:r>
              <a:rPr lang="en-US" dirty="0" err="1">
                <a:solidFill>
                  <a:schemeClr val="tx1"/>
                </a:solidFill>
              </a:rPr>
              <a:t>está</a:t>
            </a:r>
            <a:r>
              <a:rPr lang="en-US" dirty="0">
                <a:solidFill>
                  <a:schemeClr val="tx1"/>
                </a:solidFill>
              </a:rPr>
              <a:t> </a:t>
            </a:r>
            <a:r>
              <a:rPr lang="en-US" dirty="0" err="1">
                <a:solidFill>
                  <a:schemeClr val="tx1"/>
                </a:solidFill>
              </a:rPr>
              <a:t>satisfecho</a:t>
            </a:r>
            <a:r>
              <a:rPr lang="en-US" dirty="0">
                <a:solidFill>
                  <a:schemeClr val="tx1"/>
                </a:solidFill>
              </a:rPr>
              <a:t> con </a:t>
            </a:r>
            <a:r>
              <a:rPr lang="en-US" dirty="0" err="1">
                <a:solidFill>
                  <a:schemeClr val="tx1"/>
                </a:solidFill>
              </a:rPr>
              <a:t>alguno</a:t>
            </a:r>
            <a:r>
              <a:rPr lang="en-US" dirty="0">
                <a:solidFill>
                  <a:schemeClr val="tx1"/>
                </a:solidFill>
              </a:rPr>
              <a:t> de </a:t>
            </a:r>
            <a:r>
              <a:rPr lang="en-US" dirty="0" err="1">
                <a:solidFill>
                  <a:schemeClr val="tx1"/>
                </a:solidFill>
              </a:rPr>
              <a:t>los</a:t>
            </a:r>
            <a:r>
              <a:rPr lang="en-US" dirty="0">
                <a:solidFill>
                  <a:schemeClr val="tx1"/>
                </a:solidFill>
              </a:rPr>
              <a:t> </a:t>
            </a:r>
            <a:r>
              <a:rPr lang="en-US" dirty="0" err="1">
                <a:solidFill>
                  <a:schemeClr val="tx1"/>
                </a:solidFill>
              </a:rPr>
              <a:t>cambios</a:t>
            </a:r>
            <a:r>
              <a:rPr lang="en-US" dirty="0">
                <a:solidFill>
                  <a:schemeClr val="tx1"/>
                </a:solidFill>
              </a:rPr>
              <a:t> o con </a:t>
            </a:r>
            <a:r>
              <a:rPr lang="en-US" dirty="0" err="1">
                <a:solidFill>
                  <a:schemeClr val="tx1"/>
                </a:solidFill>
              </a:rPr>
              <a:t>el</a:t>
            </a:r>
            <a:r>
              <a:rPr lang="en-US" dirty="0">
                <a:solidFill>
                  <a:schemeClr val="tx1"/>
                </a:solidFill>
              </a:rPr>
              <a:t> </a:t>
            </a:r>
            <a:r>
              <a:rPr lang="en-US" dirty="0" err="1">
                <a:solidFill>
                  <a:schemeClr val="tx1"/>
                </a:solidFill>
              </a:rPr>
              <a:t>rendimiento</a:t>
            </a:r>
            <a:r>
              <a:rPr lang="en-US" dirty="0">
                <a:solidFill>
                  <a:schemeClr val="tx1"/>
                </a:solidFill>
              </a:rPr>
              <a:t> de </a:t>
            </a:r>
            <a:r>
              <a:rPr lang="en-US" dirty="0" err="1">
                <a:solidFill>
                  <a:schemeClr val="tx1"/>
                </a:solidFill>
              </a:rPr>
              <a:t>su</a:t>
            </a:r>
            <a:r>
              <a:rPr lang="en-US" dirty="0">
                <a:solidFill>
                  <a:schemeClr val="tx1"/>
                </a:solidFill>
              </a:rPr>
              <a:t> plan, </a:t>
            </a:r>
            <a:r>
              <a:rPr lang="en-US" dirty="0" err="1">
                <a:solidFill>
                  <a:schemeClr val="tx1"/>
                </a:solidFill>
              </a:rPr>
              <a:t>puede</a:t>
            </a:r>
            <a:r>
              <a:rPr lang="en-US" dirty="0">
                <a:solidFill>
                  <a:schemeClr val="tx1"/>
                </a:solidFill>
              </a:rPr>
              <a:t> </a:t>
            </a:r>
            <a:r>
              <a:rPr lang="en-US" dirty="0" err="1">
                <a:solidFill>
                  <a:schemeClr val="tx1"/>
                </a:solidFill>
              </a:rPr>
              <a:t>inscribirse</a:t>
            </a:r>
            <a:r>
              <a:rPr lang="en-US" dirty="0">
                <a:solidFill>
                  <a:schemeClr val="tx1"/>
                </a:solidFill>
              </a:rPr>
              <a:t> </a:t>
            </a:r>
            <a:r>
              <a:rPr lang="en-US" dirty="0" err="1">
                <a:solidFill>
                  <a:schemeClr val="tx1"/>
                </a:solidFill>
              </a:rPr>
              <a:t>en</a:t>
            </a:r>
            <a:r>
              <a:rPr lang="en-US" dirty="0">
                <a:solidFill>
                  <a:schemeClr val="tx1"/>
                </a:solidFill>
              </a:rPr>
              <a:t> un nuevo plan. Si </a:t>
            </a:r>
            <a:r>
              <a:rPr lang="en-US" dirty="0" err="1">
                <a:solidFill>
                  <a:schemeClr val="tx1"/>
                </a:solidFill>
              </a:rPr>
              <a:t>quiere</a:t>
            </a:r>
            <a:r>
              <a:rPr lang="en-US" dirty="0">
                <a:solidFill>
                  <a:schemeClr val="tx1"/>
                </a:solidFill>
              </a:rPr>
              <a:t> </a:t>
            </a:r>
            <a:r>
              <a:rPr lang="en-US" dirty="0" err="1">
                <a:solidFill>
                  <a:schemeClr val="tx1"/>
                </a:solidFill>
              </a:rPr>
              <a:t>ayuda</a:t>
            </a:r>
            <a:r>
              <a:rPr lang="en-US" dirty="0">
                <a:solidFill>
                  <a:schemeClr val="tx1"/>
                </a:solidFill>
              </a:rPr>
              <a:t> para </a:t>
            </a:r>
            <a:r>
              <a:rPr lang="en-US" dirty="0" err="1">
                <a:solidFill>
                  <a:schemeClr val="tx1"/>
                </a:solidFill>
              </a:rPr>
              <a:t>revisar</a:t>
            </a:r>
            <a:r>
              <a:rPr lang="en-US" dirty="0">
                <a:solidFill>
                  <a:schemeClr val="tx1"/>
                </a:solidFill>
              </a:rPr>
              <a:t> sus </a:t>
            </a:r>
            <a:r>
              <a:rPr lang="en-US" dirty="0" err="1">
                <a:solidFill>
                  <a:schemeClr val="tx1"/>
                </a:solidFill>
              </a:rPr>
              <a:t>opciones</a:t>
            </a:r>
            <a:r>
              <a:rPr lang="en-US" dirty="0">
                <a:solidFill>
                  <a:schemeClr val="tx1"/>
                </a:solidFill>
              </a:rPr>
              <a:t>, </a:t>
            </a:r>
            <a:r>
              <a:rPr lang="en-US" dirty="0" err="1">
                <a:solidFill>
                  <a:schemeClr val="tx1"/>
                </a:solidFill>
              </a:rPr>
              <a:t>contacte</a:t>
            </a:r>
            <a:r>
              <a:rPr lang="en-US" dirty="0">
                <a:solidFill>
                  <a:schemeClr val="tx1"/>
                </a:solidFill>
              </a:rPr>
              <a:t> </a:t>
            </a:r>
            <a:r>
              <a:rPr lang="en-US" dirty="0" err="1">
                <a:solidFill>
                  <a:schemeClr val="tx1"/>
                </a:solidFill>
              </a:rPr>
              <a:t>su</a:t>
            </a:r>
            <a:r>
              <a:rPr lang="en-US" dirty="0">
                <a:solidFill>
                  <a:schemeClr val="tx1"/>
                </a:solidFill>
              </a:rPr>
              <a:t> SHIP para </a:t>
            </a:r>
            <a:r>
              <a:rPr lang="en-US" dirty="0" err="1">
                <a:solidFill>
                  <a:schemeClr val="tx1"/>
                </a:solidFill>
              </a:rPr>
              <a:t>recibir</a:t>
            </a:r>
            <a:r>
              <a:rPr lang="en-US" dirty="0">
                <a:solidFill>
                  <a:schemeClr val="tx1"/>
                </a:solidFill>
              </a:rPr>
              <a:t> </a:t>
            </a:r>
            <a:r>
              <a:rPr lang="en-US" dirty="0" err="1">
                <a:solidFill>
                  <a:schemeClr val="tx1"/>
                </a:solidFill>
              </a:rPr>
              <a:t>asesoramiento</a:t>
            </a:r>
            <a:r>
              <a:rPr lang="en-US" dirty="0">
                <a:solidFill>
                  <a:schemeClr val="tx1"/>
                </a:solidFill>
              </a:rPr>
              <a:t> </a:t>
            </a:r>
            <a:r>
              <a:rPr lang="en-US" dirty="0" err="1">
                <a:solidFill>
                  <a:schemeClr val="tx1"/>
                </a:solidFill>
              </a:rPr>
              <a:t>imparcial</a:t>
            </a:r>
            <a:r>
              <a:rPr lang="en-US" dirty="0">
                <a:solidFill>
                  <a:schemeClr val="tx1"/>
                </a:solidFill>
              </a:rPr>
              <a:t>. La </a:t>
            </a:r>
            <a:r>
              <a:rPr lang="en-US" dirty="0" err="1">
                <a:solidFill>
                  <a:schemeClr val="tx1"/>
                </a:solidFill>
              </a:rPr>
              <a:t>información</a:t>
            </a:r>
            <a:r>
              <a:rPr lang="en-US" dirty="0">
                <a:solidFill>
                  <a:schemeClr val="tx1"/>
                </a:solidFill>
              </a:rPr>
              <a:t> de </a:t>
            </a:r>
            <a:r>
              <a:rPr lang="en-US" dirty="0" err="1">
                <a:solidFill>
                  <a:schemeClr val="tx1"/>
                </a:solidFill>
              </a:rPr>
              <a:t>contacto</a:t>
            </a:r>
            <a:r>
              <a:rPr lang="en-US" dirty="0">
                <a:solidFill>
                  <a:schemeClr val="tx1"/>
                </a:solidFill>
              </a:rPr>
              <a:t> de </a:t>
            </a:r>
            <a:r>
              <a:rPr lang="en-US" dirty="0" err="1">
                <a:solidFill>
                  <a:schemeClr val="tx1"/>
                </a:solidFill>
              </a:rPr>
              <a:t>su</a:t>
            </a:r>
            <a:r>
              <a:rPr lang="en-US" dirty="0">
                <a:solidFill>
                  <a:schemeClr val="tx1"/>
                </a:solidFill>
              </a:rPr>
              <a:t> SHIP </a:t>
            </a:r>
            <a:r>
              <a:rPr lang="en-US" dirty="0" err="1">
                <a:solidFill>
                  <a:schemeClr val="tx1"/>
                </a:solidFill>
              </a:rPr>
              <a:t>está</a:t>
            </a:r>
            <a:r>
              <a:rPr lang="en-US" dirty="0">
                <a:solidFill>
                  <a:schemeClr val="tx1"/>
                </a:solidFill>
              </a:rPr>
              <a:t> </a:t>
            </a:r>
            <a:r>
              <a:rPr lang="en-US" dirty="0" err="1">
                <a:solidFill>
                  <a:schemeClr val="tx1"/>
                </a:solidFill>
              </a:rPr>
              <a:t>en</a:t>
            </a:r>
            <a:r>
              <a:rPr lang="en-US" dirty="0">
                <a:solidFill>
                  <a:schemeClr val="tx1"/>
                </a:solidFill>
              </a:rPr>
              <a:t> la </a:t>
            </a:r>
            <a:r>
              <a:rPr lang="en-US" dirty="0" err="1">
                <a:solidFill>
                  <a:schemeClr val="tx1"/>
                </a:solidFill>
              </a:rPr>
              <a:t>última</a:t>
            </a:r>
            <a:r>
              <a:rPr lang="en-US" dirty="0">
                <a:solidFill>
                  <a:schemeClr val="tx1"/>
                </a:solidFill>
              </a:rPr>
              <a:t> </a:t>
            </a:r>
            <a:r>
              <a:rPr lang="en-US" dirty="0" err="1">
                <a:solidFill>
                  <a:schemeClr val="tx1"/>
                </a:solidFill>
              </a:rPr>
              <a:t>página</a:t>
            </a:r>
            <a:r>
              <a:rPr lang="en-US" dirty="0">
                <a:solidFill>
                  <a:schemeClr val="tx1"/>
                </a:solidFill>
              </a:rPr>
              <a:t> de </a:t>
            </a:r>
            <a:r>
              <a:rPr lang="en-US" dirty="0" err="1">
                <a:solidFill>
                  <a:schemeClr val="tx1"/>
                </a:solidFill>
              </a:rPr>
              <a:t>este</a:t>
            </a:r>
            <a:r>
              <a:rPr lang="en-US" dirty="0">
                <a:solidFill>
                  <a:schemeClr val="tx1"/>
                </a:solidFill>
              </a:rPr>
              <a:t> </a:t>
            </a:r>
            <a:r>
              <a:rPr lang="en-US" dirty="0" err="1">
                <a:solidFill>
                  <a:schemeClr val="tx1"/>
                </a:solidFill>
              </a:rPr>
              <a:t>documento</a:t>
            </a:r>
            <a:r>
              <a:rPr lang="en-US" dirty="0">
                <a:solidFill>
                  <a:schemeClr val="tx1"/>
                </a:solidFill>
              </a:rPr>
              <a:t>.  </a:t>
            </a:r>
          </a:p>
          <a:p>
            <a:pPr fontAlgn="base"/>
            <a:endParaRPr lang="en-US" dirty="0">
              <a:solidFill>
                <a:schemeClr val="tx1"/>
              </a:solidFill>
            </a:endParaRPr>
          </a:p>
          <a:p>
            <a:pPr rtl="0" fontAlgn="base"/>
            <a:r>
              <a:rPr lang="en-US" dirty="0" err="1">
                <a:solidFill>
                  <a:schemeClr val="tx1"/>
                </a:solidFill>
              </a:rPr>
              <a:t>Debería</a:t>
            </a:r>
            <a:r>
              <a:rPr lang="en-US" dirty="0">
                <a:solidFill>
                  <a:schemeClr val="tx1"/>
                </a:solidFill>
              </a:rPr>
              <a:t> </a:t>
            </a:r>
            <a:r>
              <a:rPr lang="en-US" dirty="0" err="1">
                <a:solidFill>
                  <a:schemeClr val="tx1"/>
                </a:solidFill>
              </a:rPr>
              <a:t>recibir</a:t>
            </a:r>
            <a:r>
              <a:rPr lang="en-US" dirty="0">
                <a:solidFill>
                  <a:schemeClr val="tx1"/>
                </a:solidFill>
              </a:rPr>
              <a:t> </a:t>
            </a:r>
            <a:r>
              <a:rPr lang="en-US" dirty="0" err="1">
                <a:solidFill>
                  <a:schemeClr val="tx1"/>
                </a:solidFill>
              </a:rPr>
              <a:t>su</a:t>
            </a:r>
            <a:r>
              <a:rPr lang="en-US" dirty="0">
                <a:solidFill>
                  <a:schemeClr val="tx1"/>
                </a:solidFill>
              </a:rPr>
              <a:t> Aviso </a:t>
            </a:r>
            <a:r>
              <a:rPr lang="en-US" dirty="0" err="1">
                <a:solidFill>
                  <a:schemeClr val="tx1"/>
                </a:solidFill>
              </a:rPr>
              <a:t>Anual</a:t>
            </a:r>
            <a:r>
              <a:rPr lang="en-US" dirty="0">
                <a:solidFill>
                  <a:schemeClr val="tx1"/>
                </a:solidFill>
              </a:rPr>
              <a:t> de Cambio antes del 1 de </a:t>
            </a:r>
            <a:r>
              <a:rPr lang="en-US" dirty="0" err="1">
                <a:solidFill>
                  <a:schemeClr val="tx1"/>
                </a:solidFill>
              </a:rPr>
              <a:t>octubre</a:t>
            </a:r>
            <a:r>
              <a:rPr lang="en-US" dirty="0">
                <a:solidFill>
                  <a:schemeClr val="tx1"/>
                </a:solidFill>
              </a:rPr>
              <a:t> de 2025. </a:t>
            </a:r>
          </a:p>
          <a:p>
            <a:endParaRPr lang="en-US" dirty="0"/>
          </a:p>
        </p:txBody>
      </p:sp>
    </p:spTree>
    <p:extLst>
      <p:ext uri="{BB962C8B-B14F-4D97-AF65-F5344CB8AC3E}">
        <p14:creationId xmlns:p14="http://schemas.microsoft.com/office/powerpoint/2010/main" val="2563195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solidFill>
                  <a:schemeClr val="tx1"/>
                </a:solidFill>
              </a:rPr>
              <a:t>Puede </a:t>
            </a:r>
            <a:r>
              <a:rPr lang="en-US" dirty="0" err="1">
                <a:solidFill>
                  <a:schemeClr val="tx1"/>
                </a:solidFill>
              </a:rPr>
              <a:t>hacer</a:t>
            </a:r>
            <a:r>
              <a:rPr lang="en-US" dirty="0">
                <a:solidFill>
                  <a:schemeClr val="tx1"/>
                </a:solidFill>
              </a:rPr>
              <a:t> tantos </a:t>
            </a:r>
            <a:r>
              <a:rPr lang="en-US" dirty="0" err="1">
                <a:solidFill>
                  <a:schemeClr val="tx1"/>
                </a:solidFill>
              </a:rPr>
              <a:t>cambios</a:t>
            </a:r>
            <a:r>
              <a:rPr lang="en-US" dirty="0">
                <a:solidFill>
                  <a:schemeClr val="tx1"/>
                </a:solidFill>
              </a:rPr>
              <a:t> </a:t>
            </a:r>
            <a:r>
              <a:rPr lang="en-US" dirty="0" err="1">
                <a:solidFill>
                  <a:schemeClr val="tx1"/>
                </a:solidFill>
              </a:rPr>
              <a:t>como</a:t>
            </a:r>
            <a:r>
              <a:rPr lang="en-US" dirty="0">
                <a:solidFill>
                  <a:schemeClr val="tx1"/>
                </a:solidFill>
              </a:rPr>
              <a:t> </a:t>
            </a:r>
            <a:r>
              <a:rPr lang="en-US" dirty="0" err="1">
                <a:solidFill>
                  <a:schemeClr val="tx1"/>
                </a:solidFill>
              </a:rPr>
              <a:t>necesite</a:t>
            </a:r>
            <a:r>
              <a:rPr lang="en-US" dirty="0">
                <a:solidFill>
                  <a:schemeClr val="tx1"/>
                </a:solidFill>
              </a:rPr>
              <a:t> </a:t>
            </a:r>
            <a:r>
              <a:rPr lang="en-US" dirty="0" err="1">
                <a:solidFill>
                  <a:schemeClr val="tx1"/>
                </a:solidFill>
              </a:rPr>
              <a:t>en</a:t>
            </a:r>
            <a:r>
              <a:rPr lang="en-US" dirty="0">
                <a:solidFill>
                  <a:schemeClr val="tx1"/>
                </a:solidFill>
              </a:rPr>
              <a:t> </a:t>
            </a:r>
            <a:r>
              <a:rPr lang="en-US" dirty="0" err="1">
                <a:solidFill>
                  <a:schemeClr val="tx1"/>
                </a:solidFill>
              </a:rPr>
              <a:t>su</a:t>
            </a:r>
            <a:r>
              <a:rPr lang="en-US" dirty="0">
                <a:solidFill>
                  <a:schemeClr val="tx1"/>
                </a:solidFill>
              </a:rPr>
              <a:t> </a:t>
            </a:r>
            <a:r>
              <a:rPr lang="en-US" dirty="0" err="1">
                <a:solidFill>
                  <a:schemeClr val="tx1"/>
                </a:solidFill>
              </a:rPr>
              <a:t>cobertura</a:t>
            </a:r>
            <a:r>
              <a:rPr lang="en-US" dirty="0">
                <a:solidFill>
                  <a:schemeClr val="tx1"/>
                </a:solidFill>
              </a:rPr>
              <a:t> de Medicare </a:t>
            </a:r>
            <a:r>
              <a:rPr lang="en-US" dirty="0" err="1">
                <a:solidFill>
                  <a:schemeClr val="tx1"/>
                </a:solidFill>
              </a:rPr>
              <a:t>durante</a:t>
            </a:r>
            <a:r>
              <a:rPr lang="en-US" dirty="0">
                <a:solidFill>
                  <a:schemeClr val="tx1"/>
                </a:solidFill>
              </a:rPr>
              <a:t> la </a:t>
            </a:r>
            <a:r>
              <a:rPr lang="en-US" dirty="0" err="1">
                <a:solidFill>
                  <a:schemeClr val="tx1"/>
                </a:solidFill>
              </a:rPr>
              <a:t>Inscripción</a:t>
            </a:r>
            <a:r>
              <a:rPr lang="en-US" dirty="0">
                <a:solidFill>
                  <a:schemeClr val="tx1"/>
                </a:solidFill>
              </a:rPr>
              <a:t> </a:t>
            </a:r>
            <a:r>
              <a:rPr lang="en-US" dirty="0" err="1">
                <a:solidFill>
                  <a:schemeClr val="tx1"/>
                </a:solidFill>
              </a:rPr>
              <a:t>Abierta</a:t>
            </a:r>
            <a:r>
              <a:rPr lang="en-US" dirty="0">
                <a:solidFill>
                  <a:schemeClr val="tx1"/>
                </a:solidFill>
              </a:rPr>
              <a:t>.  </a:t>
            </a:r>
          </a:p>
          <a:p>
            <a:pPr fontAlgn="base"/>
            <a:endParaRPr lang="en-US" dirty="0">
              <a:solidFill>
                <a:schemeClr val="tx1"/>
              </a:solidFill>
            </a:endParaRPr>
          </a:p>
          <a:p>
            <a:pPr rtl="0" fontAlgn="base"/>
            <a:r>
              <a:rPr lang="en-US" dirty="0" err="1">
                <a:solidFill>
                  <a:schemeClr val="tx1"/>
                </a:solidFill>
              </a:rPr>
              <a:t>Dependiendo</a:t>
            </a:r>
            <a:r>
              <a:rPr lang="en-US" dirty="0">
                <a:solidFill>
                  <a:schemeClr val="tx1"/>
                </a:solidFill>
              </a:rPr>
              <a:t> de </a:t>
            </a:r>
            <a:r>
              <a:rPr lang="en-US" dirty="0" err="1">
                <a:solidFill>
                  <a:schemeClr val="tx1"/>
                </a:solidFill>
              </a:rPr>
              <a:t>dónde</a:t>
            </a:r>
            <a:r>
              <a:rPr lang="en-US" dirty="0">
                <a:solidFill>
                  <a:schemeClr val="tx1"/>
                </a:solidFill>
              </a:rPr>
              <a:t> viva, </a:t>
            </a:r>
            <a:r>
              <a:rPr lang="en-US" dirty="0" err="1">
                <a:solidFill>
                  <a:schemeClr val="tx1"/>
                </a:solidFill>
              </a:rPr>
              <a:t>puede</a:t>
            </a:r>
            <a:r>
              <a:rPr lang="en-US" dirty="0">
                <a:solidFill>
                  <a:schemeClr val="tx1"/>
                </a:solidFill>
              </a:rPr>
              <a:t> que </a:t>
            </a:r>
            <a:r>
              <a:rPr lang="en-US" dirty="0" err="1">
                <a:solidFill>
                  <a:schemeClr val="tx1"/>
                </a:solidFill>
              </a:rPr>
              <a:t>tenga</a:t>
            </a:r>
            <a:r>
              <a:rPr lang="en-US" dirty="0">
                <a:solidFill>
                  <a:schemeClr val="tx1"/>
                </a:solidFill>
              </a:rPr>
              <a:t> derecho a </a:t>
            </a:r>
            <a:r>
              <a:rPr lang="en-US" dirty="0" err="1">
                <a:solidFill>
                  <a:schemeClr val="tx1"/>
                </a:solidFill>
              </a:rPr>
              <a:t>comprar</a:t>
            </a:r>
            <a:r>
              <a:rPr lang="en-US" dirty="0">
                <a:solidFill>
                  <a:schemeClr val="tx1"/>
                </a:solidFill>
              </a:rPr>
              <a:t> </a:t>
            </a:r>
            <a:r>
              <a:rPr lang="en-US" dirty="0" err="1">
                <a:solidFill>
                  <a:schemeClr val="tx1"/>
                </a:solidFill>
              </a:rPr>
              <a:t>una</a:t>
            </a:r>
            <a:r>
              <a:rPr lang="en-US" dirty="0">
                <a:solidFill>
                  <a:schemeClr val="tx1"/>
                </a:solidFill>
              </a:rPr>
              <a:t> </a:t>
            </a:r>
            <a:r>
              <a:rPr lang="en-US" dirty="0" err="1">
                <a:solidFill>
                  <a:schemeClr val="tx1"/>
                </a:solidFill>
              </a:rPr>
              <a:t>póliza</a:t>
            </a:r>
            <a:r>
              <a:rPr lang="en-US" dirty="0">
                <a:solidFill>
                  <a:schemeClr val="tx1"/>
                </a:solidFill>
              </a:rPr>
              <a:t> Medigap, que </a:t>
            </a:r>
            <a:r>
              <a:rPr lang="en-US" dirty="0" err="1">
                <a:solidFill>
                  <a:schemeClr val="tx1"/>
                </a:solidFill>
              </a:rPr>
              <a:t>ayuda</a:t>
            </a:r>
            <a:r>
              <a:rPr lang="en-US" dirty="0">
                <a:solidFill>
                  <a:schemeClr val="tx1"/>
                </a:solidFill>
              </a:rPr>
              <a:t> a </a:t>
            </a:r>
            <a:r>
              <a:rPr lang="en-US" dirty="0" err="1">
                <a:solidFill>
                  <a:schemeClr val="tx1"/>
                </a:solidFill>
              </a:rPr>
              <a:t>pagar</a:t>
            </a:r>
            <a:r>
              <a:rPr lang="en-US" dirty="0">
                <a:solidFill>
                  <a:schemeClr val="tx1"/>
                </a:solidFill>
              </a:rPr>
              <a:t> </a:t>
            </a:r>
            <a:r>
              <a:rPr lang="en-US" dirty="0" err="1">
                <a:solidFill>
                  <a:schemeClr val="tx1"/>
                </a:solidFill>
              </a:rPr>
              <a:t>los</a:t>
            </a:r>
            <a:r>
              <a:rPr lang="en-US" dirty="0">
                <a:solidFill>
                  <a:schemeClr val="tx1"/>
                </a:solidFill>
              </a:rPr>
              <a:t> </a:t>
            </a:r>
            <a:r>
              <a:rPr lang="en-US" dirty="0" err="1">
                <a:solidFill>
                  <a:schemeClr val="tx1"/>
                </a:solidFill>
              </a:rPr>
              <a:t>costos</a:t>
            </a:r>
            <a:r>
              <a:rPr lang="en-US" dirty="0">
                <a:solidFill>
                  <a:schemeClr val="tx1"/>
                </a:solidFill>
              </a:rPr>
              <a:t> de Medicare Original. Se </a:t>
            </a:r>
            <a:r>
              <a:rPr lang="en-US" dirty="0" err="1">
                <a:solidFill>
                  <a:schemeClr val="tx1"/>
                </a:solidFill>
              </a:rPr>
              <a:t>aplican</a:t>
            </a:r>
            <a:r>
              <a:rPr lang="en-US" dirty="0">
                <a:solidFill>
                  <a:schemeClr val="tx1"/>
                </a:solidFill>
              </a:rPr>
              <a:t> </a:t>
            </a:r>
            <a:r>
              <a:rPr lang="en-US" dirty="0" err="1">
                <a:solidFill>
                  <a:schemeClr val="tx1"/>
                </a:solidFill>
              </a:rPr>
              <a:t>limitaciones</a:t>
            </a:r>
            <a:r>
              <a:rPr lang="en-US" dirty="0">
                <a:solidFill>
                  <a:schemeClr val="tx1"/>
                </a:solidFill>
              </a:rPr>
              <a:t> sobre </a:t>
            </a:r>
            <a:r>
              <a:rPr lang="en-US" dirty="0" err="1">
                <a:solidFill>
                  <a:schemeClr val="tx1"/>
                </a:solidFill>
              </a:rPr>
              <a:t>quién</a:t>
            </a:r>
            <a:r>
              <a:rPr lang="en-US" dirty="0">
                <a:solidFill>
                  <a:schemeClr val="tx1"/>
                </a:solidFill>
              </a:rPr>
              <a:t> puede </a:t>
            </a:r>
            <a:r>
              <a:rPr lang="en-US" dirty="0" err="1">
                <a:solidFill>
                  <a:schemeClr val="tx1"/>
                </a:solidFill>
              </a:rPr>
              <a:t>comprar</a:t>
            </a:r>
            <a:r>
              <a:rPr lang="en-US" dirty="0">
                <a:solidFill>
                  <a:schemeClr val="tx1"/>
                </a:solidFill>
              </a:rPr>
              <a:t> un Medigap y </a:t>
            </a:r>
            <a:r>
              <a:rPr lang="en-US" dirty="0" err="1">
                <a:solidFill>
                  <a:schemeClr val="tx1"/>
                </a:solidFill>
              </a:rPr>
              <a:t>cuándo</a:t>
            </a:r>
            <a:r>
              <a:rPr lang="en-US" dirty="0">
                <a:solidFill>
                  <a:schemeClr val="tx1"/>
                </a:solidFill>
              </a:rPr>
              <a:t>. </a:t>
            </a:r>
            <a:r>
              <a:rPr lang="en-US" dirty="0" err="1">
                <a:solidFill>
                  <a:schemeClr val="tx1"/>
                </a:solidFill>
              </a:rPr>
              <a:t>Llame</a:t>
            </a:r>
            <a:r>
              <a:rPr lang="en-US" dirty="0">
                <a:solidFill>
                  <a:schemeClr val="tx1"/>
                </a:solidFill>
              </a:rPr>
              <a:t> a </a:t>
            </a:r>
            <a:r>
              <a:rPr lang="en-US" dirty="0" err="1">
                <a:solidFill>
                  <a:schemeClr val="tx1"/>
                </a:solidFill>
              </a:rPr>
              <a:t>su</a:t>
            </a:r>
            <a:r>
              <a:rPr lang="en-US" dirty="0">
                <a:solidFill>
                  <a:schemeClr val="tx1"/>
                </a:solidFill>
              </a:rPr>
              <a:t> Programa de Asistencia de Seguro Médico Estatal (SHIP) para </a:t>
            </a:r>
            <a:r>
              <a:rPr lang="en-US" dirty="0" err="1">
                <a:solidFill>
                  <a:schemeClr val="tx1"/>
                </a:solidFill>
              </a:rPr>
              <a:t>preguntar</a:t>
            </a:r>
            <a:r>
              <a:rPr lang="en-US" dirty="0">
                <a:solidFill>
                  <a:schemeClr val="tx1"/>
                </a:solidFill>
              </a:rPr>
              <a:t> sobre </a:t>
            </a:r>
            <a:r>
              <a:rPr lang="en-US" dirty="0" err="1">
                <a:solidFill>
                  <a:schemeClr val="tx1"/>
                </a:solidFill>
              </a:rPr>
              <a:t>los</a:t>
            </a:r>
            <a:r>
              <a:rPr lang="en-US" dirty="0">
                <a:solidFill>
                  <a:schemeClr val="tx1"/>
                </a:solidFill>
              </a:rPr>
              <a:t> derechos y </a:t>
            </a:r>
            <a:r>
              <a:rPr lang="en-US" dirty="0" err="1">
                <a:solidFill>
                  <a:schemeClr val="tx1"/>
                </a:solidFill>
              </a:rPr>
              <a:t>opciones</a:t>
            </a:r>
            <a:r>
              <a:rPr lang="en-US" dirty="0">
                <a:solidFill>
                  <a:schemeClr val="tx1"/>
                </a:solidFill>
              </a:rPr>
              <a:t> </a:t>
            </a:r>
            <a:r>
              <a:rPr lang="en-US" dirty="0" err="1">
                <a:solidFill>
                  <a:schemeClr val="tx1"/>
                </a:solidFill>
              </a:rPr>
              <a:t>específicas</a:t>
            </a:r>
            <a:r>
              <a:rPr lang="en-US" dirty="0">
                <a:solidFill>
                  <a:schemeClr val="tx1"/>
                </a:solidFill>
              </a:rPr>
              <a:t> de Medigap del </a:t>
            </a:r>
            <a:r>
              <a:rPr lang="en-US" dirty="0" err="1">
                <a:solidFill>
                  <a:schemeClr val="tx1"/>
                </a:solidFill>
              </a:rPr>
              <a:t>estado</a:t>
            </a:r>
            <a:r>
              <a:rPr lang="en-US" dirty="0">
                <a:solidFill>
                  <a:schemeClr val="tx1"/>
                </a:solidFill>
              </a:rPr>
              <a:t>. La </a:t>
            </a:r>
            <a:r>
              <a:rPr lang="en-US" dirty="0" err="1">
                <a:solidFill>
                  <a:schemeClr val="tx1"/>
                </a:solidFill>
              </a:rPr>
              <a:t>información</a:t>
            </a:r>
            <a:r>
              <a:rPr lang="en-US" dirty="0">
                <a:solidFill>
                  <a:schemeClr val="tx1"/>
                </a:solidFill>
              </a:rPr>
              <a:t> de </a:t>
            </a:r>
            <a:r>
              <a:rPr lang="en-US" dirty="0" err="1">
                <a:solidFill>
                  <a:schemeClr val="tx1"/>
                </a:solidFill>
              </a:rPr>
              <a:t>contacto</a:t>
            </a:r>
            <a:r>
              <a:rPr lang="en-US" dirty="0">
                <a:solidFill>
                  <a:schemeClr val="tx1"/>
                </a:solidFill>
              </a:rPr>
              <a:t> de </a:t>
            </a:r>
            <a:r>
              <a:rPr lang="en-US" dirty="0" err="1">
                <a:solidFill>
                  <a:schemeClr val="tx1"/>
                </a:solidFill>
              </a:rPr>
              <a:t>su</a:t>
            </a:r>
            <a:r>
              <a:rPr lang="en-US" dirty="0">
                <a:solidFill>
                  <a:schemeClr val="tx1"/>
                </a:solidFill>
              </a:rPr>
              <a:t> SHIP </a:t>
            </a:r>
            <a:r>
              <a:rPr lang="en-US" dirty="0" err="1">
                <a:solidFill>
                  <a:schemeClr val="tx1"/>
                </a:solidFill>
              </a:rPr>
              <a:t>está</a:t>
            </a:r>
            <a:r>
              <a:rPr lang="en-US" dirty="0">
                <a:solidFill>
                  <a:schemeClr val="tx1"/>
                </a:solidFill>
              </a:rPr>
              <a:t> </a:t>
            </a:r>
            <a:r>
              <a:rPr lang="en-US" dirty="0" err="1">
                <a:solidFill>
                  <a:schemeClr val="tx1"/>
                </a:solidFill>
              </a:rPr>
              <a:t>en</a:t>
            </a:r>
            <a:r>
              <a:rPr lang="en-US" dirty="0">
                <a:solidFill>
                  <a:schemeClr val="tx1"/>
                </a:solidFill>
              </a:rPr>
              <a:t> la </a:t>
            </a:r>
            <a:r>
              <a:rPr lang="en-US" dirty="0" err="1">
                <a:solidFill>
                  <a:schemeClr val="tx1"/>
                </a:solidFill>
              </a:rPr>
              <a:t>última</a:t>
            </a:r>
            <a:r>
              <a:rPr lang="en-US" dirty="0">
                <a:solidFill>
                  <a:schemeClr val="tx1"/>
                </a:solidFill>
              </a:rPr>
              <a:t> </a:t>
            </a:r>
            <a:r>
              <a:rPr lang="en-US" dirty="0" err="1">
                <a:solidFill>
                  <a:schemeClr val="tx1"/>
                </a:solidFill>
              </a:rPr>
              <a:t>página</a:t>
            </a:r>
            <a:r>
              <a:rPr lang="en-US" dirty="0">
                <a:solidFill>
                  <a:schemeClr val="tx1"/>
                </a:solidFill>
              </a:rPr>
              <a:t> de </a:t>
            </a:r>
            <a:r>
              <a:rPr lang="en-US" dirty="0" err="1">
                <a:solidFill>
                  <a:schemeClr val="tx1"/>
                </a:solidFill>
              </a:rPr>
              <a:t>este</a:t>
            </a:r>
            <a:r>
              <a:rPr lang="en-US" dirty="0">
                <a:solidFill>
                  <a:schemeClr val="tx1"/>
                </a:solidFill>
              </a:rPr>
              <a:t> </a:t>
            </a:r>
            <a:r>
              <a:rPr lang="en-US" dirty="0" err="1">
                <a:solidFill>
                  <a:schemeClr val="tx1"/>
                </a:solidFill>
              </a:rPr>
              <a:t>documento</a:t>
            </a:r>
            <a:r>
              <a:rPr lang="en-US" dirty="0">
                <a:solidFill>
                  <a:schemeClr val="tx1"/>
                </a:solidFill>
              </a:rPr>
              <a:t>.</a:t>
            </a:r>
          </a:p>
          <a:p>
            <a:pPr fontAlgn="base"/>
            <a:endParaRPr lang="en-US" dirty="0">
              <a:solidFill>
                <a:schemeClr val="tx1"/>
              </a:solidFill>
            </a:endParaRPr>
          </a:p>
          <a:p>
            <a:pPr defTabSz="684977" rtl="0" fontAlgn="base">
              <a:spcBef>
                <a:spcPct val="0"/>
              </a:spcBef>
              <a:defRPr/>
            </a:pPr>
            <a:r>
              <a:rPr lang="en-US" dirty="0">
                <a:solidFill>
                  <a:schemeClr val="tx1"/>
                </a:solidFill>
              </a:rPr>
              <a:t>El </a:t>
            </a:r>
            <a:r>
              <a:rPr lang="en-US" dirty="0" err="1">
                <a:solidFill>
                  <a:schemeClr val="tx1"/>
                </a:solidFill>
              </a:rPr>
              <a:t>último</a:t>
            </a:r>
            <a:r>
              <a:rPr lang="en-US" dirty="0">
                <a:solidFill>
                  <a:schemeClr val="tx1"/>
                </a:solidFill>
              </a:rPr>
              <a:t> </a:t>
            </a:r>
            <a:r>
              <a:rPr lang="en-US" dirty="0" err="1">
                <a:solidFill>
                  <a:schemeClr val="tx1"/>
                </a:solidFill>
              </a:rPr>
              <a:t>cambio</a:t>
            </a:r>
            <a:r>
              <a:rPr lang="en-US" dirty="0">
                <a:solidFill>
                  <a:schemeClr val="tx1"/>
                </a:solidFill>
              </a:rPr>
              <a:t> que </a:t>
            </a:r>
            <a:r>
              <a:rPr lang="en-US" dirty="0" err="1">
                <a:solidFill>
                  <a:schemeClr val="tx1"/>
                </a:solidFill>
              </a:rPr>
              <a:t>haga</a:t>
            </a:r>
            <a:r>
              <a:rPr lang="en-US" dirty="0">
                <a:solidFill>
                  <a:schemeClr val="tx1"/>
                </a:solidFill>
              </a:rPr>
              <a:t> </a:t>
            </a:r>
            <a:r>
              <a:rPr lang="en-US" dirty="0" err="1">
                <a:solidFill>
                  <a:schemeClr val="tx1"/>
                </a:solidFill>
              </a:rPr>
              <a:t>entrará</a:t>
            </a:r>
            <a:r>
              <a:rPr lang="en-US" dirty="0">
                <a:solidFill>
                  <a:schemeClr val="tx1"/>
                </a:solidFill>
              </a:rPr>
              <a:t> </a:t>
            </a:r>
            <a:r>
              <a:rPr lang="en-US" dirty="0" err="1">
                <a:solidFill>
                  <a:schemeClr val="tx1"/>
                </a:solidFill>
              </a:rPr>
              <a:t>en</a:t>
            </a:r>
            <a:r>
              <a:rPr lang="en-US" dirty="0">
                <a:solidFill>
                  <a:schemeClr val="tx1"/>
                </a:solidFill>
              </a:rPr>
              <a:t> vigor </a:t>
            </a:r>
            <a:r>
              <a:rPr lang="en-US" dirty="0" err="1">
                <a:solidFill>
                  <a:schemeClr val="tx1"/>
                </a:solidFill>
              </a:rPr>
              <a:t>el</a:t>
            </a:r>
            <a:r>
              <a:rPr lang="en-US" dirty="0">
                <a:solidFill>
                  <a:schemeClr val="tx1"/>
                </a:solidFill>
              </a:rPr>
              <a:t> 1 de </a:t>
            </a:r>
            <a:r>
              <a:rPr lang="en-US" dirty="0" err="1">
                <a:solidFill>
                  <a:schemeClr val="tx1"/>
                </a:solidFill>
              </a:rPr>
              <a:t>enero</a:t>
            </a:r>
            <a:r>
              <a:rPr lang="en-US" dirty="0">
                <a:solidFill>
                  <a:schemeClr val="tx1"/>
                </a:solidFill>
              </a:rPr>
              <a:t> de 2026. </a:t>
            </a:r>
          </a:p>
          <a:p>
            <a:endParaRPr lang="en-US" dirty="0"/>
          </a:p>
        </p:txBody>
      </p:sp>
    </p:spTree>
    <p:extLst>
      <p:ext uri="{BB962C8B-B14F-4D97-AF65-F5344CB8AC3E}">
        <p14:creationId xmlns:p14="http://schemas.microsoft.com/office/powerpoint/2010/main" val="3969856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err="1"/>
              <a:t>Hágase</a:t>
            </a:r>
            <a:r>
              <a:rPr lang="en-US" b="1" dirty="0"/>
              <a:t> las </a:t>
            </a:r>
            <a:r>
              <a:rPr lang="en-US" b="1" dirty="0" err="1"/>
              <a:t>siguientes</a:t>
            </a:r>
            <a:r>
              <a:rPr lang="en-US" b="1" dirty="0"/>
              <a:t> </a:t>
            </a:r>
            <a:r>
              <a:rPr lang="en-US" b="1" dirty="0" err="1"/>
              <a:t>preguntas</a:t>
            </a:r>
            <a:r>
              <a:rPr lang="en-US" b="1" dirty="0"/>
              <a:t> antes de </a:t>
            </a:r>
            <a:r>
              <a:rPr lang="en-US" b="1" dirty="0" err="1"/>
              <a:t>elegir</a:t>
            </a:r>
            <a:r>
              <a:rPr lang="en-US" b="1" dirty="0"/>
              <a:t> un Plan Medicare Advantage: </a:t>
            </a:r>
          </a:p>
          <a:p>
            <a:pPr marL="228326" indent="-228326" defTabSz="913303" rtl="0">
              <a:spcBef>
                <a:spcPts val="599"/>
              </a:spcBef>
              <a:buFontTx/>
              <a:buAutoNum type="arabicPeriod"/>
              <a:defRPr/>
            </a:pPr>
            <a:r>
              <a:rPr lang="en-US" b="0" i="0" dirty="0">
                <a:solidFill>
                  <a:srgbClr val="404040"/>
                </a:solidFill>
                <a:effectLst/>
                <a:latin typeface="var(--typography-body__font-family)"/>
              </a:rPr>
              <a:t>¿</a:t>
            </a:r>
            <a:r>
              <a:rPr lang="en-US" b="0" i="0" dirty="0" err="1">
                <a:solidFill>
                  <a:srgbClr val="404040"/>
                </a:solidFill>
                <a:effectLst/>
                <a:latin typeface="var(--typography-body__font-family)"/>
              </a:rPr>
              <a:t>Cuánto</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cuestan</a:t>
            </a:r>
            <a:r>
              <a:rPr lang="en-US" b="0" i="0" dirty="0">
                <a:solidFill>
                  <a:srgbClr val="404040"/>
                </a:solidFill>
                <a:effectLst/>
                <a:latin typeface="var(--typography-body__font-family)"/>
              </a:rPr>
              <a:t> sus </a:t>
            </a:r>
            <a:r>
              <a:rPr lang="en-US" b="0" i="0" dirty="0" err="1">
                <a:solidFill>
                  <a:srgbClr val="404040"/>
                </a:solidFill>
                <a:effectLst/>
                <a:latin typeface="var(--typography-body__font-family)"/>
              </a:rPr>
              <a:t>primas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deducibles</a:t>
            </a:r>
            <a:r>
              <a:rPr lang="en-US" b="0" i="0" dirty="0">
                <a:solidFill>
                  <a:srgbClr val="404040"/>
                </a:solidFill>
                <a:effectLst/>
                <a:latin typeface="var(--typography-body__font-family)"/>
              </a:rPr>
              <a:t> y </a:t>
            </a:r>
            <a:r>
              <a:rPr lang="en-US" b="0" i="0" dirty="0" err="1">
                <a:solidFill>
                  <a:srgbClr val="404040"/>
                </a:solidFill>
                <a:effectLst/>
                <a:latin typeface="var(--typography-body__font-family)"/>
              </a:rPr>
              <a:t>otros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gastos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Cuánto</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paga</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por</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servicios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como</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hospitalizaciones</a:t>
            </a:r>
            <a:r>
              <a:rPr lang="en-US" b="0" i="0" dirty="0">
                <a:solidFill>
                  <a:srgbClr val="404040"/>
                </a:solidFill>
                <a:effectLst/>
                <a:latin typeface="var(--typography-body__font-family)"/>
              </a:rPr>
              <a:t> o </a:t>
            </a:r>
            <a:r>
              <a:rPr lang="en-US" b="0" i="0" dirty="0" err="1">
                <a:solidFill>
                  <a:srgbClr val="404040"/>
                </a:solidFill>
                <a:effectLst/>
                <a:latin typeface="var(--typography-body__font-family)"/>
              </a:rPr>
              <a:t>visitas</a:t>
            </a:r>
            <a:r>
              <a:rPr lang="en-US" b="0" i="0" dirty="0">
                <a:solidFill>
                  <a:srgbClr val="404040"/>
                </a:solidFill>
                <a:effectLst/>
                <a:latin typeface="var(--typography-body__font-family)"/>
              </a:rPr>
              <a:t> al </a:t>
            </a:r>
            <a:r>
              <a:rPr lang="en-US" b="0" i="0" dirty="0" err="1">
                <a:solidFill>
                  <a:srgbClr val="404040"/>
                </a:solidFill>
                <a:effectLst/>
                <a:latin typeface="var(--typography-body__font-family)"/>
              </a:rPr>
              <a:t>médico</a:t>
            </a:r>
            <a:r>
              <a:rPr lang="en-US" b="0" i="0" dirty="0">
                <a:solidFill>
                  <a:srgbClr val="404040"/>
                </a:solidFill>
                <a:effectLst/>
                <a:latin typeface="var(--typography-body__font-family)"/>
              </a:rPr>
              <a:t>? ¿Hay un </a:t>
            </a:r>
            <a:r>
              <a:rPr lang="en-US" b="0" i="0" dirty="0" err="1">
                <a:solidFill>
                  <a:srgbClr val="404040"/>
                </a:solidFill>
                <a:effectLst/>
                <a:latin typeface="var(--typography-body__font-family)"/>
              </a:rPr>
              <a:t>límite</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anual</a:t>
            </a:r>
            <a:r>
              <a:rPr lang="en-US" b="0" i="0" dirty="0">
                <a:solidFill>
                  <a:srgbClr val="404040"/>
                </a:solidFill>
                <a:effectLst/>
                <a:latin typeface="var(--typography-body__font-family)"/>
              </a:rPr>
              <a:t> de lo que </a:t>
            </a:r>
            <a:r>
              <a:rPr lang="en-US" b="0" i="0" dirty="0" err="1">
                <a:solidFill>
                  <a:srgbClr val="404040"/>
                </a:solidFill>
                <a:effectLst/>
                <a:latin typeface="var(--typography-body__font-family)"/>
              </a:rPr>
              <a:t>podría</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pagar</a:t>
            </a:r>
            <a:r>
              <a:rPr lang="en-US" b="0" i="0" dirty="0">
                <a:solidFill>
                  <a:srgbClr val="404040"/>
                </a:solidFill>
                <a:effectLst/>
                <a:latin typeface="var(--typography-body__font-family)"/>
              </a:rPr>
              <a:t> de </a:t>
            </a:r>
            <a:r>
              <a:rPr lang="en-US" b="0" i="0" dirty="0" err="1">
                <a:solidFill>
                  <a:srgbClr val="404040"/>
                </a:solidFill>
                <a:effectLst/>
                <a:latin typeface="var(--typography-body__font-family)"/>
              </a:rPr>
              <a:t>su</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bolsillo</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por</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los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servicios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médicos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Asegúrese</a:t>
            </a:r>
            <a:r>
              <a:rPr lang="en-US" b="0" i="0" dirty="0">
                <a:solidFill>
                  <a:srgbClr val="404040"/>
                </a:solidFill>
                <a:effectLst/>
                <a:latin typeface="var(--typography-body__font-family)"/>
              </a:rPr>
              <a:t> de </a:t>
            </a:r>
            <a:r>
              <a:rPr lang="en-US" b="0" i="0" dirty="0" err="1">
                <a:solidFill>
                  <a:srgbClr val="404040"/>
                </a:solidFill>
                <a:effectLst/>
                <a:latin typeface="var(--typography-body__font-family)"/>
              </a:rPr>
              <a:t>entender</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cualquier</a:t>
            </a:r>
            <a:r>
              <a:rPr lang="en-US" b="0" i="0" dirty="0">
                <a:solidFill>
                  <a:srgbClr val="404040"/>
                </a:solidFill>
                <a:effectLst/>
                <a:latin typeface="var(--typography-body__font-family)"/>
              </a:rPr>
              <a:t> norma de </a:t>
            </a:r>
            <a:r>
              <a:rPr lang="en-US" b="0" i="0" dirty="0" err="1">
                <a:solidFill>
                  <a:srgbClr val="404040"/>
                </a:solidFill>
                <a:effectLst/>
                <a:latin typeface="var(--typography-body__font-family)"/>
              </a:rPr>
              <a:t>cobertura</a:t>
            </a:r>
            <a:r>
              <a:rPr lang="en-US" b="0" i="0" dirty="0">
                <a:solidFill>
                  <a:srgbClr val="404040"/>
                </a:solidFill>
                <a:effectLst/>
                <a:latin typeface="var(--typography-body__font-family)"/>
              </a:rPr>
              <a:t> que </a:t>
            </a:r>
            <a:r>
              <a:rPr lang="en-US" b="0" i="0" dirty="0" err="1">
                <a:solidFill>
                  <a:srgbClr val="404040"/>
                </a:solidFill>
                <a:effectLst/>
                <a:latin typeface="var(--typography-body__font-family)"/>
              </a:rPr>
              <a:t>pueda</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afectar</a:t>
            </a:r>
            <a:r>
              <a:rPr lang="en-US" b="0" i="0" dirty="0">
                <a:solidFill>
                  <a:srgbClr val="404040"/>
                </a:solidFill>
                <a:effectLst/>
                <a:latin typeface="var(--typography-body__font-family)"/>
              </a:rPr>
              <a:t> sus </a:t>
            </a:r>
            <a:r>
              <a:rPr lang="en-US" b="0" i="0" dirty="0" err="1">
                <a:solidFill>
                  <a:srgbClr val="404040"/>
                </a:solidFill>
                <a:effectLst/>
                <a:latin typeface="var(--typography-body__font-family)"/>
              </a:rPr>
              <a:t>costos</a:t>
            </a:r>
            <a:r>
              <a:rPr lang="en-US" b="0" i="0" dirty="0">
                <a:solidFill>
                  <a:srgbClr val="404040"/>
                </a:solidFill>
                <a:effectLst/>
                <a:latin typeface="var(--typography-body__font-family)"/>
              </a:rPr>
              <a:t>. </a:t>
            </a:r>
            <a:r>
              <a:rPr lang="en-US" b="1" dirty="0">
                <a:latin typeface="Arial" panose="020B0604020202020204" pitchFamily="34" charset="0"/>
                <a:cs typeface="Arial" panose="020B0604020202020204" pitchFamily="34" charset="0"/>
              </a:rPr>
              <a:t>Una prima </a:t>
            </a:r>
            <a:r>
              <a:rPr lang="en-US" b="1" dirty="0" err="1">
                <a:latin typeface="Arial" panose="020B0604020202020204" pitchFamily="34" charset="0"/>
                <a:cs typeface="Arial" panose="020B0604020202020204" pitchFamily="34" charset="0"/>
              </a:rPr>
              <a:t>mensual</a:t>
            </a:r>
            <a:r>
              <a:rPr lang="en-US" b="1" dirty="0">
                <a:latin typeface="Arial" panose="020B0604020202020204" pitchFamily="34" charset="0"/>
                <a:cs typeface="Arial" panose="020B0604020202020204" pitchFamily="34" charset="0"/>
              </a:rPr>
              <a:t> baja </a:t>
            </a:r>
            <a:r>
              <a:rPr lang="en-US" b="1" dirty="0" err="1">
                <a:latin typeface="Arial" panose="020B0604020202020204" pitchFamily="34" charset="0"/>
                <a:cs typeface="Arial" panose="020B0604020202020204" pitchFamily="34" charset="0"/>
              </a:rPr>
              <a:t>puede</a:t>
            </a:r>
            <a:r>
              <a:rPr lang="en-US" b="1" dirty="0">
                <a:latin typeface="Arial" panose="020B0604020202020204" pitchFamily="34" charset="0"/>
                <a:cs typeface="Arial" panose="020B0604020202020204" pitchFamily="34" charset="0"/>
              </a:rPr>
              <a:t> no ser </a:t>
            </a:r>
            <a:r>
              <a:rPr lang="en-US" b="1" dirty="0" err="1">
                <a:latin typeface="Arial" panose="020B0604020202020204" pitchFamily="34" charset="0"/>
                <a:cs typeface="Arial" panose="020B0604020202020204" pitchFamily="34" charset="0"/>
              </a:rPr>
              <a:t>siempre</a:t>
            </a:r>
            <a:r>
              <a:rPr lang="en-US" b="1" dirty="0">
                <a:latin typeface="Arial" panose="020B0604020202020204" pitchFamily="34" charset="0"/>
                <a:cs typeface="Arial" panose="020B0604020202020204" pitchFamily="34" charset="0"/>
              </a:rPr>
              <a:t> la </a:t>
            </a:r>
            <a:r>
              <a:rPr lang="en-US" b="1" dirty="0" err="1">
                <a:latin typeface="Arial" panose="020B0604020202020204" pitchFamily="34" charset="0"/>
                <a:cs typeface="Arial" panose="020B0604020202020204" pitchFamily="34" charset="0"/>
              </a:rPr>
              <a:t>mejor</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relación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calidad-precio</a:t>
            </a:r>
            <a:r>
              <a:rPr lang="en-US" b="1" dirty="0">
                <a:latin typeface="Arial" panose="020B0604020202020204" pitchFamily="34" charset="0"/>
                <a:cs typeface="Arial" panose="020B0604020202020204" pitchFamily="34" charset="0"/>
              </a:rPr>
              <a:t> global para sus </a:t>
            </a:r>
            <a:r>
              <a:rPr lang="en-US" b="1" dirty="0" err="1">
                <a:latin typeface="Arial" panose="020B0604020202020204" pitchFamily="34" charset="0"/>
                <a:cs typeface="Arial" panose="020B0604020202020204" pitchFamily="34" charset="0"/>
              </a:rPr>
              <a:t>necesidades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específicas</a:t>
            </a:r>
            <a:endParaRPr lang="en-US" b="1" dirty="0">
              <a:latin typeface="Arial" panose="020B0604020202020204" pitchFamily="34" charset="0"/>
              <a:cs typeface="Arial" panose="020B0604020202020204" pitchFamily="34" charset="0"/>
            </a:endParaRPr>
          </a:p>
          <a:p>
            <a:pPr marL="228326" indent="-228326" defTabSz="913303" rtl="0">
              <a:spcBef>
                <a:spcPts val="599"/>
              </a:spcBef>
              <a:buFontTx/>
              <a:buAutoNum type="arabicPeriod"/>
              <a:defRPr/>
            </a:pPr>
            <a:r>
              <a:rPr lang="en-US" b="0" i="0" dirty="0">
                <a:solidFill>
                  <a:srgbClr val="404040"/>
                </a:solidFill>
                <a:effectLst/>
                <a:latin typeface="Arial" panose="020B0604020202020204" pitchFamily="34" charset="0"/>
                <a:cs typeface="Arial" panose="020B0604020202020204" pitchFamily="34" charset="0"/>
              </a:rPr>
              <a:t>¿El plan </a:t>
            </a:r>
            <a:r>
              <a:rPr lang="en-US" b="0" i="0" dirty="0" err="1">
                <a:solidFill>
                  <a:srgbClr val="404040"/>
                </a:solidFill>
                <a:effectLst/>
                <a:latin typeface="Arial" panose="020B0604020202020204" pitchFamily="34" charset="0"/>
                <a:cs typeface="Arial" panose="020B0604020202020204" pitchFamily="34" charset="0"/>
              </a:rPr>
              <a:t>incluye</a:t>
            </a:r>
            <a:r>
              <a:rPr lang="en-US" b="0" i="0" dirty="0">
                <a:solidFill>
                  <a:srgbClr val="404040"/>
                </a:solidFill>
                <a:effectLst/>
                <a:latin typeface="Arial" panose="020B0604020202020204" pitchFamily="34" charset="0"/>
                <a:cs typeface="Arial" panose="020B0604020202020204" pitchFamily="34" charset="0"/>
              </a:rPr>
              <a:t> </a:t>
            </a:r>
            <a:r>
              <a:rPr lang="en-US" b="0" i="0" dirty="0" err="1">
                <a:solidFill>
                  <a:srgbClr val="404040"/>
                </a:solidFill>
                <a:effectLst/>
                <a:latin typeface="Arial" panose="020B0604020202020204" pitchFamily="34" charset="0"/>
                <a:cs typeface="Arial" panose="020B0604020202020204" pitchFamily="34" charset="0"/>
              </a:rPr>
              <a:t>cobertura</a:t>
            </a:r>
            <a:r>
              <a:rPr lang="en-US" b="0" i="0" dirty="0">
                <a:solidFill>
                  <a:srgbClr val="404040"/>
                </a:solidFill>
                <a:effectLst/>
                <a:latin typeface="Arial" panose="020B0604020202020204" pitchFamily="34" charset="0"/>
                <a:cs typeface="Arial" panose="020B0604020202020204" pitchFamily="34" charset="0"/>
              </a:rPr>
              <a:t> de </a:t>
            </a:r>
            <a:r>
              <a:rPr lang="en-US" b="0" i="0" dirty="0" err="1">
                <a:solidFill>
                  <a:srgbClr val="404040"/>
                </a:solidFill>
                <a:effectLst/>
                <a:latin typeface="Arial" panose="020B0604020202020204" pitchFamily="34" charset="0"/>
                <a:cs typeface="Arial" panose="020B0604020202020204" pitchFamily="34" charset="0"/>
              </a:rPr>
              <a:t>medicamentos</a:t>
            </a:r>
            <a:r>
              <a:rPr lang="en-US" b="0" i="0" dirty="0">
                <a:solidFill>
                  <a:srgbClr val="404040"/>
                </a:solidFill>
                <a:effectLst/>
                <a:latin typeface="Arial" panose="020B0604020202020204" pitchFamily="34" charset="0"/>
                <a:cs typeface="Arial" panose="020B0604020202020204" pitchFamily="34" charset="0"/>
              </a:rPr>
              <a:t> de Medicare?</a:t>
            </a:r>
            <a:endParaRPr lang="en-US" b="0" i="0" dirty="0">
              <a:solidFill>
                <a:srgbClr val="404040"/>
              </a:solidFill>
              <a:effectLst/>
              <a:latin typeface="var(--typography-body__font-family)"/>
            </a:endParaRPr>
          </a:p>
          <a:p>
            <a:pPr marL="228326" indent="-228326" rtl="0">
              <a:buAutoNum type="arabicPeriod"/>
            </a:pPr>
            <a:r>
              <a:rPr lang="en-US" b="0" i="0" dirty="0">
                <a:solidFill>
                  <a:srgbClr val="404040"/>
                </a:solidFill>
                <a:effectLst/>
                <a:latin typeface="var(--typography-body__font-family)"/>
              </a:rPr>
              <a:t>Los planes </a:t>
            </a:r>
            <a:r>
              <a:rPr lang="en-US" b="0" i="0" dirty="0" err="1">
                <a:solidFill>
                  <a:srgbClr val="404040"/>
                </a:solidFill>
                <a:effectLst/>
                <a:latin typeface="var(--typography-body__font-family)"/>
              </a:rPr>
              <a:t>deben</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cubrir</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todos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los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servicios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necesarios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por</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razones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médicas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cubiertos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por</a:t>
            </a:r>
            <a:r>
              <a:rPr lang="en-US" b="0" i="0" dirty="0">
                <a:solidFill>
                  <a:srgbClr val="404040"/>
                </a:solidFill>
                <a:effectLst/>
                <a:latin typeface="var(--typography-body__font-family)"/>
              </a:rPr>
              <a:t> Medicare Original. En </a:t>
            </a:r>
            <a:r>
              <a:rPr lang="en-US" b="0" i="0" dirty="0" err="1">
                <a:solidFill>
                  <a:srgbClr val="404040"/>
                </a:solidFill>
                <a:effectLst/>
                <a:latin typeface="var(--typography-body__font-family)"/>
              </a:rPr>
              <a:t>muchos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casos</a:t>
            </a:r>
            <a:r>
              <a:rPr lang="en-US" b="0" i="0" dirty="0">
                <a:solidFill>
                  <a:srgbClr val="404040"/>
                </a:solidFill>
                <a:effectLst/>
                <a:latin typeface="var(--typography-body__font-family)"/>
              </a:rPr>
              <a:t>, es </a:t>
            </a:r>
            <a:r>
              <a:rPr lang="en-US" b="0" i="0" dirty="0" err="1">
                <a:solidFill>
                  <a:srgbClr val="404040"/>
                </a:solidFill>
                <a:effectLst/>
                <a:latin typeface="var(--typography-body__font-family)"/>
              </a:rPr>
              <a:t>posible</a:t>
            </a:r>
            <a:r>
              <a:rPr lang="en-US" b="0" i="0" dirty="0">
                <a:solidFill>
                  <a:srgbClr val="404040"/>
                </a:solidFill>
                <a:effectLst/>
                <a:latin typeface="var(--typography-body__font-family)"/>
              </a:rPr>
              <a:t> que </a:t>
            </a:r>
            <a:r>
              <a:rPr lang="en-US" b="0" i="0" dirty="0" err="1">
                <a:solidFill>
                  <a:srgbClr val="404040"/>
                </a:solidFill>
                <a:effectLst/>
                <a:latin typeface="var(--typography-body__font-family)"/>
              </a:rPr>
              <a:t>necesite</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obtener</a:t>
            </a:r>
            <a:r>
              <a:rPr lang="en-US" b="0" i="0" dirty="0">
                <a:solidFill>
                  <a:srgbClr val="404040"/>
                </a:solidFill>
                <a:effectLst/>
                <a:latin typeface="var(--typography-body__font-family)"/>
              </a:rPr>
              <a:t> la </a:t>
            </a:r>
            <a:r>
              <a:rPr lang="en-US" b="0" i="0" dirty="0" err="1">
                <a:solidFill>
                  <a:srgbClr val="404040"/>
                </a:solidFill>
                <a:effectLst/>
                <a:latin typeface="var(--typography-body__font-family)"/>
              </a:rPr>
              <a:t>aprobación</a:t>
            </a:r>
            <a:r>
              <a:rPr lang="en-US" b="0" i="0" dirty="0">
                <a:solidFill>
                  <a:srgbClr val="404040"/>
                </a:solidFill>
                <a:effectLst/>
                <a:latin typeface="var(--typography-body__font-family)"/>
              </a:rPr>
              <a:t> de </a:t>
            </a:r>
            <a:r>
              <a:rPr lang="en-US" b="0" i="0" dirty="0" err="1">
                <a:solidFill>
                  <a:srgbClr val="404040"/>
                </a:solidFill>
                <a:effectLst/>
                <a:latin typeface="var(--typography-body__font-family)"/>
              </a:rPr>
              <a:t>su</a:t>
            </a:r>
            <a:r>
              <a:rPr lang="en-US" b="0" i="0" dirty="0">
                <a:solidFill>
                  <a:srgbClr val="404040"/>
                </a:solidFill>
                <a:effectLst/>
                <a:latin typeface="var(--typography-body__font-family)"/>
              </a:rPr>
              <a:t> plan antes de que </a:t>
            </a:r>
            <a:r>
              <a:rPr lang="en-US" b="0" i="0" dirty="0" err="1">
                <a:solidFill>
                  <a:srgbClr val="404040"/>
                </a:solidFill>
                <a:effectLst/>
                <a:latin typeface="var(--typography-body__font-family)"/>
              </a:rPr>
              <a:t>cubra</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ciertos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servicios</a:t>
            </a:r>
            <a:r>
              <a:rPr lang="en-US" b="0" i="0" dirty="0">
                <a:solidFill>
                  <a:srgbClr val="404040"/>
                </a:solidFill>
                <a:effectLst/>
                <a:latin typeface="var(--typography-body__font-family)"/>
              </a:rPr>
              <a:t> o </a:t>
            </a:r>
            <a:r>
              <a:rPr lang="en-US" b="0" i="0" dirty="0" err="1">
                <a:solidFill>
                  <a:srgbClr val="404040"/>
                </a:solidFill>
                <a:effectLst/>
                <a:latin typeface="var(--typography-body__font-family)"/>
              </a:rPr>
              <a:t>suministros</a:t>
            </a:r>
            <a:r>
              <a:rPr lang="en-US" b="0" i="0" dirty="0">
                <a:solidFill>
                  <a:srgbClr val="404040"/>
                </a:solidFill>
                <a:effectLst/>
                <a:latin typeface="var(--typography-body__font-family)"/>
              </a:rPr>
              <a:t>. ¿El plan también </a:t>
            </a:r>
            <a:r>
              <a:rPr lang="en-US" b="0" i="0" dirty="0" err="1">
                <a:solidFill>
                  <a:srgbClr val="404040"/>
                </a:solidFill>
                <a:effectLst/>
                <a:latin typeface="var(--typography-body__font-family)"/>
              </a:rPr>
              <a:t>ofrece</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algunos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beneficios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adicionales</a:t>
            </a:r>
            <a:r>
              <a:rPr lang="en-US" b="0" i="0" dirty="0">
                <a:solidFill>
                  <a:srgbClr val="404040"/>
                </a:solidFill>
                <a:effectLst/>
                <a:latin typeface="var(--typography-body__font-family)"/>
              </a:rPr>
              <a:t> que Medicare Original no </a:t>
            </a:r>
            <a:r>
              <a:rPr lang="en-US" b="0" i="0" dirty="0" err="1">
                <a:solidFill>
                  <a:srgbClr val="404040"/>
                </a:solidFill>
                <a:effectLst/>
                <a:latin typeface="var(--typography-body__font-family)"/>
              </a:rPr>
              <a:t>cubre</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como</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ciertos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servicios</a:t>
            </a:r>
            <a:r>
              <a:rPr lang="en-US" b="0" i="0" dirty="0">
                <a:solidFill>
                  <a:srgbClr val="404040"/>
                </a:solidFill>
                <a:effectLst/>
                <a:latin typeface="var(--typography-body__font-family)"/>
              </a:rPr>
              <a:t> de </a:t>
            </a:r>
            <a:r>
              <a:rPr lang="en-US" b="0" i="0" dirty="0" err="1">
                <a:solidFill>
                  <a:srgbClr val="404040"/>
                </a:solidFill>
                <a:effectLst/>
                <a:latin typeface="var(--typography-body__font-family)"/>
              </a:rPr>
              <a:t>visión</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audición</a:t>
            </a:r>
            <a:r>
              <a:rPr lang="en-US" b="0" i="0" dirty="0">
                <a:solidFill>
                  <a:srgbClr val="404040"/>
                </a:solidFill>
                <a:effectLst/>
                <a:latin typeface="var(--typography-body__font-family)"/>
              </a:rPr>
              <a:t> y </a:t>
            </a:r>
            <a:r>
              <a:rPr lang="en-US" b="0" i="0" dirty="0" err="1">
                <a:solidFill>
                  <a:srgbClr val="404040"/>
                </a:solidFill>
                <a:effectLst/>
                <a:latin typeface="var(--typography-body__font-family)"/>
              </a:rPr>
              <a:t>odontología</a:t>
            </a:r>
            <a:r>
              <a:rPr lang="en-US" b="0" i="0" dirty="0">
                <a:solidFill>
                  <a:srgbClr val="404040"/>
                </a:solidFill>
                <a:effectLst/>
                <a:latin typeface="var(--typography-body__font-family)"/>
              </a:rPr>
              <a:t>?  </a:t>
            </a:r>
          </a:p>
          <a:p>
            <a:pPr marL="228326" indent="-228326" rtl="0">
              <a:buAutoNum type="arabicPeriod"/>
            </a:pPr>
            <a:r>
              <a:rPr lang="en-US" b="0" i="0" dirty="0">
                <a:solidFill>
                  <a:srgbClr val="404040"/>
                </a:solidFill>
                <a:effectLst/>
                <a:latin typeface="var(--typography-body__font-family)"/>
              </a:rPr>
              <a:t>¿Sus </a:t>
            </a:r>
            <a:r>
              <a:rPr lang="en-US" b="0" i="0" dirty="0" err="1">
                <a:solidFill>
                  <a:srgbClr val="404040"/>
                </a:solidFill>
                <a:effectLst/>
                <a:latin typeface="var(--typography-body__font-family)"/>
              </a:rPr>
              <a:t>médicos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aceptan</a:t>
            </a:r>
            <a:r>
              <a:rPr lang="en-US" b="0" i="0" dirty="0">
                <a:solidFill>
                  <a:srgbClr val="404040"/>
                </a:solidFill>
                <a:effectLst/>
                <a:latin typeface="var(--typography-body__font-family)"/>
              </a:rPr>
              <a:t> la </a:t>
            </a:r>
            <a:r>
              <a:rPr lang="en-US" b="0" i="0" dirty="0" err="1">
                <a:solidFill>
                  <a:srgbClr val="404040"/>
                </a:solidFill>
                <a:effectLst/>
                <a:latin typeface="var(--typography-body__font-family)"/>
              </a:rPr>
              <a:t>cobertura</a:t>
            </a:r>
            <a:r>
              <a:rPr lang="en-US" b="0" i="0" dirty="0">
                <a:solidFill>
                  <a:srgbClr val="404040"/>
                </a:solidFill>
                <a:effectLst/>
                <a:latin typeface="var(--typography-body__font-family)"/>
              </a:rPr>
              <a:t>? ¿Los </a:t>
            </a:r>
            <a:r>
              <a:rPr lang="en-US" b="0" i="0" dirty="0" err="1">
                <a:solidFill>
                  <a:srgbClr val="404040"/>
                </a:solidFill>
                <a:effectLst/>
                <a:latin typeface="var(--typography-body__font-family)"/>
              </a:rPr>
              <a:t>médicos</a:t>
            </a:r>
            <a:r>
              <a:rPr lang="en-US" b="0" i="0" dirty="0">
                <a:solidFill>
                  <a:srgbClr val="404040"/>
                </a:solidFill>
                <a:effectLst/>
                <a:latin typeface="var(--typography-body__font-family)"/>
              </a:rPr>
              <a:t> que </a:t>
            </a:r>
            <a:r>
              <a:rPr lang="en-US" b="0" i="0" dirty="0" err="1">
                <a:solidFill>
                  <a:srgbClr val="404040"/>
                </a:solidFill>
                <a:effectLst/>
                <a:latin typeface="var(--typography-body__font-family)"/>
              </a:rPr>
              <a:t>usted</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quiere</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ver</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aceptan</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nuevos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pacientes</a:t>
            </a:r>
            <a:r>
              <a:rPr lang="en-US" b="0" i="0" dirty="0">
                <a:solidFill>
                  <a:srgbClr val="404040"/>
                </a:solidFill>
                <a:effectLst/>
                <a:latin typeface="var(--typography-body__font-family)"/>
              </a:rPr>
              <a:t>? </a:t>
            </a:r>
          </a:p>
          <a:p>
            <a:pPr marL="228326" indent="-228326" rtl="0">
              <a:buAutoNum type="arabicPeriod"/>
            </a:pPr>
            <a:r>
              <a:rPr lang="en-US" b="0" i="0" dirty="0">
                <a:solidFill>
                  <a:srgbClr val="404040"/>
                </a:solidFill>
                <a:effectLst/>
                <a:latin typeface="var(--typography-body__font-family)"/>
              </a:rPr>
              <a:t>¿Tiene que </a:t>
            </a:r>
            <a:r>
              <a:rPr lang="en-US" b="0" i="0" dirty="0" err="1">
                <a:solidFill>
                  <a:srgbClr val="404040"/>
                </a:solidFill>
                <a:effectLst/>
                <a:latin typeface="var(--typography-body__font-family)"/>
              </a:rPr>
              <a:t>elegir</a:t>
            </a:r>
            <a:r>
              <a:rPr lang="en-US" b="0" i="0" dirty="0">
                <a:solidFill>
                  <a:srgbClr val="404040"/>
                </a:solidFill>
                <a:effectLst/>
                <a:latin typeface="var(--typography-body__font-family)"/>
              </a:rPr>
              <a:t> a </a:t>
            </a:r>
            <a:r>
              <a:rPr lang="en-US" b="0" i="0" dirty="0" err="1">
                <a:solidFill>
                  <a:srgbClr val="404040"/>
                </a:solidFill>
                <a:effectLst/>
                <a:latin typeface="var(--typography-body__font-family)"/>
              </a:rPr>
              <a:t>su</a:t>
            </a:r>
            <a:r>
              <a:rPr lang="en-US" b="0" i="0" dirty="0">
                <a:solidFill>
                  <a:srgbClr val="404040"/>
                </a:solidFill>
                <a:effectLst/>
                <a:latin typeface="var(--typography-body__font-family)"/>
              </a:rPr>
              <a:t> hospital y a </a:t>
            </a:r>
            <a:r>
              <a:rPr lang="en-US" b="0" i="0" dirty="0" err="1">
                <a:solidFill>
                  <a:srgbClr val="404040"/>
                </a:solidFill>
                <a:effectLst/>
                <a:latin typeface="var(--typography-body__font-family)"/>
              </a:rPr>
              <a:t>los</a:t>
            </a:r>
            <a:r>
              <a:rPr lang="en-US" b="0" i="0" dirty="0">
                <a:solidFill>
                  <a:srgbClr val="404040"/>
                </a:solidFill>
                <a:effectLst/>
                <a:latin typeface="var(--typography-body__font-family)"/>
              </a:rPr>
              <a:t> proveedores de cuidado de salud de </a:t>
            </a:r>
            <a:r>
              <a:rPr lang="en-US" b="0" i="0" dirty="0" err="1">
                <a:solidFill>
                  <a:srgbClr val="404040"/>
                </a:solidFill>
                <a:effectLst/>
                <a:latin typeface="var(--typography-body__font-family)"/>
              </a:rPr>
              <a:t>una</a:t>
            </a:r>
            <a:r>
              <a:rPr lang="en-US" b="0" i="0" dirty="0">
                <a:solidFill>
                  <a:srgbClr val="404040"/>
                </a:solidFill>
                <a:effectLst/>
                <a:latin typeface="var(--typography-body__font-family)"/>
              </a:rPr>
              <a:t> </a:t>
            </a:r>
            <a:r>
              <a:rPr lang="en-US" b="0" i="0" dirty="0">
                <a:solidFill>
                  <a:srgbClr val="404040"/>
                </a:solidFill>
                <a:effectLst/>
                <a:latin typeface="var(--font-sans)"/>
              </a:rPr>
              <a:t>red</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Necesita</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referidos</a:t>
            </a:r>
            <a:r>
              <a:rPr lang="en-US" b="0" i="0" dirty="0">
                <a:solidFill>
                  <a:srgbClr val="404040"/>
                </a:solidFill>
                <a:effectLst/>
                <a:latin typeface="var(--typography-body__font-family)"/>
              </a:rPr>
              <a:t>? </a:t>
            </a:r>
          </a:p>
          <a:p>
            <a:pPr marL="228326" indent="-228326" rtl="0">
              <a:buAutoNum type="arabicPeriod"/>
            </a:pPr>
            <a:r>
              <a:rPr lang="en-US" b="0" i="0" dirty="0">
                <a:solidFill>
                  <a:srgbClr val="404040"/>
                </a:solidFill>
                <a:effectLst/>
                <a:latin typeface="var(--typography-body__font-family)"/>
              </a:rPr>
              <a:t>¿</a:t>
            </a:r>
            <a:r>
              <a:rPr lang="en-US" b="0" i="0" dirty="0" err="1">
                <a:solidFill>
                  <a:srgbClr val="404040"/>
                </a:solidFill>
                <a:effectLst/>
                <a:latin typeface="var(--typography-body__font-family)"/>
              </a:rPr>
              <a:t>Está</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satisfecho</a:t>
            </a:r>
            <a:r>
              <a:rPr lang="en-US" b="0" i="0" dirty="0">
                <a:solidFill>
                  <a:srgbClr val="404040"/>
                </a:solidFill>
                <a:effectLst/>
                <a:latin typeface="var(--typography-body__font-family)"/>
              </a:rPr>
              <a:t> con </a:t>
            </a:r>
            <a:r>
              <a:rPr lang="en-US" b="0" i="0" dirty="0" err="1">
                <a:solidFill>
                  <a:srgbClr val="404040"/>
                </a:solidFill>
                <a:effectLst/>
                <a:latin typeface="var(--typography-body__font-family)"/>
              </a:rPr>
              <a:t>su</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cuidado</a:t>
            </a:r>
            <a:r>
              <a:rPr lang="en-US" b="0" i="0" dirty="0">
                <a:solidFill>
                  <a:srgbClr val="404040"/>
                </a:solidFill>
                <a:effectLst/>
                <a:latin typeface="var(--typography-body__font-family)"/>
              </a:rPr>
              <a:t> de </a:t>
            </a:r>
            <a:r>
              <a:rPr lang="en-US" b="0" i="0" dirty="0" err="1">
                <a:solidFill>
                  <a:srgbClr val="404040"/>
                </a:solidFill>
                <a:effectLst/>
                <a:latin typeface="var(--typography-body__font-family)"/>
              </a:rPr>
              <a:t>salud</a:t>
            </a:r>
            <a:r>
              <a:rPr lang="en-US" b="0" i="0" dirty="0">
                <a:solidFill>
                  <a:srgbClr val="404040"/>
                </a:solidFill>
                <a:effectLst/>
                <a:latin typeface="var(--typography-body__font-family)"/>
              </a:rPr>
              <a:t>? La </a:t>
            </a:r>
            <a:r>
              <a:rPr lang="en-US" b="0" i="0" dirty="0" err="1">
                <a:solidFill>
                  <a:srgbClr val="404040"/>
                </a:solidFill>
                <a:effectLst/>
                <a:latin typeface="var(--typography-body__font-family)"/>
              </a:rPr>
              <a:t>calidad</a:t>
            </a:r>
            <a:r>
              <a:rPr lang="en-US" b="0" i="0" dirty="0">
                <a:solidFill>
                  <a:srgbClr val="404040"/>
                </a:solidFill>
                <a:effectLst/>
                <a:latin typeface="var(--typography-body__font-family)"/>
              </a:rPr>
              <a:t> del </a:t>
            </a:r>
            <a:r>
              <a:rPr lang="en-US" b="0" i="0" dirty="0" err="1">
                <a:solidFill>
                  <a:srgbClr val="404040"/>
                </a:solidFill>
                <a:effectLst/>
                <a:latin typeface="var(--typography-body__font-family)"/>
              </a:rPr>
              <a:t>cuidado</a:t>
            </a:r>
            <a:r>
              <a:rPr lang="en-US" b="0" i="0" dirty="0">
                <a:solidFill>
                  <a:srgbClr val="404040"/>
                </a:solidFill>
                <a:effectLst/>
                <a:latin typeface="var(--typography-body__font-family)"/>
              </a:rPr>
              <a:t> de </a:t>
            </a:r>
            <a:r>
              <a:rPr lang="en-US" b="0" i="0" dirty="0" err="1">
                <a:solidFill>
                  <a:srgbClr val="404040"/>
                </a:solidFill>
                <a:effectLst/>
                <a:latin typeface="var(--typography-body__font-family)"/>
              </a:rPr>
              <a:t>salud</a:t>
            </a:r>
            <a:r>
              <a:rPr lang="en-US" b="0" i="0" dirty="0">
                <a:solidFill>
                  <a:srgbClr val="404040"/>
                </a:solidFill>
                <a:effectLst/>
                <a:latin typeface="var(--typography-body__font-family)"/>
              </a:rPr>
              <a:t> y </a:t>
            </a:r>
            <a:r>
              <a:rPr lang="en-US" b="0" i="0" dirty="0" err="1">
                <a:solidFill>
                  <a:srgbClr val="404040"/>
                </a:solidFill>
                <a:effectLst/>
                <a:latin typeface="var(--typography-body__font-family)"/>
              </a:rPr>
              <a:t>los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servicios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ofrecidos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por</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los</a:t>
            </a:r>
            <a:r>
              <a:rPr lang="en-US" b="0" i="0" dirty="0">
                <a:solidFill>
                  <a:srgbClr val="404040"/>
                </a:solidFill>
                <a:effectLst/>
                <a:latin typeface="var(--typography-body__font-family)"/>
              </a:rPr>
              <a:t> planes y </a:t>
            </a:r>
            <a:r>
              <a:rPr lang="en-US" b="0" i="0" dirty="0" err="1">
                <a:solidFill>
                  <a:srgbClr val="404040"/>
                </a:solidFill>
                <a:effectLst/>
                <a:latin typeface="var(--typography-body__font-family)"/>
              </a:rPr>
              <a:t>otros</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proveedores</a:t>
            </a:r>
            <a:r>
              <a:rPr lang="en-US" b="0" i="0" dirty="0">
                <a:solidFill>
                  <a:srgbClr val="404040"/>
                </a:solidFill>
                <a:effectLst/>
                <a:latin typeface="var(--typography-body__font-family)"/>
              </a:rPr>
              <a:t> de </a:t>
            </a:r>
            <a:r>
              <a:rPr lang="en-US" b="0" i="0" dirty="0" err="1">
                <a:solidFill>
                  <a:srgbClr val="404040"/>
                </a:solidFill>
                <a:effectLst/>
                <a:latin typeface="var(--typography-body__font-family)"/>
              </a:rPr>
              <a:t>salud</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puede</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variar</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Cómo</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han</a:t>
            </a:r>
            <a:r>
              <a:rPr lang="en-US" b="0" i="0" dirty="0">
                <a:solidFill>
                  <a:srgbClr val="404040"/>
                </a:solidFill>
                <a:effectLst/>
                <a:latin typeface="var(--typography-body__font-family)"/>
              </a:rPr>
              <a:t> </a:t>
            </a:r>
            <a:r>
              <a:rPr lang="en-US" b="0" i="0" dirty="0" err="1">
                <a:solidFill>
                  <a:srgbClr val="404040"/>
                </a:solidFill>
                <a:effectLst/>
                <a:latin typeface="var(--typography-body__font-family)"/>
              </a:rPr>
              <a:t>calificado</a:t>
            </a:r>
            <a:r>
              <a:rPr lang="en-US" b="0" i="0" dirty="0">
                <a:solidFill>
                  <a:srgbClr val="404040"/>
                </a:solidFill>
                <a:effectLst/>
                <a:latin typeface="var(--typography-body__font-family)"/>
              </a:rPr>
              <a:t> Medicare y </a:t>
            </a:r>
            <a:r>
              <a:rPr lang="en-US" b="0" i="0" dirty="0" err="1">
                <a:solidFill>
                  <a:srgbClr val="404040"/>
                </a:solidFill>
                <a:effectLst/>
                <a:latin typeface="var(--typography-body__font-family)"/>
              </a:rPr>
              <a:t>otras</a:t>
            </a:r>
            <a:r>
              <a:rPr lang="en-US" b="0" i="0" dirty="0">
                <a:solidFill>
                  <a:srgbClr val="404040"/>
                </a:solidFill>
                <a:effectLst/>
                <a:latin typeface="var(--typography-body__font-family)"/>
              </a:rPr>
              <a:t> personas con Medicare la </a:t>
            </a:r>
            <a:r>
              <a:rPr lang="en-US" b="0" i="0" dirty="0" err="1">
                <a:solidFill>
                  <a:srgbClr val="404040"/>
                </a:solidFill>
                <a:effectLst/>
                <a:latin typeface="var(--typography-body__font-family)"/>
              </a:rPr>
              <a:t>atención</a:t>
            </a:r>
            <a:r>
              <a:rPr lang="en-US" b="0" i="0" dirty="0">
                <a:solidFill>
                  <a:srgbClr val="404040"/>
                </a:solidFill>
                <a:effectLst/>
                <a:latin typeface="var(--typography-body__font-family)"/>
              </a:rPr>
              <a:t> y </a:t>
            </a:r>
            <a:r>
              <a:rPr lang="en-US" b="0" i="0" dirty="0" err="1">
                <a:solidFill>
                  <a:srgbClr val="404040"/>
                </a:solidFill>
                <a:effectLst/>
                <a:latin typeface="var(--typography-body__font-family)"/>
              </a:rPr>
              <a:t>servicios</a:t>
            </a:r>
            <a:r>
              <a:rPr lang="en-US" b="0" i="0" dirty="0">
                <a:solidFill>
                  <a:srgbClr val="404040"/>
                </a:solidFill>
                <a:effectLst/>
                <a:latin typeface="var(--typography-body__font-family)"/>
              </a:rPr>
              <a:t> de </a:t>
            </a:r>
            <a:r>
              <a:rPr lang="en-US" b="0" i="0" dirty="0" err="1">
                <a:solidFill>
                  <a:srgbClr val="404040"/>
                </a:solidFill>
                <a:effectLst/>
                <a:latin typeface="var(--typography-body__font-family)"/>
              </a:rPr>
              <a:t>su</a:t>
            </a:r>
            <a:r>
              <a:rPr lang="en-US" b="0" i="0" dirty="0">
                <a:solidFill>
                  <a:srgbClr val="404040"/>
                </a:solidFill>
                <a:effectLst/>
                <a:latin typeface="var(--typography-body__font-family)"/>
              </a:rPr>
              <a:t> plan de </a:t>
            </a:r>
            <a:r>
              <a:rPr lang="en-US" b="0" i="0" dirty="0" err="1">
                <a:solidFill>
                  <a:srgbClr val="404040"/>
                </a:solidFill>
                <a:effectLst/>
                <a:latin typeface="var(--typography-body__font-family)"/>
              </a:rPr>
              <a:t>salud</a:t>
            </a:r>
            <a:r>
              <a:rPr lang="en-US" b="0" i="0" dirty="0">
                <a:solidFill>
                  <a:srgbClr val="404040"/>
                </a:solidFill>
                <a:effectLst/>
                <a:latin typeface="var(--typography-body__font-family)"/>
              </a:rPr>
              <a:t> y </a:t>
            </a:r>
            <a:r>
              <a:rPr lang="en-US" b="0" i="0" dirty="0" err="1">
                <a:solidFill>
                  <a:srgbClr val="404040"/>
                </a:solidFill>
                <a:effectLst/>
                <a:latin typeface="var(--typography-body__font-family)"/>
              </a:rPr>
              <a:t>medicamentos</a:t>
            </a:r>
            <a:r>
              <a:rPr lang="en-US" b="0" i="0" dirty="0">
                <a:solidFill>
                  <a:srgbClr val="404040"/>
                </a:solidFill>
                <a:effectLst/>
                <a:latin typeface="var(--typography-body__font-family)"/>
              </a:rPr>
              <a:t>? </a:t>
            </a:r>
          </a:p>
          <a:p>
            <a:pPr algn="l" rtl="0"/>
            <a:r>
              <a:rPr lang="en-US" dirty="0">
                <a:solidFill>
                  <a:srgbClr val="404040"/>
                </a:solidFill>
                <a:latin typeface="var(--typography-body__font-family)"/>
              </a:rPr>
              <a:t>5. </a:t>
            </a:r>
            <a:r>
              <a:rPr lang="en-US" dirty="0"/>
              <a:t>¿Este plan </a:t>
            </a:r>
            <a:r>
              <a:rPr lang="en-US" dirty="0" err="1"/>
              <a:t>afectará</a:t>
            </a:r>
            <a:r>
              <a:rPr lang="en-US" dirty="0"/>
              <a:t> a </a:t>
            </a:r>
            <a:r>
              <a:rPr lang="en-US" dirty="0" err="1"/>
              <a:t>alguna</a:t>
            </a:r>
            <a:r>
              <a:rPr lang="en-US" dirty="0"/>
              <a:t> </a:t>
            </a:r>
            <a:r>
              <a:rPr lang="en-US" dirty="0" err="1"/>
              <a:t>cobertura</a:t>
            </a:r>
            <a:r>
              <a:rPr lang="en-US" dirty="0"/>
              <a:t> </a:t>
            </a:r>
            <a:r>
              <a:rPr lang="en-US" dirty="0" err="1"/>
              <a:t>adicional</a:t>
            </a:r>
            <a:r>
              <a:rPr lang="en-US" dirty="0"/>
              <a:t> que </a:t>
            </a:r>
            <a:r>
              <a:rPr lang="en-US" dirty="0" err="1"/>
              <a:t>pueda</a:t>
            </a:r>
            <a:r>
              <a:rPr lang="en-US" dirty="0"/>
              <a:t> </a:t>
            </a:r>
            <a:r>
              <a:rPr lang="en-US" dirty="0" err="1"/>
              <a:t>tener</a:t>
            </a:r>
            <a:r>
              <a:rPr lang="en-US" dirty="0"/>
              <a:t>?  </a:t>
            </a:r>
          </a:p>
          <a:p>
            <a:endParaRPr lang="en-US" dirty="0"/>
          </a:p>
        </p:txBody>
      </p:sp>
    </p:spTree>
    <p:extLst>
      <p:ext uri="{BB962C8B-B14F-4D97-AF65-F5344CB8AC3E}">
        <p14:creationId xmlns:p14="http://schemas.microsoft.com/office/powerpoint/2010/main" val="1825812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900" b="1" dirty="0" err="1"/>
              <a:t>Hágase</a:t>
            </a:r>
            <a:r>
              <a:rPr lang="en-US" sz="900" b="1" dirty="0"/>
              <a:t> las </a:t>
            </a:r>
            <a:r>
              <a:rPr lang="en-US" sz="900" b="1" dirty="0" err="1"/>
              <a:t>siguientes</a:t>
            </a:r>
            <a:r>
              <a:rPr lang="en-US" sz="900" b="1" dirty="0"/>
              <a:t> </a:t>
            </a:r>
            <a:r>
              <a:rPr lang="en-US" sz="900" b="1" dirty="0" err="1"/>
              <a:t>preguntas</a:t>
            </a:r>
            <a:r>
              <a:rPr lang="en-US" sz="900" b="1" dirty="0"/>
              <a:t> antes de </a:t>
            </a:r>
            <a:r>
              <a:rPr lang="en-US" sz="900" b="1" dirty="0" err="1"/>
              <a:t>elegir</a:t>
            </a:r>
            <a:r>
              <a:rPr lang="en-US" sz="900" b="1" dirty="0"/>
              <a:t> un plan Medicare Advantage que </a:t>
            </a:r>
            <a:r>
              <a:rPr lang="en-US" sz="900" b="1" dirty="0" err="1"/>
              <a:t>incluya</a:t>
            </a:r>
            <a:r>
              <a:rPr lang="en-US" sz="900" b="1" dirty="0"/>
              <a:t> </a:t>
            </a:r>
            <a:r>
              <a:rPr lang="en-US" sz="900" b="1" dirty="0" err="1"/>
              <a:t>cobertura</a:t>
            </a:r>
            <a:r>
              <a:rPr lang="en-US" sz="900" b="1" dirty="0"/>
              <a:t> de </a:t>
            </a:r>
            <a:r>
              <a:rPr lang="en-US" sz="900" b="1" dirty="0" err="1"/>
              <a:t>medicamentos</a:t>
            </a:r>
            <a:r>
              <a:rPr lang="en-US" sz="900" b="1" dirty="0"/>
              <a:t> o un plan </a:t>
            </a:r>
            <a:r>
              <a:rPr lang="en-US" sz="900" b="1" dirty="0" err="1"/>
              <a:t>independiente</a:t>
            </a:r>
            <a:r>
              <a:rPr lang="en-US" sz="900" b="1" dirty="0"/>
              <a:t> de la </a:t>
            </a:r>
            <a:r>
              <a:rPr lang="en-US" sz="900" b="1" dirty="0" err="1"/>
              <a:t>Parte</a:t>
            </a:r>
            <a:r>
              <a:rPr lang="en-US" sz="900" b="1" dirty="0"/>
              <a:t> D: </a:t>
            </a:r>
          </a:p>
          <a:p>
            <a:pPr lvl="0" rtl="0" fontAlgn="base"/>
            <a:r>
              <a:rPr lang="en-US" sz="900" dirty="0"/>
              <a:t>¿El plan </a:t>
            </a:r>
            <a:r>
              <a:rPr lang="en-US" sz="900" dirty="0" err="1"/>
              <a:t>cubre</a:t>
            </a:r>
            <a:r>
              <a:rPr lang="en-US" sz="900" dirty="0"/>
              <a:t> </a:t>
            </a:r>
            <a:r>
              <a:rPr lang="en-US" sz="900" dirty="0" err="1"/>
              <a:t>todos</a:t>
            </a:r>
            <a:r>
              <a:rPr lang="en-US" sz="900" dirty="0"/>
              <a:t> </a:t>
            </a:r>
            <a:r>
              <a:rPr lang="en-US" sz="900" dirty="0" err="1"/>
              <a:t>los</a:t>
            </a:r>
            <a:r>
              <a:rPr lang="en-US" sz="900" dirty="0"/>
              <a:t> </a:t>
            </a:r>
            <a:r>
              <a:rPr lang="en-US" sz="900" dirty="0" err="1"/>
              <a:t>medicamentos</a:t>
            </a:r>
            <a:r>
              <a:rPr lang="en-US" sz="900" dirty="0"/>
              <a:t> que </a:t>
            </a:r>
            <a:r>
              <a:rPr lang="en-US" sz="900" dirty="0" err="1"/>
              <a:t>tomo</a:t>
            </a:r>
            <a:r>
              <a:rPr lang="en-US" sz="900" dirty="0"/>
              <a:t>?  </a:t>
            </a:r>
            <a:endParaRPr lang="en-US" sz="800" dirty="0"/>
          </a:p>
          <a:p>
            <a:pPr lvl="0" rtl="0" fontAlgn="base"/>
            <a:r>
              <a:rPr lang="en-US" sz="900" dirty="0"/>
              <a:t>¿El plan </a:t>
            </a:r>
            <a:r>
              <a:rPr lang="en-US" sz="900" dirty="0" err="1"/>
              <a:t>tiene</a:t>
            </a:r>
            <a:r>
              <a:rPr lang="en-US" sz="900" dirty="0"/>
              <a:t> </a:t>
            </a:r>
            <a:r>
              <a:rPr lang="en-US" sz="900" dirty="0" err="1"/>
              <a:t>restricciones</a:t>
            </a:r>
            <a:r>
              <a:rPr lang="en-US" sz="900" dirty="0"/>
              <a:t> </a:t>
            </a:r>
            <a:r>
              <a:rPr lang="en-US" sz="900" dirty="0" err="1"/>
              <a:t>sobre</a:t>
            </a:r>
            <a:r>
              <a:rPr lang="en-US" sz="900" dirty="0"/>
              <a:t> mis </a:t>
            </a:r>
            <a:r>
              <a:rPr lang="en-US" sz="900" dirty="0" err="1"/>
              <a:t>medicamentos</a:t>
            </a:r>
            <a:r>
              <a:rPr lang="en-US" sz="900" dirty="0"/>
              <a:t> (es </a:t>
            </a:r>
            <a:r>
              <a:rPr lang="en-US" sz="900" dirty="0" err="1"/>
              <a:t>decir</a:t>
            </a:r>
            <a:r>
              <a:rPr lang="en-US" sz="900" dirty="0"/>
              <a:t>, ¿</a:t>
            </a:r>
            <a:r>
              <a:rPr lang="en-US" sz="900" dirty="0" err="1"/>
              <a:t>autorización</a:t>
            </a:r>
            <a:r>
              <a:rPr lang="en-US" sz="900" dirty="0"/>
              <a:t> previa, </a:t>
            </a:r>
            <a:r>
              <a:rPr lang="en-US" sz="900" dirty="0" err="1"/>
              <a:t>terapia</a:t>
            </a:r>
            <a:r>
              <a:rPr lang="en-US" sz="900" dirty="0"/>
              <a:t> </a:t>
            </a:r>
            <a:r>
              <a:rPr lang="en-US" sz="900" dirty="0" err="1"/>
              <a:t>escalonada</a:t>
            </a:r>
            <a:r>
              <a:rPr lang="en-US" sz="900" dirty="0"/>
              <a:t> o </a:t>
            </a:r>
            <a:r>
              <a:rPr lang="en-US" sz="900" dirty="0" err="1"/>
              <a:t>límites</a:t>
            </a:r>
            <a:r>
              <a:rPr lang="en-US" sz="900" dirty="0"/>
              <a:t> de </a:t>
            </a:r>
            <a:r>
              <a:rPr lang="en-US" sz="900" dirty="0" err="1"/>
              <a:t>cantidad</a:t>
            </a:r>
            <a:r>
              <a:rPr lang="en-US" sz="900" dirty="0"/>
              <a:t>)? </a:t>
            </a:r>
            <a:endParaRPr lang="en-US" sz="800" dirty="0"/>
          </a:p>
          <a:p>
            <a:pPr lvl="1" rtl="0" fontAlgn="base"/>
            <a:r>
              <a:rPr lang="en-US" sz="900" b="1" dirty="0"/>
              <a:t>La </a:t>
            </a:r>
            <a:r>
              <a:rPr lang="en-US" sz="900" b="1" dirty="0" err="1"/>
              <a:t>autorización</a:t>
            </a:r>
            <a:r>
              <a:rPr lang="en-US" sz="900" b="1" dirty="0"/>
              <a:t> previa </a:t>
            </a:r>
            <a:r>
              <a:rPr lang="en-US" sz="900" dirty="0" err="1"/>
              <a:t>significa</a:t>
            </a:r>
            <a:r>
              <a:rPr lang="en-US" sz="900" dirty="0"/>
              <a:t> que debe obtener la </a:t>
            </a:r>
            <a:r>
              <a:rPr lang="en-US" sz="900" dirty="0" err="1"/>
              <a:t>aprobación</a:t>
            </a:r>
            <a:r>
              <a:rPr lang="en-US" sz="900" dirty="0"/>
              <a:t> de </a:t>
            </a:r>
            <a:r>
              <a:rPr lang="en-US" sz="900" dirty="0" err="1"/>
              <a:t>su</a:t>
            </a:r>
            <a:r>
              <a:rPr lang="en-US" sz="900" dirty="0"/>
              <a:t> plan de la Parte D antes de que </a:t>
            </a:r>
            <a:r>
              <a:rPr lang="en-US" sz="900" dirty="0" err="1"/>
              <a:t>el</a:t>
            </a:r>
            <a:r>
              <a:rPr lang="en-US" sz="900" dirty="0"/>
              <a:t> plan </a:t>
            </a:r>
            <a:r>
              <a:rPr lang="en-US" sz="900" dirty="0" err="1"/>
              <a:t>pague</a:t>
            </a:r>
            <a:r>
              <a:rPr lang="en-US" sz="900" dirty="0"/>
              <a:t> </a:t>
            </a:r>
            <a:r>
              <a:rPr lang="en-US" sz="900" dirty="0" err="1"/>
              <a:t>el</a:t>
            </a:r>
            <a:r>
              <a:rPr lang="en-US" sz="900" dirty="0"/>
              <a:t> </a:t>
            </a:r>
            <a:r>
              <a:rPr lang="en-US" sz="900" dirty="0" err="1"/>
              <a:t>medicamento</a:t>
            </a:r>
            <a:r>
              <a:rPr lang="en-US" sz="900" dirty="0"/>
              <a:t>.    </a:t>
            </a:r>
            <a:endParaRPr lang="en-US" sz="800" dirty="0"/>
          </a:p>
          <a:p>
            <a:pPr lvl="1" rtl="0" fontAlgn="base"/>
            <a:r>
              <a:rPr dirty="0"/>
              <a:t>La </a:t>
            </a:r>
            <a:r>
              <a:rPr kumimoji="0" lang="en-US" sz="900" b="1" i="0" u="none" strike="noStrike" kern="1200" cap="none" spc="0" normalizeH="0" baseline="0" noProof="0" dirty="0" err="1">
                <a:uLnTx/>
                <a:uFillTx/>
                <a:latin typeface="Calibri"/>
                <a:ea typeface="Arial"/>
                <a:cs typeface="Arial"/>
                <a:sym typeface="Wingdings"/>
              </a:rPr>
              <a:t>terapia</a:t>
            </a:r>
            <a:r>
              <a:rPr kumimoji="0" lang="en-US" sz="900" b="0" i="0" u="none" strike="noStrike" kern="1200" cap="none" spc="0" normalizeH="0" baseline="0" noProof="0" dirty="0">
                <a:uLnTx/>
                <a:uFillTx/>
                <a:latin typeface="Calibri"/>
                <a:ea typeface="Arial"/>
                <a:cs typeface="Arial"/>
                <a:sym typeface="Wingdings"/>
              </a:rPr>
              <a:t> </a:t>
            </a:r>
            <a:r>
              <a:rPr kumimoji="0" lang="en-US" sz="900" b="0" i="0" u="none" strike="noStrike" kern="1200" cap="none" spc="0" normalizeH="0" baseline="0" noProof="0" dirty="0" err="1">
                <a:uLnTx/>
                <a:uFillTx/>
                <a:latin typeface="Calibri"/>
                <a:ea typeface="Arial"/>
                <a:cs typeface="Arial"/>
                <a:sym typeface="Wingdings"/>
              </a:rPr>
              <a:t>escalonada</a:t>
            </a:r>
            <a:r>
              <a:rPr kumimoji="0" lang="en-US" sz="900" b="0" i="0" u="none" strike="noStrike" kern="1200" cap="none" spc="0" normalizeH="0" baseline="0" noProof="0" dirty="0">
                <a:uLnTx/>
                <a:uFillTx/>
                <a:latin typeface="Calibri"/>
                <a:ea typeface="Arial"/>
                <a:cs typeface="Arial"/>
                <a:sym typeface="Wingdings"/>
              </a:rPr>
              <a:t> </a:t>
            </a:r>
            <a:r>
              <a:rPr kumimoji="0" lang="en-US" sz="900" b="0" i="0" u="none" strike="noStrike" kern="1200" cap="none" spc="0" normalizeH="0" baseline="0" noProof="0" dirty="0" err="1">
                <a:uLnTx/>
                <a:uFillTx/>
                <a:latin typeface="Calibri"/>
                <a:ea typeface="Arial"/>
                <a:cs typeface="Arial"/>
                <a:sym typeface="Wingdings"/>
              </a:rPr>
              <a:t>significa</a:t>
            </a:r>
            <a:r>
              <a:rPr kumimoji="0" lang="en-US" sz="900" b="0" i="0" u="none" strike="noStrike" kern="1200" cap="none" spc="0" normalizeH="0" baseline="0" noProof="0" dirty="0">
                <a:uLnTx/>
                <a:uFillTx/>
                <a:latin typeface="Calibri"/>
                <a:ea typeface="Arial"/>
                <a:cs typeface="Arial"/>
                <a:sym typeface="Wingdings"/>
              </a:rPr>
              <a:t> que </a:t>
            </a:r>
            <a:r>
              <a:rPr kumimoji="0" lang="en-US" sz="900" b="0" i="0" u="none" strike="noStrike" kern="1200" cap="none" spc="0" normalizeH="0" baseline="0" noProof="0" dirty="0" err="1">
                <a:uLnTx/>
                <a:uFillTx/>
                <a:latin typeface="Calibri"/>
                <a:ea typeface="Arial"/>
                <a:cs typeface="Arial"/>
                <a:sym typeface="Wingdings"/>
              </a:rPr>
              <a:t>su</a:t>
            </a:r>
            <a:r>
              <a:rPr kumimoji="0" lang="en-US" sz="900" b="0" i="0" u="none" strike="noStrike" kern="1200" cap="none" spc="0" normalizeH="0" baseline="0" noProof="0" dirty="0">
                <a:uLnTx/>
                <a:uFillTx/>
                <a:latin typeface="Calibri"/>
                <a:ea typeface="Arial"/>
                <a:cs typeface="Arial"/>
                <a:sym typeface="Wingdings"/>
              </a:rPr>
              <a:t> plan </a:t>
            </a:r>
            <a:r>
              <a:rPr kumimoji="0" lang="en-US" sz="900" b="0" i="0" u="none" strike="noStrike" kern="1200" cap="none" spc="0" normalizeH="0" baseline="0" noProof="0" dirty="0" err="1">
                <a:uLnTx/>
                <a:uFillTx/>
                <a:latin typeface="Calibri"/>
                <a:ea typeface="Arial"/>
                <a:cs typeface="Arial"/>
                <a:sym typeface="Wingdings"/>
              </a:rPr>
              <a:t>requiere</a:t>
            </a:r>
            <a:r>
              <a:rPr kumimoji="0" lang="en-US" sz="900" b="0" i="0" u="none" strike="noStrike" kern="1200" cap="none" spc="0" normalizeH="0" baseline="0" noProof="0" dirty="0">
                <a:uLnTx/>
                <a:uFillTx/>
                <a:latin typeface="Calibri"/>
                <a:ea typeface="Arial"/>
                <a:cs typeface="Arial"/>
                <a:sym typeface="Wingdings"/>
              </a:rPr>
              <a:t> que </a:t>
            </a:r>
            <a:r>
              <a:rPr kumimoji="0" lang="en-US" sz="900" b="0" i="0" u="none" strike="noStrike" kern="1200" cap="none" spc="0" normalizeH="0" baseline="0" noProof="0" dirty="0" err="1">
                <a:uLnTx/>
                <a:uFillTx/>
                <a:latin typeface="Calibri"/>
                <a:ea typeface="Arial"/>
                <a:cs typeface="Arial"/>
                <a:sym typeface="Wingdings"/>
              </a:rPr>
              <a:t>pruebe</a:t>
            </a:r>
            <a:r>
              <a:rPr kumimoji="0" lang="en-US" sz="900" b="0" i="0" u="none" strike="noStrike" kern="1200" cap="none" spc="0" normalizeH="0" baseline="0" noProof="0" dirty="0">
                <a:uLnTx/>
                <a:uFillTx/>
                <a:latin typeface="Calibri"/>
                <a:ea typeface="Arial"/>
                <a:cs typeface="Arial"/>
                <a:sym typeface="Wingdings"/>
              </a:rPr>
              <a:t> </a:t>
            </a:r>
            <a:r>
              <a:rPr kumimoji="0" lang="en-US" sz="900" b="0" i="0" u="none" strike="noStrike" kern="1200" cap="none" spc="0" normalizeH="0" baseline="0" noProof="0" dirty="0" err="1">
                <a:uLnTx/>
                <a:uFillTx/>
                <a:latin typeface="Calibri"/>
                <a:ea typeface="Arial"/>
                <a:cs typeface="Arial"/>
                <a:sym typeface="Wingdings"/>
              </a:rPr>
              <a:t>una</a:t>
            </a:r>
            <a:r>
              <a:rPr kumimoji="0" lang="en-US" sz="900" b="0" i="0" u="none" strike="noStrike" kern="1200" cap="none" spc="0" normalizeH="0" baseline="0" noProof="0" dirty="0">
                <a:uLnTx/>
                <a:uFillTx/>
                <a:latin typeface="Calibri"/>
                <a:ea typeface="Arial"/>
                <a:cs typeface="Arial"/>
                <a:sym typeface="Wingdings"/>
              </a:rPr>
              <a:t> </a:t>
            </a:r>
            <a:r>
              <a:rPr kumimoji="0" lang="en-US" sz="900" b="0" i="0" u="none" strike="noStrike" kern="1200" cap="none" spc="0" normalizeH="0" baseline="0" noProof="0" dirty="0" err="1">
                <a:uLnTx/>
                <a:uFillTx/>
                <a:latin typeface="Calibri"/>
                <a:ea typeface="Arial"/>
                <a:cs typeface="Arial"/>
                <a:sym typeface="Wingdings"/>
              </a:rPr>
              <a:t>versión</a:t>
            </a:r>
            <a:r>
              <a:rPr kumimoji="0" lang="en-US" sz="900" b="0" i="0" u="none" strike="noStrike" kern="1200" cap="none" spc="0" normalizeH="0" baseline="0" noProof="0" dirty="0">
                <a:uLnTx/>
                <a:uFillTx/>
                <a:latin typeface="Calibri"/>
                <a:ea typeface="Arial"/>
                <a:cs typeface="Arial"/>
                <a:sym typeface="Wingdings"/>
              </a:rPr>
              <a:t> </a:t>
            </a:r>
            <a:r>
              <a:rPr kumimoji="0" lang="en-US" sz="900" b="0" i="0" u="none" strike="noStrike" kern="1200" cap="none" spc="0" normalizeH="0" baseline="0" noProof="0" dirty="0" err="1">
                <a:uLnTx/>
                <a:uFillTx/>
                <a:latin typeface="Calibri"/>
                <a:ea typeface="Arial"/>
                <a:cs typeface="Arial"/>
                <a:sym typeface="Wingdings"/>
              </a:rPr>
              <a:t>más</a:t>
            </a:r>
            <a:r>
              <a:rPr kumimoji="0" lang="en-US" sz="900" b="0" i="0" u="none" strike="noStrike" kern="1200" cap="none" spc="0" normalizeH="0" baseline="0" noProof="0" dirty="0">
                <a:uLnTx/>
                <a:uFillTx/>
                <a:latin typeface="Calibri"/>
                <a:ea typeface="Arial"/>
                <a:cs typeface="Arial"/>
                <a:sym typeface="Wingdings"/>
              </a:rPr>
              <a:t> </a:t>
            </a:r>
            <a:r>
              <a:rPr kumimoji="0" lang="en-US" sz="900" b="0" i="0" u="none" strike="noStrike" kern="1200" cap="none" spc="0" normalizeH="0" baseline="0" noProof="0" dirty="0" err="1">
                <a:uLnTx/>
                <a:uFillTx/>
                <a:latin typeface="Calibri"/>
                <a:ea typeface="Arial"/>
                <a:cs typeface="Arial"/>
                <a:sym typeface="Wingdings"/>
              </a:rPr>
              <a:t>barata</a:t>
            </a:r>
            <a:r>
              <a:rPr kumimoji="0" lang="en-US" sz="900" b="0" i="0" u="none" strike="noStrike" kern="1200" cap="none" spc="0" normalizeH="0" baseline="0" noProof="0" dirty="0">
                <a:uLnTx/>
                <a:uFillTx/>
                <a:latin typeface="Calibri"/>
                <a:ea typeface="Arial"/>
                <a:cs typeface="Arial"/>
                <a:sym typeface="Wingdings"/>
              </a:rPr>
              <a:t> de </a:t>
            </a:r>
            <a:r>
              <a:rPr kumimoji="0" lang="en-US" sz="900" b="0" i="0" u="none" strike="noStrike" kern="1200" cap="none" spc="0" normalizeH="0" baseline="0" noProof="0" dirty="0" err="1">
                <a:uLnTx/>
                <a:uFillTx/>
                <a:latin typeface="Calibri"/>
                <a:ea typeface="Arial"/>
                <a:cs typeface="Arial"/>
                <a:sym typeface="Wingdings"/>
              </a:rPr>
              <a:t>su</a:t>
            </a:r>
            <a:r>
              <a:rPr kumimoji="0" lang="en-US" sz="900" b="0" i="0" u="none" strike="noStrike" kern="1200" cap="none" spc="0" normalizeH="0" baseline="0" noProof="0" dirty="0">
                <a:uLnTx/>
                <a:uFillTx/>
                <a:latin typeface="Calibri"/>
                <a:ea typeface="Arial"/>
                <a:cs typeface="Arial"/>
                <a:sym typeface="Wingdings"/>
              </a:rPr>
              <a:t> </a:t>
            </a:r>
            <a:r>
              <a:rPr kumimoji="0" lang="en-US" sz="900" b="0" i="0" u="none" strike="noStrike" kern="1200" cap="none" spc="0" normalizeH="0" baseline="0" noProof="0" dirty="0" err="1">
                <a:uLnTx/>
                <a:uFillTx/>
                <a:latin typeface="Calibri"/>
                <a:ea typeface="Arial"/>
                <a:cs typeface="Arial"/>
                <a:sym typeface="Wingdings"/>
              </a:rPr>
              <a:t>medicamento</a:t>
            </a:r>
            <a:r>
              <a:rPr kumimoji="0" lang="en-US" sz="900" b="0" i="0" u="none" strike="noStrike" kern="1200" cap="none" spc="0" normalizeH="0" baseline="0" noProof="0" dirty="0">
                <a:uLnTx/>
                <a:uFillTx/>
                <a:latin typeface="Calibri"/>
                <a:ea typeface="Arial"/>
                <a:cs typeface="Arial"/>
                <a:sym typeface="Wingdings"/>
              </a:rPr>
              <a:t> antes de </a:t>
            </a:r>
            <a:r>
              <a:rPr kumimoji="0" lang="en-US" sz="900" b="0" i="0" u="none" strike="noStrike" kern="1200" cap="none" spc="0" normalizeH="0" baseline="0" noProof="0" dirty="0" err="1">
                <a:uLnTx/>
                <a:uFillTx/>
                <a:latin typeface="Calibri"/>
                <a:ea typeface="Arial"/>
                <a:cs typeface="Arial"/>
                <a:sym typeface="Wingdings"/>
              </a:rPr>
              <a:t>cubrir</a:t>
            </a:r>
            <a:r>
              <a:rPr kumimoji="0" lang="en-US" sz="900" b="0" i="0" u="none" strike="noStrike" kern="1200" cap="none" spc="0" normalizeH="0" baseline="0" noProof="0" dirty="0">
                <a:uLnTx/>
                <a:uFillTx/>
                <a:latin typeface="Calibri"/>
                <a:ea typeface="Arial"/>
                <a:cs typeface="Arial"/>
                <a:sym typeface="Wingdings"/>
              </a:rPr>
              <a:t> la </a:t>
            </a:r>
            <a:r>
              <a:rPr kumimoji="0" lang="en-US" sz="900" b="0" i="0" u="none" strike="noStrike" kern="1200" cap="none" spc="0" normalizeH="0" baseline="0" noProof="0" dirty="0" err="1">
                <a:uLnTx/>
                <a:uFillTx/>
                <a:latin typeface="Calibri"/>
                <a:ea typeface="Arial"/>
                <a:cs typeface="Arial"/>
                <a:sym typeface="Wingdings"/>
              </a:rPr>
              <a:t>más</a:t>
            </a:r>
            <a:r>
              <a:rPr kumimoji="0" lang="en-US" sz="900" b="0" i="0" u="none" strike="noStrike" kern="1200" cap="none" spc="0" normalizeH="0" baseline="0" noProof="0" dirty="0">
                <a:uLnTx/>
                <a:uFillTx/>
                <a:latin typeface="Calibri"/>
                <a:ea typeface="Arial"/>
                <a:cs typeface="Arial"/>
                <a:sym typeface="Wingdings"/>
              </a:rPr>
              <a:t> </a:t>
            </a:r>
            <a:r>
              <a:rPr kumimoji="0" lang="en-US" sz="900" b="0" i="0" u="none" strike="noStrike" kern="1200" cap="none" spc="0" normalizeH="0" baseline="0" noProof="0" dirty="0" err="1">
                <a:uLnTx/>
                <a:uFillTx/>
                <a:latin typeface="Calibri"/>
                <a:ea typeface="Arial"/>
                <a:cs typeface="Arial"/>
                <a:sym typeface="Wingdings"/>
              </a:rPr>
              <a:t>cara</a:t>
            </a:r>
            <a:r>
              <a:rPr kumimoji="0" lang="en-US" sz="900" b="0" i="0" u="none" strike="noStrike" kern="1200" cap="none" spc="0" normalizeH="0" baseline="0" noProof="0" dirty="0">
                <a:uLnTx/>
                <a:uFillTx/>
                <a:latin typeface="Calibri"/>
                <a:ea typeface="Arial"/>
                <a:cs typeface="Arial"/>
                <a:sym typeface="Wingdings"/>
              </a:rPr>
              <a:t>. </a:t>
            </a:r>
            <a:endParaRPr lang="en-US" sz="800" dirty="0"/>
          </a:p>
          <a:p>
            <a:pPr lvl="1" rtl="0" fontAlgn="base"/>
            <a:r>
              <a:rPr lang="en-US" sz="900" b="1" dirty="0"/>
              <a:t>Los </a:t>
            </a:r>
            <a:r>
              <a:rPr lang="en-US" sz="900" b="1" dirty="0" err="1"/>
              <a:t>límites</a:t>
            </a:r>
            <a:r>
              <a:rPr lang="en-US" sz="900" b="1" dirty="0"/>
              <a:t> de </a:t>
            </a:r>
            <a:r>
              <a:rPr lang="en-US" sz="900" b="1" dirty="0" err="1"/>
              <a:t>cantidad</a:t>
            </a:r>
            <a:r>
              <a:rPr lang="en-US" sz="900" dirty="0"/>
              <a:t> </a:t>
            </a:r>
            <a:r>
              <a:rPr lang="en-US" sz="900" dirty="0" err="1"/>
              <a:t>limitan</a:t>
            </a:r>
            <a:r>
              <a:rPr lang="en-US" sz="900" dirty="0"/>
              <a:t> la </a:t>
            </a:r>
            <a:r>
              <a:rPr lang="en-US" sz="900" dirty="0" err="1"/>
              <a:t>cantidad</a:t>
            </a:r>
            <a:r>
              <a:rPr lang="en-US" sz="900" dirty="0"/>
              <a:t> de un </a:t>
            </a:r>
            <a:r>
              <a:rPr lang="en-US" sz="900" dirty="0" err="1"/>
              <a:t>medicamento</a:t>
            </a:r>
            <a:r>
              <a:rPr lang="en-US" sz="900" dirty="0"/>
              <a:t> que </a:t>
            </a:r>
            <a:r>
              <a:rPr lang="en-US" sz="900" dirty="0" err="1"/>
              <a:t>puede</a:t>
            </a:r>
            <a:r>
              <a:rPr lang="en-US" sz="900" dirty="0"/>
              <a:t> </a:t>
            </a:r>
            <a:r>
              <a:rPr lang="en-US" sz="900" dirty="0" err="1"/>
              <a:t>obtener</a:t>
            </a:r>
            <a:r>
              <a:rPr lang="en-US" sz="900" dirty="0"/>
              <a:t> </a:t>
            </a:r>
            <a:r>
              <a:rPr lang="en-US" sz="900" dirty="0" err="1"/>
              <a:t>por</a:t>
            </a:r>
            <a:r>
              <a:rPr lang="en-US" sz="900" dirty="0"/>
              <a:t> </a:t>
            </a:r>
            <a:r>
              <a:rPr lang="en-US" sz="900" dirty="0" err="1"/>
              <a:t>receta</a:t>
            </a:r>
            <a:r>
              <a:rPr lang="en-US" sz="900" dirty="0"/>
              <a:t>, </a:t>
            </a:r>
            <a:r>
              <a:rPr lang="en-US" sz="900" dirty="0" err="1"/>
              <a:t>como</a:t>
            </a:r>
            <a:r>
              <a:rPr lang="en-US" sz="900" dirty="0"/>
              <a:t> 30 pastillas de </a:t>
            </a:r>
            <a:r>
              <a:rPr lang="en-US" sz="900" dirty="0" err="1"/>
              <a:t>Medicamento</a:t>
            </a:r>
            <a:r>
              <a:rPr lang="en-US" sz="900" dirty="0"/>
              <a:t> X al </a:t>
            </a:r>
            <a:r>
              <a:rPr lang="en-US" sz="900" dirty="0" err="1"/>
              <a:t>mes</a:t>
            </a:r>
            <a:r>
              <a:rPr lang="en-US" sz="900" dirty="0"/>
              <a:t>. </a:t>
            </a:r>
            <a:endParaRPr lang="en-US" sz="800" dirty="0"/>
          </a:p>
          <a:p>
            <a:pPr lvl="0" rtl="0" fontAlgn="base"/>
            <a:r>
              <a:rPr lang="en-US" sz="900" dirty="0"/>
              <a:t>¿</a:t>
            </a:r>
            <a:r>
              <a:rPr lang="en-US" sz="900" dirty="0" err="1"/>
              <a:t>Cuánto</a:t>
            </a:r>
            <a:r>
              <a:rPr lang="en-US" sz="900" dirty="0"/>
              <a:t> </a:t>
            </a:r>
            <a:r>
              <a:rPr lang="en-US" sz="900" dirty="0" err="1"/>
              <a:t>pagaré</a:t>
            </a:r>
            <a:r>
              <a:rPr lang="en-US" sz="900" dirty="0"/>
              <a:t> </a:t>
            </a:r>
            <a:r>
              <a:rPr lang="en-US" sz="900" dirty="0" err="1"/>
              <a:t>por</a:t>
            </a:r>
            <a:r>
              <a:rPr lang="en-US" sz="900" dirty="0"/>
              <a:t> </a:t>
            </a:r>
            <a:r>
              <a:rPr lang="en-US" sz="900" dirty="0" err="1"/>
              <a:t>primas</a:t>
            </a:r>
            <a:r>
              <a:rPr lang="en-US" sz="900" dirty="0"/>
              <a:t> </a:t>
            </a:r>
            <a:r>
              <a:rPr lang="en-US" sz="900" dirty="0" err="1"/>
              <a:t>mensuales</a:t>
            </a:r>
            <a:r>
              <a:rPr lang="en-US" sz="900" dirty="0"/>
              <a:t> y </a:t>
            </a:r>
            <a:r>
              <a:rPr lang="en-US" sz="900" dirty="0" err="1"/>
              <a:t>el</a:t>
            </a:r>
            <a:r>
              <a:rPr lang="en-US" sz="900" dirty="0"/>
              <a:t> deducible </a:t>
            </a:r>
            <a:r>
              <a:rPr lang="en-US" sz="900" dirty="0" err="1"/>
              <a:t>anual</a:t>
            </a:r>
            <a:r>
              <a:rPr lang="en-US" sz="900" dirty="0"/>
              <a:t>?  </a:t>
            </a:r>
            <a:endParaRPr lang="en-US" sz="800" dirty="0"/>
          </a:p>
          <a:p>
            <a:pPr lvl="0" rtl="0" fontAlgn="base"/>
            <a:r>
              <a:rPr lang="en-US" sz="900" dirty="0"/>
              <a:t>¿</a:t>
            </a:r>
            <a:r>
              <a:rPr lang="en-US" sz="900" dirty="0" err="1"/>
              <a:t>Cuánto</a:t>
            </a:r>
            <a:r>
              <a:rPr lang="en-US" sz="900" dirty="0"/>
              <a:t> </a:t>
            </a:r>
            <a:r>
              <a:rPr lang="en-US" sz="900" dirty="0" err="1"/>
              <a:t>pagaré</a:t>
            </a:r>
            <a:r>
              <a:rPr lang="en-US" sz="900" dirty="0"/>
              <a:t> </a:t>
            </a:r>
            <a:r>
              <a:rPr lang="en-US" sz="900" dirty="0" err="1"/>
              <a:t>en</a:t>
            </a:r>
            <a:r>
              <a:rPr lang="en-US" sz="900" dirty="0"/>
              <a:t> la </a:t>
            </a:r>
            <a:r>
              <a:rPr lang="en-US" sz="900" dirty="0" err="1"/>
              <a:t>farmacia</a:t>
            </a:r>
            <a:r>
              <a:rPr lang="en-US" sz="900" dirty="0"/>
              <a:t> (</a:t>
            </a:r>
            <a:r>
              <a:rPr lang="en-US" sz="900" dirty="0" err="1"/>
              <a:t>copago</a:t>
            </a:r>
            <a:r>
              <a:rPr lang="en-US" sz="900" dirty="0"/>
              <a:t>/</a:t>
            </a:r>
            <a:r>
              <a:rPr lang="en-US" sz="900" dirty="0" err="1"/>
              <a:t>coseguro</a:t>
            </a:r>
            <a:r>
              <a:rPr lang="en-US" sz="900" dirty="0"/>
              <a:t>) </a:t>
            </a:r>
            <a:r>
              <a:rPr lang="en-US" sz="900" dirty="0" err="1"/>
              <a:t>por</a:t>
            </a:r>
            <a:r>
              <a:rPr lang="en-US" sz="900" dirty="0"/>
              <a:t> </a:t>
            </a:r>
            <a:r>
              <a:rPr lang="en-US" sz="900" dirty="0" err="1"/>
              <a:t>cada</a:t>
            </a:r>
            <a:r>
              <a:rPr lang="en-US" sz="900" dirty="0"/>
              <a:t> </a:t>
            </a:r>
            <a:r>
              <a:rPr lang="en-US" sz="900" dirty="0" err="1"/>
              <a:t>medicamento</a:t>
            </a:r>
            <a:r>
              <a:rPr lang="en-US" sz="900" dirty="0"/>
              <a:t> que tome? </a:t>
            </a:r>
            <a:endParaRPr lang="en-US" sz="800" dirty="0"/>
          </a:p>
          <a:p>
            <a:pPr lvl="0" rtl="0" fontAlgn="base"/>
            <a:r>
              <a:rPr lang="en-US" sz="900" dirty="0"/>
              <a:t>¿Mi </a:t>
            </a:r>
            <a:r>
              <a:rPr lang="en-US" sz="900" dirty="0" err="1"/>
              <a:t>farmacia</a:t>
            </a:r>
            <a:r>
              <a:rPr lang="en-US" sz="900" dirty="0"/>
              <a:t> </a:t>
            </a:r>
            <a:r>
              <a:rPr lang="en-US" sz="900" dirty="0" err="1"/>
              <a:t>está</a:t>
            </a:r>
            <a:r>
              <a:rPr lang="en-US" sz="900" dirty="0"/>
              <a:t> </a:t>
            </a:r>
            <a:r>
              <a:rPr lang="en-US" sz="900" dirty="0" err="1"/>
              <a:t>en</a:t>
            </a:r>
            <a:r>
              <a:rPr lang="en-US" sz="900" dirty="0"/>
              <a:t> la red </a:t>
            </a:r>
            <a:r>
              <a:rPr lang="en-US" sz="900" dirty="0" err="1"/>
              <a:t>preferida</a:t>
            </a:r>
            <a:r>
              <a:rPr lang="en-US" sz="900" dirty="0"/>
              <a:t> del plan? Paga </a:t>
            </a:r>
            <a:r>
              <a:rPr lang="en-US" sz="900" dirty="0" err="1"/>
              <a:t>menos</a:t>
            </a:r>
            <a:r>
              <a:rPr lang="en-US" sz="900" dirty="0"/>
              <a:t> </a:t>
            </a:r>
            <a:r>
              <a:rPr lang="en-US" sz="900" dirty="0" err="1"/>
              <a:t>si</a:t>
            </a:r>
            <a:r>
              <a:rPr lang="en-US" sz="900" dirty="0"/>
              <a:t> </a:t>
            </a:r>
            <a:r>
              <a:rPr lang="en-US" sz="900" dirty="0" err="1"/>
              <a:t>usa</a:t>
            </a:r>
            <a:r>
              <a:rPr lang="en-US" sz="900" dirty="0"/>
              <a:t> </a:t>
            </a:r>
            <a:r>
              <a:rPr lang="en-US" sz="900" dirty="0" err="1"/>
              <a:t>farmacias</a:t>
            </a:r>
            <a:r>
              <a:rPr lang="en-US" sz="900" dirty="0"/>
              <a:t> de la red </a:t>
            </a:r>
            <a:r>
              <a:rPr lang="en-US" sz="900" dirty="0" err="1"/>
              <a:t>preferida</a:t>
            </a:r>
            <a:r>
              <a:rPr lang="en-US" sz="900" dirty="0"/>
              <a:t>. </a:t>
            </a:r>
            <a:endParaRPr lang="en-US" sz="800" dirty="0"/>
          </a:p>
          <a:p>
            <a:pPr lvl="0" rtl="0" fontAlgn="base"/>
            <a:r>
              <a:rPr lang="en-US" sz="900" dirty="0"/>
              <a:t>¿</a:t>
            </a:r>
            <a:r>
              <a:rPr lang="en-US" sz="900" dirty="0" err="1"/>
              <a:t>Puedo</a:t>
            </a:r>
            <a:r>
              <a:rPr lang="en-US" sz="900" dirty="0"/>
              <a:t> </a:t>
            </a:r>
            <a:r>
              <a:rPr lang="en-US" sz="900" dirty="0" err="1"/>
              <a:t>surtir</a:t>
            </a:r>
            <a:r>
              <a:rPr lang="en-US" sz="900" dirty="0"/>
              <a:t> mis </a:t>
            </a:r>
            <a:r>
              <a:rPr lang="en-US" sz="900" dirty="0" err="1"/>
              <a:t>recetas</a:t>
            </a:r>
            <a:r>
              <a:rPr lang="en-US" sz="900" dirty="0"/>
              <a:t> </a:t>
            </a:r>
            <a:r>
              <a:rPr lang="en-US" sz="900" dirty="0" err="1"/>
              <a:t>por</a:t>
            </a:r>
            <a:r>
              <a:rPr lang="en-US" sz="900" dirty="0"/>
              <a:t> </a:t>
            </a:r>
            <a:r>
              <a:rPr lang="en-US" sz="900" dirty="0" err="1"/>
              <a:t>correo</a:t>
            </a:r>
            <a:r>
              <a:rPr lang="en-US" sz="900" dirty="0"/>
              <a:t>? </a:t>
            </a:r>
            <a:endParaRPr lang="en-US" sz="800" dirty="0"/>
          </a:p>
          <a:p>
            <a:pPr lvl="0" rtl="0" fontAlgn="base"/>
            <a:r>
              <a:rPr lang="en-US" sz="900" dirty="0"/>
              <a:t>¿</a:t>
            </a:r>
            <a:r>
              <a:rPr lang="en-US" sz="900" dirty="0" err="1"/>
              <a:t>Cuál</a:t>
            </a:r>
            <a:r>
              <a:rPr lang="en-US" sz="900" dirty="0"/>
              <a:t> es la </a:t>
            </a:r>
            <a:r>
              <a:rPr lang="en-US" sz="900" dirty="0" err="1"/>
              <a:t>calificación</a:t>
            </a:r>
            <a:r>
              <a:rPr lang="en-US" sz="900" dirty="0"/>
              <a:t> </a:t>
            </a:r>
            <a:r>
              <a:rPr lang="en-US" sz="900" dirty="0" err="1"/>
              <a:t>por</a:t>
            </a:r>
            <a:r>
              <a:rPr lang="en-US" sz="900" dirty="0"/>
              <a:t> </a:t>
            </a:r>
            <a:r>
              <a:rPr lang="en-US" sz="900" dirty="0" err="1"/>
              <a:t>estrellas</a:t>
            </a:r>
            <a:r>
              <a:rPr lang="en-US" sz="900" dirty="0"/>
              <a:t> del plan?  </a:t>
            </a:r>
            <a:endParaRPr lang="en-US" sz="800" dirty="0"/>
          </a:p>
          <a:p>
            <a:pPr rtl="0"/>
            <a:r>
              <a:rPr lang="en-US" sz="900" dirty="0"/>
              <a:t>Si </a:t>
            </a:r>
            <a:r>
              <a:rPr lang="en-US" sz="900" dirty="0" err="1"/>
              <a:t>tengo</a:t>
            </a:r>
            <a:r>
              <a:rPr lang="en-US" sz="900" dirty="0"/>
              <a:t> </a:t>
            </a:r>
            <a:r>
              <a:rPr lang="en-US" sz="900" dirty="0" err="1"/>
              <a:t>cobertura</a:t>
            </a:r>
            <a:r>
              <a:rPr lang="en-US" sz="900" dirty="0"/>
              <a:t> para </a:t>
            </a:r>
            <a:r>
              <a:rPr lang="en-US" sz="900" dirty="0" err="1"/>
              <a:t>jubilados</a:t>
            </a:r>
            <a:r>
              <a:rPr lang="en-US" sz="900" dirty="0"/>
              <a:t>, ¿</a:t>
            </a:r>
            <a:r>
              <a:rPr lang="en-US" sz="900" dirty="0" err="1"/>
              <a:t>funcionará</a:t>
            </a:r>
            <a:r>
              <a:rPr lang="en-US" sz="900" dirty="0"/>
              <a:t> </a:t>
            </a:r>
            <a:r>
              <a:rPr lang="en-US" sz="900" dirty="0" err="1"/>
              <a:t>el</a:t>
            </a:r>
            <a:r>
              <a:rPr lang="en-US" sz="900" dirty="0"/>
              <a:t> plan de </a:t>
            </a:r>
            <a:r>
              <a:rPr lang="en-US" sz="900" dirty="0" err="1"/>
              <a:t>medicamentos</a:t>
            </a:r>
            <a:r>
              <a:rPr lang="en-US" sz="900" dirty="0"/>
              <a:t> de Medicare con </a:t>
            </a:r>
            <a:r>
              <a:rPr lang="en-US" sz="900" dirty="0" err="1"/>
              <a:t>esta</a:t>
            </a:r>
            <a:r>
              <a:rPr lang="en-US" sz="900" dirty="0"/>
              <a:t> </a:t>
            </a:r>
            <a:r>
              <a:rPr lang="en-US" sz="900" dirty="0" err="1"/>
              <a:t>cobertura</a:t>
            </a:r>
            <a:r>
              <a:rPr lang="en-US" sz="900" dirty="0"/>
              <a:t>? </a:t>
            </a:r>
            <a:endParaRPr lang="en-US" dirty="0"/>
          </a:p>
          <a:p>
            <a:endParaRPr lang="en-US" dirty="0"/>
          </a:p>
          <a:p>
            <a:endParaRPr lang="en-US" dirty="0"/>
          </a:p>
        </p:txBody>
      </p:sp>
    </p:spTree>
    <p:extLst>
      <p:ext uri="{BB962C8B-B14F-4D97-AF65-F5344CB8AC3E}">
        <p14:creationId xmlns:p14="http://schemas.microsoft.com/office/powerpoint/2010/main" val="3117521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341313"/>
            <a:ext cx="4314825" cy="3236912"/>
          </a:xfrm>
        </p:spPr>
      </p:sp>
      <p:sp>
        <p:nvSpPr>
          <p:cNvPr id="3" name="Notes Placeholder 2"/>
          <p:cNvSpPr>
            <a:spLocks noGrp="1"/>
          </p:cNvSpPr>
          <p:nvPr>
            <p:ph type="body" idx="1"/>
          </p:nvPr>
        </p:nvSpPr>
        <p:spPr>
          <a:xfrm>
            <a:off x="104633" y="3577735"/>
            <a:ext cx="7115033" cy="5404662"/>
          </a:xfrm>
        </p:spPr>
        <p:txBody>
          <a:bodyPr/>
          <a:lstStyle/>
          <a:p>
            <a:pPr defTabSz="965452" rtl="0">
              <a:spcBef>
                <a:spcPts val="633"/>
              </a:spcBef>
              <a:defRPr/>
            </a:pPr>
            <a:r>
              <a:rPr lang="en-US" sz="1100" b="1" dirty="0">
                <a:solidFill>
                  <a:prstClr val="black"/>
                </a:solidFill>
                <a:ea typeface="ＭＳ Ｐゴシック"/>
                <a:cs typeface="Arial" panose="020B0604020202020204" pitchFamily="34" charset="0"/>
              </a:rPr>
              <a:t>Esta </a:t>
            </a:r>
            <a:r>
              <a:rPr lang="en-US" sz="1100" b="1" dirty="0" err="1">
                <a:solidFill>
                  <a:prstClr val="black"/>
                </a:solidFill>
                <a:ea typeface="ＭＳ Ｐゴシック"/>
                <a:cs typeface="Arial" panose="020B0604020202020204" pitchFamily="34" charset="0"/>
              </a:rPr>
              <a:t>diapositiva</a:t>
            </a:r>
            <a:r>
              <a:rPr lang="en-US" sz="1100" b="1" dirty="0">
                <a:solidFill>
                  <a:prstClr val="black"/>
                </a:solidFill>
                <a:ea typeface="ＭＳ Ｐゴシック"/>
                <a:cs typeface="Arial" panose="020B0604020202020204" pitchFamily="34" charset="0"/>
              </a:rPr>
              <a:t> </a:t>
            </a:r>
            <a:r>
              <a:rPr lang="en-US" sz="1100" b="1" dirty="0" err="1">
                <a:solidFill>
                  <a:prstClr val="black"/>
                </a:solidFill>
                <a:ea typeface="ＭＳ Ｐゴシック"/>
                <a:cs typeface="Arial" panose="020B0604020202020204" pitchFamily="34" charset="0"/>
              </a:rPr>
              <a:t>tiene</a:t>
            </a:r>
            <a:r>
              <a:rPr lang="en-US" sz="1100" b="1" dirty="0">
                <a:solidFill>
                  <a:prstClr val="black"/>
                </a:solidFill>
                <a:ea typeface="ＭＳ Ｐゴシック"/>
                <a:cs typeface="Arial" panose="020B0604020202020204" pitchFamily="34" charset="0"/>
              </a:rPr>
              <a:t> </a:t>
            </a:r>
            <a:r>
              <a:rPr lang="en-US" sz="1100" b="1" dirty="0" err="1">
                <a:solidFill>
                  <a:prstClr val="black"/>
                </a:solidFill>
                <a:ea typeface="ＭＳ Ｐゴシック"/>
                <a:cs typeface="Arial" panose="020B0604020202020204" pitchFamily="34" charset="0"/>
              </a:rPr>
              <a:t>animación</a:t>
            </a:r>
            <a:r>
              <a:rPr lang="en-US" sz="1100" b="1" dirty="0">
                <a:solidFill>
                  <a:prstClr val="black"/>
                </a:solidFill>
                <a:ea typeface="ＭＳ Ｐゴシック"/>
                <a:cs typeface="Arial" panose="020B0604020202020204" pitchFamily="34" charset="0"/>
              </a:rPr>
              <a:t>.</a:t>
            </a:r>
            <a:endParaRPr lang="en-US" sz="1100" dirty="0">
              <a:cs typeface="Arial" panose="020B0604020202020204" pitchFamily="34" charset="0"/>
            </a:endParaRPr>
          </a:p>
          <a:p>
            <a:pPr defTabSz="965452" rtl="0">
              <a:spcBef>
                <a:spcPts val="633"/>
              </a:spcBef>
              <a:defRPr/>
            </a:pPr>
            <a:r>
              <a:rPr lang="en-US" sz="1100" b="1" dirty="0" err="1">
                <a:cs typeface="Arial" panose="020B0604020202020204" pitchFamily="34" charset="0"/>
              </a:rPr>
              <a:t>Notas</a:t>
            </a:r>
            <a:r>
              <a:rPr lang="en-US" sz="1100" b="1" dirty="0">
                <a:cs typeface="Arial" panose="020B0604020202020204" pitchFamily="34" charset="0"/>
              </a:rPr>
              <a:t> del </a:t>
            </a:r>
            <a:r>
              <a:rPr lang="en-US" sz="1100" b="1" dirty="0" err="1">
                <a:cs typeface="Arial" panose="020B0604020202020204" pitchFamily="34" charset="0"/>
              </a:rPr>
              <a:t>presentador</a:t>
            </a:r>
            <a:endParaRPr lang="en-US" sz="1100" b="1" dirty="0">
              <a:cs typeface="Arial" panose="020B0604020202020204" pitchFamily="34" charset="0"/>
            </a:endParaRPr>
          </a:p>
          <a:p>
            <a:pPr marL="119006" indent="-119006" rtl="0">
              <a:spcBef>
                <a:spcPts val="633"/>
              </a:spcBef>
              <a:defRPr/>
            </a:pPr>
            <a:r>
              <a:rPr lang="en-US" sz="1100" b="1" dirty="0">
                <a:cs typeface="Arial" panose="020B0604020202020204" pitchFamily="34" charset="0"/>
              </a:rPr>
              <a:t>Una </a:t>
            </a:r>
            <a:r>
              <a:rPr lang="en-US" sz="1100" b="1" dirty="0" err="1">
                <a:cs typeface="Arial" panose="020B0604020202020204" pitchFamily="34" charset="0"/>
              </a:rPr>
              <a:t>póliza</a:t>
            </a:r>
            <a:r>
              <a:rPr lang="en-US" sz="1100" b="1" dirty="0">
                <a:cs typeface="Arial" panose="020B0604020202020204" pitchFamily="34" charset="0"/>
              </a:rPr>
              <a:t> de </a:t>
            </a:r>
            <a:r>
              <a:rPr lang="en-US" sz="1100" b="1" dirty="0" err="1">
                <a:cs typeface="Arial" panose="020B0604020202020204" pitchFamily="34" charset="0"/>
              </a:rPr>
              <a:t>seguro</a:t>
            </a:r>
            <a:r>
              <a:rPr lang="en-US" sz="1100" b="1" dirty="0">
                <a:cs typeface="Arial" panose="020B0604020202020204" pitchFamily="34" charset="0"/>
              </a:rPr>
              <a:t> </a:t>
            </a:r>
            <a:r>
              <a:rPr lang="en-US" sz="1100" b="1" dirty="0" err="1">
                <a:cs typeface="Arial" panose="020B0604020202020204" pitchFamily="34" charset="0"/>
              </a:rPr>
              <a:t>suplementario</a:t>
            </a:r>
            <a:r>
              <a:rPr lang="en-US" sz="1100" b="1" dirty="0">
                <a:cs typeface="Arial" panose="020B0604020202020204" pitchFamily="34" charset="0"/>
              </a:rPr>
              <a:t> de Medicare (Medigap) es </a:t>
            </a:r>
            <a:r>
              <a:rPr lang="en-US" sz="1100" b="1" dirty="0" err="1">
                <a:cs typeface="Arial" panose="020B0604020202020204" pitchFamily="34" charset="0"/>
              </a:rPr>
              <a:t>una</a:t>
            </a:r>
            <a:r>
              <a:rPr lang="en-US" sz="1100" b="1" dirty="0">
                <a:cs typeface="Arial" panose="020B0604020202020204" pitchFamily="34" charset="0"/>
              </a:rPr>
              <a:t> </a:t>
            </a:r>
            <a:r>
              <a:rPr lang="en-US" sz="1100" b="1" dirty="0" err="1">
                <a:cs typeface="Arial" panose="020B0604020202020204" pitchFamily="34" charset="0"/>
              </a:rPr>
              <a:t>póliza</a:t>
            </a:r>
            <a:r>
              <a:rPr lang="en-US" sz="1100" b="1" dirty="0">
                <a:cs typeface="Arial" panose="020B0604020202020204" pitchFamily="34" charset="0"/>
              </a:rPr>
              <a:t> que ayuda a cubrir "</a:t>
            </a:r>
            <a:r>
              <a:rPr lang="en-US" sz="1100" b="1" dirty="0" err="1">
                <a:cs typeface="Arial" panose="020B0604020202020204" pitchFamily="34" charset="0"/>
              </a:rPr>
              <a:t>brechas</a:t>
            </a:r>
            <a:r>
              <a:rPr lang="en-US" sz="1100" b="1" dirty="0">
                <a:cs typeface="Arial" panose="020B0604020202020204" pitchFamily="34" charset="0"/>
              </a:rPr>
              <a:t>" </a:t>
            </a:r>
            <a:r>
              <a:rPr lang="en-US" sz="1100" b="1" dirty="0" err="1">
                <a:cs typeface="Arial" panose="020B0604020202020204" pitchFamily="34" charset="0"/>
              </a:rPr>
              <a:t>en</a:t>
            </a:r>
            <a:r>
              <a:rPr lang="en-US" sz="1100" b="1" dirty="0">
                <a:cs typeface="Arial" panose="020B0604020202020204" pitchFamily="34" charset="0"/>
              </a:rPr>
              <a:t> </a:t>
            </a:r>
            <a:r>
              <a:rPr lang="en-US" sz="1100" b="1" dirty="0" err="1">
                <a:cs typeface="Arial" panose="020B0604020202020204" pitchFamily="34" charset="0"/>
              </a:rPr>
              <a:t>el</a:t>
            </a:r>
            <a:r>
              <a:rPr lang="en-US" sz="1100" b="1" dirty="0">
                <a:cs typeface="Arial" panose="020B0604020202020204" pitchFamily="34" charset="0"/>
              </a:rPr>
              <a:t> Medicare Original. </a:t>
            </a:r>
            <a:r>
              <a:rPr lang="en-US" sz="1100" dirty="0">
                <a:cs typeface="Arial" panose="020B0604020202020204" pitchFamily="34" charset="0"/>
              </a:rPr>
              <a:t>Las </a:t>
            </a:r>
            <a:r>
              <a:rPr lang="en-US" sz="1100" dirty="0" err="1">
                <a:cs typeface="Arial" panose="020B0604020202020204" pitchFamily="34" charset="0"/>
              </a:rPr>
              <a:t>compañías</a:t>
            </a:r>
            <a:r>
              <a:rPr lang="en-US" sz="1100" dirty="0">
                <a:cs typeface="Arial" panose="020B0604020202020204" pitchFamily="34" charset="0"/>
              </a:rPr>
              <a:t> </a:t>
            </a:r>
            <a:r>
              <a:rPr lang="en-US" sz="1100" dirty="0" err="1">
                <a:cs typeface="Arial" panose="020B0604020202020204" pitchFamily="34" charset="0"/>
              </a:rPr>
              <a:t>privadas</a:t>
            </a:r>
            <a:r>
              <a:rPr lang="en-US" sz="1100" dirty="0">
                <a:cs typeface="Arial" panose="020B0604020202020204" pitchFamily="34" charset="0"/>
              </a:rPr>
              <a:t> </a:t>
            </a:r>
            <a:r>
              <a:rPr lang="en-US" sz="1100" dirty="0" err="1">
                <a:cs typeface="Arial" panose="020B0604020202020204" pitchFamily="34" charset="0"/>
              </a:rPr>
              <a:t>venden</a:t>
            </a:r>
            <a:r>
              <a:rPr lang="en-US" sz="1100" dirty="0">
                <a:cs typeface="Arial" panose="020B0604020202020204" pitchFamily="34" charset="0"/>
              </a:rPr>
              <a:t> </a:t>
            </a:r>
            <a:r>
              <a:rPr lang="en-US" sz="1100" dirty="0" err="1">
                <a:cs typeface="Arial" panose="020B0604020202020204" pitchFamily="34" charset="0"/>
              </a:rPr>
              <a:t>estas</a:t>
            </a:r>
            <a:r>
              <a:rPr lang="en-US" sz="1100" dirty="0">
                <a:cs typeface="Arial" panose="020B0604020202020204" pitchFamily="34" charset="0"/>
              </a:rPr>
              <a:t> </a:t>
            </a:r>
            <a:r>
              <a:rPr lang="en-US" sz="1100" dirty="0" err="1">
                <a:cs typeface="Arial" panose="020B0604020202020204" pitchFamily="34" charset="0"/>
              </a:rPr>
              <a:t>pólizas</a:t>
            </a:r>
            <a:r>
              <a:rPr lang="en-US" sz="1100" dirty="0">
                <a:cs typeface="Arial" panose="020B0604020202020204" pitchFamily="34" charset="0"/>
              </a:rPr>
              <a:t>.</a:t>
            </a:r>
            <a:r>
              <a:rPr lang="en-US" sz="1100" b="1" dirty="0">
                <a:cs typeface="Arial" panose="020B0604020202020204" pitchFamily="34" charset="0"/>
              </a:rPr>
              <a:t> </a:t>
            </a:r>
            <a:r>
              <a:rPr lang="en-US" sz="1100" dirty="0">
                <a:cs typeface="Arial" panose="020B0604020202020204" pitchFamily="34" charset="0"/>
              </a:rPr>
              <a:t>El Medicare Original </a:t>
            </a:r>
            <a:r>
              <a:rPr lang="en-US" sz="1100" dirty="0" err="1">
                <a:cs typeface="Arial" panose="020B0604020202020204" pitchFamily="34" charset="0"/>
              </a:rPr>
              <a:t>cubre</a:t>
            </a:r>
            <a:r>
              <a:rPr lang="en-US" sz="1100" dirty="0">
                <a:cs typeface="Arial" panose="020B0604020202020204" pitchFamily="34" charset="0"/>
              </a:rPr>
              <a:t> gran </a:t>
            </a:r>
            <a:r>
              <a:rPr lang="en-US" sz="1100" dirty="0" err="1">
                <a:cs typeface="Arial" panose="020B0604020202020204" pitchFamily="34" charset="0"/>
              </a:rPr>
              <a:t>parte</a:t>
            </a:r>
            <a:r>
              <a:rPr lang="en-US" sz="1100" dirty="0">
                <a:cs typeface="Arial" panose="020B0604020202020204" pitchFamily="34" charset="0"/>
              </a:rPr>
              <a:t>, </a:t>
            </a:r>
            <a:r>
              <a:rPr lang="en-US" sz="1100" dirty="0" err="1">
                <a:cs typeface="Arial" panose="020B0604020202020204" pitchFamily="34" charset="0"/>
              </a:rPr>
              <a:t>pero</a:t>
            </a:r>
            <a:r>
              <a:rPr lang="en-US" sz="1100" dirty="0">
                <a:cs typeface="Arial" panose="020B0604020202020204" pitchFamily="34" charset="0"/>
              </a:rPr>
              <a:t> no </a:t>
            </a:r>
            <a:r>
              <a:rPr lang="en-US" sz="1100" dirty="0" err="1">
                <a:cs typeface="Arial" panose="020B0604020202020204" pitchFamily="34" charset="0"/>
              </a:rPr>
              <a:t>todo</a:t>
            </a:r>
            <a:r>
              <a:rPr lang="en-US" sz="1100" dirty="0">
                <a:cs typeface="Arial" panose="020B0604020202020204" pitchFamily="34" charset="0"/>
              </a:rPr>
              <a:t>, del </a:t>
            </a:r>
            <a:r>
              <a:rPr lang="en-US" sz="1100" dirty="0" err="1">
                <a:cs typeface="Arial" panose="020B0604020202020204" pitchFamily="34" charset="0"/>
              </a:rPr>
              <a:t>costo</a:t>
            </a:r>
            <a:r>
              <a:rPr lang="en-US" sz="1100" dirty="0">
                <a:cs typeface="Arial" panose="020B0604020202020204" pitchFamily="34" charset="0"/>
              </a:rPr>
              <a:t> de </a:t>
            </a:r>
            <a:r>
              <a:rPr lang="en-US" sz="1100" dirty="0" err="1">
                <a:cs typeface="Arial" panose="020B0604020202020204" pitchFamily="34" charset="0"/>
              </a:rPr>
              <a:t>los</a:t>
            </a:r>
            <a:r>
              <a:rPr lang="en-US" sz="1100" dirty="0">
                <a:cs typeface="Arial" panose="020B0604020202020204" pitchFamily="34" charset="0"/>
              </a:rPr>
              <a:t> </a:t>
            </a:r>
            <a:r>
              <a:rPr lang="en-US" sz="1100" dirty="0" err="1">
                <a:cs typeface="Arial" panose="020B0604020202020204" pitchFamily="34" charset="0"/>
              </a:rPr>
              <a:t>servicios</a:t>
            </a:r>
            <a:r>
              <a:rPr lang="en-US" sz="1100" dirty="0">
                <a:cs typeface="Arial" panose="020B0604020202020204" pitchFamily="34" charset="0"/>
              </a:rPr>
              <a:t> y </a:t>
            </a:r>
            <a:r>
              <a:rPr lang="en-US" sz="1100" dirty="0" err="1">
                <a:cs typeface="Arial" panose="020B0604020202020204" pitchFamily="34" charset="0"/>
              </a:rPr>
              <a:t>suministros</a:t>
            </a:r>
            <a:r>
              <a:rPr lang="en-US" sz="1100" dirty="0">
                <a:cs typeface="Arial" panose="020B0604020202020204" pitchFamily="34" charset="0"/>
              </a:rPr>
              <a:t> </a:t>
            </a:r>
            <a:r>
              <a:rPr lang="en-US" sz="1100" dirty="0" err="1">
                <a:cs typeface="Arial" panose="020B0604020202020204" pitchFamily="34" charset="0"/>
              </a:rPr>
              <a:t>médicos</a:t>
            </a:r>
            <a:r>
              <a:rPr lang="en-US" sz="1100" dirty="0">
                <a:cs typeface="Arial" panose="020B0604020202020204" pitchFamily="34" charset="0"/>
              </a:rPr>
              <a:t> </a:t>
            </a:r>
            <a:r>
              <a:rPr lang="en-US" sz="1100" dirty="0" err="1">
                <a:cs typeface="Arial" panose="020B0604020202020204" pitchFamily="34" charset="0"/>
              </a:rPr>
              <a:t>cubiertos</a:t>
            </a:r>
            <a:r>
              <a:rPr lang="en-US" sz="1100" dirty="0">
                <a:cs typeface="Arial" panose="020B0604020202020204" pitchFamily="34" charset="0"/>
              </a:rPr>
              <a:t>. Las </a:t>
            </a:r>
            <a:r>
              <a:rPr lang="en-US" sz="1100" dirty="0" err="1">
                <a:cs typeface="Arial" panose="020B0604020202020204" pitchFamily="34" charset="0"/>
              </a:rPr>
              <a:t>pólizas</a:t>
            </a:r>
            <a:r>
              <a:rPr lang="en-US" sz="1100" dirty="0">
                <a:cs typeface="Arial" panose="020B0604020202020204" pitchFamily="34" charset="0"/>
              </a:rPr>
              <a:t> Medigap </a:t>
            </a:r>
            <a:r>
              <a:rPr lang="en-US" sz="1100" dirty="0" err="1">
                <a:cs typeface="Arial" panose="020B0604020202020204" pitchFamily="34" charset="0"/>
              </a:rPr>
              <a:t>pueden</a:t>
            </a:r>
            <a:r>
              <a:rPr lang="en-US" sz="1100" dirty="0">
                <a:cs typeface="Arial" panose="020B0604020202020204" pitchFamily="34" charset="0"/>
              </a:rPr>
              <a:t> </a:t>
            </a:r>
            <a:r>
              <a:rPr lang="en-US" sz="1100" dirty="0" err="1">
                <a:cs typeface="Arial" panose="020B0604020202020204" pitchFamily="34" charset="0"/>
              </a:rPr>
              <a:t>ayudar</a:t>
            </a:r>
            <a:r>
              <a:rPr lang="en-US" sz="1100" dirty="0">
                <a:cs typeface="Arial" panose="020B0604020202020204" pitchFamily="34" charset="0"/>
              </a:rPr>
              <a:t> a </a:t>
            </a:r>
            <a:r>
              <a:rPr lang="en-US" sz="1100" dirty="0" err="1">
                <a:cs typeface="Arial" panose="020B0604020202020204" pitchFamily="34" charset="0"/>
              </a:rPr>
              <a:t>cubrir</a:t>
            </a:r>
            <a:r>
              <a:rPr lang="en-US" sz="1100" dirty="0">
                <a:cs typeface="Arial" panose="020B0604020202020204" pitchFamily="34" charset="0"/>
              </a:rPr>
              <a:t> </a:t>
            </a:r>
            <a:r>
              <a:rPr lang="en-US" sz="1100" dirty="0" err="1">
                <a:cs typeface="Arial" panose="020B0604020202020204" pitchFamily="34" charset="0"/>
              </a:rPr>
              <a:t>algunos</a:t>
            </a:r>
            <a:r>
              <a:rPr lang="en-US" sz="1100" dirty="0">
                <a:cs typeface="Arial" panose="020B0604020202020204" pitchFamily="34" charset="0"/>
              </a:rPr>
              <a:t> de </a:t>
            </a:r>
            <a:r>
              <a:rPr lang="en-US" sz="1100" dirty="0" err="1">
                <a:cs typeface="Arial" panose="020B0604020202020204" pitchFamily="34" charset="0"/>
              </a:rPr>
              <a:t>los</a:t>
            </a:r>
            <a:r>
              <a:rPr lang="en-US" sz="1100" dirty="0">
                <a:cs typeface="Arial" panose="020B0604020202020204" pitchFamily="34" charset="0"/>
              </a:rPr>
              <a:t> </a:t>
            </a:r>
            <a:r>
              <a:rPr lang="en-US" sz="1100" dirty="0" err="1">
                <a:cs typeface="Arial" panose="020B0604020202020204" pitchFamily="34" charset="0"/>
              </a:rPr>
              <a:t>costos</a:t>
            </a:r>
            <a:r>
              <a:rPr lang="en-US" sz="1100" dirty="0">
                <a:cs typeface="Arial" panose="020B0604020202020204" pitchFamily="34" charset="0"/>
              </a:rPr>
              <a:t> que </a:t>
            </a:r>
            <a:r>
              <a:rPr lang="en-US" sz="1100" dirty="0" err="1">
                <a:cs typeface="Arial" panose="020B0604020202020204" pitchFamily="34" charset="0"/>
              </a:rPr>
              <a:t>el</a:t>
            </a:r>
            <a:r>
              <a:rPr lang="en-US" sz="1100" dirty="0">
                <a:cs typeface="Arial" panose="020B0604020202020204" pitchFamily="34" charset="0"/>
              </a:rPr>
              <a:t> Medicare Original no </a:t>
            </a:r>
            <a:r>
              <a:rPr lang="en-US" sz="1100" dirty="0" err="1">
                <a:cs typeface="Arial" panose="020B0604020202020204" pitchFamily="34" charset="0"/>
              </a:rPr>
              <a:t>cubre</a:t>
            </a:r>
            <a:r>
              <a:rPr lang="en-US" sz="1100" dirty="0">
                <a:cs typeface="Arial" panose="020B0604020202020204" pitchFamily="34" charset="0"/>
              </a:rPr>
              <a:t>, </a:t>
            </a:r>
            <a:r>
              <a:rPr lang="en-US" sz="1100" dirty="0" err="1">
                <a:cs typeface="Arial" panose="020B0604020202020204" pitchFamily="34" charset="0"/>
              </a:rPr>
              <a:t>como</a:t>
            </a:r>
            <a:r>
              <a:rPr lang="en-US" sz="1100" dirty="0">
                <a:cs typeface="Arial" panose="020B0604020202020204" pitchFamily="34" charset="0"/>
              </a:rPr>
              <a:t> </a:t>
            </a:r>
            <a:r>
              <a:rPr lang="en-US" sz="1100" dirty="0" err="1">
                <a:cs typeface="Arial" panose="020B0604020202020204" pitchFamily="34" charset="0"/>
              </a:rPr>
              <a:t>copagos</a:t>
            </a:r>
            <a:r>
              <a:rPr lang="en-US" sz="1100" dirty="0">
                <a:cs typeface="Arial" panose="020B0604020202020204" pitchFamily="34" charset="0"/>
              </a:rPr>
              <a:t>, </a:t>
            </a:r>
            <a:r>
              <a:rPr lang="en-US" sz="1100" dirty="0" err="1">
                <a:cs typeface="Arial" panose="020B0604020202020204" pitchFamily="34" charset="0"/>
              </a:rPr>
              <a:t>coseguros</a:t>
            </a:r>
            <a:r>
              <a:rPr lang="en-US" sz="1100" dirty="0">
                <a:cs typeface="Arial" panose="020B0604020202020204" pitchFamily="34" charset="0"/>
              </a:rPr>
              <a:t> y </a:t>
            </a:r>
            <a:r>
              <a:rPr lang="en-US" sz="1100" dirty="0" err="1">
                <a:cs typeface="Arial" panose="020B0604020202020204" pitchFamily="34" charset="0"/>
              </a:rPr>
              <a:t>deducibles</a:t>
            </a:r>
            <a:r>
              <a:rPr lang="en-US" sz="1100" dirty="0">
                <a:cs typeface="Arial" panose="020B0604020202020204" pitchFamily="34" charset="0"/>
              </a:rPr>
              <a:t>.</a:t>
            </a:r>
            <a:endParaRPr lang="en-US" sz="1100" dirty="0">
              <a:solidFill>
                <a:prstClr val="black"/>
              </a:solidFill>
              <a:cs typeface="Arial" panose="020B0604020202020204" pitchFamily="34" charset="0"/>
            </a:endParaRPr>
          </a:p>
          <a:p>
            <a:pPr marL="119006" indent="-119006" rtl="0">
              <a:spcBef>
                <a:spcPts val="633"/>
              </a:spcBef>
              <a:defRPr/>
            </a:pPr>
            <a:r>
              <a:rPr lang="en-US" sz="1100" b="1" dirty="0" err="1">
                <a:cs typeface="Arial" panose="020B0604020202020204" pitchFamily="34" charset="0"/>
              </a:rPr>
              <a:t>Algunas</a:t>
            </a:r>
            <a:r>
              <a:rPr lang="en-US" sz="1100" b="1" dirty="0">
                <a:cs typeface="Arial" panose="020B0604020202020204" pitchFamily="34" charset="0"/>
              </a:rPr>
              <a:t> </a:t>
            </a:r>
            <a:r>
              <a:rPr lang="en-US" sz="1100" b="1" dirty="0" err="1">
                <a:cs typeface="Arial" panose="020B0604020202020204" pitchFamily="34" charset="0"/>
              </a:rPr>
              <a:t>pólizas</a:t>
            </a:r>
            <a:r>
              <a:rPr lang="en-US" sz="1100" b="1" dirty="0">
                <a:cs typeface="Arial" panose="020B0604020202020204" pitchFamily="34" charset="0"/>
              </a:rPr>
              <a:t> de Medigap también </a:t>
            </a:r>
            <a:r>
              <a:rPr lang="en-US" sz="1100" b="1" dirty="0" err="1">
                <a:cs typeface="Arial" panose="020B0604020202020204" pitchFamily="34" charset="0"/>
              </a:rPr>
              <a:t>cubren</a:t>
            </a:r>
            <a:r>
              <a:rPr lang="en-US" sz="1100" b="1" dirty="0">
                <a:cs typeface="Arial" panose="020B0604020202020204" pitchFamily="34" charset="0"/>
              </a:rPr>
              <a:t> </a:t>
            </a:r>
            <a:r>
              <a:rPr lang="en-US" sz="1100" b="1" dirty="0" err="1">
                <a:cs typeface="Arial" panose="020B0604020202020204" pitchFamily="34" charset="0"/>
              </a:rPr>
              <a:t>beneficios</a:t>
            </a:r>
            <a:r>
              <a:rPr lang="en-US" sz="1100" b="1" dirty="0">
                <a:cs typeface="Arial" panose="020B0604020202020204" pitchFamily="34" charset="0"/>
              </a:rPr>
              <a:t> que </a:t>
            </a:r>
            <a:r>
              <a:rPr lang="en-US" sz="1100" b="1" dirty="0" err="1">
                <a:cs typeface="Arial" panose="020B0604020202020204" pitchFamily="34" charset="0"/>
              </a:rPr>
              <a:t>el</a:t>
            </a:r>
            <a:r>
              <a:rPr lang="en-US" sz="1100" b="1" dirty="0">
                <a:cs typeface="Arial" panose="020B0604020202020204" pitchFamily="34" charset="0"/>
              </a:rPr>
              <a:t> Medicare Original no </a:t>
            </a:r>
            <a:r>
              <a:rPr lang="en-US" sz="1100" b="1" dirty="0" err="1">
                <a:cs typeface="Arial" panose="020B0604020202020204" pitchFamily="34" charset="0"/>
              </a:rPr>
              <a:t>cubre</a:t>
            </a:r>
            <a:r>
              <a:rPr lang="en-US" sz="1100" b="1" dirty="0">
                <a:cs typeface="Arial" panose="020B0604020202020204" pitchFamily="34" charset="0"/>
              </a:rPr>
              <a:t>, </a:t>
            </a:r>
            <a:r>
              <a:rPr lang="en-US" sz="1100" dirty="0" err="1">
                <a:cs typeface="Arial" panose="020B0604020202020204" pitchFamily="34" charset="0"/>
              </a:rPr>
              <a:t>como</a:t>
            </a:r>
            <a:r>
              <a:rPr lang="en-US" sz="1100" dirty="0">
                <a:cs typeface="Arial" panose="020B0604020202020204" pitchFamily="34" charset="0"/>
              </a:rPr>
              <a:t> </a:t>
            </a:r>
            <a:r>
              <a:rPr lang="en-US" sz="1100" dirty="0" err="1">
                <a:cs typeface="Arial" panose="020B0604020202020204" pitchFamily="34" charset="0"/>
              </a:rPr>
              <a:t>gastos</a:t>
            </a:r>
            <a:r>
              <a:rPr lang="en-US" sz="1100" dirty="0">
                <a:cs typeface="Arial" panose="020B0604020202020204" pitchFamily="34" charset="0"/>
              </a:rPr>
              <a:t> de </a:t>
            </a:r>
            <a:r>
              <a:rPr lang="en-US" sz="1100" dirty="0" err="1">
                <a:cs typeface="Arial" panose="020B0604020202020204" pitchFamily="34" charset="0"/>
              </a:rPr>
              <a:t>emergencia</a:t>
            </a:r>
            <a:r>
              <a:rPr lang="en-US" sz="1100" dirty="0">
                <a:cs typeface="Arial" panose="020B0604020202020204" pitchFamily="34" charset="0"/>
              </a:rPr>
              <a:t> </a:t>
            </a:r>
            <a:r>
              <a:rPr lang="en-US" sz="1100" dirty="0" err="1">
                <a:cs typeface="Arial" panose="020B0604020202020204" pitchFamily="34" charset="0"/>
              </a:rPr>
              <a:t>por</a:t>
            </a:r>
            <a:r>
              <a:rPr lang="en-US" sz="1100" dirty="0">
                <a:cs typeface="Arial" panose="020B0604020202020204" pitchFamily="34" charset="0"/>
              </a:rPr>
              <a:t> </a:t>
            </a:r>
            <a:r>
              <a:rPr lang="en-US" sz="1100" dirty="0" err="1">
                <a:cs typeface="Arial" panose="020B0604020202020204" pitchFamily="34" charset="0"/>
              </a:rPr>
              <a:t>viajes</a:t>
            </a:r>
            <a:r>
              <a:rPr lang="en-US" sz="1100" dirty="0">
                <a:cs typeface="Arial" panose="020B0604020202020204" pitchFamily="34" charset="0"/>
              </a:rPr>
              <a:t> al </a:t>
            </a:r>
            <a:r>
              <a:rPr lang="en-US" sz="1100" dirty="0" err="1">
                <a:cs typeface="Arial" panose="020B0604020202020204" pitchFamily="34" charset="0"/>
              </a:rPr>
              <a:t>extranjero</a:t>
            </a:r>
            <a:r>
              <a:rPr lang="en-US" sz="1100" dirty="0">
                <a:cs typeface="Arial" panose="020B0604020202020204" pitchFamily="34" charset="0"/>
              </a:rPr>
              <a:t>. Las </a:t>
            </a:r>
            <a:r>
              <a:rPr lang="en-US" sz="1100" dirty="0" err="1">
                <a:cs typeface="Arial" panose="020B0604020202020204" pitchFamily="34" charset="0"/>
              </a:rPr>
              <a:t>pólizas</a:t>
            </a:r>
            <a:r>
              <a:rPr lang="en-US" sz="1100" dirty="0">
                <a:cs typeface="Arial" panose="020B0604020202020204" pitchFamily="34" charset="0"/>
              </a:rPr>
              <a:t> Medigap no </a:t>
            </a:r>
            <a:r>
              <a:rPr lang="en-US" sz="1100" dirty="0" err="1">
                <a:cs typeface="Arial" panose="020B0604020202020204" pitchFamily="34" charset="0"/>
              </a:rPr>
              <a:t>cubren</a:t>
            </a:r>
            <a:r>
              <a:rPr lang="en-US" sz="1100" dirty="0">
                <a:cs typeface="Arial" panose="020B0604020202020204" pitchFamily="34" charset="0"/>
              </a:rPr>
              <a:t> </a:t>
            </a:r>
            <a:r>
              <a:rPr lang="en-US" sz="1100" dirty="0" err="1">
                <a:cs typeface="Arial" panose="020B0604020202020204" pitchFamily="34" charset="0"/>
              </a:rPr>
              <a:t>su</a:t>
            </a:r>
            <a:r>
              <a:rPr lang="en-US" sz="1100" dirty="0">
                <a:cs typeface="Arial" panose="020B0604020202020204" pitchFamily="34" charset="0"/>
              </a:rPr>
              <a:t> </a:t>
            </a:r>
            <a:r>
              <a:rPr lang="en-US" sz="1100" dirty="0" err="1">
                <a:cs typeface="Arial" panose="020B0604020202020204" pitchFamily="34" charset="0"/>
              </a:rPr>
              <a:t>parte</a:t>
            </a:r>
            <a:r>
              <a:rPr lang="en-US" sz="1100" dirty="0">
                <a:cs typeface="Arial" panose="020B0604020202020204" pitchFamily="34" charset="0"/>
              </a:rPr>
              <a:t> de </a:t>
            </a:r>
            <a:r>
              <a:rPr lang="en-US" sz="1100" dirty="0" err="1">
                <a:cs typeface="Arial" panose="020B0604020202020204" pitchFamily="34" charset="0"/>
              </a:rPr>
              <a:t>los</a:t>
            </a:r>
            <a:r>
              <a:rPr lang="en-US" sz="1100" dirty="0">
                <a:cs typeface="Arial" panose="020B0604020202020204" pitchFamily="34" charset="0"/>
              </a:rPr>
              <a:t> </a:t>
            </a:r>
            <a:r>
              <a:rPr lang="en-US" sz="1100" dirty="0" err="1">
                <a:cs typeface="Arial" panose="020B0604020202020204" pitchFamily="34" charset="0"/>
              </a:rPr>
              <a:t>costos</a:t>
            </a:r>
            <a:r>
              <a:rPr lang="en-US" sz="1100" dirty="0">
                <a:cs typeface="Arial" panose="020B0604020202020204" pitchFamily="34" charset="0"/>
              </a:rPr>
              <a:t> bajo </a:t>
            </a:r>
            <a:r>
              <a:rPr lang="en-US" sz="1100" dirty="0" err="1">
                <a:cs typeface="Arial" panose="020B0604020202020204" pitchFamily="34" charset="0"/>
              </a:rPr>
              <a:t>otros</a:t>
            </a:r>
            <a:r>
              <a:rPr lang="en-US" sz="1100" dirty="0">
                <a:cs typeface="Arial" panose="020B0604020202020204" pitchFamily="34" charset="0"/>
              </a:rPr>
              <a:t> </a:t>
            </a:r>
            <a:r>
              <a:rPr lang="en-US" sz="1100" dirty="0" err="1">
                <a:cs typeface="Arial" panose="020B0604020202020204" pitchFamily="34" charset="0"/>
              </a:rPr>
              <a:t>tipos</a:t>
            </a:r>
            <a:r>
              <a:rPr lang="en-US" sz="1100" dirty="0">
                <a:cs typeface="Arial" panose="020B0604020202020204" pitchFamily="34" charset="0"/>
              </a:rPr>
              <a:t> de </a:t>
            </a:r>
            <a:r>
              <a:rPr lang="en-US" sz="1100" dirty="0" err="1">
                <a:cs typeface="Arial" panose="020B0604020202020204" pitchFamily="34" charset="0"/>
              </a:rPr>
              <a:t>cobertura</a:t>
            </a:r>
            <a:r>
              <a:rPr lang="en-US" sz="1100" dirty="0">
                <a:cs typeface="Arial" panose="020B0604020202020204" pitchFamily="34" charset="0"/>
              </a:rPr>
              <a:t> </a:t>
            </a:r>
            <a:r>
              <a:rPr lang="en-US" sz="1100" dirty="0" err="1">
                <a:cs typeface="Arial" panose="020B0604020202020204" pitchFamily="34" charset="0"/>
              </a:rPr>
              <a:t>médica</a:t>
            </a:r>
            <a:r>
              <a:rPr lang="en-US" sz="1100" dirty="0">
                <a:cs typeface="Arial" panose="020B0604020202020204" pitchFamily="34" charset="0"/>
              </a:rPr>
              <a:t>, </a:t>
            </a:r>
            <a:r>
              <a:rPr lang="en-US" sz="1100" dirty="0" err="1">
                <a:cs typeface="Arial" panose="020B0604020202020204" pitchFamily="34" charset="0"/>
              </a:rPr>
              <a:t>incluidos</a:t>
            </a:r>
            <a:r>
              <a:rPr lang="en-US" sz="1100" dirty="0">
                <a:cs typeface="Arial" panose="020B0604020202020204" pitchFamily="34" charset="0"/>
              </a:rPr>
              <a:t> </a:t>
            </a:r>
            <a:r>
              <a:rPr lang="en-US" sz="1100" dirty="0" err="1">
                <a:cs typeface="Arial" panose="020B0604020202020204" pitchFamily="34" charset="0"/>
              </a:rPr>
              <a:t>los</a:t>
            </a:r>
            <a:r>
              <a:rPr lang="en-US" sz="1100" dirty="0">
                <a:cs typeface="Arial" panose="020B0604020202020204" pitchFamily="34" charset="0"/>
              </a:rPr>
              <a:t> planes Medicare Advantage, </a:t>
            </a:r>
            <a:r>
              <a:rPr lang="en-US" sz="1100" dirty="0" err="1">
                <a:cs typeface="Arial" panose="020B0604020202020204" pitchFamily="34" charset="0"/>
              </a:rPr>
              <a:t>los</a:t>
            </a:r>
            <a:r>
              <a:rPr lang="en-US" sz="1100" dirty="0">
                <a:cs typeface="Arial" panose="020B0604020202020204" pitchFamily="34" charset="0"/>
              </a:rPr>
              <a:t> planes de </a:t>
            </a:r>
            <a:r>
              <a:rPr lang="en-US" sz="1100" dirty="0" err="1">
                <a:cs typeface="Arial" panose="020B0604020202020204" pitchFamily="34" charset="0"/>
              </a:rPr>
              <a:t>medicamentos</a:t>
            </a:r>
            <a:r>
              <a:rPr lang="en-US" sz="1100" dirty="0">
                <a:cs typeface="Arial" panose="020B0604020202020204" pitchFamily="34" charset="0"/>
              </a:rPr>
              <a:t> </a:t>
            </a:r>
            <a:r>
              <a:rPr lang="en-US" sz="1100" dirty="0" err="1">
                <a:cs typeface="Arial" panose="020B0604020202020204" pitchFamily="34" charset="0"/>
              </a:rPr>
              <a:t>independientes</a:t>
            </a:r>
            <a:r>
              <a:rPr lang="en-US" sz="1100" dirty="0">
                <a:cs typeface="Arial" panose="020B0604020202020204" pitchFamily="34" charset="0"/>
              </a:rPr>
              <a:t> de Medicare, la </a:t>
            </a:r>
            <a:r>
              <a:rPr lang="en-US" sz="1100" dirty="0" err="1">
                <a:cs typeface="Arial" panose="020B0604020202020204" pitchFamily="34" charset="0"/>
              </a:rPr>
              <a:t>cobertura</a:t>
            </a:r>
            <a:r>
              <a:rPr lang="en-US" sz="1100" dirty="0">
                <a:cs typeface="Arial" panose="020B0604020202020204" pitchFamily="34" charset="0"/>
              </a:rPr>
              <a:t> </a:t>
            </a:r>
            <a:r>
              <a:rPr lang="en-US" sz="1100" dirty="0" err="1">
                <a:cs typeface="Arial" panose="020B0604020202020204" pitchFamily="34" charset="0"/>
              </a:rPr>
              <a:t>médica</a:t>
            </a:r>
            <a:r>
              <a:rPr lang="en-US" sz="1100" dirty="0">
                <a:cs typeface="Arial" panose="020B0604020202020204" pitchFamily="34" charset="0"/>
              </a:rPr>
              <a:t> </a:t>
            </a:r>
            <a:r>
              <a:rPr lang="en-US" sz="1100" dirty="0" err="1">
                <a:cs typeface="Arial" panose="020B0604020202020204" pitchFamily="34" charset="0"/>
              </a:rPr>
              <a:t>grupal</a:t>
            </a:r>
            <a:r>
              <a:rPr lang="en-US" sz="1100" dirty="0">
                <a:cs typeface="Arial" panose="020B0604020202020204" pitchFamily="34" charset="0"/>
              </a:rPr>
              <a:t> de </a:t>
            </a:r>
            <a:r>
              <a:rPr lang="en-US" sz="1100" dirty="0" err="1">
                <a:cs typeface="Arial" panose="020B0604020202020204" pitchFamily="34" charset="0"/>
              </a:rPr>
              <a:t>empleadores</a:t>
            </a:r>
            <a:r>
              <a:rPr lang="en-US" sz="1100" dirty="0">
                <a:cs typeface="Arial" panose="020B0604020202020204" pitchFamily="34" charset="0"/>
              </a:rPr>
              <a:t> o </a:t>
            </a:r>
            <a:r>
              <a:rPr lang="en-US" sz="1100" dirty="0" err="1">
                <a:cs typeface="Arial" panose="020B0604020202020204" pitchFamily="34" charset="0"/>
              </a:rPr>
              <a:t>sindicatos</a:t>
            </a:r>
            <a:r>
              <a:rPr lang="en-US" sz="1100" dirty="0">
                <a:cs typeface="Arial" panose="020B0604020202020204" pitchFamily="34" charset="0"/>
              </a:rPr>
              <a:t>, Medicaid o TRICARE.</a:t>
            </a:r>
            <a:endParaRPr lang="en-US" sz="1100" dirty="0">
              <a:solidFill>
                <a:prstClr val="black"/>
              </a:solidFill>
              <a:cs typeface="Arial" panose="020B0604020202020204" pitchFamily="34" charset="0"/>
            </a:endParaRPr>
          </a:p>
          <a:p>
            <a:pPr marL="119006" indent="-119006" rtl="0">
              <a:spcBef>
                <a:spcPts val="633"/>
              </a:spcBef>
              <a:defRPr/>
            </a:pPr>
            <a:r>
              <a:rPr lang="en-US" sz="1100" b="1" dirty="0" err="1">
                <a:cs typeface="Arial" panose="020B0604020202020204" pitchFamily="34" charset="0"/>
              </a:rPr>
              <a:t>Todas</a:t>
            </a:r>
            <a:r>
              <a:rPr lang="en-US" sz="1100" b="1" dirty="0">
                <a:cs typeface="Arial" panose="020B0604020202020204" pitchFamily="34" charset="0"/>
              </a:rPr>
              <a:t> las </a:t>
            </a:r>
            <a:r>
              <a:rPr lang="en-US" sz="1100" b="1" dirty="0" err="1">
                <a:cs typeface="Arial" panose="020B0604020202020204" pitchFamily="34" charset="0"/>
              </a:rPr>
              <a:t>pólizas</a:t>
            </a:r>
            <a:r>
              <a:rPr lang="en-US" sz="1100" b="1" dirty="0">
                <a:cs typeface="Arial" panose="020B0604020202020204" pitchFamily="34" charset="0"/>
              </a:rPr>
              <a:t> de Medigap </a:t>
            </a:r>
            <a:r>
              <a:rPr lang="en-US" sz="1100" b="1" dirty="0" err="1">
                <a:cs typeface="Arial" panose="020B0604020202020204" pitchFamily="34" charset="0"/>
              </a:rPr>
              <a:t>deben</a:t>
            </a:r>
            <a:r>
              <a:rPr lang="en-US" sz="1100" b="1" dirty="0">
                <a:cs typeface="Arial" panose="020B0604020202020204" pitchFamily="34" charset="0"/>
              </a:rPr>
              <a:t> </a:t>
            </a:r>
            <a:r>
              <a:rPr lang="en-US" sz="1100" b="1" dirty="0" err="1">
                <a:cs typeface="Arial" panose="020B0604020202020204" pitchFamily="34" charset="0"/>
              </a:rPr>
              <a:t>cumplir</a:t>
            </a:r>
            <a:r>
              <a:rPr lang="en-US" sz="1100" b="1" dirty="0">
                <a:cs typeface="Arial" panose="020B0604020202020204" pitchFamily="34" charset="0"/>
              </a:rPr>
              <a:t> con </a:t>
            </a:r>
            <a:r>
              <a:rPr lang="en-US" sz="1100" b="1" dirty="0" err="1">
                <a:cs typeface="Arial" panose="020B0604020202020204" pitchFamily="34" charset="0"/>
              </a:rPr>
              <a:t>leyes</a:t>
            </a:r>
            <a:r>
              <a:rPr lang="en-US" sz="1100" b="1" dirty="0">
                <a:cs typeface="Arial" panose="020B0604020202020204" pitchFamily="34" charset="0"/>
              </a:rPr>
              <a:t> federales y </a:t>
            </a:r>
            <a:r>
              <a:rPr lang="en-US" sz="1100" b="1" dirty="0" err="1">
                <a:cs typeface="Arial" panose="020B0604020202020204" pitchFamily="34" charset="0"/>
              </a:rPr>
              <a:t>estatales</a:t>
            </a:r>
            <a:r>
              <a:rPr lang="en-US" sz="1100" b="1" dirty="0">
                <a:cs typeface="Arial" panose="020B0604020202020204" pitchFamily="34" charset="0"/>
              </a:rPr>
              <a:t> </a:t>
            </a:r>
            <a:r>
              <a:rPr lang="en-US" sz="1100" b="1" dirty="0" err="1">
                <a:cs typeface="Arial" panose="020B0604020202020204" pitchFamily="34" charset="0"/>
              </a:rPr>
              <a:t>diseñadas</a:t>
            </a:r>
            <a:r>
              <a:rPr lang="en-US" sz="1100" b="1" dirty="0">
                <a:cs typeface="Arial" panose="020B0604020202020204" pitchFamily="34" charset="0"/>
              </a:rPr>
              <a:t> para </a:t>
            </a:r>
            <a:r>
              <a:rPr lang="en-US" sz="1100" b="1" dirty="0" err="1">
                <a:cs typeface="Arial" panose="020B0604020202020204" pitchFamily="34" charset="0"/>
              </a:rPr>
              <a:t>protegerlo</a:t>
            </a:r>
            <a:r>
              <a:rPr lang="en-US" sz="1100" b="1" dirty="0">
                <a:cs typeface="Arial" panose="020B0604020202020204" pitchFamily="34" charset="0"/>
              </a:rPr>
              <a:t>, </a:t>
            </a:r>
            <a:r>
              <a:rPr lang="en-US" sz="1100" dirty="0">
                <a:cs typeface="Arial" panose="020B0604020202020204" pitchFamily="34" charset="0"/>
              </a:rPr>
              <a:t>y las </a:t>
            </a:r>
            <a:r>
              <a:rPr lang="en-US" sz="1100" dirty="0" err="1">
                <a:cs typeface="Arial" panose="020B0604020202020204" pitchFamily="34" charset="0"/>
              </a:rPr>
              <a:t>pólizas</a:t>
            </a:r>
            <a:r>
              <a:rPr lang="en-US" sz="1100" dirty="0">
                <a:cs typeface="Arial" panose="020B0604020202020204" pitchFamily="34" charset="0"/>
              </a:rPr>
              <a:t> </a:t>
            </a:r>
            <a:r>
              <a:rPr lang="en-US" sz="1100" dirty="0" err="1">
                <a:cs typeface="Arial" panose="020B0604020202020204" pitchFamily="34" charset="0"/>
              </a:rPr>
              <a:t>deben</a:t>
            </a:r>
            <a:r>
              <a:rPr lang="en-US" sz="1100" dirty="0">
                <a:cs typeface="Arial" panose="020B0604020202020204" pitchFamily="34" charset="0"/>
              </a:rPr>
              <a:t> </a:t>
            </a:r>
            <a:r>
              <a:rPr lang="en-US" sz="1100" dirty="0" err="1">
                <a:cs typeface="Arial" panose="020B0604020202020204" pitchFamily="34" charset="0"/>
              </a:rPr>
              <a:t>identificarse</a:t>
            </a:r>
            <a:r>
              <a:rPr lang="en-US" sz="1100" dirty="0">
                <a:cs typeface="Arial" panose="020B0604020202020204" pitchFamily="34" charset="0"/>
              </a:rPr>
              <a:t> </a:t>
            </a:r>
            <a:r>
              <a:rPr lang="en-US" sz="1100" dirty="0" err="1">
                <a:cs typeface="Arial" panose="020B0604020202020204" pitchFamily="34" charset="0"/>
              </a:rPr>
              <a:t>claramente</a:t>
            </a:r>
            <a:r>
              <a:rPr lang="en-US" sz="1100" dirty="0">
                <a:cs typeface="Arial" panose="020B0604020202020204" pitchFamily="34" charset="0"/>
              </a:rPr>
              <a:t> </a:t>
            </a:r>
            <a:r>
              <a:rPr lang="en-US" sz="1100" dirty="0" err="1">
                <a:cs typeface="Arial" panose="020B0604020202020204" pitchFamily="34" charset="0"/>
              </a:rPr>
              <a:t>como</a:t>
            </a:r>
            <a:r>
              <a:rPr lang="en-US" sz="1100" dirty="0">
                <a:cs typeface="Arial" panose="020B0604020202020204" pitchFamily="34" charset="0"/>
              </a:rPr>
              <a:t> "Seguro </a:t>
            </a:r>
            <a:r>
              <a:rPr lang="en-US" sz="1100" dirty="0" err="1">
                <a:cs typeface="Arial" panose="020B0604020202020204" pitchFamily="34" charset="0"/>
              </a:rPr>
              <a:t>Suplementario</a:t>
            </a:r>
            <a:r>
              <a:rPr lang="en-US" sz="1100" dirty="0">
                <a:cs typeface="Arial" panose="020B0604020202020204" pitchFamily="34" charset="0"/>
              </a:rPr>
              <a:t> de Medicare". Las </a:t>
            </a:r>
            <a:r>
              <a:rPr lang="en-US" sz="1100" dirty="0" err="1">
                <a:cs typeface="Arial" panose="020B0604020202020204" pitchFamily="34" charset="0"/>
              </a:rPr>
              <a:t>pólizas</a:t>
            </a:r>
            <a:r>
              <a:rPr lang="en-US" sz="1100" dirty="0">
                <a:cs typeface="Arial" panose="020B0604020202020204" pitchFamily="34" charset="0"/>
              </a:rPr>
              <a:t> Medigap </a:t>
            </a:r>
            <a:r>
              <a:rPr lang="en-US" sz="1100" dirty="0" err="1">
                <a:cs typeface="Arial" panose="020B0604020202020204" pitchFamily="34" charset="0"/>
              </a:rPr>
              <a:t>están</a:t>
            </a:r>
            <a:r>
              <a:rPr lang="en-US" sz="1100" dirty="0">
                <a:cs typeface="Arial" panose="020B0604020202020204" pitchFamily="34" charset="0"/>
              </a:rPr>
              <a:t> </a:t>
            </a:r>
            <a:r>
              <a:rPr lang="en-US" sz="1100" dirty="0" err="1">
                <a:cs typeface="Arial" panose="020B0604020202020204" pitchFamily="34" charset="0"/>
              </a:rPr>
              <a:t>estandarizadas</a:t>
            </a:r>
            <a:r>
              <a:rPr lang="en-US" sz="1100" dirty="0">
                <a:cs typeface="Arial" panose="020B0604020202020204" pitchFamily="34" charset="0"/>
              </a:rPr>
              <a:t> y, </a:t>
            </a:r>
            <a:r>
              <a:rPr lang="en-US" sz="1100" dirty="0" err="1">
                <a:cs typeface="Arial" panose="020B0604020202020204" pitchFamily="34" charset="0"/>
              </a:rPr>
              <a:t>en</a:t>
            </a:r>
            <a:r>
              <a:rPr lang="en-US" sz="1100" dirty="0">
                <a:cs typeface="Arial" panose="020B0604020202020204" pitchFamily="34" charset="0"/>
              </a:rPr>
              <a:t> la </a:t>
            </a:r>
            <a:r>
              <a:rPr lang="en-US" sz="1100" dirty="0" err="1">
                <a:cs typeface="Arial" panose="020B0604020202020204" pitchFamily="34" charset="0"/>
              </a:rPr>
              <a:t>mayoría</a:t>
            </a:r>
            <a:r>
              <a:rPr lang="en-US" sz="1100" dirty="0">
                <a:cs typeface="Arial" panose="020B0604020202020204" pitchFamily="34" charset="0"/>
              </a:rPr>
              <a:t> de </a:t>
            </a:r>
            <a:r>
              <a:rPr lang="en-US" sz="1100" dirty="0" err="1">
                <a:cs typeface="Arial" panose="020B0604020202020204" pitchFamily="34" charset="0"/>
              </a:rPr>
              <a:t>los</a:t>
            </a:r>
            <a:r>
              <a:rPr lang="en-US" sz="1100" dirty="0">
                <a:cs typeface="Arial" panose="020B0604020202020204" pitchFamily="34" charset="0"/>
              </a:rPr>
              <a:t> </a:t>
            </a:r>
            <a:r>
              <a:rPr lang="en-US" sz="1100" dirty="0" err="1">
                <a:cs typeface="Arial" panose="020B0604020202020204" pitchFamily="34" charset="0"/>
              </a:rPr>
              <a:t>estados</a:t>
            </a:r>
            <a:r>
              <a:rPr lang="en-US" sz="1100" dirty="0">
                <a:cs typeface="Arial" panose="020B0604020202020204" pitchFamily="34" charset="0"/>
              </a:rPr>
              <a:t>, se </a:t>
            </a:r>
            <a:r>
              <a:rPr lang="en-US" sz="1100" dirty="0" err="1">
                <a:cs typeface="Arial" panose="020B0604020202020204" pitchFamily="34" charset="0"/>
              </a:rPr>
              <a:t>denominan</a:t>
            </a:r>
            <a:r>
              <a:rPr lang="en-US" sz="1100" dirty="0">
                <a:cs typeface="Arial" panose="020B0604020202020204" pitchFamily="34" charset="0"/>
              </a:rPr>
              <a:t> </a:t>
            </a:r>
            <a:r>
              <a:rPr lang="en-US" sz="1100" dirty="0" err="1">
                <a:cs typeface="Arial" panose="020B0604020202020204" pitchFamily="34" charset="0"/>
              </a:rPr>
              <a:t>por</a:t>
            </a:r>
            <a:r>
              <a:rPr lang="en-US" sz="1100" dirty="0">
                <a:cs typeface="Arial" panose="020B0604020202020204" pitchFamily="34" charset="0"/>
              </a:rPr>
              <a:t> </a:t>
            </a:r>
            <a:r>
              <a:rPr lang="en-US" sz="1100" dirty="0" err="1">
                <a:cs typeface="Arial" panose="020B0604020202020204" pitchFamily="34" charset="0"/>
              </a:rPr>
              <a:t>letras</a:t>
            </a:r>
            <a:r>
              <a:rPr lang="en-US" sz="1100" dirty="0">
                <a:cs typeface="Arial" panose="020B0604020202020204" pitchFamily="34" charset="0"/>
              </a:rPr>
              <a:t> </a:t>
            </a:r>
            <a:r>
              <a:rPr lang="en-US" sz="1100" dirty="0" err="1">
                <a:cs typeface="Arial" panose="020B0604020202020204" pitchFamily="34" charset="0"/>
              </a:rPr>
              <a:t>como</a:t>
            </a:r>
            <a:r>
              <a:rPr lang="en-US" sz="1100" dirty="0">
                <a:cs typeface="Arial" panose="020B0604020202020204" pitchFamily="34" charset="0"/>
              </a:rPr>
              <a:t> Planes A</a:t>
            </a:r>
            <a:r>
              <a:rPr lang="en-US" sz="1100" dirty="0">
                <a:solidFill>
                  <a:prstClr val="black"/>
                </a:solidFill>
                <a:cs typeface="Arial" panose="020B0604020202020204" pitchFamily="34" charset="0"/>
              </a:rPr>
              <a:t>–</a:t>
            </a:r>
            <a:r>
              <a:rPr lang="en-US" sz="1100" dirty="0">
                <a:cs typeface="Arial" panose="020B0604020202020204" pitchFamily="34" charset="0"/>
              </a:rPr>
              <a:t>N. Cada </a:t>
            </a:r>
            <a:r>
              <a:rPr lang="en-US" sz="1100" dirty="0" err="1">
                <a:cs typeface="Arial" panose="020B0604020202020204" pitchFamily="34" charset="0"/>
              </a:rPr>
              <a:t>póliza</a:t>
            </a:r>
            <a:r>
              <a:rPr lang="en-US" sz="1100" dirty="0">
                <a:cs typeface="Arial" panose="020B0604020202020204" pitchFamily="34" charset="0"/>
              </a:rPr>
              <a:t> </a:t>
            </a:r>
            <a:r>
              <a:rPr lang="en-US" sz="1100" dirty="0" err="1">
                <a:cs typeface="Arial" panose="020B0604020202020204" pitchFamily="34" charset="0"/>
              </a:rPr>
              <a:t>estandarizada</a:t>
            </a:r>
            <a:r>
              <a:rPr lang="en-US" sz="1100" dirty="0">
                <a:cs typeface="Arial" panose="020B0604020202020204" pitchFamily="34" charset="0"/>
              </a:rPr>
              <a:t> de Medigap bajo la </a:t>
            </a:r>
            <a:r>
              <a:rPr lang="en-US" sz="1100" dirty="0" err="1">
                <a:cs typeface="Arial" panose="020B0604020202020204" pitchFamily="34" charset="0"/>
              </a:rPr>
              <a:t>misma</a:t>
            </a:r>
            <a:r>
              <a:rPr lang="en-US" sz="1100" dirty="0">
                <a:cs typeface="Arial" panose="020B0604020202020204" pitchFamily="34" charset="0"/>
              </a:rPr>
              <a:t> carta de plan </a:t>
            </a:r>
            <a:r>
              <a:rPr lang="en-US" sz="1100" dirty="0" err="1">
                <a:cs typeface="Arial" panose="020B0604020202020204" pitchFamily="34" charset="0"/>
              </a:rPr>
              <a:t>debe</a:t>
            </a:r>
            <a:r>
              <a:rPr lang="en-US" sz="1100" dirty="0">
                <a:cs typeface="Arial" panose="020B0604020202020204" pitchFamily="34" charset="0"/>
              </a:rPr>
              <a:t> </a:t>
            </a:r>
            <a:r>
              <a:rPr lang="en-US" sz="1100" dirty="0" err="1">
                <a:cs typeface="Arial" panose="020B0604020202020204" pitchFamily="34" charset="0"/>
              </a:rPr>
              <a:t>ofrecer</a:t>
            </a:r>
            <a:r>
              <a:rPr lang="en-US" sz="1100" dirty="0">
                <a:cs typeface="Arial" panose="020B0604020202020204" pitchFamily="34" charset="0"/>
              </a:rPr>
              <a:t> </a:t>
            </a:r>
            <a:r>
              <a:rPr lang="en-US" sz="1100" dirty="0" err="1">
                <a:cs typeface="Arial" panose="020B0604020202020204" pitchFamily="34" charset="0"/>
              </a:rPr>
              <a:t>los</a:t>
            </a:r>
            <a:r>
              <a:rPr lang="en-US" sz="1100" dirty="0">
                <a:cs typeface="Arial" panose="020B0604020202020204" pitchFamily="34" charset="0"/>
              </a:rPr>
              <a:t> </a:t>
            </a:r>
            <a:r>
              <a:rPr lang="en-US" sz="1100" dirty="0" err="1">
                <a:cs typeface="Arial" panose="020B0604020202020204" pitchFamily="34" charset="0"/>
              </a:rPr>
              <a:t>mismos</a:t>
            </a:r>
            <a:r>
              <a:rPr lang="en-US" sz="1100" dirty="0">
                <a:cs typeface="Arial" panose="020B0604020202020204" pitchFamily="34" charset="0"/>
              </a:rPr>
              <a:t> </a:t>
            </a:r>
            <a:r>
              <a:rPr lang="en-US" sz="1100" dirty="0" err="1">
                <a:cs typeface="Arial" panose="020B0604020202020204" pitchFamily="34" charset="0"/>
              </a:rPr>
              <a:t>beneficios</a:t>
            </a:r>
            <a:r>
              <a:rPr lang="en-US" sz="1100" dirty="0">
                <a:cs typeface="Arial" panose="020B0604020202020204" pitchFamily="34" charset="0"/>
              </a:rPr>
              <a:t> </a:t>
            </a:r>
            <a:r>
              <a:rPr lang="en-US" sz="1100" dirty="0" err="1">
                <a:cs typeface="Arial" panose="020B0604020202020204" pitchFamily="34" charset="0"/>
              </a:rPr>
              <a:t>básicos</a:t>
            </a:r>
            <a:r>
              <a:rPr lang="en-US" sz="1100" dirty="0">
                <a:cs typeface="Arial" panose="020B0604020202020204" pitchFamily="34" charset="0"/>
              </a:rPr>
              <a:t>, </a:t>
            </a:r>
            <a:r>
              <a:rPr lang="en-US" sz="1100" dirty="0" err="1">
                <a:cs typeface="Arial" panose="020B0604020202020204" pitchFamily="34" charset="0"/>
              </a:rPr>
              <a:t>independientemente</a:t>
            </a:r>
            <a:r>
              <a:rPr lang="en-US" sz="1100" dirty="0">
                <a:cs typeface="Arial" panose="020B0604020202020204" pitchFamily="34" charset="0"/>
              </a:rPr>
              <a:t> de </a:t>
            </a:r>
            <a:r>
              <a:rPr lang="en-US" sz="1100" dirty="0" err="1">
                <a:cs typeface="Arial" panose="020B0604020202020204" pitchFamily="34" charset="0"/>
              </a:rPr>
              <a:t>qué</a:t>
            </a:r>
            <a:r>
              <a:rPr lang="en-US" sz="1100" dirty="0">
                <a:cs typeface="Arial" panose="020B0604020202020204" pitchFamily="34" charset="0"/>
              </a:rPr>
              <a:t> </a:t>
            </a:r>
            <a:r>
              <a:rPr lang="en-US" sz="1100" dirty="0" err="1">
                <a:cs typeface="Arial" panose="020B0604020202020204" pitchFamily="34" charset="0"/>
              </a:rPr>
              <a:t>compañía</a:t>
            </a:r>
            <a:r>
              <a:rPr lang="en-US" sz="1100" dirty="0">
                <a:cs typeface="Arial" panose="020B0604020202020204" pitchFamily="34" charset="0"/>
              </a:rPr>
              <a:t> de </a:t>
            </a:r>
            <a:r>
              <a:rPr lang="en-US" sz="1100" dirty="0" err="1">
                <a:cs typeface="Arial" panose="020B0604020202020204" pitchFamily="34" charset="0"/>
              </a:rPr>
              <a:t>seguros</a:t>
            </a:r>
            <a:r>
              <a:rPr lang="en-US" sz="1100" dirty="0">
                <a:cs typeface="Arial" panose="020B0604020202020204" pitchFamily="34" charset="0"/>
              </a:rPr>
              <a:t> la </a:t>
            </a:r>
            <a:r>
              <a:rPr lang="en-US" sz="1100" dirty="0" err="1">
                <a:cs typeface="Arial" panose="020B0604020202020204" pitchFamily="34" charset="0"/>
              </a:rPr>
              <a:t>venda</a:t>
            </a:r>
            <a:r>
              <a:rPr lang="en-US" sz="1100" dirty="0">
                <a:cs typeface="Arial" panose="020B0604020202020204" pitchFamily="34" charset="0"/>
              </a:rPr>
              <a:t>. El </a:t>
            </a:r>
            <a:r>
              <a:rPr lang="en-US" sz="1100" dirty="0" err="1">
                <a:cs typeface="Arial" panose="020B0604020202020204" pitchFamily="34" charset="0"/>
              </a:rPr>
              <a:t>costo</a:t>
            </a:r>
            <a:r>
              <a:rPr lang="en-US" sz="1100" dirty="0">
                <a:cs typeface="Arial" panose="020B0604020202020204" pitchFamily="34" charset="0"/>
              </a:rPr>
              <a:t> </a:t>
            </a:r>
            <a:r>
              <a:rPr lang="en-US" sz="1100" dirty="0" err="1">
                <a:cs typeface="Arial" panose="020B0604020202020204" pitchFamily="34" charset="0"/>
              </a:rPr>
              <a:t>suele</a:t>
            </a:r>
            <a:r>
              <a:rPr lang="en-US" sz="1100" dirty="0">
                <a:cs typeface="Arial" panose="020B0604020202020204" pitchFamily="34" charset="0"/>
              </a:rPr>
              <a:t> ser la </a:t>
            </a:r>
            <a:r>
              <a:rPr lang="en-US" sz="1100" dirty="0" err="1">
                <a:cs typeface="Arial" panose="020B0604020202020204" pitchFamily="34" charset="0"/>
              </a:rPr>
              <a:t>única</a:t>
            </a:r>
            <a:r>
              <a:rPr lang="en-US" sz="1100" dirty="0">
                <a:cs typeface="Arial" panose="020B0604020202020204" pitchFamily="34" charset="0"/>
              </a:rPr>
              <a:t> </a:t>
            </a:r>
            <a:r>
              <a:rPr lang="en-US" sz="1100" dirty="0" err="1">
                <a:cs typeface="Arial" panose="020B0604020202020204" pitchFamily="34" charset="0"/>
              </a:rPr>
              <a:t>diferencia</a:t>
            </a:r>
            <a:r>
              <a:rPr lang="en-US" sz="1100" dirty="0">
                <a:cs typeface="Arial" panose="020B0604020202020204" pitchFamily="34" charset="0"/>
              </a:rPr>
              <a:t> entre las </a:t>
            </a:r>
            <a:r>
              <a:rPr lang="en-US" sz="1100" dirty="0" err="1">
                <a:cs typeface="Arial" panose="020B0604020202020204" pitchFamily="34" charset="0"/>
              </a:rPr>
              <a:t>pólizas</a:t>
            </a:r>
            <a:r>
              <a:rPr lang="en-US" sz="1100" dirty="0">
                <a:cs typeface="Arial" panose="020B0604020202020204" pitchFamily="34" charset="0"/>
              </a:rPr>
              <a:t> Medigap con la </a:t>
            </a:r>
            <a:r>
              <a:rPr lang="en-US" sz="1100" dirty="0" err="1">
                <a:cs typeface="Arial" panose="020B0604020202020204" pitchFamily="34" charset="0"/>
              </a:rPr>
              <a:t>misma</a:t>
            </a:r>
            <a:r>
              <a:rPr lang="en-US" sz="1100" dirty="0">
                <a:cs typeface="Arial" panose="020B0604020202020204" pitchFamily="34" charset="0"/>
              </a:rPr>
              <a:t> </a:t>
            </a:r>
            <a:r>
              <a:rPr lang="en-US" sz="1100" dirty="0" err="1">
                <a:cs typeface="Arial" panose="020B0604020202020204" pitchFamily="34" charset="0"/>
              </a:rPr>
              <a:t>letra</a:t>
            </a:r>
            <a:r>
              <a:rPr lang="en-US" sz="1100" dirty="0">
                <a:cs typeface="Arial" panose="020B0604020202020204" pitchFamily="34" charset="0"/>
              </a:rPr>
              <a:t> de plan </a:t>
            </a:r>
            <a:r>
              <a:rPr lang="en-US" sz="1100" dirty="0" err="1">
                <a:cs typeface="Arial" panose="020B0604020202020204" pitchFamily="34" charset="0"/>
              </a:rPr>
              <a:t>vendidas</a:t>
            </a:r>
            <a:r>
              <a:rPr lang="en-US" sz="1100" dirty="0">
                <a:cs typeface="Arial" panose="020B0604020202020204" pitchFamily="34" charset="0"/>
              </a:rPr>
              <a:t> </a:t>
            </a:r>
            <a:r>
              <a:rPr lang="en-US" sz="1100" dirty="0" err="1">
                <a:cs typeface="Arial" panose="020B0604020202020204" pitchFamily="34" charset="0"/>
              </a:rPr>
              <a:t>por</a:t>
            </a:r>
            <a:r>
              <a:rPr lang="en-US" sz="1100" dirty="0">
                <a:cs typeface="Arial" panose="020B0604020202020204" pitchFamily="34" charset="0"/>
              </a:rPr>
              <a:t> </a:t>
            </a:r>
            <a:r>
              <a:rPr lang="en-US" sz="1100" dirty="0" err="1">
                <a:cs typeface="Arial" panose="020B0604020202020204" pitchFamily="34" charset="0"/>
              </a:rPr>
              <a:t>diferentes</a:t>
            </a:r>
            <a:r>
              <a:rPr lang="en-US" sz="1100" dirty="0">
                <a:cs typeface="Arial" panose="020B0604020202020204" pitchFamily="34" charset="0"/>
              </a:rPr>
              <a:t> </a:t>
            </a:r>
            <a:r>
              <a:rPr lang="en-US" sz="1100" dirty="0" err="1">
                <a:cs typeface="Arial" panose="020B0604020202020204" pitchFamily="34" charset="0"/>
              </a:rPr>
              <a:t>compañías</a:t>
            </a:r>
            <a:r>
              <a:rPr lang="en-US" sz="1100" dirty="0">
                <a:cs typeface="Arial" panose="020B0604020202020204" pitchFamily="34" charset="0"/>
              </a:rPr>
              <a:t> de </a:t>
            </a:r>
            <a:r>
              <a:rPr lang="en-US" sz="1100" dirty="0" err="1">
                <a:cs typeface="Arial" panose="020B0604020202020204" pitchFamily="34" charset="0"/>
              </a:rPr>
              <a:t>seguros</a:t>
            </a:r>
            <a:r>
              <a:rPr lang="en-US" sz="1100" dirty="0">
                <a:cs typeface="Arial" panose="020B0604020202020204" pitchFamily="34" charset="0"/>
              </a:rPr>
              <a:t>.</a:t>
            </a:r>
            <a:endParaRPr lang="en-US" sz="1100" dirty="0">
              <a:solidFill>
                <a:prstClr val="black"/>
              </a:solidFill>
              <a:cs typeface="Arial" panose="020B0604020202020204" pitchFamily="34" charset="0"/>
            </a:endParaRPr>
          </a:p>
          <a:p>
            <a:pPr marL="119006" indent="-119006" rtl="0">
              <a:spcBef>
                <a:spcPts val="633"/>
              </a:spcBef>
              <a:defRPr/>
            </a:pPr>
            <a:r>
              <a:rPr lang="en-US" sz="1100" b="1" dirty="0">
                <a:cs typeface="Arial" panose="020B0604020202020204" pitchFamily="34" charset="0"/>
              </a:rPr>
              <a:t>En </a:t>
            </a:r>
            <a:r>
              <a:rPr lang="en-US" sz="1100" b="1" dirty="0" err="1">
                <a:cs typeface="Arial" panose="020B0604020202020204" pitchFamily="34" charset="0"/>
              </a:rPr>
              <a:t>algunos</a:t>
            </a:r>
            <a:r>
              <a:rPr lang="en-US" sz="1100" b="1" dirty="0">
                <a:cs typeface="Arial" panose="020B0604020202020204" pitchFamily="34" charset="0"/>
              </a:rPr>
              <a:t> </a:t>
            </a:r>
            <a:r>
              <a:rPr lang="en-US" sz="1100" b="1" dirty="0" err="1">
                <a:cs typeface="Arial" panose="020B0604020202020204" pitchFamily="34" charset="0"/>
              </a:rPr>
              <a:t>estados</a:t>
            </a:r>
            <a:r>
              <a:rPr lang="en-US" sz="1100" b="1" dirty="0">
                <a:cs typeface="Arial" panose="020B0604020202020204" pitchFamily="34" charset="0"/>
              </a:rPr>
              <a:t>, puede que </a:t>
            </a:r>
            <a:r>
              <a:rPr lang="en-US" sz="1100" b="1" dirty="0" err="1">
                <a:cs typeface="Arial" panose="020B0604020202020204" pitchFamily="34" charset="0"/>
              </a:rPr>
              <a:t>pueda</a:t>
            </a:r>
            <a:r>
              <a:rPr lang="en-US" sz="1100" b="1" dirty="0">
                <a:cs typeface="Arial" panose="020B0604020202020204" pitchFamily="34" charset="0"/>
              </a:rPr>
              <a:t> </a:t>
            </a:r>
            <a:r>
              <a:rPr lang="en-US" sz="1100" b="1" dirty="0" err="1">
                <a:cs typeface="Arial" panose="020B0604020202020204" pitchFamily="34" charset="0"/>
              </a:rPr>
              <a:t>contratar</a:t>
            </a:r>
            <a:r>
              <a:rPr lang="en-US" sz="1100" b="1" dirty="0">
                <a:cs typeface="Arial" panose="020B0604020202020204" pitchFamily="34" charset="0"/>
              </a:rPr>
              <a:t> otro </a:t>
            </a:r>
            <a:r>
              <a:rPr lang="en-US" sz="1100" b="1" dirty="0" err="1">
                <a:cs typeface="Arial" panose="020B0604020202020204" pitchFamily="34" charset="0"/>
              </a:rPr>
              <a:t>tipo</a:t>
            </a:r>
            <a:r>
              <a:rPr lang="en-US" sz="1100" b="1" dirty="0">
                <a:cs typeface="Arial" panose="020B0604020202020204" pitchFamily="34" charset="0"/>
              </a:rPr>
              <a:t> de </a:t>
            </a:r>
            <a:r>
              <a:rPr lang="en-US" sz="1100" b="1" dirty="0" err="1">
                <a:cs typeface="Arial" panose="020B0604020202020204" pitchFamily="34" charset="0"/>
              </a:rPr>
              <a:t>póliza</a:t>
            </a:r>
            <a:r>
              <a:rPr lang="en-US" sz="1100" b="1" dirty="0">
                <a:cs typeface="Arial" panose="020B0604020202020204" pitchFamily="34" charset="0"/>
              </a:rPr>
              <a:t> Medigap </a:t>
            </a:r>
            <a:r>
              <a:rPr lang="en-US" sz="1100" b="1" dirty="0" err="1">
                <a:cs typeface="Arial" panose="020B0604020202020204" pitchFamily="34" charset="0"/>
              </a:rPr>
              <a:t>llamada</a:t>
            </a:r>
            <a:r>
              <a:rPr lang="en-US" sz="1100" b="1" dirty="0">
                <a:cs typeface="Arial" panose="020B0604020202020204" pitchFamily="34" charset="0"/>
              </a:rPr>
              <a:t> Medicare SELECT.</a:t>
            </a:r>
            <a:r>
              <a:rPr lang="en-US" sz="1100" dirty="0">
                <a:cs typeface="Arial" panose="020B0604020202020204" pitchFamily="34" charset="0"/>
              </a:rPr>
              <a:t> Si </a:t>
            </a:r>
            <a:r>
              <a:rPr lang="en-US" sz="1100" dirty="0" err="1">
                <a:cs typeface="Arial" panose="020B0604020202020204" pitchFamily="34" charset="0"/>
              </a:rPr>
              <a:t>compra</a:t>
            </a:r>
            <a:r>
              <a:rPr lang="en-US" sz="1100" dirty="0">
                <a:cs typeface="Arial" panose="020B0604020202020204" pitchFamily="34" charset="0"/>
              </a:rPr>
              <a:t> </a:t>
            </a:r>
            <a:r>
              <a:rPr lang="en-US" sz="1100" dirty="0" err="1">
                <a:cs typeface="Arial" panose="020B0604020202020204" pitchFamily="34" charset="0"/>
              </a:rPr>
              <a:t>una</a:t>
            </a:r>
            <a:r>
              <a:rPr lang="en-US" sz="1100" dirty="0">
                <a:cs typeface="Arial" panose="020B0604020202020204" pitchFamily="34" charset="0"/>
              </a:rPr>
              <a:t> </a:t>
            </a:r>
            <a:r>
              <a:rPr lang="en-US" sz="1100" dirty="0" err="1">
                <a:cs typeface="Arial" panose="020B0604020202020204" pitchFamily="34" charset="0"/>
              </a:rPr>
              <a:t>póliza</a:t>
            </a:r>
            <a:r>
              <a:rPr lang="en-US" sz="1100" dirty="0">
                <a:cs typeface="Arial" panose="020B0604020202020204" pitchFamily="34" charset="0"/>
              </a:rPr>
              <a:t> Medicare SELECT, </a:t>
            </a:r>
            <a:r>
              <a:rPr lang="en-US" sz="1100" dirty="0" err="1">
                <a:cs typeface="Arial" panose="020B0604020202020204" pitchFamily="34" charset="0"/>
              </a:rPr>
              <a:t>tiene</a:t>
            </a:r>
            <a:r>
              <a:rPr lang="en-US" sz="1100" dirty="0">
                <a:cs typeface="Arial" panose="020B0604020202020204" pitchFamily="34" charset="0"/>
              </a:rPr>
              <a:t> derecho a cambiar de </a:t>
            </a:r>
            <a:r>
              <a:rPr lang="en-US" sz="1100" dirty="0" err="1">
                <a:cs typeface="Arial" panose="020B0604020202020204" pitchFamily="34" charset="0"/>
              </a:rPr>
              <a:t>opinión</a:t>
            </a:r>
            <a:r>
              <a:rPr lang="en-US" sz="1100" dirty="0">
                <a:cs typeface="Arial" panose="020B0604020202020204" pitchFamily="34" charset="0"/>
              </a:rPr>
              <a:t> </a:t>
            </a:r>
            <a:r>
              <a:rPr lang="en-US" sz="1100" dirty="0" err="1">
                <a:cs typeface="Arial" panose="020B0604020202020204" pitchFamily="34" charset="0"/>
              </a:rPr>
              <a:t>en</a:t>
            </a:r>
            <a:r>
              <a:rPr lang="en-US" sz="1100" dirty="0">
                <a:cs typeface="Arial" panose="020B0604020202020204" pitchFamily="34" charset="0"/>
              </a:rPr>
              <a:t> un plazo de 12 meses y cambiar a </a:t>
            </a:r>
            <a:r>
              <a:rPr lang="en-US" sz="1100" dirty="0" err="1">
                <a:cs typeface="Arial" panose="020B0604020202020204" pitchFamily="34" charset="0"/>
              </a:rPr>
              <a:t>una</a:t>
            </a:r>
            <a:r>
              <a:rPr lang="en-US" sz="1100" dirty="0">
                <a:cs typeface="Arial" panose="020B0604020202020204" pitchFamily="34" charset="0"/>
              </a:rPr>
              <a:t> </a:t>
            </a:r>
            <a:r>
              <a:rPr lang="en-US" sz="1100" dirty="0" err="1">
                <a:cs typeface="Arial" panose="020B0604020202020204" pitchFamily="34" charset="0"/>
              </a:rPr>
              <a:t>póliza</a:t>
            </a:r>
            <a:r>
              <a:rPr lang="en-US" sz="1100" dirty="0">
                <a:cs typeface="Arial" panose="020B0604020202020204" pitchFamily="34" charset="0"/>
              </a:rPr>
              <a:t> </a:t>
            </a:r>
            <a:r>
              <a:rPr lang="en-US" sz="1100" dirty="0" err="1">
                <a:cs typeface="Arial" panose="020B0604020202020204" pitchFamily="34" charset="0"/>
              </a:rPr>
              <a:t>estándar</a:t>
            </a:r>
            <a:r>
              <a:rPr lang="en-US" sz="1100" dirty="0">
                <a:cs typeface="Arial" panose="020B0604020202020204" pitchFamily="34" charset="0"/>
              </a:rPr>
              <a:t> de Medigap. No </a:t>
            </a:r>
            <a:r>
              <a:rPr lang="en-US" sz="1100" dirty="0">
                <a:solidFill>
                  <a:schemeClr val="tx1"/>
                </a:solidFill>
                <a:latin typeface="+mn-lt"/>
              </a:rPr>
              <a:t>es que </a:t>
            </a:r>
            <a:r>
              <a:rPr lang="en-US" sz="1100" dirty="0" err="1">
                <a:solidFill>
                  <a:schemeClr val="tx1"/>
                </a:solidFill>
                <a:latin typeface="+mn-lt"/>
              </a:rPr>
              <a:t>los</a:t>
            </a:r>
            <a:r>
              <a:rPr lang="en-US" sz="1100" dirty="0">
                <a:solidFill>
                  <a:schemeClr val="tx1"/>
                </a:solidFill>
                <a:latin typeface="+mn-lt"/>
              </a:rPr>
              <a:t> planes Medicare SELECT </a:t>
            </a:r>
            <a:r>
              <a:rPr lang="en-US" sz="1100" dirty="0" err="1">
                <a:solidFill>
                  <a:schemeClr val="tx1"/>
                </a:solidFill>
                <a:latin typeface="+mn-lt"/>
              </a:rPr>
              <a:t>puedan</a:t>
            </a:r>
            <a:r>
              <a:rPr lang="en-US" sz="1100" dirty="0">
                <a:solidFill>
                  <a:schemeClr val="tx1"/>
                </a:solidFill>
                <a:latin typeface="+mn-lt"/>
              </a:rPr>
              <a:t> </a:t>
            </a:r>
            <a:r>
              <a:rPr lang="en-US" sz="1100" dirty="0" err="1">
                <a:solidFill>
                  <a:schemeClr val="tx1"/>
                </a:solidFill>
                <a:latin typeface="+mn-lt"/>
              </a:rPr>
              <a:t>tener</a:t>
            </a:r>
            <a:r>
              <a:rPr lang="en-US" sz="1100" dirty="0">
                <a:solidFill>
                  <a:schemeClr val="tx1"/>
                </a:solidFill>
                <a:latin typeface="+mn-lt"/>
              </a:rPr>
              <a:t> redes </a:t>
            </a:r>
            <a:r>
              <a:rPr lang="en-US" sz="1100" dirty="0" err="1">
                <a:solidFill>
                  <a:schemeClr val="tx1"/>
                </a:solidFill>
                <a:latin typeface="+mn-lt"/>
              </a:rPr>
              <a:t>limitadas</a:t>
            </a:r>
            <a:r>
              <a:rPr lang="en-US" sz="1100" dirty="0">
                <a:solidFill>
                  <a:schemeClr val="tx1"/>
                </a:solidFill>
                <a:latin typeface="+mn-lt"/>
              </a:rPr>
              <a:t> de </a:t>
            </a:r>
            <a:r>
              <a:rPr lang="en-US" sz="1100" dirty="0" err="1">
                <a:solidFill>
                  <a:schemeClr val="tx1"/>
                </a:solidFill>
                <a:latin typeface="+mn-lt"/>
              </a:rPr>
              <a:t>proveedores</a:t>
            </a:r>
            <a:r>
              <a:rPr lang="en-US" sz="1100" dirty="0">
                <a:solidFill>
                  <a:schemeClr val="tx1"/>
                </a:solidFill>
                <a:latin typeface="+mn-lt"/>
              </a:rPr>
              <a:t>, lo que </a:t>
            </a:r>
            <a:r>
              <a:rPr lang="en-US" sz="1100" dirty="0" err="1">
                <a:solidFill>
                  <a:schemeClr val="tx1"/>
                </a:solidFill>
                <a:latin typeface="+mn-lt"/>
              </a:rPr>
              <a:t>significa</a:t>
            </a:r>
            <a:r>
              <a:rPr lang="en-US" sz="1100" dirty="0">
                <a:solidFill>
                  <a:schemeClr val="tx1"/>
                </a:solidFill>
                <a:latin typeface="+mn-lt"/>
              </a:rPr>
              <a:t> que, </a:t>
            </a:r>
            <a:r>
              <a:rPr lang="en-US" sz="1100" dirty="0" err="1">
                <a:solidFill>
                  <a:schemeClr val="tx1"/>
                </a:solidFill>
                <a:latin typeface="+mn-lt"/>
              </a:rPr>
              <a:t>aunque</a:t>
            </a:r>
            <a:r>
              <a:rPr lang="en-US" sz="1100" dirty="0">
                <a:solidFill>
                  <a:schemeClr val="tx1"/>
                </a:solidFill>
                <a:latin typeface="+mn-lt"/>
              </a:rPr>
              <a:t> las Partes A o B de Medicare Original </a:t>
            </a:r>
            <a:r>
              <a:rPr lang="en-US" sz="1100" dirty="0" err="1">
                <a:solidFill>
                  <a:schemeClr val="tx1"/>
                </a:solidFill>
                <a:latin typeface="+mn-lt"/>
              </a:rPr>
              <a:t>cubran</a:t>
            </a:r>
            <a:r>
              <a:rPr lang="en-US" sz="1100" dirty="0">
                <a:solidFill>
                  <a:schemeClr val="tx1"/>
                </a:solidFill>
                <a:latin typeface="+mn-lt"/>
              </a:rPr>
              <a:t> a un </a:t>
            </a:r>
            <a:r>
              <a:rPr lang="en-US" sz="1100" dirty="0" err="1">
                <a:solidFill>
                  <a:schemeClr val="tx1"/>
                </a:solidFill>
                <a:latin typeface="+mn-lt"/>
              </a:rPr>
              <a:t>proveedor</a:t>
            </a:r>
            <a:r>
              <a:rPr lang="en-US" sz="1100" dirty="0">
                <a:solidFill>
                  <a:schemeClr val="tx1"/>
                </a:solidFill>
                <a:latin typeface="+mn-lt"/>
              </a:rPr>
              <a:t> </a:t>
            </a:r>
            <a:r>
              <a:rPr lang="en-US" sz="1100" dirty="0" err="1">
                <a:solidFill>
                  <a:schemeClr val="tx1"/>
                </a:solidFill>
                <a:latin typeface="+mn-lt"/>
              </a:rPr>
              <a:t>participante</a:t>
            </a:r>
            <a:r>
              <a:rPr lang="en-US" sz="1100" dirty="0">
                <a:solidFill>
                  <a:schemeClr val="tx1"/>
                </a:solidFill>
                <a:latin typeface="+mn-lt"/>
              </a:rPr>
              <a:t>, </a:t>
            </a:r>
            <a:r>
              <a:rPr lang="en-US" sz="1100" dirty="0" err="1">
                <a:solidFill>
                  <a:schemeClr val="tx1"/>
                </a:solidFill>
                <a:latin typeface="+mn-lt"/>
              </a:rPr>
              <a:t>su</a:t>
            </a:r>
            <a:r>
              <a:rPr lang="en-US" sz="1100" dirty="0">
                <a:solidFill>
                  <a:schemeClr val="tx1"/>
                </a:solidFill>
                <a:latin typeface="+mn-lt"/>
              </a:rPr>
              <a:t> plan Medicare SELECT </a:t>
            </a:r>
            <a:r>
              <a:rPr lang="en-US" sz="1100" dirty="0" err="1">
                <a:solidFill>
                  <a:schemeClr val="tx1"/>
                </a:solidFill>
                <a:latin typeface="+mn-lt"/>
              </a:rPr>
              <a:t>podría</a:t>
            </a:r>
            <a:r>
              <a:rPr lang="en-US" sz="1100" dirty="0">
                <a:solidFill>
                  <a:schemeClr val="tx1"/>
                </a:solidFill>
                <a:latin typeface="+mn-lt"/>
              </a:rPr>
              <a:t> no </a:t>
            </a:r>
            <a:r>
              <a:rPr lang="en-US" sz="1100" dirty="0" err="1">
                <a:solidFill>
                  <a:schemeClr val="tx1"/>
                </a:solidFill>
                <a:latin typeface="+mn-lt"/>
              </a:rPr>
              <a:t>cubrir</a:t>
            </a:r>
            <a:r>
              <a:rPr lang="en-US" sz="1100" dirty="0">
                <a:solidFill>
                  <a:schemeClr val="tx1"/>
                </a:solidFill>
                <a:latin typeface="+mn-lt"/>
              </a:rPr>
              <a:t> las </a:t>
            </a:r>
            <a:r>
              <a:rPr lang="en-US" sz="1100" dirty="0" err="1">
                <a:solidFill>
                  <a:schemeClr val="tx1"/>
                </a:solidFill>
                <a:latin typeface="+mn-lt"/>
              </a:rPr>
              <a:t>brechas</a:t>
            </a:r>
            <a:r>
              <a:rPr lang="en-US" sz="1100" dirty="0">
                <a:solidFill>
                  <a:schemeClr val="tx1"/>
                </a:solidFill>
                <a:latin typeface="+mn-lt"/>
              </a:rPr>
              <a:t> </a:t>
            </a:r>
            <a:r>
              <a:rPr lang="en-US" sz="1100" dirty="0" err="1">
                <a:solidFill>
                  <a:schemeClr val="tx1"/>
                </a:solidFill>
                <a:latin typeface="+mn-lt"/>
              </a:rPr>
              <a:t>si</a:t>
            </a:r>
            <a:r>
              <a:rPr lang="en-US" sz="1100" dirty="0">
                <a:solidFill>
                  <a:schemeClr val="tx1"/>
                </a:solidFill>
                <a:latin typeface="+mn-lt"/>
              </a:rPr>
              <a:t> </a:t>
            </a:r>
            <a:r>
              <a:rPr lang="en-US" sz="1100" dirty="0" err="1">
                <a:solidFill>
                  <a:schemeClr val="tx1"/>
                </a:solidFill>
                <a:latin typeface="+mn-lt"/>
              </a:rPr>
              <a:t>el</a:t>
            </a:r>
            <a:r>
              <a:rPr lang="en-US" sz="1100" dirty="0">
                <a:solidFill>
                  <a:schemeClr val="tx1"/>
                </a:solidFill>
                <a:latin typeface="+mn-lt"/>
              </a:rPr>
              <a:t> </a:t>
            </a:r>
            <a:r>
              <a:rPr lang="en-US" sz="1100" dirty="0" err="1">
                <a:solidFill>
                  <a:schemeClr val="tx1"/>
                </a:solidFill>
                <a:latin typeface="+mn-lt"/>
              </a:rPr>
              <a:t>proveedor</a:t>
            </a:r>
            <a:r>
              <a:rPr lang="en-US" sz="1100" dirty="0">
                <a:solidFill>
                  <a:schemeClr val="tx1"/>
                </a:solidFill>
                <a:latin typeface="+mn-lt"/>
              </a:rPr>
              <a:t> no </a:t>
            </a:r>
            <a:r>
              <a:rPr lang="en-US" sz="1100" dirty="0" err="1">
                <a:solidFill>
                  <a:schemeClr val="tx1"/>
                </a:solidFill>
                <a:latin typeface="+mn-lt"/>
              </a:rPr>
              <a:t>está</a:t>
            </a:r>
            <a:r>
              <a:rPr lang="en-US" sz="1100" dirty="0">
                <a:solidFill>
                  <a:schemeClr val="tx1"/>
                </a:solidFill>
                <a:latin typeface="+mn-lt"/>
              </a:rPr>
              <a:t> </a:t>
            </a:r>
            <a:r>
              <a:rPr lang="en-US" sz="1100" dirty="0" err="1">
                <a:solidFill>
                  <a:schemeClr val="tx1"/>
                </a:solidFill>
                <a:latin typeface="+mn-lt"/>
              </a:rPr>
              <a:t>en</a:t>
            </a:r>
            <a:r>
              <a:rPr lang="en-US" sz="1100" dirty="0">
                <a:solidFill>
                  <a:schemeClr val="tx1"/>
                </a:solidFill>
                <a:latin typeface="+mn-lt"/>
              </a:rPr>
              <a:t> la red del plan SELECT.</a:t>
            </a:r>
            <a:endParaRPr lang="en-US" sz="1100" b="1" dirty="0">
              <a:cs typeface="Arial" panose="020B0604020202020204" pitchFamily="34" charset="0"/>
            </a:endParaRPr>
          </a:p>
          <a:p>
            <a:pPr marL="119006" indent="-119006" rtl="0">
              <a:spcBef>
                <a:spcPts val="633"/>
              </a:spcBef>
              <a:defRPr/>
            </a:pPr>
            <a:r>
              <a:rPr lang="en-US" sz="1100" b="1" dirty="0">
                <a:cs typeface="Arial" panose="020B0604020202020204" pitchFamily="34" charset="0"/>
              </a:rPr>
              <a:t>En Massachusetts, Minnesota y Wisconsin, las </a:t>
            </a:r>
            <a:r>
              <a:rPr lang="en-US" sz="1100" b="1" dirty="0" err="1">
                <a:cs typeface="Arial" panose="020B0604020202020204" pitchFamily="34" charset="0"/>
              </a:rPr>
              <a:t>pólizas</a:t>
            </a:r>
            <a:r>
              <a:rPr lang="en-US" sz="1100" b="1" dirty="0">
                <a:cs typeface="Arial" panose="020B0604020202020204" pitchFamily="34" charset="0"/>
              </a:rPr>
              <a:t> de Medigap </a:t>
            </a:r>
            <a:r>
              <a:rPr lang="en-US" sz="1100" b="1" dirty="0" err="1">
                <a:cs typeface="Arial" panose="020B0604020202020204" pitchFamily="34" charset="0"/>
              </a:rPr>
              <a:t>están</a:t>
            </a:r>
            <a:r>
              <a:rPr lang="en-US" sz="1100" b="1" dirty="0">
                <a:cs typeface="Arial" panose="020B0604020202020204" pitchFamily="34" charset="0"/>
              </a:rPr>
              <a:t> </a:t>
            </a:r>
            <a:r>
              <a:rPr lang="en-US" sz="1100" b="1" dirty="0" err="1">
                <a:cs typeface="Arial" panose="020B0604020202020204" pitchFamily="34" charset="0"/>
              </a:rPr>
              <a:t>estandarizadas</a:t>
            </a:r>
            <a:r>
              <a:rPr lang="en-US" sz="1100" b="1" dirty="0">
                <a:cs typeface="Arial" panose="020B0604020202020204" pitchFamily="34" charset="0"/>
              </a:rPr>
              <a:t> de </a:t>
            </a:r>
            <a:r>
              <a:rPr lang="en-US" sz="1100" b="1" dirty="0" err="1">
                <a:cs typeface="Arial" panose="020B0604020202020204" pitchFamily="34" charset="0"/>
              </a:rPr>
              <a:t>manera</a:t>
            </a:r>
            <a:r>
              <a:rPr lang="en-US" sz="1100" b="1" dirty="0">
                <a:cs typeface="Arial" panose="020B0604020202020204" pitchFamily="34" charset="0"/>
              </a:rPr>
              <a:t> </a:t>
            </a:r>
            <a:r>
              <a:rPr lang="en-US" sz="1100" b="1" dirty="0" err="1">
                <a:cs typeface="Arial" panose="020B0604020202020204" pitchFamily="34" charset="0"/>
              </a:rPr>
              <a:t>diferente</a:t>
            </a:r>
            <a:r>
              <a:rPr lang="en-US" sz="1100" b="1" dirty="0">
                <a:cs typeface="Arial" panose="020B0604020202020204" pitchFamily="34" charset="0"/>
              </a:rPr>
              <a:t>. </a:t>
            </a:r>
            <a:endParaRPr lang="en-US" sz="1100" dirty="0">
              <a:solidFill>
                <a:prstClr val="black"/>
              </a:solidFill>
              <a:cs typeface="Arial" panose="020B0604020202020204" pitchFamily="34" charset="0"/>
            </a:endParaRPr>
          </a:p>
          <a:p>
            <a:pPr rtl="0">
              <a:spcBef>
                <a:spcPts val="633"/>
              </a:spcBef>
              <a:defRPr/>
            </a:pPr>
            <a:r>
              <a:rPr lang="en-US" sz="1100" b="1" dirty="0">
                <a:solidFill>
                  <a:prstClr val="black"/>
                </a:solidFill>
                <a:cs typeface="Arial" panose="020B0604020202020204" pitchFamily="34" charset="0"/>
              </a:rPr>
              <a:t>NOTA</a:t>
            </a:r>
            <a:r>
              <a:rPr lang="en-US" sz="1100" dirty="0">
                <a:solidFill>
                  <a:prstClr val="black"/>
                </a:solidFill>
                <a:cs typeface="Arial" panose="020B0604020202020204" pitchFamily="34" charset="0"/>
              </a:rPr>
              <a:t>: </a:t>
            </a:r>
            <a:r>
              <a:rPr lang="en-US" sz="1100" dirty="0" err="1">
                <a:solidFill>
                  <a:prstClr val="black"/>
                </a:solidFill>
                <a:cs typeface="Arial" panose="020B0604020202020204" pitchFamily="34" charset="0"/>
              </a:rPr>
              <a:t>Desde</a:t>
            </a:r>
            <a:r>
              <a:rPr lang="en-US" sz="1100" dirty="0">
                <a:solidFill>
                  <a:prstClr val="black"/>
                </a:solidFill>
                <a:cs typeface="Arial" panose="020B0604020202020204" pitchFamily="34" charset="0"/>
              </a:rPr>
              <a:t> </a:t>
            </a:r>
            <a:r>
              <a:rPr lang="en-US" sz="1100" dirty="0" err="1">
                <a:solidFill>
                  <a:prstClr val="black"/>
                </a:solidFill>
                <a:cs typeface="Arial" panose="020B0604020202020204" pitchFamily="34" charset="0"/>
              </a:rPr>
              <a:t>el</a:t>
            </a:r>
            <a:r>
              <a:rPr lang="en-US" sz="1100" dirty="0">
                <a:solidFill>
                  <a:prstClr val="black"/>
                </a:solidFill>
                <a:cs typeface="Arial" panose="020B0604020202020204" pitchFamily="34" charset="0"/>
              </a:rPr>
              <a:t> 1 de </a:t>
            </a:r>
            <a:r>
              <a:rPr lang="en-US" sz="1100" dirty="0" err="1">
                <a:solidFill>
                  <a:prstClr val="black"/>
                </a:solidFill>
                <a:cs typeface="Arial" panose="020B0604020202020204" pitchFamily="34" charset="0"/>
              </a:rPr>
              <a:t>enero</a:t>
            </a:r>
            <a:r>
              <a:rPr lang="en-US" sz="1100" dirty="0">
                <a:solidFill>
                  <a:prstClr val="black"/>
                </a:solidFill>
                <a:cs typeface="Arial" panose="020B0604020202020204" pitchFamily="34" charset="0"/>
              </a:rPr>
              <a:t> de 2020, </a:t>
            </a:r>
            <a:r>
              <a:rPr lang="en-US" sz="1100" dirty="0" err="1">
                <a:solidFill>
                  <a:prstClr val="black"/>
                </a:solidFill>
                <a:cs typeface="Arial" panose="020B0604020202020204" pitchFamily="34" charset="0"/>
              </a:rPr>
              <a:t>los</a:t>
            </a:r>
            <a:r>
              <a:rPr lang="en-US" sz="1100" dirty="0">
                <a:solidFill>
                  <a:prstClr val="black"/>
                </a:solidFill>
                <a:cs typeface="Arial" panose="020B0604020202020204" pitchFamily="34" charset="0"/>
              </a:rPr>
              <a:t> </a:t>
            </a:r>
            <a:r>
              <a:rPr lang="en-US" sz="1100" dirty="0">
                <a:cs typeface="Arial" panose="020B0604020202020204" pitchFamily="34" charset="0"/>
              </a:rPr>
              <a:t>planes Medigap </a:t>
            </a:r>
            <a:r>
              <a:rPr lang="en-US" sz="1100" dirty="0" err="1">
                <a:cs typeface="Arial" panose="020B0604020202020204" pitchFamily="34" charset="0"/>
              </a:rPr>
              <a:t>vendidos</a:t>
            </a:r>
            <a:r>
              <a:rPr lang="en-US" sz="1100" dirty="0">
                <a:cs typeface="Arial" panose="020B0604020202020204" pitchFamily="34" charset="0"/>
              </a:rPr>
              <a:t> a personas </a:t>
            </a:r>
            <a:r>
              <a:rPr lang="en-US" sz="1100" dirty="0" err="1">
                <a:cs typeface="Arial" panose="020B0604020202020204" pitchFamily="34" charset="0"/>
              </a:rPr>
              <a:t>nuevas</a:t>
            </a:r>
            <a:r>
              <a:rPr lang="en-US" sz="1100" dirty="0">
                <a:cs typeface="Arial" panose="020B0604020202020204" pitchFamily="34" charset="0"/>
              </a:rPr>
              <a:t> </a:t>
            </a:r>
            <a:r>
              <a:rPr lang="en-US" sz="1100" dirty="0" err="1">
                <a:cs typeface="Arial" panose="020B0604020202020204" pitchFamily="34" charset="0"/>
              </a:rPr>
              <a:t>en</a:t>
            </a:r>
            <a:r>
              <a:rPr lang="en-US" sz="1100" dirty="0">
                <a:cs typeface="Arial" panose="020B0604020202020204" pitchFamily="34" charset="0"/>
              </a:rPr>
              <a:t> Medicare no </a:t>
            </a:r>
            <a:r>
              <a:rPr lang="en-US" sz="1100" dirty="0" err="1">
                <a:cs typeface="Arial" panose="020B0604020202020204" pitchFamily="34" charset="0"/>
              </a:rPr>
              <a:t>pueden</a:t>
            </a:r>
            <a:r>
              <a:rPr lang="en-US" sz="1100" dirty="0">
                <a:cs typeface="Arial" panose="020B0604020202020204" pitchFamily="34" charset="0"/>
              </a:rPr>
              <a:t> </a:t>
            </a:r>
            <a:r>
              <a:rPr lang="en-US" sz="1100" dirty="0" err="1">
                <a:cs typeface="Arial" panose="020B0604020202020204" pitchFamily="34" charset="0"/>
              </a:rPr>
              <a:t>cubrir</a:t>
            </a:r>
            <a:r>
              <a:rPr lang="en-US" sz="1100" dirty="0">
                <a:cs typeface="Arial" panose="020B0604020202020204" pitchFamily="34" charset="0"/>
              </a:rPr>
              <a:t> </a:t>
            </a:r>
            <a:r>
              <a:rPr lang="en-US" sz="1100" dirty="0" err="1">
                <a:cs typeface="Arial" panose="020B0604020202020204" pitchFamily="34" charset="0"/>
              </a:rPr>
              <a:t>el</a:t>
            </a:r>
            <a:r>
              <a:rPr lang="en-US" sz="1100" dirty="0">
                <a:cs typeface="Arial" panose="020B0604020202020204" pitchFamily="34" charset="0"/>
              </a:rPr>
              <a:t> deducible de la </a:t>
            </a:r>
            <a:r>
              <a:rPr lang="en-US" sz="1100" dirty="0" err="1">
                <a:cs typeface="Arial" panose="020B0604020202020204" pitchFamily="34" charset="0"/>
              </a:rPr>
              <a:t>Parte</a:t>
            </a:r>
            <a:r>
              <a:rPr lang="en-US" sz="1100" dirty="0">
                <a:cs typeface="Arial" panose="020B0604020202020204" pitchFamily="34" charset="0"/>
              </a:rPr>
              <a:t> B de Medicare (</a:t>
            </a:r>
            <a:r>
              <a:rPr lang="en-US" sz="1100" dirty="0" err="1">
                <a:cs typeface="Arial" panose="020B0604020202020204" pitchFamily="34" charset="0"/>
              </a:rPr>
              <a:t>seguro</a:t>
            </a:r>
            <a:r>
              <a:rPr lang="en-US" sz="1100" dirty="0">
                <a:cs typeface="Arial" panose="020B0604020202020204" pitchFamily="34" charset="0"/>
              </a:rPr>
              <a:t> </a:t>
            </a:r>
            <a:r>
              <a:rPr lang="en-US" sz="1100" dirty="0" err="1">
                <a:cs typeface="Arial" panose="020B0604020202020204" pitchFamily="34" charset="0"/>
              </a:rPr>
              <a:t>médico</a:t>
            </a:r>
            <a:r>
              <a:rPr lang="en-US" sz="1100" dirty="0">
                <a:cs typeface="Arial" panose="020B0604020202020204" pitchFamily="34" charset="0"/>
              </a:rPr>
              <a:t>). Por </a:t>
            </a:r>
            <a:r>
              <a:rPr lang="en-US" sz="1100" dirty="0" err="1">
                <a:cs typeface="Arial" panose="020B0604020202020204" pitchFamily="34" charset="0"/>
              </a:rPr>
              <a:t>ello</a:t>
            </a:r>
            <a:r>
              <a:rPr lang="en-US" sz="1100" dirty="0">
                <a:cs typeface="Arial" panose="020B0604020202020204" pitchFamily="34" charset="0"/>
              </a:rPr>
              <a:t>, </a:t>
            </a:r>
            <a:r>
              <a:rPr lang="en-US" sz="1100" dirty="0" err="1">
                <a:cs typeface="Arial" panose="020B0604020202020204" pitchFamily="34" charset="0"/>
              </a:rPr>
              <a:t>los</a:t>
            </a:r>
            <a:r>
              <a:rPr lang="en-US" sz="1100" dirty="0">
                <a:cs typeface="Arial" panose="020B0604020202020204" pitchFamily="34" charset="0"/>
              </a:rPr>
              <a:t> planes C y F </a:t>
            </a:r>
            <a:r>
              <a:rPr lang="en-US" sz="1100" dirty="0" err="1">
                <a:cs typeface="Arial" panose="020B0604020202020204" pitchFamily="34" charset="0"/>
              </a:rPr>
              <a:t>ya</a:t>
            </a:r>
            <a:r>
              <a:rPr lang="en-US" sz="1100" dirty="0">
                <a:cs typeface="Arial" panose="020B0604020202020204" pitchFamily="34" charset="0"/>
              </a:rPr>
              <a:t> no </a:t>
            </a:r>
            <a:r>
              <a:rPr lang="en-US" sz="1100" dirty="0" err="1">
                <a:cs typeface="Arial" panose="020B0604020202020204" pitchFamily="34" charset="0"/>
              </a:rPr>
              <a:t>están</a:t>
            </a:r>
            <a:r>
              <a:rPr lang="en-US" sz="1100" dirty="0">
                <a:cs typeface="Arial" panose="020B0604020202020204" pitchFamily="34" charset="0"/>
              </a:rPr>
              <a:t> </a:t>
            </a:r>
            <a:r>
              <a:rPr lang="en-US" sz="1100" dirty="0" err="1">
                <a:cs typeface="Arial" panose="020B0604020202020204" pitchFamily="34" charset="0"/>
              </a:rPr>
              <a:t>disponibles</a:t>
            </a:r>
            <a:r>
              <a:rPr lang="en-US" sz="1100" dirty="0">
                <a:cs typeface="Arial" panose="020B0604020202020204" pitchFamily="34" charset="0"/>
              </a:rPr>
              <a:t> para las personas que </a:t>
            </a:r>
            <a:r>
              <a:rPr lang="en-US" sz="1100" dirty="0" err="1">
                <a:cs typeface="Arial" panose="020B0604020202020204" pitchFamily="34" charset="0"/>
              </a:rPr>
              <a:t>eran</a:t>
            </a:r>
            <a:r>
              <a:rPr lang="en-US" sz="1100" dirty="0">
                <a:cs typeface="Arial" panose="020B0604020202020204" pitchFamily="34" charset="0"/>
              </a:rPr>
              <a:t> "</a:t>
            </a:r>
            <a:r>
              <a:rPr lang="en-US" sz="1100" dirty="0" err="1">
                <a:cs typeface="Arial" panose="020B0604020202020204" pitchFamily="34" charset="0"/>
              </a:rPr>
              <a:t>nuevas</a:t>
            </a:r>
            <a:r>
              <a:rPr lang="en-US" sz="1100" dirty="0">
                <a:cs typeface="Arial" panose="020B0604020202020204" pitchFamily="34" charset="0"/>
              </a:rPr>
              <a:t> </a:t>
            </a:r>
            <a:r>
              <a:rPr lang="en-US" sz="1100" dirty="0" err="1">
                <a:cs typeface="Arial" panose="020B0604020202020204" pitchFamily="34" charset="0"/>
              </a:rPr>
              <a:t>en</a:t>
            </a:r>
            <a:r>
              <a:rPr lang="en-US" sz="1100" dirty="0">
                <a:cs typeface="Arial" panose="020B0604020202020204" pitchFamily="34" charset="0"/>
              </a:rPr>
              <a:t> Medicare" a </a:t>
            </a:r>
            <a:r>
              <a:rPr lang="en-US" sz="1100" dirty="0" err="1">
                <a:cs typeface="Arial" panose="020B0604020202020204" pitchFamily="34" charset="0"/>
              </a:rPr>
              <a:t>partir</a:t>
            </a:r>
            <a:r>
              <a:rPr lang="en-US" sz="1100" dirty="0">
                <a:cs typeface="Arial" panose="020B0604020202020204" pitchFamily="34" charset="0"/>
              </a:rPr>
              <a:t> del 1 de </a:t>
            </a:r>
            <a:r>
              <a:rPr lang="en-US" sz="1100" dirty="0" err="1">
                <a:cs typeface="Arial" panose="020B0604020202020204" pitchFamily="34" charset="0"/>
              </a:rPr>
              <a:t>enero</a:t>
            </a:r>
            <a:r>
              <a:rPr lang="en-US" sz="1100" dirty="0">
                <a:cs typeface="Arial" panose="020B0604020202020204" pitchFamily="34" charset="0"/>
              </a:rPr>
              <a:t> de 2020. </a:t>
            </a:r>
            <a:endParaRPr lang="en-US" sz="1100" dirty="0">
              <a:solidFill>
                <a:prstClr val="black"/>
              </a:solidFill>
              <a:cs typeface="Arial" panose="020B0604020202020204" pitchFamily="34" charset="0"/>
            </a:endParaRPr>
          </a:p>
          <a:p>
            <a:pPr marL="118670" indent="-118670" rtl="0">
              <a:spcBef>
                <a:spcPts val="633"/>
              </a:spcBef>
              <a:defRPr/>
            </a:pPr>
            <a:r>
              <a:rPr lang="en-US" sz="1100" dirty="0">
                <a:cs typeface="Arial" panose="020B0604020202020204" pitchFamily="34" charset="0"/>
              </a:rPr>
              <a:t>Si </a:t>
            </a:r>
            <a:r>
              <a:rPr lang="en-US" sz="1100" dirty="0" err="1">
                <a:cs typeface="Arial" panose="020B0604020202020204" pitchFamily="34" charset="0"/>
              </a:rPr>
              <a:t>ya</a:t>
            </a:r>
            <a:r>
              <a:rPr lang="en-US" sz="1100" dirty="0">
                <a:cs typeface="Arial" panose="020B0604020202020204" pitchFamily="34" charset="0"/>
              </a:rPr>
              <a:t> </a:t>
            </a:r>
            <a:r>
              <a:rPr lang="en-US" sz="1100" dirty="0" err="1">
                <a:cs typeface="Arial" panose="020B0604020202020204" pitchFamily="34" charset="0"/>
              </a:rPr>
              <a:t>tiene</a:t>
            </a:r>
            <a:r>
              <a:rPr lang="en-US" sz="1100" dirty="0">
                <a:cs typeface="Arial" panose="020B0604020202020204" pitchFamily="34" charset="0"/>
              </a:rPr>
              <a:t> </a:t>
            </a:r>
            <a:r>
              <a:rPr lang="en-US" sz="1100" dirty="0" err="1">
                <a:cs typeface="Arial" panose="020B0604020202020204" pitchFamily="34" charset="0"/>
              </a:rPr>
              <a:t>alguno</a:t>
            </a:r>
            <a:r>
              <a:rPr lang="en-US" sz="1100" dirty="0">
                <a:cs typeface="Arial" panose="020B0604020202020204" pitchFamily="34" charset="0"/>
              </a:rPr>
              <a:t> de </a:t>
            </a:r>
            <a:r>
              <a:rPr lang="en-US" sz="1100" dirty="0" err="1">
                <a:cs typeface="Arial" panose="020B0604020202020204" pitchFamily="34" charset="0"/>
              </a:rPr>
              <a:t>estos</a:t>
            </a:r>
            <a:r>
              <a:rPr lang="en-US" sz="1100" dirty="0">
                <a:cs typeface="Arial" panose="020B0604020202020204" pitchFamily="34" charset="0"/>
              </a:rPr>
              <a:t> planes (o la </a:t>
            </a:r>
            <a:r>
              <a:rPr lang="en-US" sz="1100" dirty="0" err="1">
                <a:cs typeface="Arial" panose="020B0604020202020204" pitchFamily="34" charset="0"/>
              </a:rPr>
              <a:t>versión</a:t>
            </a:r>
            <a:r>
              <a:rPr lang="en-US" sz="1100" dirty="0">
                <a:cs typeface="Arial" panose="020B0604020202020204" pitchFamily="34" charset="0"/>
              </a:rPr>
              <a:t> con deducible alto del Plan F), o </a:t>
            </a:r>
            <a:r>
              <a:rPr lang="en-US" sz="1100" dirty="0" err="1">
                <a:cs typeface="Arial" panose="020B0604020202020204" pitchFamily="34" charset="0"/>
              </a:rPr>
              <a:t>estaba</a:t>
            </a:r>
            <a:r>
              <a:rPr lang="en-US" sz="1100" dirty="0">
                <a:cs typeface="Arial" panose="020B0604020202020204" pitchFamily="34" charset="0"/>
              </a:rPr>
              <a:t> </a:t>
            </a:r>
            <a:r>
              <a:rPr lang="en-US" sz="1100" dirty="0" err="1">
                <a:cs typeface="Arial" panose="020B0604020202020204" pitchFamily="34" charset="0"/>
              </a:rPr>
              <a:t>cubierto</a:t>
            </a:r>
            <a:r>
              <a:rPr lang="en-US" sz="1100" dirty="0">
                <a:cs typeface="Arial" panose="020B0604020202020204" pitchFamily="34" charset="0"/>
              </a:rPr>
              <a:t> </a:t>
            </a:r>
            <a:r>
              <a:rPr lang="en-US" sz="1100" dirty="0" err="1">
                <a:cs typeface="Arial" panose="020B0604020202020204" pitchFamily="34" charset="0"/>
              </a:rPr>
              <a:t>por</a:t>
            </a:r>
            <a:r>
              <a:rPr lang="en-US" sz="1100" dirty="0">
                <a:cs typeface="Arial" panose="020B0604020202020204" pitchFamily="34" charset="0"/>
              </a:rPr>
              <a:t> uno de </a:t>
            </a:r>
            <a:r>
              <a:rPr lang="en-US" sz="1100" dirty="0" err="1">
                <a:cs typeface="Arial" panose="020B0604020202020204" pitchFamily="34" charset="0"/>
              </a:rPr>
              <a:t>estos</a:t>
            </a:r>
            <a:r>
              <a:rPr lang="en-US" sz="1100" dirty="0">
                <a:cs typeface="Arial" panose="020B0604020202020204" pitchFamily="34" charset="0"/>
              </a:rPr>
              <a:t> planes antes del 1 de </a:t>
            </a:r>
            <a:r>
              <a:rPr lang="en-US" sz="1100" dirty="0" err="1">
                <a:cs typeface="Arial" panose="020B0604020202020204" pitchFamily="34" charset="0"/>
              </a:rPr>
              <a:t>enero</a:t>
            </a:r>
            <a:r>
              <a:rPr lang="en-US" sz="1100" dirty="0">
                <a:cs typeface="Arial" panose="020B0604020202020204" pitchFamily="34" charset="0"/>
              </a:rPr>
              <a:t> de 2020, </a:t>
            </a:r>
            <a:r>
              <a:rPr lang="en-US" sz="1100" dirty="0" err="1">
                <a:cs typeface="Arial" panose="020B0604020202020204" pitchFamily="34" charset="0"/>
              </a:rPr>
              <a:t>podrá</a:t>
            </a:r>
            <a:r>
              <a:rPr lang="en-US" sz="1100" dirty="0">
                <a:cs typeface="Arial" panose="020B0604020202020204" pitchFamily="34" charset="0"/>
              </a:rPr>
              <a:t> </a:t>
            </a:r>
            <a:r>
              <a:rPr lang="en-US" sz="1100" dirty="0" err="1">
                <a:cs typeface="Arial" panose="020B0604020202020204" pitchFamily="34" charset="0"/>
              </a:rPr>
              <a:t>conservar</a:t>
            </a:r>
            <a:r>
              <a:rPr lang="en-US" sz="1100" dirty="0">
                <a:cs typeface="Arial" panose="020B0604020202020204" pitchFamily="34" charset="0"/>
              </a:rPr>
              <a:t> </a:t>
            </a:r>
            <a:r>
              <a:rPr lang="en-US" sz="1100" dirty="0" err="1">
                <a:cs typeface="Arial" panose="020B0604020202020204" pitchFamily="34" charset="0"/>
              </a:rPr>
              <a:t>su</a:t>
            </a:r>
            <a:r>
              <a:rPr lang="en-US" sz="1100" dirty="0">
                <a:cs typeface="Arial" panose="020B0604020202020204" pitchFamily="34" charset="0"/>
              </a:rPr>
              <a:t> plan. Si </a:t>
            </a:r>
            <a:r>
              <a:rPr lang="en-US" sz="1100" dirty="0" err="1">
                <a:cs typeface="Arial" panose="020B0604020202020204" pitchFamily="34" charset="0"/>
              </a:rPr>
              <a:t>cumplió</a:t>
            </a:r>
            <a:r>
              <a:rPr lang="en-US" sz="1100" dirty="0">
                <a:cs typeface="Arial" panose="020B0604020202020204" pitchFamily="34" charset="0"/>
              </a:rPr>
              <a:t> </a:t>
            </a:r>
            <a:r>
              <a:rPr lang="en-US" sz="1100" dirty="0" err="1">
                <a:cs typeface="Arial" panose="020B0604020202020204" pitchFamily="34" charset="0"/>
              </a:rPr>
              <a:t>los</a:t>
            </a:r>
            <a:r>
              <a:rPr lang="en-US" sz="1100" dirty="0">
                <a:cs typeface="Arial" panose="020B0604020202020204" pitchFamily="34" charset="0"/>
              </a:rPr>
              <a:t> </a:t>
            </a:r>
            <a:r>
              <a:rPr lang="en-US" sz="1100" dirty="0" err="1">
                <a:cs typeface="Arial" panose="020B0604020202020204" pitchFamily="34" charset="0"/>
              </a:rPr>
              <a:t>requisitos</a:t>
            </a:r>
            <a:r>
              <a:rPr lang="en-US" sz="1100" dirty="0">
                <a:cs typeface="Arial" panose="020B0604020202020204" pitchFamily="34" charset="0"/>
              </a:rPr>
              <a:t> para Medicare antes del 1 de </a:t>
            </a:r>
            <a:r>
              <a:rPr lang="en-US" sz="1100" dirty="0" err="1">
                <a:cs typeface="Arial" panose="020B0604020202020204" pitchFamily="34" charset="0"/>
              </a:rPr>
              <a:t>enero</a:t>
            </a:r>
            <a:r>
              <a:rPr lang="en-US" sz="1100" dirty="0">
                <a:cs typeface="Arial" panose="020B0604020202020204" pitchFamily="34" charset="0"/>
              </a:rPr>
              <a:t> de 2020 </a:t>
            </a:r>
            <a:r>
              <a:rPr lang="en-US" sz="1100" dirty="0" err="1">
                <a:cs typeface="Arial" panose="020B0604020202020204" pitchFamily="34" charset="0"/>
              </a:rPr>
              <a:t>pero</a:t>
            </a:r>
            <a:r>
              <a:rPr lang="en-US" sz="1100" dirty="0">
                <a:cs typeface="Arial" panose="020B0604020202020204" pitchFamily="34" charset="0"/>
              </a:rPr>
              <a:t> </a:t>
            </a:r>
            <a:r>
              <a:rPr lang="en-US" sz="1100" dirty="0" err="1">
                <a:cs typeface="Arial" panose="020B0604020202020204" pitchFamily="34" charset="0"/>
              </a:rPr>
              <a:t>aún</a:t>
            </a:r>
            <a:r>
              <a:rPr lang="en-US" sz="1100" dirty="0">
                <a:cs typeface="Arial" panose="020B0604020202020204" pitchFamily="34" charset="0"/>
              </a:rPr>
              <a:t> no se </a:t>
            </a:r>
            <a:r>
              <a:rPr lang="en-US" sz="1100" dirty="0" err="1">
                <a:cs typeface="Arial" panose="020B0604020202020204" pitchFamily="34" charset="0"/>
              </a:rPr>
              <a:t>inscribió</a:t>
            </a:r>
            <a:r>
              <a:rPr lang="en-US" sz="1100" dirty="0">
                <a:cs typeface="Arial" panose="020B0604020202020204" pitchFamily="34" charset="0"/>
              </a:rPr>
              <a:t>, </a:t>
            </a:r>
            <a:r>
              <a:rPr lang="en-US" sz="1100" dirty="0" err="1">
                <a:cs typeface="Arial" panose="020B0604020202020204" pitchFamily="34" charset="0"/>
              </a:rPr>
              <a:t>tal</a:t>
            </a:r>
            <a:r>
              <a:rPr lang="en-US" sz="1100" dirty="0">
                <a:cs typeface="Arial" panose="020B0604020202020204" pitchFamily="34" charset="0"/>
              </a:rPr>
              <a:t> </a:t>
            </a:r>
            <a:r>
              <a:rPr lang="en-US" sz="1100" dirty="0" err="1">
                <a:cs typeface="Arial" panose="020B0604020202020204" pitchFamily="34" charset="0"/>
              </a:rPr>
              <a:t>vez</a:t>
            </a:r>
            <a:r>
              <a:rPr lang="en-US" sz="1100" dirty="0">
                <a:cs typeface="Arial" panose="020B0604020202020204" pitchFamily="34" charset="0"/>
              </a:rPr>
              <a:t> </a:t>
            </a:r>
            <a:r>
              <a:rPr lang="en-US" sz="1100" dirty="0" err="1">
                <a:cs typeface="Arial" panose="020B0604020202020204" pitchFamily="34" charset="0"/>
              </a:rPr>
              <a:t>pueda</a:t>
            </a:r>
            <a:r>
              <a:rPr lang="en-US" sz="1100" dirty="0">
                <a:cs typeface="Arial" panose="020B0604020202020204" pitchFamily="34" charset="0"/>
              </a:rPr>
              <a:t> </a:t>
            </a:r>
            <a:r>
              <a:rPr lang="en-US" sz="1100" dirty="0" err="1">
                <a:cs typeface="Arial" panose="020B0604020202020204" pitchFamily="34" charset="0"/>
              </a:rPr>
              <a:t>contratar</a:t>
            </a:r>
            <a:r>
              <a:rPr lang="en-US" sz="1100" dirty="0">
                <a:cs typeface="Arial" panose="020B0604020202020204" pitchFamily="34" charset="0"/>
              </a:rPr>
              <a:t> uno de </a:t>
            </a:r>
            <a:r>
              <a:rPr lang="en-US" sz="1100" dirty="0" err="1">
                <a:cs typeface="Arial" panose="020B0604020202020204" pitchFamily="34" charset="0"/>
              </a:rPr>
              <a:t>estos</a:t>
            </a:r>
            <a:r>
              <a:rPr lang="en-US" sz="1100" dirty="0">
                <a:cs typeface="Arial" panose="020B0604020202020204" pitchFamily="34" charset="0"/>
              </a:rPr>
              <a:t> planes. </a:t>
            </a:r>
          </a:p>
          <a:p>
            <a:pPr marL="118670" indent="-118670" rtl="0">
              <a:spcBef>
                <a:spcPts val="633"/>
              </a:spcBef>
              <a:defRPr/>
            </a:pPr>
            <a:r>
              <a:rPr lang="en-US" sz="1100" dirty="0">
                <a:cs typeface="Arial" panose="020B0604020202020204" pitchFamily="34" charset="0"/>
              </a:rPr>
              <a:t>En </a:t>
            </a:r>
            <a:r>
              <a:rPr lang="en-US" sz="1100" dirty="0" err="1">
                <a:cs typeface="Arial" panose="020B0604020202020204" pitchFamily="34" charset="0"/>
              </a:rPr>
              <a:t>esta</a:t>
            </a:r>
            <a:r>
              <a:rPr lang="en-US" sz="1100" dirty="0">
                <a:cs typeface="Arial" panose="020B0604020202020204" pitchFamily="34" charset="0"/>
              </a:rPr>
              <a:t> </a:t>
            </a:r>
            <a:r>
              <a:rPr lang="en-US" sz="1100" dirty="0" err="1">
                <a:cs typeface="Arial" panose="020B0604020202020204" pitchFamily="34" charset="0"/>
              </a:rPr>
              <a:t>situación</a:t>
            </a:r>
            <a:r>
              <a:rPr lang="en-US" sz="1100" dirty="0">
                <a:cs typeface="Arial" panose="020B0604020202020204" pitchFamily="34" charset="0"/>
              </a:rPr>
              <a:t>, "nuevo </a:t>
            </a:r>
            <a:r>
              <a:rPr lang="en-US" sz="1100" dirty="0" err="1">
                <a:cs typeface="Arial" panose="020B0604020202020204" pitchFamily="34" charset="0"/>
              </a:rPr>
              <a:t>en</a:t>
            </a:r>
            <a:r>
              <a:rPr lang="en-US" sz="1100" dirty="0">
                <a:cs typeface="Arial" panose="020B0604020202020204" pitchFamily="34" charset="0"/>
              </a:rPr>
              <a:t> Medicare" </a:t>
            </a:r>
            <a:r>
              <a:rPr lang="en-US" sz="1100" dirty="0" err="1">
                <a:cs typeface="Arial" panose="020B0604020202020204" pitchFamily="34" charset="0"/>
              </a:rPr>
              <a:t>significa</a:t>
            </a:r>
            <a:r>
              <a:rPr lang="en-US" sz="1100" dirty="0">
                <a:cs typeface="Arial" panose="020B0604020202020204" pitchFamily="34" charset="0"/>
              </a:rPr>
              <a:t> personas que </a:t>
            </a:r>
            <a:r>
              <a:rPr lang="en-US" sz="1100" dirty="0" err="1">
                <a:cs typeface="Arial" panose="020B0604020202020204" pitchFamily="34" charset="0"/>
              </a:rPr>
              <a:t>cumplieron</a:t>
            </a:r>
            <a:r>
              <a:rPr lang="en-US" sz="1100" dirty="0">
                <a:cs typeface="Arial" panose="020B0604020202020204" pitchFamily="34" charset="0"/>
              </a:rPr>
              <a:t> 65 </a:t>
            </a:r>
            <a:r>
              <a:rPr lang="en-US" sz="1100" dirty="0" err="1">
                <a:cs typeface="Arial" panose="020B0604020202020204" pitchFamily="34" charset="0"/>
              </a:rPr>
              <a:t>años</a:t>
            </a:r>
            <a:r>
              <a:rPr lang="en-US" sz="1100" dirty="0">
                <a:cs typeface="Arial" panose="020B0604020202020204" pitchFamily="34" charset="0"/>
              </a:rPr>
              <a:t> </a:t>
            </a:r>
            <a:r>
              <a:rPr lang="en-US" sz="1100" dirty="0" err="1">
                <a:cs typeface="Arial" panose="020B0604020202020204" pitchFamily="34" charset="0"/>
              </a:rPr>
              <a:t>el</a:t>
            </a:r>
            <a:r>
              <a:rPr lang="en-US" sz="1100" dirty="0">
                <a:cs typeface="Arial" panose="020B0604020202020204" pitchFamily="34" charset="0"/>
              </a:rPr>
              <a:t> 1 de </a:t>
            </a:r>
            <a:r>
              <a:rPr lang="en-US" sz="1100" dirty="0" err="1">
                <a:cs typeface="Arial" panose="020B0604020202020204" pitchFamily="34" charset="0"/>
              </a:rPr>
              <a:t>enero</a:t>
            </a:r>
            <a:r>
              <a:rPr lang="en-US" sz="1100" dirty="0">
                <a:cs typeface="Arial" panose="020B0604020202020204" pitchFamily="34" charset="0"/>
              </a:rPr>
              <a:t> de 2020 o </a:t>
            </a:r>
            <a:r>
              <a:rPr lang="en-US" sz="1100" dirty="0" err="1">
                <a:cs typeface="Arial" panose="020B0604020202020204" pitchFamily="34" charset="0"/>
              </a:rPr>
              <a:t>después</a:t>
            </a:r>
            <a:r>
              <a:rPr lang="en-US" sz="1100" dirty="0">
                <a:cs typeface="Arial" panose="020B0604020202020204" pitchFamily="34" charset="0"/>
              </a:rPr>
              <a:t>, y personas que </a:t>
            </a:r>
            <a:r>
              <a:rPr lang="en-US" sz="1100" dirty="0" err="1">
                <a:cs typeface="Arial" panose="020B0604020202020204" pitchFamily="34" charset="0"/>
              </a:rPr>
              <a:t>obtuvieron</a:t>
            </a:r>
            <a:r>
              <a:rPr lang="en-US" sz="1100" dirty="0">
                <a:cs typeface="Arial" panose="020B0604020202020204" pitchFamily="34" charset="0"/>
              </a:rPr>
              <a:t> la </a:t>
            </a:r>
            <a:r>
              <a:rPr lang="en-US" sz="1100" dirty="0" err="1">
                <a:cs typeface="Arial" panose="020B0604020202020204" pitchFamily="34" charset="0"/>
              </a:rPr>
              <a:t>Parte</a:t>
            </a:r>
            <a:r>
              <a:rPr lang="en-US" sz="1100" dirty="0">
                <a:cs typeface="Arial" panose="020B0604020202020204" pitchFamily="34" charset="0"/>
              </a:rPr>
              <a:t> A de Medicare (Seguro de hospital) a </a:t>
            </a:r>
            <a:r>
              <a:rPr lang="en-US" sz="1100" dirty="0" err="1">
                <a:cs typeface="Arial" panose="020B0604020202020204" pitchFamily="34" charset="0"/>
              </a:rPr>
              <a:t>partir</a:t>
            </a:r>
            <a:r>
              <a:rPr lang="en-US" sz="1100" dirty="0">
                <a:cs typeface="Arial" panose="020B0604020202020204" pitchFamily="34" charset="0"/>
              </a:rPr>
              <a:t> del 1 de </a:t>
            </a:r>
            <a:r>
              <a:rPr lang="en-US" sz="1100" dirty="0" err="1">
                <a:cs typeface="Arial" panose="020B0604020202020204" pitchFamily="34" charset="0"/>
              </a:rPr>
              <a:t>enero</a:t>
            </a:r>
            <a:r>
              <a:rPr lang="en-US" sz="1100" dirty="0">
                <a:cs typeface="Arial" panose="020B0604020202020204" pitchFamily="34" charset="0"/>
              </a:rPr>
              <a:t> de 2020.</a:t>
            </a:r>
            <a:endParaRPr lang="en-US" sz="1100" dirty="0">
              <a:solidFill>
                <a:prstClr val="black"/>
              </a:solidFill>
              <a:cs typeface="Arial" panose="020B0604020202020204" pitchFamily="34" charset="0"/>
            </a:endParaRPr>
          </a:p>
          <a:p>
            <a:pPr defTabSz="965452">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2812196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5425" y="341313"/>
            <a:ext cx="4314825" cy="3236912"/>
          </a:xfrm>
        </p:spPr>
      </p:sp>
      <p:sp>
        <p:nvSpPr>
          <p:cNvPr id="3" name="Notes Placeholder 2"/>
          <p:cNvSpPr>
            <a:spLocks noGrp="1"/>
          </p:cNvSpPr>
          <p:nvPr>
            <p:ph type="body" idx="1"/>
          </p:nvPr>
        </p:nvSpPr>
        <p:spPr>
          <a:xfrm>
            <a:off x="684236" y="3577735"/>
            <a:ext cx="5844219" cy="5139082"/>
          </a:xfrm>
        </p:spPr>
        <p:txBody>
          <a:bodyPr/>
          <a:lstStyle/>
          <a:p>
            <a:pPr marL="0" lvl="1" defTabSz="965452" rtl="0">
              <a:spcBef>
                <a:spcPts val="633"/>
              </a:spcBef>
              <a:tabLst>
                <a:tab pos="125710" algn="l"/>
              </a:tabLst>
              <a:defRPr/>
            </a:pPr>
            <a:r>
              <a:rPr lang="en-US" b="1" dirty="0">
                <a:solidFill>
                  <a:prstClr val="black"/>
                </a:solidFill>
                <a:ea typeface="ＭＳ Ｐゴシック"/>
                <a:cs typeface="Arial" panose="020B0604020202020204" pitchFamily="34" charset="0"/>
              </a:rPr>
              <a:t>Esta </a:t>
            </a:r>
            <a:r>
              <a:rPr lang="en-US" b="1" dirty="0" err="1">
                <a:solidFill>
                  <a:prstClr val="black"/>
                </a:solidFill>
                <a:ea typeface="ＭＳ Ｐゴシック"/>
                <a:cs typeface="Arial" panose="020B0604020202020204" pitchFamily="34" charset="0"/>
              </a:rPr>
              <a:t>diapositiva</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tiene</a:t>
            </a:r>
            <a:r>
              <a:rPr lang="en-US" b="1" dirty="0">
                <a:solidFill>
                  <a:prstClr val="black"/>
                </a:solidFill>
                <a:ea typeface="ＭＳ Ｐゴシック"/>
                <a:cs typeface="Arial" panose="020B0604020202020204" pitchFamily="34" charset="0"/>
              </a:rPr>
              <a:t> </a:t>
            </a:r>
            <a:r>
              <a:rPr lang="en-US" b="1" dirty="0" err="1">
                <a:solidFill>
                  <a:prstClr val="black"/>
                </a:solidFill>
                <a:ea typeface="ＭＳ Ｐゴシック"/>
                <a:cs typeface="Arial" panose="020B0604020202020204" pitchFamily="34" charset="0"/>
              </a:rPr>
              <a:t>animación</a:t>
            </a:r>
            <a:r>
              <a:rPr lang="en-US" b="1" dirty="0">
                <a:solidFill>
                  <a:prstClr val="black"/>
                </a:solidFill>
                <a:ea typeface="ＭＳ Ｐゴシック"/>
                <a:cs typeface="Arial" panose="020B0604020202020204" pitchFamily="34" charset="0"/>
              </a:rPr>
              <a:t>.</a:t>
            </a:r>
            <a:endParaRPr lang="en-US" dirty="0">
              <a:cs typeface="Arial" panose="020B0604020202020204" pitchFamily="34" charset="0"/>
            </a:endParaRPr>
          </a:p>
          <a:p>
            <a:pPr marL="0" lvl="1" defTabSz="965452" rtl="0">
              <a:spcBef>
                <a:spcPts val="633"/>
              </a:spcBef>
              <a:tabLst>
                <a:tab pos="125710" algn="l"/>
              </a:tabLst>
              <a:defRPr/>
            </a:pPr>
            <a:r>
              <a:rPr lang="en-US" b="1" dirty="0" err="1">
                <a:cs typeface="Arial" panose="020B0604020202020204" pitchFamily="34" charset="0"/>
              </a:rPr>
              <a:t>Notas</a:t>
            </a:r>
            <a:r>
              <a:rPr lang="en-US" b="1" dirty="0">
                <a:cs typeface="Arial" panose="020B0604020202020204" pitchFamily="34" charset="0"/>
              </a:rPr>
              <a:t> del </a:t>
            </a:r>
            <a:r>
              <a:rPr lang="en-US" b="1" dirty="0" err="1">
                <a:cs typeface="Arial" panose="020B0604020202020204" pitchFamily="34" charset="0"/>
              </a:rPr>
              <a:t>presentador</a:t>
            </a:r>
            <a:endParaRPr lang="en-US" b="1" dirty="0">
              <a:cs typeface="Arial" panose="020B0604020202020204" pitchFamily="34" charset="0"/>
            </a:endParaRPr>
          </a:p>
          <a:p>
            <a:pPr marL="122022" lvl="1" indent="-122022" defTabSz="965452" rtl="0">
              <a:tabLst>
                <a:tab pos="125710" algn="l"/>
              </a:tabLst>
              <a:defRPr/>
            </a:pPr>
            <a:r>
              <a:rPr lang="en-US" dirty="0">
                <a:solidFill>
                  <a:prstClr val="black"/>
                </a:solidFill>
                <a:cs typeface="Arial" panose="020B0604020202020204" pitchFamily="34" charset="0"/>
              </a:rPr>
              <a:t>Una </a:t>
            </a:r>
            <a:r>
              <a:rPr lang="en-US" dirty="0" err="1">
                <a:solidFill>
                  <a:prstClr val="black"/>
                </a:solidFill>
                <a:cs typeface="Arial" panose="020B0604020202020204" pitchFamily="34" charset="0"/>
              </a:rPr>
              <a:t>póliza</a:t>
            </a:r>
            <a:r>
              <a:rPr lang="en-US" dirty="0">
                <a:solidFill>
                  <a:prstClr val="black"/>
                </a:solidFill>
                <a:cs typeface="Arial" panose="020B0604020202020204" pitchFamily="34" charset="0"/>
              </a:rPr>
              <a:t> Medigap solo </a:t>
            </a:r>
            <a:r>
              <a:rPr lang="en-US" dirty="0" err="1">
                <a:solidFill>
                  <a:prstClr val="black"/>
                </a:solidFill>
                <a:cs typeface="Arial" panose="020B0604020202020204" pitchFamily="34" charset="0"/>
              </a:rPr>
              <a:t>funciona</a:t>
            </a:r>
            <a:r>
              <a:rPr lang="en-US" dirty="0">
                <a:solidFill>
                  <a:prstClr val="black"/>
                </a:solidFill>
                <a:cs typeface="Arial" panose="020B0604020202020204" pitchFamily="34" charset="0"/>
              </a:rPr>
              <a:t> con </a:t>
            </a:r>
            <a:r>
              <a:rPr lang="en-US" dirty="0" err="1">
                <a:solidFill>
                  <a:prstClr val="black"/>
                </a:solidFill>
                <a:cs typeface="Arial" panose="020B0604020202020204" pitchFamily="34" charset="0"/>
              </a:rPr>
              <a:t>el</a:t>
            </a:r>
            <a:r>
              <a:rPr lang="en-US" dirty="0">
                <a:solidFill>
                  <a:prstClr val="black"/>
                </a:solidFill>
                <a:cs typeface="Arial" panose="020B0604020202020204" pitchFamily="34" charset="0"/>
              </a:rPr>
              <a:t> Medicare Original; Medigap no </a:t>
            </a:r>
            <a:r>
              <a:rPr lang="en-US" dirty="0" err="1">
                <a:solidFill>
                  <a:prstClr val="black"/>
                </a:solidFill>
                <a:cs typeface="Arial" panose="020B0604020202020204" pitchFamily="34" charset="0"/>
              </a:rPr>
              <a:t>funciona</a:t>
            </a:r>
            <a:r>
              <a:rPr lang="en-US" dirty="0">
                <a:solidFill>
                  <a:prstClr val="black"/>
                </a:solidFill>
                <a:cs typeface="Arial" panose="020B0604020202020204" pitchFamily="34" charset="0"/>
              </a:rPr>
              <a:t> con </a:t>
            </a:r>
            <a:r>
              <a:rPr lang="en-US" dirty="0" err="1">
                <a:solidFill>
                  <a:prstClr val="black"/>
                </a:solidFill>
                <a:cs typeface="Arial" panose="020B0604020202020204" pitchFamily="34" charset="0"/>
              </a:rPr>
              <a:t>los</a:t>
            </a:r>
            <a:r>
              <a:rPr lang="en-US" dirty="0">
                <a:solidFill>
                  <a:prstClr val="black"/>
                </a:solidFill>
                <a:cs typeface="Arial" panose="020B0604020202020204" pitchFamily="34" charset="0"/>
              </a:rPr>
              <a:t> planes Medicare Advantage. </a:t>
            </a:r>
          </a:p>
          <a:p>
            <a:pPr marL="122358" lvl="1" indent="-122332" defTabSz="965452" rtl="0">
              <a:spcBef>
                <a:spcPts val="633"/>
              </a:spcBef>
              <a:tabLst>
                <a:tab pos="125710" algn="l"/>
              </a:tabLst>
              <a:defRPr/>
            </a:pPr>
            <a:r>
              <a:rPr lang="en-US" dirty="0">
                <a:solidFill>
                  <a:prstClr val="black"/>
                </a:solidFill>
                <a:cs typeface="Arial" panose="020B0604020202020204" pitchFamily="34" charset="0"/>
              </a:rPr>
              <a:t>Si </a:t>
            </a:r>
            <a:r>
              <a:rPr lang="en-US" dirty="0" err="1">
                <a:solidFill>
                  <a:prstClr val="black"/>
                </a:solidFill>
                <a:cs typeface="Arial" panose="020B0604020202020204" pitchFamily="34" charset="0"/>
              </a:rPr>
              <a:t>tiene</a:t>
            </a:r>
            <a:r>
              <a:rPr lang="en-US" dirty="0">
                <a:solidFill>
                  <a:prstClr val="black"/>
                </a:solidFill>
                <a:cs typeface="Arial" panose="020B0604020202020204" pitchFamily="34" charset="0"/>
              </a:rPr>
              <a:t> otra cobertura que </a:t>
            </a:r>
            <a:r>
              <a:rPr lang="en-US" dirty="0" err="1">
                <a:solidFill>
                  <a:prstClr val="black"/>
                </a:solidFill>
                <a:cs typeface="Arial" panose="020B0604020202020204" pitchFamily="34" charset="0"/>
              </a:rPr>
              <a:t>complementa</a:t>
            </a:r>
            <a:r>
              <a:rPr lang="en-US" dirty="0">
                <a:solidFill>
                  <a:prstClr val="black"/>
                </a:solidFill>
                <a:cs typeface="Arial" panose="020B0604020202020204" pitchFamily="34" charset="0"/>
              </a:rPr>
              <a:t> Medicare, </a:t>
            </a:r>
            <a:r>
              <a:rPr lang="en-US" dirty="0" err="1">
                <a:solidFill>
                  <a:prstClr val="black"/>
                </a:solidFill>
                <a:cs typeface="Arial" panose="020B0604020202020204" pitchFamily="34" charset="0"/>
              </a:rPr>
              <a:t>como</a:t>
            </a:r>
            <a:r>
              <a:rPr lang="en-US" dirty="0">
                <a:solidFill>
                  <a:prstClr val="black"/>
                </a:solidFill>
                <a:cs typeface="Arial" panose="020B0604020202020204" pitchFamily="34" charset="0"/>
              </a:rPr>
              <a:t> la cobertura para </a:t>
            </a:r>
            <a:r>
              <a:rPr lang="en-US" dirty="0" err="1">
                <a:solidFill>
                  <a:prstClr val="black"/>
                </a:solidFill>
                <a:cs typeface="Arial" panose="020B0604020202020204" pitchFamily="34" charset="0"/>
              </a:rPr>
              <a:t>jubilados</a:t>
            </a:r>
            <a:r>
              <a:rPr lang="en-US" dirty="0">
                <a:solidFill>
                  <a:prstClr val="black"/>
                </a:solidFill>
                <a:cs typeface="Arial" panose="020B0604020202020204" pitchFamily="34" charset="0"/>
              </a:rPr>
              <a:t>, puede que no </a:t>
            </a:r>
            <a:r>
              <a:rPr lang="en-US" dirty="0" err="1">
                <a:solidFill>
                  <a:prstClr val="black"/>
                </a:solidFill>
                <a:cs typeface="Arial" panose="020B0604020202020204" pitchFamily="34" charset="0"/>
              </a:rPr>
              <a:t>necesite</a:t>
            </a:r>
            <a:r>
              <a:rPr lang="en-US" dirty="0">
                <a:solidFill>
                  <a:prstClr val="black"/>
                </a:solidFill>
                <a:cs typeface="Arial" panose="020B0604020202020204" pitchFamily="34" charset="0"/>
              </a:rPr>
              <a:t> Medigap.</a:t>
            </a:r>
          </a:p>
          <a:p>
            <a:pPr marL="122022" lvl="1" indent="-122022" defTabSz="965452" rtl="0">
              <a:spcBef>
                <a:spcPts val="633"/>
              </a:spcBef>
              <a:tabLst>
                <a:tab pos="125710" algn="l"/>
              </a:tabLst>
              <a:defRPr/>
            </a:pPr>
            <a:r>
              <a:rPr lang="en-US" dirty="0" err="1">
                <a:solidFill>
                  <a:prstClr val="black"/>
                </a:solidFill>
                <a:cs typeface="Arial" panose="020B0604020202020204" pitchFamily="34" charset="0"/>
              </a:rPr>
              <a:t>Considere</a:t>
            </a:r>
            <a:r>
              <a:rPr lang="en-US" dirty="0">
                <a:solidFill>
                  <a:prstClr val="black"/>
                </a:solidFill>
                <a:cs typeface="Arial" panose="020B0604020202020204" pitchFamily="34" charset="0"/>
              </a:rPr>
              <a:t> </a:t>
            </a:r>
            <a:r>
              <a:rPr lang="en-US" dirty="0" err="1">
                <a:solidFill>
                  <a:prstClr val="black"/>
                </a:solidFill>
                <a:cs typeface="Arial" panose="020B0604020202020204" pitchFamily="34" charset="0"/>
              </a:rPr>
              <a:t>si</a:t>
            </a:r>
            <a:r>
              <a:rPr lang="en-US" dirty="0">
                <a:solidFill>
                  <a:prstClr val="black"/>
                </a:solidFill>
                <a:cs typeface="Arial" panose="020B0604020202020204" pitchFamily="34" charset="0"/>
              </a:rPr>
              <a:t> </a:t>
            </a:r>
            <a:r>
              <a:rPr lang="en-US" dirty="0" err="1">
                <a:solidFill>
                  <a:prstClr val="black"/>
                </a:solidFill>
                <a:cs typeface="Arial" panose="020B0604020202020204" pitchFamily="34" charset="0"/>
              </a:rPr>
              <a:t>puede</a:t>
            </a:r>
            <a:r>
              <a:rPr lang="en-US" dirty="0">
                <a:solidFill>
                  <a:prstClr val="black"/>
                </a:solidFill>
                <a:cs typeface="Arial" panose="020B0604020202020204" pitchFamily="34" charset="0"/>
              </a:rPr>
              <a:t> </a:t>
            </a:r>
            <a:r>
              <a:rPr lang="en-US" dirty="0" err="1">
                <a:solidFill>
                  <a:prstClr val="black"/>
                </a:solidFill>
                <a:cs typeface="Arial" panose="020B0604020202020204" pitchFamily="34" charset="0"/>
              </a:rPr>
              <a:t>permitirle</a:t>
            </a:r>
            <a:r>
              <a:rPr lang="en-US" dirty="0">
                <a:solidFill>
                  <a:prstClr val="black"/>
                </a:solidFill>
                <a:cs typeface="Arial" panose="020B0604020202020204" pitchFamily="34" charset="0"/>
              </a:rPr>
              <a:t> las </a:t>
            </a:r>
            <a:r>
              <a:rPr lang="en-US" dirty="0" err="1">
                <a:solidFill>
                  <a:prstClr val="black"/>
                </a:solidFill>
                <a:cs typeface="Arial" panose="020B0604020202020204" pitchFamily="34" charset="0"/>
              </a:rPr>
              <a:t>deducciones</a:t>
            </a:r>
            <a:r>
              <a:rPr lang="en-US" dirty="0">
                <a:solidFill>
                  <a:prstClr val="black"/>
                </a:solidFill>
                <a:cs typeface="Arial" panose="020B0604020202020204" pitchFamily="34" charset="0"/>
              </a:rPr>
              <a:t> y </a:t>
            </a:r>
            <a:r>
              <a:rPr lang="en-US" dirty="0" err="1">
                <a:solidFill>
                  <a:prstClr val="black"/>
                </a:solidFill>
                <a:cs typeface="Arial" panose="020B0604020202020204" pitchFamily="34" charset="0"/>
              </a:rPr>
              <a:t>copagos</a:t>
            </a:r>
            <a:r>
              <a:rPr lang="en-US" dirty="0">
                <a:solidFill>
                  <a:prstClr val="black"/>
                </a:solidFill>
                <a:cs typeface="Arial" panose="020B0604020202020204" pitchFamily="34" charset="0"/>
              </a:rPr>
              <a:t> de Medicare Original y compare </a:t>
            </a:r>
            <a:r>
              <a:rPr lang="en-US" dirty="0" err="1">
                <a:solidFill>
                  <a:prstClr val="black"/>
                </a:solidFill>
                <a:cs typeface="Arial" panose="020B0604020202020204" pitchFamily="34" charset="0"/>
              </a:rPr>
              <a:t>esto</a:t>
            </a:r>
            <a:r>
              <a:rPr lang="en-US" dirty="0">
                <a:solidFill>
                  <a:prstClr val="black"/>
                </a:solidFill>
                <a:cs typeface="Arial" panose="020B0604020202020204" pitchFamily="34" charset="0"/>
              </a:rPr>
              <a:t> con </a:t>
            </a:r>
            <a:r>
              <a:rPr lang="en-US" dirty="0" err="1">
                <a:solidFill>
                  <a:prstClr val="black"/>
                </a:solidFill>
                <a:cs typeface="Arial" panose="020B0604020202020204" pitchFamily="34" charset="0"/>
              </a:rPr>
              <a:t>cuánto</a:t>
            </a:r>
            <a:r>
              <a:rPr lang="en-US" dirty="0">
                <a:solidFill>
                  <a:prstClr val="black"/>
                </a:solidFill>
                <a:cs typeface="Arial" panose="020B0604020202020204" pitchFamily="34" charset="0"/>
              </a:rPr>
              <a:t> cuesta la prima </a:t>
            </a:r>
            <a:r>
              <a:rPr lang="en-US" dirty="0" err="1">
                <a:solidFill>
                  <a:prstClr val="black"/>
                </a:solidFill>
                <a:cs typeface="Arial" panose="020B0604020202020204" pitchFamily="34" charset="0"/>
              </a:rPr>
              <a:t>mensual</a:t>
            </a:r>
            <a:r>
              <a:rPr lang="en-US" dirty="0">
                <a:solidFill>
                  <a:prstClr val="black"/>
                </a:solidFill>
                <a:cs typeface="Arial" panose="020B0604020202020204" pitchFamily="34" charset="0"/>
              </a:rPr>
              <a:t> de Medigap.</a:t>
            </a:r>
          </a:p>
          <a:p>
            <a:pPr defTabSz="965452">
              <a:spcBef>
                <a:spcPts val="633"/>
              </a:spcBef>
              <a:defRPr/>
            </a:pPr>
            <a:endParaRPr lang="en-US" dirty="0">
              <a:solidFill>
                <a:prstClr val="black"/>
              </a:solidFill>
              <a:cs typeface="Arial" panose="020B0604020202020204" pitchFamily="34" charset="0"/>
            </a:endParaRPr>
          </a:p>
          <a:p>
            <a:pPr defTabSz="965452">
              <a:spcBef>
                <a:spcPts val="633"/>
              </a:spcBef>
              <a:defRPr/>
            </a:pPr>
            <a:endParaRPr lang="en-US" dirty="0">
              <a:solidFill>
                <a:prstClr val="black"/>
              </a:solidFill>
            </a:endParaRPr>
          </a:p>
        </p:txBody>
      </p:sp>
    </p:spTree>
    <p:extLst>
      <p:ext uri="{BB962C8B-B14F-4D97-AF65-F5344CB8AC3E}">
        <p14:creationId xmlns:p14="http://schemas.microsoft.com/office/powerpoint/2010/main" val="569148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4.xml"/><Relationship Id="rId1" Type="http://schemas.openxmlformats.org/officeDocument/2006/relationships/tags" Target="../tags/tag11.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4.xml"/><Relationship Id="rId1" Type="http://schemas.openxmlformats.org/officeDocument/2006/relationships/tags" Target="../tags/tag12.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4.xml"/><Relationship Id="rId1" Type="http://schemas.openxmlformats.org/officeDocument/2006/relationships/tags" Target="../tags/tag13.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4.xml"/><Relationship Id="rId1" Type="http://schemas.openxmlformats.org/officeDocument/2006/relationships/tags" Target="../tags/tag14.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4.xml"/><Relationship Id="rId1" Type="http://schemas.openxmlformats.org/officeDocument/2006/relationships/tags" Target="../tags/tag15.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4.xml"/><Relationship Id="rId1" Type="http://schemas.openxmlformats.org/officeDocument/2006/relationships/tags" Target="../tags/tag16.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4.xml"/><Relationship Id="rId1" Type="http://schemas.openxmlformats.org/officeDocument/2006/relationships/tags" Target="../tags/tag17.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18.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4.xml"/><Relationship Id="rId1" Type="http://schemas.openxmlformats.org/officeDocument/2006/relationships/tags" Target="../tags/tag19.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4.xml"/><Relationship Id="rId1" Type="http://schemas.openxmlformats.org/officeDocument/2006/relationships/tags" Target="../tags/tag20.xml"/><Relationship Id="rId4" Type="http://schemas.openxmlformats.org/officeDocument/2006/relationships/image" Target="../media/image10.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4.xml"/><Relationship Id="rId1" Type="http://schemas.openxmlformats.org/officeDocument/2006/relationships/tags" Target="../tags/tag21.xml"/><Relationship Id="rId4" Type="http://schemas.openxmlformats.org/officeDocument/2006/relationships/image" Target="../media/image10.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10.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10.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4.xml"/><Relationship Id="rId1" Type="http://schemas.openxmlformats.org/officeDocument/2006/relationships/tags" Target="../tags/tag24.xml"/><Relationship Id="rId4" Type="http://schemas.openxmlformats.org/officeDocument/2006/relationships/image" Target="../media/image10.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4.xml"/><Relationship Id="rId1" Type="http://schemas.openxmlformats.org/officeDocument/2006/relationships/tags" Target="../tags/tag25.xml"/><Relationship Id="rId4" Type="http://schemas.openxmlformats.org/officeDocument/2006/relationships/image" Target="../media/image10.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4.xml"/><Relationship Id="rId1" Type="http://schemas.openxmlformats.org/officeDocument/2006/relationships/tags" Target="../tags/tag26.xml"/><Relationship Id="rId4" Type="http://schemas.openxmlformats.org/officeDocument/2006/relationships/image" Target="../media/image10.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4.xml"/><Relationship Id="rId1" Type="http://schemas.openxmlformats.org/officeDocument/2006/relationships/tags" Target="../tags/tag27.xml"/><Relationship Id="rId4" Type="http://schemas.openxmlformats.org/officeDocument/2006/relationships/image" Target="../media/image10.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4.xml"/><Relationship Id="rId1" Type="http://schemas.openxmlformats.org/officeDocument/2006/relationships/tags" Target="../tags/tag28.xml"/><Relationship Id="rId4" Type="http://schemas.openxmlformats.org/officeDocument/2006/relationships/image" Target="../media/image10.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4.xml"/><Relationship Id="rId1" Type="http://schemas.openxmlformats.org/officeDocument/2006/relationships/tags" Target="../tags/tag29.xml"/><Relationship Id="rId4" Type="http://schemas.openxmlformats.org/officeDocument/2006/relationships/image" Target="../media/image10.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4.xml"/><Relationship Id="rId1" Type="http://schemas.openxmlformats.org/officeDocument/2006/relationships/tags" Target="../tags/tag30.xml"/><Relationship Id="rId4" Type="http://schemas.openxmlformats.org/officeDocument/2006/relationships/image" Target="../media/image10.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4.xml"/><Relationship Id="rId1" Type="http://schemas.openxmlformats.org/officeDocument/2006/relationships/tags" Target="../tags/tag31.xml"/><Relationship Id="rId4" Type="http://schemas.openxmlformats.org/officeDocument/2006/relationships/image" Target="../media/image10.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4.xml"/><Relationship Id="rId1" Type="http://schemas.openxmlformats.org/officeDocument/2006/relationships/tags" Target="../tags/tag32.xml"/><Relationship Id="rId4" Type="http://schemas.openxmlformats.org/officeDocument/2006/relationships/image" Target="../media/image10.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4.xml"/><Relationship Id="rId1" Type="http://schemas.openxmlformats.org/officeDocument/2006/relationships/tags" Target="../tags/tag33.xml"/><Relationship Id="rId4" Type="http://schemas.openxmlformats.org/officeDocument/2006/relationships/image" Target="../media/image10.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4.xml"/><Relationship Id="rId1" Type="http://schemas.openxmlformats.org/officeDocument/2006/relationships/tags" Target="../tags/tag34.xml"/><Relationship Id="rId4" Type="http://schemas.openxmlformats.org/officeDocument/2006/relationships/image" Target="../media/image10.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4.xml"/><Relationship Id="rId1" Type="http://schemas.openxmlformats.org/officeDocument/2006/relationships/tags" Target="../tags/tag35.xml"/><Relationship Id="rId4" Type="http://schemas.openxmlformats.org/officeDocument/2006/relationships/image" Target="../media/image10.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4.xml"/><Relationship Id="rId1" Type="http://schemas.openxmlformats.org/officeDocument/2006/relationships/tags" Target="../tags/tag36.xml"/><Relationship Id="rId4" Type="http://schemas.openxmlformats.org/officeDocument/2006/relationships/image" Target="../media/image10.emf"/></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4.xml"/><Relationship Id="rId1" Type="http://schemas.openxmlformats.org/officeDocument/2006/relationships/tags" Target="../tags/tag37.xml"/><Relationship Id="rId4" Type="http://schemas.openxmlformats.org/officeDocument/2006/relationships/image" Target="../media/image10.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4.xml"/><Relationship Id="rId1" Type="http://schemas.openxmlformats.org/officeDocument/2006/relationships/tags" Target="../tags/tag38.xml"/><Relationship Id="rId4" Type="http://schemas.openxmlformats.org/officeDocument/2006/relationships/image" Target="../media/image10.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10.emf"/></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4.xml"/><Relationship Id="rId1" Type="http://schemas.openxmlformats.org/officeDocument/2006/relationships/tags" Target="../tags/tag47.xml"/><Relationship Id="rId4" Type="http://schemas.openxmlformats.org/officeDocument/2006/relationships/image" Target="../media/image41.png"/></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slideMaster" Target="../slideMasters/slideMaster4.xml"/><Relationship Id="rId1" Type="http://schemas.openxmlformats.org/officeDocument/2006/relationships/tags" Target="../tags/tag52.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54.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4.xml"/><Relationship Id="rId1" Type="http://schemas.openxmlformats.org/officeDocument/2006/relationships/tags" Target="../tags/tag5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86051" y="3231710"/>
            <a:ext cx="6120245" cy="2130752"/>
          </a:xfrm>
        </p:spPr>
        <p:txBody>
          <a:bodyPr anchor="b"/>
          <a:lstStyle>
            <a:lvl1pPr algn="r">
              <a:defRPr sz="4500"/>
            </a:lvl1pPr>
          </a:lstStyle>
          <a:p>
            <a:r>
              <a:rPr lang="en-US"/>
              <a:t>Click to edit Master title style</a:t>
            </a:r>
          </a:p>
        </p:txBody>
      </p:sp>
      <p:sp>
        <p:nvSpPr>
          <p:cNvPr id="3" name="Subtitle 2"/>
          <p:cNvSpPr>
            <a:spLocks noGrp="1"/>
          </p:cNvSpPr>
          <p:nvPr>
            <p:ph type="subTitle" idx="1"/>
          </p:nvPr>
        </p:nvSpPr>
        <p:spPr>
          <a:xfrm>
            <a:off x="2774373" y="5546612"/>
            <a:ext cx="6120245" cy="625588"/>
          </a:xfrm>
          <a:prstGeom prst="rect">
            <a:avLst/>
          </a:prstGeom>
        </p:spPr>
        <p:txBody>
          <a:bodyPr/>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74175029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August 2018</a:t>
            </a:r>
          </a:p>
        </p:txBody>
      </p:sp>
      <p:sp>
        <p:nvSpPr>
          <p:cNvPr id="3" name="Footer Placeholder 2"/>
          <p:cNvSpPr>
            <a:spLocks noGrp="1"/>
          </p:cNvSpPr>
          <p:nvPr>
            <p:ph type="ftr" sz="quarter" idx="11"/>
          </p:nvPr>
        </p:nvSpPr>
        <p:spPr/>
        <p:txBody>
          <a:bodyPr/>
          <a:lstStyle>
            <a:lvl1pPr>
              <a:defRPr/>
            </a:lvl1pPr>
          </a:lstStyle>
          <a:p>
            <a:r>
              <a:rPr lang="en-US"/>
              <a:t>Medicare - Getting Started</a:t>
            </a:r>
          </a:p>
        </p:txBody>
      </p:sp>
      <p:sp>
        <p:nvSpPr>
          <p:cNvPr id="4" name="Slide Number Placeholder 3"/>
          <p:cNvSpPr>
            <a:spLocks noGrp="1"/>
          </p:cNvSpPr>
          <p:nvPr>
            <p:ph type="sldNum" sz="quarter" idx="12"/>
          </p:nvPr>
        </p:nvSpPr>
        <p:spPr/>
        <p:txBody>
          <a:bodyPr/>
          <a:lstStyle/>
          <a:p>
            <a:fld id="{D60A6685-DBF6-4C41-A0CC-AA9EA7A85A20}" type="slidenum">
              <a:rPr lang="en-US" smtClean="0"/>
              <a:t>‹#›</a:t>
            </a:fld>
            <a:endParaRPr lang="en-US"/>
          </a:p>
        </p:txBody>
      </p:sp>
    </p:spTree>
    <p:extLst>
      <p:ext uri="{BB962C8B-B14F-4D97-AF65-F5344CB8AC3E}">
        <p14:creationId xmlns:p14="http://schemas.microsoft.com/office/powerpoint/2010/main" val="30942412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August 2018</a:t>
            </a:r>
          </a:p>
        </p:txBody>
      </p:sp>
      <p:sp>
        <p:nvSpPr>
          <p:cNvPr id="6" name="Footer Placeholder 5"/>
          <p:cNvSpPr>
            <a:spLocks noGrp="1"/>
          </p:cNvSpPr>
          <p:nvPr>
            <p:ph type="ftr" sz="quarter" idx="11"/>
          </p:nvPr>
        </p:nvSpPr>
        <p:spPr/>
        <p:txBody>
          <a:bodyPr/>
          <a:lstStyle>
            <a:lvl1pPr>
              <a:defRPr/>
            </a:lvl1pPr>
          </a:lstStyle>
          <a:p>
            <a:r>
              <a:rPr lang="en-US"/>
              <a:t>Medicare - Getting Started</a:t>
            </a:r>
          </a:p>
        </p:txBody>
      </p:sp>
      <p:sp>
        <p:nvSpPr>
          <p:cNvPr id="7" name="Slide Number Placeholder 6"/>
          <p:cNvSpPr>
            <a:spLocks noGrp="1"/>
          </p:cNvSpPr>
          <p:nvPr>
            <p:ph type="sldNum" sz="quarter" idx="12"/>
          </p:nvPr>
        </p:nvSpPr>
        <p:spPr/>
        <p:txBody>
          <a:bodyPr/>
          <a:lstStyle/>
          <a:p>
            <a:fld id="{D60A6685-DBF6-4C41-A0CC-AA9EA7A85A20}" type="slidenum">
              <a:rPr lang="en-US" smtClean="0"/>
              <a:t>‹#›</a:t>
            </a:fld>
            <a:endParaRPr lang="en-US"/>
          </a:p>
        </p:txBody>
      </p:sp>
    </p:spTree>
    <p:extLst>
      <p:ext uri="{BB962C8B-B14F-4D97-AF65-F5344CB8AC3E}">
        <p14:creationId xmlns:p14="http://schemas.microsoft.com/office/powerpoint/2010/main" val="197769787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August 2018</a:t>
            </a:r>
          </a:p>
        </p:txBody>
      </p:sp>
      <p:sp>
        <p:nvSpPr>
          <p:cNvPr id="6" name="Footer Placeholder 5"/>
          <p:cNvSpPr>
            <a:spLocks noGrp="1"/>
          </p:cNvSpPr>
          <p:nvPr>
            <p:ph type="ftr" sz="quarter" idx="11"/>
          </p:nvPr>
        </p:nvSpPr>
        <p:spPr/>
        <p:txBody>
          <a:bodyPr/>
          <a:lstStyle>
            <a:lvl1pPr>
              <a:defRPr/>
            </a:lvl1pPr>
          </a:lstStyle>
          <a:p>
            <a:r>
              <a:rPr lang="en-US"/>
              <a:t>Medicare - Getting Started</a:t>
            </a:r>
          </a:p>
        </p:txBody>
      </p:sp>
      <p:sp>
        <p:nvSpPr>
          <p:cNvPr id="7" name="Slide Number Placeholder 6"/>
          <p:cNvSpPr>
            <a:spLocks noGrp="1"/>
          </p:cNvSpPr>
          <p:nvPr>
            <p:ph type="sldNum" sz="quarter" idx="12"/>
          </p:nvPr>
        </p:nvSpPr>
        <p:spPr/>
        <p:txBody>
          <a:bodyPr/>
          <a:lstStyle/>
          <a:p>
            <a:fld id="{D60A6685-DBF6-4C41-A0CC-AA9EA7A85A20}" type="slidenum">
              <a:rPr lang="en-US" smtClean="0"/>
              <a:t>‹#›</a:t>
            </a:fld>
            <a:endParaRPr lang="en-US"/>
          </a:p>
        </p:txBody>
      </p:sp>
    </p:spTree>
    <p:extLst>
      <p:ext uri="{BB962C8B-B14F-4D97-AF65-F5344CB8AC3E}">
        <p14:creationId xmlns:p14="http://schemas.microsoft.com/office/powerpoint/2010/main" val="94564108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9144000" cy="965675"/>
          </a:xfrm>
          <a:prstGeom prst="rect">
            <a:avLst/>
          </a:prstGeom>
        </p:spPr>
        <p:txBody>
          <a:bodyPr anchor="ctr">
            <a:normAutofit/>
          </a:bodyPr>
          <a:lstStyle>
            <a:lvl1pPr>
              <a:defRPr sz="2250"/>
            </a:lvl1pPr>
          </a:lstStyle>
          <a:p>
            <a:pPr rtl="0"/>
            <a:r>
              <a:rPr lang="en-US"/>
              <a:t>Haz clic para agregar cabeza</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628650" y="1658939"/>
            <a:ext cx="7983141"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rtl="0"/>
            <a:r>
              <a:rPr lang="en-US"/>
              <a:t>Haz clic para agregar texto</a:t>
            </a:r>
          </a:p>
          <a:p>
            <a:pPr lvl="1" rtl="0"/>
            <a:r>
              <a:rPr lang="en-US"/>
              <a:t>Haz clic para agregar subtexto</a:t>
            </a:r>
          </a:p>
          <a:p>
            <a:pPr lvl="2" rtl="0"/>
            <a:r>
              <a:rPr lang="en-US"/>
              <a:t>Tercer nivel</a:t>
            </a:r>
          </a:p>
        </p:txBody>
      </p:sp>
      <p:sp>
        <p:nvSpPr>
          <p:cNvPr id="3" name="Slide Number Placeholder 5">
            <a:extLst>
              <a:ext uri="{FF2B5EF4-FFF2-40B4-BE49-F238E27FC236}">
                <a16:creationId xmlns:a16="http://schemas.microsoft.com/office/drawing/2014/main" id="{FB709433-9756-56DE-EAA0-8AD97AA182CD}"/>
              </a:ext>
            </a:extLst>
          </p:cNvPr>
          <p:cNvSpPr txBox="1"/>
          <p:nvPr userDrawn="1"/>
        </p:nvSpPr>
        <p:spPr>
          <a:xfrm>
            <a:off x="6610350" y="65087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899F78-7FAB-42CE-8794-66D9398DED0A}" type="slidenum">
              <a:rPr lang="en-US" smtClean="0"/>
              <a:t>‹#›</a:t>
            </a:fld>
            <a:endParaRPr lang="en-US"/>
          </a:p>
        </p:txBody>
      </p:sp>
    </p:spTree>
    <p:custDataLst>
      <p:tags r:id="rId1"/>
    </p:custDataLst>
    <p:extLst>
      <p:ext uri="{BB962C8B-B14F-4D97-AF65-F5344CB8AC3E}">
        <p14:creationId xmlns:p14="http://schemas.microsoft.com/office/powerpoint/2010/main" val="169904071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9144000" cy="965675"/>
          </a:xfrm>
          <a:prstGeom prst="rect">
            <a:avLst/>
          </a:prstGeom>
        </p:spPr>
        <p:txBody>
          <a:bodyPr anchor="ctr">
            <a:normAutofit/>
          </a:bodyPr>
          <a:lstStyle>
            <a:lvl1pPr>
              <a:defRPr sz="2250"/>
            </a:lvl1pPr>
          </a:lstStyle>
          <a:p>
            <a:pPr rtl="0"/>
            <a:r>
              <a:rPr lang="en-US"/>
              <a:t>Haz clic para agregar cabeza</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628650" y="1658939"/>
            <a:ext cx="7983141"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rtl="0"/>
            <a:r>
              <a:rPr lang="en-US"/>
              <a:t>Haz clic para agregar texto</a:t>
            </a:r>
          </a:p>
          <a:p>
            <a:pPr lvl="1" rtl="0"/>
            <a:r>
              <a:rPr lang="en-US"/>
              <a:t>Haz clic para agregar subtexto</a:t>
            </a:r>
          </a:p>
          <a:p>
            <a:pPr lvl="2" rtl="0"/>
            <a:r>
              <a:rPr lang="en-US"/>
              <a:t>Tercer nivel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pPr rtl="0"/>
            <a:r>
              <a:rPr lang="en-US"/>
              <a:t>Cobertura de medicamentos de Medicare</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2023</a:t>
            </a:r>
          </a:p>
        </p:txBody>
      </p:sp>
      <p:sp>
        <p:nvSpPr>
          <p:cNvPr id="3" name="Slide Number Placeholder 5">
            <a:extLst>
              <a:ext uri="{FF2B5EF4-FFF2-40B4-BE49-F238E27FC236}">
                <a16:creationId xmlns:a16="http://schemas.microsoft.com/office/drawing/2014/main" id="{D78AECA2-1844-71F9-096A-A3BBAC413C59}"/>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t>‹#›</a:t>
            </a:fld>
            <a:endParaRPr lang="en-US"/>
          </a:p>
        </p:txBody>
      </p:sp>
    </p:spTree>
    <p:custDataLst>
      <p:tags r:id="rId1"/>
    </p:custDataLst>
    <p:extLst>
      <p:ext uri="{BB962C8B-B14F-4D97-AF65-F5344CB8AC3E}">
        <p14:creationId xmlns:p14="http://schemas.microsoft.com/office/powerpoint/2010/main" val="10484215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9144000" cy="965675"/>
          </a:xfrm>
          <a:prstGeom prst="rect">
            <a:avLst/>
          </a:prstGeom>
        </p:spPr>
        <p:txBody>
          <a:bodyPr anchor="ctr">
            <a:normAutofit/>
          </a:bodyPr>
          <a:lstStyle>
            <a:lvl1pPr>
              <a:defRPr sz="2250"/>
            </a:lvl1pPr>
          </a:lstStyle>
          <a:p>
            <a:pPr rtl="0"/>
            <a:r>
              <a:rPr lang="en-US"/>
              <a:t>Haz clic para agregar cabeza</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628650" y="1658939"/>
            <a:ext cx="7983141"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rtl="0"/>
            <a:r>
              <a:rPr lang="en-US"/>
              <a:t>Haz clic para agregar texto</a:t>
            </a:r>
          </a:p>
          <a:p>
            <a:pPr lvl="1" rtl="0"/>
            <a:r>
              <a:rPr lang="en-US"/>
              <a:t>Haz clic para agregar subtexto</a:t>
            </a:r>
          </a:p>
          <a:p>
            <a:pPr lvl="2" rtl="0"/>
            <a:r>
              <a:rPr lang="en-US"/>
              <a:t>Tercer nivel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pPr rtl="0"/>
            <a:r>
              <a:rPr lang="en-US"/>
              <a:t>Cobertura de medicamentos de Medicare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2023</a:t>
            </a:r>
          </a:p>
        </p:txBody>
      </p:sp>
      <p:sp>
        <p:nvSpPr>
          <p:cNvPr id="3" name="Slide Number Placeholder 5">
            <a:extLst>
              <a:ext uri="{FF2B5EF4-FFF2-40B4-BE49-F238E27FC236}">
                <a16:creationId xmlns:a16="http://schemas.microsoft.com/office/drawing/2014/main" id="{4FD94778-7516-F1CE-FB9F-48A411234319}"/>
              </a:ext>
            </a:extLst>
          </p:cNvPr>
          <p:cNvSpPr txBox="1"/>
          <p:nvPr userDrawn="1"/>
        </p:nvSpPr>
        <p:spPr>
          <a:xfrm>
            <a:off x="6610350" y="65087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899F78-7FAB-42CE-8794-66D9398DED0A}" type="slidenum">
              <a:rPr lang="en-US" smtClean="0"/>
              <a:t>‹#›</a:t>
            </a:fld>
            <a:endParaRPr lang="en-US"/>
          </a:p>
        </p:txBody>
      </p:sp>
    </p:spTree>
    <p:custDataLst>
      <p:tags r:id="rId1"/>
    </p:custDataLst>
    <p:extLst>
      <p:ext uri="{BB962C8B-B14F-4D97-AF65-F5344CB8AC3E}">
        <p14:creationId xmlns:p14="http://schemas.microsoft.com/office/powerpoint/2010/main" val="354575285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9144000" cy="957129"/>
          </a:xfrm>
          <a:prstGeom prst="rect">
            <a:avLst/>
          </a:prstGeom>
        </p:spPr>
        <p:txBody>
          <a:bodyPr anchor="ctr">
            <a:normAutofit/>
          </a:bodyPr>
          <a:lstStyle>
            <a:lvl1pPr>
              <a:defRPr sz="2250"/>
            </a:lvl1pPr>
          </a:lstStyle>
          <a:p>
            <a:pPr rtl="0"/>
            <a:r>
              <a:rPr lang="en-US"/>
              <a:t>Haz clic para editar el estilo del título Master</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a:t>October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pPr rtl="0"/>
            <a:r>
              <a:rPr lang="en-US"/>
              <a:t>Comenzar con Medicare</a:t>
            </a:r>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028700" y="1371600"/>
            <a:ext cx="7343775" cy="4667250"/>
          </a:xfrm>
        </p:spPr>
        <p:txBody>
          <a:bodyPr/>
          <a:lstStyle>
            <a:lvl1pPr marL="205740" indent="-205740">
              <a:lnSpc>
                <a:spcPct val="100000"/>
              </a:lnSpc>
              <a:spcBef>
                <a:spcPct val="0"/>
              </a:spcBef>
              <a:spcAft>
                <a:spcPts val="900"/>
              </a:spcAft>
              <a:defRPr sz="2100">
                <a:solidFill>
                  <a:srgbClr val="00529B"/>
                </a:solidFill>
                <a:latin typeface="Arial" panose="020B0604020202020204" pitchFamily="34" charset="0"/>
                <a:cs typeface="Arial" panose="020B0604020202020204" pitchFamily="34" charset="0"/>
              </a:defRPr>
            </a:lvl1pPr>
            <a:lvl2pPr marL="411480" indent="-205740">
              <a:lnSpc>
                <a:spcPct val="100000"/>
              </a:lnSpc>
              <a:spcBef>
                <a:spcPct val="0"/>
              </a:spcBef>
              <a:spcAft>
                <a:spcPts val="450"/>
              </a:spcAft>
              <a:defRPr sz="1800">
                <a:solidFill>
                  <a:srgbClr val="00529B"/>
                </a:solidFill>
                <a:latin typeface="Arial" panose="020B0604020202020204" pitchFamily="34" charset="0"/>
                <a:cs typeface="Arial" panose="020B0604020202020204" pitchFamily="34" charset="0"/>
              </a:defRPr>
            </a:lvl2pPr>
            <a:lvl3pPr marL="617220" indent="-205740">
              <a:lnSpc>
                <a:spcPct val="100000"/>
              </a:lnSpc>
              <a:spcBef>
                <a:spcPct val="0"/>
              </a:spcBef>
              <a:spcAft>
                <a:spcPts val="45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822960" indent="-205740">
              <a:lnSpc>
                <a:spcPct val="100000"/>
              </a:lnSpc>
              <a:spcBef>
                <a:spcPct val="0"/>
              </a:spcBef>
              <a:spcAft>
                <a:spcPts val="45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rtl="0"/>
            <a:r>
              <a:rPr lang="en-US"/>
              <a:t>Estilos de texto Edit Master</a:t>
            </a:r>
          </a:p>
          <a:p>
            <a:pPr lvl="1" rtl="0"/>
            <a:r>
              <a:rPr lang="en-US"/>
              <a:t>Segundo nivel</a:t>
            </a:r>
          </a:p>
          <a:p>
            <a:pPr lvl="2" rtl="0"/>
            <a:r>
              <a:rPr lang="en-US"/>
              <a:t>Tercer nivel</a:t>
            </a:r>
          </a:p>
          <a:p>
            <a:pPr lvl="3" rtl="0"/>
            <a:r>
              <a:rPr lang="en-US"/>
              <a:t>Cuarto nivel</a:t>
            </a:r>
          </a:p>
        </p:txBody>
      </p:sp>
      <p:sp>
        <p:nvSpPr>
          <p:cNvPr id="6" name="Slide Number Placeholder 5">
            <a:extLst>
              <a:ext uri="{FF2B5EF4-FFF2-40B4-BE49-F238E27FC236}">
                <a16:creationId xmlns:a16="http://schemas.microsoft.com/office/drawing/2014/main" id="{17C919A2-41ED-E69E-427B-98333601A6D1}"/>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t>‹#›</a:t>
            </a:fld>
            <a:endParaRPr lang="en-US"/>
          </a:p>
        </p:txBody>
      </p:sp>
    </p:spTree>
    <p:custDataLst>
      <p:tags r:id="rId1"/>
    </p:custDataLst>
    <p:extLst>
      <p:ext uri="{BB962C8B-B14F-4D97-AF65-F5344CB8AC3E}">
        <p14:creationId xmlns:p14="http://schemas.microsoft.com/office/powerpoint/2010/main" val="208207962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323474"/>
            <a:ext cx="7886700" cy="485348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r>
              <a:rPr lang="en-US"/>
              <a:t>Medicare - Getting Started</a:t>
            </a:r>
          </a:p>
        </p:txBody>
      </p:sp>
      <p:sp>
        <p:nvSpPr>
          <p:cNvPr id="6" name="Slide Number Placeholder 5"/>
          <p:cNvSpPr>
            <a:spLocks noGrp="1"/>
          </p:cNvSpPr>
          <p:nvPr>
            <p:ph type="sldNum" sz="quarter" idx="12"/>
          </p:nvPr>
        </p:nvSpPr>
        <p:spPr/>
        <p:txBody>
          <a:bodyPr/>
          <a:lstStyle/>
          <a:p>
            <a:fld id="{D3B75908-2BC4-4CCC-BE4B-63652A0FD379}" type="slidenum">
              <a:rPr lang="en-US" smtClean="0"/>
              <a:t>‹#›</a:t>
            </a:fld>
            <a:endParaRPr lang="en-US"/>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August 2018</a:t>
            </a:r>
          </a:p>
        </p:txBody>
      </p:sp>
    </p:spTree>
    <p:extLst>
      <p:ext uri="{BB962C8B-B14F-4D97-AF65-F5344CB8AC3E}">
        <p14:creationId xmlns:p14="http://schemas.microsoft.com/office/powerpoint/2010/main" val="214919822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90567"/>
            <a:ext cx="3886200" cy="47863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90567"/>
            <a:ext cx="3886200" cy="47863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lvl1pPr>
          </a:lstStyle>
          <a:p>
            <a:r>
              <a:rPr lang="en-US"/>
              <a:t>Medicare - Getting Started</a:t>
            </a:r>
          </a:p>
        </p:txBody>
      </p:sp>
      <p:sp>
        <p:nvSpPr>
          <p:cNvPr id="7" name="Slide Number Placeholder 6"/>
          <p:cNvSpPr>
            <a:spLocks noGrp="1"/>
          </p:cNvSpPr>
          <p:nvPr>
            <p:ph type="sldNum" sz="quarter" idx="12"/>
          </p:nvPr>
        </p:nvSpPr>
        <p:spPr/>
        <p:txBody>
          <a:bodyPr/>
          <a:lstStyle/>
          <a:p>
            <a:fld id="{D3B75908-2BC4-4CCC-BE4B-63652A0FD379}" type="slidenum">
              <a:rPr lang="en-US" smtClean="0"/>
              <a:t>‹#›</a:t>
            </a:fld>
            <a:endParaRPr lang="en-US"/>
          </a:p>
        </p:txBody>
      </p:sp>
      <p:sp>
        <p:nvSpPr>
          <p:cNvPr id="8" name="Date Placeholder 3"/>
          <p:cNvSpPr>
            <a:spLocks noGrp="1"/>
          </p:cNvSpPr>
          <p:nvPr>
            <p:ph type="dt" sz="half" idx="13"/>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August 2018</a:t>
            </a:r>
          </a:p>
        </p:txBody>
      </p:sp>
    </p:spTree>
    <p:extLst>
      <p:ext uri="{BB962C8B-B14F-4D97-AF65-F5344CB8AC3E}">
        <p14:creationId xmlns:p14="http://schemas.microsoft.com/office/powerpoint/2010/main" val="321216250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lvl1pPr>
          </a:lstStyle>
          <a:p>
            <a:r>
              <a:rPr lang="en-US"/>
              <a:t>Medicare - Getting Started</a:t>
            </a:r>
          </a:p>
        </p:txBody>
      </p:sp>
      <p:sp>
        <p:nvSpPr>
          <p:cNvPr id="9" name="Slide Number Placeholder 8"/>
          <p:cNvSpPr>
            <a:spLocks noGrp="1"/>
          </p:cNvSpPr>
          <p:nvPr>
            <p:ph type="sldNum" sz="quarter" idx="12"/>
          </p:nvPr>
        </p:nvSpPr>
        <p:spPr/>
        <p:txBody>
          <a:bodyPr/>
          <a:lstStyle/>
          <a:p>
            <a:fld id="{D3B75908-2BC4-4CCC-BE4B-63652A0FD379}" type="slidenum">
              <a:rPr lang="en-US" smtClean="0"/>
              <a:t>‹#›</a:t>
            </a:fld>
            <a:endParaRPr lang="en-US"/>
          </a:p>
        </p:txBody>
      </p:sp>
      <p:sp>
        <p:nvSpPr>
          <p:cNvPr id="10" name="Date Placeholder 3"/>
          <p:cNvSpPr>
            <a:spLocks noGrp="1"/>
          </p:cNvSpPr>
          <p:nvPr>
            <p:ph type="dt" sz="half" idx="13"/>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August 2018</a:t>
            </a:r>
          </a:p>
        </p:txBody>
      </p:sp>
    </p:spTree>
    <p:extLst>
      <p:ext uri="{BB962C8B-B14F-4D97-AF65-F5344CB8AC3E}">
        <p14:creationId xmlns:p14="http://schemas.microsoft.com/office/powerpoint/2010/main" val="273830663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526489"/>
            <a:ext cx="5772150" cy="2216713"/>
          </a:xfrm>
        </p:spPr>
        <p:txBody>
          <a:bodyPr/>
          <a:lstStyle/>
          <a:p>
            <a:r>
              <a:rPr lang="en-US"/>
              <a:t>Click to edit Master title style</a:t>
            </a:r>
          </a:p>
        </p:txBody>
      </p:sp>
      <p:sp>
        <p:nvSpPr>
          <p:cNvPr id="3" name="Slide Number Placeholder 2"/>
          <p:cNvSpPr>
            <a:spLocks noGrp="1"/>
          </p:cNvSpPr>
          <p:nvPr>
            <p:ph type="sldNum" sz="quarter" idx="10"/>
          </p:nvPr>
        </p:nvSpPr>
        <p:spPr>
          <a:xfrm>
            <a:off x="8065009" y="6356351"/>
            <a:ext cx="450342" cy="337057"/>
          </a:xfrm>
          <a:prstGeom prst="rect">
            <a:avLst/>
          </a:prstGeom>
        </p:spPr>
        <p:txBody>
          <a:bodyPr/>
          <a:lstStyle/>
          <a:p>
            <a:fld id="{FC4ACFE8-D096-2541-B423-85B6908FFA9E}" type="slidenum">
              <a:rPr lang="en-US" smtClean="0"/>
              <a:t>‹#›</a:t>
            </a:fld>
            <a:endParaRPr lang="en-US"/>
          </a:p>
        </p:txBody>
      </p:sp>
      <p:sp>
        <p:nvSpPr>
          <p:cNvPr id="4" name="Text Placeholder 5"/>
          <p:cNvSpPr>
            <a:spLocks noGrp="1"/>
          </p:cNvSpPr>
          <p:nvPr>
            <p:ph type="body" sz="quarter" idx="11"/>
          </p:nvPr>
        </p:nvSpPr>
        <p:spPr>
          <a:xfrm>
            <a:off x="623887" y="3016827"/>
            <a:ext cx="7891463" cy="2527300"/>
          </a:xfrm>
          <a:prstGeom prst="rect">
            <a:avLst/>
          </a:prstGeom>
        </p:spPr>
        <p:txBody>
          <a:bodyPr/>
          <a:lstStyle>
            <a:lvl1pPr marL="0" indent="0">
              <a:buNone/>
              <a:defRPr>
                <a:solidFill>
                  <a:srgbClr val="004986"/>
                </a:solidFill>
                <a:latin typeface="Avenir Book" charset="0"/>
                <a:ea typeface="Avenir Book" charset="0"/>
                <a:cs typeface="Avenir Book" charset="0"/>
              </a:defRPr>
            </a:lvl1pPr>
          </a:lstStyle>
          <a:p>
            <a:pPr lvl="0"/>
            <a:r>
              <a:rPr lang="en-US"/>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733" y="248423"/>
            <a:ext cx="970334" cy="995161"/>
          </a:xfrm>
          <a:prstGeom prst="rect">
            <a:avLst/>
          </a:prstGeom>
        </p:spPr>
      </p:pic>
    </p:spTree>
    <p:extLst>
      <p:ext uri="{BB962C8B-B14F-4D97-AF65-F5344CB8AC3E}">
        <p14:creationId xmlns:p14="http://schemas.microsoft.com/office/powerpoint/2010/main" val="23801107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vl1pPr>
          </a:lstStyle>
          <a:p>
            <a:r>
              <a:rPr lang="en-US"/>
              <a:t>Medicare - Getting Started</a:t>
            </a:r>
          </a:p>
        </p:txBody>
      </p:sp>
      <p:sp>
        <p:nvSpPr>
          <p:cNvPr id="5" name="Slide Number Placeholder 4"/>
          <p:cNvSpPr>
            <a:spLocks noGrp="1"/>
          </p:cNvSpPr>
          <p:nvPr>
            <p:ph type="sldNum" sz="quarter" idx="12"/>
          </p:nvPr>
        </p:nvSpPr>
        <p:spPr/>
        <p:txBody>
          <a:bodyPr/>
          <a:lstStyle/>
          <a:p>
            <a:fld id="{D3B75908-2BC4-4CCC-BE4B-63652A0FD379}" type="slidenum">
              <a:rPr lang="en-US" smtClean="0"/>
              <a:t>‹#›</a:t>
            </a:fld>
            <a:endParaRPr lang="en-US"/>
          </a:p>
        </p:txBody>
      </p:sp>
      <p:sp>
        <p:nvSpPr>
          <p:cNvPr id="6"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August 2018</a:t>
            </a:r>
          </a:p>
        </p:txBody>
      </p:sp>
    </p:spTree>
    <p:extLst>
      <p:ext uri="{BB962C8B-B14F-4D97-AF65-F5344CB8AC3E}">
        <p14:creationId xmlns:p14="http://schemas.microsoft.com/office/powerpoint/2010/main" val="163742126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US"/>
              <a:t>Medicare - Getting Started</a:t>
            </a:r>
          </a:p>
        </p:txBody>
      </p:sp>
      <p:sp>
        <p:nvSpPr>
          <p:cNvPr id="4" name="Slide Number Placeholder 3"/>
          <p:cNvSpPr>
            <a:spLocks noGrp="1"/>
          </p:cNvSpPr>
          <p:nvPr>
            <p:ph type="sldNum" sz="quarter" idx="12"/>
          </p:nvPr>
        </p:nvSpPr>
        <p:spPr/>
        <p:txBody>
          <a:bodyPr/>
          <a:lstStyle/>
          <a:p>
            <a:fld id="{D3B75908-2BC4-4CCC-BE4B-63652A0FD379}" type="slidenum">
              <a:rPr lang="en-US" smtClean="0"/>
              <a:t>‹#›</a:t>
            </a:fld>
            <a:endParaRPr lang="en-US"/>
          </a:p>
        </p:txBody>
      </p:sp>
      <p:sp>
        <p:nvSpPr>
          <p:cNvPr id="5"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August 2018</a:t>
            </a:r>
          </a:p>
        </p:txBody>
      </p:sp>
    </p:spTree>
    <p:extLst>
      <p:ext uri="{BB962C8B-B14F-4D97-AF65-F5344CB8AC3E}">
        <p14:creationId xmlns:p14="http://schemas.microsoft.com/office/powerpoint/2010/main" val="322679435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r>
              <a:rPr lang="en-US"/>
              <a:t>Medicare - Getting Started</a:t>
            </a:r>
          </a:p>
        </p:txBody>
      </p:sp>
      <p:sp>
        <p:nvSpPr>
          <p:cNvPr id="7" name="Slide Number Placeholder 6"/>
          <p:cNvSpPr>
            <a:spLocks noGrp="1"/>
          </p:cNvSpPr>
          <p:nvPr>
            <p:ph type="sldNum" sz="quarter" idx="12"/>
          </p:nvPr>
        </p:nvSpPr>
        <p:spPr/>
        <p:txBody>
          <a:bodyPr/>
          <a:lstStyle/>
          <a:p>
            <a:fld id="{D3B75908-2BC4-4CCC-BE4B-63652A0FD379}" type="slidenum">
              <a:rPr lang="en-US" smtClean="0"/>
              <a:t>‹#›</a:t>
            </a:fld>
            <a:endParaRPr lang="en-US"/>
          </a:p>
        </p:txBody>
      </p:sp>
      <p:sp>
        <p:nvSpPr>
          <p:cNvPr id="8" name="Date Placeholder 3"/>
          <p:cNvSpPr>
            <a:spLocks noGrp="1"/>
          </p:cNvSpPr>
          <p:nvPr>
            <p:ph type="dt" sz="half" idx="13"/>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August 2018</a:t>
            </a:r>
          </a:p>
        </p:txBody>
      </p:sp>
    </p:spTree>
    <p:extLst>
      <p:ext uri="{BB962C8B-B14F-4D97-AF65-F5344CB8AC3E}">
        <p14:creationId xmlns:p14="http://schemas.microsoft.com/office/powerpoint/2010/main" val="113669444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r>
              <a:rPr lang="en-US"/>
              <a:t>Medicare - Getting Started</a:t>
            </a:r>
          </a:p>
        </p:txBody>
      </p:sp>
      <p:sp>
        <p:nvSpPr>
          <p:cNvPr id="7" name="Slide Number Placeholder 6"/>
          <p:cNvSpPr>
            <a:spLocks noGrp="1"/>
          </p:cNvSpPr>
          <p:nvPr>
            <p:ph type="sldNum" sz="quarter" idx="12"/>
          </p:nvPr>
        </p:nvSpPr>
        <p:spPr/>
        <p:txBody>
          <a:bodyPr/>
          <a:lstStyle/>
          <a:p>
            <a:fld id="{D3B75908-2BC4-4CCC-BE4B-63652A0FD379}" type="slidenum">
              <a:rPr lang="en-US" smtClean="0"/>
              <a:t>‹#›</a:t>
            </a:fld>
            <a:endParaRPr lang="en-US"/>
          </a:p>
        </p:txBody>
      </p:sp>
    </p:spTree>
    <p:extLst>
      <p:ext uri="{BB962C8B-B14F-4D97-AF65-F5344CB8AC3E}">
        <p14:creationId xmlns:p14="http://schemas.microsoft.com/office/powerpoint/2010/main" val="244336782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9144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84815988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445094"/>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
        <p:nvSpPr>
          <p:cNvPr id="3" name="Title 6">
            <a:extLst>
              <a:ext uri="{FF2B5EF4-FFF2-40B4-BE49-F238E27FC236}">
                <a16:creationId xmlns:a16="http://schemas.microsoft.com/office/drawing/2014/main" id="{AD821A07-1804-4302-86C2-2409C8BECD23}"/>
              </a:ext>
            </a:extLst>
          </p:cNvPr>
          <p:cNvSpPr txBox="1"/>
          <p:nvPr userDrawn="1"/>
        </p:nvSpPr>
        <p:spPr>
          <a:xfrm>
            <a:off x="429867" y="5170062"/>
            <a:ext cx="7886700" cy="9292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685783" rtl="0" eaLnBrk="1" fontAlgn="auto" latinLnBrk="0" hangingPunct="1">
              <a:lnSpc>
                <a:spcPct val="90000"/>
              </a:lnSpc>
              <a:spcBef>
                <a:spcPct val="0"/>
              </a:spcBef>
              <a:spcAft>
                <a:spcPct val="0"/>
              </a:spcAft>
              <a:buClrTx/>
              <a:buSzTx/>
              <a:buFontTx/>
              <a:buNone/>
              <a:defRPr/>
            </a:pPr>
            <a:r>
              <a:rPr kumimoji="0" lang="en-US" sz="2700" b="1" i="0" u="none" strike="noStrike" kern="1200" cap="none" spc="0" normalizeH="0" baseline="0" noProof="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9144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949652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758273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479276"/>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
        <p:nvSpPr>
          <p:cNvPr id="3" name="Title 6">
            <a:extLst>
              <a:ext uri="{FF2B5EF4-FFF2-40B4-BE49-F238E27FC236}">
                <a16:creationId xmlns:a16="http://schemas.microsoft.com/office/drawing/2014/main" id="{A06AB3EB-B3E7-4D86-93B4-A2F1467FB717}"/>
              </a:ext>
            </a:extLst>
          </p:cNvPr>
          <p:cNvSpPr txBox="1"/>
          <p:nvPr userDrawn="1"/>
        </p:nvSpPr>
        <p:spPr>
          <a:xfrm>
            <a:off x="429867" y="5170062"/>
            <a:ext cx="7886700" cy="9292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685783" rtl="0" eaLnBrk="1" fontAlgn="auto" latinLnBrk="0" hangingPunct="1">
              <a:lnSpc>
                <a:spcPct val="90000"/>
              </a:lnSpc>
              <a:spcBef>
                <a:spcPct val="0"/>
              </a:spcBef>
              <a:spcAft>
                <a:spcPct val="0"/>
              </a:spcAft>
              <a:buClrTx/>
              <a:buSzTx/>
              <a:buFontTx/>
              <a:buNone/>
              <a:defRPr/>
            </a:pPr>
            <a:r>
              <a:rPr kumimoji="0" lang="en-US" sz="2700" b="1" i="0" u="none" strike="noStrike" kern="1200" cap="none" spc="0" normalizeH="0" baseline="0" noProof="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9144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63997540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93885679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684553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CMS title6">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668146" y="4928188"/>
            <a:ext cx="184731" cy="300082"/>
          </a:xfrm>
          <a:prstGeom prst="rect">
            <a:avLst/>
          </a:prstGeom>
          <a:noFill/>
        </p:spPr>
        <p:txBody>
          <a:bodyPr wrap="none" rtlCol="0">
            <a:spAutoFit/>
          </a:bodyPr>
          <a:lstStyle/>
          <a:p>
            <a:endParaRPr lang="en-US" sz="1350"/>
          </a:p>
        </p:txBody>
      </p:sp>
      <p:sp>
        <p:nvSpPr>
          <p:cNvPr id="12" name="Title 7"/>
          <p:cNvSpPr>
            <a:spLocks noGrp="1"/>
          </p:cNvSpPr>
          <p:nvPr>
            <p:ph type="title"/>
          </p:nvPr>
        </p:nvSpPr>
        <p:spPr>
          <a:xfrm>
            <a:off x="0" y="1371600"/>
            <a:ext cx="9144000" cy="1066800"/>
          </a:xfrm>
        </p:spPr>
        <p:txBody>
          <a:bodyPr/>
          <a:lstStyle/>
          <a:p>
            <a:pPr rtl="0"/>
            <a:r>
              <a:rPr lang="en-US"/>
              <a:t>Haz clic para editar el estilo del título Master</a:t>
            </a:r>
          </a:p>
        </p:txBody>
      </p:sp>
      <p:sp>
        <p:nvSpPr>
          <p:cNvPr id="7" name="Text Placeholder 2"/>
          <p:cNvSpPr>
            <a:spLocks noGrp="1"/>
          </p:cNvSpPr>
          <p:nvPr>
            <p:ph type="body" sz="quarter" idx="10" hasCustomPrompt="1"/>
          </p:nvPr>
        </p:nvSpPr>
        <p:spPr>
          <a:xfrm>
            <a:off x="4953000" y="3048000"/>
            <a:ext cx="3276600" cy="914400"/>
          </a:xfrm>
        </p:spPr>
        <p:txBody>
          <a:bodyPr>
            <a:normAutofit/>
          </a:bodyPr>
          <a:lstStyle>
            <a:lvl1pPr marL="0" indent="0" algn="l">
              <a:buNone/>
              <a:defRPr sz="1800" b="1" i="1">
                <a:solidFill>
                  <a:srgbClr val="084A9C"/>
                </a:solidFill>
              </a:defRPr>
            </a:lvl1pPr>
          </a:lstStyle>
          <a:p>
            <a:pPr algn="l" rtl="0"/>
            <a:r>
              <a:rPr lang="en-US" sz="1800" b="1" i="1">
                <a:solidFill>
                  <a:srgbClr val="084A9C"/>
                </a:solidFill>
              </a:rPr>
              <a:t>Subtítulo</a:t>
            </a:r>
          </a:p>
          <a:p>
            <a:pPr algn="l"/>
            <a:endParaRPr lang="en-US" sz="2100" b="0" i="1">
              <a:solidFill>
                <a:srgbClr val="084A9C"/>
              </a:solidFill>
            </a:endParaRPr>
          </a:p>
        </p:txBody>
      </p:sp>
      <p:sp>
        <p:nvSpPr>
          <p:cNvPr id="11" name="Text Placeholder 2"/>
          <p:cNvSpPr>
            <a:spLocks noGrp="1"/>
          </p:cNvSpPr>
          <p:nvPr>
            <p:ph type="body" sz="quarter" idx="11" hasCustomPrompt="1"/>
          </p:nvPr>
        </p:nvSpPr>
        <p:spPr>
          <a:xfrm>
            <a:off x="4953000" y="4191000"/>
            <a:ext cx="3276600" cy="838200"/>
          </a:xfrm>
        </p:spPr>
        <p:txBody>
          <a:bodyPr>
            <a:normAutofit/>
          </a:bodyPr>
          <a:lstStyle>
            <a:lvl1pPr marL="0" indent="0" algn="l">
              <a:buNone/>
              <a:defRPr sz="1800" b="1" i="1">
                <a:solidFill>
                  <a:srgbClr val="084A9C"/>
                </a:solidFill>
              </a:defRPr>
            </a:lvl1pPr>
          </a:lstStyle>
          <a:p>
            <a:pPr algn="l" rtl="0"/>
            <a:r>
              <a:rPr lang="en-US" sz="1800" b="0" i="1">
                <a:solidFill>
                  <a:srgbClr val="084A9C"/>
                </a:solidFill>
              </a:rPr>
              <a:t>Presentador/Fecha</a:t>
            </a:r>
            <a:endParaRPr lang="en-US" sz="2100" b="0" i="1">
              <a:solidFill>
                <a:srgbClr val="084A9C"/>
              </a:solidFill>
            </a:endParaRPr>
          </a:p>
        </p:txBody>
      </p:sp>
      <p:sp>
        <p:nvSpPr>
          <p:cNvPr id="8" name="TextBox 7"/>
          <p:cNvSpPr txBox="1"/>
          <p:nvPr userDrawn="1"/>
        </p:nvSpPr>
        <p:spPr>
          <a:xfrm>
            <a:off x="-1668146" y="4928188"/>
            <a:ext cx="184731" cy="300082"/>
          </a:xfrm>
          <a:prstGeom prst="rect">
            <a:avLst/>
          </a:prstGeom>
          <a:noFill/>
        </p:spPr>
        <p:txBody>
          <a:bodyPr wrap="none" rtlCol="0">
            <a:spAutoFit/>
          </a:bodyPr>
          <a:lstStyle/>
          <a:p>
            <a:endParaRPr lang="en-US" sz="1350"/>
          </a:p>
        </p:txBody>
      </p:sp>
      <p:pic>
        <p:nvPicPr>
          <p:cNvPr id="10" name="Picture 9" descr="The Centers for Medicare and Medicaid logo."/>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94738" y="368060"/>
            <a:ext cx="2015902" cy="927340"/>
          </a:xfrm>
          <a:prstGeom prst="rect">
            <a:avLst/>
          </a:prstGeom>
        </p:spPr>
      </p:pic>
      <p:sp>
        <p:nvSpPr>
          <p:cNvPr id="9" name="Slide Number Placeholder 6"/>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022FF3C-310F-4809-A5BE-BC5BA8AA108D}" type="slidenum">
              <a:rPr lang="en-US" smtClean="0"/>
              <a:t>‹#›</a:t>
            </a:fld>
            <a:endParaRPr lang="en-US"/>
          </a:p>
        </p:txBody>
      </p:sp>
    </p:spTree>
    <p:custDataLst>
      <p:tags r:id="rId1"/>
    </p:custDataLst>
    <p:extLst>
      <p:ext uri="{BB962C8B-B14F-4D97-AF65-F5344CB8AC3E}">
        <p14:creationId xmlns:p14="http://schemas.microsoft.com/office/powerpoint/2010/main" val="69467902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94534294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0529774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32937128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8177213" y="6015794"/>
            <a:ext cx="809625" cy="800935"/>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5846857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4905732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4981824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0847002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39432994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3754212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2487278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t>August 2018</a:t>
            </a:r>
          </a:p>
        </p:txBody>
      </p:sp>
      <p:sp>
        <p:nvSpPr>
          <p:cNvPr id="5" name="Footer Placeholder 4"/>
          <p:cNvSpPr>
            <a:spLocks noGrp="1"/>
          </p:cNvSpPr>
          <p:nvPr>
            <p:ph type="ftr" sz="quarter" idx="11"/>
          </p:nvPr>
        </p:nvSpPr>
        <p:spPr/>
        <p:txBody>
          <a:bodyPr/>
          <a:lstStyle>
            <a:lvl1pPr>
              <a:defRPr/>
            </a:lvl1pPr>
          </a:lstStyle>
          <a:p>
            <a:r>
              <a:rPr lang="en-US"/>
              <a:t>Medicare - Getting Started</a:t>
            </a:r>
          </a:p>
        </p:txBody>
      </p:sp>
      <p:sp>
        <p:nvSpPr>
          <p:cNvPr id="6" name="Slide Number Placeholder 5"/>
          <p:cNvSpPr>
            <a:spLocks noGrp="1"/>
          </p:cNvSpPr>
          <p:nvPr>
            <p:ph type="sldNum" sz="quarter" idx="12"/>
          </p:nvPr>
        </p:nvSpPr>
        <p:spPr/>
        <p:txBody>
          <a:bodyPr/>
          <a:lstStyle/>
          <a:p>
            <a:fld id="{D60A6685-DBF6-4C41-A0CC-AA9EA7A85A20}" type="slidenum">
              <a:rPr lang="en-US" smtClean="0"/>
              <a:t>‹#›</a:t>
            </a:fld>
            <a:endParaRPr lang="en-US"/>
          </a:p>
        </p:txBody>
      </p:sp>
    </p:spTree>
    <p:extLst>
      <p:ext uri="{BB962C8B-B14F-4D97-AF65-F5344CB8AC3E}">
        <p14:creationId xmlns:p14="http://schemas.microsoft.com/office/powerpoint/2010/main" val="153627351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5970068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6721066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6675087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2141779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804653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9061852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197260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9662176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4204183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266592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a:t>Haz clic para editar el estilo del título Master</a:t>
            </a:r>
          </a:p>
        </p:txBody>
      </p:sp>
      <p:sp>
        <p:nvSpPr>
          <p:cNvPr id="3" name="Content Placeholder 2"/>
          <p:cNvSpPr>
            <a:spLocks noGrp="1"/>
          </p:cNvSpPr>
          <p:nvPr>
            <p:ph idx="1"/>
          </p:nvPr>
        </p:nvSpPr>
        <p:spPr/>
        <p:txBody>
          <a:bodyPr/>
          <a:lstStyle>
            <a:lvl3pPr marL="1146175" indent="-338138">
              <a:defRPr/>
            </a:lvl3pPr>
            <a:lvl4pPr marL="1204913" indent="346075">
              <a:defRPr/>
            </a:lvl4pPr>
            <a:lvl5pPr marL="1887538" indent="-315913">
              <a:defRPr/>
            </a:lvl5pPr>
          </a:lstStyle>
          <a:p>
            <a:pPr lvl="0" rtl="0"/>
            <a:r>
              <a:rPr lang="en-US"/>
              <a:t>Haz clic para editar estilos de texto maestro</a:t>
            </a:r>
          </a:p>
          <a:p>
            <a:pPr lvl="1" rtl="0"/>
            <a:r>
              <a:rPr lang="en-US"/>
              <a:t>Segundo nivel</a:t>
            </a:r>
          </a:p>
          <a:p>
            <a:pPr lvl="2" rtl="0"/>
            <a:r>
              <a:rPr lang="en-US"/>
              <a:t>Tercer nivel</a:t>
            </a:r>
          </a:p>
          <a:p>
            <a:pPr lvl="3" rtl="0"/>
            <a:r>
              <a:rPr lang="en-US"/>
              <a:t>Cuarto nivel</a:t>
            </a:r>
          </a:p>
          <a:p>
            <a:pPr lvl="4" rtl="0"/>
            <a:r>
              <a:rPr lang="en-US"/>
              <a:t>Quinto nivel</a:t>
            </a:r>
          </a:p>
        </p:txBody>
      </p:sp>
      <p:sp>
        <p:nvSpPr>
          <p:cNvPr id="4" name="Date Placeholder 3"/>
          <p:cNvSpPr>
            <a:spLocks noGrp="1"/>
          </p:cNvSpPr>
          <p:nvPr>
            <p:ph type="dt" sz="half" idx="10"/>
          </p:nvPr>
        </p:nvSpPr>
        <p:spPr/>
        <p:txBody>
          <a:bodyPr/>
          <a:lstStyle>
            <a:lvl1pPr>
              <a:defRPr/>
            </a:lvl1pPr>
          </a:lstStyle>
          <a:p>
            <a:r>
              <a:rPr lang="en-US"/>
              <a:t>August 2018</a:t>
            </a:r>
          </a:p>
        </p:txBody>
      </p:sp>
      <p:sp>
        <p:nvSpPr>
          <p:cNvPr id="5" name="Footer Placeholder 4"/>
          <p:cNvSpPr>
            <a:spLocks noGrp="1"/>
          </p:cNvSpPr>
          <p:nvPr>
            <p:ph type="ftr" sz="quarter" idx="11"/>
          </p:nvPr>
        </p:nvSpPr>
        <p:spPr/>
        <p:txBody>
          <a:bodyPr/>
          <a:lstStyle>
            <a:lvl1pPr>
              <a:defRPr/>
            </a:lvl1pPr>
          </a:lstStyle>
          <a:p>
            <a:pPr rtl="0"/>
            <a:r>
              <a:rPr lang="en-US"/>
              <a:t>Comenzar con Medicare</a:t>
            </a:r>
          </a:p>
        </p:txBody>
      </p:sp>
      <p:sp>
        <p:nvSpPr>
          <p:cNvPr id="6" name="Slide Number Placeholder 5"/>
          <p:cNvSpPr>
            <a:spLocks noGrp="1"/>
          </p:cNvSpPr>
          <p:nvPr>
            <p:ph type="sldNum" sz="quarter" idx="12"/>
          </p:nvPr>
        </p:nvSpPr>
        <p:spPr/>
        <p:txBody>
          <a:bodyPr/>
          <a:lstStyle>
            <a:lvl1pPr>
              <a:defRPr sz="1200">
                <a:solidFill>
                  <a:schemeClr val="tx1"/>
                </a:solidFill>
              </a:defRPr>
            </a:lvl1pPr>
          </a:lstStyle>
          <a:p>
            <a:fld id="{10899F78-7FAB-42CE-8794-66D9398DED0A}" type="slidenum">
              <a:rPr lang="en-US" smtClean="0"/>
              <a:t>‹#›</a:t>
            </a:fld>
            <a:endParaRPr lang="en-US"/>
          </a:p>
        </p:txBody>
      </p:sp>
    </p:spTree>
    <p:custDataLst>
      <p:tags r:id="rId1"/>
    </p:custDataLst>
    <p:extLst>
      <p:ext uri="{BB962C8B-B14F-4D97-AF65-F5344CB8AC3E}">
        <p14:creationId xmlns:p14="http://schemas.microsoft.com/office/powerpoint/2010/main" val="370275346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5227568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63022343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3368576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9144000" cy="950976"/>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628651" y="1467358"/>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628651" y="2291270"/>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4627959" y="1467358"/>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4627959" y="2291270"/>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lvl1pPr>
          </a:lstStyle>
          <a:p>
            <a:r>
              <a:rPr lang="en-US"/>
              <a:t>Medicare Plan Finder</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68933263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524001"/>
            <a:ext cx="7886700"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27831311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9144000" cy="96012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628650" y="13716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4629150" y="13716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lvl1pPr>
          </a:lstStyle>
          <a:p>
            <a:r>
              <a:rPr lang="en-US"/>
              <a:t>Medicare Plan Finder</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91491765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July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Current Topics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685800" y="1371600"/>
            <a:ext cx="7287816" cy="4537075"/>
          </a:xfrm>
        </p:spPr>
        <p:txBody>
          <a:bodyPr/>
          <a:lstStyle>
            <a:lvl1pPr>
              <a:spcAft>
                <a:spcPts val="900"/>
              </a:spcAft>
              <a:defRPr/>
            </a:lvl1pPr>
            <a:lvl2pPr>
              <a:spcAft>
                <a:spcPts val="900"/>
              </a:spcAft>
              <a:defRPr/>
            </a:lvl2pPr>
            <a:lvl3pPr>
              <a:spcAft>
                <a:spcPts val="900"/>
              </a:spcAft>
              <a:defRPr/>
            </a:lvl3pPr>
            <a:lvl4pPr>
              <a:spcAft>
                <a:spcPts val="900"/>
              </a:spcAft>
              <a:defRPr/>
            </a:lvl4p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60024447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7DBD-3A8E-B216-4235-A4EE6AA85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4C19AA-C584-2866-156A-C203DAAB3EE3}"/>
              </a:ext>
            </a:extLst>
          </p:cNvPr>
          <p:cNvSpPr>
            <a:spLocks noGrp="1"/>
          </p:cNvSpPr>
          <p:nvPr>
            <p:ph type="dt" sz="half" idx="10"/>
          </p:nvPr>
        </p:nvSpPr>
        <p:spPr/>
        <p:txBody>
          <a:bodyPr/>
          <a:lstStyle/>
          <a:p>
            <a:r>
              <a:rPr lang="en-US"/>
              <a:t>Summer 2023</a:t>
            </a:r>
          </a:p>
        </p:txBody>
      </p:sp>
      <p:sp>
        <p:nvSpPr>
          <p:cNvPr id="4" name="Footer Placeholder 3">
            <a:extLst>
              <a:ext uri="{FF2B5EF4-FFF2-40B4-BE49-F238E27FC236}">
                <a16:creationId xmlns:a16="http://schemas.microsoft.com/office/drawing/2014/main" id="{1CBB85C3-E3C7-7689-0624-EE2DCFCB5436}"/>
              </a:ext>
            </a:extLst>
          </p:cNvPr>
          <p:cNvSpPr>
            <a:spLocks noGrp="1"/>
          </p:cNvSpPr>
          <p:nvPr>
            <p:ph type="ftr" sz="quarter" idx="11"/>
          </p:nvPr>
        </p:nvSpPr>
        <p:spPr/>
        <p:txBody>
          <a:bodyPr/>
          <a:lstStyle/>
          <a:p>
            <a:r>
              <a:rPr lang="en-US"/>
              <a:t>Welcome</a:t>
            </a:r>
          </a:p>
        </p:txBody>
      </p:sp>
      <p:sp>
        <p:nvSpPr>
          <p:cNvPr id="5" name="Slide Number Placeholder 4">
            <a:extLst>
              <a:ext uri="{FF2B5EF4-FFF2-40B4-BE49-F238E27FC236}">
                <a16:creationId xmlns:a16="http://schemas.microsoft.com/office/drawing/2014/main" id="{BAB66BC9-6683-E014-240F-F3A0A9BC801E}"/>
              </a:ext>
            </a:extLst>
          </p:cNvPr>
          <p:cNvSpPr>
            <a:spLocks noGrp="1"/>
          </p:cNvSpPr>
          <p:nvPr>
            <p:ph type="sldNum" sz="quarter" idx="12"/>
          </p:nvPr>
        </p:nvSpPr>
        <p:spPr/>
        <p:txBody>
          <a:bodyPr/>
          <a:lstStyle/>
          <a:p>
            <a:fld id="{0B2D781D-8844-5940-92D1-06EF0A7F581E}" type="slidenum">
              <a:rPr lang="en-US" smtClean="0"/>
              <a:t>‹#›</a:t>
            </a:fld>
            <a:endParaRPr lang="en-US"/>
          </a:p>
        </p:txBody>
      </p:sp>
      <p:pic>
        <p:nvPicPr>
          <p:cNvPr id="18" name="Picture 17">
            <a:extLst>
              <a:ext uri="{FF2B5EF4-FFF2-40B4-BE49-F238E27FC236}">
                <a16:creationId xmlns:a16="http://schemas.microsoft.com/office/drawing/2014/main" id="{3B3C8B3F-8DC5-08B8-D0D0-BC118BFDCBC6}"/>
              </a:ext>
            </a:extLst>
          </p:cNvPr>
          <p:cNvPicPr>
            <a:picLocks noChangeAspect="1"/>
          </p:cNvPicPr>
          <p:nvPr userDrawn="1"/>
        </p:nvPicPr>
        <p:blipFill>
          <a:blip r:embed="rId3"/>
          <a:stretch>
            <a:fillRect/>
          </a:stretch>
        </p:blipFill>
        <p:spPr>
          <a:xfrm>
            <a:off x="849902" y="2232023"/>
            <a:ext cx="7444196" cy="3651254"/>
          </a:xfrm>
          <a:prstGeom prst="rect">
            <a:avLst/>
          </a:prstGeom>
        </p:spPr>
      </p:pic>
      <p:sp>
        <p:nvSpPr>
          <p:cNvPr id="19" name="Text Placeholder 2">
            <a:extLst>
              <a:ext uri="{FF2B5EF4-FFF2-40B4-BE49-F238E27FC236}">
                <a16:creationId xmlns:a16="http://schemas.microsoft.com/office/drawing/2014/main" id="{3C067832-15D7-335C-C33D-3ED3CCE1B393}"/>
              </a:ext>
            </a:extLst>
          </p:cNvPr>
          <p:cNvSpPr>
            <a:spLocks noGrp="1"/>
          </p:cNvSpPr>
          <p:nvPr>
            <p:ph idx="1"/>
          </p:nvPr>
        </p:nvSpPr>
        <p:spPr>
          <a:xfrm>
            <a:off x="628650" y="1249681"/>
            <a:ext cx="7886700" cy="1550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5390456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a:t>Click to edit title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a:t>NTP Medicare OEP Bootcamp 2022</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2022</a:t>
            </a:r>
          </a:p>
        </p:txBody>
      </p:sp>
      <p:sp>
        <p:nvSpPr>
          <p:cNvPr id="7" name="Text Placeholder 6">
            <a:extLst>
              <a:ext uri="{FF2B5EF4-FFF2-40B4-BE49-F238E27FC236}">
                <a16:creationId xmlns:a16="http://schemas.microsoft.com/office/drawing/2014/main" id="{33629B28-7FD8-A9D9-4E0C-AFE442D7500C}"/>
              </a:ext>
            </a:extLst>
          </p:cNvPr>
          <p:cNvSpPr>
            <a:spLocks noGrp="1"/>
          </p:cNvSpPr>
          <p:nvPr>
            <p:ph type="body" sz="quarter" idx="13"/>
          </p:nvPr>
        </p:nvSpPr>
        <p:spPr>
          <a:xfrm>
            <a:off x="3289102" y="2823369"/>
            <a:ext cx="2565797" cy="1211262"/>
          </a:xfrm>
        </p:spPr>
        <p:txBody>
          <a:bodyPr/>
          <a:lstStyle>
            <a:lvl1pPr marL="0" indent="0">
              <a:buNone/>
              <a:defRPr/>
            </a:lvl1pPr>
          </a:lstStyle>
          <a:p>
            <a:pPr lvl="0"/>
            <a:r>
              <a:rPr lang="en-US"/>
              <a:t>Click to edit Master text styles</a:t>
            </a:r>
          </a:p>
        </p:txBody>
      </p:sp>
      <p:sp>
        <p:nvSpPr>
          <p:cNvPr id="9" name="Text Placeholder 6">
            <a:extLst>
              <a:ext uri="{FF2B5EF4-FFF2-40B4-BE49-F238E27FC236}">
                <a16:creationId xmlns:a16="http://schemas.microsoft.com/office/drawing/2014/main" id="{765ED694-13D9-DF40-A2BA-D2BD21EF2B17}"/>
              </a:ext>
            </a:extLst>
          </p:cNvPr>
          <p:cNvSpPr>
            <a:spLocks noGrp="1"/>
          </p:cNvSpPr>
          <p:nvPr>
            <p:ph type="body" sz="quarter" idx="14"/>
          </p:nvPr>
        </p:nvSpPr>
        <p:spPr>
          <a:xfrm>
            <a:off x="463153" y="1624572"/>
            <a:ext cx="2565797" cy="1211262"/>
          </a:xfrm>
        </p:spPr>
        <p:txBody>
          <a:bodyPr/>
          <a:lstStyle>
            <a:lvl1pPr marL="0" indent="0">
              <a:buNone/>
              <a:defRPr/>
            </a:lvl1pPr>
          </a:lstStyle>
          <a:p>
            <a:pPr lvl="0"/>
            <a:r>
              <a:rPr lang="en-US"/>
              <a:t>Click to edit Master text styles</a:t>
            </a:r>
          </a:p>
        </p:txBody>
      </p:sp>
      <p:sp>
        <p:nvSpPr>
          <p:cNvPr id="10" name="Text Placeholder 6">
            <a:extLst>
              <a:ext uri="{FF2B5EF4-FFF2-40B4-BE49-F238E27FC236}">
                <a16:creationId xmlns:a16="http://schemas.microsoft.com/office/drawing/2014/main" id="{D66A0A19-7ED8-600B-8B7F-C94B39D227F3}"/>
              </a:ext>
            </a:extLst>
          </p:cNvPr>
          <p:cNvSpPr>
            <a:spLocks noGrp="1"/>
          </p:cNvSpPr>
          <p:nvPr>
            <p:ph type="body" sz="quarter" idx="15"/>
          </p:nvPr>
        </p:nvSpPr>
        <p:spPr>
          <a:xfrm>
            <a:off x="6115050" y="1597458"/>
            <a:ext cx="2565797" cy="1211262"/>
          </a:xfrm>
        </p:spPr>
        <p:txBody>
          <a:bodyPr/>
          <a:lstStyle>
            <a:lvl1pPr marL="0" indent="0">
              <a:buNone/>
              <a:defRPr/>
            </a:lvl1pPr>
          </a:lstStyle>
          <a:p>
            <a:pPr lvl="0"/>
            <a:r>
              <a:rPr lang="en-US"/>
              <a:t>Click to edit Master text styles</a:t>
            </a:r>
          </a:p>
        </p:txBody>
      </p:sp>
      <p:sp>
        <p:nvSpPr>
          <p:cNvPr id="11" name="Text Placeholder 6">
            <a:extLst>
              <a:ext uri="{FF2B5EF4-FFF2-40B4-BE49-F238E27FC236}">
                <a16:creationId xmlns:a16="http://schemas.microsoft.com/office/drawing/2014/main" id="{1DC0BB41-9FD7-79C2-C121-563D49927A2F}"/>
              </a:ext>
            </a:extLst>
          </p:cNvPr>
          <p:cNvSpPr>
            <a:spLocks noGrp="1"/>
          </p:cNvSpPr>
          <p:nvPr>
            <p:ph type="body" sz="quarter" idx="16"/>
          </p:nvPr>
        </p:nvSpPr>
        <p:spPr>
          <a:xfrm>
            <a:off x="463153" y="4394204"/>
            <a:ext cx="2565797" cy="1211262"/>
          </a:xfrm>
        </p:spPr>
        <p:txBody>
          <a:bodyPr/>
          <a:lstStyle>
            <a:lvl1pPr marL="0" indent="0">
              <a:buNone/>
              <a:defRPr/>
            </a:lvl1pPr>
          </a:lstStyle>
          <a:p>
            <a:pPr lvl="0"/>
            <a:r>
              <a:rPr lang="en-US"/>
              <a:t>Click to edit Master text styles</a:t>
            </a:r>
          </a:p>
        </p:txBody>
      </p:sp>
      <p:sp>
        <p:nvSpPr>
          <p:cNvPr id="12" name="Text Placeholder 6">
            <a:extLst>
              <a:ext uri="{FF2B5EF4-FFF2-40B4-BE49-F238E27FC236}">
                <a16:creationId xmlns:a16="http://schemas.microsoft.com/office/drawing/2014/main" id="{886D7DB9-CB33-6E95-06D7-507D72F5698F}"/>
              </a:ext>
            </a:extLst>
          </p:cNvPr>
          <p:cNvSpPr>
            <a:spLocks noGrp="1"/>
          </p:cNvSpPr>
          <p:nvPr>
            <p:ph type="body" sz="quarter" idx="17"/>
          </p:nvPr>
        </p:nvSpPr>
        <p:spPr>
          <a:xfrm>
            <a:off x="5949553" y="4546604"/>
            <a:ext cx="2565797" cy="1211262"/>
          </a:xfrm>
        </p:spPr>
        <p:txBody>
          <a:bodyPr/>
          <a:lstStyle>
            <a:lvl1pPr marL="0" indent="0">
              <a:buNone/>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88728394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Title Only">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a:t>NTP Medicare OEP Bootcamp 2022</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a:t>September 2022</a:t>
            </a:r>
          </a:p>
        </p:txBody>
      </p:sp>
      <p:sp>
        <p:nvSpPr>
          <p:cNvPr id="4" name="Content Placeholder 3">
            <a:extLst>
              <a:ext uri="{FF2B5EF4-FFF2-40B4-BE49-F238E27FC236}">
                <a16:creationId xmlns:a16="http://schemas.microsoft.com/office/drawing/2014/main" id="{26A29E7A-2DD7-9D65-864F-128BB3BB357E}"/>
              </a:ext>
            </a:extLst>
          </p:cNvPr>
          <p:cNvSpPr>
            <a:spLocks noGrp="1"/>
          </p:cNvSpPr>
          <p:nvPr>
            <p:ph sz="quarter" idx="13"/>
          </p:nvPr>
        </p:nvSpPr>
        <p:spPr>
          <a:xfrm>
            <a:off x="250031" y="1346200"/>
            <a:ext cx="4949429" cy="4992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A0312D-CADE-76E4-39C2-60A034309B16}"/>
              </a:ext>
            </a:extLst>
          </p:cNvPr>
          <p:cNvSpPr>
            <a:spLocks noGrp="1"/>
          </p:cNvSpPr>
          <p:nvPr>
            <p:ph sz="quarter" idx="14"/>
          </p:nvPr>
        </p:nvSpPr>
        <p:spPr>
          <a:xfrm>
            <a:off x="5755481" y="1346200"/>
            <a:ext cx="3086100" cy="478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882198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August 2018</a:t>
            </a:r>
          </a:p>
        </p:txBody>
      </p:sp>
      <p:sp>
        <p:nvSpPr>
          <p:cNvPr id="5" name="Footer Placeholder 4"/>
          <p:cNvSpPr>
            <a:spLocks noGrp="1"/>
          </p:cNvSpPr>
          <p:nvPr>
            <p:ph type="ftr" sz="quarter" idx="11"/>
          </p:nvPr>
        </p:nvSpPr>
        <p:spPr/>
        <p:txBody>
          <a:bodyPr/>
          <a:lstStyle>
            <a:lvl1pPr>
              <a:defRPr/>
            </a:lvl1pPr>
          </a:lstStyle>
          <a:p>
            <a:r>
              <a:rPr lang="en-US"/>
              <a:t>Medicare - Getting Started</a:t>
            </a:r>
          </a:p>
        </p:txBody>
      </p:sp>
      <p:sp>
        <p:nvSpPr>
          <p:cNvPr id="6" name="Slide Number Placeholder 5"/>
          <p:cNvSpPr>
            <a:spLocks noGrp="1"/>
          </p:cNvSpPr>
          <p:nvPr>
            <p:ph type="sldNum" sz="quarter" idx="12"/>
          </p:nvPr>
        </p:nvSpPr>
        <p:spPr/>
        <p:txBody>
          <a:bodyPr/>
          <a:lstStyle/>
          <a:p>
            <a:fld id="{D60A6685-DBF6-4C41-A0CC-AA9EA7A85A20}" type="slidenum">
              <a:rPr lang="en-US" smtClean="0"/>
              <a:t>‹#›</a:t>
            </a:fld>
            <a:endParaRPr lang="en-US"/>
          </a:p>
        </p:txBody>
      </p:sp>
    </p:spTree>
    <p:extLst>
      <p:ext uri="{BB962C8B-B14F-4D97-AF65-F5344CB8AC3E}">
        <p14:creationId xmlns:p14="http://schemas.microsoft.com/office/powerpoint/2010/main" val="192085326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a:t>September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a:t>NTP Medicare OEP Bootcamp 2023</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t>‹#›</a:t>
            </a:fld>
            <a:endParaRPr lang="en-US"/>
          </a:p>
        </p:txBody>
      </p:sp>
      <p:pic>
        <p:nvPicPr>
          <p:cNvPr id="13" name="Picture 12" descr="Rectangle&#10;&#10;Description automatically generated with medium confidence">
            <a:extLst>
              <a:ext uri="{FF2B5EF4-FFF2-40B4-BE49-F238E27FC236}">
                <a16:creationId xmlns:a16="http://schemas.microsoft.com/office/drawing/2014/main" id="{181D7C3C-AF64-E8B3-DE22-08C90CB9B438}"/>
              </a:ext>
            </a:extLst>
          </p:cNvPr>
          <p:cNvPicPr>
            <a:picLocks noChangeAspect="1"/>
          </p:cNvPicPr>
          <p:nvPr userDrawn="1"/>
        </p:nvPicPr>
        <p:blipFill>
          <a:blip r:embed="rId3"/>
          <a:stretch>
            <a:fillRect/>
          </a:stretch>
        </p:blipFill>
        <p:spPr>
          <a:xfrm>
            <a:off x="2286" y="6120131"/>
            <a:ext cx="9141714" cy="469782"/>
          </a:xfrm>
          <a:prstGeom prst="rect">
            <a:avLst/>
          </a:prstGeom>
        </p:spPr>
      </p:pic>
      <p:pic>
        <p:nvPicPr>
          <p:cNvPr id="6" name="Picture 5" descr="A group of people holding up posters&#10;&#10;Description automatically generated with low confidence">
            <a:extLst>
              <a:ext uri="{FF2B5EF4-FFF2-40B4-BE49-F238E27FC236}">
                <a16:creationId xmlns:a16="http://schemas.microsoft.com/office/drawing/2014/main" id="{F420E682-CF26-E077-8CFA-1FD497789300}"/>
              </a:ext>
            </a:extLst>
          </p:cNvPr>
          <p:cNvPicPr>
            <a:picLocks noChangeAspect="1"/>
          </p:cNvPicPr>
          <p:nvPr userDrawn="1"/>
        </p:nvPicPr>
        <p:blipFill>
          <a:blip r:embed="rId4"/>
          <a:stretch>
            <a:fillRect/>
          </a:stretch>
        </p:blipFill>
        <p:spPr>
          <a:xfrm>
            <a:off x="0" y="946704"/>
            <a:ext cx="5200650" cy="5524500"/>
          </a:xfrm>
          <a:prstGeom prst="rect">
            <a:avLst/>
          </a:prstGeom>
        </p:spPr>
      </p:pic>
    </p:spTree>
    <p:custDataLst>
      <p:tags r:id="rId1"/>
    </p:custDataLst>
    <p:extLst>
      <p:ext uri="{BB962C8B-B14F-4D97-AF65-F5344CB8AC3E}">
        <p14:creationId xmlns:p14="http://schemas.microsoft.com/office/powerpoint/2010/main" val="29463394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21" name="Oval 20">
            <a:extLst>
              <a:ext uri="{FF2B5EF4-FFF2-40B4-BE49-F238E27FC236}">
                <a16:creationId xmlns:a16="http://schemas.microsoft.com/office/drawing/2014/main" id="{FD0EFA4F-0076-7F8C-C075-68EA6BC4EEF6}"/>
              </a:ext>
            </a:extLst>
          </p:cNvPr>
          <p:cNvSpPr/>
          <p:nvPr userDrawn="1"/>
        </p:nvSpPr>
        <p:spPr>
          <a:xfrm>
            <a:off x="3783335" y="116815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1891486" y="3083917"/>
            <a:ext cx="1387130" cy="307777"/>
          </a:xfrm>
          <a:prstGeom prst="rect">
            <a:avLst/>
          </a:prstGeom>
        </p:spPr>
        <p:txBody>
          <a:bodyPr>
            <a:noAutofit/>
          </a:bodyPr>
          <a:lstStyle>
            <a:lvl1pPr marL="0" indent="0" algn="ctr">
              <a:spcBef>
                <a:spcPct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3847423" y="3075141"/>
            <a:ext cx="1387130" cy="307777"/>
          </a:xfrm>
          <a:prstGeom prst="rect">
            <a:avLst/>
          </a:prstGeom>
        </p:spPr>
        <p:txBody>
          <a:bodyPr>
            <a:noAutofit/>
          </a:bodyPr>
          <a:lstStyle>
            <a:lvl1pPr marL="0" indent="0" algn="ctr">
              <a:spcBef>
                <a:spcPct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4" name="Content Placeholder 15">
            <a:extLst>
              <a:ext uri="{FF2B5EF4-FFF2-40B4-BE49-F238E27FC236}">
                <a16:creationId xmlns:a16="http://schemas.microsoft.com/office/drawing/2014/main" id="{7586E760-98E0-0B5E-74C5-8826CBF91873}"/>
              </a:ext>
            </a:extLst>
          </p:cNvPr>
          <p:cNvSpPr>
            <a:spLocks noGrp="1"/>
          </p:cNvSpPr>
          <p:nvPr>
            <p:ph sz="quarter" idx="16" hasCustomPrompt="1"/>
          </p:nvPr>
        </p:nvSpPr>
        <p:spPr>
          <a:xfrm>
            <a:off x="5785802" y="3075141"/>
            <a:ext cx="1387130" cy="307777"/>
          </a:xfrm>
          <a:prstGeom prst="rect">
            <a:avLst/>
          </a:prstGeom>
        </p:spPr>
        <p:txBody>
          <a:bodyPr>
            <a:noAutofit/>
          </a:bodyPr>
          <a:lstStyle>
            <a:lvl1pPr marL="0" indent="0" algn="ctr">
              <a:spcBef>
                <a:spcPct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3803482" y="1214916"/>
            <a:ext cx="1372916" cy="1829741"/>
          </a:xfrm>
          <a:prstGeom prst="ellipse">
            <a:avLst/>
          </a:prstGeom>
          <a:solidFill>
            <a:srgbClr val="8FAADC"/>
          </a:solidFill>
        </p:spPr>
        <p:txBody>
          <a:bodyPr>
            <a:normAutofit/>
          </a:bodyPr>
          <a:lstStyle>
            <a:lvl1pPr marL="137160" indent="0">
              <a:buNone/>
              <a:defRPr sz="1200"/>
            </a:lvl1pPr>
          </a:lstStyle>
          <a:p>
            <a:endParaRPr lang="en-US"/>
          </a:p>
        </p:txBody>
      </p:sp>
      <p:sp>
        <p:nvSpPr>
          <p:cNvPr id="26" name="Oval 25">
            <a:extLst>
              <a:ext uri="{FF2B5EF4-FFF2-40B4-BE49-F238E27FC236}">
                <a16:creationId xmlns:a16="http://schemas.microsoft.com/office/drawing/2014/main" id="{C322D607-D7A4-3975-A9F9-0D2F8D25644C}"/>
              </a:ext>
            </a:extLst>
          </p:cNvPr>
          <p:cNvSpPr/>
          <p:nvPr userDrawn="1"/>
        </p:nvSpPr>
        <p:spPr>
          <a:xfrm>
            <a:off x="5771492" y="1168903"/>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Picture Placeholder 28">
            <a:extLst>
              <a:ext uri="{FF2B5EF4-FFF2-40B4-BE49-F238E27FC236}">
                <a16:creationId xmlns:a16="http://schemas.microsoft.com/office/drawing/2014/main" id="{4B8E8037-5238-2DF4-5E6D-5FE7FBFE38DB}"/>
              </a:ext>
            </a:extLst>
          </p:cNvPr>
          <p:cNvSpPr>
            <a:spLocks noGrp="1"/>
          </p:cNvSpPr>
          <p:nvPr>
            <p:ph type="pic" sz="quarter" idx="23"/>
          </p:nvPr>
        </p:nvSpPr>
        <p:spPr>
          <a:xfrm>
            <a:off x="5771492" y="1203056"/>
            <a:ext cx="1372916" cy="1829741"/>
          </a:xfrm>
          <a:prstGeom prst="ellipse">
            <a:avLst/>
          </a:prstGeom>
          <a:solidFill>
            <a:srgbClr val="8FAADC"/>
          </a:solidFill>
        </p:spPr>
        <p:txBody>
          <a:bodyPr>
            <a:normAutofit/>
          </a:bodyPr>
          <a:lstStyle>
            <a:lvl1pPr marL="137160" indent="0">
              <a:buNone/>
              <a:defRPr sz="1200"/>
            </a:lvl1pPr>
          </a:lstStyle>
          <a:p>
            <a:endParaRPr lang="en-US"/>
          </a:p>
        </p:txBody>
      </p:sp>
      <p:sp>
        <p:nvSpPr>
          <p:cNvPr id="28" name="Oval 27">
            <a:extLst>
              <a:ext uri="{FF2B5EF4-FFF2-40B4-BE49-F238E27FC236}">
                <a16:creationId xmlns:a16="http://schemas.microsoft.com/office/drawing/2014/main" id="{9D9DCB7E-8121-CD20-D21B-A0B70CEA1F0A}"/>
              </a:ext>
            </a:extLst>
          </p:cNvPr>
          <p:cNvSpPr/>
          <p:nvPr userDrawn="1"/>
        </p:nvSpPr>
        <p:spPr>
          <a:xfrm>
            <a:off x="1865409" y="116815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1905700" y="1195422"/>
            <a:ext cx="1372916" cy="1829741"/>
          </a:xfrm>
          <a:prstGeom prst="ellipse">
            <a:avLst/>
          </a:prstGeom>
          <a:solidFill>
            <a:srgbClr val="8FAADC"/>
          </a:solidFill>
        </p:spPr>
        <p:txBody>
          <a:bodyPr>
            <a:normAutofit/>
          </a:bodyPr>
          <a:lstStyle>
            <a:lvl1pPr marL="137160" indent="0">
              <a:buNone/>
              <a:defRPr sz="1200"/>
            </a:lvl1pPr>
          </a:lstStyle>
          <a:p>
            <a:endParaRPr lang="en-US"/>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5812447" y="5559197"/>
            <a:ext cx="1387130" cy="307777"/>
          </a:xfrm>
          <a:prstGeom prst="rect">
            <a:avLst/>
          </a:prstGeom>
        </p:spPr>
        <p:txBody>
          <a:bodyPr>
            <a:noAutofit/>
          </a:bodyPr>
          <a:lstStyle>
            <a:lvl1pPr marL="0" indent="0" algn="ctr">
              <a:spcBef>
                <a:spcPct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5798136" y="3664952"/>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5798137" y="3699105"/>
            <a:ext cx="1372916" cy="1829741"/>
          </a:xfrm>
          <a:prstGeom prst="ellipse">
            <a:avLst/>
          </a:prstGeom>
          <a:solidFill>
            <a:srgbClr val="8FAADC"/>
          </a:solidFill>
        </p:spPr>
        <p:txBody>
          <a:bodyPr>
            <a:normAutofit/>
          </a:bodyPr>
          <a:lstStyle>
            <a:lvl1pPr marL="137160" indent="0">
              <a:buNone/>
              <a:defRPr sz="1200"/>
            </a:lvl1pPr>
          </a:lstStyle>
          <a:p>
            <a:endParaRPr lang="en-US"/>
          </a:p>
        </p:txBody>
      </p:sp>
      <p:sp>
        <p:nvSpPr>
          <p:cNvPr id="33" name="Oval 32">
            <a:extLst>
              <a:ext uri="{FF2B5EF4-FFF2-40B4-BE49-F238E27FC236}">
                <a16:creationId xmlns:a16="http://schemas.microsoft.com/office/drawing/2014/main" id="{8757C4F6-8690-48DE-4195-6D5A4F9CD2DE}"/>
              </a:ext>
            </a:extLst>
          </p:cNvPr>
          <p:cNvSpPr/>
          <p:nvPr userDrawn="1"/>
        </p:nvSpPr>
        <p:spPr>
          <a:xfrm>
            <a:off x="3814238" y="366771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3851966" y="5562708"/>
            <a:ext cx="1387130" cy="307777"/>
          </a:xfrm>
          <a:prstGeom prst="rect">
            <a:avLst/>
          </a:prstGeom>
        </p:spPr>
        <p:txBody>
          <a:bodyPr>
            <a:noAutofit/>
          </a:bodyPr>
          <a:lstStyle>
            <a:lvl1pPr marL="0" indent="0" algn="ctr">
              <a:spcBef>
                <a:spcPct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3834385" y="3714476"/>
            <a:ext cx="1372916" cy="1829741"/>
          </a:xfrm>
          <a:prstGeom prst="ellipse">
            <a:avLst/>
          </a:prstGeom>
          <a:solidFill>
            <a:srgbClr val="8FAADC"/>
          </a:solidFill>
        </p:spPr>
        <p:txBody>
          <a:bodyPr>
            <a:normAutofit/>
          </a:bodyPr>
          <a:lstStyle>
            <a:lvl1pPr marL="137160" indent="0">
              <a:buNone/>
              <a:defRPr sz="1200"/>
            </a:lvl1pPr>
          </a:lstStyle>
          <a:p>
            <a:endParaRPr lang="en-US"/>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1905700" y="5559197"/>
            <a:ext cx="1387130" cy="307777"/>
          </a:xfrm>
          <a:prstGeom prst="rect">
            <a:avLst/>
          </a:prstGeom>
        </p:spPr>
        <p:txBody>
          <a:bodyPr>
            <a:noAutofit/>
          </a:bodyPr>
          <a:lstStyle>
            <a:lvl1pPr marL="0" indent="0" algn="ctr">
              <a:spcBef>
                <a:spcPct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1879623" y="3655427"/>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1919914" y="3682695"/>
            <a:ext cx="1372916" cy="1829741"/>
          </a:xfrm>
          <a:prstGeom prst="ellipse">
            <a:avLst/>
          </a:prstGeom>
          <a:solidFill>
            <a:srgbClr val="8FAADC"/>
          </a:solidFill>
        </p:spPr>
        <p:txBody>
          <a:bodyPr>
            <a:normAutofit/>
          </a:bodyPr>
          <a:lstStyle>
            <a:lvl1pPr marL="137160" indent="0">
              <a:buNone/>
              <a:defRPr sz="1200"/>
            </a:lvl1pPr>
          </a:lstStyle>
          <a:p>
            <a:endParaRPr lang="en-US"/>
          </a:p>
        </p:txBody>
      </p:sp>
    </p:spTree>
    <p:custDataLst>
      <p:tags r:id="rId1"/>
    </p:custDataLst>
    <p:extLst>
      <p:ext uri="{BB962C8B-B14F-4D97-AF65-F5344CB8AC3E}">
        <p14:creationId xmlns:p14="http://schemas.microsoft.com/office/powerpoint/2010/main" val="14838406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21" name="Oval 20">
            <a:extLst>
              <a:ext uri="{FF2B5EF4-FFF2-40B4-BE49-F238E27FC236}">
                <a16:creationId xmlns:a16="http://schemas.microsoft.com/office/drawing/2014/main" id="{FD0EFA4F-0076-7F8C-C075-68EA6BC4EEF6}"/>
              </a:ext>
            </a:extLst>
          </p:cNvPr>
          <p:cNvSpPr/>
          <p:nvPr userDrawn="1"/>
        </p:nvSpPr>
        <p:spPr>
          <a:xfrm>
            <a:off x="4666030" y="116815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2774181" y="3083917"/>
            <a:ext cx="1387130" cy="307777"/>
          </a:xfrm>
          <a:prstGeom prst="rect">
            <a:avLst/>
          </a:prstGeom>
        </p:spPr>
        <p:txBody>
          <a:bodyPr>
            <a:noAutofit/>
          </a:bodyPr>
          <a:lstStyle>
            <a:lvl1pPr marL="0" indent="0" algn="ctr">
              <a:spcBef>
                <a:spcPct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4730117" y="3075141"/>
            <a:ext cx="1387130" cy="307777"/>
          </a:xfrm>
          <a:prstGeom prst="rect">
            <a:avLst/>
          </a:prstGeom>
        </p:spPr>
        <p:txBody>
          <a:bodyPr>
            <a:noAutofit/>
          </a:bodyPr>
          <a:lstStyle>
            <a:lvl1pPr marL="0" indent="0" algn="ctr">
              <a:spcBef>
                <a:spcPct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4686176" y="1214916"/>
            <a:ext cx="1372916" cy="1829741"/>
          </a:xfrm>
          <a:prstGeom prst="ellipse">
            <a:avLst/>
          </a:prstGeom>
          <a:solidFill>
            <a:srgbClr val="8FAADC"/>
          </a:solidFill>
        </p:spPr>
        <p:txBody>
          <a:bodyPr>
            <a:normAutofit/>
          </a:bodyPr>
          <a:lstStyle>
            <a:lvl1pPr marL="137160" indent="0">
              <a:buNone/>
              <a:defRPr sz="1200"/>
            </a:lvl1pPr>
          </a:lstStyle>
          <a:p>
            <a:endParaRPr lang="en-US"/>
          </a:p>
        </p:txBody>
      </p:sp>
      <p:sp>
        <p:nvSpPr>
          <p:cNvPr id="28" name="Oval 27">
            <a:extLst>
              <a:ext uri="{FF2B5EF4-FFF2-40B4-BE49-F238E27FC236}">
                <a16:creationId xmlns:a16="http://schemas.microsoft.com/office/drawing/2014/main" id="{9D9DCB7E-8121-CD20-D21B-A0B70CEA1F0A}"/>
              </a:ext>
            </a:extLst>
          </p:cNvPr>
          <p:cNvSpPr/>
          <p:nvPr userDrawn="1"/>
        </p:nvSpPr>
        <p:spPr>
          <a:xfrm>
            <a:off x="2748104" y="116815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2788395" y="1195422"/>
            <a:ext cx="1372916" cy="1829741"/>
          </a:xfrm>
          <a:prstGeom prst="ellipse">
            <a:avLst/>
          </a:prstGeom>
          <a:solidFill>
            <a:srgbClr val="8FAADC"/>
          </a:solidFill>
        </p:spPr>
        <p:txBody>
          <a:bodyPr>
            <a:normAutofit/>
          </a:bodyPr>
          <a:lstStyle>
            <a:lvl1pPr marL="137160" indent="0">
              <a:buNone/>
              <a:defRPr sz="1200"/>
            </a:lvl1pPr>
          </a:lstStyle>
          <a:p>
            <a:endParaRPr lang="en-US"/>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5812447" y="5559197"/>
            <a:ext cx="1387130" cy="307777"/>
          </a:xfrm>
          <a:prstGeom prst="rect">
            <a:avLst/>
          </a:prstGeom>
        </p:spPr>
        <p:txBody>
          <a:bodyPr>
            <a:noAutofit/>
          </a:bodyPr>
          <a:lstStyle>
            <a:lvl1pPr marL="0" indent="0" algn="ctr">
              <a:spcBef>
                <a:spcPct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5798136" y="3664952"/>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5798137" y="3699105"/>
            <a:ext cx="1372916" cy="1829741"/>
          </a:xfrm>
          <a:prstGeom prst="ellipse">
            <a:avLst/>
          </a:prstGeom>
          <a:solidFill>
            <a:srgbClr val="8FAADC"/>
          </a:solidFill>
        </p:spPr>
        <p:txBody>
          <a:bodyPr>
            <a:normAutofit/>
          </a:bodyPr>
          <a:lstStyle>
            <a:lvl1pPr marL="137160" indent="0">
              <a:buNone/>
              <a:defRPr sz="1200"/>
            </a:lvl1pPr>
          </a:lstStyle>
          <a:p>
            <a:endParaRPr lang="en-US"/>
          </a:p>
        </p:txBody>
      </p:sp>
      <p:sp>
        <p:nvSpPr>
          <p:cNvPr id="33" name="Oval 32">
            <a:extLst>
              <a:ext uri="{FF2B5EF4-FFF2-40B4-BE49-F238E27FC236}">
                <a16:creationId xmlns:a16="http://schemas.microsoft.com/office/drawing/2014/main" id="{8757C4F6-8690-48DE-4195-6D5A4F9CD2DE}"/>
              </a:ext>
            </a:extLst>
          </p:cNvPr>
          <p:cNvSpPr/>
          <p:nvPr userDrawn="1"/>
        </p:nvSpPr>
        <p:spPr>
          <a:xfrm>
            <a:off x="3814238" y="366771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3851966" y="5562708"/>
            <a:ext cx="1387130" cy="307777"/>
          </a:xfrm>
          <a:prstGeom prst="rect">
            <a:avLst/>
          </a:prstGeom>
        </p:spPr>
        <p:txBody>
          <a:bodyPr>
            <a:noAutofit/>
          </a:bodyPr>
          <a:lstStyle>
            <a:lvl1pPr marL="0" indent="0" algn="ctr">
              <a:spcBef>
                <a:spcPct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3834385" y="3714476"/>
            <a:ext cx="1372916" cy="1829741"/>
          </a:xfrm>
          <a:prstGeom prst="ellipse">
            <a:avLst/>
          </a:prstGeom>
          <a:solidFill>
            <a:srgbClr val="8FAADC"/>
          </a:solidFill>
        </p:spPr>
        <p:txBody>
          <a:bodyPr>
            <a:normAutofit/>
          </a:bodyPr>
          <a:lstStyle>
            <a:lvl1pPr marL="137160" indent="0">
              <a:buNone/>
              <a:defRPr sz="1200"/>
            </a:lvl1pPr>
          </a:lstStyle>
          <a:p>
            <a:endParaRPr lang="en-US"/>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1905700" y="5559197"/>
            <a:ext cx="1387130" cy="307777"/>
          </a:xfrm>
          <a:prstGeom prst="rect">
            <a:avLst/>
          </a:prstGeom>
        </p:spPr>
        <p:txBody>
          <a:bodyPr>
            <a:noAutofit/>
          </a:bodyPr>
          <a:lstStyle>
            <a:lvl1pPr marL="0" indent="0" algn="ctr">
              <a:spcBef>
                <a:spcPct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1879623" y="3655427"/>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1919914" y="3682695"/>
            <a:ext cx="1372916" cy="1829741"/>
          </a:xfrm>
          <a:prstGeom prst="ellipse">
            <a:avLst/>
          </a:prstGeom>
          <a:solidFill>
            <a:srgbClr val="8FAADC"/>
          </a:solidFill>
        </p:spPr>
        <p:txBody>
          <a:bodyPr>
            <a:normAutofit/>
          </a:bodyPr>
          <a:lstStyle>
            <a:lvl1pPr marL="137160" indent="0">
              <a:buNone/>
              <a:defRPr sz="1200"/>
            </a:lvl1pPr>
          </a:lstStyle>
          <a:p>
            <a:endParaRPr lang="en-US"/>
          </a:p>
        </p:txBody>
      </p:sp>
    </p:spTree>
    <p:custDataLst>
      <p:tags r:id="rId1"/>
    </p:custDataLst>
    <p:extLst>
      <p:ext uri="{BB962C8B-B14F-4D97-AF65-F5344CB8AC3E}">
        <p14:creationId xmlns:p14="http://schemas.microsoft.com/office/powerpoint/2010/main" val="53456811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Table of Contents">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412420" y="403763"/>
            <a:ext cx="3770267" cy="719643"/>
          </a:xfrm>
        </p:spPr>
        <p:txBody>
          <a:bodyPr>
            <a:normAutofit/>
          </a:bodyPr>
          <a:lstStyle>
            <a:lvl1pPr algn="l">
              <a:defRPr sz="225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412419" y="1771913"/>
            <a:ext cx="7297241" cy="3810569"/>
          </a:xfrm>
        </p:spPr>
        <p:txBody>
          <a:bodyPr/>
          <a:lstStyle>
            <a:lvl1pPr marL="0" indent="0">
              <a:lnSpc>
                <a:spcPct val="100000"/>
              </a:lnSpc>
              <a:spcBef>
                <a:spcPts val="600"/>
              </a:spcBef>
              <a:buFontTx/>
              <a:buNone/>
              <a:defRPr sz="1350">
                <a:solidFill>
                  <a:srgbClr val="00539A"/>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NTP Medicare OEP Bootcamp 2023</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September 2023</a:t>
            </a:r>
          </a:p>
        </p:txBody>
      </p:sp>
    </p:spTree>
    <p:custDataLst>
      <p:tags r:id="rId1"/>
    </p:custDataLst>
    <p:extLst>
      <p:ext uri="{BB962C8B-B14F-4D97-AF65-F5344CB8AC3E}">
        <p14:creationId xmlns:p14="http://schemas.microsoft.com/office/powerpoint/2010/main" val="127494673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_Title Only">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a:t>NTP Medicare OEP Bootcamp 2023</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a:t>September 2023</a:t>
            </a:r>
          </a:p>
        </p:txBody>
      </p:sp>
      <p:sp>
        <p:nvSpPr>
          <p:cNvPr id="4" name="Content Placeholder 3">
            <a:extLst>
              <a:ext uri="{FF2B5EF4-FFF2-40B4-BE49-F238E27FC236}">
                <a16:creationId xmlns:a16="http://schemas.microsoft.com/office/drawing/2014/main" id="{4279C68D-25F6-C4E7-4C7B-721EA7207C31}"/>
              </a:ext>
            </a:extLst>
          </p:cNvPr>
          <p:cNvSpPr>
            <a:spLocks noGrp="1"/>
          </p:cNvSpPr>
          <p:nvPr>
            <p:ph sz="quarter" idx="13"/>
          </p:nvPr>
        </p:nvSpPr>
        <p:spPr>
          <a:xfrm>
            <a:off x="479822" y="1219201"/>
            <a:ext cx="7941164" cy="952107"/>
          </a:xfrm>
        </p:spPr>
        <p:txBody>
          <a:bodyPr/>
          <a:lstStyle>
            <a:lvl5pPr marL="1337310" indent="0">
              <a:buNone/>
              <a:defRPr/>
            </a:lvl5pPr>
          </a:lstStyle>
          <a:p>
            <a:pPr lvl="0"/>
            <a:r>
              <a:rPr lang="en-US"/>
              <a:t>Click to edit Master text styles</a:t>
            </a:r>
          </a:p>
        </p:txBody>
      </p:sp>
      <p:sp>
        <p:nvSpPr>
          <p:cNvPr id="3" name="Content Placeholder 3">
            <a:extLst>
              <a:ext uri="{FF2B5EF4-FFF2-40B4-BE49-F238E27FC236}">
                <a16:creationId xmlns:a16="http://schemas.microsoft.com/office/drawing/2014/main" id="{805F7B22-8147-46A7-AD96-7763107C59CB}"/>
              </a:ext>
            </a:extLst>
          </p:cNvPr>
          <p:cNvSpPr>
            <a:spLocks noGrp="1"/>
          </p:cNvSpPr>
          <p:nvPr>
            <p:ph sz="quarter" idx="14"/>
          </p:nvPr>
        </p:nvSpPr>
        <p:spPr>
          <a:xfrm>
            <a:off x="479822" y="2476894"/>
            <a:ext cx="7941164" cy="770860"/>
          </a:xfrm>
        </p:spPr>
        <p:txBody>
          <a:bodyPr/>
          <a:lstStyle>
            <a:lvl5pPr marL="1337310" indent="0">
              <a:buNone/>
              <a:defRPr/>
            </a:lvl5pPr>
          </a:lstStyle>
          <a:p>
            <a:pPr lvl="0"/>
            <a:r>
              <a:rPr lang="en-US"/>
              <a:t>Click to edit Master text styles</a:t>
            </a:r>
          </a:p>
        </p:txBody>
      </p:sp>
      <p:sp>
        <p:nvSpPr>
          <p:cNvPr id="5" name="Content Placeholder 3">
            <a:extLst>
              <a:ext uri="{FF2B5EF4-FFF2-40B4-BE49-F238E27FC236}">
                <a16:creationId xmlns:a16="http://schemas.microsoft.com/office/drawing/2014/main" id="{1EA201BE-BEC0-81A6-E8CF-B98843BC4EEC}"/>
              </a:ext>
            </a:extLst>
          </p:cNvPr>
          <p:cNvSpPr>
            <a:spLocks noGrp="1"/>
          </p:cNvSpPr>
          <p:nvPr>
            <p:ph sz="quarter" idx="15"/>
          </p:nvPr>
        </p:nvSpPr>
        <p:spPr>
          <a:xfrm>
            <a:off x="479822" y="3713707"/>
            <a:ext cx="7941164" cy="770860"/>
          </a:xfrm>
        </p:spPr>
        <p:txBody>
          <a:bodyPr/>
          <a:lstStyle>
            <a:lvl5pPr marL="1337310" indent="0">
              <a:buNone/>
              <a:defRPr/>
            </a:lvl5pPr>
          </a:lstStyle>
          <a:p>
            <a:pPr lvl="0"/>
            <a:r>
              <a:rPr lang="en-US"/>
              <a:t>Click to edit Master text styles</a:t>
            </a:r>
          </a:p>
        </p:txBody>
      </p:sp>
      <p:sp>
        <p:nvSpPr>
          <p:cNvPr id="6" name="Content Placeholder 3">
            <a:extLst>
              <a:ext uri="{FF2B5EF4-FFF2-40B4-BE49-F238E27FC236}">
                <a16:creationId xmlns:a16="http://schemas.microsoft.com/office/drawing/2014/main" id="{B9E70693-D44F-8CAB-C612-51CDC9D5A23D}"/>
              </a:ext>
            </a:extLst>
          </p:cNvPr>
          <p:cNvSpPr>
            <a:spLocks noGrp="1"/>
          </p:cNvSpPr>
          <p:nvPr>
            <p:ph sz="quarter" idx="16"/>
          </p:nvPr>
        </p:nvSpPr>
        <p:spPr>
          <a:xfrm>
            <a:off x="479822" y="4887610"/>
            <a:ext cx="7941164" cy="770860"/>
          </a:xfrm>
        </p:spPr>
        <p:txBody>
          <a:bodyPr/>
          <a:lstStyle>
            <a:lvl5pPr marL="133731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154213920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a:t>Stay Connected</a:t>
            </a:r>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885705" y="1472455"/>
            <a:ext cx="7068327"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1800">
                    <a:solidFill>
                      <a:schemeClr val="accent1">
                        <a:lumMod val="75000"/>
                      </a:schemeClr>
                    </a:solidFill>
                    <a:latin typeface="Arial" panose="020B0604020202020204" pitchFamily="34" charset="0"/>
                    <a:cs typeface="Arial" panose="020B0604020202020204" pitchFamily="34" charset="0"/>
                  </a:rPr>
                  <a:t>Contact us at </a:t>
                </a:r>
                <a:r>
                  <a:rPr lang="en-US" sz="180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1800">
                    <a:solidFill>
                      <a:schemeClr val="accent1">
                        <a:lumMod val="75000"/>
                      </a:schemeClr>
                    </a:solidFill>
                    <a:latin typeface="Arial" panose="020B0604020202020204" pitchFamily="34" charset="0"/>
                    <a:cs typeface="Arial" panose="020B0604020202020204" pitchFamily="34" charset="0"/>
                  </a:rPr>
                  <a:t>.</a:t>
                </a:r>
              </a:p>
              <a:p>
                <a:pPr algn="ctr"/>
                <a:endParaRPr lang="en-US" sz="180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1800">
                  <a:solidFill>
                    <a:schemeClr val="accent1">
                      <a:lumMod val="75000"/>
                    </a:schemeClr>
                  </a:solidFill>
                  <a:latin typeface="Arial" panose="020B0604020202020204" pitchFamily="34" charset="0"/>
                  <a:cs typeface="Arial" panose="020B0604020202020204" pitchFamily="34" charset="0"/>
                </a:rPr>
              </a:br>
              <a:r>
                <a:rPr lang="en-US" sz="180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180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180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a:t>NTP Medicare OEP Bootcamp 2023</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391959763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a:t>Click to title style</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203959"/>
            <a:ext cx="3614166" cy="1132114"/>
          </a:xfrm>
        </p:spPr>
        <p:txBody>
          <a:bodyPr/>
          <a:lstStyle/>
          <a:p>
            <a:pPr lvl="0"/>
            <a:r>
              <a:rPr lang="en-US"/>
              <a:t>Click to edit Master text styles</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4901184" y="1203958"/>
            <a:ext cx="3614166" cy="1132115"/>
          </a:xfrm>
        </p:spPr>
        <p:txBody>
          <a:bodyPr/>
          <a:lstStyle/>
          <a:p>
            <a:pPr lvl="0"/>
            <a:r>
              <a:rPr lang="en-US"/>
              <a:t>Click to edit Master text styles</a:t>
            </a:r>
          </a:p>
        </p:txBody>
      </p:sp>
      <p:sp>
        <p:nvSpPr>
          <p:cNvPr id="4" name="Content Placeholder 4">
            <a:extLst>
              <a:ext uri="{FF2B5EF4-FFF2-40B4-BE49-F238E27FC236}">
                <a16:creationId xmlns:a16="http://schemas.microsoft.com/office/drawing/2014/main" id="{CFCF3B85-C0D5-BF8C-FD7E-EE8CD3216559}"/>
              </a:ext>
            </a:extLst>
          </p:cNvPr>
          <p:cNvSpPr>
            <a:spLocks noGrp="1"/>
          </p:cNvSpPr>
          <p:nvPr>
            <p:ph sz="quarter" idx="15"/>
          </p:nvPr>
        </p:nvSpPr>
        <p:spPr>
          <a:xfrm>
            <a:off x="628650" y="2539634"/>
            <a:ext cx="3614166" cy="1132115"/>
          </a:xfrm>
        </p:spPr>
        <p:txBody>
          <a:bodyPr/>
          <a:lstStyle/>
          <a:p>
            <a:pPr lvl="0"/>
            <a:r>
              <a:rPr lang="en-US"/>
              <a:t>Click to edit Master text styles</a:t>
            </a:r>
          </a:p>
        </p:txBody>
      </p:sp>
      <p:sp>
        <p:nvSpPr>
          <p:cNvPr id="6" name="Content Placeholder 4">
            <a:extLst>
              <a:ext uri="{FF2B5EF4-FFF2-40B4-BE49-F238E27FC236}">
                <a16:creationId xmlns:a16="http://schemas.microsoft.com/office/drawing/2014/main" id="{E6606E1A-64F1-71C2-01BC-D1632C91F3B0}"/>
              </a:ext>
            </a:extLst>
          </p:cNvPr>
          <p:cNvSpPr>
            <a:spLocks noGrp="1"/>
          </p:cNvSpPr>
          <p:nvPr>
            <p:ph sz="quarter" idx="16"/>
          </p:nvPr>
        </p:nvSpPr>
        <p:spPr>
          <a:xfrm>
            <a:off x="4901184" y="2550520"/>
            <a:ext cx="3614166" cy="1132115"/>
          </a:xfrm>
        </p:spPr>
        <p:txBody>
          <a:bodyPr/>
          <a:lstStyle/>
          <a:p>
            <a:pPr lvl="0"/>
            <a:r>
              <a:rPr lang="en-US"/>
              <a:t>Click to edit Master text styles</a:t>
            </a:r>
          </a:p>
        </p:txBody>
      </p:sp>
      <p:sp>
        <p:nvSpPr>
          <p:cNvPr id="7" name="Content Placeholder 4">
            <a:extLst>
              <a:ext uri="{FF2B5EF4-FFF2-40B4-BE49-F238E27FC236}">
                <a16:creationId xmlns:a16="http://schemas.microsoft.com/office/drawing/2014/main" id="{264056A3-D871-F7EC-A575-CED86E31C7A9}"/>
              </a:ext>
            </a:extLst>
          </p:cNvPr>
          <p:cNvSpPr>
            <a:spLocks noGrp="1"/>
          </p:cNvSpPr>
          <p:nvPr>
            <p:ph sz="quarter" idx="17"/>
          </p:nvPr>
        </p:nvSpPr>
        <p:spPr>
          <a:xfrm>
            <a:off x="628650" y="3875310"/>
            <a:ext cx="3614166" cy="1132115"/>
          </a:xfrm>
        </p:spPr>
        <p:txBody>
          <a:bodyPr/>
          <a:lstStyle/>
          <a:p>
            <a:pPr lvl="0"/>
            <a:r>
              <a:rPr lang="en-US"/>
              <a:t>Click to edit Master text styles</a:t>
            </a:r>
          </a:p>
        </p:txBody>
      </p:sp>
      <p:sp>
        <p:nvSpPr>
          <p:cNvPr id="8" name="Content Placeholder 4">
            <a:extLst>
              <a:ext uri="{FF2B5EF4-FFF2-40B4-BE49-F238E27FC236}">
                <a16:creationId xmlns:a16="http://schemas.microsoft.com/office/drawing/2014/main" id="{05463B9D-E11E-D87C-B9B9-28F3CFF6A2E9}"/>
              </a:ext>
            </a:extLst>
          </p:cNvPr>
          <p:cNvSpPr>
            <a:spLocks noGrp="1"/>
          </p:cNvSpPr>
          <p:nvPr>
            <p:ph sz="quarter" idx="18"/>
          </p:nvPr>
        </p:nvSpPr>
        <p:spPr>
          <a:xfrm>
            <a:off x="4901184" y="3875309"/>
            <a:ext cx="3614166" cy="1132115"/>
          </a:xfrm>
        </p:spPr>
        <p:txBody>
          <a:bodyPr/>
          <a:lstStyle/>
          <a:p>
            <a:pPr lvl="0"/>
            <a:r>
              <a:rPr lang="en-US"/>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a:t>September 2023</a:t>
            </a:r>
          </a:p>
        </p:txBody>
      </p:sp>
      <p:sp>
        <p:nvSpPr>
          <p:cNvPr id="9" name="Content Placeholder 4">
            <a:extLst>
              <a:ext uri="{FF2B5EF4-FFF2-40B4-BE49-F238E27FC236}">
                <a16:creationId xmlns:a16="http://schemas.microsoft.com/office/drawing/2014/main" id="{D595FB4D-D5F8-8697-1B6B-7B03E4EA552E}"/>
              </a:ext>
            </a:extLst>
          </p:cNvPr>
          <p:cNvSpPr>
            <a:spLocks noGrp="1"/>
          </p:cNvSpPr>
          <p:nvPr>
            <p:ph sz="quarter" idx="19"/>
          </p:nvPr>
        </p:nvSpPr>
        <p:spPr>
          <a:xfrm>
            <a:off x="628650" y="5169625"/>
            <a:ext cx="3614166" cy="1132115"/>
          </a:xfrm>
        </p:spPr>
        <p:txBody>
          <a:bodyPr/>
          <a:lstStyle/>
          <a:p>
            <a:pPr lvl="0"/>
            <a:r>
              <a:rPr lang="en-US"/>
              <a:t>Click to edit Master text styles</a:t>
            </a:r>
          </a:p>
        </p:txBody>
      </p:sp>
      <p:sp>
        <p:nvSpPr>
          <p:cNvPr id="13" name="Content Placeholder 4">
            <a:extLst>
              <a:ext uri="{FF2B5EF4-FFF2-40B4-BE49-F238E27FC236}">
                <a16:creationId xmlns:a16="http://schemas.microsoft.com/office/drawing/2014/main" id="{484C6C16-30FF-F196-2D9C-6D7268766617}"/>
              </a:ext>
            </a:extLst>
          </p:cNvPr>
          <p:cNvSpPr>
            <a:spLocks noGrp="1"/>
          </p:cNvSpPr>
          <p:nvPr>
            <p:ph sz="quarter" idx="20"/>
          </p:nvPr>
        </p:nvSpPr>
        <p:spPr>
          <a:xfrm>
            <a:off x="4901184" y="5169624"/>
            <a:ext cx="3614166" cy="1132115"/>
          </a:xfrm>
        </p:spPr>
        <p:txBody>
          <a:bodyPr/>
          <a:lstStyle/>
          <a:p>
            <a:pPr lvl="0"/>
            <a:r>
              <a:rPr lang="en-US"/>
              <a:t>Click to edit Master text styles</a:t>
            </a:r>
          </a:p>
        </p:txBody>
      </p:sp>
    </p:spTree>
    <p:custDataLst>
      <p:tags r:id="rId1"/>
    </p:custDataLst>
    <p:extLst>
      <p:ext uri="{BB962C8B-B14F-4D97-AF65-F5344CB8AC3E}">
        <p14:creationId xmlns:p14="http://schemas.microsoft.com/office/powerpoint/2010/main" val="137484236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524001"/>
            <a:ext cx="3614166"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4901184" y="1524001"/>
            <a:ext cx="3614166"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81185845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1"/>
            <a:ext cx="9144000" cy="987425"/>
          </a:xfrm>
          <a:prstGeom prst="rect">
            <a:avLst/>
          </a:prstGeom>
        </p:spPr>
        <p:txBody>
          <a:bodyPr anchor="ctr">
            <a:normAutofit/>
          </a:bodyPr>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3887391" y="1371601"/>
            <a:ext cx="4629150" cy="46451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629841" y="1371601"/>
            <a:ext cx="2949178" cy="464515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lvl1pPr>
              <a:defRPr/>
            </a:lvl1pPr>
          </a:lstStyle>
          <a:p>
            <a:r>
              <a:rPr lang="en-US"/>
              <a:t>Medicare Plan Finder</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24716031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le Only">
    <p:bg>
      <p:bgPr>
        <a:blipFill dpi="0" rotWithShape="1">
          <a:blip r:embed="rId3">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pPr defTabSz="685800">
              <a:defRPr/>
            </a:pPr>
            <a:fld id="{48F63A3B-78C7-47BE-AE5E-E10140E04643}" type="slidenum">
              <a:rPr lang="en-US" smtClean="0">
                <a:solidFill>
                  <a:srgbClr val="4472C4">
                    <a:lumMod val="60000"/>
                    <a:lumOff val="40000"/>
                  </a:srgbClr>
                </a:solidFill>
              </a:rPr>
              <a:pPr defTabSz="685800">
                <a:defRPr/>
              </a:pPr>
              <a:t>‹#›</a:t>
            </a:fld>
            <a:endParaRPr lang="en-US">
              <a:solidFill>
                <a:srgbClr val="4472C4">
                  <a:lumMod val="60000"/>
                  <a:lumOff val="40000"/>
                </a:srgbClr>
              </a:solidFill>
            </a:endParaRP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pPr defTabSz="685800">
              <a:defRPr/>
            </a:pPr>
            <a:r>
              <a:rPr lang="en-US">
                <a:solidFill>
                  <a:srgbClr val="4472C4">
                    <a:lumMod val="60000"/>
                    <a:lumOff val="40000"/>
                  </a:srgbClr>
                </a:solidFill>
              </a:rPr>
              <a:t>July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pPr defTabSz="685800">
              <a:defRPr/>
            </a:pPr>
            <a:r>
              <a:rPr lang="en-US">
                <a:solidFill>
                  <a:srgbClr val="4472C4">
                    <a:lumMod val="60000"/>
                    <a:lumOff val="40000"/>
                  </a:srgbClr>
                </a:solidFill>
              </a:rPr>
              <a:t>Medicare Plan Finder</a:t>
            </a:r>
          </a:p>
        </p:txBody>
      </p:sp>
      <p:sp>
        <p:nvSpPr>
          <p:cNvPr id="5" name="Text Placeholder 4">
            <a:extLst>
              <a:ext uri="{FF2B5EF4-FFF2-40B4-BE49-F238E27FC236}">
                <a16:creationId xmlns:a16="http://schemas.microsoft.com/office/drawing/2014/main" id="{1DC930C1-5046-A463-6C02-22E0A8486090}"/>
              </a:ext>
            </a:extLst>
          </p:cNvPr>
          <p:cNvSpPr>
            <a:spLocks noGrp="1"/>
          </p:cNvSpPr>
          <p:nvPr>
            <p:ph type="body" sz="quarter" idx="13"/>
          </p:nvPr>
        </p:nvSpPr>
        <p:spPr>
          <a:xfrm>
            <a:off x="1300163" y="1530350"/>
            <a:ext cx="2057400" cy="952500"/>
          </a:xfrm>
        </p:spPr>
        <p:txBody>
          <a:bodyPr>
            <a:noAutofit/>
          </a:bodyPr>
          <a:lstStyle>
            <a:lvl1pPr>
              <a:defRPr sz="1500"/>
            </a:lvl1pPr>
            <a:lvl2pPr>
              <a:defRPr sz="1350"/>
            </a:lvl2pPr>
          </a:lstStyle>
          <a:p>
            <a:pPr lvl="0"/>
            <a:r>
              <a:rPr lang="en-US"/>
              <a:t>Click to edit Master text styles</a:t>
            </a:r>
          </a:p>
          <a:p>
            <a:pPr lvl="1"/>
            <a:r>
              <a:rPr lang="en-US"/>
              <a:t>Second level</a:t>
            </a:r>
          </a:p>
        </p:txBody>
      </p:sp>
      <p:sp>
        <p:nvSpPr>
          <p:cNvPr id="6" name="Text Placeholder 4">
            <a:extLst>
              <a:ext uri="{FF2B5EF4-FFF2-40B4-BE49-F238E27FC236}">
                <a16:creationId xmlns:a16="http://schemas.microsoft.com/office/drawing/2014/main" id="{81CE9D8E-898D-5090-C145-09D09583A25B}"/>
              </a:ext>
            </a:extLst>
          </p:cNvPr>
          <p:cNvSpPr>
            <a:spLocks noGrp="1"/>
          </p:cNvSpPr>
          <p:nvPr>
            <p:ph type="body" sz="quarter" idx="14"/>
          </p:nvPr>
        </p:nvSpPr>
        <p:spPr>
          <a:xfrm>
            <a:off x="5086350" y="1530350"/>
            <a:ext cx="2057400" cy="952500"/>
          </a:xfrm>
        </p:spPr>
        <p:txBody>
          <a:bodyPr>
            <a:noAutofit/>
          </a:bodyPr>
          <a:lstStyle>
            <a:lvl1pPr>
              <a:defRPr sz="1500"/>
            </a:lvl1pPr>
            <a:lvl2pPr>
              <a:defRPr sz="1350"/>
            </a:lvl2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837FEDA7-2E6F-F48A-E66D-C95721F3FD20}"/>
              </a:ext>
            </a:extLst>
          </p:cNvPr>
          <p:cNvSpPr>
            <a:spLocks noGrp="1"/>
          </p:cNvSpPr>
          <p:nvPr>
            <p:ph type="body" sz="quarter" idx="15"/>
          </p:nvPr>
        </p:nvSpPr>
        <p:spPr>
          <a:xfrm>
            <a:off x="1300163" y="3245923"/>
            <a:ext cx="2057400" cy="952500"/>
          </a:xfrm>
        </p:spPr>
        <p:txBody>
          <a:bodyPr>
            <a:noAutofit/>
          </a:bodyPr>
          <a:lstStyle>
            <a:lvl1pPr>
              <a:defRPr sz="1500"/>
            </a:lvl1pPr>
            <a:lvl2pPr>
              <a:defRPr sz="1350"/>
            </a:lvl2pPr>
          </a:lstStyle>
          <a:p>
            <a:pPr lvl="0"/>
            <a:r>
              <a:rPr lang="en-US"/>
              <a:t>Click to edit Master text styles</a:t>
            </a:r>
          </a:p>
          <a:p>
            <a:pPr lvl="1"/>
            <a:r>
              <a:rPr lang="en-US"/>
              <a:t>Second level</a:t>
            </a:r>
          </a:p>
        </p:txBody>
      </p:sp>
      <p:sp>
        <p:nvSpPr>
          <p:cNvPr id="8" name="Text Placeholder 4">
            <a:extLst>
              <a:ext uri="{FF2B5EF4-FFF2-40B4-BE49-F238E27FC236}">
                <a16:creationId xmlns:a16="http://schemas.microsoft.com/office/drawing/2014/main" id="{31F33C71-1315-CAB6-BBBA-5800DBC8F637}"/>
              </a:ext>
            </a:extLst>
          </p:cNvPr>
          <p:cNvSpPr>
            <a:spLocks noGrp="1"/>
          </p:cNvSpPr>
          <p:nvPr>
            <p:ph type="body" sz="quarter" idx="16"/>
          </p:nvPr>
        </p:nvSpPr>
        <p:spPr>
          <a:xfrm>
            <a:off x="5086350" y="3224235"/>
            <a:ext cx="2057400" cy="952500"/>
          </a:xfrm>
        </p:spPr>
        <p:txBody>
          <a:bodyPr>
            <a:noAutofit/>
          </a:bodyPr>
          <a:lstStyle>
            <a:lvl1pPr>
              <a:defRPr sz="1500"/>
            </a:lvl1pPr>
            <a:lvl2pPr>
              <a:defRPr sz="1350"/>
            </a:lvl2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20884691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a:t>Haz clic para editar el estilo del título Master</a:t>
            </a:r>
          </a:p>
        </p:txBody>
      </p:sp>
      <p:sp>
        <p:nvSpPr>
          <p:cNvPr id="3" name="Content Placeholder 2"/>
          <p:cNvSpPr>
            <a:spLocks noGrp="1"/>
          </p:cNvSpPr>
          <p:nvPr>
            <p:ph sz="half" idx="1"/>
          </p:nvPr>
        </p:nvSpPr>
        <p:spPr>
          <a:xfrm>
            <a:off x="628650" y="1206083"/>
            <a:ext cx="3886200" cy="4970880"/>
          </a:xfrm>
        </p:spPr>
        <p:txBody>
          <a:bodyPr/>
          <a:lstStyle/>
          <a:p>
            <a:pPr lvl="0" rtl="0"/>
            <a:r>
              <a:rPr lang="en-US"/>
              <a:t>Haz clic para editar estilos de texto maestro</a:t>
            </a:r>
          </a:p>
          <a:p>
            <a:pPr lvl="1" rtl="0"/>
            <a:r>
              <a:rPr lang="en-US"/>
              <a:t>Segundo nivel</a:t>
            </a:r>
          </a:p>
          <a:p>
            <a:pPr lvl="2" rtl="0"/>
            <a:r>
              <a:rPr lang="en-US"/>
              <a:t>Tercer nivel</a:t>
            </a:r>
          </a:p>
          <a:p>
            <a:pPr lvl="3" rtl="0"/>
            <a:r>
              <a:rPr lang="en-US"/>
              <a:t>Cuarto nivel</a:t>
            </a:r>
          </a:p>
          <a:p>
            <a:pPr lvl="4" rtl="0"/>
            <a:r>
              <a:rPr lang="en-US"/>
              <a:t>Quinto nivel</a:t>
            </a:r>
          </a:p>
        </p:txBody>
      </p:sp>
      <p:sp>
        <p:nvSpPr>
          <p:cNvPr id="4" name="Content Placeholder 3"/>
          <p:cNvSpPr>
            <a:spLocks noGrp="1"/>
          </p:cNvSpPr>
          <p:nvPr>
            <p:ph sz="half" idx="2"/>
          </p:nvPr>
        </p:nvSpPr>
        <p:spPr>
          <a:xfrm>
            <a:off x="4629150" y="1206083"/>
            <a:ext cx="3886200" cy="4970880"/>
          </a:xfrm>
        </p:spPr>
        <p:txBody>
          <a:bodyPr/>
          <a:lstStyle/>
          <a:p>
            <a:pPr lvl="0" rtl="0"/>
            <a:r>
              <a:rPr lang="en-US"/>
              <a:t>Haz clic para editar estilos de texto maestro</a:t>
            </a:r>
          </a:p>
          <a:p>
            <a:pPr lvl="1" rtl="0"/>
            <a:r>
              <a:rPr lang="en-US"/>
              <a:t>Segundo nivel</a:t>
            </a:r>
          </a:p>
          <a:p>
            <a:pPr lvl="2" rtl="0"/>
            <a:r>
              <a:rPr lang="en-US"/>
              <a:t>Tercer nivel</a:t>
            </a:r>
          </a:p>
          <a:p>
            <a:pPr lvl="3" rtl="0"/>
            <a:r>
              <a:rPr lang="en-US"/>
              <a:t>Cuarto nivel</a:t>
            </a:r>
          </a:p>
          <a:p>
            <a:pPr lvl="4" rtl="0"/>
            <a:r>
              <a:rPr lang="en-US"/>
              <a:t>Quinto nivel</a:t>
            </a:r>
          </a:p>
        </p:txBody>
      </p:sp>
      <p:sp>
        <p:nvSpPr>
          <p:cNvPr id="5" name="Date Placeholder 4"/>
          <p:cNvSpPr>
            <a:spLocks noGrp="1"/>
          </p:cNvSpPr>
          <p:nvPr>
            <p:ph type="dt" sz="half" idx="10"/>
          </p:nvPr>
        </p:nvSpPr>
        <p:spPr/>
        <p:txBody>
          <a:bodyPr/>
          <a:lstStyle>
            <a:lvl1pPr>
              <a:defRPr/>
            </a:lvl1pPr>
          </a:lstStyle>
          <a:p>
            <a:r>
              <a:rPr lang="en-US"/>
              <a:t>August 2018</a:t>
            </a:r>
          </a:p>
        </p:txBody>
      </p:sp>
      <p:sp>
        <p:nvSpPr>
          <p:cNvPr id="6" name="Footer Placeholder 5"/>
          <p:cNvSpPr>
            <a:spLocks noGrp="1"/>
          </p:cNvSpPr>
          <p:nvPr>
            <p:ph type="ftr" sz="quarter" idx="11"/>
          </p:nvPr>
        </p:nvSpPr>
        <p:spPr/>
        <p:txBody>
          <a:bodyPr/>
          <a:lstStyle>
            <a:lvl1pPr>
              <a:defRPr/>
            </a:lvl1pPr>
          </a:lstStyle>
          <a:p>
            <a:pPr rtl="0"/>
            <a:r>
              <a:rPr lang="en-US"/>
              <a:t>Comenzar con Medicare</a:t>
            </a:r>
          </a:p>
        </p:txBody>
      </p:sp>
      <p:sp>
        <p:nvSpPr>
          <p:cNvPr id="7" name="Slide Number Placeholder 6"/>
          <p:cNvSpPr>
            <a:spLocks noGrp="1"/>
          </p:cNvSpPr>
          <p:nvPr>
            <p:ph type="sldNum" sz="quarter" idx="12"/>
          </p:nvPr>
        </p:nvSpPr>
        <p:spPr/>
        <p:txBody>
          <a:bodyPr/>
          <a:lstStyle/>
          <a:p>
            <a:fld id="{D60A6685-DBF6-4C41-A0CC-AA9EA7A85A20}" type="slidenum">
              <a:rPr lang="en-US" smtClean="0"/>
              <a:t>‹#›</a:t>
            </a:fld>
            <a:endParaRPr lang="en-US"/>
          </a:p>
        </p:txBody>
      </p:sp>
    </p:spTree>
    <p:extLst>
      <p:ext uri="{BB962C8B-B14F-4D97-AF65-F5344CB8AC3E}">
        <p14:creationId xmlns:p14="http://schemas.microsoft.com/office/powerpoint/2010/main" val="19784824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August 2018</a:t>
            </a:r>
          </a:p>
        </p:txBody>
      </p:sp>
      <p:sp>
        <p:nvSpPr>
          <p:cNvPr id="8" name="Footer Placeholder 7"/>
          <p:cNvSpPr>
            <a:spLocks noGrp="1"/>
          </p:cNvSpPr>
          <p:nvPr>
            <p:ph type="ftr" sz="quarter" idx="11"/>
          </p:nvPr>
        </p:nvSpPr>
        <p:spPr/>
        <p:txBody>
          <a:bodyPr/>
          <a:lstStyle>
            <a:lvl1pPr>
              <a:defRPr/>
            </a:lvl1pPr>
          </a:lstStyle>
          <a:p>
            <a:r>
              <a:rPr lang="en-US"/>
              <a:t>Medicare - Getting Started</a:t>
            </a:r>
          </a:p>
        </p:txBody>
      </p:sp>
      <p:sp>
        <p:nvSpPr>
          <p:cNvPr id="9" name="Slide Number Placeholder 8"/>
          <p:cNvSpPr>
            <a:spLocks noGrp="1"/>
          </p:cNvSpPr>
          <p:nvPr>
            <p:ph type="sldNum" sz="quarter" idx="12"/>
          </p:nvPr>
        </p:nvSpPr>
        <p:spPr/>
        <p:txBody>
          <a:bodyPr/>
          <a:lstStyle/>
          <a:p>
            <a:fld id="{D60A6685-DBF6-4C41-A0CC-AA9EA7A85A20}" type="slidenum">
              <a:rPr lang="en-US" smtClean="0"/>
              <a:t>‹#›</a:t>
            </a:fld>
            <a:endParaRPr lang="en-US"/>
          </a:p>
        </p:txBody>
      </p:sp>
    </p:spTree>
    <p:extLst>
      <p:ext uri="{BB962C8B-B14F-4D97-AF65-F5344CB8AC3E}">
        <p14:creationId xmlns:p14="http://schemas.microsoft.com/office/powerpoint/2010/main" val="258966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a:t>Haz clic para editar el estilo del título Master</a:t>
            </a:r>
          </a:p>
        </p:txBody>
      </p:sp>
      <p:sp>
        <p:nvSpPr>
          <p:cNvPr id="3" name="Date Placeholder 2"/>
          <p:cNvSpPr>
            <a:spLocks noGrp="1"/>
          </p:cNvSpPr>
          <p:nvPr>
            <p:ph type="dt" sz="half" idx="10"/>
          </p:nvPr>
        </p:nvSpPr>
        <p:spPr/>
        <p:txBody>
          <a:bodyPr/>
          <a:lstStyle>
            <a:lvl1pPr>
              <a:defRPr/>
            </a:lvl1pPr>
          </a:lstStyle>
          <a:p>
            <a:r>
              <a:rPr lang="en-US"/>
              <a:t>August 2018</a:t>
            </a:r>
          </a:p>
        </p:txBody>
      </p:sp>
      <p:sp>
        <p:nvSpPr>
          <p:cNvPr id="4" name="Footer Placeholder 3"/>
          <p:cNvSpPr>
            <a:spLocks noGrp="1"/>
          </p:cNvSpPr>
          <p:nvPr>
            <p:ph type="ftr" sz="quarter" idx="11"/>
          </p:nvPr>
        </p:nvSpPr>
        <p:spPr/>
        <p:txBody>
          <a:bodyPr/>
          <a:lstStyle>
            <a:lvl1pPr>
              <a:defRPr/>
            </a:lvl1pPr>
          </a:lstStyle>
          <a:p>
            <a:pPr rtl="0"/>
            <a:r>
              <a:rPr lang="en-US"/>
              <a:t>Comenzar con Medicare</a:t>
            </a:r>
          </a:p>
        </p:txBody>
      </p:sp>
      <p:sp>
        <p:nvSpPr>
          <p:cNvPr id="6" name="Slide Number Placeholder 5">
            <a:extLst>
              <a:ext uri="{FF2B5EF4-FFF2-40B4-BE49-F238E27FC236}">
                <a16:creationId xmlns:a16="http://schemas.microsoft.com/office/drawing/2014/main" id="{A0C8ACB7-6AC3-0661-0F7F-584DCC2F7EC5}"/>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t>‹#›</a:t>
            </a:fld>
            <a:endParaRPr lang="en-US"/>
          </a:p>
        </p:txBody>
      </p:sp>
    </p:spTree>
    <p:custDataLst>
      <p:tags r:id="rId1"/>
    </p:custDataLst>
    <p:extLst>
      <p:ext uri="{BB962C8B-B14F-4D97-AF65-F5344CB8AC3E}">
        <p14:creationId xmlns:p14="http://schemas.microsoft.com/office/powerpoint/2010/main" val="1677199123"/>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ags" Target="../tags/tag3.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theme" Target="../theme/theme4.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image" Target="../media/image8.jpeg"/><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tags" Target="../tags/tag10.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1" Type="http://schemas.openxmlformats.org/officeDocument/2006/relationships/slideLayout" Target="../slideLayouts/slideLayout24.xml"/><Relationship Id="rId6"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288" y="0"/>
            <a:ext cx="9143999" cy="6858000"/>
          </a:xfrm>
          <a:prstGeom prst="rect">
            <a:avLst/>
          </a:prstGeom>
        </p:spPr>
      </p:pic>
      <p:sp>
        <p:nvSpPr>
          <p:cNvPr id="2" name="Title Placeholder 1"/>
          <p:cNvSpPr>
            <a:spLocks noGrp="1"/>
          </p:cNvSpPr>
          <p:nvPr>
            <p:ph type="title"/>
          </p:nvPr>
        </p:nvSpPr>
        <p:spPr>
          <a:xfrm>
            <a:off x="2743200" y="3798358"/>
            <a:ext cx="5772150" cy="2216713"/>
          </a:xfrm>
          <a:prstGeom prst="rect">
            <a:avLst/>
          </a:prstGeom>
        </p:spPr>
        <p:txBody>
          <a:bodyPr vert="horz" lIns="91440" tIns="45720" rIns="91440" bIns="45720" rtlCol="0" anchor="ctr">
            <a:noAutofit/>
          </a:bodyPr>
          <a:lstStyle/>
          <a:p>
            <a:pPr rtl="0"/>
            <a:r>
              <a:rPr lang="en-US"/>
              <a:t>Haz clic para editar el estilo del título Master</a:t>
            </a:r>
          </a:p>
        </p:txBody>
      </p:sp>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59514" y="2051854"/>
            <a:ext cx="1355836" cy="1377146"/>
          </a:xfrm>
          <a:prstGeom prst="rect">
            <a:avLst/>
          </a:prstGeom>
        </p:spPr>
      </p:pic>
      <p:pic>
        <p:nvPicPr>
          <p:cNvPr id="6" name="Picture 5">
            <a:extLst>
              <a:ext uri="{FF2B5EF4-FFF2-40B4-BE49-F238E27FC236}">
                <a16:creationId xmlns:a16="http://schemas.microsoft.com/office/drawing/2014/main" id="{2444415D-9B5C-3741-A30D-BC5237945C24}"/>
              </a:ext>
            </a:extLst>
          </p:cNvPr>
          <p:cNvPicPr>
            <a:picLocks noChangeAspect="1"/>
          </p:cNvPicPr>
          <p:nvPr userDrawn="1"/>
        </p:nvPicPr>
        <p:blipFill>
          <a:blip r:embed="rId7"/>
          <a:stretch>
            <a:fillRect/>
          </a:stretch>
        </p:blipFill>
        <p:spPr>
          <a:xfrm>
            <a:off x="4943005" y="2607984"/>
            <a:ext cx="1996810" cy="694890"/>
          </a:xfrm>
          <a:prstGeom prst="rect">
            <a:avLst/>
          </a:prstGeom>
        </p:spPr>
      </p:pic>
    </p:spTree>
    <p:extLst>
      <p:ext uri="{BB962C8B-B14F-4D97-AF65-F5344CB8AC3E}">
        <p14:creationId xmlns:p14="http://schemas.microsoft.com/office/powerpoint/2010/main" val="24471640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Lst>
  <p:transition/>
  <p:hf hdr="0"/>
  <p:txStyles>
    <p:titleStyle>
      <a:lvl1pPr algn="r" defTabSz="685800" rtl="0" eaLnBrk="1" latinLnBrk="0" hangingPunct="1">
        <a:lnSpc>
          <a:spcPct val="90000"/>
        </a:lnSpc>
        <a:spcBef>
          <a:spcPct val="0"/>
        </a:spcBef>
        <a:buNone/>
        <a:defRPr sz="5400" b="1" i="0" kern="1200">
          <a:solidFill>
            <a:srgbClr val="004986"/>
          </a:solidFill>
          <a:latin typeface="Avenir Heavy" charset="0"/>
          <a:ea typeface="Avenir Heavy" charset="0"/>
          <a:cs typeface="Avenir Heavy"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tretch>
            <a:fillRect l="-17000" t="-5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
            <a:ext cx="7886700" cy="1026694"/>
          </a:xfrm>
          <a:prstGeom prst="rect">
            <a:avLst/>
          </a:prstGeom>
        </p:spPr>
        <p:txBody>
          <a:bodyPr vert="horz" lIns="91440" tIns="45720" rIns="91440" bIns="45720" rtlCol="0" anchor="ctr">
            <a:normAutofit fontScale="90000"/>
          </a:bodyPr>
          <a:lstStyle/>
          <a:p>
            <a:pPr rtl="0"/>
            <a:r>
              <a:rPr lang="en-US"/>
              <a:t>Haz clic para editar el estilo del título Master</a:t>
            </a:r>
          </a:p>
        </p:txBody>
      </p:sp>
      <p:sp>
        <p:nvSpPr>
          <p:cNvPr id="3" name="Text Placeholder 2"/>
          <p:cNvSpPr>
            <a:spLocks noGrp="1"/>
          </p:cNvSpPr>
          <p:nvPr>
            <p:ph type="body" idx="1"/>
          </p:nvPr>
        </p:nvSpPr>
        <p:spPr>
          <a:xfrm>
            <a:off x="628650" y="1171074"/>
            <a:ext cx="7886700" cy="5005889"/>
          </a:xfrm>
          <a:prstGeom prst="rect">
            <a:avLst/>
          </a:prstGeom>
        </p:spPr>
        <p:txBody>
          <a:bodyPr vert="horz" lIns="91440" tIns="45720" rIns="91440" bIns="45720" rtlCol="0">
            <a:noAutofit/>
          </a:bodyPr>
          <a:lstStyle/>
          <a:p>
            <a:pPr lvl="0" rtl="0"/>
            <a:r>
              <a:rPr lang="en-US"/>
              <a:t>Haz clic para editar estilos de texto maestro</a:t>
            </a:r>
          </a:p>
          <a:p>
            <a:pPr lvl="1" rtl="0"/>
            <a:r>
              <a:rPr lang="en-US"/>
              <a:t>Segundo nivel</a:t>
            </a:r>
          </a:p>
          <a:p>
            <a:pPr lvl="2" rtl="0"/>
            <a:r>
              <a:rPr lang="en-US"/>
              <a:t>Tercer nivel</a:t>
            </a:r>
          </a:p>
          <a:p>
            <a:pPr lvl="3" rtl="0"/>
            <a:r>
              <a:rPr lang="en-US"/>
              <a:t>Cuarto nivel</a:t>
            </a:r>
          </a:p>
          <a:p>
            <a:pPr lvl="4" rtl="0"/>
            <a:r>
              <a:rPr lang="en-US"/>
              <a:t>Quinto nivel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August 2018</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rtl="0"/>
            <a:r>
              <a:rPr lang="en-US"/>
              <a:t>Comenzar con Medicare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0A6685-DBF6-4C41-A0CC-AA9EA7A85A20}" type="slidenum">
              <a:rPr lang="en-US" smtClean="0"/>
              <a:t>‹#›</a:t>
            </a:fld>
            <a:endParaRPr lang="en-US"/>
          </a:p>
        </p:txBody>
      </p:sp>
    </p:spTree>
    <p:custDataLst>
      <p:tags r:id="rId15"/>
    </p:custDataLst>
    <p:extLst>
      <p:ext uri="{BB962C8B-B14F-4D97-AF65-F5344CB8AC3E}">
        <p14:creationId xmlns:p14="http://schemas.microsoft.com/office/powerpoint/2010/main" val="19811284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94" r:id="rId10"/>
    <p:sldLayoutId id="2147483695" r:id="rId11"/>
    <p:sldLayoutId id="2147483696" r:id="rId12"/>
    <p:sldLayoutId id="2147483698" r:id="rId13"/>
  </p:sldLayoutIdLst>
  <p:transition/>
  <p:hf hdr="0"/>
  <p:txStyles>
    <p:titleStyle>
      <a:lvl1pPr algn="ctr"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346075" indent="-346075"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746125" indent="-349250"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1030288" indent="-338138"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1030288" indent="346075"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712913" indent="-315913"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tretch>
            <a:fillRect l="-17000" t="-5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341"/>
            <a:ext cx="9144000" cy="959206"/>
          </a:xfrm>
          <a:prstGeom prst="rect">
            <a:avLst/>
          </a:prstGeom>
        </p:spPr>
        <p:txBody>
          <a:bodyPr vert="horz" lIns="91440" tIns="45720" rIns="91440" bIns="45720" rtlCol="0" anchor="ctr">
            <a:noAutofit/>
          </a:bodyPr>
          <a:lstStyle/>
          <a:p>
            <a:r>
              <a:rPr lang="en-US"/>
              <a:t>Click to edit Master title style</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Medicare - Getting Started</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B75908-2BC4-4CCC-BE4B-63652A0FD379}" type="slidenum">
              <a:rPr lang="en-US" smtClean="0"/>
              <a:t>‹#›</a:t>
            </a:fld>
            <a:endParaRPr lang="en-US"/>
          </a:p>
        </p:txBody>
      </p:sp>
      <p:sp>
        <p:nvSpPr>
          <p:cNvPr id="10" name="Text Placeholder 2"/>
          <p:cNvSpPr>
            <a:spLocks noGrp="1"/>
          </p:cNvSpPr>
          <p:nvPr>
            <p:ph type="body" idx="1"/>
          </p:nvPr>
        </p:nvSpPr>
        <p:spPr>
          <a:xfrm>
            <a:off x="628650" y="1090864"/>
            <a:ext cx="7886700" cy="50861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August 2018</a:t>
            </a:r>
          </a:p>
        </p:txBody>
      </p:sp>
    </p:spTree>
    <p:extLst>
      <p:ext uri="{BB962C8B-B14F-4D97-AF65-F5344CB8AC3E}">
        <p14:creationId xmlns:p14="http://schemas.microsoft.com/office/powerpoint/2010/main" val="3882184778"/>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69" r:id="rId7"/>
  </p:sldLayoutIdLst>
  <p:transition/>
  <p:hf hdr="0"/>
  <p:txStyles>
    <p:titleStyle>
      <a:lvl1pPr algn="ctr" defTabSz="685800" rtl="0" eaLnBrk="1" latinLnBrk="0" hangingPunct="1">
        <a:lnSpc>
          <a:spcPct val="90000"/>
        </a:lnSpc>
        <a:spcBef>
          <a:spcPct val="0"/>
        </a:spcBef>
        <a:buNone/>
        <a:defRPr sz="3600" b="1" kern="1200">
          <a:solidFill>
            <a:schemeClr val="bg1"/>
          </a:solidFill>
          <a:latin typeface="Calibri "/>
          <a:ea typeface="+mj-ea"/>
          <a:cs typeface="+mj-cs"/>
        </a:defRPr>
      </a:lvl1pPr>
    </p:titleStyle>
    <p:bodyStyle>
      <a:lvl1pPr marL="346075" indent="-346075"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746125" indent="-3333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1082675" indent="-31750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428750" indent="-333375"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428750" indent="346075"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49">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685800" y="1371601"/>
            <a:ext cx="7886700" cy="4351339"/>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628650" y="6492241"/>
            <a:ext cx="2057400" cy="365125"/>
          </a:xfrm>
          <a:prstGeom prst="rect">
            <a:avLst/>
          </a:prstGeom>
        </p:spPr>
        <p:txBody>
          <a:bodyPr vert="horz" lIns="91440" tIns="45720" rIns="91440" bIns="45720" rtlCol="0" anchor="ctr"/>
          <a:lstStyle>
            <a:lvl1pPr algn="l">
              <a:defRPr sz="900">
                <a:solidFill>
                  <a:srgbClr val="8FAADC"/>
                </a:solidFill>
                <a:latin typeface="Arial" panose="020B0604020202020204" pitchFamily="34" charset="0"/>
                <a:cs typeface="Arial" panose="020B0604020202020204" pitchFamily="34" charset="0"/>
              </a:defRPr>
            </a:lvl1pPr>
          </a:lstStyle>
          <a:p>
            <a:pPr defTabSz="685783"/>
            <a:r>
              <a:rPr lang="en-US"/>
              <a:t>July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3028950" y="6492241"/>
            <a:ext cx="3086100" cy="365125"/>
          </a:xfrm>
          <a:prstGeom prst="rect">
            <a:avLst/>
          </a:prstGeom>
        </p:spPr>
        <p:txBody>
          <a:bodyPr vert="horz" lIns="91440" tIns="45720" rIns="91440" bIns="45720" rtlCol="0" anchor="ctr"/>
          <a:lstStyle>
            <a:lvl1pPr algn="ctr">
              <a:defRPr sz="900">
                <a:solidFill>
                  <a:srgbClr val="8FAADC"/>
                </a:solidFill>
                <a:latin typeface="Arial" panose="020B0604020202020204" pitchFamily="34" charset="0"/>
                <a:cs typeface="Arial" panose="020B0604020202020204" pitchFamily="34" charset="0"/>
              </a:defRPr>
            </a:lvl1pPr>
          </a:lstStyle>
          <a:p>
            <a:pPr defTabSz="685783"/>
            <a:r>
              <a:rPr lang="en-US"/>
              <a:t>Medicare Plan Finder Tool</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6457950" y="6492241"/>
            <a:ext cx="2057400" cy="365125"/>
          </a:xfrm>
          <a:prstGeom prst="rect">
            <a:avLst/>
          </a:prstGeom>
        </p:spPr>
        <p:txBody>
          <a:bodyPr vert="horz" lIns="91440" tIns="45720" rIns="91440" bIns="45720" rtlCol="0" anchor="ctr"/>
          <a:lstStyle>
            <a:lvl1pPr algn="r">
              <a:defRPr sz="900">
                <a:solidFill>
                  <a:srgbClr val="8FAADC"/>
                </a:solidFill>
                <a:latin typeface="Arial" panose="020B0604020202020204" pitchFamily="34" charset="0"/>
                <a:cs typeface="Arial" panose="020B0604020202020204" pitchFamily="34" charset="0"/>
              </a:defRPr>
            </a:lvl1pPr>
          </a:lstStyle>
          <a:p>
            <a:pPr defTabSz="685783"/>
            <a:fld id="{0B2D781D-8844-5940-92D1-06EF0A7F581E}" type="slidenum">
              <a:rPr lang="en-US" smtClean="0"/>
              <a:pPr defTabSz="685783"/>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9144000" cy="929287"/>
          </a:xfrm>
          <a:prstGeom prst="rect">
            <a:avLst/>
          </a:prstGeom>
        </p:spPr>
        <p:txBody>
          <a:bodyPr vert="horz" lIns="91440" tIns="45720" rIns="91440" bIns="45720" rtlCol="0" anchor="ctr">
            <a:normAutofit/>
          </a:bodyPr>
          <a:lstStyle/>
          <a:p>
            <a:r>
              <a:rPr lang="en-US"/>
              <a:t>Click to edit title</a:t>
            </a:r>
          </a:p>
        </p:txBody>
      </p:sp>
    </p:spTree>
    <p:custDataLst>
      <p:tags r:id="rId48"/>
    </p:custDataLst>
    <p:extLst>
      <p:ext uri="{BB962C8B-B14F-4D97-AF65-F5344CB8AC3E}">
        <p14:creationId xmlns:p14="http://schemas.microsoft.com/office/powerpoint/2010/main" val="277511310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30" r:id="rId30"/>
    <p:sldLayoutId id="2147483731" r:id="rId31"/>
    <p:sldLayoutId id="2147483732"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Lst>
  <p:transition/>
  <p:hf hdr="0"/>
  <p:txStyles>
    <p:titleStyle>
      <a:lvl1pPr algn="ctr" defTabSz="685783" rtl="0" eaLnBrk="1" latinLnBrk="0" hangingPunct="1">
        <a:lnSpc>
          <a:spcPct val="90000"/>
        </a:lnSpc>
        <a:spcBef>
          <a:spcPct val="0"/>
        </a:spcBef>
        <a:buNone/>
        <a:defRPr sz="225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05735" indent="-205735" algn="l" defTabSz="685783" rtl="0" eaLnBrk="1" latinLnBrk="0" hangingPunct="1">
        <a:lnSpc>
          <a:spcPct val="100000"/>
        </a:lnSpc>
        <a:spcBef>
          <a:spcPct val="0"/>
        </a:spcBef>
        <a:spcAft>
          <a:spcPts val="900"/>
        </a:spcAft>
        <a:buClr>
          <a:srgbClr val="00539A"/>
        </a:buClr>
        <a:buFont typeface="Wingdings" panose="05000000000000000000" pitchFamily="2" charset="2"/>
        <a:buChar char="§"/>
        <a:defRPr sz="1950" kern="1200">
          <a:solidFill>
            <a:srgbClr val="00529B"/>
          </a:solidFill>
          <a:latin typeface="Arial" panose="020B0604020202020204" pitchFamily="34" charset="0"/>
          <a:ea typeface="+mn-ea"/>
          <a:cs typeface="Arial" panose="020B0604020202020204" pitchFamily="34" charset="0"/>
        </a:defRPr>
      </a:lvl1pPr>
      <a:lvl2pPr marL="617204" indent="-205735" algn="l" defTabSz="685783" rtl="0" eaLnBrk="1" latinLnBrk="0" hangingPunct="1">
        <a:lnSpc>
          <a:spcPct val="100000"/>
        </a:lnSpc>
        <a:spcBef>
          <a:spcPct val="0"/>
        </a:spcBef>
        <a:spcAft>
          <a:spcPts val="450"/>
        </a:spcAft>
        <a:buFont typeface="Arial" panose="020B0604020202020204" pitchFamily="34" charset="0"/>
        <a:buChar char="•"/>
        <a:defRPr sz="1650" kern="1200">
          <a:solidFill>
            <a:srgbClr val="00529B"/>
          </a:solidFill>
          <a:latin typeface="Arial" panose="020B0604020202020204" pitchFamily="34" charset="0"/>
          <a:ea typeface="+mn-ea"/>
          <a:cs typeface="Arial" panose="020B0604020202020204" pitchFamily="34" charset="0"/>
        </a:defRPr>
      </a:lvl2pPr>
      <a:lvl3pPr marL="1028675" indent="-205735" algn="l" defTabSz="685783" rtl="0" eaLnBrk="1" latinLnBrk="0" hangingPunct="1">
        <a:lnSpc>
          <a:spcPct val="100000"/>
        </a:lnSpc>
        <a:spcBef>
          <a:spcPct val="0"/>
        </a:spcBef>
        <a:spcAft>
          <a:spcPts val="450"/>
        </a:spcAft>
        <a:buSzPct val="50000"/>
        <a:buFont typeface="Wingdings" panose="05000000000000000000" pitchFamily="2" charset="2"/>
        <a:buChar char="q"/>
        <a:defRPr sz="1500" kern="1200">
          <a:solidFill>
            <a:srgbClr val="00529B"/>
          </a:solidFill>
          <a:latin typeface="+mn-lt"/>
          <a:ea typeface="+mn-ea"/>
          <a:cs typeface="+mn-cs"/>
        </a:defRPr>
      </a:lvl3pPr>
      <a:lvl4pPr marL="1440144" indent="-205735" algn="l" defTabSz="685783" rtl="0" eaLnBrk="1" latinLnBrk="0" hangingPunct="1">
        <a:lnSpc>
          <a:spcPct val="100000"/>
        </a:lnSpc>
        <a:spcBef>
          <a:spcPct val="0"/>
        </a:spcBef>
        <a:spcAft>
          <a:spcPts val="450"/>
        </a:spcAft>
        <a:buFont typeface="Courier New" panose="02070309020205020404" pitchFamily="49" charset="0"/>
        <a:buChar char="o"/>
        <a:defRPr sz="1350" kern="1200">
          <a:solidFill>
            <a:srgbClr val="00529B"/>
          </a:solidFill>
          <a:latin typeface="+mn-lt"/>
          <a:ea typeface="+mn-ea"/>
          <a:cs typeface="+mn-cs"/>
        </a:defRPr>
      </a:lvl4pPr>
      <a:lvl5pPr marL="1543012" indent="-205735" algn="l" defTabSz="685783" rtl="0" eaLnBrk="1" latinLnBrk="0" hangingPunct="1">
        <a:lnSpc>
          <a:spcPct val="100000"/>
        </a:lnSpc>
        <a:spcBef>
          <a:spcPct val="0"/>
        </a:spcBef>
        <a:spcAft>
          <a:spcPts val="450"/>
        </a:spcAft>
        <a:buFont typeface="Arial" panose="020B0604020202020204" pitchFamily="34" charset="0"/>
        <a:buChar char="•"/>
        <a:defRPr sz="1350" kern="1200">
          <a:solidFill>
            <a:srgbClr val="00529B"/>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6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6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6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6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7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7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7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73.xml"/><Relationship Id="rId4" Type="http://schemas.openxmlformats.org/officeDocument/2006/relationships/hyperlink" Target="https://www.shiphelp.org/"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7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75.xml"/><Relationship Id="rId5" Type="http://schemas.openxmlformats.org/officeDocument/2006/relationships/image" Target="../media/image49.jpe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5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76.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7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7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7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8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8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82.xml"/><Relationship Id="rId4" Type="http://schemas.openxmlformats.org/officeDocument/2006/relationships/hyperlink" Target="https://www.medicare.gov/account/login?Lang=en-us"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8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84.xml"/></Relationships>
</file>

<file path=ppt/slides/_rels/slide29.xml.rels><?xml version="1.0" encoding="UTF-8" standalone="yes"?>
<Relationships xmlns="http://schemas.openxmlformats.org/package/2006/relationships"><Relationship Id="rId3" Type="http://schemas.openxmlformats.org/officeDocument/2006/relationships/hyperlink" Target="https://data.cms.gov/tools/provider-opt-out-affidavits-look-up-tool" TargetMode="External"/><Relationship Id="rId2" Type="http://schemas.openxmlformats.org/officeDocument/2006/relationships/slideLayout" Target="../slideLayouts/slideLayout14.xml"/><Relationship Id="rId1" Type="http://schemas.openxmlformats.org/officeDocument/2006/relationships/tags" Target="../tags/tag8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8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8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8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9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6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6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6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6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65.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9C00010-B76F-7C46-BB2E-B0FC51B566A1}"/>
              </a:ext>
            </a:extLst>
          </p:cNvPr>
          <p:cNvSpPr txBox="1">
            <a:spLocks noGrp="1"/>
          </p:cNvSpPr>
          <p:nvPr>
            <p:ph type="title" idx="4294967295"/>
          </p:nvPr>
        </p:nvSpPr>
        <p:spPr>
          <a:xfrm>
            <a:off x="0" y="1500549"/>
            <a:ext cx="7389250" cy="3017520"/>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6600" b="1" i="0" u="none" strike="noStrike" kern="1200" cap="none" spc="0" normalizeH="0" baseline="0" noProof="0">
                <a:ln>
                  <a:noFill/>
                </a:ln>
                <a:solidFill>
                  <a:srgbClr val="00529B"/>
                </a:solidFill>
                <a:effectLst/>
                <a:uLnTx/>
                <a:uFillTx/>
                <a:latin typeface="+mn-lt"/>
                <a:ea typeface="+mn-ea"/>
                <a:cs typeface="+mn-cs"/>
              </a:rPr>
              <a:t>Medicare</a:t>
            </a:r>
            <a:r>
              <a:rPr kumimoji="0" lang="en-US" sz="4800" b="1" i="0" u="none" strike="noStrike" kern="1200" cap="none" spc="0" normalizeH="0" baseline="0" noProof="0">
                <a:ln>
                  <a:noFill/>
                </a:ln>
                <a:solidFill>
                  <a:srgbClr val="00529B"/>
                </a:solidFill>
                <a:effectLst/>
                <a:uLnTx/>
                <a:uFillTx/>
                <a:latin typeface="+mn-lt"/>
                <a:ea typeface="+mn-ea"/>
                <a:cs typeface="+mn-cs"/>
              </a:rPr>
              <a:t> </a:t>
            </a:r>
            <a:br>
              <a:rPr kumimoji="0" lang="en-US" sz="4800" b="1" i="0" u="none" strike="noStrike" kern="1200" cap="none" spc="0" normalizeH="0" baseline="0" noProof="0">
                <a:ln>
                  <a:noFill/>
                </a:ln>
                <a:solidFill>
                  <a:srgbClr val="00529B"/>
                </a:solidFill>
                <a:effectLst/>
                <a:uLnTx/>
                <a:uFillTx/>
                <a:latin typeface="+mn-lt"/>
                <a:ea typeface="+mn-ea"/>
                <a:cs typeface="+mn-cs"/>
              </a:rPr>
            </a:br>
            <a:r>
              <a:rPr kumimoji="0" lang="en-US" sz="4800" b="1" i="0" u="none" strike="noStrike" kern="1200" cap="none" spc="0" normalizeH="0" baseline="0" noProof="0">
                <a:ln>
                  <a:noFill/>
                </a:ln>
                <a:solidFill>
                  <a:srgbClr val="00529B"/>
                </a:solidFill>
                <a:effectLst/>
                <a:uLnTx/>
                <a:uFillTx/>
                <a:latin typeface="+mn-lt"/>
                <a:ea typeface="+mn-ea"/>
                <a:cs typeface="+mn-cs"/>
              </a:rPr>
              <a:t>Inscripción Abierta 2025</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US" sz="3000" b="1" i="0" u="none" strike="noStrike" kern="1200" cap="none" spc="0" normalizeH="0" baseline="0" noProof="0">
                <a:ln>
                  <a:noFill/>
                </a:ln>
                <a:solidFill>
                  <a:srgbClr val="00529B"/>
                </a:solidFill>
                <a:effectLst/>
                <a:uLnTx/>
                <a:uFillTx/>
                <a:latin typeface="Helvetica" pitchFamily="2" charset="0"/>
                <a:ea typeface="+mn-ea"/>
                <a:cs typeface="+mn-cs"/>
              </a:rPr>
              <a:t> </a:t>
            </a:r>
          </a:p>
        </p:txBody>
      </p:sp>
      <p:pic>
        <p:nvPicPr>
          <p:cNvPr id="5" name="Picture 4" descr="Image of couple holding Medicare cards">
            <a:extLst>
              <a:ext uri="{FF2B5EF4-FFF2-40B4-BE49-F238E27FC236}">
                <a16:creationId xmlns:a16="http://schemas.microsoft.com/office/drawing/2014/main" id="{BCA54023-D631-C649-2152-015A2F004479}"/>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1388" y="2744812"/>
            <a:ext cx="6209508" cy="4139672"/>
          </a:xfrm>
          <a:prstGeom prst="rect">
            <a:avLst/>
          </a:prstGeom>
        </p:spPr>
      </p:pic>
      <p:sp>
        <p:nvSpPr>
          <p:cNvPr id="3" name="Text Placeholder 2"/>
          <p:cNvSpPr>
            <a:spLocks noGrp="1"/>
          </p:cNvSpPr>
          <p:nvPr>
            <p:ph type="body" sz="quarter" idx="10"/>
          </p:nvPr>
        </p:nvSpPr>
        <p:spPr>
          <a:xfrm>
            <a:off x="1622195" y="5673951"/>
            <a:ext cx="2949805" cy="1027088"/>
          </a:xfrm>
        </p:spPr>
        <p:txBody>
          <a:bodyPr>
            <a:noAutofit/>
          </a:bodyPr>
          <a:lstStyle/>
          <a:p>
            <a:pPr algn="ctr" rtl="0"/>
            <a:r>
              <a:rPr lang="en-US" sz="1500" b="0">
                <a:solidFill>
                  <a:schemeClr val="tx2"/>
                </a:solidFill>
                <a:highlight>
                  <a:srgbClr val="FFFF00"/>
                </a:highlight>
                <a:latin typeface="HELVETICA OBLIQUE" pitchFamily="2" charset="0"/>
              </a:rPr>
              <a:t>[insert date]</a:t>
            </a:r>
          </a:p>
          <a:p>
            <a:pPr algn="ctr"/>
            <a:endParaRPr lang="en-US" b="0">
              <a:solidFill>
                <a:schemeClr val="tx2"/>
              </a:solidFill>
              <a:latin typeface="HELVETICA OBLIQUE" pitchFamily="2" charset="0"/>
            </a:endParaRPr>
          </a:p>
        </p:txBody>
      </p:sp>
    </p:spTree>
    <p:custDataLst>
      <p:tags r:id="rId1"/>
    </p:custDataLst>
    <p:extLst>
      <p:ext uri="{BB962C8B-B14F-4D97-AF65-F5344CB8AC3E}">
        <p14:creationId xmlns:p14="http://schemas.microsoft.com/office/powerpoint/2010/main" val="424602755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3200" dirty="0" err="1"/>
              <a:t>Encuentre</a:t>
            </a:r>
            <a:r>
              <a:rPr lang="en-US" sz="3200" dirty="0"/>
              <a:t> planes de </a:t>
            </a:r>
            <a:r>
              <a:rPr lang="en-US" sz="3200" dirty="0" err="1"/>
              <a:t>salud</a:t>
            </a:r>
            <a:r>
              <a:rPr lang="en-US" sz="3200" dirty="0"/>
              <a:t> y </a:t>
            </a:r>
            <a:r>
              <a:rPr lang="en-US" sz="3200" dirty="0" err="1"/>
              <a:t>medicamentos</a:t>
            </a:r>
            <a:r>
              <a:rPr lang="en-US" sz="3200" dirty="0"/>
              <a:t> </a:t>
            </a:r>
            <a:r>
              <a:rPr lang="en-US" sz="3200" dirty="0" err="1"/>
              <a:t>en</a:t>
            </a:r>
            <a:r>
              <a:rPr lang="en-US" sz="3200" dirty="0"/>
              <a:t> es.Medicare.gov</a:t>
            </a:r>
          </a:p>
        </p:txBody>
      </p:sp>
      <p:sp>
        <p:nvSpPr>
          <p:cNvPr id="18" name="Content Placeholder 2"/>
          <p:cNvSpPr>
            <a:spLocks noGrp="1"/>
          </p:cNvSpPr>
          <p:nvPr>
            <p:ph idx="1"/>
          </p:nvPr>
        </p:nvSpPr>
        <p:spPr>
          <a:xfrm>
            <a:off x="221267" y="1504282"/>
            <a:ext cx="8701466" cy="5097240"/>
          </a:xfrm>
        </p:spPr>
        <p:txBody>
          <a:bodyPr>
            <a:noAutofit/>
          </a:bodyPr>
          <a:lstStyle/>
          <a:p>
            <a:pPr lvl="1" rtl="0">
              <a:buFont typeface="Wingdings" panose="05000000000000000000" pitchFamily="2" charset="2"/>
              <a:buChar char="§"/>
            </a:pPr>
            <a:r>
              <a:rPr lang="en-US" sz="2400" dirty="0">
                <a:cs typeface="Arial" panose="020B0604020202020204" pitchFamily="34" charset="0"/>
              </a:rPr>
              <a:t>Revise y compare planes </a:t>
            </a:r>
            <a:r>
              <a:rPr lang="en-US" sz="2400" dirty="0" err="1">
                <a:cs typeface="Arial" panose="020B0604020202020204" pitchFamily="34" charset="0"/>
              </a:rPr>
              <a:t>en</a:t>
            </a:r>
            <a:r>
              <a:rPr lang="en-US" sz="2400" dirty="0">
                <a:cs typeface="Arial" panose="020B0604020202020204" pitchFamily="34" charset="0"/>
              </a:rPr>
              <a:t> </a:t>
            </a:r>
            <a:r>
              <a:rPr lang="en-US" sz="2400" b="1" dirty="0">
                <a:cs typeface="Arial" panose="020B0604020202020204" pitchFamily="34" charset="0"/>
              </a:rPr>
              <a:t>es.Medicare.gov/plan-compare</a:t>
            </a:r>
          </a:p>
          <a:p>
            <a:pPr lvl="1" rtl="0">
              <a:buFont typeface="Wingdings" panose="05000000000000000000" pitchFamily="2" charset="2"/>
              <a:buChar char="§"/>
            </a:pPr>
            <a:r>
              <a:rPr lang="en-US" sz="2400" dirty="0" err="1">
                <a:cs typeface="Arial" panose="020B0604020202020204" pitchFamily="34" charset="0"/>
              </a:rPr>
              <a:t>Encuentre</a:t>
            </a:r>
            <a:r>
              <a:rPr lang="en-US" sz="2400" dirty="0">
                <a:cs typeface="Arial" panose="020B0604020202020204" pitchFamily="34" charset="0"/>
              </a:rPr>
              <a:t> </a:t>
            </a:r>
            <a:r>
              <a:rPr lang="en-US" sz="2400" dirty="0" err="1">
                <a:cs typeface="Arial" panose="020B0604020202020204" pitchFamily="34" charset="0"/>
              </a:rPr>
              <a:t>calificaciones</a:t>
            </a:r>
            <a:r>
              <a:rPr lang="en-US" sz="2400" dirty="0">
                <a:cs typeface="Arial" panose="020B0604020202020204" pitchFamily="34" charset="0"/>
              </a:rPr>
              <a:t> de </a:t>
            </a:r>
            <a:r>
              <a:rPr lang="en-US" sz="2400" dirty="0" err="1">
                <a:cs typeface="Arial" panose="020B0604020202020204" pitchFamily="34" charset="0"/>
              </a:rPr>
              <a:t>calidad</a:t>
            </a:r>
            <a:r>
              <a:rPr lang="en-US" sz="2400" dirty="0">
                <a:cs typeface="Arial" panose="020B0604020202020204" pitchFamily="34" charset="0"/>
              </a:rPr>
              <a:t> y </a:t>
            </a:r>
            <a:r>
              <a:rPr lang="en-US" sz="2400" dirty="0" err="1">
                <a:cs typeface="Arial" panose="020B0604020202020204" pitchFamily="34" charset="0"/>
              </a:rPr>
              <a:t>servicio</a:t>
            </a:r>
            <a:r>
              <a:rPr lang="en-US" sz="2400" dirty="0">
                <a:cs typeface="Arial" panose="020B0604020202020204" pitchFamily="34" charset="0"/>
              </a:rPr>
              <a:t> al </a:t>
            </a:r>
            <a:r>
              <a:rPr lang="en-US" sz="2400" dirty="0" err="1">
                <a:cs typeface="Arial" panose="020B0604020202020204" pitchFamily="34" charset="0"/>
              </a:rPr>
              <a:t>cliente</a:t>
            </a:r>
            <a:r>
              <a:rPr lang="en-US" sz="2400" dirty="0">
                <a:cs typeface="Arial" panose="020B0604020202020204" pitchFamily="34" charset="0"/>
              </a:rPr>
              <a:t> de </a:t>
            </a:r>
            <a:r>
              <a:rPr lang="en-US" sz="2400" dirty="0" err="1">
                <a:cs typeface="Arial" panose="020B0604020202020204" pitchFamily="34" charset="0"/>
              </a:rPr>
              <a:t>miembros</a:t>
            </a:r>
            <a:r>
              <a:rPr lang="en-US" sz="2400" dirty="0">
                <a:cs typeface="Arial" panose="020B0604020202020204" pitchFamily="34" charset="0"/>
              </a:rPr>
              <a:t> </a:t>
            </a:r>
            <a:r>
              <a:rPr lang="en-US" sz="2400" dirty="0" err="1">
                <a:cs typeface="Arial" panose="020B0604020202020204" pitchFamily="34" charset="0"/>
              </a:rPr>
              <a:t>actuales</a:t>
            </a:r>
            <a:r>
              <a:rPr lang="en-US" sz="2400" dirty="0">
                <a:cs typeface="Arial" panose="020B0604020202020204" pitchFamily="34" charset="0"/>
              </a:rPr>
              <a:t> del plan </a:t>
            </a:r>
          </a:p>
          <a:p>
            <a:pPr lvl="1" rtl="0">
              <a:buFont typeface="Wingdings" panose="05000000000000000000" pitchFamily="2" charset="2"/>
              <a:buChar char="§"/>
            </a:pPr>
            <a:r>
              <a:rPr lang="en-US" sz="2400" dirty="0" err="1">
                <a:cs typeface="Arial" panose="020B0604020202020204" pitchFamily="34" charset="0"/>
              </a:rPr>
              <a:t>Administre</a:t>
            </a:r>
            <a:r>
              <a:rPr lang="en-US" sz="2400" dirty="0">
                <a:cs typeface="Arial" panose="020B0604020202020204" pitchFamily="34" charset="0"/>
              </a:rPr>
              <a:t> </a:t>
            </a:r>
            <a:r>
              <a:rPr lang="en-US" sz="2400" dirty="0" err="1">
                <a:cs typeface="Arial" panose="020B0604020202020204" pitchFamily="34" charset="0"/>
              </a:rPr>
              <a:t>una</a:t>
            </a:r>
            <a:r>
              <a:rPr lang="en-US" sz="2400" dirty="0">
                <a:cs typeface="Arial" panose="020B0604020202020204" pitchFamily="34" charset="0"/>
              </a:rPr>
              <a:t> </a:t>
            </a:r>
            <a:r>
              <a:rPr lang="en-US" sz="2400" dirty="0" err="1">
                <a:cs typeface="Arial" panose="020B0604020202020204" pitchFamily="34" charset="0"/>
              </a:rPr>
              <a:t>lista</a:t>
            </a:r>
            <a:r>
              <a:rPr lang="en-US" sz="2400" dirty="0">
                <a:cs typeface="Arial" panose="020B0604020202020204" pitchFamily="34" charset="0"/>
              </a:rPr>
              <a:t> de </a:t>
            </a:r>
            <a:r>
              <a:rPr lang="en-US" sz="2400" dirty="0" err="1">
                <a:cs typeface="Arial" panose="020B0604020202020204" pitchFamily="34" charset="0"/>
              </a:rPr>
              <a:t>farmacias</a:t>
            </a:r>
            <a:r>
              <a:rPr lang="en-US" sz="2400" dirty="0">
                <a:cs typeface="Arial" panose="020B0604020202020204" pitchFamily="34" charset="0"/>
              </a:rPr>
              <a:t>, </a:t>
            </a:r>
            <a:r>
              <a:rPr lang="en-US" sz="2400" dirty="0" err="1">
                <a:cs typeface="Arial" panose="020B0604020202020204" pitchFamily="34" charset="0"/>
              </a:rPr>
              <a:t>recetas</a:t>
            </a:r>
            <a:r>
              <a:rPr lang="en-US" sz="2400" dirty="0">
                <a:cs typeface="Arial" panose="020B0604020202020204" pitchFamily="34" charset="0"/>
              </a:rPr>
              <a:t> y proveedores </a:t>
            </a:r>
            <a:r>
              <a:rPr lang="en-US" sz="2400" dirty="0" err="1">
                <a:cs typeface="Arial" panose="020B0604020202020204" pitchFamily="34" charset="0"/>
              </a:rPr>
              <a:t>preferidos</a:t>
            </a:r>
            <a:endParaRPr lang="en-US" sz="2400" dirty="0">
              <a:cs typeface="Arial" panose="020B0604020202020204" pitchFamily="34" charset="0"/>
            </a:endParaRPr>
          </a:p>
          <a:p>
            <a:pPr lvl="1" rtl="0">
              <a:lnSpc>
                <a:spcPct val="110000"/>
              </a:lnSpc>
              <a:buFont typeface="Wingdings" panose="05000000000000000000" pitchFamily="2" charset="2"/>
              <a:buChar char="§"/>
            </a:pPr>
            <a:r>
              <a:rPr lang="en-US" sz="2400" dirty="0">
                <a:cs typeface="Arial" panose="020B0604020202020204" pitchFamily="34" charset="0"/>
              </a:rPr>
              <a:t>Si </a:t>
            </a:r>
            <a:r>
              <a:rPr lang="en-US" sz="2400" dirty="0" err="1">
                <a:cs typeface="Arial" panose="020B0604020202020204" pitchFamily="34" charset="0"/>
              </a:rPr>
              <a:t>está</a:t>
            </a:r>
            <a:r>
              <a:rPr lang="en-US" sz="2400" dirty="0">
                <a:cs typeface="Arial" panose="020B0604020202020204" pitchFamily="34" charset="0"/>
              </a:rPr>
              <a:t> </a:t>
            </a:r>
            <a:r>
              <a:rPr lang="en-US" sz="2400" dirty="0" err="1">
                <a:cs typeface="Arial" panose="020B0604020202020204" pitchFamily="34" charset="0"/>
              </a:rPr>
              <a:t>satisfecho</a:t>
            </a:r>
            <a:r>
              <a:rPr lang="en-US" sz="2400" dirty="0">
                <a:cs typeface="Arial" panose="020B0604020202020204" pitchFamily="34" charset="0"/>
              </a:rPr>
              <a:t> con </a:t>
            </a:r>
            <a:r>
              <a:rPr lang="en-US" sz="2400" dirty="0" err="1">
                <a:cs typeface="Arial" panose="020B0604020202020204" pitchFamily="34" charset="0"/>
              </a:rPr>
              <a:t>su</a:t>
            </a:r>
            <a:r>
              <a:rPr lang="en-US" sz="2400" dirty="0">
                <a:cs typeface="Arial" panose="020B0604020202020204" pitchFamily="34" charset="0"/>
              </a:rPr>
              <a:t> </a:t>
            </a:r>
            <a:r>
              <a:rPr lang="en-US" sz="2400" dirty="0" err="1">
                <a:cs typeface="Arial" panose="020B0604020202020204" pitchFamily="34" charset="0"/>
              </a:rPr>
              <a:t>elección</a:t>
            </a:r>
            <a:r>
              <a:rPr lang="en-US" sz="2400" dirty="0">
                <a:cs typeface="Arial" panose="020B0604020202020204" pitchFamily="34" charset="0"/>
              </a:rPr>
              <a:t> actual, no </a:t>
            </a:r>
            <a:r>
              <a:rPr lang="en-US" sz="2400" dirty="0" err="1">
                <a:cs typeface="Arial" panose="020B0604020202020204" pitchFamily="34" charset="0"/>
              </a:rPr>
              <a:t>tiene</a:t>
            </a:r>
            <a:r>
              <a:rPr lang="en-US" sz="2400" dirty="0">
                <a:cs typeface="Arial" panose="020B0604020202020204" pitchFamily="34" charset="0"/>
              </a:rPr>
              <a:t> que </a:t>
            </a:r>
            <a:r>
              <a:rPr lang="en-US" sz="2400" dirty="0" err="1">
                <a:cs typeface="Arial" panose="020B0604020202020204" pitchFamily="34" charset="0"/>
              </a:rPr>
              <a:t>hacer</a:t>
            </a:r>
            <a:r>
              <a:rPr lang="en-US" sz="2400" dirty="0">
                <a:cs typeface="Arial" panose="020B0604020202020204" pitchFamily="34" charset="0"/>
              </a:rPr>
              <a:t> nada</a:t>
            </a:r>
          </a:p>
          <a:p>
            <a:pPr lvl="1" rtl="0">
              <a:lnSpc>
                <a:spcPct val="110000"/>
              </a:lnSpc>
              <a:buFont typeface="Wingdings" panose="05000000000000000000" pitchFamily="2" charset="2"/>
              <a:buChar char="§"/>
            </a:pPr>
            <a:r>
              <a:rPr lang="en-US" sz="2400" dirty="0">
                <a:cs typeface="Arial" panose="020B0604020202020204" pitchFamily="34" charset="0"/>
              </a:rPr>
              <a:t>Si </a:t>
            </a:r>
            <a:r>
              <a:rPr lang="en-US" sz="2400" dirty="0" err="1">
                <a:cs typeface="Arial" panose="020B0604020202020204" pitchFamily="34" charset="0"/>
              </a:rPr>
              <a:t>elige</a:t>
            </a:r>
            <a:r>
              <a:rPr lang="en-US" sz="2400" dirty="0">
                <a:cs typeface="Arial" panose="020B0604020202020204" pitchFamily="34" charset="0"/>
              </a:rPr>
              <a:t> </a:t>
            </a:r>
            <a:r>
              <a:rPr lang="en-US" sz="2400" dirty="0" err="1">
                <a:cs typeface="Arial" panose="020B0604020202020204" pitchFamily="34" charset="0"/>
              </a:rPr>
              <a:t>una</a:t>
            </a:r>
            <a:r>
              <a:rPr lang="en-US" sz="2400" dirty="0">
                <a:cs typeface="Arial" panose="020B0604020202020204" pitchFamily="34" charset="0"/>
              </a:rPr>
              <a:t> </a:t>
            </a:r>
            <a:r>
              <a:rPr lang="en-US" sz="2400" dirty="0" err="1">
                <a:cs typeface="Arial" panose="020B0604020202020204" pitchFamily="34" charset="0"/>
              </a:rPr>
              <a:t>nueva</a:t>
            </a:r>
            <a:r>
              <a:rPr lang="en-US" sz="2400" dirty="0">
                <a:cs typeface="Arial" panose="020B0604020202020204" pitchFamily="34" charset="0"/>
              </a:rPr>
              <a:t> </a:t>
            </a:r>
            <a:r>
              <a:rPr lang="en-US" sz="2400" dirty="0" err="1">
                <a:cs typeface="Arial" panose="020B0604020202020204" pitchFamily="34" charset="0"/>
              </a:rPr>
              <a:t>opción</a:t>
            </a:r>
            <a:r>
              <a:rPr lang="en-US" sz="2400" dirty="0">
                <a:cs typeface="Arial" panose="020B0604020202020204" pitchFamily="34" charset="0"/>
              </a:rPr>
              <a:t> para 2026, </a:t>
            </a:r>
            <a:r>
              <a:rPr lang="en-US" sz="2400" dirty="0" err="1">
                <a:cs typeface="Arial" panose="020B0604020202020204" pitchFamily="34" charset="0"/>
              </a:rPr>
              <a:t>puede</a:t>
            </a:r>
            <a:r>
              <a:rPr lang="en-US" sz="2400" dirty="0">
                <a:cs typeface="Arial" panose="020B0604020202020204" pitchFamily="34" charset="0"/>
              </a:rPr>
              <a:t> </a:t>
            </a:r>
            <a:r>
              <a:rPr lang="en-US" sz="2400" dirty="0" err="1">
                <a:cs typeface="Arial" panose="020B0604020202020204" pitchFamily="34" charset="0"/>
              </a:rPr>
              <a:t>inscribirse</a:t>
            </a:r>
            <a:r>
              <a:rPr lang="en-US" sz="2400" dirty="0">
                <a:cs typeface="Arial" panose="020B0604020202020204" pitchFamily="34" charset="0"/>
              </a:rPr>
              <a:t> </a:t>
            </a:r>
            <a:r>
              <a:rPr lang="en-US" sz="2400" dirty="0" err="1">
                <a:cs typeface="Arial" panose="020B0604020202020204" pitchFamily="34" charset="0"/>
              </a:rPr>
              <a:t>en</a:t>
            </a:r>
            <a:r>
              <a:rPr lang="en-US" sz="2400" dirty="0">
                <a:cs typeface="Arial" panose="020B0604020202020204" pitchFamily="34" charset="0"/>
              </a:rPr>
              <a:t> </a:t>
            </a:r>
            <a:r>
              <a:rPr lang="en-US" sz="2400" dirty="0" err="1">
                <a:cs typeface="Arial" panose="020B0604020202020204" pitchFamily="34" charset="0"/>
              </a:rPr>
              <a:t>línea</a:t>
            </a:r>
            <a:endParaRPr lang="en-US" sz="2400" dirty="0">
              <a:cs typeface="Arial" panose="020B0604020202020204" pitchFamily="34" charset="0"/>
            </a:endParaRPr>
          </a:p>
          <a:p>
            <a:pPr marL="396875" lvl="1" indent="0">
              <a:buNone/>
            </a:pPr>
            <a:endParaRPr lang="en-US" sz="2400" dirty="0">
              <a:solidFill>
                <a:prstClr val="black"/>
              </a:solidFill>
            </a:endParaRPr>
          </a:p>
        </p:txBody>
      </p:sp>
      <p:sp>
        <p:nvSpPr>
          <p:cNvPr id="9" name="Slide Number Placeholder 8"/>
          <p:cNvSpPr>
            <a:spLocks noGrp="1"/>
          </p:cNvSpPr>
          <p:nvPr>
            <p:ph type="sldNum" sz="quarter" idx="12"/>
          </p:nvPr>
        </p:nvSpPr>
        <p:spPr/>
        <p:txBody>
          <a:bodyPr/>
          <a:lstStyle/>
          <a:p>
            <a:fld id="{D60A6685-DBF6-4C41-A0CC-AA9EA7A85A20}" type="slidenum">
              <a:rPr lang="en-US" smtClean="0"/>
              <a:t>10</a:t>
            </a:fld>
            <a:endParaRPr lang="en-US"/>
          </a:p>
        </p:txBody>
      </p:sp>
    </p:spTree>
    <p:custDataLst>
      <p:tags r:id="rId1"/>
    </p:custDataLst>
    <p:extLst>
      <p:ext uri="{BB962C8B-B14F-4D97-AF65-F5344CB8AC3E}">
        <p14:creationId xmlns:p14="http://schemas.microsoft.com/office/powerpoint/2010/main" val="25025129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25030-8E38-7C79-733C-A4D3BA8215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596F43-AF04-066C-183F-01C7ADAB5F48}"/>
              </a:ext>
            </a:extLst>
          </p:cNvPr>
          <p:cNvSpPr>
            <a:spLocks noGrp="1"/>
          </p:cNvSpPr>
          <p:nvPr>
            <p:ph type="title"/>
          </p:nvPr>
        </p:nvSpPr>
        <p:spPr/>
        <p:txBody>
          <a:bodyPr>
            <a:normAutofit/>
          </a:bodyPr>
          <a:lstStyle/>
          <a:p>
            <a:pPr rtl="0"/>
            <a:r>
              <a:rPr lang="en-US" sz="3200"/>
              <a:t>¿Por qué comparar planes en es.Medicare.gov?</a:t>
            </a:r>
          </a:p>
        </p:txBody>
      </p:sp>
      <p:sp>
        <p:nvSpPr>
          <p:cNvPr id="18" name="Content Placeholder 2">
            <a:extLst>
              <a:ext uri="{FF2B5EF4-FFF2-40B4-BE49-F238E27FC236}">
                <a16:creationId xmlns:a16="http://schemas.microsoft.com/office/drawing/2014/main" id="{1668549D-693E-AD93-B101-E41371873CF5}"/>
              </a:ext>
            </a:extLst>
          </p:cNvPr>
          <p:cNvSpPr>
            <a:spLocks noGrp="1"/>
          </p:cNvSpPr>
          <p:nvPr>
            <p:ph idx="1"/>
          </p:nvPr>
        </p:nvSpPr>
        <p:spPr>
          <a:xfrm>
            <a:off x="221267" y="1504282"/>
            <a:ext cx="8419813" cy="5097240"/>
          </a:xfrm>
        </p:spPr>
        <p:txBody>
          <a:bodyPr>
            <a:noAutofit/>
          </a:bodyPr>
          <a:lstStyle/>
          <a:p>
            <a:pPr marL="692133" lvl="2" indent="-342891" rtl="0">
              <a:buSzTx/>
              <a:buFont typeface="Arial" panose="020B0604020202020204" pitchFamily="34" charset="0"/>
              <a:buChar char="•"/>
            </a:pPr>
            <a:r>
              <a:rPr lang="en-US" sz="2400" dirty="0"/>
              <a:t>es.Medicare.gov es </a:t>
            </a:r>
            <a:r>
              <a:rPr lang="en-US" sz="2400" dirty="0" err="1"/>
              <a:t>el</a:t>
            </a:r>
            <a:r>
              <a:rPr lang="en-US" sz="2400" dirty="0"/>
              <a:t> sitio web </a:t>
            </a:r>
            <a:r>
              <a:rPr lang="en-US" sz="2400" dirty="0" err="1"/>
              <a:t>oficial</a:t>
            </a:r>
            <a:r>
              <a:rPr lang="en-US" sz="2400" dirty="0"/>
              <a:t> del </a:t>
            </a:r>
            <a:r>
              <a:rPr lang="en-US" sz="2400" dirty="0" err="1"/>
              <a:t>gobierno</a:t>
            </a:r>
            <a:endParaRPr lang="en-US" sz="2400" dirty="0"/>
          </a:p>
          <a:p>
            <a:pPr marL="692133" lvl="2" indent="-342891" rtl="0">
              <a:buSzTx/>
              <a:buFont typeface="Arial" panose="020B0604020202020204" pitchFamily="34" charset="0"/>
              <a:buChar char="•"/>
            </a:pPr>
            <a:r>
              <a:rPr lang="en-US" sz="2400" dirty="0"/>
              <a:t>Es un </a:t>
            </a:r>
            <a:r>
              <a:rPr lang="en-US" sz="2400" b="1" dirty="0" err="1"/>
              <a:t>recurso</a:t>
            </a:r>
            <a:r>
              <a:rPr lang="en-US" sz="2400" b="1" dirty="0"/>
              <a:t> </a:t>
            </a:r>
            <a:r>
              <a:rPr lang="en-US" sz="2400" b="1" dirty="0" err="1"/>
              <a:t>imparcial</a:t>
            </a:r>
            <a:r>
              <a:rPr lang="en-US" sz="2400" b="1" dirty="0"/>
              <a:t> </a:t>
            </a:r>
            <a:r>
              <a:rPr lang="en-US" sz="2400" dirty="0"/>
              <a:t>para </a:t>
            </a:r>
            <a:r>
              <a:rPr lang="en-US" sz="2400" dirty="0" err="1"/>
              <a:t>buscar</a:t>
            </a:r>
            <a:r>
              <a:rPr lang="en-US" sz="2400" dirty="0"/>
              <a:t> planes, </a:t>
            </a:r>
            <a:r>
              <a:rPr lang="en-US" sz="2400" dirty="0" err="1"/>
              <a:t>obtener</a:t>
            </a:r>
            <a:r>
              <a:rPr lang="en-US" sz="2400" dirty="0"/>
              <a:t> </a:t>
            </a:r>
            <a:r>
              <a:rPr lang="en-US" sz="2400" dirty="0" err="1"/>
              <a:t>estimaciones</a:t>
            </a:r>
            <a:r>
              <a:rPr lang="en-US" sz="2400" dirty="0"/>
              <a:t> </a:t>
            </a:r>
            <a:r>
              <a:rPr lang="en-US" sz="2400" dirty="0" err="1"/>
              <a:t>personalizadas</a:t>
            </a:r>
            <a:r>
              <a:rPr lang="en-US" sz="2400" dirty="0"/>
              <a:t> de </a:t>
            </a:r>
            <a:r>
              <a:rPr lang="en-US" sz="2400" dirty="0" err="1"/>
              <a:t>costos</a:t>
            </a:r>
            <a:r>
              <a:rPr lang="en-US" sz="2400" dirty="0"/>
              <a:t> y </a:t>
            </a:r>
            <a:r>
              <a:rPr lang="en-US" sz="2400" dirty="0" err="1"/>
              <a:t>encontrar</a:t>
            </a:r>
            <a:r>
              <a:rPr lang="en-US" sz="2400" dirty="0"/>
              <a:t> </a:t>
            </a:r>
            <a:r>
              <a:rPr lang="en-US" sz="2400" dirty="0" err="1"/>
              <a:t>información</a:t>
            </a:r>
            <a:r>
              <a:rPr lang="en-US" sz="2400" dirty="0"/>
              <a:t> </a:t>
            </a:r>
            <a:r>
              <a:rPr lang="en-US" sz="2400" dirty="0" err="1"/>
              <a:t>sobre</a:t>
            </a:r>
            <a:r>
              <a:rPr lang="en-US" sz="2400" dirty="0"/>
              <a:t> la </a:t>
            </a:r>
            <a:r>
              <a:rPr lang="en-US" sz="2400" dirty="0" err="1"/>
              <a:t>calidad</a:t>
            </a:r>
            <a:r>
              <a:rPr lang="en-US" sz="2400" dirty="0"/>
              <a:t> de </a:t>
            </a:r>
            <a:r>
              <a:rPr lang="en-US" sz="2400" dirty="0" err="1"/>
              <a:t>los</a:t>
            </a:r>
            <a:r>
              <a:rPr lang="en-US" sz="2400" dirty="0"/>
              <a:t> planes</a:t>
            </a:r>
          </a:p>
          <a:p>
            <a:pPr marL="692133" lvl="2" indent="-342891" rtl="0">
              <a:buSzTx/>
              <a:buFont typeface="Arial" panose="020B0604020202020204" pitchFamily="34" charset="0"/>
              <a:buChar char="•"/>
            </a:pPr>
            <a:r>
              <a:rPr lang="en-US" sz="2400" dirty="0" err="1"/>
              <a:t>Inicie</a:t>
            </a:r>
            <a:r>
              <a:rPr lang="en-US" sz="2400" dirty="0"/>
              <a:t> </a:t>
            </a:r>
            <a:r>
              <a:rPr lang="en-US" sz="2400" dirty="0" err="1"/>
              <a:t>sesión</a:t>
            </a:r>
            <a:r>
              <a:rPr lang="en-US" sz="2400" dirty="0"/>
              <a:t> o </a:t>
            </a:r>
            <a:r>
              <a:rPr lang="en-US" sz="2400" dirty="0" err="1"/>
              <a:t>cree</a:t>
            </a:r>
            <a:r>
              <a:rPr lang="en-US" sz="2400" dirty="0"/>
              <a:t> </a:t>
            </a:r>
            <a:r>
              <a:rPr lang="en-US" sz="2400" dirty="0" err="1"/>
              <a:t>una</a:t>
            </a:r>
            <a:r>
              <a:rPr lang="en-US" sz="2400" dirty="0"/>
              <a:t> </a:t>
            </a:r>
            <a:r>
              <a:rPr lang="en-US" sz="2400" dirty="0" err="1"/>
              <a:t>cuenta</a:t>
            </a:r>
            <a:r>
              <a:rPr lang="en-US" sz="2400" dirty="0"/>
              <a:t> para </a:t>
            </a:r>
            <a:r>
              <a:rPr lang="en-US" sz="2400" dirty="0" err="1"/>
              <a:t>almacenar</a:t>
            </a:r>
            <a:r>
              <a:rPr lang="en-US" sz="2400" dirty="0"/>
              <a:t> sus </a:t>
            </a:r>
            <a:r>
              <a:rPr lang="en-US" sz="2400" dirty="0" err="1"/>
              <a:t>preferencias</a:t>
            </a:r>
            <a:r>
              <a:rPr lang="en-US" sz="2400" dirty="0"/>
              <a:t>, </a:t>
            </a:r>
            <a:r>
              <a:rPr lang="en-US" sz="2400" dirty="0" err="1"/>
              <a:t>revisar</a:t>
            </a:r>
            <a:r>
              <a:rPr lang="en-US" sz="2400" dirty="0"/>
              <a:t> </a:t>
            </a:r>
            <a:r>
              <a:rPr lang="en-US" sz="2400" dirty="0" err="1"/>
              <a:t>su</a:t>
            </a:r>
            <a:r>
              <a:rPr lang="en-US" sz="2400" dirty="0"/>
              <a:t> </a:t>
            </a:r>
            <a:r>
              <a:rPr lang="en-US" sz="2400" dirty="0" err="1"/>
              <a:t>resumen</a:t>
            </a:r>
            <a:r>
              <a:rPr lang="en-US" sz="2400" dirty="0"/>
              <a:t> actual de la </a:t>
            </a:r>
            <a:r>
              <a:rPr lang="en-US" sz="2400" dirty="0" err="1"/>
              <a:t>cobertura</a:t>
            </a:r>
            <a:r>
              <a:rPr lang="en-US" sz="2400" dirty="0"/>
              <a:t> y acceder a </a:t>
            </a:r>
            <a:r>
              <a:rPr lang="en-US" sz="2400" dirty="0" err="1"/>
              <a:t>su</a:t>
            </a:r>
            <a:r>
              <a:rPr lang="en-US" sz="2400" dirty="0"/>
              <a:t> </a:t>
            </a:r>
            <a:r>
              <a:rPr lang="en-US" sz="2400" dirty="0" err="1"/>
              <a:t>información</a:t>
            </a:r>
            <a:r>
              <a:rPr lang="en-US" sz="2400" dirty="0"/>
              <a:t> </a:t>
            </a:r>
            <a:r>
              <a:rPr lang="en-US" sz="2400" dirty="0" err="1"/>
              <a:t>en</a:t>
            </a:r>
            <a:r>
              <a:rPr lang="en-US" sz="2400" dirty="0"/>
              <a:t> </a:t>
            </a:r>
            <a:r>
              <a:rPr lang="en-US" sz="2400" dirty="0" err="1"/>
              <a:t>cualquier</a:t>
            </a:r>
            <a:r>
              <a:rPr lang="en-US" sz="2400" dirty="0"/>
              <a:t> </a:t>
            </a:r>
            <a:r>
              <a:rPr lang="en-US" sz="2400" dirty="0" err="1"/>
              <a:t>momento</a:t>
            </a:r>
            <a:endParaRPr lang="en-US" sz="2400" dirty="0"/>
          </a:p>
          <a:p>
            <a:pPr marL="692133" lvl="2" indent="-342891">
              <a:buSzTx/>
              <a:buFont typeface="Arial" panose="020B0604020202020204" pitchFamily="34" charset="0"/>
              <a:buChar char="•"/>
            </a:pPr>
            <a:endParaRPr lang="en-US" sz="2400" dirty="0"/>
          </a:p>
          <a:p>
            <a:pPr lvl="1">
              <a:buFont typeface="Wingdings" panose="05000000000000000000" pitchFamily="2" charset="2"/>
              <a:buChar char="§"/>
            </a:pPr>
            <a:endParaRPr lang="en-US" sz="2400" dirty="0">
              <a:solidFill>
                <a:prstClr val="black"/>
              </a:solidFill>
            </a:endParaRPr>
          </a:p>
        </p:txBody>
      </p:sp>
      <p:sp>
        <p:nvSpPr>
          <p:cNvPr id="9" name="Slide Number Placeholder 8">
            <a:extLst>
              <a:ext uri="{FF2B5EF4-FFF2-40B4-BE49-F238E27FC236}">
                <a16:creationId xmlns:a16="http://schemas.microsoft.com/office/drawing/2014/main" id="{2DF202B8-CF65-421F-8BFA-C3F187BCD820}"/>
              </a:ext>
            </a:extLst>
          </p:cNvPr>
          <p:cNvSpPr>
            <a:spLocks noGrp="1"/>
          </p:cNvSpPr>
          <p:nvPr>
            <p:ph type="sldNum" sz="quarter" idx="12"/>
          </p:nvPr>
        </p:nvSpPr>
        <p:spPr/>
        <p:txBody>
          <a:bodyPr/>
          <a:lstStyle/>
          <a:p>
            <a:fld id="{D60A6685-DBF6-4C41-A0CC-AA9EA7A85A20}" type="slidenum">
              <a:rPr lang="en-US" smtClean="0"/>
              <a:t>11</a:t>
            </a:fld>
            <a:endParaRPr lang="en-US"/>
          </a:p>
        </p:txBody>
      </p:sp>
    </p:spTree>
    <p:custDataLst>
      <p:tags r:id="rId1"/>
    </p:custDataLst>
    <p:extLst>
      <p:ext uri="{BB962C8B-B14F-4D97-AF65-F5344CB8AC3E}">
        <p14:creationId xmlns:p14="http://schemas.microsoft.com/office/powerpoint/2010/main" val="275635475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BAB7-0AEB-593A-E5FA-42B74CF2D736}"/>
              </a:ext>
            </a:extLst>
          </p:cNvPr>
          <p:cNvSpPr>
            <a:spLocks noGrp="1"/>
          </p:cNvSpPr>
          <p:nvPr>
            <p:ph type="title"/>
          </p:nvPr>
        </p:nvSpPr>
        <p:spPr/>
        <p:txBody>
          <a:bodyPr>
            <a:normAutofit/>
          </a:bodyPr>
          <a:lstStyle/>
          <a:p>
            <a:pPr rtl="0"/>
            <a:r>
              <a:rPr lang="en-US" sz="3200" dirty="0" err="1"/>
              <a:t>Actualizaciones</a:t>
            </a:r>
            <a:r>
              <a:rPr lang="en-US" sz="3200" dirty="0"/>
              <a:t> de es.Medicare.gov para OE 2025</a:t>
            </a:r>
          </a:p>
        </p:txBody>
      </p:sp>
      <p:sp>
        <p:nvSpPr>
          <p:cNvPr id="3" name="Text Placeholder 2">
            <a:extLst>
              <a:ext uri="{FF2B5EF4-FFF2-40B4-BE49-F238E27FC236}">
                <a16:creationId xmlns:a16="http://schemas.microsoft.com/office/drawing/2014/main" id="{BF0F8718-7ACE-AB32-9798-3D77A3AAD7F0}"/>
              </a:ext>
            </a:extLst>
          </p:cNvPr>
          <p:cNvSpPr>
            <a:spLocks noGrp="1"/>
          </p:cNvSpPr>
          <p:nvPr>
            <p:ph type="body" sz="quarter" idx="13"/>
          </p:nvPr>
        </p:nvSpPr>
        <p:spPr>
          <a:xfrm>
            <a:off x="570904" y="1212056"/>
            <a:ext cx="8320684" cy="4167187"/>
          </a:xfrm>
        </p:spPr>
        <p:txBody>
          <a:bodyPr/>
          <a:lstStyle/>
          <a:p>
            <a:pPr marL="0" indent="0" rtl="0">
              <a:buNone/>
            </a:pPr>
            <a:r>
              <a:rPr lang="en-US" sz="2400" dirty="0"/>
              <a:t>Por </a:t>
            </a:r>
            <a:r>
              <a:rPr lang="en-US" sz="2400" dirty="0" err="1"/>
              <a:t>primera</a:t>
            </a:r>
            <a:r>
              <a:rPr lang="en-US" sz="2400" dirty="0"/>
              <a:t> </a:t>
            </a:r>
            <a:r>
              <a:rPr lang="en-US" sz="2400" dirty="0" err="1"/>
              <a:t>vez</a:t>
            </a:r>
            <a:r>
              <a:rPr lang="en-US" sz="2400" dirty="0"/>
              <a:t>,</a:t>
            </a:r>
          </a:p>
          <a:p>
            <a:pPr rtl="0"/>
            <a:r>
              <a:rPr lang="en-US" sz="2400" dirty="0"/>
              <a:t>Puede </a:t>
            </a:r>
            <a:r>
              <a:rPr lang="en-US" sz="2400" dirty="0" err="1"/>
              <a:t>buscar</a:t>
            </a:r>
            <a:r>
              <a:rPr lang="en-US" sz="2400" dirty="0"/>
              <a:t> sin </a:t>
            </a:r>
            <a:r>
              <a:rPr lang="en-US" sz="2400" dirty="0" err="1"/>
              <a:t>problemas</a:t>
            </a:r>
            <a:r>
              <a:rPr lang="en-US" sz="2400" dirty="0"/>
              <a:t> </a:t>
            </a:r>
            <a:r>
              <a:rPr lang="en-US" sz="2400" dirty="0" err="1"/>
              <a:t>qué</a:t>
            </a:r>
            <a:r>
              <a:rPr lang="en-US" sz="2400" dirty="0"/>
              <a:t> planes </a:t>
            </a:r>
            <a:r>
              <a:rPr lang="en-US" sz="2400" dirty="0" err="1"/>
              <a:t>cubren</a:t>
            </a:r>
            <a:r>
              <a:rPr lang="en-US" sz="2400" dirty="0"/>
              <a:t> a sus </a:t>
            </a:r>
            <a:r>
              <a:rPr lang="en-US" sz="2400" dirty="0" err="1"/>
              <a:t>médicos</a:t>
            </a:r>
            <a:r>
              <a:rPr lang="en-US" sz="2400" dirty="0"/>
              <a:t> y </a:t>
            </a:r>
            <a:r>
              <a:rPr lang="en-US" sz="2400" dirty="0" err="1"/>
              <a:t>proveedores</a:t>
            </a:r>
            <a:r>
              <a:rPr lang="en-US" sz="2400" dirty="0"/>
              <a:t> </a:t>
            </a:r>
            <a:r>
              <a:rPr lang="en-US" sz="2400" dirty="0" err="1"/>
              <a:t>favoritos</a:t>
            </a:r>
            <a:r>
              <a:rPr lang="en-US" sz="2400" dirty="0"/>
              <a:t>.</a:t>
            </a:r>
          </a:p>
          <a:p>
            <a:pPr rtl="0"/>
            <a:r>
              <a:rPr lang="en-US" sz="2400" dirty="0"/>
              <a:t>Puede </a:t>
            </a:r>
            <a:r>
              <a:rPr lang="en-US" sz="2400" dirty="0" err="1"/>
              <a:t>buscar</a:t>
            </a:r>
            <a:r>
              <a:rPr lang="en-US" sz="2400" dirty="0"/>
              <a:t> planes Medicare Advantage para </a:t>
            </a:r>
            <a:r>
              <a:rPr lang="en-US" sz="2400" dirty="0" err="1"/>
              <a:t>encontrar</a:t>
            </a:r>
            <a:r>
              <a:rPr lang="en-US" sz="2400" dirty="0"/>
              <a:t> </a:t>
            </a:r>
            <a:r>
              <a:rPr lang="en-US" sz="2400" dirty="0" err="1"/>
              <a:t>beneficios</a:t>
            </a:r>
            <a:r>
              <a:rPr lang="en-US" sz="2400" dirty="0"/>
              <a:t> </a:t>
            </a:r>
            <a:r>
              <a:rPr lang="en-US" sz="2400" dirty="0" err="1"/>
              <a:t>adicionales</a:t>
            </a:r>
            <a:r>
              <a:rPr lang="en-US" sz="2400" dirty="0"/>
              <a:t> </a:t>
            </a:r>
            <a:r>
              <a:rPr lang="en-US" sz="2400" dirty="0" err="1"/>
              <a:t>importantes</a:t>
            </a:r>
            <a:r>
              <a:rPr lang="en-US" sz="2400" dirty="0"/>
              <a:t>, </a:t>
            </a:r>
            <a:r>
              <a:rPr lang="en-US" sz="2400" dirty="0" err="1"/>
              <a:t>incluyendo</a:t>
            </a:r>
            <a:r>
              <a:rPr lang="en-US" sz="2400" dirty="0"/>
              <a:t> </a:t>
            </a:r>
            <a:r>
              <a:rPr lang="en-US" sz="2400" dirty="0" err="1"/>
              <a:t>ahora</a:t>
            </a:r>
            <a:r>
              <a:rPr lang="en-US" sz="2400" dirty="0"/>
              <a:t> </a:t>
            </a:r>
            <a:r>
              <a:rPr lang="en-US" sz="2400" dirty="0" err="1"/>
              <a:t>programas</a:t>
            </a:r>
            <a:r>
              <a:rPr lang="en-US" sz="2400" dirty="0"/>
              <a:t> de control de peso y </a:t>
            </a:r>
            <a:r>
              <a:rPr lang="en-US" sz="2400" dirty="0" err="1"/>
              <a:t>pelucas</a:t>
            </a:r>
            <a:r>
              <a:rPr lang="en-US" sz="2400" dirty="0"/>
              <a:t> </a:t>
            </a:r>
            <a:r>
              <a:rPr lang="en-US" sz="2400" dirty="0" err="1"/>
              <a:t>relacionadas</a:t>
            </a:r>
            <a:r>
              <a:rPr lang="en-US" sz="2400" dirty="0"/>
              <a:t> con la </a:t>
            </a:r>
            <a:r>
              <a:rPr lang="en-US" sz="2400" dirty="0" err="1"/>
              <a:t>quimioterapia</a:t>
            </a:r>
            <a:r>
              <a:rPr lang="en-US" sz="2400" dirty="0"/>
              <a:t>.</a:t>
            </a:r>
          </a:p>
          <a:p>
            <a:pPr rtl="0"/>
            <a:r>
              <a:rPr lang="en-US" sz="2400" dirty="0" err="1"/>
              <a:t>Iniciar</a:t>
            </a:r>
            <a:r>
              <a:rPr lang="en-US" sz="2400" dirty="0"/>
              <a:t> </a:t>
            </a:r>
            <a:r>
              <a:rPr lang="en-US" sz="2400" dirty="0" err="1"/>
              <a:t>sesión</a:t>
            </a:r>
            <a:r>
              <a:rPr lang="en-US" sz="2400" dirty="0"/>
              <a:t> </a:t>
            </a:r>
            <a:r>
              <a:rPr lang="en-US" sz="2400" dirty="0" err="1"/>
              <a:t>en</a:t>
            </a:r>
            <a:r>
              <a:rPr lang="en-US" sz="2400" dirty="0"/>
              <a:t> </a:t>
            </a:r>
            <a:r>
              <a:rPr lang="en-US" sz="2400" dirty="0" err="1"/>
              <a:t>una</a:t>
            </a:r>
            <a:r>
              <a:rPr lang="en-US" sz="2400" dirty="0"/>
              <a:t> </a:t>
            </a:r>
            <a:r>
              <a:rPr lang="en-US" sz="2400" dirty="0" err="1"/>
              <a:t>cuenta</a:t>
            </a:r>
            <a:r>
              <a:rPr lang="en-US" sz="2400" dirty="0"/>
              <a:t> de Medicare es </a:t>
            </a:r>
            <a:r>
              <a:rPr lang="en-US" sz="2400" dirty="0" err="1"/>
              <a:t>más</a:t>
            </a:r>
            <a:r>
              <a:rPr lang="en-US" sz="2400" dirty="0"/>
              <a:t> </a:t>
            </a:r>
            <a:r>
              <a:rPr lang="en-US" sz="2400" dirty="0" err="1"/>
              <a:t>fácil</a:t>
            </a:r>
            <a:r>
              <a:rPr lang="en-US" sz="2400" dirty="0"/>
              <a:t> y </a:t>
            </a:r>
            <a:r>
              <a:rPr lang="en-US" sz="2400" dirty="0" err="1"/>
              <a:t>seguro</a:t>
            </a:r>
            <a:r>
              <a:rPr lang="en-US" sz="2400" dirty="0"/>
              <a:t>. Por </a:t>
            </a:r>
            <a:r>
              <a:rPr lang="en-US" sz="2400" dirty="0" err="1"/>
              <a:t>ejemplo</a:t>
            </a:r>
            <a:r>
              <a:rPr lang="en-US" sz="2400" dirty="0"/>
              <a:t>, </a:t>
            </a:r>
            <a:r>
              <a:rPr lang="en-US" sz="2400" dirty="0" err="1"/>
              <a:t>activamos</a:t>
            </a:r>
            <a:r>
              <a:rPr lang="en-US" sz="2400" dirty="0"/>
              <a:t> claves de </a:t>
            </a:r>
            <a:r>
              <a:rPr lang="en-US" sz="2400" dirty="0" err="1"/>
              <a:t>acceso</a:t>
            </a:r>
            <a:r>
              <a:rPr lang="en-US" sz="2400" dirty="0"/>
              <a:t> que </a:t>
            </a:r>
            <a:r>
              <a:rPr lang="en-US" sz="2400" dirty="0" err="1"/>
              <a:t>permiten</a:t>
            </a:r>
            <a:r>
              <a:rPr lang="en-US" sz="2400" dirty="0"/>
              <a:t> </a:t>
            </a:r>
            <a:r>
              <a:rPr lang="en-US" sz="2400" dirty="0" err="1"/>
              <a:t>iniciar</a:t>
            </a:r>
            <a:r>
              <a:rPr lang="en-US" sz="2400" dirty="0"/>
              <a:t> </a:t>
            </a:r>
            <a:r>
              <a:rPr lang="en-US" sz="2400" dirty="0" err="1"/>
              <a:t>sesión</a:t>
            </a:r>
            <a:r>
              <a:rPr lang="en-US" sz="2400" dirty="0"/>
              <a:t> con </a:t>
            </a:r>
            <a:r>
              <a:rPr lang="en-US" sz="2400" dirty="0" err="1"/>
              <a:t>su</a:t>
            </a:r>
            <a:r>
              <a:rPr lang="en-US" sz="2400" dirty="0"/>
              <a:t> </a:t>
            </a:r>
            <a:r>
              <a:rPr lang="en-US" sz="2400" dirty="0" err="1"/>
              <a:t>huella</a:t>
            </a:r>
            <a:r>
              <a:rPr lang="en-US" sz="2400" dirty="0"/>
              <a:t> </a:t>
            </a:r>
            <a:r>
              <a:rPr lang="en-US" sz="2400" dirty="0" err="1"/>
              <a:t>dactilar</a:t>
            </a:r>
            <a:r>
              <a:rPr lang="en-US" sz="2400" dirty="0"/>
              <a:t> o </a:t>
            </a:r>
            <a:r>
              <a:rPr lang="en-US" sz="2400" dirty="0" err="1"/>
              <a:t>identificación</a:t>
            </a:r>
            <a:r>
              <a:rPr lang="en-US" sz="2400" dirty="0"/>
              <a:t> facial.</a:t>
            </a:r>
          </a:p>
          <a:p>
            <a:pPr rtl="0"/>
            <a:r>
              <a:rPr lang="en-US" sz="2400" dirty="0" err="1"/>
              <a:t>Próximamente</a:t>
            </a:r>
            <a:r>
              <a:rPr lang="en-US" sz="2400" dirty="0"/>
              <a:t>: </a:t>
            </a:r>
            <a:r>
              <a:rPr lang="en-US" sz="2400" dirty="0" err="1"/>
              <a:t>si</a:t>
            </a:r>
            <a:r>
              <a:rPr lang="en-US" sz="2400" dirty="0"/>
              <a:t> le </a:t>
            </a:r>
            <a:r>
              <a:rPr lang="en-US" sz="2400" dirty="0" err="1"/>
              <a:t>recetan</a:t>
            </a:r>
            <a:r>
              <a:rPr lang="en-US" sz="2400" dirty="0"/>
              <a:t> un nuevo </a:t>
            </a:r>
            <a:r>
              <a:rPr lang="en-US" sz="2400" dirty="0" err="1"/>
              <a:t>medicamento</a:t>
            </a:r>
            <a:r>
              <a:rPr lang="en-US" sz="2400" dirty="0"/>
              <a:t>, </a:t>
            </a:r>
            <a:r>
              <a:rPr lang="en-US" sz="2400" dirty="0" err="1"/>
              <a:t>puede</a:t>
            </a:r>
            <a:r>
              <a:rPr lang="en-US" sz="2400" dirty="0"/>
              <a:t> usar </a:t>
            </a:r>
            <a:r>
              <a:rPr lang="en-US" sz="2400" dirty="0" err="1"/>
              <a:t>nuestro</a:t>
            </a:r>
            <a:r>
              <a:rPr lang="en-US" sz="2400" dirty="0"/>
              <a:t> </a:t>
            </a:r>
            <a:r>
              <a:rPr lang="en-US" sz="2400" dirty="0" err="1"/>
              <a:t>recurso</a:t>
            </a:r>
            <a:r>
              <a:rPr lang="en-US" sz="2400" dirty="0"/>
              <a:t> de IA para </a:t>
            </a:r>
            <a:r>
              <a:rPr lang="en-US" sz="2400" dirty="0" err="1"/>
              <a:t>estimar</a:t>
            </a:r>
            <a:r>
              <a:rPr lang="en-US" sz="2400" dirty="0"/>
              <a:t> </a:t>
            </a:r>
            <a:r>
              <a:rPr lang="en-US" sz="2400" dirty="0" err="1"/>
              <a:t>su</a:t>
            </a:r>
            <a:r>
              <a:rPr lang="en-US" sz="2400" dirty="0"/>
              <a:t> </a:t>
            </a:r>
            <a:r>
              <a:rPr lang="en-US" sz="2400" dirty="0" err="1"/>
              <a:t>costo</a:t>
            </a:r>
            <a:r>
              <a:rPr lang="en-US" sz="2400" dirty="0"/>
              <a:t> </a:t>
            </a:r>
            <a:r>
              <a:rPr lang="en-US" sz="2400" dirty="0" err="1"/>
              <a:t>en</a:t>
            </a:r>
            <a:r>
              <a:rPr lang="en-US" sz="2400" dirty="0"/>
              <a:t> </a:t>
            </a:r>
            <a:r>
              <a:rPr lang="en-US" sz="2400" dirty="0" err="1"/>
              <a:t>diferentes</a:t>
            </a:r>
            <a:r>
              <a:rPr lang="en-US" sz="2400" dirty="0"/>
              <a:t> </a:t>
            </a:r>
            <a:r>
              <a:rPr lang="en-US" sz="2400" dirty="0" err="1"/>
              <a:t>farmacias</a:t>
            </a:r>
            <a:r>
              <a:rPr lang="en-US" sz="2400" dirty="0"/>
              <a:t> </a:t>
            </a:r>
            <a:r>
              <a:rPr lang="en-US" sz="2400" dirty="0" err="1"/>
              <a:t>cercanas</a:t>
            </a:r>
            <a:r>
              <a:rPr lang="en-US" sz="2400" dirty="0"/>
              <a:t> a </a:t>
            </a:r>
            <a:r>
              <a:rPr lang="en-US" sz="2400" dirty="0" err="1"/>
              <a:t>usted</a:t>
            </a:r>
            <a:r>
              <a:rPr lang="en-US" sz="2400" dirty="0"/>
              <a:t>.</a:t>
            </a:r>
            <a:endParaRPr lang="en-US" sz="2000" dirty="0"/>
          </a:p>
        </p:txBody>
      </p:sp>
    </p:spTree>
    <p:custDataLst>
      <p:tags r:id="rId1"/>
    </p:custDataLst>
    <p:extLst>
      <p:ext uri="{BB962C8B-B14F-4D97-AF65-F5344CB8AC3E}">
        <p14:creationId xmlns:p14="http://schemas.microsoft.com/office/powerpoint/2010/main" val="211604737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3200" dirty="0" err="1"/>
              <a:t>Programas</a:t>
            </a:r>
            <a:r>
              <a:rPr lang="en-US" sz="3200" dirty="0"/>
              <a:t> de </a:t>
            </a:r>
            <a:r>
              <a:rPr lang="en-US" sz="3200" dirty="0" err="1"/>
              <a:t>Ahorros</a:t>
            </a:r>
            <a:r>
              <a:rPr lang="en-US" sz="3200" dirty="0"/>
              <a:t> de Medicare</a:t>
            </a:r>
          </a:p>
        </p:txBody>
      </p:sp>
      <p:sp>
        <p:nvSpPr>
          <p:cNvPr id="6" name="Slide Number Placeholder 5"/>
          <p:cNvSpPr>
            <a:spLocks noGrp="1"/>
          </p:cNvSpPr>
          <p:nvPr>
            <p:ph type="sldNum" sz="quarter" idx="12"/>
          </p:nvPr>
        </p:nvSpPr>
        <p:spPr/>
        <p:txBody>
          <a:bodyPr/>
          <a:lstStyle/>
          <a:p>
            <a:fld id="{D60A6685-DBF6-4C41-A0CC-AA9EA7A85A20}" type="slidenum">
              <a:rPr lang="en-US" smtClean="0"/>
              <a:t>13</a:t>
            </a:fld>
            <a:endParaRPr lang="en-US"/>
          </a:p>
        </p:txBody>
      </p:sp>
      <p:sp>
        <p:nvSpPr>
          <p:cNvPr id="5" name="TextBox 4">
            <a:extLst>
              <a:ext uri="{FF2B5EF4-FFF2-40B4-BE49-F238E27FC236}">
                <a16:creationId xmlns:a16="http://schemas.microsoft.com/office/drawing/2014/main" id="{538D742B-F36E-40D7-8D09-BF64562F3DF2}"/>
              </a:ext>
            </a:extLst>
          </p:cNvPr>
          <p:cNvSpPr txBox="1"/>
          <p:nvPr/>
        </p:nvSpPr>
        <p:spPr>
          <a:xfrm>
            <a:off x="434898" y="1524259"/>
            <a:ext cx="8080452" cy="4154984"/>
          </a:xfrm>
          <a:prstGeom prst="rect">
            <a:avLst/>
          </a:prstGeom>
          <a:noFill/>
        </p:spPr>
        <p:txBody>
          <a:bodyPr wrap="square" rtlCol="0">
            <a:spAutoFit/>
          </a:bodyPr>
          <a:lstStyle/>
          <a:p>
            <a:pPr marL="457200" indent="-457200" rtl="0">
              <a:buFont typeface="Wingdings" panose="05000000000000000000" pitchFamily="2" charset="2"/>
              <a:buChar char="§"/>
            </a:pPr>
            <a:r>
              <a:rPr lang="en-US" sz="2400" dirty="0">
                <a:cs typeface="Arial" panose="020B0604020202020204" pitchFamily="34" charset="0"/>
              </a:rPr>
              <a:t>Los </a:t>
            </a:r>
            <a:r>
              <a:rPr lang="en-US" sz="2400" dirty="0" err="1">
                <a:cs typeface="Arial" panose="020B0604020202020204" pitchFamily="34" charset="0"/>
              </a:rPr>
              <a:t>Programas</a:t>
            </a:r>
            <a:r>
              <a:rPr lang="en-US" sz="2400" dirty="0">
                <a:cs typeface="Arial" panose="020B0604020202020204" pitchFamily="34" charset="0"/>
              </a:rPr>
              <a:t> de </a:t>
            </a:r>
            <a:r>
              <a:rPr lang="en-US" sz="2400" dirty="0" err="1">
                <a:cs typeface="Arial" panose="020B0604020202020204" pitchFamily="34" charset="0"/>
              </a:rPr>
              <a:t>Ahorro</a:t>
            </a:r>
            <a:r>
              <a:rPr lang="en-US" sz="2400" dirty="0">
                <a:cs typeface="Arial" panose="020B0604020202020204" pitchFamily="34" charset="0"/>
              </a:rPr>
              <a:t> de Medicare (MSP) </a:t>
            </a:r>
            <a:r>
              <a:rPr lang="en-US" sz="2400" dirty="0" err="1">
                <a:cs typeface="Arial" panose="020B0604020202020204" pitchFamily="34" charset="0"/>
              </a:rPr>
              <a:t>pueden</a:t>
            </a:r>
            <a:r>
              <a:rPr lang="en-US" sz="2400" dirty="0">
                <a:cs typeface="Arial" panose="020B0604020202020204" pitchFamily="34" charset="0"/>
              </a:rPr>
              <a:t> </a:t>
            </a:r>
            <a:r>
              <a:rPr lang="en-US" sz="2400" dirty="0" err="1">
                <a:cs typeface="Arial" panose="020B0604020202020204" pitchFamily="34" charset="0"/>
              </a:rPr>
              <a:t>ayudar</a:t>
            </a:r>
            <a:r>
              <a:rPr lang="en-US" sz="2400" dirty="0">
                <a:cs typeface="Arial" panose="020B0604020202020204" pitchFamily="34" charset="0"/>
              </a:rPr>
              <a:t> a las personas </a:t>
            </a:r>
            <a:r>
              <a:rPr lang="en-US" sz="2400" dirty="0" err="1">
                <a:cs typeface="Arial" panose="020B0604020202020204" pitchFamily="34" charset="0"/>
              </a:rPr>
              <a:t>elegibles</a:t>
            </a:r>
            <a:r>
              <a:rPr lang="en-US" sz="2400" dirty="0">
                <a:cs typeface="Arial" panose="020B0604020202020204" pitchFamily="34" charset="0"/>
              </a:rPr>
              <a:t> a </a:t>
            </a:r>
            <a:r>
              <a:rPr lang="en-US" sz="2400" dirty="0" err="1">
                <a:cs typeface="Arial" panose="020B0604020202020204" pitchFamily="34" charset="0"/>
              </a:rPr>
              <a:t>pagar</a:t>
            </a:r>
            <a:r>
              <a:rPr lang="en-US" sz="2400" dirty="0">
                <a:cs typeface="Arial" panose="020B0604020202020204" pitchFamily="34" charset="0"/>
              </a:rPr>
              <a:t> sus </a:t>
            </a:r>
            <a:r>
              <a:rPr lang="en-US" sz="2400" dirty="0" err="1">
                <a:cs typeface="Arial" panose="020B0604020202020204" pitchFamily="34" charset="0"/>
              </a:rPr>
              <a:t>primas</a:t>
            </a:r>
            <a:r>
              <a:rPr lang="en-US" sz="2400" dirty="0">
                <a:cs typeface="Arial" panose="020B0604020202020204" pitchFamily="34" charset="0"/>
              </a:rPr>
              <a:t> de Medicare y </a:t>
            </a:r>
            <a:r>
              <a:rPr lang="en-US" sz="2400" dirty="0" err="1">
                <a:cs typeface="Arial" panose="020B0604020202020204" pitchFamily="34" charset="0"/>
              </a:rPr>
              <a:t>otros</a:t>
            </a:r>
            <a:r>
              <a:rPr lang="en-US" sz="2400" dirty="0">
                <a:cs typeface="Arial" panose="020B0604020202020204" pitchFamily="34" charset="0"/>
              </a:rPr>
              <a:t> </a:t>
            </a:r>
            <a:r>
              <a:rPr lang="en-US" sz="2400" dirty="0" err="1">
                <a:cs typeface="Arial" panose="020B0604020202020204" pitchFamily="34" charset="0"/>
              </a:rPr>
              <a:t>costos</a:t>
            </a:r>
            <a:r>
              <a:rPr lang="en-US" sz="2400" dirty="0">
                <a:cs typeface="Arial" panose="020B0604020202020204" pitchFamily="34" charset="0"/>
              </a:rPr>
              <a:t> </a:t>
            </a:r>
            <a:r>
              <a:rPr lang="en-US" sz="2400" dirty="0" err="1">
                <a:cs typeface="Arial" panose="020B0604020202020204" pitchFamily="34" charset="0"/>
              </a:rPr>
              <a:t>asociados</a:t>
            </a:r>
            <a:r>
              <a:rPr lang="en-US" sz="2400" dirty="0">
                <a:cs typeface="Arial" panose="020B0604020202020204" pitchFamily="34" charset="0"/>
              </a:rPr>
              <a:t> a Medicare</a:t>
            </a:r>
          </a:p>
          <a:p>
            <a:pPr marL="457200" indent="-457200" rtl="0">
              <a:buFont typeface="Wingdings" panose="05000000000000000000" pitchFamily="2" charset="2"/>
              <a:buChar char="§"/>
            </a:pPr>
            <a:r>
              <a:rPr lang="en-US" sz="2400" dirty="0">
                <a:cs typeface="Arial" panose="020B0604020202020204" pitchFamily="34" charset="0"/>
              </a:rPr>
              <a:t>MSP son </a:t>
            </a:r>
            <a:r>
              <a:rPr lang="en-US" sz="2400" dirty="0" err="1">
                <a:cs typeface="Arial" panose="020B0604020202020204" pitchFamily="34" charset="0"/>
              </a:rPr>
              <a:t>administrados</a:t>
            </a:r>
            <a:r>
              <a:rPr lang="en-US" sz="2400" dirty="0">
                <a:cs typeface="Arial" panose="020B0604020202020204" pitchFamily="34" charset="0"/>
              </a:rPr>
              <a:t> </a:t>
            </a:r>
            <a:r>
              <a:rPr lang="en-US" sz="2400" dirty="0">
                <a:highlight>
                  <a:srgbClr val="FFFF00"/>
                </a:highlight>
                <a:cs typeface="Arial" panose="020B0604020202020204" pitchFamily="34" charset="0"/>
              </a:rPr>
              <a:t> [</a:t>
            </a:r>
            <a:r>
              <a:rPr lang="en-US" sz="2400" dirty="0" err="1">
                <a:highlight>
                  <a:srgbClr val="FFFF00"/>
                </a:highlight>
                <a:cs typeface="Arial" panose="020B0604020202020204" pitchFamily="34" charset="0"/>
              </a:rPr>
              <a:t>insertar</a:t>
            </a:r>
            <a:r>
              <a:rPr lang="en-US" sz="2400" dirty="0">
                <a:highlight>
                  <a:srgbClr val="FFFF00"/>
                </a:highlight>
                <a:cs typeface="Arial" panose="020B0604020202020204" pitchFamily="34" charset="0"/>
              </a:rPr>
              <a:t> </a:t>
            </a:r>
            <a:r>
              <a:rPr lang="en-US" sz="2400" dirty="0" err="1">
                <a:highlight>
                  <a:srgbClr val="FFFF00"/>
                </a:highlight>
                <a:cs typeface="Arial" panose="020B0604020202020204" pitchFamily="34" charset="0"/>
              </a:rPr>
              <a:t>información</a:t>
            </a:r>
            <a:r>
              <a:rPr lang="en-US" sz="2400" dirty="0">
                <a:highlight>
                  <a:srgbClr val="FFFF00"/>
                </a:highlight>
                <a:cs typeface="Arial" panose="020B0604020202020204" pitchFamily="34" charset="0"/>
              </a:rPr>
              <a:t> de </a:t>
            </a:r>
            <a:r>
              <a:rPr lang="en-US" sz="2400" dirty="0" err="1">
                <a:highlight>
                  <a:srgbClr val="FFFF00"/>
                </a:highlight>
                <a:cs typeface="Arial" panose="020B0604020202020204" pitchFamily="34" charset="0"/>
              </a:rPr>
              <a:t>contacto</a:t>
            </a:r>
            <a:r>
              <a:rPr lang="en-US" sz="2400" dirty="0">
                <a:highlight>
                  <a:srgbClr val="FFFF00"/>
                </a:highlight>
                <a:cs typeface="Arial" panose="020B0604020202020204" pitchFamily="34" charset="0"/>
              </a:rPr>
              <a:t> </a:t>
            </a:r>
            <a:r>
              <a:rPr lang="en-US" sz="2400" dirty="0" err="1">
                <a:highlight>
                  <a:srgbClr val="FFFF00"/>
                </a:highlight>
                <a:cs typeface="Arial" panose="020B0604020202020204" pitchFamily="34" charset="0"/>
              </a:rPr>
              <a:t>específica</a:t>
            </a:r>
            <a:r>
              <a:rPr lang="en-US" sz="2400" dirty="0">
                <a:highlight>
                  <a:srgbClr val="FFFF00"/>
                </a:highlight>
                <a:cs typeface="Arial" panose="020B0604020202020204" pitchFamily="34" charset="0"/>
              </a:rPr>
              <a:t> del </a:t>
            </a:r>
            <a:r>
              <a:rPr lang="en-US" sz="2400" dirty="0" err="1">
                <a:highlight>
                  <a:srgbClr val="FFFF00"/>
                </a:highlight>
                <a:cs typeface="Arial" panose="020B0604020202020204" pitchFamily="34" charset="0"/>
              </a:rPr>
              <a:t>estado</a:t>
            </a:r>
            <a:r>
              <a:rPr lang="en-US" sz="2400" dirty="0">
                <a:highlight>
                  <a:srgbClr val="FFFF00"/>
                </a:highlight>
                <a:cs typeface="Arial" panose="020B0604020202020204" pitchFamily="34" charset="0"/>
              </a:rPr>
              <a:t>] </a:t>
            </a:r>
          </a:p>
          <a:p>
            <a:pPr marL="457200" indent="-457200" rtl="0">
              <a:buFont typeface="Wingdings" panose="05000000000000000000" pitchFamily="2" charset="2"/>
              <a:buChar char="§"/>
            </a:pPr>
            <a:r>
              <a:rPr lang="en-US" sz="2400" dirty="0">
                <a:cs typeface="Arial" panose="020B0604020202020204" pitchFamily="34" charset="0"/>
              </a:rPr>
              <a:t>Puede solicitar un MSP </a:t>
            </a:r>
            <a:r>
              <a:rPr lang="en-US" sz="2400" dirty="0">
                <a:highlight>
                  <a:srgbClr val="FFFF00"/>
                </a:highlight>
                <a:cs typeface="Arial" panose="020B0604020202020204" pitchFamily="34" charset="0"/>
              </a:rPr>
              <a:t>[</a:t>
            </a:r>
            <a:r>
              <a:rPr lang="en-US" sz="2400" dirty="0" err="1">
                <a:highlight>
                  <a:srgbClr val="FFFF00"/>
                </a:highlight>
                <a:cs typeface="Arial" panose="020B0604020202020204" pitchFamily="34" charset="0"/>
              </a:rPr>
              <a:t>insertar</a:t>
            </a:r>
            <a:r>
              <a:rPr lang="en-US" sz="2400" dirty="0">
                <a:highlight>
                  <a:srgbClr val="FFFF00"/>
                </a:highlight>
                <a:cs typeface="Arial" panose="020B0604020202020204" pitchFamily="34" charset="0"/>
              </a:rPr>
              <a:t> información </a:t>
            </a:r>
            <a:r>
              <a:rPr lang="en-US" sz="2400" dirty="0" err="1">
                <a:highlight>
                  <a:srgbClr val="FFFF00"/>
                </a:highlight>
                <a:cs typeface="Arial" panose="020B0604020202020204" pitchFamily="34" charset="0"/>
              </a:rPr>
              <a:t>específica</a:t>
            </a:r>
            <a:r>
              <a:rPr lang="en-US" sz="2400" dirty="0">
                <a:highlight>
                  <a:srgbClr val="FFFF00"/>
                </a:highlight>
                <a:cs typeface="Arial" panose="020B0604020202020204" pitchFamily="34" charset="0"/>
              </a:rPr>
              <a:t> del </a:t>
            </a:r>
            <a:r>
              <a:rPr lang="en-US" sz="2400" dirty="0" err="1">
                <a:highlight>
                  <a:srgbClr val="FFFF00"/>
                </a:highlight>
                <a:cs typeface="Arial" panose="020B0604020202020204" pitchFamily="34" charset="0"/>
              </a:rPr>
              <a:t>estado</a:t>
            </a:r>
            <a:r>
              <a:rPr lang="en-US" sz="2400" dirty="0">
                <a:highlight>
                  <a:srgbClr val="FFFF00"/>
                </a:highlight>
                <a:cs typeface="Arial" panose="020B0604020202020204" pitchFamily="34" charset="0"/>
              </a:rPr>
              <a:t> sobre </a:t>
            </a:r>
            <a:r>
              <a:rPr lang="en-US" sz="2400" dirty="0" err="1">
                <a:highlight>
                  <a:srgbClr val="FFFF00"/>
                </a:highlight>
                <a:cs typeface="Arial" panose="020B0604020202020204" pitchFamily="34" charset="0"/>
              </a:rPr>
              <a:t>cuándo</a:t>
            </a:r>
            <a:r>
              <a:rPr lang="en-US" sz="2400" dirty="0">
                <a:highlight>
                  <a:srgbClr val="FFFF00"/>
                </a:highlight>
                <a:cs typeface="Arial" panose="020B0604020202020204" pitchFamily="34" charset="0"/>
              </a:rPr>
              <a:t> </a:t>
            </a:r>
            <a:r>
              <a:rPr lang="en-US" sz="2400" dirty="0" err="1">
                <a:highlight>
                  <a:srgbClr val="FFFF00"/>
                </a:highlight>
                <a:cs typeface="Arial" panose="020B0604020202020204" pitchFamily="34" charset="0"/>
              </a:rPr>
              <a:t>pueden</a:t>
            </a:r>
            <a:r>
              <a:rPr lang="en-US" sz="2400" dirty="0">
                <a:highlight>
                  <a:srgbClr val="FFFF00"/>
                </a:highlight>
                <a:cs typeface="Arial" panose="020B0604020202020204" pitchFamily="34" charset="0"/>
              </a:rPr>
              <a:t> solicitar]</a:t>
            </a:r>
            <a:r>
              <a:rPr lang="en-US" sz="2400" dirty="0">
                <a:cs typeface="Arial" panose="020B0604020202020204" pitchFamily="34" charset="0"/>
              </a:rPr>
              <a:t> </a:t>
            </a:r>
          </a:p>
          <a:p>
            <a:pPr marL="457200" indent="-457200" rtl="0">
              <a:buFont typeface="Wingdings" panose="05000000000000000000" pitchFamily="2" charset="2"/>
              <a:buChar char="§"/>
            </a:pPr>
            <a:r>
              <a:rPr lang="en-US" sz="2400" dirty="0">
                <a:cs typeface="Arial" panose="020B0604020202020204" pitchFamily="34" charset="0"/>
              </a:rPr>
              <a:t>Los MSP </a:t>
            </a:r>
            <a:r>
              <a:rPr lang="en-US" sz="2400" dirty="0" err="1">
                <a:cs typeface="Arial" panose="020B0604020202020204" pitchFamily="34" charset="0"/>
              </a:rPr>
              <a:t>están</a:t>
            </a:r>
            <a:r>
              <a:rPr lang="en-US" sz="2400" dirty="0">
                <a:cs typeface="Arial" panose="020B0604020202020204" pitchFamily="34" charset="0"/>
              </a:rPr>
              <a:t> </a:t>
            </a:r>
            <a:r>
              <a:rPr lang="en-US" sz="2400" dirty="0" err="1">
                <a:cs typeface="Arial" panose="020B0604020202020204" pitchFamily="34" charset="0"/>
              </a:rPr>
              <a:t>autorizados</a:t>
            </a:r>
            <a:r>
              <a:rPr lang="en-US" sz="2400" dirty="0">
                <a:cs typeface="Arial" panose="020B0604020202020204" pitchFamily="34" charset="0"/>
              </a:rPr>
              <a:t> </a:t>
            </a:r>
            <a:r>
              <a:rPr lang="en-US" sz="2400" dirty="0" err="1">
                <a:cs typeface="Arial" panose="020B0604020202020204" pitchFamily="34" charset="0"/>
              </a:rPr>
              <a:t>por</a:t>
            </a:r>
            <a:r>
              <a:rPr lang="en-US" sz="2400" dirty="0">
                <a:cs typeface="Arial" panose="020B0604020202020204" pitchFamily="34" charset="0"/>
              </a:rPr>
              <a:t> 12 meses</a:t>
            </a:r>
          </a:p>
          <a:p>
            <a:pPr marL="457200" indent="-457200" rtl="0">
              <a:buFont typeface="Wingdings" panose="05000000000000000000" pitchFamily="2" charset="2"/>
              <a:buChar char="§"/>
            </a:pPr>
            <a:r>
              <a:rPr lang="en-US" sz="2400" dirty="0">
                <a:highlight>
                  <a:srgbClr val="FFFF00"/>
                </a:highlight>
                <a:cs typeface="Arial" panose="020B0604020202020204" pitchFamily="34" charset="0"/>
              </a:rPr>
              <a:t>[</a:t>
            </a:r>
            <a:r>
              <a:rPr lang="en-US" sz="2400" dirty="0" err="1">
                <a:highlight>
                  <a:srgbClr val="FFFF00"/>
                </a:highlight>
                <a:cs typeface="Arial" panose="020B0604020202020204" pitchFamily="34" charset="0"/>
              </a:rPr>
              <a:t>insertar</a:t>
            </a:r>
            <a:r>
              <a:rPr lang="en-US" sz="2400" dirty="0">
                <a:highlight>
                  <a:srgbClr val="FFFF00"/>
                </a:highlight>
                <a:cs typeface="Arial" panose="020B0604020202020204" pitchFamily="34" charset="0"/>
              </a:rPr>
              <a:t> agencia </a:t>
            </a:r>
            <a:r>
              <a:rPr lang="en-US" sz="2400" dirty="0" err="1">
                <a:highlight>
                  <a:srgbClr val="FFFF00"/>
                </a:highlight>
                <a:cs typeface="Arial" panose="020B0604020202020204" pitchFamily="34" charset="0"/>
              </a:rPr>
              <a:t>estatal</a:t>
            </a:r>
            <a:r>
              <a:rPr lang="en-US" sz="2400" dirty="0">
                <a:highlight>
                  <a:srgbClr val="FFFF00"/>
                </a:highlight>
                <a:cs typeface="Arial" panose="020B0604020202020204" pitchFamily="34" charset="0"/>
              </a:rPr>
              <a:t>] </a:t>
            </a:r>
            <a:r>
              <a:rPr lang="en-US" sz="2400" dirty="0" err="1">
                <a:cs typeface="Arial" panose="020B0604020202020204" pitchFamily="34" charset="0"/>
              </a:rPr>
              <a:t>envía</a:t>
            </a:r>
            <a:r>
              <a:rPr lang="en-US" sz="2400" dirty="0">
                <a:cs typeface="Arial" panose="020B0604020202020204" pitchFamily="34" charset="0"/>
              </a:rPr>
              <a:t> </a:t>
            </a:r>
            <a:r>
              <a:rPr lang="en-US" sz="2400" dirty="0" err="1">
                <a:cs typeface="Arial" panose="020B0604020202020204" pitchFamily="34" charset="0"/>
              </a:rPr>
              <a:t>paquetes</a:t>
            </a:r>
            <a:r>
              <a:rPr lang="en-US" sz="2400" dirty="0">
                <a:cs typeface="Arial" panose="020B0604020202020204" pitchFamily="34" charset="0"/>
              </a:rPr>
              <a:t> de </a:t>
            </a:r>
            <a:r>
              <a:rPr lang="en-US" sz="2400" dirty="0" err="1">
                <a:cs typeface="Arial" panose="020B0604020202020204" pitchFamily="34" charset="0"/>
              </a:rPr>
              <a:t>renovación</a:t>
            </a:r>
            <a:r>
              <a:rPr lang="en-US" sz="2400" dirty="0">
                <a:cs typeface="Arial" panose="020B0604020202020204" pitchFamily="34" charset="0"/>
              </a:rPr>
              <a:t> </a:t>
            </a:r>
            <a:r>
              <a:rPr lang="en-US" sz="2400" dirty="0" err="1">
                <a:cs typeface="Arial" panose="020B0604020202020204" pitchFamily="34" charset="0"/>
              </a:rPr>
              <a:t>cada</a:t>
            </a:r>
            <a:r>
              <a:rPr lang="en-US" sz="2400" dirty="0">
                <a:cs typeface="Arial" panose="020B0604020202020204" pitchFamily="34" charset="0"/>
              </a:rPr>
              <a:t> año para </a:t>
            </a:r>
            <a:r>
              <a:rPr lang="en-US" sz="2400" dirty="0" err="1">
                <a:cs typeface="Arial" panose="020B0604020202020204" pitchFamily="34" charset="0"/>
              </a:rPr>
              <a:t>evaluar</a:t>
            </a:r>
            <a:r>
              <a:rPr lang="en-US" sz="2400" dirty="0">
                <a:cs typeface="Arial" panose="020B0604020202020204" pitchFamily="34" charset="0"/>
              </a:rPr>
              <a:t> </a:t>
            </a:r>
            <a:r>
              <a:rPr lang="en-US" sz="2400" dirty="0" err="1">
                <a:cs typeface="Arial" panose="020B0604020202020204" pitchFamily="34" charset="0"/>
              </a:rPr>
              <a:t>si</a:t>
            </a:r>
            <a:r>
              <a:rPr lang="en-US" sz="2400" dirty="0">
                <a:cs typeface="Arial" panose="020B0604020202020204" pitchFamily="34" charset="0"/>
              </a:rPr>
              <a:t> las personas </a:t>
            </a:r>
            <a:r>
              <a:rPr lang="en-US" sz="2400" dirty="0" err="1">
                <a:cs typeface="Arial" panose="020B0604020202020204" pitchFamily="34" charset="0"/>
              </a:rPr>
              <a:t>siguen</a:t>
            </a:r>
            <a:r>
              <a:rPr lang="en-US" sz="2400" dirty="0">
                <a:cs typeface="Arial" panose="020B0604020202020204" pitchFamily="34" charset="0"/>
              </a:rPr>
              <a:t> </a:t>
            </a:r>
            <a:r>
              <a:rPr lang="en-US" sz="2400" dirty="0" err="1">
                <a:cs typeface="Arial" panose="020B0604020202020204" pitchFamily="34" charset="0"/>
              </a:rPr>
              <a:t>siendo</a:t>
            </a:r>
            <a:r>
              <a:rPr lang="en-US" sz="2400" dirty="0">
                <a:cs typeface="Arial" panose="020B0604020202020204" pitchFamily="34" charset="0"/>
              </a:rPr>
              <a:t> </a:t>
            </a:r>
            <a:r>
              <a:rPr lang="en-US" sz="2400" dirty="0" err="1">
                <a:cs typeface="Arial" panose="020B0604020202020204" pitchFamily="34" charset="0"/>
              </a:rPr>
              <a:t>elegibles</a:t>
            </a:r>
            <a:endParaRPr lang="en-US" sz="2400" dirty="0">
              <a:cs typeface="Arial" panose="020B0604020202020204" pitchFamily="34" charset="0"/>
            </a:endParaRPr>
          </a:p>
        </p:txBody>
      </p:sp>
    </p:spTree>
    <p:custDataLst>
      <p:tags r:id="rId1"/>
    </p:custDataLst>
    <p:extLst>
      <p:ext uri="{BB962C8B-B14F-4D97-AF65-F5344CB8AC3E}">
        <p14:creationId xmlns:p14="http://schemas.microsoft.com/office/powerpoint/2010/main" val="25356693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rtl="0"/>
            <a:r>
              <a:rPr lang="en-US" sz="3200"/>
              <a:t>Parte D Subsidio para Bajos Ingresos </a:t>
            </a:r>
            <a:br>
              <a:rPr lang="en-US" sz="3200"/>
            </a:br>
            <a:r>
              <a:rPr lang="en-US" sz="3200"/>
              <a:t>(LIS o "Ayuda Adicional")</a:t>
            </a:r>
          </a:p>
        </p:txBody>
      </p:sp>
      <p:sp>
        <p:nvSpPr>
          <p:cNvPr id="16" name="Content Placeholder 4">
            <a:extLst>
              <a:ext uri="{FF2B5EF4-FFF2-40B4-BE49-F238E27FC236}">
                <a16:creationId xmlns:a16="http://schemas.microsoft.com/office/drawing/2014/main" id="{A2928386-9764-433C-A083-B2C27908B7CF}"/>
              </a:ext>
            </a:extLst>
          </p:cNvPr>
          <p:cNvSpPr txBox="1"/>
          <p:nvPr/>
        </p:nvSpPr>
        <p:spPr>
          <a:xfrm>
            <a:off x="696515" y="1483112"/>
            <a:ext cx="7750969" cy="5084956"/>
          </a:xfrm>
          <a:prstGeom prst="rect">
            <a:avLst/>
          </a:prstGeom>
        </p:spPr>
        <p:txBody>
          <a:bodyPr>
            <a:noAutofit/>
          </a:bodyPr>
          <a:lstStyle>
            <a:lvl1pPr marL="228600" indent="-228600" algn="l" defTabSz="914400" rtl="0" eaLnBrk="1" latinLnBrk="0" hangingPunct="1">
              <a:lnSpc>
                <a:spcPct val="90000"/>
              </a:lnSpc>
              <a:spcBef>
                <a:spcPts val="1000"/>
              </a:spcBef>
              <a:buClr>
                <a:srgbClr val="00539A"/>
              </a:buClr>
              <a:buFont typeface="Wingdings" panose="05000000000000000000"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spcBef>
                <a:spcPct val="0"/>
              </a:spcBef>
              <a:spcAft>
                <a:spcPts val="900"/>
              </a:spcAft>
              <a:buNone/>
            </a:pPr>
            <a:r>
              <a:rPr lang="en-US" sz="2400" b="1" dirty="0">
                <a:latin typeface="+mn-lt"/>
              </a:rPr>
              <a:t>"Ayuda </a:t>
            </a:r>
            <a:r>
              <a:rPr lang="en-US" sz="2400" b="1" dirty="0" err="1">
                <a:latin typeface="+mn-lt"/>
              </a:rPr>
              <a:t>Adicional</a:t>
            </a:r>
            <a:r>
              <a:rPr lang="en-US" sz="2400" b="1" dirty="0">
                <a:latin typeface="+mn-lt"/>
              </a:rPr>
              <a:t>" es un </a:t>
            </a:r>
            <a:r>
              <a:rPr lang="en-US" sz="2400" b="1" dirty="0" err="1">
                <a:latin typeface="+mn-lt"/>
              </a:rPr>
              <a:t>programa</a:t>
            </a:r>
            <a:r>
              <a:rPr lang="en-US" sz="2400" b="1" dirty="0">
                <a:latin typeface="+mn-lt"/>
              </a:rPr>
              <a:t> para </a:t>
            </a:r>
            <a:r>
              <a:rPr lang="en-US" sz="2400" b="1" dirty="0" err="1">
                <a:latin typeface="+mn-lt"/>
              </a:rPr>
              <a:t>ayudar</a:t>
            </a:r>
            <a:r>
              <a:rPr lang="en-US" sz="2400" b="1" dirty="0">
                <a:latin typeface="+mn-lt"/>
              </a:rPr>
              <a:t> a personas con </a:t>
            </a:r>
            <a:r>
              <a:rPr lang="en-US" sz="2400" b="1" dirty="0" err="1">
                <a:latin typeface="+mn-lt"/>
              </a:rPr>
              <a:t>ingresos</a:t>
            </a:r>
            <a:r>
              <a:rPr lang="en-US" sz="2400" b="1" dirty="0">
                <a:latin typeface="+mn-lt"/>
              </a:rPr>
              <a:t> y </a:t>
            </a:r>
            <a:r>
              <a:rPr lang="en-US" sz="2400" b="1" dirty="0" err="1">
                <a:latin typeface="+mn-lt"/>
              </a:rPr>
              <a:t>recursos</a:t>
            </a:r>
            <a:r>
              <a:rPr lang="en-US" sz="2400" b="1" dirty="0">
                <a:latin typeface="+mn-lt"/>
              </a:rPr>
              <a:t> </a:t>
            </a:r>
            <a:r>
              <a:rPr lang="en-US" sz="2400" b="1" dirty="0" err="1">
                <a:latin typeface="+mn-lt"/>
              </a:rPr>
              <a:t>limitados</a:t>
            </a:r>
            <a:r>
              <a:rPr lang="en-US" sz="2400" b="1" dirty="0">
                <a:latin typeface="+mn-lt"/>
              </a:rPr>
              <a:t> a </a:t>
            </a:r>
            <a:r>
              <a:rPr lang="en-US" sz="2400" b="1" dirty="0" err="1">
                <a:latin typeface="+mn-lt"/>
              </a:rPr>
              <a:t>pagar</a:t>
            </a:r>
            <a:r>
              <a:rPr lang="en-US" sz="2400" b="1" dirty="0">
                <a:latin typeface="+mn-lt"/>
              </a:rPr>
              <a:t> </a:t>
            </a:r>
            <a:r>
              <a:rPr lang="en-US" sz="2400" b="1" dirty="0" err="1">
                <a:latin typeface="+mn-lt"/>
              </a:rPr>
              <a:t>los</a:t>
            </a:r>
            <a:r>
              <a:rPr lang="en-US" sz="2400" b="1" dirty="0">
                <a:latin typeface="+mn-lt"/>
              </a:rPr>
              <a:t> </a:t>
            </a:r>
            <a:r>
              <a:rPr lang="en-US" sz="2400" b="1" dirty="0" err="1">
                <a:latin typeface="+mn-lt"/>
              </a:rPr>
              <a:t>costos</a:t>
            </a:r>
            <a:r>
              <a:rPr lang="en-US" sz="2400" b="1" dirty="0">
                <a:latin typeface="+mn-lt"/>
              </a:rPr>
              <a:t> de la </a:t>
            </a:r>
            <a:r>
              <a:rPr lang="en-US" sz="2400" b="1" dirty="0" err="1">
                <a:latin typeface="+mn-lt"/>
              </a:rPr>
              <a:t>cobertura</a:t>
            </a:r>
            <a:r>
              <a:rPr lang="en-US" sz="2400" b="1" dirty="0">
                <a:latin typeface="+mn-lt"/>
              </a:rPr>
              <a:t> de </a:t>
            </a:r>
            <a:r>
              <a:rPr lang="en-US" sz="2400" b="1" dirty="0" err="1">
                <a:latin typeface="+mn-lt"/>
              </a:rPr>
              <a:t>medicamentos</a:t>
            </a:r>
            <a:r>
              <a:rPr lang="en-US" sz="2400" b="1" dirty="0">
                <a:latin typeface="+mn-lt"/>
              </a:rPr>
              <a:t> de Medicare.</a:t>
            </a:r>
          </a:p>
          <a:p>
            <a:pPr marL="548640" indent="-342900" defTabSz="514350">
              <a:lnSpc>
                <a:spcPct val="100000"/>
              </a:lnSpc>
              <a:spcBef>
                <a:spcPct val="0"/>
              </a:spcBef>
              <a:spcAft>
                <a:spcPts val="900"/>
              </a:spcAft>
              <a:buClr>
                <a:schemeClr val="tx1"/>
              </a:buClr>
              <a:buFont typeface="Arial" panose="020B0604020202020204" pitchFamily="34" charset="0"/>
              <a:buChar char="•"/>
            </a:pPr>
            <a:r>
              <a:rPr lang="en-US" sz="2400" dirty="0" err="1">
                <a:latin typeface="+mn-lt"/>
              </a:rPr>
              <a:t>Elegible</a:t>
            </a:r>
            <a:r>
              <a:rPr lang="en-US" sz="2400" dirty="0">
                <a:latin typeface="+mn-lt"/>
              </a:rPr>
              <a:t> para </a:t>
            </a:r>
            <a:r>
              <a:rPr lang="en-US" sz="2400" dirty="0" err="1">
                <a:latin typeface="+mn-lt"/>
              </a:rPr>
              <a:t>una</a:t>
            </a:r>
            <a:r>
              <a:rPr lang="en-US" sz="2400" dirty="0">
                <a:latin typeface="+mn-lt"/>
              </a:rPr>
              <a:t> prima de plan de $0</a:t>
            </a:r>
          </a:p>
          <a:p>
            <a:pPr marL="548640" indent="-342900" defTabSz="514350" rtl="0">
              <a:lnSpc>
                <a:spcPct val="100000"/>
              </a:lnSpc>
              <a:spcBef>
                <a:spcPct val="0"/>
              </a:spcBef>
              <a:spcAft>
                <a:spcPts val="900"/>
              </a:spcAft>
              <a:buClr>
                <a:schemeClr val="tx1"/>
              </a:buClr>
              <a:buFont typeface="Arial" panose="020B0604020202020204" pitchFamily="34" charset="0"/>
              <a:buChar char="•"/>
            </a:pPr>
            <a:r>
              <a:rPr lang="en-US" sz="2400" dirty="0">
                <a:latin typeface="+mn-lt"/>
              </a:rPr>
              <a:t>Pagar $0 </a:t>
            </a:r>
            <a:r>
              <a:rPr lang="en-US" sz="2400" dirty="0" err="1">
                <a:latin typeface="+mn-lt"/>
              </a:rPr>
              <a:t>por</a:t>
            </a:r>
            <a:r>
              <a:rPr lang="en-US" sz="2400" dirty="0">
                <a:latin typeface="+mn-lt"/>
              </a:rPr>
              <a:t> </a:t>
            </a:r>
            <a:r>
              <a:rPr lang="en-US" sz="2400" dirty="0" err="1">
                <a:latin typeface="+mn-lt"/>
              </a:rPr>
              <a:t>deducibles</a:t>
            </a:r>
            <a:endParaRPr lang="en-US" sz="2400" dirty="0">
              <a:latin typeface="+mn-lt"/>
            </a:endParaRPr>
          </a:p>
          <a:p>
            <a:pPr marL="548640" indent="-342900" defTabSz="514350" rtl="0">
              <a:lnSpc>
                <a:spcPct val="100000"/>
              </a:lnSpc>
              <a:spcBef>
                <a:spcPct val="0"/>
              </a:spcBef>
              <a:spcAft>
                <a:spcPts val="900"/>
              </a:spcAft>
              <a:buClr>
                <a:schemeClr val="tx1"/>
              </a:buClr>
              <a:buFont typeface="Arial" panose="020B0604020202020204" pitchFamily="34" charset="0"/>
              <a:buChar char="•"/>
            </a:pPr>
            <a:r>
              <a:rPr lang="en-US" sz="2400" dirty="0" err="1">
                <a:latin typeface="+mn-lt"/>
              </a:rPr>
              <a:t>Reducción</a:t>
            </a:r>
            <a:r>
              <a:rPr lang="en-US" sz="2400" dirty="0">
                <a:latin typeface="+mn-lt"/>
              </a:rPr>
              <a:t> de </a:t>
            </a:r>
            <a:r>
              <a:rPr lang="en-US" sz="2400" dirty="0" err="1">
                <a:latin typeface="+mn-lt"/>
              </a:rPr>
              <a:t>costos</a:t>
            </a:r>
            <a:r>
              <a:rPr lang="en-US" sz="2400" dirty="0">
                <a:latin typeface="+mn-lt"/>
              </a:rPr>
              <a:t> </a:t>
            </a:r>
            <a:r>
              <a:rPr lang="en-US" sz="2400" dirty="0" err="1">
                <a:latin typeface="+mn-lt"/>
              </a:rPr>
              <a:t>compartidos</a:t>
            </a:r>
            <a:r>
              <a:rPr lang="en-US" sz="2400" dirty="0">
                <a:latin typeface="+mn-lt"/>
              </a:rPr>
              <a:t> para </a:t>
            </a:r>
            <a:r>
              <a:rPr lang="en-US" sz="2400" dirty="0" err="1">
                <a:latin typeface="+mn-lt"/>
              </a:rPr>
              <a:t>medicamentos</a:t>
            </a:r>
            <a:r>
              <a:rPr lang="en-US" sz="2400" dirty="0">
                <a:latin typeface="+mn-lt"/>
              </a:rPr>
              <a:t> </a:t>
            </a:r>
            <a:r>
              <a:rPr lang="en-US" sz="2400" dirty="0" err="1">
                <a:latin typeface="+mn-lt"/>
              </a:rPr>
              <a:t>genéricos</a:t>
            </a:r>
            <a:r>
              <a:rPr lang="en-US" sz="2400" dirty="0">
                <a:latin typeface="+mn-lt"/>
              </a:rPr>
              <a:t> y de </a:t>
            </a:r>
            <a:r>
              <a:rPr lang="en-US" sz="2400" dirty="0" err="1">
                <a:latin typeface="+mn-lt"/>
              </a:rPr>
              <a:t>marca</a:t>
            </a:r>
            <a:r>
              <a:rPr lang="en-US" sz="2400" dirty="0">
                <a:latin typeface="+mn-lt"/>
              </a:rPr>
              <a:t> </a:t>
            </a:r>
          </a:p>
          <a:p>
            <a:pPr marL="548640" indent="-342900" defTabSz="514350" rtl="0">
              <a:lnSpc>
                <a:spcPct val="100000"/>
              </a:lnSpc>
              <a:spcBef>
                <a:spcPct val="0"/>
              </a:spcBef>
              <a:spcAft>
                <a:spcPts val="900"/>
              </a:spcAft>
              <a:buClr>
                <a:schemeClr val="tx1"/>
              </a:buClr>
              <a:buFont typeface="Arial" panose="020B0604020202020204" pitchFamily="34" charset="0"/>
              <a:buChar char="•"/>
            </a:pPr>
            <a:r>
              <a:rPr lang="en-US" sz="2400" dirty="0">
                <a:latin typeface="+mn-lt"/>
              </a:rPr>
              <a:t>Las personas que </a:t>
            </a:r>
            <a:r>
              <a:rPr lang="en-US" sz="2400" dirty="0" err="1">
                <a:latin typeface="+mn-lt"/>
              </a:rPr>
              <a:t>cumplan</a:t>
            </a:r>
            <a:r>
              <a:rPr lang="en-US" sz="2400" dirty="0">
                <a:latin typeface="+mn-lt"/>
              </a:rPr>
              <a:t> </a:t>
            </a:r>
            <a:r>
              <a:rPr lang="en-US" sz="2400" dirty="0" err="1">
                <a:latin typeface="+mn-lt"/>
              </a:rPr>
              <a:t>los</a:t>
            </a:r>
            <a:r>
              <a:rPr lang="en-US" sz="2400" dirty="0">
                <a:latin typeface="+mn-lt"/>
              </a:rPr>
              <a:t> </a:t>
            </a:r>
            <a:r>
              <a:rPr lang="en-US" sz="2400" dirty="0" err="1">
                <a:latin typeface="+mn-lt"/>
              </a:rPr>
              <a:t>requisitos</a:t>
            </a:r>
            <a:r>
              <a:rPr lang="en-US" sz="2400" dirty="0">
                <a:latin typeface="+mn-lt"/>
              </a:rPr>
              <a:t> no </a:t>
            </a:r>
            <a:r>
              <a:rPr lang="en-US" sz="2400" dirty="0" err="1">
                <a:latin typeface="+mn-lt"/>
              </a:rPr>
              <a:t>pagarán</a:t>
            </a:r>
            <a:r>
              <a:rPr lang="en-US" sz="2400" dirty="0">
                <a:latin typeface="+mn-lt"/>
              </a:rPr>
              <a:t> </a:t>
            </a:r>
            <a:r>
              <a:rPr lang="en-US" sz="2400" dirty="0" err="1">
                <a:latin typeface="+mn-lt"/>
              </a:rPr>
              <a:t>una</a:t>
            </a:r>
            <a:r>
              <a:rPr lang="en-US" sz="2400" dirty="0">
                <a:latin typeface="+mn-lt"/>
              </a:rPr>
              <a:t> </a:t>
            </a:r>
            <a:r>
              <a:rPr lang="en-US" sz="2400" dirty="0" err="1">
                <a:latin typeface="+mn-lt"/>
              </a:rPr>
              <a:t>multa</a:t>
            </a:r>
            <a:r>
              <a:rPr lang="en-US" sz="2400" dirty="0">
                <a:latin typeface="+mn-lt"/>
              </a:rPr>
              <a:t> </a:t>
            </a:r>
            <a:r>
              <a:rPr lang="en-US" sz="2400" dirty="0" err="1">
                <a:latin typeface="+mn-lt"/>
              </a:rPr>
              <a:t>por</a:t>
            </a:r>
            <a:r>
              <a:rPr lang="en-US" sz="2400" dirty="0">
                <a:latin typeface="+mn-lt"/>
              </a:rPr>
              <a:t> </a:t>
            </a:r>
            <a:r>
              <a:rPr lang="en-US" sz="2400" dirty="0" err="1">
                <a:latin typeface="+mn-lt"/>
              </a:rPr>
              <a:t>inscripción</a:t>
            </a:r>
            <a:r>
              <a:rPr lang="en-US" sz="2400" dirty="0">
                <a:latin typeface="+mn-lt"/>
              </a:rPr>
              <a:t> </a:t>
            </a:r>
            <a:r>
              <a:rPr lang="en-US" sz="2400" dirty="0" err="1">
                <a:latin typeface="+mn-lt"/>
              </a:rPr>
              <a:t>tardía</a:t>
            </a:r>
            <a:endParaRPr lang="en-US" sz="2400" dirty="0">
              <a:latin typeface="+mn-lt"/>
            </a:endParaRPr>
          </a:p>
          <a:p>
            <a:pPr marL="205740" indent="0" defTabSz="514350">
              <a:lnSpc>
                <a:spcPct val="100000"/>
              </a:lnSpc>
              <a:spcBef>
                <a:spcPct val="0"/>
              </a:spcBef>
              <a:spcAft>
                <a:spcPts val="900"/>
              </a:spcAft>
              <a:buClr>
                <a:schemeClr val="tx1"/>
              </a:buClr>
              <a:buNone/>
            </a:pPr>
            <a:endParaRPr lang="en-US" sz="2400" dirty="0">
              <a:latin typeface="+mn-lt"/>
            </a:endParaRPr>
          </a:p>
        </p:txBody>
      </p:sp>
      <p:sp>
        <p:nvSpPr>
          <p:cNvPr id="2" name="Slide Number Placeholder 5">
            <a:extLst>
              <a:ext uri="{FF2B5EF4-FFF2-40B4-BE49-F238E27FC236}">
                <a16:creationId xmlns:a16="http://schemas.microsoft.com/office/drawing/2014/main" id="{64D545B3-FC1E-7E20-C7AB-419FE16179B9}"/>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t>14</a:t>
            </a:fld>
            <a:endParaRPr lang="en-US"/>
          </a:p>
        </p:txBody>
      </p:sp>
    </p:spTree>
    <p:custDataLst>
      <p:tags r:id="rId1"/>
    </p:custDataLst>
    <p:extLst>
      <p:ext uri="{BB962C8B-B14F-4D97-AF65-F5344CB8AC3E}">
        <p14:creationId xmlns:p14="http://schemas.microsoft.com/office/powerpoint/2010/main" val="337239486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2752"/>
            <a:ext cx="9144000" cy="694973"/>
          </a:xfrm>
        </p:spPr>
        <p:txBody>
          <a:bodyPr>
            <a:noAutofit/>
          </a:bodyPr>
          <a:lstStyle/>
          <a:p>
            <a:pPr rtl="0"/>
            <a:r>
              <a:rPr lang="en-US" sz="3200" dirty="0" err="1"/>
              <a:t>Límites</a:t>
            </a:r>
            <a:r>
              <a:rPr lang="en-US" sz="3200" dirty="0"/>
              <a:t> de </a:t>
            </a:r>
            <a:r>
              <a:rPr lang="en-US" sz="3200" dirty="0" err="1"/>
              <a:t>ingresos</a:t>
            </a:r>
            <a:r>
              <a:rPr lang="en-US" sz="3200" dirty="0"/>
              <a:t> y </a:t>
            </a:r>
            <a:r>
              <a:rPr lang="en-US" sz="3200" dirty="0" err="1"/>
              <a:t>recursos</a:t>
            </a:r>
            <a:r>
              <a:rPr lang="en-US" sz="3200" dirty="0"/>
              <a:t> </a:t>
            </a:r>
            <a:r>
              <a:rPr lang="en-US" sz="3200" dirty="0" err="1"/>
              <a:t>en</a:t>
            </a:r>
            <a:r>
              <a:rPr lang="en-US" sz="3200" dirty="0"/>
              <a:t> 2025* </a:t>
            </a:r>
            <a:br>
              <a:rPr lang="en-US" sz="3200" dirty="0"/>
            </a:br>
            <a:r>
              <a:rPr lang="en-US" sz="3200" dirty="0"/>
              <a:t>para </a:t>
            </a:r>
            <a:r>
              <a:rPr lang="en-US" sz="3200" dirty="0" err="1"/>
              <a:t>solicitar</a:t>
            </a:r>
            <a:r>
              <a:rPr lang="en-US" sz="3200" dirty="0"/>
              <a:t> Ayuda </a:t>
            </a:r>
            <a:r>
              <a:rPr lang="en-US" sz="3200" dirty="0" err="1"/>
              <a:t>Adicional</a:t>
            </a:r>
            <a:endParaRPr lang="en-US" sz="3200" dirty="0"/>
          </a:p>
        </p:txBody>
      </p:sp>
      <p:graphicFrame>
        <p:nvGraphicFramePr>
          <p:cNvPr id="5" name="Table 4">
            <a:extLst>
              <a:ext uri="{FF2B5EF4-FFF2-40B4-BE49-F238E27FC236}">
                <a16:creationId xmlns:a16="http://schemas.microsoft.com/office/drawing/2014/main" id="{B7B3C58A-FAAB-C68D-C500-EF893C295CED}"/>
              </a:ext>
            </a:extLst>
          </p:cNvPr>
          <p:cNvGraphicFramePr>
            <a:graphicFrameLocks noGrp="1"/>
          </p:cNvGraphicFramePr>
          <p:nvPr>
            <p:extLst>
              <p:ext uri="{D42A27DB-BD31-4B8C-83A1-F6EECF244321}">
                <p14:modId xmlns:p14="http://schemas.microsoft.com/office/powerpoint/2010/main" val="1662727505"/>
              </p:ext>
            </p:extLst>
          </p:nvPr>
        </p:nvGraphicFramePr>
        <p:xfrm>
          <a:off x="783255" y="1835653"/>
          <a:ext cx="7743307" cy="2445731"/>
        </p:xfrm>
        <a:graphic>
          <a:graphicData uri="http://schemas.openxmlformats.org/drawingml/2006/table">
            <a:tbl>
              <a:tblPr firstRow="1" bandRow="1">
                <a:tableStyleId>{5A111915-BE36-4E01-A7E5-04B1672EAD32}</a:tableStyleId>
              </a:tblPr>
              <a:tblGrid>
                <a:gridCol w="2822763">
                  <a:extLst>
                    <a:ext uri="{9D8B030D-6E8A-4147-A177-3AD203B41FA5}">
                      <a16:colId xmlns:a16="http://schemas.microsoft.com/office/drawing/2014/main" val="868173466"/>
                    </a:ext>
                  </a:extLst>
                </a:gridCol>
                <a:gridCol w="2448807">
                  <a:extLst>
                    <a:ext uri="{9D8B030D-6E8A-4147-A177-3AD203B41FA5}">
                      <a16:colId xmlns:a16="http://schemas.microsoft.com/office/drawing/2014/main" val="3069069598"/>
                    </a:ext>
                  </a:extLst>
                </a:gridCol>
                <a:gridCol w="2471737">
                  <a:extLst>
                    <a:ext uri="{9D8B030D-6E8A-4147-A177-3AD203B41FA5}">
                      <a16:colId xmlns:a16="http://schemas.microsoft.com/office/drawing/2014/main" val="2308497845"/>
                    </a:ext>
                  </a:extLst>
                </a:gridCol>
              </a:tblGrid>
              <a:tr h="599353">
                <a:tc>
                  <a:txBody>
                    <a:bodyPr/>
                    <a:lstStyle/>
                    <a:p>
                      <a:endParaRPr lang="en-US" sz="1600"/>
                    </a:p>
                  </a:txBody>
                  <a:tcPr anchor="ctr">
                    <a:lnB w="12700" cap="flat" cmpd="sng" algn="ctr">
                      <a:solidFill>
                        <a:schemeClr val="tx1"/>
                      </a:solidFill>
                      <a:prstDash val="solid"/>
                      <a:round/>
                      <a:headEnd type="none" w="med" len="med"/>
                      <a:tailEnd type="none" w="med" len="med"/>
                    </a:lnB>
                  </a:tcPr>
                </a:tc>
                <a:tc>
                  <a:txBody>
                    <a:bodyPr/>
                    <a:lstStyle/>
                    <a:p>
                      <a:pPr algn="ctr" rtl="0"/>
                      <a:r>
                        <a:rPr lang="en-US" sz="2000"/>
                        <a:t>Límite anual de ingresos</a:t>
                      </a:r>
                    </a:p>
                  </a:txBody>
                  <a:tcPr anchor="ctr">
                    <a:lnB w="12700" cap="flat" cmpd="sng" algn="ctr">
                      <a:solidFill>
                        <a:schemeClr val="tx1"/>
                      </a:solidFill>
                      <a:prstDash val="solid"/>
                      <a:round/>
                      <a:headEnd type="none" w="med" len="med"/>
                      <a:tailEnd type="none" w="med" len="med"/>
                    </a:lnB>
                  </a:tcPr>
                </a:tc>
                <a:tc>
                  <a:txBody>
                    <a:bodyPr/>
                    <a:lstStyle/>
                    <a:p>
                      <a:pPr algn="ctr" rtl="0"/>
                      <a:r>
                        <a:rPr lang="en-US" sz="2000"/>
                        <a:t>Límite de recursos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132569"/>
                  </a:ext>
                </a:extLst>
              </a:tr>
              <a:tr h="599353">
                <a:tc>
                  <a:txBody>
                    <a:bodyPr/>
                    <a:lstStyle/>
                    <a:p>
                      <a:pPr rtl="0"/>
                      <a:r>
                        <a:rPr lang="en-US" sz="2000" b="1">
                          <a:solidFill>
                            <a:srgbClr val="084A9C"/>
                          </a:solidFill>
                        </a:rPr>
                        <a:t>Persona soltera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r>
                        <a:rPr lang="en-US" sz="2000" dirty="0"/>
                        <a:t>Menos de $23,475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r>
                        <a:rPr lang="en-US" sz="2000" dirty="0"/>
                        <a:t>Menos de $17,600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7861380"/>
                  </a:ext>
                </a:extLst>
              </a:tr>
              <a:tr h="1145338">
                <a:tc>
                  <a:txBody>
                    <a:bodyPr/>
                    <a:lstStyle/>
                    <a:p>
                      <a:pPr rtl="0"/>
                      <a:r>
                        <a:rPr lang="en-US" sz="2000" b="1">
                          <a:solidFill>
                            <a:srgbClr val="084A9C"/>
                          </a:solidFill>
                        </a:rPr>
                        <a:t>Persona casada que vive con cónyuge y sin otros dependientes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r>
                        <a:rPr lang="en-US" sz="2000"/>
                        <a:t>Menos de $31,725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a:r>
                        <a:rPr lang="en-US" sz="2000" dirty="0"/>
                        <a:t>Menos de $35,130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318051"/>
                  </a:ext>
                </a:extLst>
              </a:tr>
            </a:tbl>
          </a:graphicData>
        </a:graphic>
      </p:graphicFrame>
      <p:sp>
        <p:nvSpPr>
          <p:cNvPr id="8" name="TextBox 7">
            <a:extLst>
              <a:ext uri="{FF2B5EF4-FFF2-40B4-BE49-F238E27FC236}">
                <a16:creationId xmlns:a16="http://schemas.microsoft.com/office/drawing/2014/main" id="{9A7DEB3A-A6B1-4749-AC69-A94904A9FD28}"/>
              </a:ext>
            </a:extLst>
          </p:cNvPr>
          <p:cNvSpPr txBox="1"/>
          <p:nvPr/>
        </p:nvSpPr>
        <p:spPr>
          <a:xfrm>
            <a:off x="275438" y="6302963"/>
            <a:ext cx="7732094" cy="640080"/>
          </a:xfrm>
          <a:prstGeom prst="rect">
            <a:avLst/>
          </a:prstGeom>
          <a:noFill/>
        </p:spPr>
        <p:txBody>
          <a:bodyPr wrap="square" rtlCol="0">
            <a:spAutoFit/>
          </a:bodyPr>
          <a:lstStyle/>
          <a:p>
            <a:pPr rtl="0"/>
            <a:r>
              <a:rPr lang="en-US" b="1">
                <a:cs typeface="Arial" panose="020B0604020202020204" pitchFamily="34" charset="0"/>
              </a:rPr>
              <a:t>* Límites de ingresos y recursos de 2026 anunciados a principios de 2026</a:t>
            </a:r>
          </a:p>
        </p:txBody>
      </p:sp>
      <p:sp>
        <p:nvSpPr>
          <p:cNvPr id="2" name="Rectangle 1">
            <a:extLst>
              <a:ext uri="{FF2B5EF4-FFF2-40B4-BE49-F238E27FC236}">
                <a16:creationId xmlns:a16="http://schemas.microsoft.com/office/drawing/2014/main" id="{654D4DB5-CE16-8423-C70B-7E9C7E5A3FF1}"/>
              </a:ext>
              <a:ext uri="{C183D7F6-B498-43B3-948B-1728B52AA6E4}">
                <adec:decorative xmlns:adec="http://schemas.microsoft.com/office/drawing/2017/decorative" val="1"/>
              </a:ext>
            </a:extLst>
          </p:cNvPr>
          <p:cNvSpPr/>
          <p:nvPr/>
        </p:nvSpPr>
        <p:spPr>
          <a:xfrm>
            <a:off x="783255" y="4283098"/>
            <a:ext cx="7732095" cy="1435040"/>
          </a:xfrm>
          <a:prstGeom prst="rect">
            <a:avLst/>
          </a:prstGeom>
          <a:solidFill>
            <a:schemeClr val="bg1"/>
          </a:solid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47A3CCC-7F14-FE6D-E473-F0B843B60AA8}"/>
              </a:ext>
            </a:extLst>
          </p:cNvPr>
          <p:cNvSpPr txBox="1"/>
          <p:nvPr/>
        </p:nvSpPr>
        <p:spPr>
          <a:xfrm>
            <a:off x="1050758" y="4406258"/>
            <a:ext cx="7309987" cy="923330"/>
          </a:xfrm>
          <a:prstGeom prst="rect">
            <a:avLst/>
          </a:prstGeom>
          <a:noFill/>
        </p:spPr>
        <p:txBody>
          <a:bodyPr wrap="square">
            <a:spAutoFit/>
          </a:bodyPr>
          <a:lstStyle/>
          <a:p>
            <a:pPr rtl="0"/>
            <a:r>
              <a:rPr lang="en-US" sz="1800" i="1" kern="1200" dirty="0">
                <a:solidFill>
                  <a:schemeClr val="tx1"/>
                </a:solidFill>
                <a:latin typeface="+mn-lt"/>
                <a:ea typeface="+mn-ea"/>
                <a:cs typeface="+mn-cs"/>
              </a:rPr>
              <a:t>En </a:t>
            </a:r>
            <a:r>
              <a:rPr lang="en-US" sz="1800" i="1" kern="1200" dirty="0" err="1">
                <a:solidFill>
                  <a:schemeClr val="tx1"/>
                </a:solidFill>
                <a:latin typeface="+mn-lt"/>
                <a:ea typeface="+mn-ea"/>
                <a:cs typeface="+mn-cs"/>
              </a:rPr>
              <a:t>algunas</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situaciones</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puede</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calificar</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incluso</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si</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tiene</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ingresos</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más</a:t>
            </a:r>
            <a:r>
              <a:rPr lang="en-US" sz="1800" i="1" kern="1200" dirty="0">
                <a:solidFill>
                  <a:schemeClr val="tx1"/>
                </a:solidFill>
                <a:latin typeface="+mn-lt"/>
                <a:ea typeface="+mn-ea"/>
                <a:cs typeface="+mn-cs"/>
              </a:rPr>
              <a:t> altos. Por </a:t>
            </a:r>
            <a:r>
              <a:rPr lang="en-US" sz="1800" i="1" kern="1200" dirty="0" err="1">
                <a:solidFill>
                  <a:schemeClr val="tx1"/>
                </a:solidFill>
                <a:latin typeface="+mn-lt"/>
                <a:ea typeface="+mn-ea"/>
                <a:cs typeface="+mn-cs"/>
              </a:rPr>
              <a:t>ejemplo</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si</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sigue</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trabajando</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viviendo</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en</a:t>
            </a:r>
            <a:r>
              <a:rPr lang="en-US" sz="1800" i="1" kern="1200" dirty="0">
                <a:solidFill>
                  <a:schemeClr val="tx1"/>
                </a:solidFill>
                <a:latin typeface="+mn-lt"/>
                <a:ea typeface="+mn-ea"/>
                <a:cs typeface="+mn-cs"/>
              </a:rPr>
              <a:t> Alaska o </a:t>
            </a:r>
            <a:r>
              <a:rPr lang="en-US" sz="1800" i="1" kern="1200" dirty="0" err="1">
                <a:solidFill>
                  <a:schemeClr val="tx1"/>
                </a:solidFill>
                <a:latin typeface="+mn-lt"/>
                <a:ea typeface="+mn-ea"/>
                <a:cs typeface="+mn-cs"/>
              </a:rPr>
              <a:t>Hawái</a:t>
            </a:r>
            <a:r>
              <a:rPr lang="en-US" sz="1800" i="1" kern="1200" dirty="0">
                <a:solidFill>
                  <a:schemeClr val="tx1"/>
                </a:solidFill>
                <a:latin typeface="+mn-lt"/>
                <a:ea typeface="+mn-ea"/>
                <a:cs typeface="+mn-cs"/>
              </a:rPr>
              <a:t>, o </a:t>
            </a:r>
            <a:r>
              <a:rPr lang="en-US" sz="1800" i="1" kern="1200" dirty="0" err="1">
                <a:solidFill>
                  <a:schemeClr val="tx1"/>
                </a:solidFill>
                <a:latin typeface="+mn-lt"/>
                <a:ea typeface="+mn-ea"/>
                <a:cs typeface="+mn-cs"/>
              </a:rPr>
              <a:t>teniendo</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dependientes</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viviendo</a:t>
            </a:r>
            <a:r>
              <a:rPr lang="en-US" sz="1800" i="1" kern="1200" dirty="0">
                <a:solidFill>
                  <a:schemeClr val="tx1"/>
                </a:solidFill>
                <a:latin typeface="+mn-lt"/>
                <a:ea typeface="+mn-ea"/>
                <a:cs typeface="+mn-cs"/>
              </a:rPr>
              <a:t> con </a:t>
            </a:r>
            <a:r>
              <a:rPr lang="en-US" sz="1800" i="1" kern="1200" dirty="0" err="1">
                <a:solidFill>
                  <a:schemeClr val="tx1"/>
                </a:solidFill>
                <a:latin typeface="+mn-lt"/>
                <a:ea typeface="+mn-ea"/>
                <a:cs typeface="+mn-cs"/>
              </a:rPr>
              <a:t>usted</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los</a:t>
            </a:r>
            <a:r>
              <a:rPr lang="en-US" sz="1800" i="1" kern="1200" dirty="0">
                <a:solidFill>
                  <a:schemeClr val="tx1"/>
                </a:solidFill>
                <a:latin typeface="+mn-lt"/>
                <a:ea typeface="+mn-ea"/>
                <a:cs typeface="+mn-cs"/>
              </a:rPr>
              <a:t> </a:t>
            </a:r>
            <a:r>
              <a:rPr lang="en-US" sz="1800" i="1" kern="1200" dirty="0" err="1">
                <a:solidFill>
                  <a:schemeClr val="tx1"/>
                </a:solidFill>
                <a:latin typeface="+mn-lt"/>
                <a:ea typeface="+mn-ea"/>
                <a:cs typeface="+mn-cs"/>
              </a:rPr>
              <a:t>límites</a:t>
            </a:r>
            <a:r>
              <a:rPr lang="en-US" sz="1800" i="1" kern="1200" dirty="0">
                <a:solidFill>
                  <a:schemeClr val="tx1"/>
                </a:solidFill>
                <a:latin typeface="+mn-lt"/>
                <a:ea typeface="+mn-ea"/>
                <a:cs typeface="+mn-cs"/>
              </a:rPr>
              <a:t> de </a:t>
            </a:r>
            <a:r>
              <a:rPr lang="en-US" sz="1800" i="1" kern="1200" dirty="0" err="1">
                <a:solidFill>
                  <a:schemeClr val="tx1"/>
                </a:solidFill>
                <a:latin typeface="+mn-lt"/>
                <a:ea typeface="+mn-ea"/>
                <a:cs typeface="+mn-cs"/>
              </a:rPr>
              <a:t>ingresos</a:t>
            </a:r>
            <a:r>
              <a:rPr lang="en-US" sz="1800" i="1" kern="1200" dirty="0">
                <a:solidFill>
                  <a:schemeClr val="tx1"/>
                </a:solidFill>
                <a:latin typeface="+mn-lt"/>
                <a:ea typeface="+mn-ea"/>
                <a:cs typeface="+mn-cs"/>
              </a:rPr>
              <a:t> son </a:t>
            </a:r>
            <a:r>
              <a:rPr lang="en-US" sz="1800" i="1" kern="1200" dirty="0" err="1">
                <a:solidFill>
                  <a:schemeClr val="tx1"/>
                </a:solidFill>
                <a:latin typeface="+mn-lt"/>
                <a:ea typeface="+mn-ea"/>
                <a:cs typeface="+mn-cs"/>
              </a:rPr>
              <a:t>más</a:t>
            </a:r>
            <a:r>
              <a:rPr lang="en-US" sz="1800" i="1" kern="1200" dirty="0">
                <a:solidFill>
                  <a:schemeClr val="tx1"/>
                </a:solidFill>
                <a:latin typeface="+mn-lt"/>
                <a:ea typeface="+mn-ea"/>
                <a:cs typeface="+mn-cs"/>
              </a:rPr>
              <a:t> altos. </a:t>
            </a:r>
          </a:p>
        </p:txBody>
      </p:sp>
      <p:sp>
        <p:nvSpPr>
          <p:cNvPr id="9" name="Slide Number Placeholder 5">
            <a:extLst>
              <a:ext uri="{FF2B5EF4-FFF2-40B4-BE49-F238E27FC236}">
                <a16:creationId xmlns:a16="http://schemas.microsoft.com/office/drawing/2014/main" id="{98FF09EB-572F-A743-BFC6-8D3CF7CB8223}"/>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t>15</a:t>
            </a:fld>
            <a:endParaRPr lang="en-US"/>
          </a:p>
        </p:txBody>
      </p:sp>
    </p:spTree>
    <p:custDataLst>
      <p:tags r:id="rId1"/>
    </p:custDataLst>
    <p:extLst>
      <p:ext uri="{BB962C8B-B14F-4D97-AF65-F5344CB8AC3E}">
        <p14:creationId xmlns:p14="http://schemas.microsoft.com/office/powerpoint/2010/main" val="3218691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FCC01-42E7-71A5-BA35-249B294E724F}"/>
              </a:ext>
            </a:extLst>
          </p:cNvPr>
          <p:cNvSpPr>
            <a:spLocks noGrp="1"/>
          </p:cNvSpPr>
          <p:nvPr>
            <p:ph type="title"/>
          </p:nvPr>
        </p:nvSpPr>
        <p:spPr/>
        <p:txBody>
          <a:bodyPr>
            <a:normAutofit/>
          </a:bodyPr>
          <a:lstStyle/>
          <a:p>
            <a:pPr rtl="0"/>
            <a:r>
              <a:rPr lang="en-US" sz="3200"/>
              <a:t>Copagos de Ayuda Adicional 2026</a:t>
            </a:r>
          </a:p>
        </p:txBody>
      </p:sp>
      <p:sp>
        <p:nvSpPr>
          <p:cNvPr id="3" name="Text Placeholder 2">
            <a:extLst>
              <a:ext uri="{FF2B5EF4-FFF2-40B4-BE49-F238E27FC236}">
                <a16:creationId xmlns:a16="http://schemas.microsoft.com/office/drawing/2014/main" id="{04169737-B595-59DA-53A6-DBD2E75BD6B7}"/>
              </a:ext>
            </a:extLst>
          </p:cNvPr>
          <p:cNvSpPr>
            <a:spLocks noGrp="1"/>
          </p:cNvSpPr>
          <p:nvPr>
            <p:ph type="body" sz="quarter" idx="13"/>
          </p:nvPr>
        </p:nvSpPr>
        <p:spPr>
          <a:xfrm>
            <a:off x="261258" y="1233715"/>
            <a:ext cx="8665028" cy="5122636"/>
          </a:xfrm>
        </p:spPr>
        <p:txBody>
          <a:bodyPr/>
          <a:lstStyle/>
          <a:p>
            <a:r>
              <a:rPr lang="en-US" sz="2400" dirty="0" err="1"/>
              <a:t>Subsidio</a:t>
            </a:r>
            <a:r>
              <a:rPr lang="en-US" sz="2400" dirty="0"/>
              <a:t> </a:t>
            </a:r>
            <a:r>
              <a:rPr lang="en-US" sz="2400" dirty="0" err="1"/>
              <a:t>completo</a:t>
            </a:r>
            <a:r>
              <a:rPr lang="en-US" sz="2400" dirty="0"/>
              <a:t> - </a:t>
            </a:r>
            <a:r>
              <a:rPr lang="en-US" sz="2400" dirty="0" err="1"/>
              <a:t>beneficio</a:t>
            </a:r>
            <a:r>
              <a:rPr lang="en-US" sz="2400" dirty="0"/>
              <a:t> </a:t>
            </a:r>
            <a:r>
              <a:rPr lang="en-US" sz="2400" dirty="0" err="1"/>
              <a:t>completo</a:t>
            </a:r>
            <a:r>
              <a:rPr lang="en-US" sz="2400" dirty="0"/>
              <a:t> </a:t>
            </a:r>
            <a:r>
              <a:rPr lang="en-US" sz="2400" dirty="0" err="1"/>
              <a:t>doblemente</a:t>
            </a:r>
            <a:r>
              <a:rPr lang="en-US" sz="2400" dirty="0"/>
              <a:t> elegible, </a:t>
            </a:r>
            <a:r>
              <a:rPr lang="en-US" sz="2400" dirty="0" err="1"/>
              <a:t>Beneficiarios</a:t>
            </a:r>
            <a:r>
              <a:rPr lang="en-US" sz="2400" dirty="0"/>
              <a:t> y </a:t>
            </a:r>
            <a:r>
              <a:rPr lang="en-US" sz="2400" dirty="0" err="1"/>
              <a:t>Beneficiarios</a:t>
            </a:r>
            <a:r>
              <a:rPr lang="en-US" sz="2400" dirty="0"/>
              <a:t> </a:t>
            </a:r>
            <a:r>
              <a:rPr lang="en-US" sz="2400" dirty="0" err="1"/>
              <a:t>Institucionalizados</a:t>
            </a:r>
            <a:r>
              <a:rPr lang="en-US" sz="2400" dirty="0"/>
              <a:t> que </a:t>
            </a:r>
            <a:r>
              <a:rPr lang="en-US" sz="2400" dirty="0" err="1"/>
              <a:t>reciben</a:t>
            </a:r>
            <a:r>
              <a:rPr lang="en-US" sz="2400" dirty="0"/>
              <a:t> servicios </a:t>
            </a:r>
            <a:r>
              <a:rPr lang="en-US" sz="2400" dirty="0" err="1"/>
              <a:t>en</a:t>
            </a:r>
            <a:r>
              <a:rPr lang="en-US" sz="2400" dirty="0"/>
              <a:t> casa y Servicios </a:t>
            </a:r>
            <a:r>
              <a:rPr lang="en-US" sz="2400" dirty="0" err="1"/>
              <a:t>Comunitarios</a:t>
            </a:r>
            <a:r>
              <a:rPr lang="en-US" sz="2400" dirty="0"/>
              <a:t> pagan $0</a:t>
            </a:r>
          </a:p>
          <a:p>
            <a:pPr rtl="0"/>
            <a:r>
              <a:rPr lang="en-US" sz="2400" dirty="0" err="1"/>
              <a:t>Copagos</a:t>
            </a:r>
            <a:r>
              <a:rPr lang="en-US" sz="2400" dirty="0"/>
              <a:t> </a:t>
            </a:r>
            <a:r>
              <a:rPr lang="en-US" sz="2400" dirty="0" err="1"/>
              <a:t>máximos</a:t>
            </a:r>
            <a:r>
              <a:rPr lang="en-US" sz="2400" dirty="0"/>
              <a:t> para </a:t>
            </a:r>
            <a:r>
              <a:rPr lang="en-US" sz="2400" dirty="0" err="1"/>
              <a:t>beneficiarios</a:t>
            </a:r>
            <a:r>
              <a:rPr lang="en-US" sz="2400" dirty="0"/>
              <a:t> no </a:t>
            </a:r>
            <a:r>
              <a:rPr lang="en-US" sz="2400" dirty="0" err="1"/>
              <a:t>institucionalizados</a:t>
            </a:r>
            <a:endParaRPr lang="en-US" sz="2400" dirty="0"/>
          </a:p>
          <a:p>
            <a:pPr lvl="2" rtl="0">
              <a:buFont typeface="Arial" panose="020B0604020202020204" pitchFamily="34" charset="0"/>
              <a:buChar char="•"/>
            </a:pPr>
            <a:r>
              <a:rPr lang="en-US" sz="2400" dirty="0">
                <a:latin typeface="+mn-lt"/>
              </a:rPr>
              <a:t>Hasta </a:t>
            </a:r>
            <a:r>
              <a:rPr lang="en-US" sz="2400" dirty="0" err="1">
                <a:latin typeface="+mn-lt"/>
              </a:rPr>
              <a:t>el</a:t>
            </a:r>
            <a:r>
              <a:rPr lang="en-US" sz="2400" dirty="0">
                <a:latin typeface="+mn-lt"/>
              </a:rPr>
              <a:t> 100% del Nivel Federal de </a:t>
            </a:r>
            <a:r>
              <a:rPr lang="en-US" sz="2400" dirty="0" err="1">
                <a:latin typeface="+mn-lt"/>
              </a:rPr>
              <a:t>Pobreza</a:t>
            </a:r>
            <a:r>
              <a:rPr lang="en-US" sz="2400" dirty="0">
                <a:latin typeface="+mn-lt"/>
              </a:rPr>
              <a:t> (FPL)</a:t>
            </a:r>
          </a:p>
          <a:p>
            <a:pPr lvl="3">
              <a:buFont typeface="Arial" panose="020B0604020202020204" pitchFamily="34" charset="0"/>
              <a:buChar char="•"/>
            </a:pPr>
            <a:r>
              <a:rPr lang="en-US" dirty="0" err="1">
                <a:latin typeface="+mn-lt"/>
              </a:rPr>
              <a:t>Medicamento</a:t>
            </a:r>
            <a:r>
              <a:rPr lang="en-US" dirty="0">
                <a:latin typeface="+mn-lt"/>
              </a:rPr>
              <a:t> </a:t>
            </a:r>
            <a:r>
              <a:rPr lang="en-US" dirty="0" err="1">
                <a:latin typeface="+mn-lt"/>
              </a:rPr>
              <a:t>Genérico</a:t>
            </a:r>
            <a:r>
              <a:rPr lang="en-US" dirty="0">
                <a:latin typeface="+mn-lt"/>
              </a:rPr>
              <a:t>/</a:t>
            </a:r>
            <a:r>
              <a:rPr lang="en-US" dirty="0" err="1">
                <a:latin typeface="+mn-lt"/>
              </a:rPr>
              <a:t>Preferido</a:t>
            </a:r>
            <a:r>
              <a:rPr lang="en-US" dirty="0">
                <a:latin typeface="+mn-lt"/>
              </a:rPr>
              <a:t> </a:t>
            </a:r>
            <a:r>
              <a:rPr lang="en-US" dirty="0" err="1">
                <a:latin typeface="+mn-lt"/>
              </a:rPr>
              <a:t>Multifuente</a:t>
            </a:r>
            <a:r>
              <a:rPr lang="en-US" dirty="0">
                <a:latin typeface="+mn-lt"/>
              </a:rPr>
              <a:t> </a:t>
            </a:r>
            <a:r>
              <a:rPr lang="en-US" b="1" dirty="0">
                <a:latin typeface="+mn-lt"/>
              </a:rPr>
              <a:t>$1.60</a:t>
            </a:r>
          </a:p>
          <a:p>
            <a:pPr lvl="3">
              <a:buFont typeface="Arial" panose="020B0604020202020204" pitchFamily="34" charset="0"/>
              <a:buChar char="•"/>
            </a:pPr>
            <a:r>
              <a:rPr lang="en-US" dirty="0" err="1">
                <a:latin typeface="+mn-lt"/>
              </a:rPr>
              <a:t>Otros</a:t>
            </a:r>
            <a:r>
              <a:rPr lang="en-US" dirty="0">
                <a:latin typeface="+mn-lt"/>
              </a:rPr>
              <a:t> </a:t>
            </a:r>
            <a:r>
              <a:rPr lang="en-US" b="1" dirty="0">
                <a:latin typeface="+mn-lt"/>
              </a:rPr>
              <a:t>$4.90</a:t>
            </a:r>
          </a:p>
          <a:p>
            <a:pPr lvl="2" rtl="0">
              <a:buFont typeface="Arial" panose="020B0604020202020204" pitchFamily="34" charset="0"/>
              <a:buChar char="•"/>
            </a:pPr>
            <a:r>
              <a:rPr lang="en-US" sz="2400" dirty="0">
                <a:latin typeface="+mn-lt"/>
              </a:rPr>
              <a:t>Entre </a:t>
            </a:r>
            <a:r>
              <a:rPr lang="en-US" sz="2400" dirty="0" err="1">
                <a:latin typeface="+mn-lt"/>
              </a:rPr>
              <a:t>el</a:t>
            </a:r>
            <a:r>
              <a:rPr lang="en-US" sz="2400" dirty="0">
                <a:latin typeface="+mn-lt"/>
              </a:rPr>
              <a:t> 100% y </a:t>
            </a:r>
            <a:r>
              <a:rPr lang="en-US" sz="2400" dirty="0" err="1">
                <a:latin typeface="+mn-lt"/>
              </a:rPr>
              <a:t>el</a:t>
            </a:r>
            <a:r>
              <a:rPr lang="en-US" sz="2400" dirty="0">
                <a:latin typeface="+mn-lt"/>
              </a:rPr>
              <a:t> 150% de FPL</a:t>
            </a:r>
          </a:p>
          <a:p>
            <a:pPr lvl="3">
              <a:buFont typeface="Arial" panose="020B0604020202020204" pitchFamily="34" charset="0"/>
              <a:buChar char="•"/>
            </a:pPr>
            <a:r>
              <a:rPr lang="en-US" dirty="0" err="1">
                <a:latin typeface="+mn-lt"/>
              </a:rPr>
              <a:t>Medicamento</a:t>
            </a:r>
            <a:r>
              <a:rPr lang="en-US" dirty="0">
                <a:latin typeface="+mn-lt"/>
              </a:rPr>
              <a:t> </a:t>
            </a:r>
            <a:r>
              <a:rPr lang="en-US" dirty="0" err="1">
                <a:latin typeface="+mn-lt"/>
              </a:rPr>
              <a:t>Genérico</a:t>
            </a:r>
            <a:r>
              <a:rPr lang="en-US" dirty="0">
                <a:latin typeface="+mn-lt"/>
              </a:rPr>
              <a:t>/</a:t>
            </a:r>
            <a:r>
              <a:rPr lang="en-US" dirty="0" err="1">
                <a:latin typeface="+mn-lt"/>
              </a:rPr>
              <a:t>Preferido</a:t>
            </a:r>
            <a:r>
              <a:rPr lang="en-US" dirty="0">
                <a:latin typeface="+mn-lt"/>
              </a:rPr>
              <a:t> </a:t>
            </a:r>
            <a:r>
              <a:rPr lang="en-US" dirty="0" err="1">
                <a:latin typeface="+mn-lt"/>
              </a:rPr>
              <a:t>Multifuente</a:t>
            </a:r>
            <a:r>
              <a:rPr lang="en-US" dirty="0">
                <a:latin typeface="+mn-lt"/>
              </a:rPr>
              <a:t>  </a:t>
            </a:r>
            <a:r>
              <a:rPr lang="en-US" b="1" dirty="0">
                <a:latin typeface="+mn-lt"/>
              </a:rPr>
              <a:t>$5.10</a:t>
            </a:r>
          </a:p>
          <a:p>
            <a:pPr lvl="3" rtl="0">
              <a:buFont typeface="Arial" panose="020B0604020202020204" pitchFamily="34" charset="0"/>
              <a:buChar char="•"/>
            </a:pPr>
            <a:r>
              <a:rPr lang="en-US" dirty="0" err="1">
                <a:latin typeface="+mn-lt"/>
              </a:rPr>
              <a:t>Otros</a:t>
            </a:r>
            <a:r>
              <a:rPr lang="en-US" dirty="0">
                <a:latin typeface="+mn-lt"/>
              </a:rPr>
              <a:t> </a:t>
            </a:r>
            <a:r>
              <a:rPr lang="en-US" b="1" dirty="0">
                <a:latin typeface="+mn-lt"/>
              </a:rPr>
              <a:t>$12.65</a:t>
            </a:r>
          </a:p>
        </p:txBody>
      </p:sp>
      <p:sp>
        <p:nvSpPr>
          <p:cNvPr id="5" name="Slide Number Placeholder 4">
            <a:extLst>
              <a:ext uri="{FF2B5EF4-FFF2-40B4-BE49-F238E27FC236}">
                <a16:creationId xmlns:a16="http://schemas.microsoft.com/office/drawing/2014/main" id="{CCDE7CD0-FF88-F398-31F4-F1FE7426CED7}"/>
              </a:ext>
            </a:extLst>
          </p:cNvPr>
          <p:cNvSpPr>
            <a:spLocks noGrp="1"/>
          </p:cNvSpPr>
          <p:nvPr>
            <p:ph type="sldNum" sz="quarter" idx="12"/>
          </p:nvPr>
        </p:nvSpPr>
        <p:spPr>
          <a:xfrm>
            <a:off x="6457950" y="6356351"/>
            <a:ext cx="2057400" cy="365125"/>
          </a:xfrm>
        </p:spPr>
        <p:txBody>
          <a:bodyPr/>
          <a:lstStyle/>
          <a:p>
            <a:fld id="{48F63A3B-78C7-47BE-AE5E-E10140E04643}" type="slidenum">
              <a:rPr lang="en-US" smtClean="0"/>
              <a:t>16</a:t>
            </a:fld>
            <a:endParaRPr lang="en-US"/>
          </a:p>
        </p:txBody>
      </p:sp>
    </p:spTree>
    <p:custDataLst>
      <p:tags r:id="rId1"/>
    </p:custDataLst>
    <p:extLst>
      <p:ext uri="{BB962C8B-B14F-4D97-AF65-F5344CB8AC3E}">
        <p14:creationId xmlns:p14="http://schemas.microsoft.com/office/powerpoint/2010/main" val="57670470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rtl="0"/>
            <a:r>
              <a:rPr lang="en-US" sz="3200"/>
              <a:t>Calificación para Ayuda Adicional</a:t>
            </a:r>
          </a:p>
        </p:txBody>
      </p:sp>
      <p:sp>
        <p:nvSpPr>
          <p:cNvPr id="7" name="Content Placeholder 7">
            <a:extLst>
              <a:ext uri="{FF2B5EF4-FFF2-40B4-BE49-F238E27FC236}">
                <a16:creationId xmlns:a16="http://schemas.microsoft.com/office/drawing/2014/main" id="{1136C3C6-FCD7-4EB7-92D3-8B1F074A5BA3}"/>
              </a:ext>
            </a:extLst>
          </p:cNvPr>
          <p:cNvSpPr txBox="1"/>
          <p:nvPr/>
        </p:nvSpPr>
        <p:spPr>
          <a:xfrm>
            <a:off x="180975" y="1401946"/>
            <a:ext cx="4670723" cy="446140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200" kern="1200">
                <a:solidFill>
                  <a:schemeClr val="tx1"/>
                </a:solidFill>
                <a:latin typeface="+mn-lt"/>
                <a:ea typeface="+mn-ea"/>
                <a:cs typeface="+mn-cs"/>
              </a:defRPr>
            </a:lvl1pPr>
            <a:lvl2pPr marL="461963" marR="0" indent="-231775" algn="l" defTabSz="685800" rtl="0" eaLnBrk="1" fontAlgn="auto" latinLnBrk="0" hangingPunct="1">
              <a:lnSpc>
                <a:spcPct val="100000"/>
              </a:lnSpc>
              <a:spcBef>
                <a:spcPts val="600"/>
              </a:spcBef>
              <a:spcAft>
                <a:spcPct val="0"/>
              </a:spcAft>
              <a:buClrTx/>
              <a:buSzTx/>
              <a:buFont typeface="Arial" panose="020B0604020202020204" pitchFamily="34" charset="0"/>
              <a:buChar char="•"/>
              <a:defRPr sz="28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ct val="0"/>
              </a:spcAft>
              <a:buClrTx/>
              <a:buSzPct val="50000"/>
              <a:buFont typeface="Wingdings" panose="05000000000000000000" pitchFamily="2" charset="2"/>
              <a:buChar char="q"/>
              <a:defRPr sz="24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ct val="0"/>
              </a:spcAft>
              <a:buClrTx/>
              <a:buSzTx/>
              <a:buFont typeface="Calibri" panose="020F0502020204030204" pitchFamily="34" charset="0"/>
              <a:buChar char="–"/>
              <a:defRPr sz="20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ct val="0"/>
              </a:spcAft>
              <a:buClrTx/>
              <a:buSzTx/>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14350" rtl="0">
              <a:lnSpc>
                <a:spcPct val="100000"/>
              </a:lnSpc>
              <a:spcBef>
                <a:spcPct val="0"/>
              </a:spcBef>
              <a:spcAft>
                <a:spcPts val="900"/>
              </a:spcAft>
              <a:buNone/>
              <a:defRPr/>
            </a:pPr>
            <a:r>
              <a:rPr lang="en-US" sz="2400" b="1" dirty="0" err="1">
                <a:cs typeface="Arial" panose="020B0604020202020204" pitchFamily="34" charset="0"/>
              </a:rPr>
              <a:t>Automáticamente</a:t>
            </a:r>
            <a:r>
              <a:rPr lang="en-US" sz="2400" b="1" dirty="0">
                <a:cs typeface="Arial" panose="020B0604020202020204" pitchFamily="34" charset="0"/>
              </a:rPr>
              <a:t> </a:t>
            </a:r>
            <a:r>
              <a:rPr lang="en-US" sz="2400" b="1" dirty="0" err="1">
                <a:cs typeface="Arial" panose="020B0604020202020204" pitchFamily="34" charset="0"/>
              </a:rPr>
              <a:t>califica</a:t>
            </a:r>
            <a:r>
              <a:rPr lang="en-US" sz="2400" b="1" dirty="0">
                <a:cs typeface="Arial" panose="020B0604020202020204" pitchFamily="34" charset="0"/>
              </a:rPr>
              <a:t> para Ayuda </a:t>
            </a:r>
            <a:r>
              <a:rPr lang="en-US" sz="2400" b="1" dirty="0" err="1">
                <a:cs typeface="Arial" panose="020B0604020202020204" pitchFamily="34" charset="0"/>
              </a:rPr>
              <a:t>Adicional</a:t>
            </a:r>
            <a:r>
              <a:rPr lang="en-US" sz="2400" b="1" dirty="0">
                <a:cs typeface="Arial" panose="020B0604020202020204" pitchFamily="34" charset="0"/>
              </a:rPr>
              <a:t> </a:t>
            </a:r>
            <a:r>
              <a:rPr lang="en-US" sz="2400" b="1" dirty="0" err="1">
                <a:cs typeface="Arial" panose="020B0604020202020204" pitchFamily="34" charset="0"/>
              </a:rPr>
              <a:t>si</a:t>
            </a:r>
            <a:r>
              <a:rPr lang="en-US" sz="2400" b="1" dirty="0">
                <a:cs typeface="Arial" panose="020B0604020202020204" pitchFamily="34" charset="0"/>
              </a:rPr>
              <a:t> </a:t>
            </a:r>
            <a:r>
              <a:rPr lang="en-US" sz="2400" b="1" dirty="0" err="1">
                <a:cs typeface="Arial" panose="020B0604020202020204" pitchFamily="34" charset="0"/>
              </a:rPr>
              <a:t>recibe</a:t>
            </a:r>
            <a:r>
              <a:rPr lang="en-US" sz="2400" b="1" dirty="0">
                <a:cs typeface="Arial" panose="020B0604020202020204" pitchFamily="34" charset="0"/>
              </a:rPr>
              <a:t>:</a:t>
            </a:r>
          </a:p>
          <a:p>
            <a:pPr marL="411480" indent="-205740" defTabSz="514350">
              <a:lnSpc>
                <a:spcPct val="100000"/>
              </a:lnSpc>
              <a:spcBef>
                <a:spcPct val="0"/>
              </a:spcBef>
              <a:spcAft>
                <a:spcPts val="900"/>
              </a:spcAft>
              <a:defRPr/>
            </a:pPr>
            <a:r>
              <a:rPr lang="en-US" sz="2400" dirty="0" err="1">
                <a:cs typeface="Arial" panose="020B0604020202020204" pitchFamily="34" charset="0"/>
              </a:rPr>
              <a:t>Cobertura</a:t>
            </a:r>
            <a:r>
              <a:rPr lang="en-US" sz="2400" dirty="0">
                <a:cs typeface="Arial" panose="020B0604020202020204" pitchFamily="34" charset="0"/>
              </a:rPr>
              <a:t> </a:t>
            </a:r>
            <a:r>
              <a:rPr lang="en-US" sz="2400" dirty="0" err="1">
                <a:cs typeface="Arial" panose="020B0604020202020204" pitchFamily="34" charset="0"/>
              </a:rPr>
              <a:t>completa</a:t>
            </a:r>
            <a:r>
              <a:rPr lang="en-US" sz="2400" dirty="0">
                <a:cs typeface="Arial" panose="020B0604020202020204" pitchFamily="34" charset="0"/>
              </a:rPr>
              <a:t> de Medicaid (a </a:t>
            </a:r>
            <a:r>
              <a:rPr lang="en-US" sz="2400" dirty="0" err="1">
                <a:cs typeface="Arial" panose="020B0604020202020204" pitchFamily="34" charset="0"/>
              </a:rPr>
              <a:t>veces</a:t>
            </a:r>
            <a:r>
              <a:rPr lang="en-US" sz="2400" dirty="0">
                <a:cs typeface="Arial" panose="020B0604020202020204" pitchFamily="34" charset="0"/>
              </a:rPr>
              <a:t> </a:t>
            </a:r>
            <a:r>
              <a:rPr lang="en-US" sz="2400" dirty="0" err="1">
                <a:cs typeface="Arial" panose="020B0604020202020204" pitchFamily="34" charset="0"/>
              </a:rPr>
              <a:t>llamada</a:t>
            </a:r>
            <a:r>
              <a:rPr lang="en-US" sz="2400" dirty="0">
                <a:cs typeface="Arial" panose="020B0604020202020204" pitchFamily="34" charset="0"/>
              </a:rPr>
              <a:t> “doble total ")</a:t>
            </a:r>
          </a:p>
          <a:p>
            <a:pPr marL="411480" indent="-205740" defTabSz="514350">
              <a:lnSpc>
                <a:spcPct val="100000"/>
              </a:lnSpc>
              <a:spcBef>
                <a:spcPct val="0"/>
              </a:spcBef>
              <a:spcAft>
                <a:spcPts val="900"/>
              </a:spcAft>
              <a:defRPr/>
            </a:pPr>
            <a:r>
              <a:rPr lang="en-US" sz="2400" dirty="0" err="1">
                <a:cs typeface="Arial" panose="020B0604020202020204" pitchFamily="34" charset="0"/>
              </a:rPr>
              <a:t>Seguridad</a:t>
            </a:r>
            <a:r>
              <a:rPr lang="en-US" sz="2400" dirty="0">
                <a:cs typeface="Arial" panose="020B0604020202020204" pitchFamily="34" charset="0"/>
              </a:rPr>
              <a:t> de </a:t>
            </a:r>
            <a:r>
              <a:rPr lang="en-US" sz="2400" dirty="0" err="1">
                <a:cs typeface="Arial" panose="020B0604020202020204" pitchFamily="34" charset="0"/>
              </a:rPr>
              <a:t>Ingreso</a:t>
            </a:r>
            <a:r>
              <a:rPr lang="en-US" sz="2400" dirty="0">
                <a:cs typeface="Arial" panose="020B0604020202020204" pitchFamily="34" charset="0"/>
              </a:rPr>
              <a:t>  </a:t>
            </a:r>
            <a:r>
              <a:rPr lang="en-US" sz="2400" dirty="0" err="1">
                <a:cs typeface="Arial" panose="020B0604020202020204" pitchFamily="34" charset="0"/>
              </a:rPr>
              <a:t>Suplementario</a:t>
            </a:r>
            <a:r>
              <a:rPr lang="en-US" sz="2400" dirty="0">
                <a:cs typeface="Arial" panose="020B0604020202020204" pitchFamily="34" charset="0"/>
              </a:rPr>
              <a:t> (SSI)</a:t>
            </a:r>
          </a:p>
          <a:p>
            <a:pPr marL="411480" indent="-205740" defTabSz="514350" rtl="0">
              <a:lnSpc>
                <a:spcPct val="100000"/>
              </a:lnSpc>
              <a:spcBef>
                <a:spcPct val="0"/>
              </a:spcBef>
              <a:spcAft>
                <a:spcPts val="900"/>
              </a:spcAft>
              <a:defRPr/>
            </a:pPr>
            <a:r>
              <a:rPr lang="en-US" sz="2400" dirty="0">
                <a:cs typeface="Arial" panose="020B0604020202020204" pitchFamily="34" charset="0"/>
              </a:rPr>
              <a:t>Ayuda de Medicaid para </a:t>
            </a:r>
            <a:r>
              <a:rPr lang="en-US" sz="2400" dirty="0" err="1">
                <a:cs typeface="Arial" panose="020B0604020202020204" pitchFamily="34" charset="0"/>
              </a:rPr>
              <a:t>pagar</a:t>
            </a:r>
            <a:r>
              <a:rPr lang="en-US" sz="2400" dirty="0">
                <a:cs typeface="Arial" panose="020B0604020202020204" pitchFamily="34" charset="0"/>
              </a:rPr>
              <a:t> </a:t>
            </a:r>
            <a:r>
              <a:rPr lang="en-US" sz="2400" dirty="0" err="1">
                <a:cs typeface="Arial" panose="020B0604020202020204" pitchFamily="34" charset="0"/>
              </a:rPr>
              <a:t>su</a:t>
            </a:r>
            <a:r>
              <a:rPr lang="en-US" sz="2400" dirty="0">
                <a:cs typeface="Arial" panose="020B0604020202020204" pitchFamily="34" charset="0"/>
              </a:rPr>
              <a:t> prima de la </a:t>
            </a:r>
            <a:r>
              <a:rPr lang="en-US" sz="2400" dirty="0" err="1">
                <a:cs typeface="Arial" panose="020B0604020202020204" pitchFamily="34" charset="0"/>
              </a:rPr>
              <a:t>Parte</a:t>
            </a:r>
            <a:r>
              <a:rPr lang="en-US" sz="2400" dirty="0">
                <a:cs typeface="Arial" panose="020B0604020202020204" pitchFamily="34" charset="0"/>
              </a:rPr>
              <a:t> B de Medicare (Seguro Médico) (</a:t>
            </a:r>
            <a:r>
              <a:rPr lang="en-US" sz="2400" dirty="0" err="1">
                <a:cs typeface="Arial" panose="020B0604020202020204" pitchFamily="34" charset="0"/>
              </a:rPr>
              <a:t>Programa</a:t>
            </a:r>
            <a:r>
              <a:rPr lang="en-US" sz="2400" dirty="0">
                <a:cs typeface="Arial" panose="020B0604020202020204" pitchFamily="34" charset="0"/>
              </a:rPr>
              <a:t> de </a:t>
            </a:r>
            <a:r>
              <a:rPr lang="en-US" sz="2400" dirty="0" err="1">
                <a:cs typeface="Arial" panose="020B0604020202020204" pitchFamily="34" charset="0"/>
              </a:rPr>
              <a:t>Ahorro</a:t>
            </a:r>
            <a:r>
              <a:rPr lang="en-US" sz="2400" dirty="0">
                <a:cs typeface="Arial" panose="020B0604020202020204" pitchFamily="34" charset="0"/>
              </a:rPr>
              <a:t> Medicare, a </a:t>
            </a:r>
            <a:r>
              <a:rPr lang="en-US" sz="2400" dirty="0" err="1">
                <a:cs typeface="Arial" panose="020B0604020202020204" pitchFamily="34" charset="0"/>
              </a:rPr>
              <a:t>veces</a:t>
            </a:r>
            <a:r>
              <a:rPr lang="en-US" sz="2400" dirty="0">
                <a:cs typeface="Arial" panose="020B0604020202020204" pitchFamily="34" charset="0"/>
              </a:rPr>
              <a:t> </a:t>
            </a:r>
            <a:r>
              <a:rPr lang="en-US" sz="2400" dirty="0" err="1">
                <a:cs typeface="Arial" panose="020B0604020202020204" pitchFamily="34" charset="0"/>
              </a:rPr>
              <a:t>llamado</a:t>
            </a:r>
            <a:r>
              <a:rPr lang="en-US" sz="2400" dirty="0">
                <a:cs typeface="Arial" panose="020B0604020202020204" pitchFamily="34" charset="0"/>
              </a:rPr>
              <a:t> "doble </a:t>
            </a:r>
            <a:r>
              <a:rPr lang="en-US" sz="2400" dirty="0" err="1">
                <a:cs typeface="Arial" panose="020B0604020202020204" pitchFamily="34" charset="0"/>
              </a:rPr>
              <a:t>parcial</a:t>
            </a:r>
            <a:r>
              <a:rPr lang="en-US" sz="2400" dirty="0">
                <a:cs typeface="Arial" panose="020B0604020202020204" pitchFamily="34" charset="0"/>
              </a:rPr>
              <a:t>")</a:t>
            </a:r>
          </a:p>
          <a:p>
            <a:pPr marL="0" indent="0" defTabSz="514350">
              <a:lnSpc>
                <a:spcPct val="110000"/>
              </a:lnSpc>
              <a:spcBef>
                <a:spcPts val="450"/>
              </a:spcBef>
              <a:spcAft>
                <a:spcPts val="900"/>
              </a:spcAft>
              <a:buNone/>
              <a:defRPr/>
            </a:pPr>
            <a:endParaRPr lang="en-US" sz="2400" b="1" dirty="0">
              <a:solidFill>
                <a:srgbClr val="00529B"/>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602B8766-2756-4ABA-852F-FCA53FFE9B22}"/>
              </a:ext>
              <a:ext uri="{C183D7F6-B498-43B3-948B-1728B52AA6E4}">
                <adec:decorative xmlns:adec="http://schemas.microsoft.com/office/drawing/2017/decorative" val="1"/>
              </a:ext>
            </a:extLst>
          </p:cNvPr>
          <p:cNvSpPr/>
          <p:nvPr/>
        </p:nvSpPr>
        <p:spPr>
          <a:xfrm>
            <a:off x="5045336" y="1542812"/>
            <a:ext cx="3514063" cy="5425440"/>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defTabSz="685800" rtl="0">
              <a:spcBef>
                <a:spcPts val="600"/>
              </a:spcBef>
              <a:spcAft>
                <a:spcPts val="600"/>
              </a:spcAft>
              <a:defRPr/>
            </a:pPr>
            <a:r>
              <a:rPr lang="en-US" sz="2000" b="1" kern="0" dirty="0">
                <a:solidFill>
                  <a:schemeClr val="bg1"/>
                </a:solidFill>
              </a:rPr>
              <a:t>Si no </a:t>
            </a:r>
            <a:r>
              <a:rPr lang="en-US" sz="2000" b="1" kern="0" dirty="0" err="1">
                <a:solidFill>
                  <a:schemeClr val="bg1"/>
                </a:solidFill>
              </a:rPr>
              <a:t>cumple</a:t>
            </a:r>
            <a:r>
              <a:rPr lang="en-US" sz="2000" b="1" kern="0" dirty="0">
                <a:solidFill>
                  <a:schemeClr val="bg1"/>
                </a:solidFill>
              </a:rPr>
              <a:t> </a:t>
            </a:r>
            <a:r>
              <a:rPr lang="en-US" sz="2000" b="1" kern="0" dirty="0" err="1">
                <a:solidFill>
                  <a:schemeClr val="bg1"/>
                </a:solidFill>
              </a:rPr>
              <a:t>los</a:t>
            </a:r>
            <a:r>
              <a:rPr lang="en-US" sz="2000" b="1" kern="0" dirty="0">
                <a:solidFill>
                  <a:schemeClr val="bg1"/>
                </a:solidFill>
              </a:rPr>
              <a:t> </a:t>
            </a:r>
            <a:r>
              <a:rPr lang="en-US" sz="2000" b="1" kern="0" dirty="0" err="1">
                <a:solidFill>
                  <a:schemeClr val="bg1"/>
                </a:solidFill>
              </a:rPr>
              <a:t>requisitos</a:t>
            </a:r>
            <a:r>
              <a:rPr lang="en-US" sz="2000" b="1" kern="0" dirty="0">
                <a:solidFill>
                  <a:schemeClr val="bg1"/>
                </a:solidFill>
              </a:rPr>
              <a:t> </a:t>
            </a:r>
            <a:r>
              <a:rPr lang="en-US" sz="2000" b="1" kern="0" dirty="0" err="1">
                <a:solidFill>
                  <a:schemeClr val="bg1"/>
                </a:solidFill>
              </a:rPr>
              <a:t>automáticamente</a:t>
            </a:r>
            <a:r>
              <a:rPr lang="en-US" sz="2000" b="1" kern="0" dirty="0">
                <a:solidFill>
                  <a:schemeClr val="bg1"/>
                </a:solidFill>
              </a:rPr>
              <a:t>, </a:t>
            </a:r>
            <a:r>
              <a:rPr lang="en-US" sz="2000" b="1" kern="0" dirty="0" err="1">
                <a:solidFill>
                  <a:schemeClr val="bg1"/>
                </a:solidFill>
              </a:rPr>
              <a:t>aquí</a:t>
            </a:r>
            <a:r>
              <a:rPr lang="en-US" sz="2000" b="1" kern="0" dirty="0">
                <a:solidFill>
                  <a:schemeClr val="bg1"/>
                </a:solidFill>
              </a:rPr>
              <a:t> </a:t>
            </a:r>
            <a:r>
              <a:rPr lang="en-US" sz="2000" b="1" kern="0" dirty="0" err="1">
                <a:solidFill>
                  <a:schemeClr val="bg1"/>
                </a:solidFill>
              </a:rPr>
              <a:t>tiene</a:t>
            </a:r>
            <a:r>
              <a:rPr lang="en-US" sz="2000" b="1" kern="0" dirty="0">
                <a:solidFill>
                  <a:schemeClr val="bg1"/>
                </a:solidFill>
              </a:rPr>
              <a:t> </a:t>
            </a:r>
            <a:r>
              <a:rPr lang="en-US" sz="2000" b="1" kern="0" dirty="0" err="1">
                <a:solidFill>
                  <a:schemeClr val="bg1"/>
                </a:solidFill>
              </a:rPr>
              <a:t>cómo</a:t>
            </a:r>
            <a:r>
              <a:rPr lang="en-US" sz="2000" b="1" kern="0" dirty="0">
                <a:solidFill>
                  <a:schemeClr val="bg1"/>
                </a:solidFill>
              </a:rPr>
              <a:t> </a:t>
            </a:r>
            <a:r>
              <a:rPr lang="en-US" sz="2000" b="1" kern="0" dirty="0" err="1">
                <a:solidFill>
                  <a:schemeClr val="bg1"/>
                </a:solidFill>
              </a:rPr>
              <a:t>solicitar</a:t>
            </a:r>
            <a:r>
              <a:rPr lang="en-US" sz="2000" b="1" kern="0" dirty="0">
                <a:solidFill>
                  <a:schemeClr val="bg1"/>
                </a:solidFill>
              </a:rPr>
              <a:t>:</a:t>
            </a:r>
          </a:p>
          <a:p>
            <a:pPr marL="285750" indent="-285750" rtl="0">
              <a:spcBef>
                <a:spcPts val="600"/>
              </a:spcBef>
              <a:spcAft>
                <a:spcPts val="600"/>
              </a:spcAft>
              <a:buFont typeface="Arial" panose="020B0604020202020204" pitchFamily="34" charset="0"/>
              <a:buChar char="•"/>
              <a:defRPr/>
            </a:pPr>
            <a:r>
              <a:rPr lang="en-US" sz="2000" b="1" kern="0" dirty="0">
                <a:solidFill>
                  <a:schemeClr val="bg1"/>
                </a:solidFill>
              </a:rPr>
              <a:t>Seguro Social </a:t>
            </a:r>
            <a:r>
              <a:rPr lang="en-US" sz="2000" kern="0" dirty="0" err="1">
                <a:solidFill>
                  <a:schemeClr val="bg1"/>
                </a:solidFill>
              </a:rPr>
              <a:t>en</a:t>
            </a:r>
            <a:r>
              <a:rPr lang="en-US" sz="2000" kern="0" dirty="0">
                <a:solidFill>
                  <a:schemeClr val="bg1"/>
                </a:solidFill>
              </a:rPr>
              <a:t> </a:t>
            </a:r>
            <a:r>
              <a:rPr lang="en-US" sz="2000" u="sng" dirty="0">
                <a:solidFill>
                  <a:schemeClr val="bg1"/>
                </a:solidFill>
              </a:rPr>
              <a:t>SSA.gov/EXTRAHELP </a:t>
            </a:r>
            <a:r>
              <a:rPr lang="en-US" sz="2000" dirty="0">
                <a:solidFill>
                  <a:schemeClr val="bg1"/>
                </a:solidFill>
              </a:rPr>
              <a:t>o </a:t>
            </a:r>
            <a:br>
              <a:rPr lang="en-US" sz="2000" dirty="0">
                <a:solidFill>
                  <a:schemeClr val="bg1"/>
                </a:solidFill>
              </a:rPr>
            </a:br>
            <a:r>
              <a:rPr lang="en-US" sz="2000" dirty="0">
                <a:solidFill>
                  <a:schemeClr val="bg1"/>
                </a:solidFill>
              </a:rPr>
              <a:t>1-800-772-1213; </a:t>
            </a:r>
            <a:br>
              <a:rPr lang="en-US" sz="2000" dirty="0">
                <a:solidFill>
                  <a:schemeClr val="bg1"/>
                </a:solidFill>
              </a:rPr>
            </a:br>
            <a:r>
              <a:rPr lang="en-US" sz="2000" dirty="0">
                <a:solidFill>
                  <a:schemeClr val="bg1"/>
                </a:solidFill>
              </a:rPr>
              <a:t>TTY: 1-800-325-0778</a:t>
            </a:r>
          </a:p>
          <a:p>
            <a:pPr marL="285750" indent="-285750" rtl="0">
              <a:spcBef>
                <a:spcPts val="600"/>
              </a:spcBef>
              <a:spcAft>
                <a:spcPts val="600"/>
              </a:spcAft>
              <a:buFont typeface="Arial" panose="020B0604020202020204" pitchFamily="34" charset="0"/>
              <a:buChar char="•"/>
              <a:defRPr/>
            </a:pPr>
            <a:r>
              <a:rPr lang="en-US" sz="2000" kern="0" dirty="0">
                <a:solidFill>
                  <a:schemeClr val="bg1"/>
                </a:solidFill>
              </a:rPr>
              <a:t>Su </a:t>
            </a:r>
            <a:r>
              <a:rPr lang="en-US" sz="2000" kern="0" dirty="0" err="1">
                <a:solidFill>
                  <a:schemeClr val="bg1"/>
                </a:solidFill>
              </a:rPr>
              <a:t>oficina</a:t>
            </a:r>
            <a:r>
              <a:rPr lang="en-US" sz="2000" kern="0" dirty="0">
                <a:solidFill>
                  <a:schemeClr val="bg1"/>
                </a:solidFill>
              </a:rPr>
              <a:t> </a:t>
            </a:r>
            <a:r>
              <a:rPr lang="en-US" sz="2000" kern="0" dirty="0" err="1">
                <a:solidFill>
                  <a:schemeClr val="bg1"/>
                </a:solidFill>
              </a:rPr>
              <a:t>estatal</a:t>
            </a:r>
            <a:r>
              <a:rPr lang="en-US" sz="2000" kern="0" dirty="0">
                <a:solidFill>
                  <a:schemeClr val="bg1"/>
                </a:solidFill>
              </a:rPr>
              <a:t> de Asistencia </a:t>
            </a:r>
            <a:r>
              <a:rPr lang="en-US" sz="2000" kern="0" dirty="0" err="1">
                <a:solidFill>
                  <a:schemeClr val="bg1"/>
                </a:solidFill>
              </a:rPr>
              <a:t>Médica</a:t>
            </a:r>
            <a:r>
              <a:rPr lang="en-US" sz="2000" kern="0" dirty="0">
                <a:solidFill>
                  <a:schemeClr val="bg1"/>
                </a:solidFill>
              </a:rPr>
              <a:t> (Medicaid)</a:t>
            </a:r>
          </a:p>
          <a:p>
            <a:pPr marL="285750" indent="-285750" rtl="0">
              <a:spcBef>
                <a:spcPts val="600"/>
              </a:spcBef>
              <a:spcAft>
                <a:spcPts val="600"/>
              </a:spcAft>
              <a:buFont typeface="Arial" panose="020B0604020202020204" pitchFamily="34" charset="0"/>
              <a:buChar char="•"/>
              <a:defRPr/>
            </a:pPr>
            <a:r>
              <a:rPr lang="en-US" sz="2000" b="1" dirty="0" err="1">
                <a:solidFill>
                  <a:schemeClr val="bg1"/>
                </a:solidFill>
              </a:rPr>
              <a:t>Programa</a:t>
            </a:r>
            <a:r>
              <a:rPr lang="en-US" sz="2000" b="1" dirty="0">
                <a:solidFill>
                  <a:schemeClr val="bg1"/>
                </a:solidFill>
              </a:rPr>
              <a:t> Estatal de Asistencia de Seguro de Salud (SHIP)</a:t>
            </a:r>
            <a:r>
              <a:rPr lang="en-US" sz="2000" dirty="0">
                <a:solidFill>
                  <a:schemeClr val="bg1"/>
                </a:solidFill>
              </a:rPr>
              <a:t> </a:t>
            </a:r>
            <a:r>
              <a:rPr lang="en-US" sz="2000" dirty="0" err="1">
                <a:solidFill>
                  <a:schemeClr val="bg1"/>
                </a:solidFill>
              </a:rPr>
              <a:t>en</a:t>
            </a:r>
            <a:r>
              <a:rPr lang="en-US" sz="2000" dirty="0">
                <a:solidFill>
                  <a:schemeClr val="bg1"/>
                </a:solidFill>
              </a:rPr>
              <a:t> </a:t>
            </a:r>
            <a:r>
              <a:rPr lang="en-US" sz="2000" dirty="0">
                <a:solidFill>
                  <a:schemeClr val="bg1"/>
                </a:solidFill>
                <a:hlinkClick r:id="rId4">
                  <a:extLst>
                    <a:ext uri="{A12FA001-AC4F-418D-AE19-62706E023703}">
                      <ahyp:hlinkClr xmlns:ahyp="http://schemas.microsoft.com/office/drawing/2018/hyperlinkcolor" val="tx"/>
                    </a:ext>
                  </a:extLst>
                </a:hlinkClick>
              </a:rPr>
              <a:t>shiphelp.org</a:t>
            </a:r>
            <a:endParaRPr lang="en-US" sz="2000" dirty="0"/>
          </a:p>
        </p:txBody>
      </p:sp>
    </p:spTree>
    <p:custDataLst>
      <p:tags r:id="rId1"/>
    </p:custDataLst>
    <p:extLst>
      <p:ext uri="{BB962C8B-B14F-4D97-AF65-F5344CB8AC3E}">
        <p14:creationId xmlns:p14="http://schemas.microsoft.com/office/powerpoint/2010/main" val="216950919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0B5FEE-1BCC-E477-FF95-2A1EAFF6CD2C}"/>
              </a:ext>
            </a:extLst>
          </p:cNvPr>
          <p:cNvSpPr>
            <a:spLocks noGrp="1"/>
          </p:cNvSpPr>
          <p:nvPr>
            <p:ph type="title"/>
          </p:nvPr>
        </p:nvSpPr>
        <p:spPr/>
        <p:txBody>
          <a:bodyPr>
            <a:normAutofit fontScale="90000"/>
          </a:bodyPr>
          <a:lstStyle/>
          <a:p>
            <a:pPr rtl="0"/>
            <a:r>
              <a:rPr lang="en-US" sz="3200"/>
              <a:t>Mensajes principales de la campaña de Inscripción Abierta 2025</a:t>
            </a:r>
          </a:p>
        </p:txBody>
      </p:sp>
      <p:sp>
        <p:nvSpPr>
          <p:cNvPr id="6" name="Text Placeholder 5">
            <a:extLst>
              <a:ext uri="{FF2B5EF4-FFF2-40B4-BE49-F238E27FC236}">
                <a16:creationId xmlns:a16="http://schemas.microsoft.com/office/drawing/2014/main" id="{AC53FF56-49F7-46AD-9A1C-97535559B8D9}"/>
              </a:ext>
            </a:extLst>
          </p:cNvPr>
          <p:cNvSpPr>
            <a:spLocks noGrp="1"/>
          </p:cNvSpPr>
          <p:nvPr>
            <p:ph type="body" sz="quarter" idx="13"/>
          </p:nvPr>
        </p:nvSpPr>
        <p:spPr>
          <a:xfrm>
            <a:off x="0" y="1154907"/>
            <a:ext cx="9144000" cy="5461794"/>
          </a:xfrm>
        </p:spPr>
        <p:txBody>
          <a:bodyPr>
            <a:noAutofit/>
          </a:bodyPr>
          <a:lstStyle/>
          <a:p>
            <a:pPr rtl="0">
              <a:spcBef>
                <a:spcPct val="0"/>
              </a:spcBef>
            </a:pPr>
            <a:r>
              <a:rPr lang="en-US" sz="2400" dirty="0" err="1">
                <a:cs typeface="Arial" panose="020B0604020202020204" pitchFamily="34" charset="0"/>
              </a:rPr>
              <a:t>Período</a:t>
            </a:r>
            <a:r>
              <a:rPr lang="en-US" sz="2400" dirty="0">
                <a:cs typeface="Arial" panose="020B0604020202020204" pitchFamily="34" charset="0"/>
              </a:rPr>
              <a:t> de </a:t>
            </a:r>
            <a:r>
              <a:rPr lang="en-US" sz="2400" dirty="0" err="1">
                <a:cs typeface="Arial" panose="020B0604020202020204" pitchFamily="34" charset="0"/>
              </a:rPr>
              <a:t>Inscripción</a:t>
            </a:r>
            <a:r>
              <a:rPr lang="en-US" sz="2400" dirty="0">
                <a:cs typeface="Arial" panose="020B0604020202020204" pitchFamily="34" charset="0"/>
              </a:rPr>
              <a:t> </a:t>
            </a:r>
            <a:r>
              <a:rPr lang="en-US" sz="2400" dirty="0" err="1">
                <a:cs typeface="Arial" panose="020B0604020202020204" pitchFamily="34" charset="0"/>
              </a:rPr>
              <a:t>Abierta</a:t>
            </a:r>
            <a:r>
              <a:rPr lang="en-US" sz="2400" dirty="0">
                <a:cs typeface="Arial" panose="020B0604020202020204" pitchFamily="34" charset="0"/>
              </a:rPr>
              <a:t> de Medicare: 15 de </a:t>
            </a:r>
            <a:r>
              <a:rPr lang="en-US" sz="2400" dirty="0" err="1">
                <a:cs typeface="Arial" panose="020B0604020202020204" pitchFamily="34" charset="0"/>
              </a:rPr>
              <a:t>octubre</a:t>
            </a:r>
            <a:r>
              <a:rPr lang="en-US" sz="2400" dirty="0">
                <a:cs typeface="Arial" panose="020B0604020202020204" pitchFamily="34" charset="0"/>
              </a:rPr>
              <a:t> al 7 de </a:t>
            </a:r>
            <a:r>
              <a:rPr lang="en-US" sz="2400" dirty="0" err="1">
                <a:cs typeface="Arial" panose="020B0604020202020204" pitchFamily="34" charset="0"/>
              </a:rPr>
              <a:t>diciembre</a:t>
            </a:r>
            <a:r>
              <a:rPr lang="en-US" sz="2400" dirty="0">
                <a:cs typeface="Arial" panose="020B0604020202020204" pitchFamily="34" charset="0"/>
              </a:rPr>
              <a:t>.</a:t>
            </a:r>
          </a:p>
          <a:p>
            <a:pPr rtl="0">
              <a:spcBef>
                <a:spcPct val="0"/>
              </a:spcBef>
            </a:pPr>
            <a:r>
              <a:rPr lang="en-US" sz="2400" dirty="0">
                <a:cs typeface="Arial" panose="020B0604020202020204" pitchFamily="34" charset="0"/>
              </a:rPr>
              <a:t>es.Medicare.gov (y 1-800-MEDICARE) son las </a:t>
            </a:r>
            <a:r>
              <a:rPr lang="en-US" sz="2400" dirty="0" err="1">
                <a:cs typeface="Arial" panose="020B0604020202020204" pitchFamily="34" charset="0"/>
              </a:rPr>
              <a:t>fuentes</a:t>
            </a:r>
            <a:r>
              <a:rPr lang="en-US" sz="2400" dirty="0">
                <a:cs typeface="Arial" panose="020B0604020202020204" pitchFamily="34" charset="0"/>
              </a:rPr>
              <a:t> </a:t>
            </a:r>
            <a:r>
              <a:rPr lang="en-US" sz="2400" dirty="0" err="1">
                <a:cs typeface="Arial" panose="020B0604020202020204" pitchFamily="34" charset="0"/>
              </a:rPr>
              <a:t>oficiales</a:t>
            </a:r>
            <a:r>
              <a:rPr lang="en-US" sz="2400" dirty="0">
                <a:cs typeface="Arial" panose="020B0604020202020204" pitchFamily="34" charset="0"/>
              </a:rPr>
              <a:t> para la </a:t>
            </a:r>
            <a:r>
              <a:rPr lang="en-US" sz="2400" dirty="0" err="1">
                <a:cs typeface="Arial" panose="020B0604020202020204" pitchFamily="34" charset="0"/>
              </a:rPr>
              <a:t>Inscripción</a:t>
            </a:r>
            <a:r>
              <a:rPr lang="en-US" sz="2400" dirty="0">
                <a:cs typeface="Arial" panose="020B0604020202020204" pitchFamily="34" charset="0"/>
              </a:rPr>
              <a:t> </a:t>
            </a:r>
            <a:r>
              <a:rPr lang="en-US" sz="2400" dirty="0" err="1">
                <a:cs typeface="Arial" panose="020B0604020202020204" pitchFamily="34" charset="0"/>
              </a:rPr>
              <a:t>Abierta</a:t>
            </a:r>
            <a:r>
              <a:rPr lang="en-US" sz="2400" dirty="0">
                <a:cs typeface="Arial" panose="020B0604020202020204" pitchFamily="34" charset="0"/>
              </a:rPr>
              <a:t> de Medicare.</a:t>
            </a:r>
          </a:p>
          <a:p>
            <a:pPr rtl="0">
              <a:spcBef>
                <a:spcPct val="0"/>
              </a:spcBef>
            </a:pPr>
            <a:r>
              <a:rPr lang="en-US" sz="2400" dirty="0">
                <a:cs typeface="Arial" panose="020B0604020202020204" pitchFamily="34" charset="0"/>
              </a:rPr>
              <a:t>Los planes </a:t>
            </a:r>
            <a:r>
              <a:rPr lang="en-US" sz="2400" dirty="0" err="1">
                <a:cs typeface="Arial" panose="020B0604020202020204" pitchFamily="34" charset="0"/>
              </a:rPr>
              <a:t>pueden</a:t>
            </a:r>
            <a:r>
              <a:rPr lang="en-US" sz="2400" dirty="0">
                <a:cs typeface="Arial" panose="020B0604020202020204" pitchFamily="34" charset="0"/>
              </a:rPr>
              <a:t> </a:t>
            </a:r>
            <a:r>
              <a:rPr lang="en-US" sz="2400" dirty="0" err="1">
                <a:cs typeface="Arial" panose="020B0604020202020204" pitchFamily="34" charset="0"/>
              </a:rPr>
              <a:t>cambiar</a:t>
            </a:r>
            <a:r>
              <a:rPr lang="en-US" sz="2400" dirty="0">
                <a:cs typeface="Arial" panose="020B0604020202020204" pitchFamily="34" charset="0"/>
              </a:rPr>
              <a:t> </a:t>
            </a:r>
            <a:r>
              <a:rPr lang="en-US" sz="2400" dirty="0" err="1">
                <a:cs typeface="Arial" panose="020B0604020202020204" pitchFamily="34" charset="0"/>
              </a:rPr>
              <a:t>cada</a:t>
            </a:r>
            <a:r>
              <a:rPr lang="en-US" sz="2400" dirty="0">
                <a:cs typeface="Arial" panose="020B0604020202020204" pitchFamily="34" charset="0"/>
              </a:rPr>
              <a:t> </a:t>
            </a:r>
            <a:r>
              <a:rPr lang="en-US" sz="2400" dirty="0" err="1">
                <a:cs typeface="Arial" panose="020B0604020202020204" pitchFamily="34" charset="0"/>
              </a:rPr>
              <a:t>año</a:t>
            </a:r>
            <a:r>
              <a:rPr lang="en-US" sz="2400" dirty="0">
                <a:cs typeface="Arial" panose="020B0604020202020204" pitchFamily="34" charset="0"/>
              </a:rPr>
              <a:t>. Sus </a:t>
            </a:r>
            <a:r>
              <a:rPr lang="en-US" sz="2400" dirty="0" err="1">
                <a:cs typeface="Arial" panose="020B0604020202020204" pitchFamily="34" charset="0"/>
              </a:rPr>
              <a:t>necesidades</a:t>
            </a:r>
            <a:r>
              <a:rPr lang="en-US" sz="2400" dirty="0">
                <a:cs typeface="Arial" panose="020B0604020202020204" pitchFamily="34" charset="0"/>
              </a:rPr>
              <a:t> de </a:t>
            </a:r>
            <a:r>
              <a:rPr lang="en-US" sz="2400" dirty="0" err="1">
                <a:cs typeface="Arial" panose="020B0604020202020204" pitchFamily="34" charset="0"/>
              </a:rPr>
              <a:t>salud</a:t>
            </a:r>
            <a:r>
              <a:rPr lang="en-US" sz="2400" dirty="0">
                <a:cs typeface="Arial" panose="020B0604020202020204" pitchFamily="34" charset="0"/>
              </a:rPr>
              <a:t> también </a:t>
            </a:r>
            <a:r>
              <a:rPr lang="en-US" sz="2400" dirty="0" err="1">
                <a:cs typeface="Arial" panose="020B0604020202020204" pitchFamily="34" charset="0"/>
              </a:rPr>
              <a:t>pueden</a:t>
            </a:r>
            <a:r>
              <a:rPr lang="en-US" sz="2400" dirty="0">
                <a:cs typeface="Arial" panose="020B0604020202020204" pitchFamily="34" charset="0"/>
              </a:rPr>
              <a:t> </a:t>
            </a:r>
            <a:r>
              <a:rPr lang="en-US" sz="2400" dirty="0" err="1">
                <a:cs typeface="Arial" panose="020B0604020202020204" pitchFamily="34" charset="0"/>
              </a:rPr>
              <a:t>cambiar</a:t>
            </a:r>
            <a:r>
              <a:rPr lang="en-US" sz="2400" dirty="0">
                <a:cs typeface="Arial" panose="020B0604020202020204" pitchFamily="34" charset="0"/>
              </a:rPr>
              <a:t>. Al </a:t>
            </a:r>
            <a:r>
              <a:rPr lang="en-US" sz="2400" dirty="0" err="1">
                <a:cs typeface="Arial" panose="020B0604020202020204" pitchFamily="34" charset="0"/>
              </a:rPr>
              <a:t>comparar</a:t>
            </a:r>
            <a:r>
              <a:rPr lang="en-US" sz="2400" dirty="0">
                <a:cs typeface="Arial" panose="020B0604020202020204" pitchFamily="34" charset="0"/>
              </a:rPr>
              <a:t> </a:t>
            </a:r>
            <a:r>
              <a:rPr lang="en-US" sz="2400" dirty="0" err="1">
                <a:cs typeface="Arial" panose="020B0604020202020204" pitchFamily="34" charset="0"/>
              </a:rPr>
              <a:t>todas</a:t>
            </a:r>
            <a:r>
              <a:rPr lang="en-US" sz="2400" dirty="0">
                <a:cs typeface="Arial" panose="020B0604020202020204" pitchFamily="34" charset="0"/>
              </a:rPr>
              <a:t> sus </a:t>
            </a:r>
            <a:r>
              <a:rPr lang="en-US" sz="2400" dirty="0" err="1">
                <a:cs typeface="Arial" panose="020B0604020202020204" pitchFamily="34" charset="0"/>
              </a:rPr>
              <a:t>opciones</a:t>
            </a:r>
            <a:r>
              <a:rPr lang="en-US" sz="2400" dirty="0">
                <a:cs typeface="Arial" panose="020B0604020202020204" pitchFamily="34" charset="0"/>
              </a:rPr>
              <a:t>, </a:t>
            </a:r>
            <a:r>
              <a:rPr lang="en-US" sz="2400" dirty="0" err="1">
                <a:cs typeface="Arial" panose="020B0604020202020204" pitchFamily="34" charset="0"/>
              </a:rPr>
              <a:t>podría</a:t>
            </a:r>
            <a:r>
              <a:rPr lang="en-US" sz="2400" dirty="0">
                <a:cs typeface="Arial" panose="020B0604020202020204" pitchFamily="34" charset="0"/>
              </a:rPr>
              <a:t> </a:t>
            </a:r>
            <a:r>
              <a:rPr lang="en-US" sz="2400" dirty="0" err="1">
                <a:cs typeface="Arial" panose="020B0604020202020204" pitchFamily="34" charset="0"/>
              </a:rPr>
              <a:t>ahorrar</a:t>
            </a:r>
            <a:r>
              <a:rPr lang="en-US" sz="2400" dirty="0">
                <a:cs typeface="Arial" panose="020B0604020202020204" pitchFamily="34" charset="0"/>
              </a:rPr>
              <a:t> dinero, </a:t>
            </a:r>
            <a:r>
              <a:rPr lang="en-US" sz="2400" dirty="0" err="1">
                <a:cs typeface="Arial" panose="020B0604020202020204" pitchFamily="34" charset="0"/>
              </a:rPr>
              <a:t>encontrar</a:t>
            </a:r>
            <a:r>
              <a:rPr lang="en-US" sz="2400" dirty="0">
                <a:cs typeface="Arial" panose="020B0604020202020204" pitchFamily="34" charset="0"/>
              </a:rPr>
              <a:t> </a:t>
            </a:r>
            <a:r>
              <a:rPr lang="en-US" sz="2400" dirty="0" err="1">
                <a:cs typeface="Arial" panose="020B0604020202020204" pitchFamily="34" charset="0"/>
              </a:rPr>
              <a:t>una</a:t>
            </a:r>
            <a:r>
              <a:rPr lang="en-US" sz="2400" dirty="0">
                <a:cs typeface="Arial" panose="020B0604020202020204" pitchFamily="34" charset="0"/>
              </a:rPr>
              <a:t> </a:t>
            </a:r>
            <a:r>
              <a:rPr lang="en-US" sz="2400" dirty="0" err="1">
                <a:cs typeface="Arial" panose="020B0604020202020204" pitchFamily="34" charset="0"/>
              </a:rPr>
              <a:t>mejor</a:t>
            </a:r>
            <a:r>
              <a:rPr lang="en-US" sz="2400" dirty="0">
                <a:cs typeface="Arial" panose="020B0604020202020204" pitchFamily="34" charset="0"/>
              </a:rPr>
              <a:t> </a:t>
            </a:r>
            <a:r>
              <a:rPr lang="en-US" sz="2400" dirty="0" err="1">
                <a:cs typeface="Arial" panose="020B0604020202020204" pitchFamily="34" charset="0"/>
              </a:rPr>
              <a:t>cobertura</a:t>
            </a:r>
            <a:r>
              <a:rPr lang="en-US" sz="2400" dirty="0">
                <a:cs typeface="Arial" panose="020B0604020202020204" pitchFamily="34" charset="0"/>
              </a:rPr>
              <a:t> o ambas.</a:t>
            </a:r>
          </a:p>
          <a:p>
            <a:pPr rtl="0">
              <a:spcBef>
                <a:spcPct val="0"/>
              </a:spcBef>
            </a:pPr>
            <a:r>
              <a:rPr lang="en-US" sz="2400" dirty="0" err="1">
                <a:cs typeface="Arial" panose="020B0604020202020204" pitchFamily="34" charset="0"/>
              </a:rPr>
              <a:t>Inicie</a:t>
            </a:r>
            <a:r>
              <a:rPr lang="en-US" sz="2400" dirty="0">
                <a:cs typeface="Arial" panose="020B0604020202020204" pitchFamily="34" charset="0"/>
              </a:rPr>
              <a:t> </a:t>
            </a:r>
            <a:r>
              <a:rPr lang="en-US" sz="2400" dirty="0" err="1">
                <a:cs typeface="Arial" panose="020B0604020202020204" pitchFamily="34" charset="0"/>
              </a:rPr>
              <a:t>sesión</a:t>
            </a:r>
            <a:r>
              <a:rPr lang="en-US" sz="2400" dirty="0">
                <a:cs typeface="Arial" panose="020B0604020202020204" pitchFamily="34" charset="0"/>
              </a:rPr>
              <a:t> o </a:t>
            </a:r>
            <a:r>
              <a:rPr lang="en-US" sz="2400" dirty="0" err="1">
                <a:cs typeface="Arial" panose="020B0604020202020204" pitchFamily="34" charset="0"/>
              </a:rPr>
              <a:t>crea</a:t>
            </a:r>
            <a:r>
              <a:rPr lang="en-US" sz="2400" dirty="0">
                <a:cs typeface="Arial" panose="020B0604020202020204" pitchFamily="34" charset="0"/>
              </a:rPr>
              <a:t> </a:t>
            </a:r>
            <a:r>
              <a:rPr lang="en-US" sz="2400" dirty="0" err="1">
                <a:cs typeface="Arial" panose="020B0604020202020204" pitchFamily="34" charset="0"/>
              </a:rPr>
              <a:t>una</a:t>
            </a:r>
            <a:r>
              <a:rPr lang="en-US" sz="2400" dirty="0">
                <a:cs typeface="Arial" panose="020B0604020202020204" pitchFamily="34" charset="0"/>
              </a:rPr>
              <a:t> </a:t>
            </a:r>
            <a:r>
              <a:rPr lang="en-US" sz="2400" dirty="0" err="1">
                <a:cs typeface="Arial" panose="020B0604020202020204" pitchFamily="34" charset="0"/>
              </a:rPr>
              <a:t>cuenta</a:t>
            </a:r>
            <a:r>
              <a:rPr lang="en-US" sz="2400" dirty="0">
                <a:cs typeface="Arial" panose="020B0604020202020204" pitchFamily="34" charset="0"/>
              </a:rPr>
              <a:t> </a:t>
            </a:r>
            <a:r>
              <a:rPr lang="en-US" sz="2400" dirty="0" err="1">
                <a:cs typeface="Arial" panose="020B0604020202020204" pitchFamily="34" charset="0"/>
              </a:rPr>
              <a:t>en</a:t>
            </a:r>
            <a:r>
              <a:rPr lang="en-US" sz="2400" dirty="0">
                <a:cs typeface="Arial" panose="020B0604020202020204" pitchFamily="34" charset="0"/>
              </a:rPr>
              <a:t> es.Medicare.gov para </a:t>
            </a:r>
            <a:r>
              <a:rPr lang="en-US" sz="2400" dirty="0" err="1">
                <a:cs typeface="Arial" panose="020B0604020202020204" pitchFamily="34" charset="0"/>
              </a:rPr>
              <a:t>una</a:t>
            </a:r>
            <a:r>
              <a:rPr lang="en-US" sz="2400" dirty="0">
                <a:cs typeface="Arial" panose="020B0604020202020204" pitchFamily="34" charset="0"/>
              </a:rPr>
              <a:t> </a:t>
            </a:r>
            <a:r>
              <a:rPr lang="en-US" sz="2400" dirty="0" err="1">
                <a:cs typeface="Arial" panose="020B0604020202020204" pitchFamily="34" charset="0"/>
              </a:rPr>
              <a:t>comparación</a:t>
            </a:r>
            <a:r>
              <a:rPr lang="en-US" sz="2400" dirty="0">
                <a:cs typeface="Arial" panose="020B0604020202020204" pitchFamily="34" charset="0"/>
              </a:rPr>
              <a:t> </a:t>
            </a:r>
            <a:r>
              <a:rPr lang="en-US" sz="2400" dirty="0" err="1">
                <a:cs typeface="Arial" panose="020B0604020202020204" pitchFamily="34" charset="0"/>
              </a:rPr>
              <a:t>personalizada</a:t>
            </a:r>
            <a:r>
              <a:rPr lang="en-US" sz="2400" dirty="0">
                <a:cs typeface="Arial" panose="020B0604020202020204" pitchFamily="34" charset="0"/>
              </a:rPr>
              <a:t> y </a:t>
            </a:r>
            <a:r>
              <a:rPr lang="en-US" sz="2400" dirty="0" err="1">
                <a:cs typeface="Arial" panose="020B0604020202020204" pitchFamily="34" charset="0"/>
              </a:rPr>
              <a:t>lado</a:t>
            </a:r>
            <a:r>
              <a:rPr lang="en-US" sz="2400" dirty="0">
                <a:cs typeface="Arial" panose="020B0604020202020204" pitchFamily="34" charset="0"/>
              </a:rPr>
              <a:t> a </a:t>
            </a:r>
            <a:r>
              <a:rPr lang="en-US" sz="2400" dirty="0" err="1">
                <a:cs typeface="Arial" panose="020B0604020202020204" pitchFamily="34" charset="0"/>
              </a:rPr>
              <a:t>lado</a:t>
            </a:r>
            <a:r>
              <a:rPr lang="en-US" sz="2400" dirty="0">
                <a:cs typeface="Arial" panose="020B0604020202020204" pitchFamily="34" charset="0"/>
              </a:rPr>
              <a:t> de planes de </a:t>
            </a:r>
            <a:r>
              <a:rPr lang="en-US" sz="2400" dirty="0" err="1">
                <a:cs typeface="Arial" panose="020B0604020202020204" pitchFamily="34" charset="0"/>
              </a:rPr>
              <a:t>salud</a:t>
            </a:r>
            <a:r>
              <a:rPr lang="en-US" sz="2400" dirty="0">
                <a:cs typeface="Arial" panose="020B0604020202020204" pitchFamily="34" charset="0"/>
              </a:rPr>
              <a:t> y </a:t>
            </a:r>
            <a:r>
              <a:rPr lang="en-US" sz="2400" dirty="0" err="1">
                <a:cs typeface="Arial" panose="020B0604020202020204" pitchFamily="34" charset="0"/>
              </a:rPr>
              <a:t>medicamentos</a:t>
            </a:r>
            <a:r>
              <a:rPr lang="en-US" sz="2400" dirty="0">
                <a:cs typeface="Arial" panose="020B0604020202020204" pitchFamily="34" charset="0"/>
              </a:rPr>
              <a:t>.</a:t>
            </a:r>
          </a:p>
          <a:p>
            <a:pPr rtl="0">
              <a:spcBef>
                <a:spcPct val="0"/>
              </a:spcBef>
            </a:pPr>
            <a:r>
              <a:rPr lang="en-US" sz="2400" dirty="0" err="1">
                <a:cs typeface="Arial" panose="020B0604020202020204" pitchFamily="34" charset="0"/>
              </a:rPr>
              <a:t>Asegúrese</a:t>
            </a:r>
            <a:r>
              <a:rPr lang="en-US" sz="2400" dirty="0">
                <a:cs typeface="Arial" panose="020B0604020202020204" pitchFamily="34" charset="0"/>
              </a:rPr>
              <a:t> de que sus </a:t>
            </a:r>
            <a:r>
              <a:rPr lang="en-US" sz="2400" dirty="0" err="1">
                <a:cs typeface="Arial" panose="020B0604020202020204" pitchFamily="34" charset="0"/>
              </a:rPr>
              <a:t>medicamentos</a:t>
            </a:r>
            <a:r>
              <a:rPr lang="en-US" sz="2400" dirty="0">
                <a:cs typeface="Arial" panose="020B0604020202020204" pitchFamily="34" charset="0"/>
              </a:rPr>
              <a:t> </a:t>
            </a:r>
            <a:r>
              <a:rPr lang="en-US" sz="2400" dirty="0" err="1">
                <a:cs typeface="Arial" panose="020B0604020202020204" pitchFamily="34" charset="0"/>
              </a:rPr>
              <a:t>recetados</a:t>
            </a:r>
            <a:r>
              <a:rPr lang="en-US" sz="2400" dirty="0">
                <a:cs typeface="Arial" panose="020B0604020202020204" pitchFamily="34" charset="0"/>
              </a:rPr>
              <a:t> </a:t>
            </a:r>
            <a:r>
              <a:rPr lang="en-US" sz="2400" dirty="0" err="1">
                <a:cs typeface="Arial" panose="020B0604020202020204" pitchFamily="34" charset="0"/>
              </a:rPr>
              <a:t>estén</a:t>
            </a:r>
            <a:r>
              <a:rPr lang="en-US" sz="2400" dirty="0">
                <a:cs typeface="Arial" panose="020B0604020202020204" pitchFamily="34" charset="0"/>
              </a:rPr>
              <a:t> </a:t>
            </a:r>
            <a:r>
              <a:rPr lang="en-US" sz="2400" dirty="0" err="1">
                <a:cs typeface="Arial" panose="020B0604020202020204" pitchFamily="34" charset="0"/>
              </a:rPr>
              <a:t>protegidos</a:t>
            </a:r>
            <a:r>
              <a:rPr lang="en-US" sz="2400" dirty="0">
                <a:cs typeface="Arial" panose="020B0604020202020204" pitchFamily="34" charset="0"/>
              </a:rPr>
              <a:t>.</a:t>
            </a:r>
          </a:p>
          <a:p>
            <a:pPr rtl="0">
              <a:spcBef>
                <a:spcPct val="0"/>
              </a:spcBef>
            </a:pPr>
            <a:r>
              <a:rPr lang="en-US" sz="2400" dirty="0">
                <a:cs typeface="Arial" panose="020B0604020202020204" pitchFamily="34" charset="0"/>
              </a:rPr>
              <a:t>Nuevo de </a:t>
            </a:r>
            <a:r>
              <a:rPr lang="en-US" sz="2400" dirty="0" err="1">
                <a:cs typeface="Arial" panose="020B0604020202020204" pitchFamily="34" charset="0"/>
              </a:rPr>
              <a:t>este</a:t>
            </a:r>
            <a:r>
              <a:rPr lang="en-US" sz="2400" dirty="0">
                <a:cs typeface="Arial" panose="020B0604020202020204" pitchFamily="34" charset="0"/>
              </a:rPr>
              <a:t> </a:t>
            </a:r>
            <a:r>
              <a:rPr lang="en-US" sz="2400" dirty="0" err="1">
                <a:cs typeface="Arial" panose="020B0604020202020204" pitchFamily="34" charset="0"/>
              </a:rPr>
              <a:t>año</a:t>
            </a:r>
            <a:r>
              <a:rPr lang="en-US" sz="2400" dirty="0">
                <a:cs typeface="Arial" panose="020B0604020202020204" pitchFamily="34" charset="0"/>
              </a:rPr>
              <a:t>:</a:t>
            </a:r>
          </a:p>
          <a:p>
            <a:pPr lvl="1" rtl="0">
              <a:spcBef>
                <a:spcPct val="0"/>
              </a:spcBef>
            </a:pPr>
            <a:r>
              <a:rPr lang="en-US" sz="1800" dirty="0" err="1">
                <a:cs typeface="Arial" panose="020B0604020202020204" pitchFamily="34" charset="0"/>
              </a:rPr>
              <a:t>Compruebe</a:t>
            </a:r>
            <a:r>
              <a:rPr lang="en-US" sz="1800" dirty="0">
                <a:cs typeface="Arial" panose="020B0604020202020204" pitchFamily="34" charset="0"/>
              </a:rPr>
              <a:t> </a:t>
            </a:r>
            <a:r>
              <a:rPr lang="en-US" sz="1800" dirty="0" err="1">
                <a:cs typeface="Arial" panose="020B0604020202020204" pitchFamily="34" charset="0"/>
              </a:rPr>
              <a:t>qué</a:t>
            </a:r>
            <a:r>
              <a:rPr lang="en-US" sz="1800" dirty="0">
                <a:cs typeface="Arial" panose="020B0604020202020204" pitchFamily="34" charset="0"/>
              </a:rPr>
              <a:t> planes </a:t>
            </a:r>
            <a:r>
              <a:rPr lang="en-US" sz="1800" dirty="0" err="1">
                <a:cs typeface="Arial" panose="020B0604020202020204" pitchFamily="34" charset="0"/>
              </a:rPr>
              <a:t>cubren</a:t>
            </a:r>
            <a:r>
              <a:rPr lang="en-US" sz="1800" dirty="0">
                <a:cs typeface="Arial" panose="020B0604020202020204" pitchFamily="34" charset="0"/>
              </a:rPr>
              <a:t> a sus </a:t>
            </a:r>
            <a:r>
              <a:rPr lang="en-US" sz="1800" dirty="0" err="1">
                <a:cs typeface="Arial" panose="020B0604020202020204" pitchFamily="34" charset="0"/>
              </a:rPr>
              <a:t>médicos</a:t>
            </a:r>
            <a:r>
              <a:rPr lang="en-US" sz="1800" dirty="0">
                <a:cs typeface="Arial" panose="020B0604020202020204" pitchFamily="34" charset="0"/>
              </a:rPr>
              <a:t> </a:t>
            </a:r>
            <a:r>
              <a:rPr lang="en-US" sz="1800" dirty="0" err="1">
                <a:cs typeface="Arial" panose="020B0604020202020204" pitchFamily="34" charset="0"/>
              </a:rPr>
              <a:t>favoritos</a:t>
            </a:r>
            <a:r>
              <a:rPr lang="en-US" sz="1800" dirty="0">
                <a:cs typeface="Arial" panose="020B0604020202020204" pitchFamily="34" charset="0"/>
              </a:rPr>
              <a:t>.</a:t>
            </a:r>
          </a:p>
          <a:p>
            <a:pPr lvl="1" rtl="0">
              <a:spcBef>
                <a:spcPct val="0"/>
              </a:spcBef>
            </a:pPr>
            <a:r>
              <a:rPr lang="en-US" sz="1800" dirty="0" err="1">
                <a:cs typeface="Arial" panose="020B0604020202020204" pitchFamily="34" charset="0"/>
              </a:rPr>
              <a:t>Inicie</a:t>
            </a:r>
            <a:r>
              <a:rPr lang="en-US" sz="1800" dirty="0">
                <a:cs typeface="Arial" panose="020B0604020202020204" pitchFamily="34" charset="0"/>
              </a:rPr>
              <a:t> </a:t>
            </a:r>
            <a:r>
              <a:rPr lang="en-US" sz="1800" dirty="0" err="1">
                <a:cs typeface="Arial" panose="020B0604020202020204" pitchFamily="34" charset="0"/>
              </a:rPr>
              <a:t>sesión</a:t>
            </a:r>
            <a:r>
              <a:rPr lang="en-US" sz="1800" dirty="0">
                <a:cs typeface="Arial" panose="020B0604020202020204" pitchFamily="34" charset="0"/>
              </a:rPr>
              <a:t> de forma </a:t>
            </a:r>
            <a:r>
              <a:rPr lang="en-US" sz="1800" dirty="0" err="1">
                <a:cs typeface="Arial" panose="020B0604020202020204" pitchFamily="34" charset="0"/>
              </a:rPr>
              <a:t>más</a:t>
            </a:r>
            <a:r>
              <a:rPr lang="en-US" sz="1800" dirty="0">
                <a:cs typeface="Arial" panose="020B0604020202020204" pitchFamily="34" charset="0"/>
              </a:rPr>
              <a:t> </a:t>
            </a:r>
            <a:r>
              <a:rPr lang="en-US" sz="1800" dirty="0" err="1">
                <a:cs typeface="Arial" panose="020B0604020202020204" pitchFamily="34" charset="0"/>
              </a:rPr>
              <a:t>fácil</a:t>
            </a:r>
            <a:r>
              <a:rPr lang="en-US" sz="1800" dirty="0">
                <a:cs typeface="Arial" panose="020B0604020202020204" pitchFamily="34" charset="0"/>
              </a:rPr>
              <a:t> y </a:t>
            </a:r>
            <a:r>
              <a:rPr lang="en-US" sz="1800" dirty="0" err="1">
                <a:cs typeface="Arial" panose="020B0604020202020204" pitchFamily="34" charset="0"/>
              </a:rPr>
              <a:t>segura</a:t>
            </a:r>
            <a:r>
              <a:rPr lang="en-US" sz="1800" dirty="0">
                <a:cs typeface="Arial" panose="020B0604020202020204" pitchFamily="34" charset="0"/>
              </a:rPr>
              <a:t> </a:t>
            </a:r>
            <a:r>
              <a:rPr lang="en-US" sz="1800" dirty="0" err="1">
                <a:cs typeface="Arial" panose="020B0604020202020204" pitchFamily="34" charset="0"/>
              </a:rPr>
              <a:t>en</a:t>
            </a:r>
            <a:r>
              <a:rPr lang="en-US" sz="1800" dirty="0">
                <a:cs typeface="Arial" panose="020B0604020202020204" pitchFamily="34" charset="0"/>
              </a:rPr>
              <a:t> </a:t>
            </a:r>
            <a:r>
              <a:rPr lang="en-US" sz="1800" dirty="0" err="1">
                <a:cs typeface="Arial" panose="020B0604020202020204" pitchFamily="34" charset="0"/>
              </a:rPr>
              <a:t>su</a:t>
            </a:r>
            <a:r>
              <a:rPr lang="en-US" sz="1800" dirty="0">
                <a:cs typeface="Arial" panose="020B0604020202020204" pitchFamily="34" charset="0"/>
              </a:rPr>
              <a:t> </a:t>
            </a:r>
            <a:r>
              <a:rPr lang="en-US" sz="1800" dirty="0" err="1">
                <a:cs typeface="Arial" panose="020B0604020202020204" pitchFamily="34" charset="0"/>
              </a:rPr>
              <a:t>cuenta</a:t>
            </a:r>
            <a:r>
              <a:rPr lang="en-US" sz="1800" dirty="0">
                <a:cs typeface="Arial" panose="020B0604020202020204" pitchFamily="34" charset="0"/>
              </a:rPr>
              <a:t> de Medicare.</a:t>
            </a:r>
          </a:p>
          <a:p>
            <a:pPr lvl="1" rtl="0">
              <a:spcBef>
                <a:spcPct val="0"/>
              </a:spcBef>
            </a:pPr>
            <a:r>
              <a:rPr lang="en-US" sz="1800" dirty="0">
                <a:cs typeface="Arial" panose="020B0604020202020204" pitchFamily="34" charset="0"/>
              </a:rPr>
              <a:t>Puede </a:t>
            </a:r>
            <a:r>
              <a:rPr lang="en-US" sz="1800" dirty="0" err="1">
                <a:cs typeface="Arial" panose="020B0604020202020204" pitchFamily="34" charset="0"/>
              </a:rPr>
              <a:t>buscar</a:t>
            </a:r>
            <a:r>
              <a:rPr lang="en-US" sz="1800" dirty="0">
                <a:cs typeface="Arial" panose="020B0604020202020204" pitchFamily="34" charset="0"/>
              </a:rPr>
              <a:t> </a:t>
            </a:r>
            <a:r>
              <a:rPr lang="en-US" sz="1800" dirty="0" err="1">
                <a:cs typeface="Arial" panose="020B0604020202020204" pitchFamily="34" charset="0"/>
              </a:rPr>
              <a:t>en</a:t>
            </a:r>
            <a:r>
              <a:rPr lang="en-US" sz="1800" dirty="0">
                <a:cs typeface="Arial" panose="020B0604020202020204" pitchFamily="34" charset="0"/>
              </a:rPr>
              <a:t> </a:t>
            </a:r>
            <a:r>
              <a:rPr lang="en-US" sz="1800" dirty="0" err="1">
                <a:cs typeface="Arial" panose="020B0604020202020204" pitchFamily="34" charset="0"/>
              </a:rPr>
              <a:t>todos</a:t>
            </a:r>
            <a:r>
              <a:rPr lang="en-US" sz="1800" dirty="0">
                <a:cs typeface="Arial" panose="020B0604020202020204" pitchFamily="34" charset="0"/>
              </a:rPr>
              <a:t> </a:t>
            </a:r>
            <a:r>
              <a:rPr lang="en-US" sz="1800" dirty="0" err="1">
                <a:cs typeface="Arial" panose="020B0604020202020204" pitchFamily="34" charset="0"/>
              </a:rPr>
              <a:t>los</a:t>
            </a:r>
            <a:r>
              <a:rPr lang="en-US" sz="1800" dirty="0">
                <a:cs typeface="Arial" panose="020B0604020202020204" pitchFamily="34" charset="0"/>
              </a:rPr>
              <a:t> planes de </a:t>
            </a:r>
            <a:r>
              <a:rPr lang="en-US" sz="1800" dirty="0" err="1">
                <a:cs typeface="Arial" panose="020B0604020202020204" pitchFamily="34" charset="0"/>
              </a:rPr>
              <a:t>su</a:t>
            </a:r>
            <a:r>
              <a:rPr lang="en-US" sz="1800" dirty="0">
                <a:cs typeface="Arial" panose="020B0604020202020204" pitchFamily="34" charset="0"/>
              </a:rPr>
              <a:t> zona </a:t>
            </a:r>
            <a:r>
              <a:rPr lang="en-US" sz="1800" dirty="0" err="1">
                <a:cs typeface="Arial" panose="020B0604020202020204" pitchFamily="34" charset="0"/>
              </a:rPr>
              <a:t>los</a:t>
            </a:r>
            <a:r>
              <a:rPr lang="en-US" sz="1800" dirty="0">
                <a:cs typeface="Arial" panose="020B0604020202020204" pitchFamily="34" charset="0"/>
              </a:rPr>
              <a:t> </a:t>
            </a:r>
            <a:r>
              <a:rPr lang="en-US" sz="1800" dirty="0" err="1">
                <a:cs typeface="Arial" panose="020B0604020202020204" pitchFamily="34" charset="0"/>
              </a:rPr>
              <a:t>beneficios</a:t>
            </a:r>
            <a:r>
              <a:rPr lang="en-US" sz="1800" dirty="0">
                <a:cs typeface="Arial" panose="020B0604020202020204" pitchFamily="34" charset="0"/>
              </a:rPr>
              <a:t> </a:t>
            </a:r>
            <a:r>
              <a:rPr lang="en-US" sz="1800" dirty="0" err="1">
                <a:cs typeface="Arial" panose="020B0604020202020204" pitchFamily="34" charset="0"/>
              </a:rPr>
              <a:t>adicionales</a:t>
            </a:r>
            <a:r>
              <a:rPr lang="en-US" sz="1800" dirty="0">
                <a:cs typeface="Arial" panose="020B0604020202020204" pitchFamily="34" charset="0"/>
              </a:rPr>
              <a:t> que son </a:t>
            </a:r>
            <a:r>
              <a:rPr lang="en-US" sz="1800" dirty="0" err="1">
                <a:cs typeface="Arial" panose="020B0604020202020204" pitchFamily="34" charset="0"/>
              </a:rPr>
              <a:t>importantes</a:t>
            </a:r>
            <a:r>
              <a:rPr lang="en-US" sz="1800" dirty="0">
                <a:cs typeface="Arial" panose="020B0604020202020204" pitchFamily="34" charset="0"/>
              </a:rPr>
              <a:t> para </a:t>
            </a:r>
            <a:r>
              <a:rPr lang="en-US" sz="1800" dirty="0" err="1">
                <a:cs typeface="Arial" panose="020B0604020202020204" pitchFamily="34" charset="0"/>
              </a:rPr>
              <a:t>usted</a:t>
            </a:r>
            <a:r>
              <a:rPr lang="en-US" sz="1800" dirty="0">
                <a:cs typeface="Arial" panose="020B0604020202020204" pitchFamily="34" charset="0"/>
              </a:rPr>
              <a:t>, </a:t>
            </a:r>
            <a:r>
              <a:rPr lang="en-US" sz="1800" dirty="0" err="1">
                <a:cs typeface="Arial" panose="020B0604020202020204" pitchFamily="34" charset="0"/>
              </a:rPr>
              <a:t>incluyendo</a:t>
            </a:r>
            <a:r>
              <a:rPr lang="en-US" sz="1800" dirty="0">
                <a:cs typeface="Arial" panose="020B0604020202020204" pitchFamily="34" charset="0"/>
              </a:rPr>
              <a:t> </a:t>
            </a:r>
            <a:r>
              <a:rPr lang="en-US" sz="1800" dirty="0" err="1">
                <a:cs typeface="Arial" panose="020B0604020202020204" pitchFamily="34" charset="0"/>
              </a:rPr>
              <a:t>ahora</a:t>
            </a:r>
            <a:r>
              <a:rPr lang="en-US" sz="1800" dirty="0">
                <a:cs typeface="Arial" panose="020B0604020202020204" pitchFamily="34" charset="0"/>
              </a:rPr>
              <a:t> </a:t>
            </a:r>
            <a:r>
              <a:rPr lang="en-US" sz="1800" dirty="0" err="1">
                <a:cs typeface="Arial" panose="020B0604020202020204" pitchFamily="34" charset="0"/>
              </a:rPr>
              <a:t>programas</a:t>
            </a:r>
            <a:r>
              <a:rPr lang="en-US" sz="1800" dirty="0">
                <a:cs typeface="Arial" panose="020B0604020202020204" pitchFamily="34" charset="0"/>
              </a:rPr>
              <a:t> de control de peso.</a:t>
            </a:r>
          </a:p>
        </p:txBody>
      </p:sp>
      <p:sp>
        <p:nvSpPr>
          <p:cNvPr id="4" name="Slide Number Placeholder 3">
            <a:extLst>
              <a:ext uri="{FF2B5EF4-FFF2-40B4-BE49-F238E27FC236}">
                <a16:creationId xmlns:a16="http://schemas.microsoft.com/office/drawing/2014/main" id="{11EDA466-BCDB-4218-BC78-B314665A4388}"/>
              </a:ext>
            </a:extLst>
          </p:cNvPr>
          <p:cNvSpPr>
            <a:spLocks noGrp="1"/>
          </p:cNvSpPr>
          <p:nvPr>
            <p:ph type="sldNum" sz="quarter" idx="12"/>
          </p:nvPr>
        </p:nvSpPr>
        <p:spPr/>
        <p:txBody>
          <a:bodyPr/>
          <a:lstStyle/>
          <a:p>
            <a:pPr defTabSz="685800">
              <a:defRPr/>
            </a:pPr>
            <a:fld id="{48F63A3B-78C7-47BE-AE5E-E10140E04643}" type="slidenum">
              <a:rPr lang="en-US">
                <a:solidFill>
                  <a:prstClr val="white"/>
                </a:solidFill>
                <a:latin typeface="Calibri" panose="020F0502020204030204"/>
              </a:rPr>
              <a:pPr defTabSz="685800">
                <a:defRPr/>
              </a:pPr>
              <a:t>18</a:t>
            </a:fld>
            <a:endParaRPr lang="en-US">
              <a:solidFill>
                <a:prstClr val="white"/>
              </a:solidFill>
              <a:latin typeface="Calibri" panose="020F0502020204030204"/>
            </a:endParaRPr>
          </a:p>
        </p:txBody>
      </p:sp>
      <p:sp>
        <p:nvSpPr>
          <p:cNvPr id="3" name="Slide Number Placeholder 5">
            <a:extLst>
              <a:ext uri="{FF2B5EF4-FFF2-40B4-BE49-F238E27FC236}">
                <a16:creationId xmlns:a16="http://schemas.microsoft.com/office/drawing/2014/main" id="{7C8770F7-BF43-6E28-D4C4-0C9876309C48}"/>
              </a:ext>
            </a:extLst>
          </p:cNvPr>
          <p:cNvSpPr txBox="1"/>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899F78-7FAB-42CE-8794-66D9398DED0A}" type="slidenum">
              <a:rPr lang="en-US" smtClean="0"/>
              <a:t>18</a:t>
            </a:fld>
            <a:endParaRPr lang="en-US"/>
          </a:p>
        </p:txBody>
      </p:sp>
    </p:spTree>
    <p:custDataLst>
      <p:tags r:id="rId1"/>
    </p:custDataLst>
    <p:extLst>
      <p:ext uri="{BB962C8B-B14F-4D97-AF65-F5344CB8AC3E}">
        <p14:creationId xmlns:p14="http://schemas.microsoft.com/office/powerpoint/2010/main" val="299188755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572439E-54FC-B6A6-97D8-72D3B589CC26}"/>
              </a:ext>
            </a:extLst>
          </p:cNvPr>
          <p:cNvSpPr>
            <a:spLocks noGrp="1"/>
          </p:cNvSpPr>
          <p:nvPr>
            <p:ph type="title"/>
          </p:nvPr>
        </p:nvSpPr>
        <p:spPr/>
        <p:txBody>
          <a:bodyPr>
            <a:normAutofit/>
          </a:bodyPr>
          <a:lstStyle/>
          <a:p>
            <a:pPr rtl="0"/>
            <a:r>
              <a:rPr lang="en-US" sz="3200"/>
              <a:t>Ejemplos de campañas de Inscripción Abierta 2025</a:t>
            </a:r>
          </a:p>
        </p:txBody>
      </p:sp>
      <p:sp>
        <p:nvSpPr>
          <p:cNvPr id="4" name="Slide Number Placeholder 3">
            <a:extLst>
              <a:ext uri="{FF2B5EF4-FFF2-40B4-BE49-F238E27FC236}">
                <a16:creationId xmlns:a16="http://schemas.microsoft.com/office/drawing/2014/main" id="{87F257CB-D18D-641F-700F-9119BC54850C}"/>
              </a:ext>
            </a:extLst>
          </p:cNvPr>
          <p:cNvSpPr>
            <a:spLocks noGrp="1"/>
          </p:cNvSpPr>
          <p:nvPr>
            <p:ph type="sldNum" sz="quarter" idx="12"/>
          </p:nvPr>
        </p:nvSpPr>
        <p:spPr/>
        <p:txBody>
          <a:bodyPr/>
          <a:lstStyle/>
          <a:p>
            <a:fld id="{D60A6685-DBF6-4C41-A0CC-AA9EA7A85A20}" type="slidenum">
              <a:rPr lang="en-US" smtClean="0"/>
              <a:t>19</a:t>
            </a:fld>
            <a:endParaRPr lang="en-US"/>
          </a:p>
        </p:txBody>
      </p:sp>
      <p:grpSp>
        <p:nvGrpSpPr>
          <p:cNvPr id="14" name="Group 13" descr="Collection of Open Enrollment campaign materials">
            <a:extLst>
              <a:ext uri="{FF2B5EF4-FFF2-40B4-BE49-F238E27FC236}">
                <a16:creationId xmlns:a16="http://schemas.microsoft.com/office/drawing/2014/main" id="{4496640F-ED35-670A-B7F1-1A0431473959}"/>
              </a:ext>
              <a:ext uri="{C183D7F6-B498-43B3-948B-1728B52AA6E4}">
                <adec:decorative xmlns:adec="http://schemas.microsoft.com/office/drawing/2017/decorative" val="0"/>
              </a:ext>
            </a:extLst>
          </p:cNvPr>
          <p:cNvGrpSpPr/>
          <p:nvPr/>
        </p:nvGrpSpPr>
        <p:grpSpPr>
          <a:xfrm>
            <a:off x="628650" y="1257795"/>
            <a:ext cx="7834039" cy="5281118"/>
            <a:chOff x="628650" y="1257795"/>
            <a:chExt cx="7834039" cy="5281118"/>
          </a:xfrm>
        </p:grpSpPr>
        <p:pic>
          <p:nvPicPr>
            <p:cNvPr id="10" name="Picture 9">
              <a:extLst>
                <a:ext uri="{FF2B5EF4-FFF2-40B4-BE49-F238E27FC236}">
                  <a16:creationId xmlns:a16="http://schemas.microsoft.com/office/drawing/2014/main" id="{97040DDD-36AF-58D6-AC5D-F7A6894D75D6}"/>
                </a:ext>
              </a:extLst>
            </p:cNvPr>
            <p:cNvPicPr>
              <a:picLocks noChangeAspect="1"/>
            </p:cNvPicPr>
            <p:nvPr/>
          </p:nvPicPr>
          <p:blipFill>
            <a:blip r:embed="rId4"/>
            <a:stretch>
              <a:fillRect/>
            </a:stretch>
          </p:blipFill>
          <p:spPr>
            <a:xfrm>
              <a:off x="628650" y="1257795"/>
              <a:ext cx="7834039" cy="5281118"/>
            </a:xfrm>
            <a:prstGeom prst="rect">
              <a:avLst/>
            </a:prstGeom>
          </p:spPr>
        </p:pic>
        <p:sp>
          <p:nvSpPr>
            <p:cNvPr id="13" name="Rectangle 12">
              <a:extLst>
                <a:ext uri="{FF2B5EF4-FFF2-40B4-BE49-F238E27FC236}">
                  <a16:creationId xmlns:a16="http://schemas.microsoft.com/office/drawing/2014/main" id="{3B61F7C5-FC7A-2A98-D46B-4F9E8948E2F3}"/>
                </a:ext>
              </a:extLst>
            </p:cNvPr>
            <p:cNvSpPr/>
            <p:nvPr/>
          </p:nvSpPr>
          <p:spPr>
            <a:xfrm>
              <a:off x="5414963" y="4586288"/>
              <a:ext cx="2857500" cy="1952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397EB876-C8AD-ECAD-C10A-D82CE1DC9E8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744" y="4707236"/>
            <a:ext cx="1785937" cy="1785937"/>
          </a:xfrm>
          <a:prstGeom prst="rect">
            <a:avLst/>
          </a:prstGeom>
        </p:spPr>
      </p:pic>
    </p:spTree>
    <p:custDataLst>
      <p:tags r:id="rId1"/>
    </p:custDataLst>
    <p:extLst>
      <p:ext uri="{BB962C8B-B14F-4D97-AF65-F5344CB8AC3E}">
        <p14:creationId xmlns:p14="http://schemas.microsoft.com/office/powerpoint/2010/main" val="315451455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3200"/>
              <a:t>2 formas principales de obtener cobertura de Medicare</a:t>
            </a:r>
          </a:p>
        </p:txBody>
      </p:sp>
      <p:sp>
        <p:nvSpPr>
          <p:cNvPr id="6" name="Slide Number Placeholder 5"/>
          <p:cNvSpPr>
            <a:spLocks noGrp="1"/>
          </p:cNvSpPr>
          <p:nvPr>
            <p:ph type="sldNum" sz="quarter" idx="12"/>
          </p:nvPr>
        </p:nvSpPr>
        <p:spPr/>
        <p:txBody>
          <a:bodyPr/>
          <a:lstStyle/>
          <a:p>
            <a:fld id="{D60A6685-DBF6-4C41-A0CC-AA9EA7A85A20}" type="slidenum">
              <a:rPr lang="en-US" smtClean="0"/>
              <a:t>2</a:t>
            </a:fld>
            <a:endParaRPr lang="en-US"/>
          </a:p>
        </p:txBody>
      </p:sp>
      <p:sp>
        <p:nvSpPr>
          <p:cNvPr id="7" name="TextBox 6">
            <a:extLst>
              <a:ext uri="{FF2B5EF4-FFF2-40B4-BE49-F238E27FC236}">
                <a16:creationId xmlns:a16="http://schemas.microsoft.com/office/drawing/2014/main" id="{BD0CA18D-41BF-4FC7-B2E6-0DD9B0E8AF5D}"/>
              </a:ext>
            </a:extLst>
          </p:cNvPr>
          <p:cNvSpPr txBox="1"/>
          <p:nvPr/>
        </p:nvSpPr>
        <p:spPr>
          <a:xfrm>
            <a:off x="139700" y="1168400"/>
            <a:ext cx="9004300" cy="5432256"/>
          </a:xfrm>
          <a:prstGeom prst="rect">
            <a:avLst/>
          </a:prstGeom>
          <a:noFill/>
        </p:spPr>
        <p:txBody>
          <a:bodyPr wrap="square" rtlCol="0">
            <a:spAutoFit/>
          </a:bodyPr>
          <a:lstStyle/>
          <a:p>
            <a:pPr marR="0" lvl="0" rtl="0">
              <a:spcBef>
                <a:spcPts val="600"/>
              </a:spcBef>
            </a:pPr>
            <a:r>
              <a:rPr lang="en-US" sz="2400" b="1" dirty="0">
                <a:effectLst/>
                <a:ea typeface="Times New Roman" panose="02020603050405020304" pitchFamily="18" charset="0"/>
                <a:cs typeface="Arial" panose="020B0604020202020204" pitchFamily="34" charset="0"/>
              </a:rPr>
              <a:t>Medicare Original: </a:t>
            </a:r>
          </a:p>
          <a:p>
            <a:pPr marL="800100" lvl="1" indent="-342900">
              <a:spcBef>
                <a:spcPts val="600"/>
              </a:spcBef>
              <a:buFont typeface="Wingdings" panose="05000000000000000000" pitchFamily="2" charset="2"/>
              <a:buChar char="§"/>
            </a:pPr>
            <a:r>
              <a:rPr lang="en-US" sz="2400" dirty="0" err="1">
                <a:effectLst/>
                <a:ea typeface="Times New Roman" panose="02020603050405020304" pitchFamily="18" charset="0"/>
                <a:cs typeface="Arial" panose="020B0604020202020204" pitchFamily="34" charset="0"/>
              </a:rPr>
              <a:t>Obtenga</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su</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cuidado</a:t>
            </a:r>
            <a:r>
              <a:rPr lang="en-US" sz="2400" dirty="0">
                <a:effectLst/>
                <a:ea typeface="Times New Roman" panose="02020603050405020304" pitchFamily="18" charset="0"/>
                <a:cs typeface="Arial" panose="020B0604020202020204" pitchFamily="34" charset="0"/>
              </a:rPr>
              <a:t> de </a:t>
            </a:r>
            <a:r>
              <a:rPr lang="en-US" sz="2400" dirty="0" err="1">
                <a:effectLst/>
                <a:ea typeface="Times New Roman" panose="02020603050405020304" pitchFamily="18" charset="0"/>
                <a:cs typeface="Arial" panose="020B0604020202020204" pitchFamily="34" charset="0"/>
              </a:rPr>
              <a:t>salud</a:t>
            </a:r>
            <a:r>
              <a:rPr lang="en-US" sz="2400" dirty="0">
                <a:effectLst/>
                <a:ea typeface="Times New Roman" panose="02020603050405020304" pitchFamily="18" charset="0"/>
                <a:cs typeface="Arial" panose="020B0604020202020204" pitchFamily="34" charset="0"/>
              </a:rPr>
              <a:t> a </a:t>
            </a:r>
            <a:r>
              <a:rPr lang="en-US" sz="2400" dirty="0" err="1">
                <a:effectLst/>
                <a:ea typeface="Times New Roman" panose="02020603050405020304" pitchFamily="18" charset="0"/>
                <a:cs typeface="Arial" panose="020B0604020202020204" pitchFamily="34" charset="0"/>
              </a:rPr>
              <a:t>través</a:t>
            </a:r>
            <a:r>
              <a:rPr lang="en-US" sz="2400" dirty="0">
                <a:effectLst/>
                <a:ea typeface="Times New Roman" panose="02020603050405020304" pitchFamily="18" charset="0"/>
                <a:cs typeface="Arial" panose="020B0604020202020204" pitchFamily="34" charset="0"/>
              </a:rPr>
              <a:t> de </a:t>
            </a:r>
            <a:r>
              <a:rPr lang="en-US" sz="2400" dirty="0">
                <a:ea typeface="Times New Roman" panose="02020603050405020304" pitchFamily="18" charset="0"/>
                <a:cs typeface="Arial" panose="020B0604020202020204" pitchFamily="34" charset="0"/>
              </a:rPr>
              <a:t>Medicare</a:t>
            </a:r>
            <a:r>
              <a:rPr lang="en-US" sz="2400" dirty="0">
                <a:effectLst/>
                <a:ea typeface="Times New Roman" panose="02020603050405020304" pitchFamily="18" charset="0"/>
                <a:cs typeface="Arial" panose="020B0604020202020204" pitchFamily="34" charset="0"/>
              </a:rPr>
              <a:t> Partes A y B </a:t>
            </a:r>
          </a:p>
          <a:p>
            <a:pPr marL="800100" lvl="1" indent="-34290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Puede </a:t>
            </a:r>
            <a:r>
              <a:rPr lang="en-US" sz="2400" dirty="0" err="1">
                <a:effectLst/>
                <a:ea typeface="Times New Roman" panose="02020603050405020304" pitchFamily="18" charset="0"/>
                <a:cs typeface="Arial" panose="020B0604020202020204" pitchFamily="34" charset="0"/>
              </a:rPr>
              <a:t>unirse</a:t>
            </a:r>
            <a:r>
              <a:rPr lang="en-US" sz="2400" dirty="0">
                <a:effectLst/>
                <a:ea typeface="Times New Roman" panose="02020603050405020304" pitchFamily="18" charset="0"/>
                <a:cs typeface="Arial" panose="020B0604020202020204" pitchFamily="34" charset="0"/>
              </a:rPr>
              <a:t> a un plan de </a:t>
            </a:r>
            <a:r>
              <a:rPr lang="en-US" sz="2400" dirty="0" err="1">
                <a:effectLst/>
                <a:ea typeface="Times New Roman" panose="02020603050405020304" pitchFamily="18" charset="0"/>
                <a:cs typeface="Arial" panose="020B0604020202020204" pitchFamily="34" charset="0"/>
              </a:rPr>
              <a:t>medicamentos</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separado</a:t>
            </a:r>
            <a:r>
              <a:rPr lang="en-US" sz="2400" dirty="0">
                <a:effectLst/>
                <a:ea typeface="Times New Roman" panose="02020603050405020304" pitchFamily="18" charset="0"/>
                <a:cs typeface="Arial" panose="020B0604020202020204" pitchFamily="34" charset="0"/>
              </a:rPr>
              <a:t> para </a:t>
            </a:r>
            <a:r>
              <a:rPr lang="en-US" sz="2400" dirty="0" err="1">
                <a:effectLst/>
                <a:ea typeface="Times New Roman" panose="02020603050405020304" pitchFamily="18" charset="0"/>
                <a:cs typeface="Arial" panose="020B0604020202020204" pitchFamily="34" charset="0"/>
              </a:rPr>
              <a:t>obtener</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cobertura</a:t>
            </a:r>
            <a:r>
              <a:rPr lang="en-US" sz="2400" dirty="0">
                <a:effectLst/>
                <a:ea typeface="Times New Roman" panose="02020603050405020304" pitchFamily="18" charset="0"/>
                <a:cs typeface="Arial" panose="020B0604020202020204" pitchFamily="34" charset="0"/>
              </a:rPr>
              <a:t> de </a:t>
            </a:r>
            <a:r>
              <a:rPr lang="en-US" sz="2400" dirty="0" err="1">
                <a:effectLst/>
                <a:ea typeface="Times New Roman" panose="02020603050405020304" pitchFamily="18" charset="0"/>
                <a:cs typeface="Arial" panose="020B0604020202020204" pitchFamily="34" charset="0"/>
              </a:rPr>
              <a:t>medicamentos</a:t>
            </a:r>
            <a:r>
              <a:rPr lang="en-US" sz="2400" dirty="0">
                <a:effectLst/>
                <a:ea typeface="Times New Roman" panose="02020603050405020304" pitchFamily="18" charset="0"/>
                <a:cs typeface="Arial" panose="020B0604020202020204" pitchFamily="34" charset="0"/>
              </a:rPr>
              <a:t> de Medicare (</a:t>
            </a:r>
            <a:r>
              <a:rPr lang="en-US" sz="2400" dirty="0" err="1">
                <a:effectLst/>
                <a:ea typeface="Times New Roman" panose="02020603050405020304" pitchFamily="18" charset="0"/>
                <a:cs typeface="Arial" panose="020B0604020202020204" pitchFamily="34" charset="0"/>
              </a:rPr>
              <a:t>Parte</a:t>
            </a:r>
            <a:r>
              <a:rPr lang="en-US" sz="2400" dirty="0">
                <a:effectLst/>
                <a:ea typeface="Times New Roman" panose="02020603050405020304" pitchFamily="18" charset="0"/>
                <a:cs typeface="Arial" panose="020B0604020202020204" pitchFamily="34" charset="0"/>
              </a:rPr>
              <a:t> D)</a:t>
            </a:r>
          </a:p>
          <a:p>
            <a:pPr marL="800100" lvl="1" indent="-342900" rtl="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Puede </a:t>
            </a:r>
            <a:r>
              <a:rPr lang="en-US" sz="2400" dirty="0" err="1">
                <a:effectLst/>
                <a:ea typeface="Times New Roman" panose="02020603050405020304" pitchFamily="18" charset="0"/>
                <a:cs typeface="Arial" panose="020B0604020202020204" pitchFamily="34" charset="0"/>
              </a:rPr>
              <a:t>acudir</a:t>
            </a:r>
            <a:r>
              <a:rPr lang="en-US" sz="2400" dirty="0">
                <a:effectLst/>
                <a:ea typeface="Times New Roman" panose="02020603050405020304" pitchFamily="18" charset="0"/>
                <a:cs typeface="Arial" panose="020B0604020202020204" pitchFamily="34" charset="0"/>
              </a:rPr>
              <a:t> a </a:t>
            </a:r>
            <a:r>
              <a:rPr lang="en-US" sz="2400" dirty="0" err="1">
                <a:effectLst/>
                <a:ea typeface="Times New Roman" panose="02020603050405020304" pitchFamily="18" charset="0"/>
                <a:cs typeface="Arial" panose="020B0604020202020204" pitchFamily="34" charset="0"/>
              </a:rPr>
              <a:t>cualquier</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médico</a:t>
            </a:r>
            <a:r>
              <a:rPr lang="en-US" sz="2400" dirty="0">
                <a:effectLst/>
                <a:ea typeface="Times New Roman" panose="02020603050405020304" pitchFamily="18" charset="0"/>
                <a:cs typeface="Arial" panose="020B0604020202020204" pitchFamily="34" charset="0"/>
              </a:rPr>
              <a:t> u hospital que </a:t>
            </a:r>
            <a:r>
              <a:rPr lang="en-US" sz="2400" dirty="0" err="1">
                <a:effectLst/>
                <a:ea typeface="Times New Roman" panose="02020603050405020304" pitchFamily="18" charset="0"/>
                <a:cs typeface="Arial" panose="020B0604020202020204" pitchFamily="34" charset="0"/>
              </a:rPr>
              <a:t>acepte</a:t>
            </a:r>
            <a:r>
              <a:rPr lang="en-US" sz="2400" dirty="0">
                <a:effectLst/>
                <a:ea typeface="Times New Roman" panose="02020603050405020304" pitchFamily="18" charset="0"/>
                <a:cs typeface="Arial" panose="020B0604020202020204" pitchFamily="34" charset="0"/>
              </a:rPr>
              <a:t> Medicare, </a:t>
            </a:r>
            <a:r>
              <a:rPr lang="en-US" sz="2400" dirty="0" err="1">
                <a:effectLst/>
                <a:ea typeface="Times New Roman" panose="02020603050405020304" pitchFamily="18" charset="0"/>
                <a:cs typeface="Arial" panose="020B0604020202020204" pitchFamily="34" charset="0"/>
              </a:rPr>
              <a:t>en</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cualquier</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lugar</a:t>
            </a:r>
            <a:r>
              <a:rPr lang="en-US" sz="2400" dirty="0">
                <a:effectLst/>
                <a:ea typeface="Times New Roman" panose="02020603050405020304" pitchFamily="18" charset="0"/>
                <a:cs typeface="Arial" panose="020B0604020202020204" pitchFamily="34" charset="0"/>
              </a:rPr>
              <a:t> de EE. UU. </a:t>
            </a:r>
            <a:endParaRPr lang="en-US" sz="2400" dirty="0">
              <a:ea typeface="Times New Roman" panose="02020603050405020304" pitchFamily="18" charset="0"/>
              <a:cs typeface="Arial" panose="020B0604020202020204" pitchFamily="34" charset="0"/>
            </a:endParaRPr>
          </a:p>
          <a:p>
            <a:pPr marR="0" lvl="0" rtl="0">
              <a:spcBef>
                <a:spcPts val="600"/>
              </a:spcBef>
            </a:pPr>
            <a:r>
              <a:rPr lang="en-US" sz="2400" b="1" dirty="0">
                <a:effectLst/>
                <a:ea typeface="Times New Roman" panose="02020603050405020304" pitchFamily="18" charset="0"/>
                <a:cs typeface="Arial" panose="020B0604020202020204" pitchFamily="34" charset="0"/>
              </a:rPr>
              <a:t>Beneficios</a:t>
            </a:r>
            <a:r>
              <a:rPr lang="en-US" sz="2400" b="1" dirty="0">
                <a:solidFill>
                  <a:srgbClr val="FF0000"/>
                </a:solidFill>
                <a:effectLst/>
                <a:ea typeface="Times New Roman" panose="02020603050405020304" pitchFamily="18" charset="0"/>
                <a:cs typeface="Arial" panose="020B0604020202020204" pitchFamily="34" charset="0"/>
              </a:rPr>
              <a:t> </a:t>
            </a:r>
            <a:r>
              <a:rPr lang="en-US" sz="2400" b="1" dirty="0">
                <a:effectLst/>
                <a:ea typeface="Times New Roman" panose="02020603050405020304" pitchFamily="18" charset="0"/>
                <a:cs typeface="Arial" panose="020B0604020202020204" pitchFamily="34" charset="0"/>
              </a:rPr>
              <a:t>de Medicare:</a:t>
            </a:r>
            <a:r>
              <a:rPr lang="en-US" sz="2400" dirty="0">
                <a:effectLst/>
                <a:ea typeface="Times New Roman" panose="02020603050405020304" pitchFamily="18" charset="0"/>
                <a:cs typeface="Arial" panose="020B0604020202020204" pitchFamily="34" charset="0"/>
              </a:rPr>
              <a:t> </a:t>
            </a:r>
          </a:p>
          <a:p>
            <a:pPr marL="800100" lvl="1" indent="-342900" rtl="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Por lo general, </a:t>
            </a:r>
            <a:r>
              <a:rPr lang="en-US" sz="2400" dirty="0" err="1">
                <a:effectLst/>
                <a:ea typeface="Times New Roman" panose="02020603050405020304" pitchFamily="18" charset="0"/>
                <a:cs typeface="Arial" panose="020B0604020202020204" pitchFamily="34" charset="0"/>
              </a:rPr>
              <a:t>combina</a:t>
            </a:r>
            <a:r>
              <a:rPr lang="en-US" sz="2400" dirty="0">
                <a:effectLst/>
                <a:ea typeface="Times New Roman" panose="02020603050405020304" pitchFamily="18" charset="0"/>
                <a:cs typeface="Arial" panose="020B0604020202020204" pitchFamily="34" charset="0"/>
              </a:rPr>
              <a:t> la </a:t>
            </a:r>
            <a:r>
              <a:rPr lang="en-US" sz="2400" dirty="0" err="1">
                <a:effectLst/>
                <a:ea typeface="Times New Roman" panose="02020603050405020304" pitchFamily="18" charset="0"/>
                <a:cs typeface="Arial" panose="020B0604020202020204" pitchFamily="34" charset="0"/>
              </a:rPr>
              <a:t>cobertura</a:t>
            </a:r>
            <a:r>
              <a:rPr lang="en-US" sz="2400" dirty="0">
                <a:effectLst/>
                <a:ea typeface="Times New Roman" panose="02020603050405020304" pitchFamily="18" charset="0"/>
                <a:cs typeface="Arial" panose="020B0604020202020204" pitchFamily="34" charset="0"/>
              </a:rPr>
              <a:t> de </a:t>
            </a:r>
            <a:r>
              <a:rPr lang="en-US" sz="2400" dirty="0" err="1">
                <a:effectLst/>
                <a:ea typeface="Times New Roman" panose="02020603050405020304" pitchFamily="18" charset="0"/>
                <a:cs typeface="Arial" panose="020B0604020202020204" pitchFamily="34" charset="0"/>
              </a:rPr>
              <a:t>salud</a:t>
            </a:r>
            <a:r>
              <a:rPr lang="en-US" sz="2400" dirty="0">
                <a:effectLst/>
                <a:ea typeface="Times New Roman" panose="02020603050405020304" pitchFamily="18" charset="0"/>
                <a:cs typeface="Arial" panose="020B0604020202020204" pitchFamily="34" charset="0"/>
              </a:rPr>
              <a:t> y </a:t>
            </a:r>
            <a:r>
              <a:rPr lang="en-US" sz="2400" dirty="0" err="1">
                <a:effectLst/>
                <a:ea typeface="Times New Roman" panose="02020603050405020304" pitchFamily="18" charset="0"/>
                <a:cs typeface="Arial" panose="020B0604020202020204" pitchFamily="34" charset="0"/>
              </a:rPr>
              <a:t>medicamentos</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en</a:t>
            </a:r>
            <a:r>
              <a:rPr lang="en-US" sz="2400" dirty="0">
                <a:effectLst/>
                <a:ea typeface="Times New Roman" panose="02020603050405020304" pitchFamily="18" charset="0"/>
                <a:cs typeface="Arial" panose="020B0604020202020204" pitchFamily="34" charset="0"/>
              </a:rPr>
              <a:t> un solo plan</a:t>
            </a:r>
          </a:p>
          <a:p>
            <a:pPr marL="800100" lvl="1" indent="-342900" rtl="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Puede </a:t>
            </a:r>
            <a:r>
              <a:rPr lang="en-US" sz="2400" dirty="0" err="1">
                <a:effectLst/>
                <a:ea typeface="Times New Roman" panose="02020603050405020304" pitchFamily="18" charset="0"/>
                <a:cs typeface="Arial" panose="020B0604020202020204" pitchFamily="34" charset="0"/>
              </a:rPr>
              <a:t>ofrecer</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beneficios</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adicionales</a:t>
            </a:r>
            <a:r>
              <a:rPr lang="en-US" sz="2400" dirty="0">
                <a:effectLst/>
                <a:ea typeface="Times New Roman" panose="02020603050405020304" pitchFamily="18" charset="0"/>
                <a:cs typeface="Arial" panose="020B0604020202020204" pitchFamily="34" charset="0"/>
              </a:rPr>
              <a:t> que Original Medicare no </a:t>
            </a:r>
            <a:r>
              <a:rPr lang="en-US" sz="2400" dirty="0" err="1">
                <a:effectLst/>
                <a:ea typeface="Times New Roman" panose="02020603050405020304" pitchFamily="18" charset="0"/>
                <a:cs typeface="Arial" panose="020B0604020202020204" pitchFamily="34" charset="0"/>
              </a:rPr>
              <a:t>cubre</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como</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ciertos</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servicios</a:t>
            </a:r>
            <a:r>
              <a:rPr lang="en-US" sz="2400" dirty="0">
                <a:effectLst/>
                <a:ea typeface="Times New Roman" panose="02020603050405020304" pitchFamily="18" charset="0"/>
                <a:cs typeface="Arial" panose="020B0604020202020204" pitchFamily="34" charset="0"/>
              </a:rPr>
              <a:t> de </a:t>
            </a:r>
            <a:r>
              <a:rPr lang="en-US" sz="2400" dirty="0" err="1">
                <a:effectLst/>
                <a:ea typeface="Times New Roman" panose="02020603050405020304" pitchFamily="18" charset="0"/>
                <a:cs typeface="Arial" panose="020B0604020202020204" pitchFamily="34" charset="0"/>
              </a:rPr>
              <a:t>visión</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audición</a:t>
            </a:r>
            <a:r>
              <a:rPr lang="en-US" sz="2400" dirty="0">
                <a:effectLst/>
                <a:ea typeface="Times New Roman" panose="02020603050405020304" pitchFamily="18" charset="0"/>
                <a:cs typeface="Arial" panose="020B0604020202020204" pitchFamily="34" charset="0"/>
              </a:rPr>
              <a:t> y </a:t>
            </a:r>
            <a:r>
              <a:rPr lang="en-US" sz="2400" dirty="0" err="1">
                <a:effectLst/>
                <a:ea typeface="Times New Roman" panose="02020603050405020304" pitchFamily="18" charset="0"/>
                <a:cs typeface="Arial" panose="020B0604020202020204" pitchFamily="34" charset="0"/>
              </a:rPr>
              <a:t>dentales</a:t>
            </a:r>
            <a:endParaRPr lang="en-US" sz="2400" dirty="0">
              <a:effectLst/>
              <a:ea typeface="Times New Roman" panose="02020603050405020304" pitchFamily="18" charset="0"/>
              <a:cs typeface="Arial" panose="020B0604020202020204" pitchFamily="34" charset="0"/>
            </a:endParaRPr>
          </a:p>
          <a:p>
            <a:pPr marL="800100" lvl="1" indent="-342900" rtl="0">
              <a:spcBef>
                <a:spcPts val="600"/>
              </a:spcBef>
              <a:buFont typeface="Wingdings" panose="05000000000000000000" pitchFamily="2" charset="2"/>
              <a:buChar char="§"/>
            </a:pPr>
            <a:r>
              <a:rPr lang="en-US" sz="2400" dirty="0">
                <a:effectLst/>
                <a:ea typeface="Times New Roman" panose="02020603050405020304" pitchFamily="18" charset="0"/>
                <a:cs typeface="Arial" panose="020B0604020202020204" pitchFamily="34" charset="0"/>
              </a:rPr>
              <a:t>En </a:t>
            </a:r>
            <a:r>
              <a:rPr lang="en-US" sz="2400" dirty="0" err="1">
                <a:effectLst/>
                <a:ea typeface="Times New Roman" panose="02020603050405020304" pitchFamily="18" charset="0"/>
                <a:cs typeface="Arial" panose="020B0604020202020204" pitchFamily="34" charset="0"/>
              </a:rPr>
              <a:t>muchos</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casos</a:t>
            </a:r>
            <a:r>
              <a:rPr lang="en-US" sz="2400" dirty="0">
                <a:effectLst/>
                <a:ea typeface="Times New Roman" panose="02020603050405020304" pitchFamily="18" charset="0"/>
                <a:cs typeface="Arial" panose="020B0604020202020204" pitchFamily="34" charset="0"/>
              </a:rPr>
              <a:t>, solo </a:t>
            </a:r>
            <a:r>
              <a:rPr lang="en-US" sz="2400" dirty="0" err="1">
                <a:effectLst/>
                <a:ea typeface="Times New Roman" panose="02020603050405020304" pitchFamily="18" charset="0"/>
                <a:cs typeface="Arial" panose="020B0604020202020204" pitchFamily="34" charset="0"/>
              </a:rPr>
              <a:t>puede</a:t>
            </a:r>
            <a:r>
              <a:rPr lang="en-US" sz="2400" dirty="0">
                <a:effectLst/>
                <a:ea typeface="Times New Roman" panose="02020603050405020304" pitchFamily="18" charset="0"/>
                <a:cs typeface="Arial" panose="020B0604020202020204" pitchFamily="34" charset="0"/>
              </a:rPr>
              <a:t> usar a </a:t>
            </a:r>
            <a:r>
              <a:rPr lang="en-US" sz="2400" dirty="0" err="1">
                <a:effectLst/>
                <a:ea typeface="Times New Roman" panose="02020603050405020304" pitchFamily="18" charset="0"/>
                <a:cs typeface="Arial" panose="020B0604020202020204" pitchFamily="34" charset="0"/>
              </a:rPr>
              <a:t>los</a:t>
            </a:r>
            <a:r>
              <a:rPr lang="en-US" sz="2400" dirty="0">
                <a:effectLst/>
                <a:ea typeface="Times New Roman" panose="02020603050405020304" pitchFamily="18" charset="0"/>
                <a:cs typeface="Arial" panose="020B0604020202020204" pitchFamily="34" charset="0"/>
              </a:rPr>
              <a:t> </a:t>
            </a:r>
            <a:r>
              <a:rPr lang="en-US" sz="2400" dirty="0" err="1">
                <a:effectLst/>
                <a:ea typeface="Times New Roman" panose="02020603050405020304" pitchFamily="18" charset="0"/>
                <a:cs typeface="Arial" panose="020B0604020202020204" pitchFamily="34" charset="0"/>
              </a:rPr>
              <a:t>médicos</a:t>
            </a:r>
            <a:r>
              <a:rPr lang="en-US" sz="2400" dirty="0">
                <a:effectLst/>
                <a:ea typeface="Times New Roman" panose="02020603050405020304" pitchFamily="18" charset="0"/>
                <a:cs typeface="Arial" panose="020B0604020202020204" pitchFamily="34" charset="0"/>
              </a:rPr>
              <a:t> de la red del plan</a:t>
            </a:r>
            <a:endParaRPr lang="en-US" sz="2400" dirty="0">
              <a:effectLst/>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1229624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02B0C-036B-DEA9-02B9-787E6A75D4C5}"/>
              </a:ext>
            </a:extLst>
          </p:cNvPr>
          <p:cNvSpPr>
            <a:spLocks noGrp="1"/>
          </p:cNvSpPr>
          <p:nvPr>
            <p:ph type="title"/>
          </p:nvPr>
        </p:nvSpPr>
        <p:spPr/>
        <p:txBody>
          <a:bodyPr>
            <a:normAutofit fontScale="90000"/>
          </a:bodyPr>
          <a:lstStyle/>
          <a:p>
            <a:pPr rtl="0"/>
            <a:r>
              <a:rPr lang="en-US" sz="3200"/>
              <a:t>¿Qué hay de nuevo en el programa de Medicare para 2026?</a:t>
            </a:r>
          </a:p>
        </p:txBody>
      </p:sp>
      <p:sp>
        <p:nvSpPr>
          <p:cNvPr id="3" name="Text Placeholder 2">
            <a:extLst>
              <a:ext uri="{FF2B5EF4-FFF2-40B4-BE49-F238E27FC236}">
                <a16:creationId xmlns:a16="http://schemas.microsoft.com/office/drawing/2014/main" id="{F04D325F-9647-322E-1624-FA7701B91E03}"/>
              </a:ext>
            </a:extLst>
          </p:cNvPr>
          <p:cNvSpPr>
            <a:spLocks noGrp="1"/>
          </p:cNvSpPr>
          <p:nvPr>
            <p:ph type="body" sz="quarter" idx="13"/>
          </p:nvPr>
        </p:nvSpPr>
        <p:spPr>
          <a:xfrm>
            <a:off x="580429" y="1193006"/>
            <a:ext cx="7983141" cy="4167187"/>
          </a:xfrm>
        </p:spPr>
        <p:txBody>
          <a:bodyPr/>
          <a:lstStyle/>
          <a:p>
            <a:pPr rtl="0"/>
            <a:r>
              <a:rPr lang="en-US" sz="2200" dirty="0"/>
              <a:t>Medicare </a:t>
            </a:r>
            <a:r>
              <a:rPr lang="en-US" sz="2200" dirty="0" err="1"/>
              <a:t>está</a:t>
            </a:r>
            <a:r>
              <a:rPr lang="en-US" sz="2200" dirty="0"/>
              <a:t> </a:t>
            </a:r>
            <a:r>
              <a:rPr lang="en-US" sz="2200" dirty="0" err="1"/>
              <a:t>negociando</a:t>
            </a:r>
            <a:r>
              <a:rPr lang="en-US" sz="2200" dirty="0"/>
              <a:t> con las </a:t>
            </a:r>
            <a:r>
              <a:rPr lang="en-US" sz="2200" dirty="0" err="1"/>
              <a:t>farmacéuticas</a:t>
            </a:r>
            <a:r>
              <a:rPr lang="en-US" sz="2200" dirty="0"/>
              <a:t> para </a:t>
            </a:r>
            <a:r>
              <a:rPr lang="en-US" sz="2200" dirty="0" err="1"/>
              <a:t>ayudar</a:t>
            </a:r>
            <a:r>
              <a:rPr lang="en-US" sz="2200" dirty="0"/>
              <a:t> a las personas a </a:t>
            </a:r>
            <a:r>
              <a:rPr lang="en-US" sz="2200" dirty="0" err="1"/>
              <a:t>pagar</a:t>
            </a:r>
            <a:r>
              <a:rPr lang="en-US" sz="2200" dirty="0"/>
              <a:t> </a:t>
            </a:r>
            <a:r>
              <a:rPr lang="en-US" sz="2200" dirty="0" err="1"/>
              <a:t>menos</a:t>
            </a:r>
            <a:r>
              <a:rPr lang="en-US" sz="2200" dirty="0"/>
              <a:t> </a:t>
            </a:r>
            <a:r>
              <a:rPr lang="en-US" sz="2200" dirty="0" err="1"/>
              <a:t>por</a:t>
            </a:r>
            <a:r>
              <a:rPr lang="en-US" sz="2200" dirty="0"/>
              <a:t> </a:t>
            </a:r>
            <a:r>
              <a:rPr lang="en-US" sz="2200" dirty="0" err="1"/>
              <a:t>estos</a:t>
            </a:r>
            <a:r>
              <a:rPr lang="en-US" sz="2200" dirty="0"/>
              <a:t> 10 </a:t>
            </a:r>
            <a:r>
              <a:rPr lang="en-US" sz="2200" dirty="0" err="1"/>
              <a:t>medicamentos</a:t>
            </a:r>
            <a:r>
              <a:rPr lang="en-US" sz="2200" dirty="0"/>
              <a:t> de </a:t>
            </a:r>
            <a:r>
              <a:rPr lang="en-US" sz="2200" dirty="0" err="1"/>
              <a:t>marca</a:t>
            </a:r>
            <a:r>
              <a:rPr lang="en-US" sz="2200" dirty="0"/>
              <a:t> a </a:t>
            </a:r>
            <a:r>
              <a:rPr lang="en-US" sz="2200" dirty="0" err="1"/>
              <a:t>partir</a:t>
            </a:r>
            <a:r>
              <a:rPr lang="en-US" sz="2200" dirty="0"/>
              <a:t> del 1 de </a:t>
            </a:r>
            <a:r>
              <a:rPr lang="en-US" sz="2200" dirty="0" err="1"/>
              <a:t>enero</a:t>
            </a:r>
            <a:r>
              <a:rPr lang="en-US" sz="2200" dirty="0"/>
              <a:t> de 2026:</a:t>
            </a:r>
          </a:p>
          <a:p>
            <a:pPr lvl="1" rtl="0"/>
            <a:r>
              <a:rPr lang="en-US" sz="2000" dirty="0"/>
              <a:t>Eliquis, Jardiance, Xarelto, Januvia, </a:t>
            </a:r>
            <a:r>
              <a:rPr lang="en-US" sz="2000" dirty="0" err="1"/>
              <a:t>Farxiga</a:t>
            </a:r>
            <a:r>
              <a:rPr lang="en-US" sz="2000" dirty="0"/>
              <a:t>, Entresto, Enbrel, 2026 Imbruvica, Stelara y </a:t>
            </a:r>
            <a:r>
              <a:rPr lang="en-US" sz="2000" dirty="0" err="1"/>
              <a:t>Fiasp</a:t>
            </a:r>
            <a:r>
              <a:rPr lang="en-US" sz="2000" dirty="0"/>
              <a:t>; </a:t>
            </a:r>
            <a:r>
              <a:rPr lang="en-US" sz="2000" dirty="0" err="1"/>
              <a:t>Fiasp</a:t>
            </a:r>
            <a:r>
              <a:rPr lang="en-US" sz="2000" dirty="0"/>
              <a:t> FlexTouch; </a:t>
            </a:r>
            <a:r>
              <a:rPr lang="en-US" sz="2000" dirty="0" err="1"/>
              <a:t>Fiasp</a:t>
            </a:r>
            <a:r>
              <a:rPr lang="en-US" sz="2000" dirty="0"/>
              <a:t> </a:t>
            </a:r>
            <a:r>
              <a:rPr lang="en-US" sz="2000" dirty="0" err="1"/>
              <a:t>PenFill</a:t>
            </a:r>
            <a:r>
              <a:rPr lang="en-US" sz="2000" dirty="0"/>
              <a:t>; NovoLog; NovoLog </a:t>
            </a:r>
            <a:r>
              <a:rPr lang="en-US" sz="2000" dirty="0" err="1"/>
              <a:t>FlexPen</a:t>
            </a:r>
            <a:r>
              <a:rPr lang="en-US" sz="2000" dirty="0"/>
              <a:t>; NovoLog </a:t>
            </a:r>
            <a:r>
              <a:rPr lang="en-US" sz="2000" dirty="0" err="1"/>
              <a:t>PenFill</a:t>
            </a:r>
            <a:r>
              <a:rPr lang="en-US" sz="2000" dirty="0"/>
              <a:t> </a:t>
            </a:r>
            <a:endParaRPr lang="en-US" sz="2400" dirty="0"/>
          </a:p>
          <a:p>
            <a:r>
              <a:rPr lang="en-US" sz="2200" dirty="0" err="1"/>
              <a:t>Límite</a:t>
            </a:r>
            <a:r>
              <a:rPr lang="en-US" sz="2200" dirty="0"/>
              <a:t> de $2,100 </a:t>
            </a:r>
            <a:r>
              <a:rPr lang="en-US" sz="2200" dirty="0" err="1"/>
              <a:t>en</a:t>
            </a:r>
            <a:r>
              <a:rPr lang="en-US" sz="2200" dirty="0"/>
              <a:t> </a:t>
            </a:r>
            <a:r>
              <a:rPr lang="en-US" sz="2200" dirty="0" err="1"/>
              <a:t>los</a:t>
            </a:r>
            <a:r>
              <a:rPr lang="en-US" sz="2200" dirty="0"/>
              <a:t> </a:t>
            </a:r>
            <a:r>
              <a:rPr lang="en-US" sz="2200" dirty="0" err="1"/>
              <a:t>costos</a:t>
            </a:r>
            <a:r>
              <a:rPr lang="en-US" sz="2200" dirty="0"/>
              <a:t> de </a:t>
            </a:r>
            <a:r>
              <a:rPr lang="en-US" sz="2200" dirty="0" err="1"/>
              <a:t>bolsillo</a:t>
            </a:r>
            <a:r>
              <a:rPr lang="en-US" sz="2200" dirty="0"/>
              <a:t> </a:t>
            </a:r>
            <a:r>
              <a:rPr lang="en-US" sz="2200" dirty="0" err="1"/>
              <a:t>en</a:t>
            </a:r>
            <a:r>
              <a:rPr lang="en-US" sz="2200" dirty="0"/>
              <a:t> </a:t>
            </a:r>
            <a:r>
              <a:rPr lang="en-US" sz="2200" dirty="0" err="1"/>
              <a:t>medicamentos</a:t>
            </a:r>
            <a:r>
              <a:rPr lang="en-US" sz="2200" dirty="0"/>
              <a:t> para personas con Medicare </a:t>
            </a:r>
            <a:r>
              <a:rPr lang="en-US" sz="2200" dirty="0" err="1"/>
              <a:t>Parte</a:t>
            </a:r>
            <a:r>
              <a:rPr lang="en-US" sz="2200" dirty="0"/>
              <a:t> D (hasta $2,000 2025)</a:t>
            </a:r>
          </a:p>
          <a:p>
            <a:pPr rtl="0"/>
            <a:r>
              <a:rPr lang="en-US" sz="2200" dirty="0"/>
              <a:t>Examen </a:t>
            </a:r>
            <a:r>
              <a:rPr lang="en-US" sz="2200" dirty="0" err="1"/>
              <a:t>ampliado</a:t>
            </a:r>
            <a:r>
              <a:rPr lang="en-US" sz="2200" dirty="0"/>
              <a:t> del </a:t>
            </a:r>
            <a:r>
              <a:rPr lang="en-US" sz="2200" dirty="0" err="1"/>
              <a:t>cáncer</a:t>
            </a:r>
            <a:r>
              <a:rPr lang="en-US" sz="2200" dirty="0"/>
              <a:t> </a:t>
            </a:r>
            <a:r>
              <a:rPr lang="en-US" sz="2200" dirty="0" err="1"/>
              <a:t>colorrectal</a:t>
            </a:r>
            <a:r>
              <a:rPr lang="en-US" sz="2200" dirty="0"/>
              <a:t>: Medicare </a:t>
            </a:r>
            <a:r>
              <a:rPr lang="en-US" sz="2200" dirty="0" err="1"/>
              <a:t>ahora</a:t>
            </a:r>
            <a:r>
              <a:rPr lang="en-US" sz="2200" dirty="0"/>
              <a:t> </a:t>
            </a:r>
            <a:r>
              <a:rPr lang="en-US" sz="2200" dirty="0" err="1"/>
              <a:t>cubre</a:t>
            </a:r>
            <a:r>
              <a:rPr lang="en-US" sz="2200" dirty="0"/>
              <a:t> la </a:t>
            </a:r>
            <a:r>
              <a:rPr lang="en-US" sz="2200" dirty="0" err="1"/>
              <a:t>colonografía</a:t>
            </a:r>
            <a:r>
              <a:rPr lang="en-US" sz="2200" dirty="0"/>
              <a:t> </a:t>
            </a:r>
            <a:r>
              <a:rPr lang="en-US" sz="2200" dirty="0" err="1"/>
              <a:t>por</a:t>
            </a:r>
            <a:r>
              <a:rPr lang="en-US" sz="2200" dirty="0"/>
              <a:t> </a:t>
            </a:r>
            <a:r>
              <a:rPr lang="en-US" sz="2200" dirty="0" err="1"/>
              <a:t>tomografía</a:t>
            </a:r>
            <a:r>
              <a:rPr lang="en-US" sz="2200" dirty="0"/>
              <a:t> </a:t>
            </a:r>
            <a:r>
              <a:rPr lang="en-US" sz="2200" dirty="0" err="1"/>
              <a:t>computarizada</a:t>
            </a:r>
            <a:r>
              <a:rPr lang="en-US" sz="2200" dirty="0"/>
              <a:t> (TC) </a:t>
            </a:r>
          </a:p>
          <a:p>
            <a:pPr rtl="0"/>
            <a:r>
              <a:rPr lang="en-US" sz="2200" dirty="0" err="1"/>
              <a:t>Servicio</a:t>
            </a:r>
            <a:r>
              <a:rPr lang="en-US" sz="2200" dirty="0"/>
              <a:t> </a:t>
            </a:r>
            <a:r>
              <a:rPr lang="en-US" sz="2200" dirty="0" err="1"/>
              <a:t>centrado</a:t>
            </a:r>
            <a:r>
              <a:rPr lang="en-US" sz="2200" dirty="0"/>
              <a:t> </a:t>
            </a:r>
            <a:r>
              <a:rPr lang="en-US" sz="2200" dirty="0" err="1"/>
              <a:t>en</a:t>
            </a:r>
            <a:r>
              <a:rPr lang="en-US" sz="2200" dirty="0"/>
              <a:t> </a:t>
            </a:r>
            <a:r>
              <a:rPr lang="en-US" sz="2200" dirty="0" err="1"/>
              <a:t>el</a:t>
            </a:r>
            <a:r>
              <a:rPr lang="en-US" sz="2200" dirty="0"/>
              <a:t> </a:t>
            </a:r>
            <a:r>
              <a:rPr lang="en-US" sz="2200" dirty="0" err="1"/>
              <a:t>paciente</a:t>
            </a:r>
            <a:r>
              <a:rPr lang="en-US" sz="2200" dirty="0"/>
              <a:t> para </a:t>
            </a:r>
            <a:r>
              <a:rPr lang="en-US" sz="2200" dirty="0" err="1"/>
              <a:t>ayudar</a:t>
            </a:r>
            <a:r>
              <a:rPr lang="en-US" sz="2200" dirty="0"/>
              <a:t> a las personas a </a:t>
            </a:r>
            <a:r>
              <a:rPr lang="en-US" sz="2200" dirty="0" err="1"/>
              <a:t>gestionar</a:t>
            </a:r>
            <a:r>
              <a:rPr lang="en-US" sz="2200" dirty="0"/>
              <a:t> sus </a:t>
            </a:r>
            <a:r>
              <a:rPr lang="en-US" sz="2200" dirty="0" err="1"/>
              <a:t>necesidades</a:t>
            </a:r>
            <a:r>
              <a:rPr lang="en-US" sz="2200" dirty="0"/>
              <a:t> de </a:t>
            </a:r>
            <a:r>
              <a:rPr lang="en-US" sz="2200" dirty="0" err="1"/>
              <a:t>salud</a:t>
            </a:r>
            <a:r>
              <a:rPr lang="en-US" sz="2200" dirty="0"/>
              <a:t>: Medicare </a:t>
            </a:r>
            <a:r>
              <a:rPr lang="en-US" sz="2200" dirty="0" err="1"/>
              <a:t>ahora</a:t>
            </a:r>
            <a:r>
              <a:rPr lang="en-US" sz="2200" dirty="0"/>
              <a:t> </a:t>
            </a:r>
            <a:r>
              <a:rPr lang="en-US" sz="2200" dirty="0" err="1"/>
              <a:t>paga</a:t>
            </a:r>
            <a:r>
              <a:rPr lang="en-US" sz="2200" dirty="0"/>
              <a:t> </a:t>
            </a:r>
            <a:r>
              <a:rPr lang="en-US" sz="2200" dirty="0" err="1"/>
              <a:t>los</a:t>
            </a:r>
            <a:r>
              <a:rPr lang="en-US" sz="2200" dirty="0"/>
              <a:t> </a:t>
            </a:r>
            <a:r>
              <a:rPr lang="en-US" sz="2200" dirty="0" err="1"/>
              <a:t>servicios</a:t>
            </a:r>
            <a:r>
              <a:rPr lang="en-US" sz="2200" dirty="0"/>
              <a:t> de </a:t>
            </a:r>
            <a:r>
              <a:rPr lang="en-US" sz="2200" dirty="0" err="1"/>
              <a:t>Gestión</a:t>
            </a:r>
            <a:r>
              <a:rPr lang="en-US" sz="2200" dirty="0"/>
              <a:t> </a:t>
            </a:r>
            <a:r>
              <a:rPr lang="en-US" sz="2200" dirty="0" err="1"/>
              <a:t>Avanzada</a:t>
            </a:r>
            <a:r>
              <a:rPr lang="en-US" sz="2200" dirty="0"/>
              <a:t> de Cuidado </a:t>
            </a:r>
            <a:r>
              <a:rPr lang="en-US" sz="2400" dirty="0" err="1"/>
              <a:t>Primario</a:t>
            </a:r>
            <a:r>
              <a:rPr lang="en-US" sz="2400" dirty="0"/>
              <a:t> </a:t>
            </a:r>
          </a:p>
        </p:txBody>
      </p:sp>
    </p:spTree>
    <p:custDataLst>
      <p:tags r:id="rId1"/>
    </p:custDataLst>
    <p:extLst>
      <p:ext uri="{BB962C8B-B14F-4D97-AF65-F5344CB8AC3E}">
        <p14:creationId xmlns:p14="http://schemas.microsoft.com/office/powerpoint/2010/main" val="341830342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9A69C-04F0-5609-FE48-A1102E23A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2E0B6-38A1-D462-84A7-3F4C69A26376}"/>
              </a:ext>
            </a:extLst>
          </p:cNvPr>
          <p:cNvSpPr>
            <a:spLocks noGrp="1"/>
          </p:cNvSpPr>
          <p:nvPr>
            <p:ph type="title"/>
          </p:nvPr>
        </p:nvSpPr>
        <p:spPr/>
        <p:txBody>
          <a:bodyPr>
            <a:normAutofit fontScale="90000"/>
          </a:bodyPr>
          <a:lstStyle/>
          <a:p>
            <a:pPr rtl="0"/>
            <a:r>
              <a:rPr lang="en-US" sz="3200" dirty="0"/>
              <a:t>NUEVO: </a:t>
            </a:r>
            <a:r>
              <a:rPr lang="en-US" sz="3200" dirty="0" err="1"/>
              <a:t>Ampliación</a:t>
            </a:r>
            <a:r>
              <a:rPr lang="en-US" sz="3200" dirty="0"/>
              <a:t> del examen para </a:t>
            </a:r>
            <a:r>
              <a:rPr lang="en-US" sz="3200" dirty="0" err="1"/>
              <a:t>el</a:t>
            </a:r>
            <a:r>
              <a:rPr lang="en-US" sz="3200" dirty="0"/>
              <a:t> </a:t>
            </a:r>
            <a:r>
              <a:rPr lang="en-US" sz="3200" dirty="0" err="1"/>
              <a:t>cáncer</a:t>
            </a:r>
            <a:r>
              <a:rPr lang="en-US" sz="3200" dirty="0"/>
              <a:t> </a:t>
            </a:r>
            <a:r>
              <a:rPr lang="en-US" sz="3200" dirty="0" err="1"/>
              <a:t>colorrectal</a:t>
            </a:r>
            <a:endParaRPr lang="en-US" sz="3200" dirty="0"/>
          </a:p>
        </p:txBody>
      </p:sp>
      <p:sp>
        <p:nvSpPr>
          <p:cNvPr id="3" name="Text Placeholder 2">
            <a:extLst>
              <a:ext uri="{FF2B5EF4-FFF2-40B4-BE49-F238E27FC236}">
                <a16:creationId xmlns:a16="http://schemas.microsoft.com/office/drawing/2014/main" id="{91A9FCE9-39BC-918A-3CE4-40408AF26CDB}"/>
              </a:ext>
            </a:extLst>
          </p:cNvPr>
          <p:cNvSpPr>
            <a:spLocks noGrp="1"/>
          </p:cNvSpPr>
          <p:nvPr>
            <p:ph type="body" sz="quarter" idx="13"/>
          </p:nvPr>
        </p:nvSpPr>
        <p:spPr>
          <a:xfrm>
            <a:off x="580429" y="1173956"/>
            <a:ext cx="7983141" cy="4167187"/>
          </a:xfrm>
        </p:spPr>
        <p:txBody>
          <a:bodyPr/>
          <a:lstStyle/>
          <a:p>
            <a:pPr rtl="0">
              <a:spcAft>
                <a:spcPts val="600"/>
              </a:spcAft>
            </a:pPr>
            <a:r>
              <a:rPr lang="en-US" sz="2200" dirty="0" err="1"/>
              <a:t>Actualmente</a:t>
            </a:r>
            <a:r>
              <a:rPr lang="en-US" sz="2200" dirty="0"/>
              <a:t>, Medicare </a:t>
            </a:r>
            <a:r>
              <a:rPr lang="en-US" sz="2200" dirty="0" err="1"/>
              <a:t>cubre</a:t>
            </a:r>
            <a:r>
              <a:rPr lang="en-US" sz="2200" dirty="0"/>
              <a:t> la </a:t>
            </a:r>
            <a:r>
              <a:rPr lang="en-US" sz="2200" dirty="0" err="1"/>
              <a:t>colonografía</a:t>
            </a:r>
            <a:r>
              <a:rPr lang="en-US" sz="2200" dirty="0"/>
              <a:t> </a:t>
            </a:r>
            <a:r>
              <a:rPr lang="en-US" sz="2200" dirty="0" err="1"/>
              <a:t>por</a:t>
            </a:r>
            <a:r>
              <a:rPr lang="en-US" sz="2200" dirty="0"/>
              <a:t> </a:t>
            </a:r>
            <a:r>
              <a:rPr lang="en-US" sz="2200" dirty="0" err="1"/>
              <a:t>tomografía</a:t>
            </a:r>
            <a:r>
              <a:rPr lang="en-US" sz="2200" dirty="0"/>
              <a:t> </a:t>
            </a:r>
            <a:r>
              <a:rPr lang="en-US" sz="2200" dirty="0" err="1"/>
              <a:t>computarizada</a:t>
            </a:r>
            <a:r>
              <a:rPr lang="en-US" sz="2200" dirty="0"/>
              <a:t> (TC) para </a:t>
            </a:r>
            <a:r>
              <a:rPr lang="en-US" sz="2200" dirty="0" err="1"/>
              <a:t>ayudar</a:t>
            </a:r>
            <a:r>
              <a:rPr lang="en-US" sz="2200" dirty="0"/>
              <a:t> a </a:t>
            </a:r>
            <a:r>
              <a:rPr lang="en-US" sz="2200" dirty="0" err="1"/>
              <a:t>detectar</a:t>
            </a:r>
            <a:r>
              <a:rPr lang="en-US" sz="2200" dirty="0"/>
              <a:t> </a:t>
            </a:r>
            <a:r>
              <a:rPr lang="en-US" sz="2200" dirty="0" err="1"/>
              <a:t>pólipos</a:t>
            </a:r>
            <a:r>
              <a:rPr lang="en-US" sz="2200" dirty="0"/>
              <a:t>, </a:t>
            </a:r>
            <a:r>
              <a:rPr lang="en-US" sz="2200" dirty="0" err="1"/>
              <a:t>úlceras</a:t>
            </a:r>
            <a:r>
              <a:rPr lang="en-US" sz="2200" dirty="0"/>
              <a:t> y </a:t>
            </a:r>
            <a:r>
              <a:rPr lang="en-US" sz="2200" dirty="0" err="1"/>
              <a:t>cáncer</a:t>
            </a:r>
            <a:r>
              <a:rPr lang="en-US" sz="2200" dirty="0"/>
              <a:t> </a:t>
            </a:r>
            <a:r>
              <a:rPr lang="en-US" sz="2200" dirty="0" err="1"/>
              <a:t>en</a:t>
            </a:r>
            <a:r>
              <a:rPr lang="en-US" sz="2200" dirty="0"/>
              <a:t> </a:t>
            </a:r>
            <a:r>
              <a:rPr lang="en-US" sz="2200" dirty="0" err="1"/>
              <a:t>el</a:t>
            </a:r>
            <a:r>
              <a:rPr lang="en-US" sz="2200" dirty="0"/>
              <a:t> colon y </a:t>
            </a:r>
            <a:r>
              <a:rPr lang="en-US" sz="2200" dirty="0" err="1"/>
              <a:t>el</a:t>
            </a:r>
            <a:r>
              <a:rPr lang="en-US" sz="2200" dirty="0"/>
              <a:t> recto</a:t>
            </a:r>
          </a:p>
          <a:p>
            <a:pPr rtl="0">
              <a:spcAft>
                <a:spcPts val="600"/>
              </a:spcAft>
            </a:pPr>
            <a:r>
              <a:rPr lang="en-US" sz="2200" dirty="0"/>
              <a:t>Una </a:t>
            </a:r>
            <a:r>
              <a:rPr lang="en-US" sz="2200" dirty="0" err="1"/>
              <a:t>colonografía</a:t>
            </a:r>
            <a:r>
              <a:rPr lang="en-US" sz="2200" dirty="0"/>
              <a:t> </a:t>
            </a:r>
            <a:r>
              <a:rPr lang="en-US" sz="2200" dirty="0" err="1"/>
              <a:t>por</a:t>
            </a:r>
            <a:r>
              <a:rPr lang="en-US" sz="2200" dirty="0"/>
              <a:t> TC se </a:t>
            </a:r>
            <a:r>
              <a:rPr lang="en-US" sz="2200" dirty="0" err="1"/>
              <a:t>cubre</a:t>
            </a:r>
            <a:r>
              <a:rPr lang="en-US" sz="2200" dirty="0"/>
              <a:t> </a:t>
            </a:r>
            <a:r>
              <a:rPr lang="en-US" sz="2200" dirty="0" err="1"/>
              <a:t>cada</a:t>
            </a:r>
            <a:r>
              <a:rPr lang="en-US" sz="2200" dirty="0"/>
              <a:t> 24 meses para personas de 45 </a:t>
            </a:r>
            <a:r>
              <a:rPr lang="en-US" sz="2200" dirty="0" err="1"/>
              <a:t>años</a:t>
            </a:r>
            <a:r>
              <a:rPr lang="en-US" sz="2200" dirty="0"/>
              <a:t> o </a:t>
            </a:r>
            <a:r>
              <a:rPr lang="en-US" sz="2200" dirty="0" err="1"/>
              <a:t>más</a:t>
            </a:r>
            <a:r>
              <a:rPr lang="en-US" sz="2200" dirty="0"/>
              <a:t> con alto </a:t>
            </a:r>
            <a:r>
              <a:rPr lang="en-US" sz="2200" dirty="0" err="1"/>
              <a:t>riesgo</a:t>
            </a:r>
            <a:r>
              <a:rPr lang="en-US" sz="2200" dirty="0"/>
              <a:t> de </a:t>
            </a:r>
            <a:r>
              <a:rPr lang="en-US" sz="2200" dirty="0" err="1"/>
              <a:t>cáncer</a:t>
            </a:r>
            <a:r>
              <a:rPr lang="en-US" sz="2200" dirty="0"/>
              <a:t> </a:t>
            </a:r>
            <a:r>
              <a:rPr lang="en-US" sz="2200" dirty="0" err="1"/>
              <a:t>colorrectal</a:t>
            </a:r>
            <a:endParaRPr lang="en-US" sz="2200" dirty="0"/>
          </a:p>
          <a:p>
            <a:pPr rtl="0">
              <a:spcAft>
                <a:spcPts val="600"/>
              </a:spcAft>
            </a:pPr>
            <a:r>
              <a:rPr lang="en-US" sz="2200" dirty="0"/>
              <a:t>Las personas que no </a:t>
            </a:r>
            <a:r>
              <a:rPr lang="en-US" sz="2200" dirty="0" err="1"/>
              <a:t>tienen</a:t>
            </a:r>
            <a:r>
              <a:rPr lang="en-US" sz="2200" dirty="0"/>
              <a:t> alto </a:t>
            </a:r>
            <a:r>
              <a:rPr lang="en-US" sz="2200" dirty="0" err="1"/>
              <a:t>riesgo</a:t>
            </a:r>
            <a:r>
              <a:rPr lang="en-US" sz="2200" dirty="0"/>
              <a:t> </a:t>
            </a:r>
            <a:r>
              <a:rPr lang="en-US" sz="2200" dirty="0" err="1"/>
              <a:t>pueden</a:t>
            </a:r>
            <a:r>
              <a:rPr lang="en-US" sz="2200" dirty="0"/>
              <a:t> </a:t>
            </a:r>
            <a:r>
              <a:rPr lang="en-US" sz="2200" dirty="0" err="1"/>
              <a:t>hacer</a:t>
            </a:r>
            <a:r>
              <a:rPr lang="en-US" sz="2200" dirty="0"/>
              <a:t> </a:t>
            </a:r>
            <a:r>
              <a:rPr lang="en-US" sz="2200" dirty="0" err="1"/>
              <a:t>esta</a:t>
            </a:r>
            <a:r>
              <a:rPr lang="en-US" sz="2200" dirty="0"/>
              <a:t> </a:t>
            </a:r>
            <a:r>
              <a:rPr lang="en-US" sz="2200" dirty="0" err="1"/>
              <a:t>prueba</a:t>
            </a:r>
            <a:r>
              <a:rPr lang="en-US" sz="2200" dirty="0"/>
              <a:t> </a:t>
            </a:r>
            <a:r>
              <a:rPr lang="en-US" sz="2200" dirty="0" err="1"/>
              <a:t>una</a:t>
            </a:r>
            <a:r>
              <a:rPr lang="en-US" sz="2200" dirty="0"/>
              <a:t> </a:t>
            </a:r>
            <a:r>
              <a:rPr lang="en-US" sz="2200" dirty="0" err="1"/>
              <a:t>vez</a:t>
            </a:r>
            <a:r>
              <a:rPr lang="en-US" sz="2200" dirty="0"/>
              <a:t> </a:t>
            </a:r>
            <a:r>
              <a:rPr lang="en-US" sz="2200" dirty="0" err="1"/>
              <a:t>cada</a:t>
            </a:r>
            <a:r>
              <a:rPr lang="en-US" sz="2200" dirty="0"/>
              <a:t> 60 meses, o 48 meses luego de </a:t>
            </a:r>
            <a:r>
              <a:rPr lang="en-US" sz="2200" dirty="0" err="1"/>
              <a:t>una</a:t>
            </a:r>
            <a:r>
              <a:rPr lang="en-US" sz="2200" dirty="0"/>
              <a:t> </a:t>
            </a:r>
            <a:r>
              <a:rPr lang="en-US" sz="2200" dirty="0" err="1"/>
              <a:t>sigmoidoscopia</a:t>
            </a:r>
            <a:r>
              <a:rPr lang="en-US" sz="2200" dirty="0"/>
              <a:t> o </a:t>
            </a:r>
            <a:r>
              <a:rPr lang="en-US" sz="2200" dirty="0" err="1"/>
              <a:t>colonoscopia</a:t>
            </a:r>
            <a:r>
              <a:rPr lang="en-US" sz="2200" dirty="0"/>
              <a:t> previa</a:t>
            </a:r>
          </a:p>
          <a:p>
            <a:pPr>
              <a:spcAft>
                <a:spcPts val="600"/>
              </a:spcAft>
            </a:pPr>
            <a:r>
              <a:rPr lang="en-US" sz="2200" dirty="0"/>
              <a:t>La personas no pagan nada </a:t>
            </a:r>
            <a:r>
              <a:rPr lang="en-US" sz="2200" dirty="0" err="1"/>
              <a:t>si</a:t>
            </a:r>
            <a:r>
              <a:rPr lang="en-US" sz="2200" dirty="0"/>
              <a:t> </a:t>
            </a:r>
            <a:r>
              <a:rPr lang="en-US" sz="2200" dirty="0" err="1"/>
              <a:t>su</a:t>
            </a:r>
            <a:r>
              <a:rPr lang="en-US" sz="2200" dirty="0"/>
              <a:t> </a:t>
            </a:r>
            <a:r>
              <a:rPr lang="en-US" sz="2200" dirty="0" err="1"/>
              <a:t>médico</a:t>
            </a:r>
            <a:r>
              <a:rPr lang="en-US" sz="2200" dirty="0"/>
              <a:t> o </a:t>
            </a:r>
            <a:r>
              <a:rPr lang="en-US" sz="2200" dirty="0" err="1"/>
              <a:t>proveedor</a:t>
            </a:r>
            <a:r>
              <a:rPr lang="en-US" sz="2200" dirty="0"/>
              <a:t> </a:t>
            </a:r>
            <a:r>
              <a:rPr lang="en-US" sz="2200" dirty="0" err="1"/>
              <a:t>acepta</a:t>
            </a:r>
            <a:r>
              <a:rPr lang="en-US" sz="2200" dirty="0"/>
              <a:t> la </a:t>
            </a:r>
            <a:r>
              <a:rPr lang="en-US" sz="2200" dirty="0" err="1"/>
              <a:t>asignación</a:t>
            </a:r>
            <a:endParaRPr lang="en-US" sz="2200" dirty="0"/>
          </a:p>
          <a:p>
            <a:pPr rtl="0">
              <a:spcAft>
                <a:spcPts val="600"/>
              </a:spcAft>
            </a:pPr>
            <a:r>
              <a:rPr lang="en-US" sz="2200" dirty="0" err="1"/>
              <a:t>Visite</a:t>
            </a:r>
            <a:r>
              <a:rPr lang="en-US" sz="2200" dirty="0"/>
              <a:t> es.Medicare.gov/coverage/computed-tomography-</a:t>
            </a:r>
            <a:r>
              <a:rPr lang="en-US" sz="2200" dirty="0" err="1"/>
              <a:t>ct</a:t>
            </a:r>
            <a:r>
              <a:rPr lang="en-US" sz="2200" dirty="0"/>
              <a:t>-colonography-screening para </a:t>
            </a:r>
            <a:r>
              <a:rPr lang="en-US" sz="2200" dirty="0" err="1"/>
              <a:t>más</a:t>
            </a:r>
            <a:r>
              <a:rPr lang="en-US" sz="2200" dirty="0"/>
              <a:t> </a:t>
            </a:r>
            <a:r>
              <a:rPr lang="en-US" sz="2200" dirty="0" err="1"/>
              <a:t>información</a:t>
            </a:r>
            <a:endParaRPr lang="en-US" sz="2200" dirty="0"/>
          </a:p>
        </p:txBody>
      </p:sp>
    </p:spTree>
    <p:custDataLst>
      <p:tags r:id="rId1"/>
    </p:custDataLst>
    <p:extLst>
      <p:ext uri="{BB962C8B-B14F-4D97-AF65-F5344CB8AC3E}">
        <p14:creationId xmlns:p14="http://schemas.microsoft.com/office/powerpoint/2010/main" val="3141639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C777A-305B-1D90-6655-85BA835AA5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30470E-53BA-2BCB-D4B5-52781C230BFD}"/>
              </a:ext>
            </a:extLst>
          </p:cNvPr>
          <p:cNvSpPr>
            <a:spLocks noGrp="1"/>
          </p:cNvSpPr>
          <p:nvPr>
            <p:ph type="title"/>
          </p:nvPr>
        </p:nvSpPr>
        <p:spPr/>
        <p:txBody>
          <a:bodyPr>
            <a:normAutofit fontScale="90000"/>
          </a:bodyPr>
          <a:lstStyle/>
          <a:p>
            <a:pPr rtl="0"/>
            <a:r>
              <a:rPr lang="en-US" sz="3200" dirty="0"/>
              <a:t>NUEVO: </a:t>
            </a:r>
            <a:r>
              <a:rPr lang="en-US" sz="3200" dirty="0" err="1"/>
              <a:t>servicio</a:t>
            </a:r>
            <a:r>
              <a:rPr lang="en-US" sz="3200" dirty="0"/>
              <a:t> para </a:t>
            </a:r>
            <a:r>
              <a:rPr lang="en-US" sz="3200" dirty="0" err="1"/>
              <a:t>ayudar</a:t>
            </a:r>
            <a:r>
              <a:rPr lang="en-US" sz="3200" dirty="0"/>
              <a:t> a </a:t>
            </a:r>
            <a:r>
              <a:rPr lang="en-US" sz="3200" dirty="0" err="1"/>
              <a:t>gestionar</a:t>
            </a:r>
            <a:r>
              <a:rPr lang="en-US" sz="3200" dirty="0"/>
              <a:t> las </a:t>
            </a:r>
            <a:r>
              <a:rPr lang="en-US" sz="3200" dirty="0" err="1"/>
              <a:t>necesidades</a:t>
            </a:r>
            <a:r>
              <a:rPr lang="en-US" sz="3200" dirty="0"/>
              <a:t> de </a:t>
            </a:r>
            <a:r>
              <a:rPr lang="en-US" sz="3200" dirty="0" err="1"/>
              <a:t>salud</a:t>
            </a:r>
            <a:endParaRPr lang="en-US" sz="3200" dirty="0"/>
          </a:p>
        </p:txBody>
      </p:sp>
      <p:sp>
        <p:nvSpPr>
          <p:cNvPr id="3" name="Text Placeholder 2">
            <a:extLst>
              <a:ext uri="{FF2B5EF4-FFF2-40B4-BE49-F238E27FC236}">
                <a16:creationId xmlns:a16="http://schemas.microsoft.com/office/drawing/2014/main" id="{B3B48384-3E76-BD76-DAA7-3F4D8DF58BD6}"/>
              </a:ext>
            </a:extLst>
          </p:cNvPr>
          <p:cNvSpPr>
            <a:spLocks noGrp="1"/>
          </p:cNvSpPr>
          <p:nvPr>
            <p:ph type="body" sz="quarter" idx="13"/>
          </p:nvPr>
        </p:nvSpPr>
        <p:spPr>
          <a:xfrm>
            <a:off x="580429" y="1345406"/>
            <a:ext cx="7983141" cy="4167187"/>
          </a:xfrm>
        </p:spPr>
        <p:txBody>
          <a:bodyPr/>
          <a:lstStyle/>
          <a:p>
            <a:pPr>
              <a:spcAft>
                <a:spcPts val="600"/>
              </a:spcAft>
            </a:pPr>
            <a:r>
              <a:rPr kumimoji="0" lang="en-US" sz="2200" b="0" i="0" u="none" strike="noStrike" kern="1200" cap="none" spc="0" normalizeH="0" baseline="0" noProof="0" dirty="0" err="1">
                <a:uLnTx/>
                <a:uFillTx/>
                <a:latin typeface="Calibri"/>
                <a:ea typeface="Arial"/>
                <a:cs typeface="Arial"/>
                <a:sym typeface="Wingdings"/>
              </a:rPr>
              <a:t>Actualmente</a:t>
            </a:r>
            <a:r>
              <a:rPr kumimoji="0" lang="en-US" sz="2200" b="0" i="0" u="none" strike="noStrike" kern="1200" cap="none" spc="0" normalizeH="0" baseline="0" noProof="0" dirty="0">
                <a:uLnTx/>
                <a:uFillTx/>
                <a:latin typeface="Calibri"/>
                <a:ea typeface="Arial"/>
                <a:cs typeface="Arial"/>
                <a:sym typeface="Wingdings"/>
              </a:rPr>
              <a:t>, Medicare </a:t>
            </a:r>
            <a:r>
              <a:rPr kumimoji="0" lang="en-US" sz="2200" b="0" i="0" u="none" strike="noStrike" kern="1200" cap="none" spc="0" normalizeH="0" baseline="0" noProof="0" dirty="0" err="1">
                <a:uLnTx/>
                <a:uFillTx/>
                <a:latin typeface="Calibri"/>
                <a:ea typeface="Arial"/>
                <a:cs typeface="Arial"/>
                <a:sym typeface="Wingdings"/>
              </a:rPr>
              <a:t>paga</a:t>
            </a:r>
            <a:r>
              <a:rPr kumimoji="0" lang="en-US" sz="2200" b="0" i="0" u="none" strike="noStrike" kern="1200" cap="none" spc="0" normalizeH="0" baseline="0" noProof="0" dirty="0">
                <a:uLnTx/>
                <a:uFillTx/>
                <a:latin typeface="Calibri"/>
                <a:ea typeface="Arial"/>
                <a:cs typeface="Arial"/>
                <a:sym typeface="Wingdings"/>
              </a:rPr>
              <a:t> </a:t>
            </a:r>
            <a:r>
              <a:rPr kumimoji="0" lang="en-US" sz="2200" b="0" i="0" u="none" strike="noStrike" kern="1200" cap="none" spc="0" normalizeH="0" baseline="0" noProof="0" dirty="0" err="1">
                <a:uLnTx/>
                <a:uFillTx/>
                <a:latin typeface="Calibri"/>
                <a:ea typeface="Arial"/>
                <a:cs typeface="Arial"/>
                <a:sym typeface="Wingdings"/>
              </a:rPr>
              <a:t>mensualmente</a:t>
            </a:r>
            <a:r>
              <a:rPr kumimoji="0" lang="en-US" sz="2200" b="0" i="0" u="none" strike="noStrike" kern="1200" cap="none" spc="0" normalizeH="0" baseline="0" noProof="0" dirty="0">
                <a:uLnTx/>
                <a:uFillTx/>
                <a:latin typeface="Calibri"/>
                <a:ea typeface="Arial"/>
                <a:cs typeface="Arial"/>
                <a:sym typeface="Wingdings"/>
              </a:rPr>
              <a:t> </a:t>
            </a:r>
            <a:r>
              <a:rPr kumimoji="0" lang="en-US" sz="2200" b="0" i="0" u="none" strike="noStrike" kern="1200" cap="none" spc="0" normalizeH="0" baseline="0" noProof="0" dirty="0" err="1">
                <a:uLnTx/>
                <a:uFillTx/>
                <a:latin typeface="Calibri"/>
                <a:ea typeface="Arial"/>
                <a:cs typeface="Arial"/>
                <a:sym typeface="Wingdings"/>
              </a:rPr>
              <a:t>los</a:t>
            </a:r>
            <a:r>
              <a:rPr kumimoji="0" lang="en-US" sz="2200" b="0" i="0" u="none" strike="noStrike" kern="1200" cap="none" spc="0" normalizeH="0" baseline="0" noProof="0" dirty="0">
                <a:uLnTx/>
                <a:uFillTx/>
                <a:latin typeface="Calibri"/>
                <a:ea typeface="Arial"/>
                <a:cs typeface="Arial"/>
                <a:sym typeface="Wingdings"/>
              </a:rPr>
              <a:t> </a:t>
            </a:r>
            <a:r>
              <a:rPr lang="en-US" sz="2200" dirty="0" err="1"/>
              <a:t>servicios</a:t>
            </a:r>
            <a:r>
              <a:rPr lang="en-US" sz="2200" dirty="0"/>
              <a:t> de </a:t>
            </a:r>
            <a:r>
              <a:rPr lang="en-US" sz="2200" b="1" dirty="0" err="1"/>
              <a:t>Gestión</a:t>
            </a:r>
            <a:r>
              <a:rPr lang="en-US" sz="2200" b="1" dirty="0"/>
              <a:t> </a:t>
            </a:r>
            <a:r>
              <a:rPr lang="en-US" sz="2200" b="1" dirty="0" err="1"/>
              <a:t>Avanzada</a:t>
            </a:r>
            <a:r>
              <a:rPr lang="en-US" sz="2200" b="1" dirty="0"/>
              <a:t> de Cuidado </a:t>
            </a:r>
            <a:r>
              <a:rPr lang="en-US" sz="2200" b="1" dirty="0" err="1"/>
              <a:t>Primario</a:t>
            </a:r>
            <a:r>
              <a:rPr lang="en-US" sz="2200" b="1" dirty="0"/>
              <a:t> </a:t>
            </a:r>
            <a:r>
              <a:rPr kumimoji="0" lang="en-US" sz="2200" b="0" i="0" u="none" strike="noStrike" kern="1200" cap="none" spc="0" normalizeH="0" baseline="0" noProof="0" dirty="0">
                <a:uLnTx/>
                <a:uFillTx/>
                <a:latin typeface="Calibri"/>
                <a:ea typeface="Arial"/>
                <a:cs typeface="Arial"/>
                <a:sym typeface="Wingdings"/>
              </a:rPr>
              <a:t>para </a:t>
            </a:r>
            <a:r>
              <a:rPr kumimoji="0" lang="en-US" sz="2200" b="0" i="0" u="none" strike="noStrike" kern="1200" cap="none" spc="0" normalizeH="0" baseline="0" noProof="0" dirty="0" err="1">
                <a:uLnTx/>
                <a:uFillTx/>
                <a:latin typeface="Calibri"/>
                <a:ea typeface="Arial"/>
                <a:cs typeface="Arial"/>
                <a:sym typeface="Wingdings"/>
              </a:rPr>
              <a:t>ayudar</a:t>
            </a:r>
            <a:r>
              <a:rPr kumimoji="0" lang="en-US" sz="2200" b="0" i="0" u="none" strike="noStrike" kern="1200" cap="none" spc="0" normalizeH="0" baseline="0" noProof="0" dirty="0">
                <a:uLnTx/>
                <a:uFillTx/>
                <a:latin typeface="Calibri"/>
                <a:ea typeface="Arial"/>
                <a:cs typeface="Arial"/>
                <a:sym typeface="Wingdings"/>
              </a:rPr>
              <a:t> a </a:t>
            </a:r>
            <a:r>
              <a:rPr kumimoji="0" lang="en-US" sz="2200" b="0" i="0" u="none" strike="noStrike" kern="1200" cap="none" spc="0" normalizeH="0" baseline="0" noProof="0" dirty="0" err="1">
                <a:uLnTx/>
                <a:uFillTx/>
                <a:latin typeface="Calibri"/>
                <a:ea typeface="Arial"/>
                <a:cs typeface="Arial"/>
                <a:sym typeface="Wingdings"/>
              </a:rPr>
              <a:t>los</a:t>
            </a:r>
            <a:r>
              <a:rPr kumimoji="0" lang="en-US" sz="2200" b="0" i="0" u="none" strike="noStrike" kern="1200" cap="none" spc="0" normalizeH="0" baseline="0" noProof="0" dirty="0">
                <a:uLnTx/>
                <a:uFillTx/>
                <a:latin typeface="Calibri"/>
                <a:ea typeface="Arial"/>
                <a:cs typeface="Arial"/>
                <a:sym typeface="Wingdings"/>
              </a:rPr>
              <a:t> </a:t>
            </a:r>
            <a:r>
              <a:rPr kumimoji="0" lang="en-US" sz="2200" b="0" i="0" u="none" strike="noStrike" kern="1200" cap="none" spc="0" normalizeH="0" baseline="0" noProof="0" dirty="0" err="1">
                <a:uLnTx/>
                <a:uFillTx/>
                <a:latin typeface="Calibri"/>
                <a:ea typeface="Arial"/>
                <a:cs typeface="Arial"/>
                <a:sym typeface="Wingdings"/>
              </a:rPr>
              <a:t>proveedores</a:t>
            </a:r>
            <a:r>
              <a:rPr kumimoji="0" lang="en-US" sz="2200" b="0" i="0" u="none" strike="noStrike" kern="1200" cap="none" spc="0" normalizeH="0" baseline="0" noProof="0" dirty="0">
                <a:uLnTx/>
                <a:uFillTx/>
                <a:latin typeface="Calibri"/>
                <a:ea typeface="Arial"/>
                <a:cs typeface="Arial"/>
                <a:sym typeface="Wingdings"/>
              </a:rPr>
              <a:t> a </a:t>
            </a:r>
            <a:r>
              <a:rPr kumimoji="0" lang="en-US" sz="2200" b="0" i="0" u="none" strike="noStrike" kern="1200" cap="none" spc="0" normalizeH="0" baseline="0" noProof="0" dirty="0" err="1">
                <a:uLnTx/>
                <a:uFillTx/>
                <a:latin typeface="Calibri"/>
                <a:ea typeface="Arial"/>
                <a:cs typeface="Arial"/>
                <a:sym typeface="Wingdings"/>
              </a:rPr>
              <a:t>coordinar</a:t>
            </a:r>
            <a:r>
              <a:rPr kumimoji="0" lang="en-US" sz="2200" b="0" i="0" u="none" strike="noStrike" kern="1200" cap="none" spc="0" normalizeH="0" baseline="0" noProof="0" dirty="0">
                <a:uLnTx/>
                <a:uFillTx/>
                <a:latin typeface="Calibri"/>
                <a:ea typeface="Arial"/>
                <a:cs typeface="Arial"/>
                <a:sym typeface="Wingdings"/>
              </a:rPr>
              <a:t> y </a:t>
            </a:r>
            <a:r>
              <a:rPr kumimoji="0" lang="en-US" sz="2200" b="0" i="0" u="none" strike="noStrike" kern="1200" cap="none" spc="0" normalizeH="0" baseline="0" noProof="0" dirty="0" err="1">
                <a:uLnTx/>
                <a:uFillTx/>
                <a:latin typeface="Calibri"/>
                <a:ea typeface="Arial"/>
                <a:cs typeface="Arial"/>
                <a:sym typeface="Wingdings"/>
              </a:rPr>
              <a:t>adaptar</a:t>
            </a:r>
            <a:r>
              <a:rPr kumimoji="0" lang="en-US" sz="2200" b="0" i="0" u="none" strike="noStrike" kern="1200" cap="none" spc="0" normalizeH="0" baseline="0" noProof="0" dirty="0">
                <a:uLnTx/>
                <a:uFillTx/>
                <a:latin typeface="Calibri"/>
                <a:ea typeface="Arial"/>
                <a:cs typeface="Arial"/>
                <a:sym typeface="Wingdings"/>
              </a:rPr>
              <a:t> la </a:t>
            </a:r>
            <a:r>
              <a:rPr kumimoji="0" lang="en-US" sz="2200" b="0" i="0" u="none" strike="noStrike" kern="1200" cap="none" spc="0" normalizeH="0" baseline="0" noProof="0" dirty="0" err="1">
                <a:uLnTx/>
                <a:uFillTx/>
                <a:latin typeface="Calibri"/>
                <a:ea typeface="Arial"/>
                <a:cs typeface="Arial"/>
                <a:sym typeface="Wingdings"/>
              </a:rPr>
              <a:t>atención</a:t>
            </a:r>
            <a:r>
              <a:rPr kumimoji="0" lang="en-US" sz="2200" b="0" i="0" u="none" strike="noStrike" kern="1200" cap="none" spc="0" normalizeH="0" baseline="0" noProof="0" dirty="0">
                <a:uLnTx/>
                <a:uFillTx/>
                <a:latin typeface="Calibri"/>
                <a:ea typeface="Arial"/>
                <a:cs typeface="Arial"/>
                <a:sym typeface="Wingdings"/>
              </a:rPr>
              <a:t> a las </a:t>
            </a:r>
            <a:r>
              <a:rPr kumimoji="0" lang="en-US" sz="2200" b="0" i="0" u="none" strike="noStrike" kern="1200" cap="none" spc="0" normalizeH="0" baseline="0" noProof="0" dirty="0" err="1">
                <a:uLnTx/>
                <a:uFillTx/>
                <a:latin typeface="Calibri"/>
                <a:ea typeface="Arial"/>
                <a:cs typeface="Arial"/>
                <a:sym typeface="Wingdings"/>
              </a:rPr>
              <a:t>necesidades</a:t>
            </a:r>
            <a:r>
              <a:rPr kumimoji="0" lang="en-US" sz="2200" b="0" i="0" u="none" strike="noStrike" kern="1200" cap="none" spc="0" normalizeH="0" baseline="0" noProof="0" dirty="0">
                <a:uLnTx/>
                <a:uFillTx/>
                <a:latin typeface="Calibri"/>
                <a:ea typeface="Arial"/>
                <a:cs typeface="Arial"/>
                <a:sym typeface="Wingdings"/>
              </a:rPr>
              <a:t> de las personas</a:t>
            </a:r>
          </a:p>
          <a:p>
            <a:pPr rtl="0">
              <a:spcAft>
                <a:spcPts val="600"/>
              </a:spcAft>
            </a:pPr>
            <a:r>
              <a:rPr lang="en-US" sz="2200" dirty="0"/>
              <a:t>Los </a:t>
            </a:r>
            <a:r>
              <a:rPr lang="en-US" sz="2200" dirty="0" err="1"/>
              <a:t>proveedores</a:t>
            </a:r>
            <a:r>
              <a:rPr lang="en-US" sz="2200" dirty="0"/>
              <a:t> que </a:t>
            </a:r>
            <a:r>
              <a:rPr lang="en-US" sz="2200" dirty="0" err="1"/>
              <a:t>ofrecen</a:t>
            </a:r>
            <a:r>
              <a:rPr lang="en-US" sz="2200" dirty="0"/>
              <a:t> </a:t>
            </a:r>
            <a:r>
              <a:rPr lang="en-US" sz="2200" dirty="0" err="1"/>
              <a:t>estos</a:t>
            </a:r>
            <a:r>
              <a:rPr lang="en-US" sz="2200" dirty="0"/>
              <a:t> </a:t>
            </a:r>
            <a:r>
              <a:rPr lang="en-US" sz="2200" dirty="0" err="1"/>
              <a:t>servicios</a:t>
            </a:r>
            <a:r>
              <a:rPr lang="en-US" sz="2200" dirty="0"/>
              <a:t> toman </a:t>
            </a:r>
            <a:r>
              <a:rPr lang="en-US" sz="2200" dirty="0" err="1"/>
              <a:t>medidas</a:t>
            </a:r>
            <a:r>
              <a:rPr lang="en-US" sz="2200" dirty="0"/>
              <a:t> </a:t>
            </a:r>
            <a:r>
              <a:rPr lang="en-US" sz="2200" dirty="0" err="1"/>
              <a:t>adicionales</a:t>
            </a:r>
            <a:r>
              <a:rPr lang="en-US" sz="2200" dirty="0"/>
              <a:t> para </a:t>
            </a:r>
            <a:r>
              <a:rPr lang="en-US" sz="2200" dirty="0" err="1"/>
              <a:t>gestionar</a:t>
            </a:r>
            <a:r>
              <a:rPr lang="en-US" sz="2200" dirty="0"/>
              <a:t> </a:t>
            </a:r>
            <a:r>
              <a:rPr lang="en-US" sz="2200" dirty="0" err="1"/>
              <a:t>activamente</a:t>
            </a:r>
            <a:r>
              <a:rPr lang="en-US" sz="2200" dirty="0"/>
              <a:t> </a:t>
            </a:r>
            <a:r>
              <a:rPr lang="en-US" sz="2200" dirty="0" err="1"/>
              <a:t>todas</a:t>
            </a:r>
            <a:r>
              <a:rPr lang="en-US" sz="2200" dirty="0"/>
              <a:t> las </a:t>
            </a:r>
            <a:r>
              <a:rPr lang="en-US" sz="2200" dirty="0" err="1"/>
              <a:t>necesidades</a:t>
            </a:r>
            <a:r>
              <a:rPr lang="en-US" sz="2200" dirty="0"/>
              <a:t> de </a:t>
            </a:r>
            <a:r>
              <a:rPr lang="en-US" sz="2200" dirty="0" err="1"/>
              <a:t>salud</a:t>
            </a:r>
            <a:r>
              <a:rPr lang="en-US" sz="2200" dirty="0"/>
              <a:t> de la persona</a:t>
            </a:r>
          </a:p>
          <a:p>
            <a:pPr rtl="0">
              <a:spcAft>
                <a:spcPts val="600"/>
              </a:spcAft>
            </a:pPr>
            <a:r>
              <a:rPr lang="en-US" sz="2200" dirty="0"/>
              <a:t>Los </a:t>
            </a:r>
            <a:r>
              <a:rPr lang="en-US" sz="2200" dirty="0" err="1"/>
              <a:t>servicios</a:t>
            </a:r>
            <a:r>
              <a:rPr lang="en-US" sz="2200" dirty="0"/>
              <a:t> </a:t>
            </a:r>
            <a:r>
              <a:rPr lang="en-US" sz="2200" dirty="0" err="1"/>
              <a:t>incluyen</a:t>
            </a:r>
            <a:r>
              <a:rPr lang="en-US" sz="2200" dirty="0"/>
              <a:t> </a:t>
            </a:r>
            <a:r>
              <a:rPr lang="en-US" sz="2200" dirty="0" err="1"/>
              <a:t>acceso</a:t>
            </a:r>
            <a:r>
              <a:rPr lang="en-US" sz="2200" dirty="0"/>
              <a:t> 24/7 al </a:t>
            </a:r>
            <a:r>
              <a:rPr lang="en-US" sz="2200" dirty="0" err="1"/>
              <a:t>equipo</a:t>
            </a:r>
            <a:r>
              <a:rPr lang="en-US" sz="2200" dirty="0"/>
              <a:t> de </a:t>
            </a:r>
            <a:r>
              <a:rPr lang="en-US" sz="2200" dirty="0" err="1"/>
              <a:t>atención</a:t>
            </a:r>
            <a:r>
              <a:rPr lang="en-US" sz="2200" dirty="0"/>
              <a:t>, </a:t>
            </a:r>
            <a:r>
              <a:rPr lang="en-US" sz="2200" dirty="0" err="1"/>
              <a:t>gestión</a:t>
            </a:r>
            <a:r>
              <a:rPr lang="en-US" sz="2200" dirty="0"/>
              <a:t> integral de la </a:t>
            </a:r>
            <a:r>
              <a:rPr lang="en-US" sz="2200" dirty="0" err="1"/>
              <a:t>atención</a:t>
            </a:r>
            <a:r>
              <a:rPr lang="en-US" sz="2200" dirty="0"/>
              <a:t>, </a:t>
            </a:r>
            <a:r>
              <a:rPr lang="en-US" sz="2200" dirty="0" err="1"/>
              <a:t>gestión</a:t>
            </a:r>
            <a:r>
              <a:rPr lang="en-US" sz="2200" dirty="0"/>
              <a:t> de </a:t>
            </a:r>
            <a:r>
              <a:rPr lang="en-US" sz="2200" dirty="0" err="1"/>
              <a:t>medicación</a:t>
            </a:r>
            <a:r>
              <a:rPr lang="en-US" sz="2200" dirty="0"/>
              <a:t> y </a:t>
            </a:r>
            <a:r>
              <a:rPr lang="en-US" sz="2200" dirty="0" err="1"/>
              <a:t>mucho</a:t>
            </a:r>
            <a:r>
              <a:rPr lang="en-US" sz="2200" dirty="0"/>
              <a:t> </a:t>
            </a:r>
            <a:r>
              <a:rPr lang="en-US" sz="2200" dirty="0" err="1"/>
              <a:t>más</a:t>
            </a:r>
            <a:endParaRPr lang="en-US" sz="2200" dirty="0"/>
          </a:p>
          <a:p>
            <a:pPr rtl="0">
              <a:spcAft>
                <a:spcPts val="600"/>
              </a:spcAft>
            </a:pPr>
            <a:r>
              <a:rPr lang="en-US" sz="2200" dirty="0" err="1"/>
              <a:t>Visite</a:t>
            </a:r>
            <a:r>
              <a:rPr lang="en-US" sz="2200" dirty="0"/>
              <a:t> es.Medicare.gov/coverage/advanced-primary-care-management-services para </a:t>
            </a:r>
            <a:r>
              <a:rPr lang="en-US" sz="2200" dirty="0" err="1"/>
              <a:t>más</a:t>
            </a:r>
            <a:r>
              <a:rPr lang="en-US" sz="2200" dirty="0"/>
              <a:t> </a:t>
            </a:r>
            <a:r>
              <a:rPr lang="en-US" sz="2200" dirty="0" err="1"/>
              <a:t>información</a:t>
            </a:r>
            <a:endParaRPr lang="en-US" sz="2200" dirty="0"/>
          </a:p>
        </p:txBody>
      </p:sp>
    </p:spTree>
    <p:custDataLst>
      <p:tags r:id="rId1"/>
    </p:custDataLst>
    <p:extLst>
      <p:ext uri="{BB962C8B-B14F-4D97-AF65-F5344CB8AC3E}">
        <p14:creationId xmlns:p14="http://schemas.microsoft.com/office/powerpoint/2010/main" val="408589137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FE82B-6044-0151-621A-A45BD8608A41}"/>
              </a:ext>
            </a:extLst>
          </p:cNvPr>
          <p:cNvSpPr>
            <a:spLocks noGrp="1"/>
          </p:cNvSpPr>
          <p:nvPr>
            <p:ph type="title"/>
          </p:nvPr>
        </p:nvSpPr>
        <p:spPr/>
        <p:txBody>
          <a:bodyPr>
            <a:normAutofit/>
          </a:bodyPr>
          <a:lstStyle/>
          <a:p>
            <a:pPr rtl="0"/>
            <a:r>
              <a:rPr lang="en-US" sz="3200"/>
              <a:t>¿Qué está cambiando para 2026?</a:t>
            </a:r>
          </a:p>
        </p:txBody>
      </p:sp>
      <p:sp>
        <p:nvSpPr>
          <p:cNvPr id="3" name="Text Placeholder 2">
            <a:extLst>
              <a:ext uri="{FF2B5EF4-FFF2-40B4-BE49-F238E27FC236}">
                <a16:creationId xmlns:a16="http://schemas.microsoft.com/office/drawing/2014/main" id="{A3C205DF-51B6-44EC-75AE-14DBCD921BA9}"/>
              </a:ext>
            </a:extLst>
          </p:cNvPr>
          <p:cNvSpPr>
            <a:spLocks noGrp="1"/>
          </p:cNvSpPr>
          <p:nvPr>
            <p:ph type="body" sz="quarter" idx="13"/>
          </p:nvPr>
        </p:nvSpPr>
        <p:spPr>
          <a:xfrm>
            <a:off x="566142" y="1159671"/>
            <a:ext cx="8306396" cy="4167187"/>
          </a:xfrm>
        </p:spPr>
        <p:txBody>
          <a:bodyPr/>
          <a:lstStyle/>
          <a:p>
            <a:pPr marL="0" indent="0" rtl="0">
              <a:buNone/>
            </a:pPr>
            <a:r>
              <a:rPr lang="en-US" sz="2000" b="1" dirty="0" err="1"/>
              <a:t>Telesalud</a:t>
            </a:r>
            <a:endParaRPr lang="en-US" sz="2000" b="1" dirty="0"/>
          </a:p>
          <a:p>
            <a:pPr lvl="0"/>
            <a:r>
              <a:rPr lang="es-MX" sz="1800" dirty="0"/>
              <a:t>Hasta el 30 de enero de 2026, Medicare cubre los servicios de telemedicina que puede recibir desde cualquier lugar de los EE. UU., incluido su hogar. A partir del 31 de enero de 2026, deberá residir en una zona rural y acudir a un consultorio o centro médico que también se encuentre en una zona rural (dentro de los EE. UU.) para la mayoría de los servicios de telemedicina.</a:t>
            </a:r>
            <a:endParaRPr lang="en-US" sz="1800" dirty="0"/>
          </a:p>
          <a:p>
            <a:pPr rtl="0"/>
            <a:r>
              <a:rPr lang="en-US" sz="1800" dirty="0" err="1"/>
              <a:t>Aún</a:t>
            </a:r>
            <a:r>
              <a:rPr lang="en-US" sz="1800" dirty="0"/>
              <a:t> </a:t>
            </a:r>
            <a:r>
              <a:rPr lang="en-US" sz="1800" dirty="0" err="1"/>
              <a:t>puede</a:t>
            </a:r>
            <a:r>
              <a:rPr lang="en-US" sz="1800" dirty="0"/>
              <a:t> acceder a </a:t>
            </a:r>
            <a:r>
              <a:rPr lang="en-US" sz="1800" dirty="0" err="1"/>
              <a:t>ciertos</a:t>
            </a:r>
            <a:r>
              <a:rPr lang="en-US" sz="1800" dirty="0"/>
              <a:t> </a:t>
            </a:r>
            <a:r>
              <a:rPr lang="en-US" sz="1800" dirty="0" err="1"/>
              <a:t>servicios</a:t>
            </a:r>
            <a:r>
              <a:rPr lang="en-US" sz="1800" dirty="0"/>
              <a:t> de </a:t>
            </a:r>
            <a:r>
              <a:rPr lang="en-US" sz="1800" dirty="0" err="1"/>
              <a:t>telemedicina</a:t>
            </a:r>
            <a:r>
              <a:rPr lang="en-US" sz="1800" dirty="0"/>
              <a:t> de Medicare fuera de zonas rurales, </a:t>
            </a:r>
            <a:r>
              <a:rPr lang="en-US" sz="1800" dirty="0" err="1"/>
              <a:t>incluyendo</a:t>
            </a:r>
            <a:r>
              <a:rPr lang="en-US" sz="1800" dirty="0"/>
              <a:t> </a:t>
            </a:r>
            <a:r>
              <a:rPr lang="en-US" sz="1800" dirty="0" err="1"/>
              <a:t>visitas</a:t>
            </a:r>
            <a:r>
              <a:rPr lang="en-US" sz="1800" dirty="0"/>
              <a:t> de Enfermedad Renal </a:t>
            </a:r>
            <a:r>
              <a:rPr lang="en-US" sz="1800" dirty="0" err="1"/>
              <a:t>en</a:t>
            </a:r>
            <a:r>
              <a:rPr lang="en-US" sz="1800" dirty="0"/>
              <a:t> Etapa Final (ESRD) para </a:t>
            </a:r>
            <a:r>
              <a:rPr lang="en-US" sz="1800" dirty="0" err="1"/>
              <a:t>diálisis</a:t>
            </a:r>
            <a:r>
              <a:rPr lang="en-US" sz="1800" dirty="0"/>
              <a:t> </a:t>
            </a:r>
            <a:r>
              <a:rPr lang="en-US" sz="1800" dirty="0" err="1"/>
              <a:t>en</a:t>
            </a:r>
            <a:r>
              <a:rPr lang="en-US" sz="1800" dirty="0"/>
              <a:t> </a:t>
            </a:r>
            <a:r>
              <a:rPr lang="en-US" sz="1800" dirty="0" err="1"/>
              <a:t>el</a:t>
            </a:r>
            <a:r>
              <a:rPr lang="en-US" sz="1800" dirty="0"/>
              <a:t> </a:t>
            </a:r>
            <a:r>
              <a:rPr lang="en-US" sz="1800" dirty="0" err="1"/>
              <a:t>hogar</a:t>
            </a:r>
            <a:r>
              <a:rPr lang="en-US" sz="1800" dirty="0"/>
              <a:t>, </a:t>
            </a:r>
            <a:r>
              <a:rPr lang="en-US" sz="1800" dirty="0" err="1"/>
              <a:t>servicios</a:t>
            </a:r>
            <a:r>
              <a:rPr lang="en-US" sz="1800" dirty="0"/>
              <a:t> </a:t>
            </a:r>
            <a:r>
              <a:rPr lang="en-US" sz="1800" dirty="0" err="1"/>
              <a:t>relacionados</a:t>
            </a:r>
            <a:r>
              <a:rPr lang="en-US" sz="1800" dirty="0"/>
              <a:t> con un </a:t>
            </a:r>
            <a:r>
              <a:rPr lang="en-US" sz="1800" dirty="0" err="1"/>
              <a:t>accidente</a:t>
            </a:r>
            <a:r>
              <a:rPr lang="en-US" sz="1800" dirty="0"/>
              <a:t> cerebrovascular </a:t>
            </a:r>
            <a:r>
              <a:rPr lang="en-US" sz="1800" dirty="0" err="1"/>
              <a:t>agudo</a:t>
            </a:r>
            <a:r>
              <a:rPr lang="en-US" sz="1800" dirty="0"/>
              <a:t> y </a:t>
            </a:r>
            <a:r>
              <a:rPr lang="en-US" sz="1800" dirty="0" err="1"/>
              <a:t>servicios</a:t>
            </a:r>
            <a:r>
              <a:rPr lang="en-US" sz="1800" dirty="0"/>
              <a:t> </a:t>
            </a:r>
            <a:r>
              <a:rPr lang="en-US" sz="1800" dirty="0" err="1"/>
              <a:t>relacionados</a:t>
            </a:r>
            <a:r>
              <a:rPr lang="en-US" sz="1800" dirty="0"/>
              <a:t> con </a:t>
            </a:r>
            <a:r>
              <a:rPr lang="en-US" sz="1800" dirty="0" err="1"/>
              <a:t>trastornos</a:t>
            </a:r>
            <a:r>
              <a:rPr lang="en-US" sz="1800" dirty="0"/>
              <a:t> de </a:t>
            </a:r>
            <a:r>
              <a:rPr lang="en-US" sz="1800" dirty="0" err="1"/>
              <a:t>salud</a:t>
            </a:r>
            <a:r>
              <a:rPr lang="en-US" sz="1800" dirty="0"/>
              <a:t> mental y/o </a:t>
            </a:r>
            <a:r>
              <a:rPr lang="en-US" sz="1800" dirty="0" err="1"/>
              <a:t>conductual</a:t>
            </a:r>
            <a:r>
              <a:rPr lang="en-US" sz="1800" dirty="0"/>
              <a:t> (</a:t>
            </a:r>
            <a:r>
              <a:rPr lang="en-US" sz="1800" dirty="0" err="1"/>
              <a:t>incluidos</a:t>
            </a:r>
            <a:r>
              <a:rPr lang="en-US" sz="1800" dirty="0"/>
              <a:t> </a:t>
            </a:r>
            <a:r>
              <a:rPr lang="en-US" sz="1800" dirty="0" err="1"/>
              <a:t>trastornos</a:t>
            </a:r>
            <a:r>
              <a:rPr lang="en-US" sz="1800" dirty="0"/>
              <a:t> </a:t>
            </a:r>
            <a:r>
              <a:rPr lang="en-US" sz="1800" dirty="0" err="1"/>
              <a:t>por</a:t>
            </a:r>
            <a:r>
              <a:rPr lang="en-US" sz="1800" dirty="0"/>
              <a:t> </a:t>
            </a:r>
            <a:r>
              <a:rPr lang="en-US" sz="1800" dirty="0" err="1"/>
              <a:t>consumo</a:t>
            </a:r>
            <a:r>
              <a:rPr lang="en-US" sz="1800" dirty="0"/>
              <a:t> de </a:t>
            </a:r>
            <a:r>
              <a:rPr lang="en-US" sz="1800" dirty="0" err="1"/>
              <a:t>sustancias</a:t>
            </a:r>
            <a:r>
              <a:rPr lang="en-US" sz="1800" dirty="0"/>
              <a:t>)</a:t>
            </a:r>
          </a:p>
          <a:p>
            <a:pPr rtl="0"/>
            <a:r>
              <a:rPr lang="en-US" sz="1800" dirty="0"/>
              <a:t>Los planes Medicare Advantage y </a:t>
            </a:r>
            <a:r>
              <a:rPr lang="en-US" sz="1800" dirty="0" err="1"/>
              <a:t>algunos</a:t>
            </a:r>
            <a:r>
              <a:rPr lang="en-US" sz="1800" dirty="0"/>
              <a:t> </a:t>
            </a:r>
            <a:r>
              <a:rPr lang="en-US" sz="1800" dirty="0" err="1"/>
              <a:t>proveedores</a:t>
            </a:r>
            <a:r>
              <a:rPr lang="en-US" sz="1800" dirty="0"/>
              <a:t> </a:t>
            </a:r>
            <a:r>
              <a:rPr lang="en-US" sz="1800" dirty="0" err="1"/>
              <a:t>pueden</a:t>
            </a:r>
            <a:r>
              <a:rPr lang="en-US" sz="1800" dirty="0"/>
              <a:t> </a:t>
            </a:r>
            <a:r>
              <a:rPr lang="en-US" sz="1800" dirty="0" err="1"/>
              <a:t>ofrecer</a:t>
            </a:r>
            <a:r>
              <a:rPr lang="en-US" sz="1800" dirty="0"/>
              <a:t> </a:t>
            </a:r>
            <a:r>
              <a:rPr lang="en-US" sz="1800" dirty="0" err="1"/>
              <a:t>más</a:t>
            </a:r>
            <a:r>
              <a:rPr lang="en-US" sz="1800" dirty="0"/>
              <a:t> </a:t>
            </a:r>
            <a:r>
              <a:rPr lang="en-US" sz="1800" dirty="0" err="1"/>
              <a:t>beneficios</a:t>
            </a:r>
            <a:r>
              <a:rPr lang="en-US" sz="1800" dirty="0"/>
              <a:t> de </a:t>
            </a:r>
            <a:r>
              <a:rPr lang="en-US" sz="1800" dirty="0" err="1"/>
              <a:t>telemedicina</a:t>
            </a:r>
            <a:r>
              <a:rPr lang="en-US" sz="1800" dirty="0"/>
              <a:t> que la </a:t>
            </a:r>
            <a:r>
              <a:rPr lang="en-US" sz="1800" dirty="0" err="1"/>
              <a:t>cobertura</a:t>
            </a:r>
            <a:r>
              <a:rPr lang="en-US" sz="1800" dirty="0"/>
              <a:t> </a:t>
            </a:r>
            <a:r>
              <a:rPr lang="en-US" sz="1800" dirty="0" err="1"/>
              <a:t>básica</a:t>
            </a:r>
            <a:r>
              <a:rPr lang="en-US" sz="1800" dirty="0"/>
              <a:t> de Medicare Original</a:t>
            </a:r>
          </a:p>
          <a:p>
            <a:pPr marL="0" indent="0" rtl="0">
              <a:buNone/>
            </a:pPr>
            <a:r>
              <a:rPr lang="en-US" sz="2000" b="1" dirty="0" err="1"/>
              <a:t>Resumen</a:t>
            </a:r>
            <a:r>
              <a:rPr lang="en-US" sz="2000" b="1" dirty="0"/>
              <a:t> de Medicare</a:t>
            </a:r>
          </a:p>
          <a:p>
            <a:pPr rtl="0"/>
            <a:r>
              <a:rPr lang="en-US" sz="1800" dirty="0" err="1"/>
              <a:t>Beneficiarios</a:t>
            </a:r>
            <a:r>
              <a:rPr lang="en-US" sz="1800" dirty="0"/>
              <a:t> de Medicare Original </a:t>
            </a:r>
            <a:r>
              <a:rPr lang="en-US" sz="1800" dirty="0" err="1"/>
              <a:t>ahora</a:t>
            </a:r>
            <a:r>
              <a:rPr lang="en-US" sz="1800" dirty="0"/>
              <a:t> </a:t>
            </a:r>
            <a:r>
              <a:rPr lang="en-US" sz="1800" dirty="0" err="1"/>
              <a:t>recibirán</a:t>
            </a:r>
            <a:r>
              <a:rPr lang="en-US" sz="1800" dirty="0"/>
              <a:t> </a:t>
            </a:r>
            <a:r>
              <a:rPr lang="en-US" sz="1800" dirty="0" err="1"/>
              <a:t>por</a:t>
            </a:r>
            <a:r>
              <a:rPr lang="en-US" sz="1800" dirty="0"/>
              <a:t> </a:t>
            </a:r>
            <a:r>
              <a:rPr lang="en-US" sz="1800" dirty="0" err="1"/>
              <a:t>correo</a:t>
            </a:r>
            <a:r>
              <a:rPr lang="en-US" sz="1800" dirty="0"/>
              <a:t> </a:t>
            </a:r>
            <a:r>
              <a:rPr lang="en-US" sz="1800" dirty="0" err="1"/>
              <a:t>los</a:t>
            </a:r>
            <a:r>
              <a:rPr lang="en-US" sz="1800" dirty="0"/>
              <a:t> </a:t>
            </a:r>
            <a:r>
              <a:rPr lang="en-US" sz="1800" dirty="0" err="1"/>
              <a:t>Resúmenes</a:t>
            </a:r>
            <a:r>
              <a:rPr lang="en-US" sz="1800" dirty="0"/>
              <a:t> de Medicare (MSN) al </a:t>
            </a:r>
            <a:r>
              <a:rPr lang="en-US" sz="1800" dirty="0" err="1"/>
              <a:t>menos</a:t>
            </a:r>
            <a:r>
              <a:rPr lang="en-US" sz="1800" dirty="0"/>
              <a:t> dos </a:t>
            </a:r>
            <a:r>
              <a:rPr lang="en-US" sz="1800" dirty="0" err="1"/>
              <a:t>veces</a:t>
            </a:r>
            <a:r>
              <a:rPr lang="en-US" sz="1800" dirty="0"/>
              <a:t> al </a:t>
            </a:r>
            <a:r>
              <a:rPr lang="en-US" sz="1800" dirty="0" err="1"/>
              <a:t>año</a:t>
            </a:r>
            <a:r>
              <a:rPr lang="en-US" sz="1800" dirty="0"/>
              <a:t> (a </a:t>
            </a:r>
            <a:r>
              <a:rPr lang="en-US" sz="1800" dirty="0" err="1"/>
              <a:t>menos</a:t>
            </a:r>
            <a:r>
              <a:rPr lang="en-US" sz="1800" dirty="0"/>
              <a:t> que se </a:t>
            </a:r>
            <a:r>
              <a:rPr lang="en-US" sz="1800" dirty="0" err="1"/>
              <a:t>suscriban</a:t>
            </a:r>
            <a:r>
              <a:rPr lang="en-US" sz="1800" dirty="0"/>
              <a:t> para </a:t>
            </a:r>
            <a:r>
              <a:rPr lang="en-US" sz="1800" dirty="0" err="1"/>
              <a:t>recibirlos</a:t>
            </a:r>
            <a:r>
              <a:rPr lang="en-US" sz="1800" dirty="0"/>
              <a:t> </a:t>
            </a:r>
            <a:r>
              <a:rPr lang="en-US" sz="1800" dirty="0" err="1"/>
              <a:t>electrónicamente</a:t>
            </a:r>
            <a:r>
              <a:rPr lang="en-US" sz="1800" dirty="0"/>
              <a:t>)</a:t>
            </a:r>
          </a:p>
        </p:txBody>
      </p:sp>
    </p:spTree>
    <p:custDataLst>
      <p:tags r:id="rId1"/>
    </p:custDataLst>
    <p:extLst>
      <p:ext uri="{BB962C8B-B14F-4D97-AF65-F5344CB8AC3E}">
        <p14:creationId xmlns:p14="http://schemas.microsoft.com/office/powerpoint/2010/main" val="265150057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CC392-55B6-ED01-E17A-29E35BCD93B8}"/>
              </a:ext>
            </a:extLst>
          </p:cNvPr>
          <p:cNvSpPr>
            <a:spLocks noGrp="1"/>
          </p:cNvSpPr>
          <p:nvPr>
            <p:ph type="title"/>
          </p:nvPr>
        </p:nvSpPr>
        <p:spPr/>
        <p:txBody>
          <a:bodyPr>
            <a:noAutofit/>
          </a:bodyPr>
          <a:lstStyle/>
          <a:p>
            <a:pPr rtl="0"/>
            <a:r>
              <a:rPr lang="en-US" sz="3200">
                <a:latin typeface="Arial" panose="020B0604020202020204" pitchFamily="34" charset="0"/>
                <a:cs typeface="Arial" panose="020B0604020202020204" pitchFamily="34" charset="0"/>
              </a:rPr>
              <a:t>Plan de pago de medicamentos recetados de Medicare</a:t>
            </a:r>
          </a:p>
        </p:txBody>
      </p:sp>
      <p:sp>
        <p:nvSpPr>
          <p:cNvPr id="3" name="Text Placeholder 2">
            <a:extLst>
              <a:ext uri="{FF2B5EF4-FFF2-40B4-BE49-F238E27FC236}">
                <a16:creationId xmlns:a16="http://schemas.microsoft.com/office/drawing/2014/main" id="{C71C1118-2AB4-5373-AF85-2A6E6CDFEF83}"/>
              </a:ext>
            </a:extLst>
          </p:cNvPr>
          <p:cNvSpPr>
            <a:spLocks noGrp="1"/>
          </p:cNvSpPr>
          <p:nvPr>
            <p:ph type="body" sz="quarter" idx="13"/>
          </p:nvPr>
        </p:nvSpPr>
        <p:spPr>
          <a:xfrm>
            <a:off x="182880" y="1256196"/>
            <a:ext cx="8702040" cy="5100155"/>
          </a:xfrm>
        </p:spPr>
        <p:txBody>
          <a:bodyPr/>
          <a:lstStyle/>
          <a:p>
            <a:pPr defTabSz="514350" rtl="0"/>
            <a:r>
              <a:rPr lang="en-US" sz="2000" b="1" dirty="0">
                <a:cs typeface="Arial" panose="020B0604020202020204" pitchFamily="34" charset="0"/>
              </a:rPr>
              <a:t>Las personas </a:t>
            </a:r>
            <a:r>
              <a:rPr lang="en-US" sz="2000" b="1" dirty="0" err="1">
                <a:cs typeface="Arial" panose="020B0604020202020204" pitchFamily="34" charset="0"/>
              </a:rPr>
              <a:t>en</a:t>
            </a:r>
            <a:r>
              <a:rPr lang="en-US" sz="2000" b="1" dirty="0">
                <a:cs typeface="Arial" panose="020B0604020202020204" pitchFamily="34" charset="0"/>
              </a:rPr>
              <a:t> </a:t>
            </a:r>
            <a:r>
              <a:rPr lang="en-US" sz="2000" b="1" dirty="0" err="1">
                <a:cs typeface="Arial" panose="020B0604020202020204" pitchFamily="34" charset="0"/>
              </a:rPr>
              <a:t>este</a:t>
            </a:r>
            <a:r>
              <a:rPr lang="en-US" sz="2000" b="1" dirty="0">
                <a:cs typeface="Arial" panose="020B0604020202020204" pitchFamily="34" charset="0"/>
              </a:rPr>
              <a:t> </a:t>
            </a:r>
            <a:r>
              <a:rPr lang="en-US" sz="2000" b="1" dirty="0" err="1">
                <a:cs typeface="Arial" panose="020B0604020202020204" pitchFamily="34" charset="0"/>
              </a:rPr>
              <a:t>programa</a:t>
            </a:r>
            <a:r>
              <a:rPr lang="en-US" sz="2000" b="1" dirty="0">
                <a:cs typeface="Arial" panose="020B0604020202020204" pitchFamily="34" charset="0"/>
              </a:rPr>
              <a:t> que </a:t>
            </a:r>
            <a:r>
              <a:rPr lang="en-US" sz="2000" b="1" dirty="0" err="1">
                <a:cs typeface="Arial" panose="020B0604020202020204" pitchFamily="34" charset="0"/>
              </a:rPr>
              <a:t>permanezcan</a:t>
            </a:r>
            <a:r>
              <a:rPr lang="en-US" sz="2000" b="1" dirty="0">
                <a:cs typeface="Arial" panose="020B0604020202020204" pitchFamily="34" charset="0"/>
              </a:rPr>
              <a:t> </a:t>
            </a:r>
            <a:r>
              <a:rPr lang="en-US" sz="2000" b="1" dirty="0" err="1">
                <a:cs typeface="Arial" panose="020B0604020202020204" pitchFamily="34" charset="0"/>
              </a:rPr>
              <a:t>en</a:t>
            </a:r>
            <a:r>
              <a:rPr lang="en-US" sz="2000" b="1" dirty="0">
                <a:cs typeface="Arial" panose="020B0604020202020204" pitchFamily="34" charset="0"/>
              </a:rPr>
              <a:t> </a:t>
            </a:r>
            <a:r>
              <a:rPr lang="en-US" sz="2000" b="1" dirty="0" err="1">
                <a:cs typeface="Arial" panose="020B0604020202020204" pitchFamily="34" charset="0"/>
              </a:rPr>
              <a:t>el</a:t>
            </a:r>
            <a:r>
              <a:rPr lang="en-US" sz="2000" b="1" dirty="0">
                <a:cs typeface="Arial" panose="020B0604020202020204" pitchFamily="34" charset="0"/>
              </a:rPr>
              <a:t> </a:t>
            </a:r>
            <a:r>
              <a:rPr lang="en-US" sz="2000" b="1" dirty="0" err="1">
                <a:cs typeface="Arial" panose="020B0604020202020204" pitchFamily="34" charset="0"/>
              </a:rPr>
              <a:t>mismo</a:t>
            </a:r>
            <a:r>
              <a:rPr lang="en-US" sz="2000" b="1" dirty="0">
                <a:cs typeface="Arial" panose="020B0604020202020204" pitchFamily="34" charset="0"/>
              </a:rPr>
              <a:t> plan </a:t>
            </a:r>
            <a:r>
              <a:rPr lang="en-US" sz="2000" b="1" dirty="0" err="1">
                <a:cs typeface="Arial" panose="020B0604020202020204" pitchFamily="34" charset="0"/>
              </a:rPr>
              <a:t>Parte</a:t>
            </a:r>
            <a:r>
              <a:rPr lang="en-US" sz="2000" b="1" dirty="0">
                <a:cs typeface="Arial" panose="020B0604020202020204" pitchFamily="34" charset="0"/>
              </a:rPr>
              <a:t> D </a:t>
            </a:r>
            <a:r>
              <a:rPr lang="en-US" sz="2000" b="1" dirty="0" err="1">
                <a:cs typeface="Arial" panose="020B0604020202020204" pitchFamily="34" charset="0"/>
              </a:rPr>
              <a:t>tendrán</a:t>
            </a:r>
            <a:r>
              <a:rPr lang="en-US" sz="2000" b="1" dirty="0">
                <a:cs typeface="Arial" panose="020B0604020202020204" pitchFamily="34" charset="0"/>
              </a:rPr>
              <a:t> </a:t>
            </a:r>
            <a:r>
              <a:rPr lang="en-US" sz="2000" b="1" dirty="0" err="1">
                <a:cs typeface="Arial" panose="020B0604020202020204" pitchFamily="34" charset="0"/>
              </a:rPr>
              <a:t>su</a:t>
            </a:r>
            <a:r>
              <a:rPr lang="en-US" sz="2000" b="1" dirty="0">
                <a:cs typeface="Arial" panose="020B0604020202020204" pitchFamily="34" charset="0"/>
              </a:rPr>
              <a:t> </a:t>
            </a:r>
            <a:r>
              <a:rPr lang="en-US" sz="2000" b="1" dirty="0" err="1">
                <a:cs typeface="Arial" panose="020B0604020202020204" pitchFamily="34" charset="0"/>
              </a:rPr>
              <a:t>participación</a:t>
            </a:r>
            <a:r>
              <a:rPr lang="en-US" sz="2000" b="1" dirty="0">
                <a:cs typeface="Arial" panose="020B0604020202020204" pitchFamily="34" charset="0"/>
              </a:rPr>
              <a:t> </a:t>
            </a:r>
            <a:r>
              <a:rPr lang="en-US" sz="2000" b="1" dirty="0" err="1">
                <a:cs typeface="Arial" panose="020B0604020202020204" pitchFamily="34" charset="0"/>
              </a:rPr>
              <a:t>renovada</a:t>
            </a:r>
            <a:r>
              <a:rPr lang="en-US" sz="2000" b="1" dirty="0">
                <a:cs typeface="Arial" panose="020B0604020202020204" pitchFamily="34" charset="0"/>
              </a:rPr>
              <a:t> </a:t>
            </a:r>
            <a:r>
              <a:rPr lang="en-US" sz="2000" b="1" dirty="0" err="1">
                <a:cs typeface="Arial" panose="020B0604020202020204" pitchFamily="34" charset="0"/>
              </a:rPr>
              <a:t>automáticamente</a:t>
            </a:r>
            <a:r>
              <a:rPr lang="en-US" sz="2000" b="1" dirty="0">
                <a:cs typeface="Arial" panose="020B0604020202020204" pitchFamily="34" charset="0"/>
              </a:rPr>
              <a:t> para 2026</a:t>
            </a:r>
          </a:p>
          <a:p>
            <a:pPr defTabSz="514350" rtl="0"/>
            <a:r>
              <a:rPr lang="en-US" sz="2000" dirty="0">
                <a:cs typeface="Arial" panose="020B0604020202020204" pitchFamily="34" charset="0"/>
              </a:rPr>
              <a:t>Ayuda a las personas con </a:t>
            </a:r>
            <a:r>
              <a:rPr lang="en-US" sz="2000" dirty="0" err="1">
                <a:cs typeface="Arial" panose="020B0604020202020204" pitchFamily="34" charset="0"/>
              </a:rPr>
              <a:t>cobertura</a:t>
            </a:r>
            <a:r>
              <a:rPr lang="en-US" sz="2000" dirty="0">
                <a:cs typeface="Arial" panose="020B0604020202020204" pitchFamily="34" charset="0"/>
              </a:rPr>
              <a:t> de </a:t>
            </a:r>
            <a:r>
              <a:rPr lang="en-US" sz="2000" dirty="0" err="1">
                <a:cs typeface="Arial" panose="020B0604020202020204" pitchFamily="34" charset="0"/>
              </a:rPr>
              <a:t>medicamentos</a:t>
            </a:r>
            <a:r>
              <a:rPr lang="en-US" sz="2000" dirty="0">
                <a:cs typeface="Arial" panose="020B0604020202020204" pitchFamily="34" charset="0"/>
              </a:rPr>
              <a:t> de Medicare a </a:t>
            </a:r>
            <a:r>
              <a:rPr lang="en-US" sz="2000" dirty="0" err="1">
                <a:cs typeface="Arial" panose="020B0604020202020204" pitchFamily="34" charset="0"/>
              </a:rPr>
              <a:t>gestionar</a:t>
            </a:r>
            <a:r>
              <a:rPr lang="en-US" sz="2000" dirty="0">
                <a:cs typeface="Arial" panose="020B0604020202020204" pitchFamily="34" charset="0"/>
              </a:rPr>
              <a:t> </a:t>
            </a:r>
            <a:r>
              <a:rPr lang="en-US" sz="2000" dirty="0" err="1">
                <a:cs typeface="Arial" panose="020B0604020202020204" pitchFamily="34" charset="0"/>
              </a:rPr>
              <a:t>los</a:t>
            </a:r>
            <a:r>
              <a:rPr lang="en-US" sz="2000" dirty="0">
                <a:cs typeface="Arial" panose="020B0604020202020204" pitchFamily="34" charset="0"/>
              </a:rPr>
              <a:t> </a:t>
            </a:r>
            <a:r>
              <a:rPr lang="en-US" sz="2000" dirty="0" err="1">
                <a:cs typeface="Arial" panose="020B0604020202020204" pitchFamily="34" charset="0"/>
              </a:rPr>
              <a:t>costos</a:t>
            </a:r>
            <a:r>
              <a:rPr lang="en-US" sz="2000" dirty="0">
                <a:cs typeface="Arial" panose="020B0604020202020204" pitchFamily="34" charset="0"/>
              </a:rPr>
              <a:t> de </a:t>
            </a:r>
            <a:r>
              <a:rPr lang="en-US" sz="2000" dirty="0" err="1">
                <a:cs typeface="Arial" panose="020B0604020202020204" pitchFamily="34" charset="0"/>
              </a:rPr>
              <a:t>bolsillo</a:t>
            </a:r>
            <a:r>
              <a:rPr lang="en-US" sz="2000" dirty="0">
                <a:cs typeface="Arial" panose="020B0604020202020204" pitchFamily="34" charset="0"/>
              </a:rPr>
              <a:t> de </a:t>
            </a:r>
            <a:r>
              <a:rPr lang="en-US" sz="2000" dirty="0" err="1">
                <a:cs typeface="Arial" panose="020B0604020202020204" pitchFamily="34" charset="0"/>
              </a:rPr>
              <a:t>los</a:t>
            </a:r>
            <a:r>
              <a:rPr lang="en-US" sz="2000" dirty="0">
                <a:cs typeface="Arial" panose="020B0604020202020204" pitchFamily="34" charset="0"/>
              </a:rPr>
              <a:t> </a:t>
            </a:r>
            <a:r>
              <a:rPr lang="en-US" sz="2000" dirty="0" err="1">
                <a:cs typeface="Arial" panose="020B0604020202020204" pitchFamily="34" charset="0"/>
              </a:rPr>
              <a:t>medicamentos</a:t>
            </a:r>
            <a:r>
              <a:rPr lang="en-US" sz="2000" dirty="0">
                <a:cs typeface="Arial" panose="020B0604020202020204" pitchFamily="34" charset="0"/>
              </a:rPr>
              <a:t> </a:t>
            </a:r>
            <a:r>
              <a:rPr lang="en-US" sz="2000" dirty="0" err="1">
                <a:cs typeface="Arial" panose="020B0604020202020204" pitchFamily="34" charset="0"/>
              </a:rPr>
              <a:t>cubiertos</a:t>
            </a:r>
            <a:r>
              <a:rPr lang="en-US" sz="2000" dirty="0">
                <a:cs typeface="Arial" panose="020B0604020202020204" pitchFamily="34" charset="0"/>
              </a:rPr>
              <a:t> </a:t>
            </a:r>
            <a:r>
              <a:rPr lang="en-US" sz="2000" dirty="0" err="1">
                <a:cs typeface="Arial" panose="020B0604020202020204" pitchFamily="34" charset="0"/>
              </a:rPr>
              <a:t>distribuyendo</a:t>
            </a:r>
            <a:r>
              <a:rPr lang="en-US" sz="2000" dirty="0">
                <a:cs typeface="Arial" panose="020B0604020202020204" pitchFamily="34" charset="0"/>
              </a:rPr>
              <a:t> </a:t>
            </a:r>
            <a:r>
              <a:rPr lang="en-US" sz="2000" dirty="0" err="1">
                <a:cs typeface="Arial" panose="020B0604020202020204" pitchFamily="34" charset="0"/>
              </a:rPr>
              <a:t>los</a:t>
            </a:r>
            <a:r>
              <a:rPr lang="en-US" sz="2000" dirty="0">
                <a:cs typeface="Arial" panose="020B0604020202020204" pitchFamily="34" charset="0"/>
              </a:rPr>
              <a:t> </a:t>
            </a:r>
            <a:r>
              <a:rPr lang="en-US" sz="2000" dirty="0" err="1">
                <a:cs typeface="Arial" panose="020B0604020202020204" pitchFamily="34" charset="0"/>
              </a:rPr>
              <a:t>pagos</a:t>
            </a:r>
            <a:r>
              <a:rPr lang="en-US" sz="2000" dirty="0">
                <a:cs typeface="Arial" panose="020B0604020202020204" pitchFamily="34" charset="0"/>
              </a:rPr>
              <a:t> a lo largo del </a:t>
            </a:r>
            <a:r>
              <a:rPr lang="en-US" sz="2000" dirty="0" err="1">
                <a:cs typeface="Arial" panose="020B0604020202020204" pitchFamily="34" charset="0"/>
              </a:rPr>
              <a:t>año</a:t>
            </a:r>
            <a:r>
              <a:rPr lang="en-US" sz="2000" dirty="0">
                <a:cs typeface="Arial" panose="020B0604020202020204" pitchFamily="34" charset="0"/>
              </a:rPr>
              <a:t> natural </a:t>
            </a:r>
          </a:p>
          <a:p>
            <a:pPr defTabSz="514350" rtl="0"/>
            <a:r>
              <a:rPr lang="en-US" sz="2000" dirty="0">
                <a:cs typeface="Arial" panose="020B0604020202020204" pitchFamily="34" charset="0"/>
              </a:rPr>
              <a:t>Las personas que </a:t>
            </a:r>
            <a:r>
              <a:rPr lang="en-US" sz="2000" dirty="0" err="1">
                <a:cs typeface="Arial" panose="020B0604020202020204" pitchFamily="34" charset="0"/>
              </a:rPr>
              <a:t>seleccionan</a:t>
            </a:r>
            <a:r>
              <a:rPr lang="en-US" sz="2000" dirty="0">
                <a:cs typeface="Arial" panose="020B0604020202020204" pitchFamily="34" charset="0"/>
              </a:rPr>
              <a:t> </a:t>
            </a:r>
            <a:r>
              <a:rPr lang="en-US" sz="2000" dirty="0" err="1">
                <a:cs typeface="Arial" panose="020B0604020202020204" pitchFamily="34" charset="0"/>
              </a:rPr>
              <a:t>esta</a:t>
            </a:r>
            <a:r>
              <a:rPr lang="en-US" sz="2000" dirty="0">
                <a:cs typeface="Arial" panose="020B0604020202020204" pitchFamily="34" charset="0"/>
              </a:rPr>
              <a:t> </a:t>
            </a:r>
            <a:r>
              <a:rPr lang="en-US" sz="2000" dirty="0" err="1">
                <a:cs typeface="Arial" panose="020B0604020202020204" pitchFamily="34" charset="0"/>
              </a:rPr>
              <a:t>opción</a:t>
            </a:r>
            <a:r>
              <a:rPr lang="en-US" sz="2000" dirty="0">
                <a:cs typeface="Arial" panose="020B0604020202020204" pitchFamily="34" charset="0"/>
              </a:rPr>
              <a:t> de </a:t>
            </a:r>
            <a:r>
              <a:rPr lang="en-US" sz="2000" dirty="0" err="1">
                <a:cs typeface="Arial" panose="020B0604020202020204" pitchFamily="34" charset="0"/>
              </a:rPr>
              <a:t>pago</a:t>
            </a:r>
            <a:r>
              <a:rPr lang="en-US" sz="2000" dirty="0">
                <a:cs typeface="Arial" panose="020B0604020202020204" pitchFamily="34" charset="0"/>
              </a:rPr>
              <a:t> </a:t>
            </a:r>
            <a:r>
              <a:rPr lang="en-US" sz="2000" dirty="0" err="1">
                <a:cs typeface="Arial" panose="020B0604020202020204" pitchFamily="34" charset="0"/>
              </a:rPr>
              <a:t>reciben</a:t>
            </a:r>
            <a:r>
              <a:rPr lang="en-US" sz="2000" dirty="0">
                <a:cs typeface="Arial" panose="020B0604020202020204" pitchFamily="34" charset="0"/>
              </a:rPr>
              <a:t> </a:t>
            </a:r>
            <a:r>
              <a:rPr lang="en-US" sz="2000" dirty="0" err="1">
                <a:cs typeface="Arial" panose="020B0604020202020204" pitchFamily="34" charset="0"/>
              </a:rPr>
              <a:t>una</a:t>
            </a:r>
            <a:r>
              <a:rPr lang="en-US" sz="2000" dirty="0">
                <a:cs typeface="Arial" panose="020B0604020202020204" pitchFamily="34" charset="0"/>
              </a:rPr>
              <a:t> factura de </a:t>
            </a:r>
            <a:r>
              <a:rPr lang="en-US" sz="2000" dirty="0" err="1">
                <a:cs typeface="Arial" panose="020B0604020202020204" pitchFamily="34" charset="0"/>
              </a:rPr>
              <a:t>su</a:t>
            </a:r>
            <a:r>
              <a:rPr lang="en-US" sz="2000" dirty="0">
                <a:cs typeface="Arial" panose="020B0604020202020204" pitchFamily="34" charset="0"/>
              </a:rPr>
              <a:t> plan de </a:t>
            </a:r>
            <a:r>
              <a:rPr lang="en-US" sz="2000" dirty="0" err="1">
                <a:cs typeface="Arial" panose="020B0604020202020204" pitchFamily="34" charset="0"/>
              </a:rPr>
              <a:t>salud</a:t>
            </a:r>
            <a:r>
              <a:rPr lang="en-US" sz="2000" dirty="0">
                <a:cs typeface="Arial" panose="020B0604020202020204" pitchFamily="34" charset="0"/>
              </a:rPr>
              <a:t> o de </a:t>
            </a:r>
            <a:r>
              <a:rPr lang="en-US" sz="2000" dirty="0" err="1">
                <a:cs typeface="Arial" panose="020B0604020202020204" pitchFamily="34" charset="0"/>
              </a:rPr>
              <a:t>medicamentos</a:t>
            </a:r>
            <a:r>
              <a:rPr lang="en-US" sz="2000" dirty="0">
                <a:cs typeface="Arial" panose="020B0604020202020204" pitchFamily="34" charset="0"/>
              </a:rPr>
              <a:t> para </a:t>
            </a:r>
            <a:r>
              <a:rPr lang="en-US" sz="2000" dirty="0" err="1">
                <a:cs typeface="Arial" panose="020B0604020202020204" pitchFamily="34" charset="0"/>
              </a:rPr>
              <a:t>pagar</a:t>
            </a:r>
            <a:r>
              <a:rPr lang="en-US" sz="2000" dirty="0">
                <a:cs typeface="Arial" panose="020B0604020202020204" pitchFamily="34" charset="0"/>
              </a:rPr>
              <a:t> </a:t>
            </a:r>
            <a:r>
              <a:rPr lang="en-US" sz="2000" dirty="0" err="1">
                <a:cs typeface="Arial" panose="020B0604020202020204" pitchFamily="34" charset="0"/>
              </a:rPr>
              <a:t>los</a:t>
            </a:r>
            <a:r>
              <a:rPr lang="en-US" sz="2000" dirty="0">
                <a:cs typeface="Arial" panose="020B0604020202020204" pitchFamily="34" charset="0"/>
              </a:rPr>
              <a:t> </a:t>
            </a:r>
            <a:r>
              <a:rPr lang="en-US" sz="2000" dirty="0" err="1">
                <a:cs typeface="Arial" panose="020B0604020202020204" pitchFamily="34" charset="0"/>
              </a:rPr>
              <a:t>gastos</a:t>
            </a:r>
            <a:r>
              <a:rPr lang="en-US" sz="2000" dirty="0">
                <a:cs typeface="Arial" panose="020B0604020202020204" pitchFamily="34" charset="0"/>
              </a:rPr>
              <a:t> del </a:t>
            </a:r>
            <a:r>
              <a:rPr lang="en-US" sz="2000" dirty="0" err="1">
                <a:cs typeface="Arial" panose="020B0604020202020204" pitchFamily="34" charset="0"/>
              </a:rPr>
              <a:t>medicamento</a:t>
            </a:r>
            <a:r>
              <a:rPr lang="en-US" sz="2000" dirty="0">
                <a:cs typeface="Arial" panose="020B0604020202020204" pitchFamily="34" charset="0"/>
              </a:rPr>
              <a:t> (</a:t>
            </a:r>
            <a:r>
              <a:rPr lang="en-US" sz="2000" dirty="0" err="1">
                <a:cs typeface="Arial" panose="020B0604020202020204" pitchFamily="34" charset="0"/>
              </a:rPr>
              <a:t>en</a:t>
            </a:r>
            <a:r>
              <a:rPr lang="en-US" sz="2000" dirty="0">
                <a:cs typeface="Arial" panose="020B0604020202020204" pitchFamily="34" charset="0"/>
              </a:rPr>
              <a:t> </a:t>
            </a:r>
            <a:r>
              <a:rPr lang="en-US" sz="2000" dirty="0" err="1">
                <a:cs typeface="Arial" panose="020B0604020202020204" pitchFamily="34" charset="0"/>
              </a:rPr>
              <a:t>lugar</a:t>
            </a:r>
            <a:r>
              <a:rPr lang="en-US" sz="2000" dirty="0">
                <a:cs typeface="Arial" panose="020B0604020202020204" pitchFamily="34" charset="0"/>
              </a:rPr>
              <a:t> de </a:t>
            </a:r>
            <a:r>
              <a:rPr lang="en-US" sz="2000" dirty="0" err="1">
                <a:cs typeface="Arial" panose="020B0604020202020204" pitchFamily="34" charset="0"/>
              </a:rPr>
              <a:t>pagar</a:t>
            </a:r>
            <a:r>
              <a:rPr lang="en-US" sz="2000" dirty="0">
                <a:cs typeface="Arial" panose="020B0604020202020204" pitchFamily="34" charset="0"/>
              </a:rPr>
              <a:t> la </a:t>
            </a:r>
            <a:r>
              <a:rPr lang="en-US" sz="2000" dirty="0" err="1">
                <a:cs typeface="Arial" panose="020B0604020202020204" pitchFamily="34" charset="0"/>
              </a:rPr>
              <a:t>farmacia</a:t>
            </a:r>
            <a:r>
              <a:rPr lang="en-US" sz="2000" dirty="0">
                <a:cs typeface="Arial" panose="020B0604020202020204" pitchFamily="34" charset="0"/>
              </a:rPr>
              <a:t>)</a:t>
            </a:r>
          </a:p>
          <a:p>
            <a:pPr defTabSz="514350" rtl="0"/>
            <a:r>
              <a:rPr lang="en-US" sz="2000" dirty="0">
                <a:cs typeface="Arial" panose="020B0604020202020204" pitchFamily="34" charset="0"/>
              </a:rPr>
              <a:t>Todos </a:t>
            </a:r>
            <a:r>
              <a:rPr lang="en-US" sz="2000" dirty="0" err="1">
                <a:cs typeface="Arial" panose="020B0604020202020204" pitchFamily="34" charset="0"/>
              </a:rPr>
              <a:t>los</a:t>
            </a:r>
            <a:r>
              <a:rPr lang="en-US" sz="2000" dirty="0">
                <a:cs typeface="Arial" panose="020B0604020202020204" pitchFamily="34" charset="0"/>
              </a:rPr>
              <a:t> planes </a:t>
            </a:r>
            <a:r>
              <a:rPr lang="en-US" sz="2000" dirty="0" err="1">
                <a:cs typeface="Arial" panose="020B0604020202020204" pitchFamily="34" charset="0"/>
              </a:rPr>
              <a:t>ofrecen</a:t>
            </a:r>
            <a:r>
              <a:rPr lang="en-US" sz="2000" dirty="0">
                <a:cs typeface="Arial" panose="020B0604020202020204" pitchFamily="34" charset="0"/>
              </a:rPr>
              <a:t> </a:t>
            </a:r>
            <a:r>
              <a:rPr lang="en-US" sz="2000" dirty="0" err="1">
                <a:cs typeface="Arial" panose="020B0604020202020204" pitchFamily="34" charset="0"/>
              </a:rPr>
              <a:t>esta</a:t>
            </a:r>
            <a:r>
              <a:rPr lang="en-US" sz="2000" dirty="0">
                <a:cs typeface="Arial" panose="020B0604020202020204" pitchFamily="34" charset="0"/>
              </a:rPr>
              <a:t> </a:t>
            </a:r>
            <a:r>
              <a:rPr lang="en-US" sz="2000" dirty="0" err="1">
                <a:cs typeface="Arial" panose="020B0604020202020204" pitchFamily="34" charset="0"/>
              </a:rPr>
              <a:t>opción</a:t>
            </a:r>
            <a:r>
              <a:rPr lang="en-US" sz="2000" dirty="0">
                <a:cs typeface="Arial" panose="020B0604020202020204" pitchFamily="34" charset="0"/>
              </a:rPr>
              <a:t> de </a:t>
            </a:r>
            <a:r>
              <a:rPr lang="en-US" sz="2000" dirty="0" err="1">
                <a:cs typeface="Arial" panose="020B0604020202020204" pitchFamily="34" charset="0"/>
              </a:rPr>
              <a:t>pago</a:t>
            </a:r>
            <a:r>
              <a:rPr lang="en-US" sz="2000" dirty="0">
                <a:cs typeface="Arial" panose="020B0604020202020204" pitchFamily="34" charset="0"/>
              </a:rPr>
              <a:t>, la </a:t>
            </a:r>
            <a:r>
              <a:rPr lang="en-US" sz="2000" dirty="0" err="1">
                <a:cs typeface="Arial" panose="020B0604020202020204" pitchFamily="34" charset="0"/>
              </a:rPr>
              <a:t>participación</a:t>
            </a:r>
            <a:r>
              <a:rPr lang="en-US" sz="2000" dirty="0">
                <a:cs typeface="Arial" panose="020B0604020202020204" pitchFamily="34" charset="0"/>
              </a:rPr>
              <a:t> es </a:t>
            </a:r>
            <a:r>
              <a:rPr lang="en-US" sz="2000" dirty="0" err="1">
                <a:cs typeface="Arial" panose="020B0604020202020204" pitchFamily="34" charset="0"/>
              </a:rPr>
              <a:t>voluntaria</a:t>
            </a:r>
            <a:r>
              <a:rPr lang="en-US" sz="2000" dirty="0">
                <a:cs typeface="Arial" panose="020B0604020202020204" pitchFamily="34" charset="0"/>
              </a:rPr>
              <a:t> y no hay </a:t>
            </a:r>
            <a:r>
              <a:rPr lang="en-US" sz="2000" dirty="0" err="1">
                <a:cs typeface="Arial" panose="020B0604020202020204" pitchFamily="34" charset="0"/>
              </a:rPr>
              <a:t>costo</a:t>
            </a:r>
            <a:r>
              <a:rPr lang="en-US" sz="2000" dirty="0">
                <a:cs typeface="Arial" panose="020B0604020202020204" pitchFamily="34" charset="0"/>
              </a:rPr>
              <a:t> para </a:t>
            </a:r>
            <a:r>
              <a:rPr lang="en-US" sz="2000" dirty="0" err="1">
                <a:cs typeface="Arial" panose="020B0604020202020204" pitchFamily="34" charset="0"/>
              </a:rPr>
              <a:t>participar</a:t>
            </a:r>
            <a:r>
              <a:rPr lang="en-US" sz="2000" dirty="0">
                <a:cs typeface="Arial" panose="020B0604020202020204" pitchFamily="34" charset="0"/>
              </a:rPr>
              <a:t> </a:t>
            </a:r>
          </a:p>
          <a:p>
            <a:pPr defTabSz="514350" rtl="0"/>
            <a:r>
              <a:rPr lang="en-US" sz="2000" dirty="0">
                <a:cs typeface="Arial" panose="020B0604020202020204" pitchFamily="34" charset="0"/>
              </a:rPr>
              <a:t>Las </a:t>
            </a:r>
            <a:r>
              <a:rPr lang="en-US" sz="2000" dirty="0" err="1">
                <a:cs typeface="Arial" panose="020B0604020202020204" pitchFamily="34" charset="0"/>
              </a:rPr>
              <a:t>farmacias</a:t>
            </a:r>
            <a:r>
              <a:rPr lang="en-US" sz="2000" dirty="0">
                <a:cs typeface="Arial" panose="020B0604020202020204" pitchFamily="34" charset="0"/>
              </a:rPr>
              <a:t> se pagan </a:t>
            </a:r>
            <a:r>
              <a:rPr lang="en-US" sz="2000" dirty="0" err="1">
                <a:cs typeface="Arial" panose="020B0604020202020204" pitchFamily="34" charset="0"/>
              </a:rPr>
              <a:t>íntegramente</a:t>
            </a:r>
            <a:r>
              <a:rPr lang="en-US" sz="2000" dirty="0">
                <a:cs typeface="Arial" panose="020B0604020202020204" pitchFamily="34" charset="0"/>
              </a:rPr>
              <a:t> con </a:t>
            </a:r>
            <a:r>
              <a:rPr lang="en-US" sz="2000" dirty="0" err="1">
                <a:cs typeface="Arial" panose="020B0604020202020204" pitchFamily="34" charset="0"/>
              </a:rPr>
              <a:t>el</a:t>
            </a:r>
            <a:r>
              <a:rPr lang="en-US" sz="2000" dirty="0">
                <a:cs typeface="Arial" panose="020B0604020202020204" pitchFamily="34" charset="0"/>
              </a:rPr>
              <a:t> plan de la </a:t>
            </a:r>
            <a:r>
              <a:rPr lang="en-US" sz="2000" dirty="0" err="1">
                <a:cs typeface="Arial" panose="020B0604020202020204" pitchFamily="34" charset="0"/>
              </a:rPr>
              <a:t>Parte</a:t>
            </a:r>
            <a:r>
              <a:rPr lang="en-US" sz="2000" dirty="0">
                <a:cs typeface="Arial" panose="020B0604020202020204" pitchFamily="34" charset="0"/>
              </a:rPr>
              <a:t> D (de </a:t>
            </a:r>
            <a:r>
              <a:rPr lang="en-US" sz="2000" dirty="0" err="1">
                <a:cs typeface="Arial" panose="020B0604020202020204" pitchFamily="34" charset="0"/>
              </a:rPr>
              <a:t>acuerdo</a:t>
            </a:r>
            <a:r>
              <a:rPr lang="en-US" sz="2000" dirty="0">
                <a:cs typeface="Arial" panose="020B0604020202020204" pitchFamily="34" charset="0"/>
              </a:rPr>
              <a:t> con </a:t>
            </a:r>
            <a:r>
              <a:rPr lang="en-US" sz="2000" dirty="0" err="1">
                <a:cs typeface="Arial" panose="020B0604020202020204" pitchFamily="34" charset="0"/>
              </a:rPr>
              <a:t>los</a:t>
            </a:r>
            <a:r>
              <a:rPr lang="en-US" sz="2000" dirty="0">
                <a:cs typeface="Arial" panose="020B0604020202020204" pitchFamily="34" charset="0"/>
              </a:rPr>
              <a:t> </a:t>
            </a:r>
            <a:r>
              <a:rPr lang="en-US" sz="2000" dirty="0" err="1">
                <a:cs typeface="Arial" panose="020B0604020202020204" pitchFamily="34" charset="0"/>
              </a:rPr>
              <a:t>requisitos</a:t>
            </a:r>
            <a:r>
              <a:rPr lang="en-US" sz="2000" dirty="0">
                <a:cs typeface="Arial" panose="020B0604020202020204" pitchFamily="34" charset="0"/>
              </a:rPr>
              <a:t> de </a:t>
            </a:r>
            <a:r>
              <a:rPr lang="en-US" sz="2000" dirty="0" err="1">
                <a:cs typeface="Arial" panose="020B0604020202020204" pitchFamily="34" charset="0"/>
              </a:rPr>
              <a:t>pago</a:t>
            </a:r>
            <a:r>
              <a:rPr lang="en-US" sz="2000" dirty="0">
                <a:cs typeface="Arial" panose="020B0604020202020204" pitchFamily="34" charset="0"/>
              </a:rPr>
              <a:t> </a:t>
            </a:r>
            <a:r>
              <a:rPr lang="en-US" sz="2000" dirty="0" err="1">
                <a:cs typeface="Arial" panose="020B0604020202020204" pitchFamily="34" charset="0"/>
              </a:rPr>
              <a:t>puntual</a:t>
            </a:r>
            <a:r>
              <a:rPr lang="en-US" sz="2000" dirty="0">
                <a:cs typeface="Arial" panose="020B0604020202020204" pitchFamily="34" charset="0"/>
              </a:rPr>
              <a:t> de la </a:t>
            </a:r>
            <a:r>
              <a:rPr lang="en-US" sz="2000" dirty="0" err="1">
                <a:cs typeface="Arial" panose="020B0604020202020204" pitchFamily="34" charset="0"/>
              </a:rPr>
              <a:t>Parte</a:t>
            </a:r>
            <a:r>
              <a:rPr lang="en-US" sz="2000" dirty="0">
                <a:cs typeface="Arial" panose="020B0604020202020204" pitchFamily="34" charset="0"/>
              </a:rPr>
              <a:t> D) </a:t>
            </a:r>
          </a:p>
          <a:p>
            <a:pPr defTabSz="514350" rtl="0"/>
            <a:r>
              <a:rPr lang="en-US" sz="2000" dirty="0">
                <a:cs typeface="Arial" panose="020B0604020202020204" pitchFamily="34" charset="0"/>
              </a:rPr>
              <a:t>Esta </a:t>
            </a:r>
            <a:r>
              <a:rPr lang="en-US" sz="2000" dirty="0" err="1">
                <a:cs typeface="Arial" panose="020B0604020202020204" pitchFamily="34" charset="0"/>
              </a:rPr>
              <a:t>opción</a:t>
            </a:r>
            <a:r>
              <a:rPr lang="en-US" sz="2000" dirty="0">
                <a:cs typeface="Arial" panose="020B0604020202020204" pitchFamily="34" charset="0"/>
              </a:rPr>
              <a:t> de </a:t>
            </a:r>
            <a:r>
              <a:rPr lang="en-US" sz="2000" dirty="0" err="1">
                <a:cs typeface="Arial" panose="020B0604020202020204" pitchFamily="34" charset="0"/>
              </a:rPr>
              <a:t>pago</a:t>
            </a:r>
            <a:r>
              <a:rPr lang="en-US" sz="2000" dirty="0">
                <a:cs typeface="Arial" panose="020B0604020202020204" pitchFamily="34" charset="0"/>
              </a:rPr>
              <a:t> </a:t>
            </a:r>
            <a:r>
              <a:rPr lang="en-US" sz="2000" dirty="0" err="1">
                <a:cs typeface="Arial" panose="020B0604020202020204" pitchFamily="34" charset="0"/>
              </a:rPr>
              <a:t>puede</a:t>
            </a:r>
            <a:r>
              <a:rPr lang="en-US" sz="2000" dirty="0">
                <a:cs typeface="Arial" panose="020B0604020202020204" pitchFamily="34" charset="0"/>
              </a:rPr>
              <a:t> no ser la </a:t>
            </a:r>
            <a:r>
              <a:rPr lang="en-US" sz="2000" dirty="0" err="1">
                <a:cs typeface="Arial" panose="020B0604020202020204" pitchFamily="34" charset="0"/>
              </a:rPr>
              <a:t>mejor</a:t>
            </a:r>
            <a:r>
              <a:rPr lang="en-US" sz="2000" dirty="0">
                <a:cs typeface="Arial" panose="020B0604020202020204" pitchFamily="34" charset="0"/>
              </a:rPr>
              <a:t> </a:t>
            </a:r>
            <a:r>
              <a:rPr lang="en-US" sz="2000" dirty="0" err="1">
                <a:cs typeface="Arial" panose="020B0604020202020204" pitchFamily="34" charset="0"/>
              </a:rPr>
              <a:t>opción</a:t>
            </a:r>
            <a:r>
              <a:rPr lang="en-US" sz="2000" dirty="0">
                <a:cs typeface="Arial" panose="020B0604020202020204" pitchFamily="34" charset="0"/>
              </a:rPr>
              <a:t> para </a:t>
            </a:r>
            <a:r>
              <a:rPr lang="en-US" sz="2000" dirty="0" err="1">
                <a:cs typeface="Arial" panose="020B0604020202020204" pitchFamily="34" charset="0"/>
              </a:rPr>
              <a:t>quienes</a:t>
            </a:r>
            <a:r>
              <a:rPr lang="en-US" sz="2000" dirty="0">
                <a:cs typeface="Arial" panose="020B0604020202020204" pitchFamily="34" charset="0"/>
              </a:rPr>
              <a:t> </a:t>
            </a:r>
            <a:r>
              <a:rPr lang="en-US" sz="2000" dirty="0" err="1">
                <a:cs typeface="Arial" panose="020B0604020202020204" pitchFamily="34" charset="0"/>
              </a:rPr>
              <a:t>cumplen</a:t>
            </a:r>
            <a:r>
              <a:rPr lang="en-US" sz="2000" dirty="0">
                <a:cs typeface="Arial" panose="020B0604020202020204" pitchFamily="34" charset="0"/>
              </a:rPr>
              <a:t> </a:t>
            </a:r>
            <a:r>
              <a:rPr lang="en-US" sz="2000" dirty="0" err="1">
                <a:cs typeface="Arial" panose="020B0604020202020204" pitchFamily="34" charset="0"/>
              </a:rPr>
              <a:t>los</a:t>
            </a:r>
            <a:r>
              <a:rPr lang="en-US" sz="2000" dirty="0">
                <a:cs typeface="Arial" panose="020B0604020202020204" pitchFamily="34" charset="0"/>
              </a:rPr>
              <a:t> </a:t>
            </a:r>
            <a:r>
              <a:rPr lang="en-US" sz="2000" dirty="0" err="1">
                <a:cs typeface="Arial" panose="020B0604020202020204" pitchFamily="34" charset="0"/>
              </a:rPr>
              <a:t>requisitos</a:t>
            </a:r>
            <a:r>
              <a:rPr lang="en-US" sz="2000" dirty="0">
                <a:cs typeface="Arial" panose="020B0604020202020204" pitchFamily="34" charset="0"/>
              </a:rPr>
              <a:t> para Ayuda </a:t>
            </a:r>
            <a:r>
              <a:rPr lang="en-US" sz="2000" dirty="0" err="1">
                <a:cs typeface="Arial" panose="020B0604020202020204" pitchFamily="34" charset="0"/>
              </a:rPr>
              <a:t>Adicional</a:t>
            </a:r>
            <a:r>
              <a:rPr lang="en-US" sz="2000" dirty="0">
                <a:cs typeface="Arial" panose="020B0604020202020204" pitchFamily="34" charset="0"/>
              </a:rPr>
              <a:t> o para </a:t>
            </a:r>
            <a:r>
              <a:rPr lang="en-US" sz="2000" dirty="0" err="1">
                <a:cs typeface="Arial" panose="020B0604020202020204" pitchFamily="34" charset="0"/>
              </a:rPr>
              <a:t>obtener</a:t>
            </a:r>
            <a:r>
              <a:rPr lang="en-US" sz="2000" dirty="0">
                <a:cs typeface="Arial" panose="020B0604020202020204" pitchFamily="34" charset="0"/>
              </a:rPr>
              <a:t> </a:t>
            </a:r>
            <a:r>
              <a:rPr lang="en-US" sz="2000" dirty="0" err="1">
                <a:cs typeface="Arial" panose="020B0604020202020204" pitchFamily="34" charset="0"/>
              </a:rPr>
              <a:t>cobertura</a:t>
            </a:r>
            <a:r>
              <a:rPr lang="en-US" sz="2000" dirty="0">
                <a:cs typeface="Arial" panose="020B0604020202020204" pitchFamily="34" charset="0"/>
              </a:rPr>
              <a:t> de un </a:t>
            </a:r>
            <a:r>
              <a:rPr lang="en-US" sz="2000" dirty="0" err="1">
                <a:cs typeface="Arial" panose="020B0604020202020204" pitchFamily="34" charset="0"/>
              </a:rPr>
              <a:t>Programa</a:t>
            </a:r>
            <a:r>
              <a:rPr lang="en-US" sz="2000" dirty="0">
                <a:cs typeface="Arial" panose="020B0604020202020204" pitchFamily="34" charset="0"/>
              </a:rPr>
              <a:t> de </a:t>
            </a:r>
            <a:r>
              <a:rPr lang="en-US" sz="2000" dirty="0" err="1">
                <a:cs typeface="Arial" panose="020B0604020202020204" pitchFamily="34" charset="0"/>
              </a:rPr>
              <a:t>Ahorro</a:t>
            </a:r>
            <a:r>
              <a:rPr lang="en-US" sz="2000" dirty="0">
                <a:cs typeface="Arial" panose="020B0604020202020204" pitchFamily="34" charset="0"/>
              </a:rPr>
              <a:t> de Medicare</a:t>
            </a:r>
          </a:p>
          <a:p>
            <a:pPr marL="411480"/>
            <a:endParaRPr lang="en-US" dirty="0"/>
          </a:p>
        </p:txBody>
      </p:sp>
    </p:spTree>
    <p:custDataLst>
      <p:tags r:id="rId1"/>
    </p:custDataLst>
    <p:extLst>
      <p:ext uri="{BB962C8B-B14F-4D97-AF65-F5344CB8AC3E}">
        <p14:creationId xmlns:p14="http://schemas.microsoft.com/office/powerpoint/2010/main" val="340104660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3200"/>
              <a:t>Cuidado con el fraude de mercadeo</a:t>
            </a:r>
          </a:p>
        </p:txBody>
      </p:sp>
      <p:sp>
        <p:nvSpPr>
          <p:cNvPr id="3" name="Content Placeholder 2"/>
          <p:cNvSpPr>
            <a:spLocks noGrp="1"/>
          </p:cNvSpPr>
          <p:nvPr>
            <p:ph idx="1"/>
          </p:nvPr>
        </p:nvSpPr>
        <p:spPr>
          <a:xfrm>
            <a:off x="320041" y="1293932"/>
            <a:ext cx="8320064" cy="4795181"/>
          </a:xfrm>
        </p:spPr>
        <p:txBody>
          <a:bodyPr/>
          <a:lstStyle/>
          <a:p>
            <a:pPr marL="0" indent="0" rtl="0">
              <a:spcBef>
                <a:spcPct val="0"/>
              </a:spcBef>
              <a:spcAft>
                <a:spcPts val="600"/>
              </a:spcAft>
              <a:buNone/>
            </a:pPr>
            <a:r>
              <a:rPr lang="en-US" sz="2400" b="1" dirty="0">
                <a:cs typeface="Arial" panose="020B0604020202020204" pitchFamily="34" charset="0"/>
              </a:rPr>
              <a:t>es.Medicare.gov y 1-800-MEDICARE son las </a:t>
            </a:r>
            <a:r>
              <a:rPr lang="en-US" sz="2400" b="1" dirty="0" err="1">
                <a:cs typeface="Arial" panose="020B0604020202020204" pitchFamily="34" charset="0"/>
              </a:rPr>
              <a:t>fuentes</a:t>
            </a:r>
            <a:r>
              <a:rPr lang="en-US" sz="2400" b="1" dirty="0">
                <a:cs typeface="Arial" panose="020B0604020202020204" pitchFamily="34" charset="0"/>
              </a:rPr>
              <a:t> </a:t>
            </a:r>
            <a:r>
              <a:rPr lang="en-US" sz="2400" b="1" dirty="0" err="1">
                <a:cs typeface="Arial" panose="020B0604020202020204" pitchFamily="34" charset="0"/>
              </a:rPr>
              <a:t>oficiales</a:t>
            </a:r>
            <a:r>
              <a:rPr lang="en-US" sz="2400" b="1" dirty="0">
                <a:cs typeface="Arial" panose="020B0604020202020204" pitchFamily="34" charset="0"/>
              </a:rPr>
              <a:t> de </a:t>
            </a:r>
            <a:r>
              <a:rPr lang="en-US" sz="2400" b="1" dirty="0" err="1">
                <a:cs typeface="Arial" panose="020B0604020202020204" pitchFamily="34" charset="0"/>
              </a:rPr>
              <a:t>información</a:t>
            </a:r>
            <a:r>
              <a:rPr lang="en-US" sz="2400" b="1" dirty="0">
                <a:cs typeface="Arial" panose="020B0604020202020204" pitchFamily="34" charset="0"/>
              </a:rPr>
              <a:t> de Medicare. Cuidado con las personas que:</a:t>
            </a:r>
          </a:p>
          <a:p>
            <a:pPr lvl="1" rtl="0">
              <a:spcBef>
                <a:spcPct val="0"/>
              </a:spcBef>
            </a:pPr>
            <a:r>
              <a:rPr lang="en-US" sz="2400" dirty="0">
                <a:cs typeface="Arial" panose="020B0604020202020204" pitchFamily="34" charset="0"/>
              </a:rPr>
              <a:t>Le </a:t>
            </a:r>
            <a:r>
              <a:rPr lang="en-US" sz="2400" dirty="0" err="1">
                <a:cs typeface="Arial" panose="020B0604020202020204" pitchFamily="34" charset="0"/>
              </a:rPr>
              <a:t>presionan</a:t>
            </a:r>
            <a:r>
              <a:rPr lang="en-US" sz="2400" dirty="0">
                <a:cs typeface="Arial" panose="020B0604020202020204" pitchFamily="34" charset="0"/>
              </a:rPr>
              <a:t> para que se </a:t>
            </a:r>
            <a:r>
              <a:rPr lang="en-US" sz="2400" dirty="0" err="1">
                <a:cs typeface="Arial" panose="020B0604020202020204" pitchFamily="34" charset="0"/>
              </a:rPr>
              <a:t>una</a:t>
            </a:r>
            <a:r>
              <a:rPr lang="en-US" sz="2400" dirty="0">
                <a:cs typeface="Arial" panose="020B0604020202020204" pitchFamily="34" charset="0"/>
              </a:rPr>
              <a:t> a </a:t>
            </a:r>
            <a:r>
              <a:rPr lang="en-US" sz="2400" dirty="0" err="1">
                <a:cs typeface="Arial" panose="020B0604020202020204" pitchFamily="34" charset="0"/>
              </a:rPr>
              <a:t>su</a:t>
            </a:r>
            <a:r>
              <a:rPr lang="en-US" sz="2400" dirty="0">
                <a:cs typeface="Arial" panose="020B0604020202020204" pitchFamily="34" charset="0"/>
              </a:rPr>
              <a:t> plan</a:t>
            </a:r>
          </a:p>
          <a:p>
            <a:pPr lvl="1" rtl="0">
              <a:spcBef>
                <a:spcPct val="0"/>
              </a:spcBef>
            </a:pPr>
            <a:r>
              <a:rPr lang="en-US" sz="2400" dirty="0">
                <a:cs typeface="Arial" panose="020B0604020202020204" pitchFamily="34" charset="0"/>
              </a:rPr>
              <a:t>Le </a:t>
            </a:r>
            <a:r>
              <a:rPr lang="en-US" sz="2400" dirty="0" err="1">
                <a:cs typeface="Arial" panose="020B0604020202020204" pitchFamily="34" charset="0"/>
              </a:rPr>
              <a:t>dicen</a:t>
            </a:r>
            <a:r>
              <a:rPr lang="en-US" sz="2400" dirty="0">
                <a:cs typeface="Arial" panose="020B0604020202020204" pitchFamily="34" charset="0"/>
              </a:rPr>
              <a:t> que </a:t>
            </a:r>
            <a:r>
              <a:rPr lang="en-US" sz="2400" dirty="0" err="1">
                <a:cs typeface="Arial" panose="020B0604020202020204" pitchFamily="34" charset="0"/>
              </a:rPr>
              <a:t>representan</a:t>
            </a:r>
            <a:r>
              <a:rPr lang="en-US" sz="2400" dirty="0">
                <a:cs typeface="Arial" panose="020B0604020202020204" pitchFamily="34" charset="0"/>
              </a:rPr>
              <a:t> Medicare o le </a:t>
            </a:r>
            <a:r>
              <a:rPr lang="en-US" sz="2400" dirty="0" err="1">
                <a:cs typeface="Arial" panose="020B0604020202020204" pitchFamily="34" charset="0"/>
              </a:rPr>
              <a:t>ofrecen</a:t>
            </a:r>
            <a:r>
              <a:rPr lang="en-US" sz="2400" dirty="0">
                <a:cs typeface="Arial" panose="020B0604020202020204" pitchFamily="34" charset="0"/>
              </a:rPr>
              <a:t> un </a:t>
            </a:r>
            <a:r>
              <a:rPr lang="en-US" sz="2400" dirty="0" err="1">
                <a:cs typeface="Arial" panose="020B0604020202020204" pitchFamily="34" charset="0"/>
              </a:rPr>
              <a:t>servicio</a:t>
            </a:r>
            <a:r>
              <a:rPr lang="en-US" sz="2400" dirty="0">
                <a:cs typeface="Arial" panose="020B0604020202020204" pitchFamily="34" charset="0"/>
              </a:rPr>
              <a:t> gratis</a:t>
            </a:r>
          </a:p>
          <a:p>
            <a:pPr lvl="1" rtl="0">
              <a:spcBef>
                <a:spcPct val="0"/>
              </a:spcBef>
            </a:pPr>
            <a:r>
              <a:rPr lang="en-US" sz="2400" dirty="0" err="1">
                <a:cs typeface="Arial" panose="020B0604020202020204" pitchFamily="34" charset="0"/>
              </a:rPr>
              <a:t>Llaman</a:t>
            </a:r>
            <a:r>
              <a:rPr lang="en-US" sz="2400" dirty="0">
                <a:cs typeface="Arial" panose="020B0604020202020204" pitchFamily="34" charset="0"/>
              </a:rPr>
              <a:t> a </a:t>
            </a:r>
            <a:r>
              <a:rPr lang="en-US" sz="2400" dirty="0" err="1">
                <a:cs typeface="Arial" panose="020B0604020202020204" pitchFamily="34" charset="0"/>
              </a:rPr>
              <a:t>su</a:t>
            </a:r>
            <a:r>
              <a:rPr lang="en-US" sz="2400" dirty="0">
                <a:cs typeface="Arial" panose="020B0604020202020204" pitchFamily="34" charset="0"/>
              </a:rPr>
              <a:t> casa sin </a:t>
            </a:r>
            <a:r>
              <a:rPr lang="en-US" sz="2400" dirty="0" err="1">
                <a:cs typeface="Arial" panose="020B0604020202020204" pitchFamily="34" charset="0"/>
              </a:rPr>
              <a:t>permiso</a:t>
            </a:r>
            <a:endParaRPr lang="en-US" sz="2400" dirty="0">
              <a:cs typeface="Arial" panose="020B0604020202020204" pitchFamily="34" charset="0"/>
            </a:endParaRPr>
          </a:p>
          <a:p>
            <a:pPr lvl="1" rtl="0">
              <a:spcBef>
                <a:spcPct val="0"/>
              </a:spcBef>
            </a:pPr>
            <a:r>
              <a:rPr lang="en-US" sz="2400" dirty="0">
                <a:cs typeface="Arial" panose="020B0604020202020204" pitchFamily="34" charset="0"/>
              </a:rPr>
              <a:t>Le </a:t>
            </a:r>
            <a:r>
              <a:rPr lang="en-US" sz="2400" dirty="0" err="1">
                <a:cs typeface="Arial" panose="020B0604020202020204" pitchFamily="34" charset="0"/>
              </a:rPr>
              <a:t>dicen</a:t>
            </a:r>
            <a:r>
              <a:rPr lang="en-US" sz="2400" dirty="0">
                <a:cs typeface="Arial" panose="020B0604020202020204" pitchFamily="34" charset="0"/>
              </a:rPr>
              <a:t> que </a:t>
            </a:r>
            <a:r>
              <a:rPr lang="en-US" sz="2400" dirty="0" err="1">
                <a:cs typeface="Arial" panose="020B0604020202020204" pitchFamily="34" charset="0"/>
              </a:rPr>
              <a:t>perderá</a:t>
            </a:r>
            <a:r>
              <a:rPr lang="en-US" sz="2400" dirty="0">
                <a:cs typeface="Arial" panose="020B0604020202020204" pitchFamily="34" charset="0"/>
              </a:rPr>
              <a:t> sus </a:t>
            </a:r>
            <a:r>
              <a:rPr lang="en-US" sz="2400" dirty="0" err="1">
                <a:cs typeface="Arial" panose="020B0604020202020204" pitchFamily="34" charset="0"/>
              </a:rPr>
              <a:t>beneficios</a:t>
            </a:r>
            <a:r>
              <a:rPr lang="en-US" sz="2400" dirty="0">
                <a:cs typeface="Arial" panose="020B0604020202020204" pitchFamily="34" charset="0"/>
              </a:rPr>
              <a:t> de Medicare </a:t>
            </a:r>
            <a:r>
              <a:rPr lang="en-US" sz="2400" dirty="0" err="1">
                <a:cs typeface="Arial" panose="020B0604020202020204" pitchFamily="34" charset="0"/>
              </a:rPr>
              <a:t>si</a:t>
            </a:r>
            <a:r>
              <a:rPr lang="en-US" sz="2400" dirty="0">
                <a:cs typeface="Arial" panose="020B0604020202020204" pitchFamily="34" charset="0"/>
              </a:rPr>
              <a:t> no se inscribe a </a:t>
            </a:r>
            <a:r>
              <a:rPr lang="en-US" sz="2400" dirty="0" err="1">
                <a:cs typeface="Arial" panose="020B0604020202020204" pitchFamily="34" charset="0"/>
              </a:rPr>
              <a:t>su</a:t>
            </a:r>
            <a:r>
              <a:rPr lang="en-US" sz="2400" dirty="0">
                <a:cs typeface="Arial" panose="020B0604020202020204" pitchFamily="34" charset="0"/>
              </a:rPr>
              <a:t> plan</a:t>
            </a:r>
          </a:p>
          <a:p>
            <a:pPr lvl="1" rtl="0">
              <a:spcBef>
                <a:spcPct val="0"/>
              </a:spcBef>
            </a:pPr>
            <a:r>
              <a:rPr lang="en-US" sz="2400" dirty="0" err="1">
                <a:cs typeface="Arial" panose="020B0604020202020204" pitchFamily="34" charset="0"/>
              </a:rPr>
              <a:t>Exigen</a:t>
            </a:r>
            <a:r>
              <a:rPr lang="en-US" sz="2400" dirty="0">
                <a:cs typeface="Arial" panose="020B0604020202020204" pitchFamily="34" charset="0"/>
              </a:rPr>
              <a:t> que </a:t>
            </a:r>
            <a:r>
              <a:rPr lang="en-US" sz="2400" dirty="0" err="1">
                <a:cs typeface="Arial" panose="020B0604020202020204" pitchFamily="34" charset="0"/>
              </a:rPr>
              <a:t>proporcion</a:t>
            </a:r>
            <a:r>
              <a:rPr lang="en-US" sz="2400" dirty="0">
                <a:cs typeface="Arial" panose="020B0604020202020204" pitchFamily="34" charset="0"/>
              </a:rPr>
              <a:t> </a:t>
            </a:r>
            <a:r>
              <a:rPr lang="en-US" sz="2400" dirty="0" err="1">
                <a:cs typeface="Arial" panose="020B0604020202020204" pitchFamily="34" charset="0"/>
              </a:rPr>
              <a:t>información</a:t>
            </a:r>
            <a:r>
              <a:rPr lang="en-US" sz="2400" dirty="0">
                <a:cs typeface="Arial" panose="020B0604020202020204" pitchFamily="34" charset="0"/>
              </a:rPr>
              <a:t> de </a:t>
            </a:r>
            <a:r>
              <a:rPr lang="en-US" sz="2400" dirty="0" err="1">
                <a:cs typeface="Arial" panose="020B0604020202020204" pitchFamily="34" charset="0"/>
              </a:rPr>
              <a:t>contacto</a:t>
            </a:r>
            <a:r>
              <a:rPr lang="en-US" sz="2400" dirty="0">
                <a:cs typeface="Arial" panose="020B0604020202020204" pitchFamily="34" charset="0"/>
              </a:rPr>
              <a:t> </a:t>
            </a:r>
            <a:r>
              <a:rPr lang="en-US" sz="2400" dirty="0" err="1">
                <a:cs typeface="Arial" panose="020B0604020202020204" pitchFamily="34" charset="0"/>
              </a:rPr>
              <a:t>en</a:t>
            </a:r>
            <a:r>
              <a:rPr lang="en-US" sz="2400" dirty="0">
                <a:cs typeface="Arial" panose="020B0604020202020204" pitchFamily="34" charset="0"/>
              </a:rPr>
              <a:t> un </a:t>
            </a:r>
            <a:r>
              <a:rPr lang="en-US" sz="2400" dirty="0" err="1">
                <a:cs typeface="Arial" panose="020B0604020202020204" pitchFamily="34" charset="0"/>
              </a:rPr>
              <a:t>evento</a:t>
            </a:r>
            <a:r>
              <a:rPr lang="en-US" sz="2400" dirty="0">
                <a:cs typeface="Arial" panose="020B0604020202020204" pitchFamily="34" charset="0"/>
              </a:rPr>
              <a:t> </a:t>
            </a:r>
            <a:r>
              <a:rPr lang="en-US" sz="2400" dirty="0" err="1">
                <a:cs typeface="Arial" panose="020B0604020202020204" pitchFamily="34" charset="0"/>
              </a:rPr>
              <a:t>planeado</a:t>
            </a:r>
            <a:endParaRPr lang="en-US" sz="2400" dirty="0">
              <a:cs typeface="Arial" panose="020B0604020202020204" pitchFamily="34" charset="0"/>
            </a:endParaRPr>
          </a:p>
          <a:p>
            <a:pPr marL="0" indent="0" rtl="0">
              <a:spcAft>
                <a:spcPts val="600"/>
              </a:spcAft>
              <a:buNone/>
            </a:pPr>
            <a:r>
              <a:rPr lang="en-US" sz="2400" dirty="0"/>
              <a:t>Medicare </a:t>
            </a:r>
            <a:r>
              <a:rPr lang="en-US" sz="2400" dirty="0" err="1"/>
              <a:t>está</a:t>
            </a:r>
            <a:r>
              <a:rPr lang="en-US" sz="2400" dirty="0"/>
              <a:t> </a:t>
            </a:r>
            <a:r>
              <a:rPr lang="en-US" sz="2400" dirty="0" err="1"/>
              <a:t>tomando</a:t>
            </a:r>
            <a:r>
              <a:rPr lang="en-US" sz="2400" dirty="0"/>
              <a:t> </a:t>
            </a:r>
            <a:r>
              <a:rPr lang="en-US" sz="2400" dirty="0" err="1"/>
              <a:t>medidas</a:t>
            </a:r>
            <a:r>
              <a:rPr lang="en-US" sz="2400" dirty="0"/>
              <a:t> </a:t>
            </a:r>
            <a:r>
              <a:rPr lang="en-US" sz="2400" dirty="0" err="1"/>
              <a:t>rápidas</a:t>
            </a:r>
            <a:r>
              <a:rPr lang="en-US" sz="2400" dirty="0"/>
              <a:t> para </a:t>
            </a:r>
            <a:r>
              <a:rPr lang="en-US" sz="2400" dirty="0" err="1"/>
              <a:t>prevenir</a:t>
            </a:r>
            <a:r>
              <a:rPr lang="en-US" sz="2400" dirty="0"/>
              <a:t> </a:t>
            </a:r>
            <a:r>
              <a:rPr lang="en-US" sz="2400" dirty="0" err="1"/>
              <a:t>el</a:t>
            </a:r>
            <a:r>
              <a:rPr lang="en-US" sz="2400" dirty="0"/>
              <a:t> </a:t>
            </a:r>
            <a:r>
              <a:rPr lang="en-US" sz="2400" dirty="0" err="1"/>
              <a:t>fraude</a:t>
            </a:r>
            <a:r>
              <a:rPr lang="en-US" sz="2400" dirty="0"/>
              <a:t>, </a:t>
            </a:r>
            <a:r>
              <a:rPr lang="en-US" sz="2400" dirty="0" err="1"/>
              <a:t>el</a:t>
            </a:r>
            <a:r>
              <a:rPr lang="en-US" sz="2400" dirty="0"/>
              <a:t> </a:t>
            </a:r>
            <a:r>
              <a:rPr lang="en-US" sz="2400" dirty="0" err="1"/>
              <a:t>desperdicio</a:t>
            </a:r>
            <a:r>
              <a:rPr lang="en-US" sz="2400" dirty="0"/>
              <a:t> y </a:t>
            </a:r>
            <a:r>
              <a:rPr lang="en-US" sz="2400" dirty="0" err="1"/>
              <a:t>el</a:t>
            </a:r>
            <a:r>
              <a:rPr lang="en-US" sz="2400" dirty="0"/>
              <a:t> </a:t>
            </a:r>
            <a:r>
              <a:rPr lang="en-US" sz="2400" dirty="0" err="1"/>
              <a:t>abuso</a:t>
            </a:r>
            <a:r>
              <a:rPr lang="en-US" sz="2400" dirty="0"/>
              <a:t> </a:t>
            </a:r>
            <a:r>
              <a:rPr lang="en-US" sz="2400" dirty="0" err="1"/>
              <a:t>en</a:t>
            </a:r>
            <a:r>
              <a:rPr lang="en-US" sz="2400" dirty="0"/>
              <a:t> </a:t>
            </a:r>
            <a:r>
              <a:rPr lang="en-US" sz="2400" dirty="0" err="1"/>
              <a:t>el</a:t>
            </a:r>
            <a:r>
              <a:rPr lang="en-US" sz="2400" dirty="0"/>
              <a:t> sector </a:t>
            </a:r>
            <a:r>
              <a:rPr lang="en-US" sz="2400" dirty="0" err="1"/>
              <a:t>médico</a:t>
            </a:r>
            <a:r>
              <a:rPr lang="en-US" sz="2400" dirty="0"/>
              <a:t>. </a:t>
            </a:r>
            <a:r>
              <a:rPr lang="en-US" sz="2400" dirty="0" err="1"/>
              <a:t>Visite</a:t>
            </a:r>
            <a:r>
              <a:rPr lang="en-US" sz="2400" dirty="0"/>
              <a:t> cms.gov/fraud para </a:t>
            </a:r>
            <a:r>
              <a:rPr lang="en-US" sz="2400" dirty="0" err="1"/>
              <a:t>conocer</a:t>
            </a:r>
            <a:r>
              <a:rPr lang="en-US" sz="2400" dirty="0"/>
              <a:t> </a:t>
            </a:r>
            <a:r>
              <a:rPr lang="en-US" sz="2400" dirty="0" err="1"/>
              <a:t>historias</a:t>
            </a:r>
            <a:r>
              <a:rPr lang="en-US" sz="2400" dirty="0"/>
              <a:t> de </a:t>
            </a:r>
            <a:r>
              <a:rPr lang="en-US" sz="2400" dirty="0" err="1"/>
              <a:t>éxito</a:t>
            </a:r>
            <a:r>
              <a:rPr lang="en-US" sz="2400" dirty="0"/>
              <a:t> </a:t>
            </a:r>
            <a:r>
              <a:rPr lang="en-US" sz="2400" dirty="0" err="1"/>
              <a:t>en</a:t>
            </a:r>
            <a:r>
              <a:rPr lang="en-US" sz="2400" dirty="0"/>
              <a:t> la lucha contra </a:t>
            </a:r>
            <a:r>
              <a:rPr lang="en-US" sz="2400" dirty="0" err="1"/>
              <a:t>el</a:t>
            </a:r>
            <a:r>
              <a:rPr lang="en-US" sz="2400" dirty="0"/>
              <a:t> </a:t>
            </a:r>
            <a:r>
              <a:rPr lang="en-US" sz="2400" dirty="0" err="1"/>
              <a:t>fraude</a:t>
            </a:r>
            <a:r>
              <a:rPr lang="en-US" sz="2400" dirty="0"/>
              <a:t>.</a:t>
            </a:r>
          </a:p>
          <a:p>
            <a:pPr lvl="1">
              <a:spcBef>
                <a:spcPct val="0"/>
              </a:spcBef>
            </a:pPr>
            <a:endParaRPr lang="en-US" sz="2400" dirty="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dirty="0"/>
          </a:p>
        </p:txBody>
      </p:sp>
      <p:sp>
        <p:nvSpPr>
          <p:cNvPr id="6" name="Slide Number Placeholder 5"/>
          <p:cNvSpPr>
            <a:spLocks noGrp="1"/>
          </p:cNvSpPr>
          <p:nvPr>
            <p:ph type="sldNum" sz="quarter" idx="12"/>
          </p:nvPr>
        </p:nvSpPr>
        <p:spPr/>
        <p:txBody>
          <a:bodyPr/>
          <a:lstStyle/>
          <a:p>
            <a:fld id="{D60A6685-DBF6-4C41-A0CC-AA9EA7A85A20}" type="slidenum">
              <a:rPr lang="en-US" smtClean="0"/>
              <a:t>25</a:t>
            </a:fld>
            <a:endParaRPr lang="en-US"/>
          </a:p>
        </p:txBody>
      </p:sp>
    </p:spTree>
    <p:custDataLst>
      <p:tags r:id="rId1"/>
    </p:custDataLst>
    <p:extLst>
      <p:ext uri="{BB962C8B-B14F-4D97-AF65-F5344CB8AC3E}">
        <p14:creationId xmlns:p14="http://schemas.microsoft.com/office/powerpoint/2010/main" val="405195493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3200"/>
              <a:t>Vuélvase digital con Medicare</a:t>
            </a:r>
          </a:p>
        </p:txBody>
      </p:sp>
      <p:sp>
        <p:nvSpPr>
          <p:cNvPr id="3" name="Content Placeholder 2"/>
          <p:cNvSpPr>
            <a:spLocks noGrp="1"/>
          </p:cNvSpPr>
          <p:nvPr>
            <p:ph idx="1"/>
          </p:nvPr>
        </p:nvSpPr>
        <p:spPr>
          <a:xfrm>
            <a:off x="200723" y="1326996"/>
            <a:ext cx="8314628" cy="5029356"/>
          </a:xfrm>
        </p:spPr>
        <p:txBody>
          <a:bodyPr/>
          <a:lstStyle/>
          <a:p>
            <a:pPr marL="342900" marR="0" lvl="0" indent="-342900" rtl="0">
              <a:lnSpc>
                <a:spcPct val="107000"/>
              </a:lnSpc>
              <a:spcAft>
                <a:spcPts val="600"/>
              </a:spcAft>
              <a:buFont typeface="Symbol" panose="05050102010706020507" pitchFamily="18" charset="2"/>
              <a:buChar char=""/>
            </a:pPr>
            <a:r>
              <a:rPr lang="en-US" sz="2200" kern="100" dirty="0">
                <a:effectLst/>
                <a:ea typeface="Aptos" panose="020B0004020202020204" pitchFamily="34" charset="0"/>
                <a:cs typeface="Arial" panose="020B0604020202020204" pitchFamily="34" charset="0"/>
              </a:rPr>
              <a:t>¡</a:t>
            </a:r>
            <a:r>
              <a:rPr lang="en-US" sz="2200" kern="100" dirty="0" err="1">
                <a:effectLst/>
                <a:ea typeface="Aptos" panose="020B0004020202020204" pitchFamily="34" charset="0"/>
                <a:cs typeface="Arial" panose="020B0604020202020204" pitchFamily="34" charset="0"/>
              </a:rPr>
              <a:t>Obtenga</a:t>
            </a:r>
            <a:r>
              <a:rPr lang="en-US" sz="2200" kern="100" dirty="0">
                <a:effectLst/>
                <a:ea typeface="Aptos" panose="020B0004020202020204" pitchFamily="34" charset="0"/>
                <a:cs typeface="Arial" panose="020B0604020202020204" pitchFamily="34" charset="0"/>
              </a:rPr>
              <a:t> </a:t>
            </a:r>
            <a:r>
              <a:rPr lang="en-US" sz="2200" kern="100" dirty="0" err="1">
                <a:effectLst/>
                <a:ea typeface="Aptos" panose="020B0004020202020204" pitchFamily="34" charset="0"/>
                <a:cs typeface="Arial" panose="020B0604020202020204" pitchFamily="34" charset="0"/>
              </a:rPr>
              <a:t>recursos</a:t>
            </a:r>
            <a:r>
              <a:rPr lang="en-US" sz="2200" kern="100" dirty="0">
                <a:effectLst/>
                <a:ea typeface="Aptos" panose="020B0004020202020204" pitchFamily="34" charset="0"/>
                <a:cs typeface="Arial" panose="020B0604020202020204" pitchFamily="34" charset="0"/>
              </a:rPr>
              <a:t> de Medicare al </a:t>
            </a:r>
            <a:r>
              <a:rPr lang="en-US" sz="2200" kern="100" dirty="0" err="1">
                <a:effectLst/>
                <a:ea typeface="Aptos" panose="020B0004020202020204" pitchFamily="34" charset="0"/>
                <a:cs typeface="Arial" panose="020B0604020202020204" pitchFamily="34" charset="0"/>
              </a:rPr>
              <a:t>alcance</a:t>
            </a:r>
            <a:r>
              <a:rPr lang="en-US" sz="2200" kern="100" dirty="0">
                <a:effectLst/>
                <a:ea typeface="Aptos" panose="020B0004020202020204" pitchFamily="34" charset="0"/>
                <a:cs typeface="Arial" panose="020B0604020202020204" pitchFamily="34" charset="0"/>
              </a:rPr>
              <a:t> de </a:t>
            </a:r>
            <a:r>
              <a:rPr lang="en-US" sz="2200" kern="100" dirty="0" err="1">
                <a:effectLst/>
                <a:ea typeface="Aptos" panose="020B0004020202020204" pitchFamily="34" charset="0"/>
                <a:cs typeface="Arial" panose="020B0604020202020204" pitchFamily="34" charset="0"/>
              </a:rPr>
              <a:t>su</a:t>
            </a:r>
            <a:r>
              <a:rPr lang="en-US" sz="2200" kern="100" dirty="0">
                <a:effectLst/>
                <a:ea typeface="Aptos" panose="020B0004020202020204" pitchFamily="34" charset="0"/>
                <a:cs typeface="Arial" panose="020B0604020202020204" pitchFamily="34" charset="0"/>
              </a:rPr>
              <a:t> mano! </a:t>
            </a:r>
            <a:r>
              <a:rPr lang="en-US" sz="2200" kern="100" dirty="0" err="1">
                <a:effectLst/>
                <a:ea typeface="Aptos" panose="020B0004020202020204" pitchFamily="34" charset="0"/>
                <a:cs typeface="Arial" panose="020B0604020202020204" pitchFamily="34" charset="0"/>
              </a:rPr>
              <a:t>Inicie</a:t>
            </a:r>
            <a:r>
              <a:rPr lang="en-US" sz="2200" kern="100" dirty="0">
                <a:effectLst/>
                <a:ea typeface="Aptos" panose="020B0004020202020204" pitchFamily="34" charset="0"/>
                <a:cs typeface="Arial" panose="020B0604020202020204" pitchFamily="34" charset="0"/>
              </a:rPr>
              <a:t> </a:t>
            </a:r>
            <a:r>
              <a:rPr lang="en-US" sz="2200" kern="100" dirty="0" err="1">
                <a:effectLst/>
                <a:ea typeface="Aptos" panose="020B0004020202020204" pitchFamily="34" charset="0"/>
                <a:cs typeface="Arial" panose="020B0604020202020204" pitchFamily="34" charset="0"/>
              </a:rPr>
              <a:t>sesión</a:t>
            </a:r>
            <a:r>
              <a:rPr lang="en-US" sz="2200" kern="100" dirty="0">
                <a:effectLst/>
                <a:ea typeface="Aptos" panose="020B0004020202020204" pitchFamily="34" charset="0"/>
                <a:cs typeface="Arial" panose="020B0604020202020204" pitchFamily="34" charset="0"/>
              </a:rPr>
              <a:t> (o </a:t>
            </a:r>
            <a:r>
              <a:rPr lang="en-US" sz="2200" kern="100" dirty="0" err="1">
                <a:effectLst/>
                <a:ea typeface="Aptos" panose="020B0004020202020204" pitchFamily="34" charset="0"/>
                <a:cs typeface="Arial" panose="020B0604020202020204" pitchFamily="34" charset="0"/>
              </a:rPr>
              <a:t>cree</a:t>
            </a:r>
            <a:r>
              <a:rPr lang="en-US" sz="2200" kern="100" dirty="0">
                <a:effectLst/>
                <a:ea typeface="Aptos" panose="020B0004020202020204" pitchFamily="34" charset="0"/>
                <a:cs typeface="Arial" panose="020B0604020202020204" pitchFamily="34" charset="0"/>
              </a:rPr>
              <a:t>) </a:t>
            </a:r>
            <a:r>
              <a:rPr lang="en-US" sz="2200" kern="100" dirty="0" err="1">
                <a:effectLst/>
                <a:ea typeface="Aptos" panose="020B0004020202020204" pitchFamily="34" charset="0"/>
                <a:cs typeface="Arial" panose="020B0604020202020204" pitchFamily="34" charset="0"/>
              </a:rPr>
              <a:t>su</a:t>
            </a:r>
            <a:r>
              <a:rPr lang="en-US" sz="2200" kern="100" dirty="0">
                <a:effectLst/>
                <a:ea typeface="Aptos" panose="020B0004020202020204" pitchFamily="34" charset="0"/>
                <a:cs typeface="Arial" panose="020B0604020202020204" pitchFamily="34" charset="0"/>
              </a:rPr>
              <a:t> </a:t>
            </a:r>
            <a:r>
              <a:rPr lang="en-US" sz="2200" kern="100" dirty="0" err="1">
                <a:effectLst/>
                <a:ea typeface="Aptos" panose="020B0004020202020204" pitchFamily="34" charset="0"/>
                <a:cs typeface="Arial" panose="020B0604020202020204" pitchFamily="34" charset="0"/>
              </a:rPr>
              <a:t>cuenta</a:t>
            </a:r>
            <a:r>
              <a:rPr lang="en-US" sz="2200" kern="100" dirty="0">
                <a:effectLst/>
                <a:ea typeface="Aptos" panose="020B0004020202020204" pitchFamily="34" charset="0"/>
                <a:cs typeface="Arial" panose="020B0604020202020204" pitchFamily="34" charset="0"/>
              </a:rPr>
              <a:t> </a:t>
            </a:r>
            <a:r>
              <a:rPr lang="en-US" sz="2200" kern="100" dirty="0" err="1">
                <a:effectLst/>
                <a:ea typeface="Aptos" panose="020B0004020202020204" pitchFamily="34" charset="0"/>
                <a:cs typeface="Arial" panose="020B0604020202020204" pitchFamily="34" charset="0"/>
              </a:rPr>
              <a:t>segura</a:t>
            </a:r>
            <a:r>
              <a:rPr lang="en-US" sz="2200" kern="100" dirty="0">
                <a:effectLst/>
                <a:ea typeface="Aptos" panose="020B0004020202020204" pitchFamily="34" charset="0"/>
                <a:cs typeface="Arial" panose="020B0604020202020204" pitchFamily="34" charset="0"/>
              </a:rPr>
              <a:t> de Medicare.gov </a:t>
            </a:r>
            <a:r>
              <a:rPr lang="en-US" sz="2200" kern="100" dirty="0" err="1">
                <a:effectLst/>
                <a:ea typeface="Aptos" panose="020B0004020202020204" pitchFamily="34" charset="0"/>
                <a:cs typeface="Arial" panose="020B0604020202020204" pitchFamily="34" charset="0"/>
              </a:rPr>
              <a:t>en</a:t>
            </a:r>
            <a:r>
              <a:rPr lang="en-US" sz="2200" kern="100" dirty="0">
                <a:effectLst/>
                <a:ea typeface="Aptos" panose="020B0004020202020204" pitchFamily="34" charset="0"/>
                <a:cs typeface="Arial" panose="020B0604020202020204" pitchFamily="34" charset="0"/>
              </a:rPr>
              <a:t> </a:t>
            </a:r>
            <a:r>
              <a:rPr lang="en-US" sz="2200" u="sng" kern="100" dirty="0">
                <a:effectLst/>
                <a:ea typeface="Aptos" panose="020B0004020202020204" pitchFamily="34" charset="0"/>
                <a:cs typeface="Arial" panose="020B0604020202020204" pitchFamily="34" charset="0"/>
              </a:rPr>
              <a:t>es.M</a:t>
            </a:r>
            <a:r>
              <a:rPr lang="en-US" sz="2200" u="sng" kern="100" dirty="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edicare.gov/account</a:t>
            </a:r>
            <a:r>
              <a:rPr lang="en-US" sz="2200" u="sng" kern="100" dirty="0">
                <a:ea typeface="Times New Roman" panose="02020603050405020304" pitchFamily="18" charset="0"/>
                <a:cs typeface="Arial" panose="020B0604020202020204" pitchFamily="34" charset="0"/>
              </a:rPr>
              <a:t>.</a:t>
            </a:r>
            <a:r>
              <a:rPr lang="en-US" sz="2200" kern="100" dirty="0">
                <a:effectLst/>
                <a:ea typeface="Aptos" panose="020B0004020202020204" pitchFamily="34" charset="0"/>
                <a:cs typeface="Arial" panose="020B0604020202020204" pitchFamily="34" charset="0"/>
              </a:rPr>
              <a:t> Puede </a:t>
            </a:r>
            <a:r>
              <a:rPr lang="en-US" sz="2200" kern="100" dirty="0" err="1">
                <a:effectLst/>
                <a:ea typeface="Aptos" panose="020B0004020202020204" pitchFamily="34" charset="0"/>
                <a:cs typeface="Arial" panose="020B0604020202020204" pitchFamily="34" charset="0"/>
              </a:rPr>
              <a:t>manejar</a:t>
            </a:r>
            <a:r>
              <a:rPr lang="en-US" sz="2200" kern="100" dirty="0">
                <a:effectLst/>
                <a:ea typeface="Aptos" panose="020B0004020202020204" pitchFamily="34" charset="0"/>
                <a:cs typeface="Arial" panose="020B0604020202020204" pitchFamily="34" charset="0"/>
              </a:rPr>
              <a:t> sus </a:t>
            </a:r>
            <a:r>
              <a:rPr lang="en-US" sz="2200" kern="100" dirty="0" err="1">
                <a:effectLst/>
                <a:ea typeface="Aptos" panose="020B0004020202020204" pitchFamily="34" charset="0"/>
                <a:cs typeface="Arial" panose="020B0604020202020204" pitchFamily="34" charset="0"/>
              </a:rPr>
              <a:t>recetas</a:t>
            </a:r>
            <a:r>
              <a:rPr lang="en-US" sz="2200" kern="100" dirty="0">
                <a:effectLst/>
                <a:ea typeface="Aptos" panose="020B0004020202020204" pitchFamily="34" charset="0"/>
                <a:cs typeface="Arial" panose="020B0604020202020204" pitchFamily="34" charset="0"/>
              </a:rPr>
              <a:t>, </a:t>
            </a:r>
            <a:r>
              <a:rPr lang="en-US" sz="2200" kern="100" dirty="0" err="1">
                <a:effectLst/>
                <a:ea typeface="Aptos" panose="020B0004020202020204" pitchFamily="34" charset="0"/>
                <a:cs typeface="Arial" panose="020B0604020202020204" pitchFamily="34" charset="0"/>
              </a:rPr>
              <a:t>recibir</a:t>
            </a:r>
            <a:r>
              <a:rPr lang="en-US" sz="2200" kern="100" dirty="0">
                <a:effectLst/>
                <a:ea typeface="Aptos" panose="020B0004020202020204" pitchFamily="34" charset="0"/>
                <a:cs typeface="Arial" panose="020B0604020202020204" pitchFamily="34" charset="0"/>
              </a:rPr>
              <a:t> sus </a:t>
            </a:r>
            <a:r>
              <a:rPr lang="en-US" sz="2200" kern="100" dirty="0" err="1">
                <a:effectLst/>
                <a:ea typeface="Aptos" panose="020B0004020202020204" pitchFamily="34" charset="0"/>
                <a:cs typeface="Arial" panose="020B0604020202020204" pitchFamily="34" charset="0"/>
              </a:rPr>
              <a:t>Resúmenes</a:t>
            </a:r>
            <a:r>
              <a:rPr lang="en-US" sz="2200" kern="100" dirty="0">
                <a:effectLst/>
                <a:ea typeface="Aptos" panose="020B0004020202020204" pitchFamily="34" charset="0"/>
                <a:cs typeface="Arial" panose="020B0604020202020204" pitchFamily="34" charset="0"/>
              </a:rPr>
              <a:t> de Medicare (MSN) y </a:t>
            </a:r>
            <a:r>
              <a:rPr lang="en-US" sz="2200" kern="100" dirty="0" err="1">
                <a:effectLst/>
                <a:ea typeface="Aptos" panose="020B0004020202020204" pitchFamily="34" charset="0"/>
                <a:cs typeface="Arial" panose="020B0604020202020204" pitchFamily="34" charset="0"/>
              </a:rPr>
              <a:t>más</a:t>
            </a:r>
            <a:r>
              <a:rPr lang="en-US" sz="2200" kern="100" dirty="0">
                <a:effectLst/>
                <a:ea typeface="Aptos" panose="020B0004020202020204" pitchFamily="34" charset="0"/>
                <a:cs typeface="Arial" panose="020B0604020202020204" pitchFamily="34" charset="0"/>
              </a:rPr>
              <a:t> las 24 horas del día. </a:t>
            </a:r>
          </a:p>
          <a:p>
            <a:pPr marL="342900" indent="-342900" rtl="0">
              <a:lnSpc>
                <a:spcPct val="107000"/>
              </a:lnSpc>
              <a:spcAft>
                <a:spcPts val="600"/>
              </a:spcAft>
              <a:buFont typeface="Symbol" panose="05050102010706020507" pitchFamily="18" charset="2"/>
              <a:buChar char=""/>
            </a:pPr>
            <a:r>
              <a:rPr lang="en-US" sz="2200" kern="100" dirty="0">
                <a:ea typeface="Times New Roman" panose="02020603050405020304" pitchFamily="18" charset="0"/>
                <a:cs typeface="Arial" panose="020B0604020202020204" pitchFamily="34" charset="0"/>
              </a:rPr>
              <a:t>Si </a:t>
            </a:r>
            <a:r>
              <a:rPr lang="en-US" sz="2200" kern="100" dirty="0" err="1">
                <a:ea typeface="Times New Roman" panose="02020603050405020304" pitchFamily="18" charset="0"/>
                <a:cs typeface="Arial" panose="020B0604020202020204" pitchFamily="34" charset="0"/>
              </a:rPr>
              <a:t>necesita</a:t>
            </a:r>
            <a:r>
              <a:rPr lang="en-US" sz="2200" kern="100" dirty="0">
                <a:ea typeface="Times New Roman" panose="02020603050405020304" pitchFamily="18" charset="0"/>
                <a:cs typeface="Arial" panose="020B0604020202020204" pitchFamily="34" charset="0"/>
              </a:rPr>
              <a:t> </a:t>
            </a:r>
            <a:r>
              <a:rPr lang="en-US" sz="2200" kern="100" dirty="0" err="1">
                <a:ea typeface="Times New Roman" panose="02020603050405020304" pitchFamily="18" charset="0"/>
                <a:cs typeface="Arial" panose="020B0604020202020204" pitchFamily="34" charset="0"/>
              </a:rPr>
              <a:t>almacenar</a:t>
            </a:r>
            <a:r>
              <a:rPr lang="en-US" sz="2200" kern="100" dirty="0">
                <a:ea typeface="Times New Roman" panose="02020603050405020304" pitchFamily="18" charset="0"/>
                <a:cs typeface="Arial" panose="020B0604020202020204" pitchFamily="34" charset="0"/>
              </a:rPr>
              <a:t>, </a:t>
            </a:r>
            <a:r>
              <a:rPr lang="en-US" sz="2200" kern="100" dirty="0" err="1">
                <a:ea typeface="Times New Roman" panose="02020603050405020304" pitchFamily="18" charset="0"/>
                <a:cs typeface="Arial" panose="020B0604020202020204" pitchFamily="34" charset="0"/>
              </a:rPr>
              <a:t>imprimir</a:t>
            </a:r>
            <a:r>
              <a:rPr lang="en-US" sz="2200" kern="100" dirty="0">
                <a:ea typeface="Times New Roman" panose="02020603050405020304" pitchFamily="18" charset="0"/>
                <a:cs typeface="Arial" panose="020B0604020202020204" pitchFamily="34" charset="0"/>
              </a:rPr>
              <a:t> o </a:t>
            </a:r>
            <a:r>
              <a:rPr lang="en-US" sz="2200" kern="100" dirty="0" err="1">
                <a:ea typeface="Times New Roman" panose="02020603050405020304" pitchFamily="18" charset="0"/>
                <a:cs typeface="Arial" panose="020B0604020202020204" pitchFamily="34" charset="0"/>
              </a:rPr>
              <a:t>compartir</a:t>
            </a:r>
            <a:r>
              <a:rPr lang="en-US" sz="2200" kern="100" dirty="0">
                <a:ea typeface="Times New Roman" panose="02020603050405020304" pitchFamily="18" charset="0"/>
                <a:cs typeface="Arial" panose="020B0604020202020204" pitchFamily="34" charset="0"/>
              </a:rPr>
              <a:t> </a:t>
            </a:r>
            <a:r>
              <a:rPr lang="en-US" sz="2200" kern="100" dirty="0" err="1">
                <a:ea typeface="Times New Roman" panose="02020603050405020304" pitchFamily="18" charset="0"/>
                <a:cs typeface="Arial" panose="020B0604020202020204" pitchFamily="34" charset="0"/>
              </a:rPr>
              <a:t>información</a:t>
            </a:r>
            <a:r>
              <a:rPr lang="en-US" sz="2200" kern="100" dirty="0">
                <a:ea typeface="Times New Roman" panose="02020603050405020304" pitchFamily="18" charset="0"/>
                <a:cs typeface="Arial" panose="020B0604020202020204" pitchFamily="34" charset="0"/>
              </a:rPr>
              <a:t> de Medicare con un </a:t>
            </a:r>
            <a:r>
              <a:rPr lang="en-US" sz="2200" kern="100" dirty="0" err="1">
                <a:ea typeface="Times New Roman" panose="02020603050405020304" pitchFamily="18" charset="0"/>
                <a:cs typeface="Arial" panose="020B0604020202020204" pitchFamily="34" charset="0"/>
              </a:rPr>
              <a:t>representante</a:t>
            </a:r>
            <a:r>
              <a:rPr lang="en-US" sz="2200" kern="100" dirty="0">
                <a:ea typeface="Times New Roman" panose="02020603050405020304" pitchFamily="18" charset="0"/>
                <a:cs typeface="Arial" panose="020B0604020202020204" pitchFamily="34" charset="0"/>
              </a:rPr>
              <a:t> de </a:t>
            </a:r>
            <a:r>
              <a:rPr lang="en-US" sz="2200" kern="100" dirty="0" err="1">
                <a:ea typeface="Times New Roman" panose="02020603050405020304" pitchFamily="18" charset="0"/>
                <a:cs typeface="Arial" panose="020B0604020202020204" pitchFamily="34" charset="0"/>
              </a:rPr>
              <a:t>confianza</a:t>
            </a:r>
            <a:r>
              <a:rPr lang="en-US" sz="2200" kern="100" dirty="0">
                <a:ea typeface="Times New Roman" panose="02020603050405020304" pitchFamily="18" charset="0"/>
                <a:cs typeface="Arial" panose="020B0604020202020204" pitchFamily="34" charset="0"/>
              </a:rPr>
              <a:t> (</a:t>
            </a:r>
            <a:r>
              <a:rPr lang="en-US" sz="2200" kern="100" dirty="0" err="1">
                <a:ea typeface="Times New Roman" panose="02020603050405020304" pitchFamily="18" charset="0"/>
                <a:cs typeface="Arial" panose="020B0604020202020204" pitchFamily="34" charset="0"/>
              </a:rPr>
              <a:t>como</a:t>
            </a:r>
            <a:r>
              <a:rPr lang="en-US" sz="2200" kern="100" dirty="0">
                <a:ea typeface="Times New Roman" panose="02020603050405020304" pitchFamily="18" charset="0"/>
                <a:cs typeface="Arial" panose="020B0604020202020204" pitchFamily="34" charset="0"/>
              </a:rPr>
              <a:t> un familiar </a:t>
            </a:r>
            <a:r>
              <a:rPr lang="en-US" sz="2200" kern="100" dirty="0" err="1">
                <a:ea typeface="Times New Roman" panose="02020603050405020304" pitchFamily="18" charset="0"/>
                <a:cs typeface="Arial" panose="020B0604020202020204" pitchFamily="34" charset="0"/>
              </a:rPr>
              <a:t>cercano</a:t>
            </a:r>
            <a:r>
              <a:rPr lang="en-US" sz="2200" kern="100" dirty="0">
                <a:ea typeface="Times New Roman" panose="02020603050405020304" pitchFamily="18" charset="0"/>
                <a:cs typeface="Arial" panose="020B0604020202020204" pitchFamily="34" charset="0"/>
              </a:rPr>
              <a:t>), </a:t>
            </a:r>
            <a:r>
              <a:rPr lang="en-US" sz="2200" kern="100" dirty="0" err="1">
                <a:ea typeface="Times New Roman" panose="02020603050405020304" pitchFamily="18" charset="0"/>
                <a:cs typeface="Arial" panose="020B0604020202020204" pitchFamily="34" charset="0"/>
              </a:rPr>
              <a:t>tendrá</a:t>
            </a:r>
            <a:r>
              <a:rPr lang="en-US" sz="2200" kern="100" dirty="0">
                <a:ea typeface="Times New Roman" panose="02020603050405020304" pitchFamily="18" charset="0"/>
                <a:cs typeface="Arial" panose="020B0604020202020204" pitchFamily="34" charset="0"/>
              </a:rPr>
              <a:t> control </a:t>
            </a:r>
            <a:r>
              <a:rPr lang="en-US" sz="2200" kern="100" dirty="0" err="1">
                <a:ea typeface="Times New Roman" panose="02020603050405020304" pitchFamily="18" charset="0"/>
                <a:cs typeface="Arial" panose="020B0604020202020204" pitchFamily="34" charset="0"/>
              </a:rPr>
              <a:t>sobre</a:t>
            </a:r>
            <a:r>
              <a:rPr lang="en-US" sz="2200" kern="100" dirty="0">
                <a:ea typeface="Times New Roman" panose="02020603050405020304" pitchFamily="18" charset="0"/>
                <a:cs typeface="Arial" panose="020B0604020202020204" pitchFamily="34" charset="0"/>
              </a:rPr>
              <a:t> </a:t>
            </a:r>
            <a:r>
              <a:rPr lang="en-US" sz="2200" kern="100" dirty="0" err="1">
                <a:ea typeface="Times New Roman" panose="02020603050405020304" pitchFamily="18" charset="0"/>
                <a:cs typeface="Arial" panose="020B0604020202020204" pitchFamily="34" charset="0"/>
              </a:rPr>
              <a:t>esa</a:t>
            </a:r>
            <a:r>
              <a:rPr lang="en-US" sz="2200" kern="100" dirty="0">
                <a:ea typeface="Times New Roman" panose="02020603050405020304" pitchFamily="18" charset="0"/>
                <a:cs typeface="Arial" panose="020B0604020202020204" pitchFamily="34" charset="0"/>
              </a:rPr>
              <a:t> </a:t>
            </a:r>
            <a:r>
              <a:rPr lang="en-US" sz="2200" kern="100" dirty="0" err="1">
                <a:ea typeface="Times New Roman" panose="02020603050405020304" pitchFamily="18" charset="0"/>
                <a:cs typeface="Arial" panose="020B0604020202020204" pitchFamily="34" charset="0"/>
              </a:rPr>
              <a:t>información</a:t>
            </a:r>
            <a:r>
              <a:rPr lang="en-US" sz="2200" kern="100" dirty="0">
                <a:ea typeface="Times New Roman" panose="02020603050405020304" pitchFamily="18" charset="0"/>
                <a:cs typeface="Arial" panose="020B0604020202020204" pitchFamily="34" charset="0"/>
              </a:rPr>
              <a:t> con </a:t>
            </a:r>
            <a:r>
              <a:rPr lang="en-US" sz="2200" kern="100" dirty="0" err="1">
                <a:ea typeface="Times New Roman" panose="02020603050405020304" pitchFamily="18" charset="0"/>
                <a:cs typeface="Arial" panose="020B0604020202020204" pitchFamily="34" charset="0"/>
              </a:rPr>
              <a:t>su</a:t>
            </a:r>
            <a:r>
              <a:rPr lang="en-US" sz="2200" kern="100" dirty="0">
                <a:ea typeface="Times New Roman" panose="02020603050405020304" pitchFamily="18" charset="0"/>
                <a:cs typeface="Arial" panose="020B0604020202020204" pitchFamily="34" charset="0"/>
              </a:rPr>
              <a:t> </a:t>
            </a:r>
            <a:r>
              <a:rPr lang="en-US" sz="2200" kern="100" dirty="0" err="1">
                <a:ea typeface="Times New Roman" panose="02020603050405020304" pitchFamily="18" charset="0"/>
                <a:cs typeface="Arial" panose="020B0604020202020204" pitchFamily="34" charset="0"/>
              </a:rPr>
              <a:t>cuenta</a:t>
            </a:r>
            <a:r>
              <a:rPr lang="en-US" sz="2200" kern="100" dirty="0">
                <a:ea typeface="Times New Roman" panose="02020603050405020304" pitchFamily="18" charset="0"/>
                <a:cs typeface="Arial" panose="020B0604020202020204" pitchFamily="34" charset="0"/>
              </a:rPr>
              <a:t> </a:t>
            </a:r>
            <a:r>
              <a:rPr lang="en-US" sz="2200" kern="100" dirty="0" err="1">
                <a:ea typeface="Times New Roman" panose="02020603050405020304" pitchFamily="18" charset="0"/>
                <a:cs typeface="Arial" panose="020B0604020202020204" pitchFamily="34" charset="0"/>
              </a:rPr>
              <a:t>en</a:t>
            </a:r>
            <a:r>
              <a:rPr lang="en-US" sz="2200" kern="100" dirty="0">
                <a:ea typeface="Times New Roman" panose="02020603050405020304" pitchFamily="18" charset="0"/>
                <a:cs typeface="Arial" panose="020B0604020202020204" pitchFamily="34" charset="0"/>
              </a:rPr>
              <a:t> </a:t>
            </a:r>
            <a:r>
              <a:rPr lang="en-US" sz="2200" kern="100" dirty="0" err="1">
                <a:ea typeface="Times New Roman" panose="02020603050405020304" pitchFamily="18" charset="0"/>
                <a:cs typeface="Arial" panose="020B0604020202020204" pitchFamily="34" charset="0"/>
              </a:rPr>
              <a:t>línea</a:t>
            </a:r>
            <a:r>
              <a:rPr lang="en-US" sz="2200" kern="100" dirty="0">
                <a:ea typeface="Times New Roman" panose="02020603050405020304" pitchFamily="18" charset="0"/>
                <a:cs typeface="Arial" panose="020B0604020202020204" pitchFamily="34" charset="0"/>
              </a:rPr>
              <a:t>.</a:t>
            </a:r>
          </a:p>
          <a:p>
            <a:pPr marL="342900" indent="-342900" rtl="0">
              <a:lnSpc>
                <a:spcPct val="107000"/>
              </a:lnSpc>
              <a:spcAft>
                <a:spcPts val="600"/>
              </a:spcAft>
              <a:buFont typeface="Symbol" panose="05050102010706020507" pitchFamily="18" charset="2"/>
              <a:buChar char=""/>
            </a:pPr>
            <a:r>
              <a:rPr lang="en-US" sz="2200" dirty="0" err="1">
                <a:effectLst/>
                <a:latin typeface="Aptos" panose="020B0004020202020204" pitchFamily="34" charset="0"/>
                <a:ea typeface="Aptos" panose="020B0004020202020204" pitchFamily="34" charset="0"/>
                <a:cs typeface="Aptos" panose="020B0004020202020204" pitchFamily="34" charset="0"/>
              </a:rPr>
              <a:t>Ahora</a:t>
            </a:r>
            <a:r>
              <a:rPr lang="en-US" sz="2200" dirty="0">
                <a:effectLst/>
                <a:latin typeface="Aptos" panose="020B0004020202020204" pitchFamily="34" charset="0"/>
                <a:ea typeface="Aptos" panose="020B0004020202020204" pitchFamily="34" charset="0"/>
                <a:cs typeface="Aptos" panose="020B0004020202020204" pitchFamily="34" charset="0"/>
              </a:rPr>
              <a:t> también es un </a:t>
            </a:r>
            <a:r>
              <a:rPr lang="en-US" sz="2200" dirty="0" err="1">
                <a:effectLst/>
                <a:latin typeface="Aptos" panose="020B0004020202020204" pitchFamily="34" charset="0"/>
                <a:ea typeface="Aptos" panose="020B0004020202020204" pitchFamily="34" charset="0"/>
                <a:cs typeface="Aptos" panose="020B0004020202020204" pitchFamily="34" charset="0"/>
              </a:rPr>
              <a:t>buen</a:t>
            </a:r>
            <a:r>
              <a:rPr lang="en-US" sz="2200" dirty="0">
                <a:effectLst/>
                <a:latin typeface="Aptos" panose="020B0004020202020204" pitchFamily="34" charset="0"/>
                <a:ea typeface="Aptos" panose="020B0004020202020204" pitchFamily="34" charset="0"/>
                <a:cs typeface="Aptos" panose="020B0004020202020204" pitchFamily="34" charset="0"/>
              </a:rPr>
              <a:t> </a:t>
            </a:r>
            <a:r>
              <a:rPr lang="en-US" sz="2200" dirty="0" err="1">
                <a:effectLst/>
                <a:latin typeface="Aptos" panose="020B0004020202020204" pitchFamily="34" charset="0"/>
                <a:ea typeface="Aptos" panose="020B0004020202020204" pitchFamily="34" charset="0"/>
                <a:cs typeface="Aptos" panose="020B0004020202020204" pitchFamily="34" charset="0"/>
              </a:rPr>
              <a:t>momento</a:t>
            </a:r>
            <a:r>
              <a:rPr lang="en-US" sz="2200" dirty="0">
                <a:effectLst/>
                <a:latin typeface="Aptos" panose="020B0004020202020204" pitchFamily="34" charset="0"/>
                <a:ea typeface="Aptos" panose="020B0004020202020204" pitchFamily="34" charset="0"/>
                <a:cs typeface="Aptos" panose="020B0004020202020204" pitchFamily="34" charset="0"/>
              </a:rPr>
              <a:t> para </a:t>
            </a:r>
            <a:r>
              <a:rPr lang="en-US" sz="2200" dirty="0" err="1">
                <a:effectLst/>
                <a:latin typeface="Aptos" panose="020B0004020202020204" pitchFamily="34" charset="0"/>
                <a:ea typeface="Aptos" panose="020B0004020202020204" pitchFamily="34" charset="0"/>
                <a:cs typeface="Aptos" panose="020B0004020202020204" pitchFamily="34" charset="0"/>
              </a:rPr>
              <a:t>inscribirse</a:t>
            </a:r>
            <a:r>
              <a:rPr lang="en-US" sz="2200" dirty="0">
                <a:effectLst/>
                <a:latin typeface="Aptos" panose="020B0004020202020204" pitchFamily="34" charset="0"/>
                <a:ea typeface="Aptos" panose="020B0004020202020204" pitchFamily="34" charset="0"/>
                <a:cs typeface="Aptos" panose="020B0004020202020204" pitchFamily="34" charset="0"/>
              </a:rPr>
              <a:t> al </a:t>
            </a:r>
            <a:r>
              <a:rPr lang="en-US" sz="2200" dirty="0" err="1">
                <a:effectLst/>
                <a:latin typeface="Aptos" panose="020B0004020202020204" pitchFamily="34" charset="0"/>
                <a:ea typeface="Aptos" panose="020B0004020202020204" pitchFamily="34" charset="0"/>
                <a:cs typeface="Aptos" panose="020B0004020202020204" pitchFamily="34" charset="0"/>
              </a:rPr>
              <a:t>correo</a:t>
            </a:r>
            <a:r>
              <a:rPr lang="en-US" sz="2200" dirty="0">
                <a:effectLst/>
                <a:latin typeface="Aptos" panose="020B0004020202020204" pitchFamily="34" charset="0"/>
                <a:ea typeface="Aptos" panose="020B0004020202020204" pitchFamily="34" charset="0"/>
                <a:cs typeface="Aptos" panose="020B0004020202020204" pitchFamily="34" charset="0"/>
              </a:rPr>
              <a:t> </a:t>
            </a:r>
            <a:r>
              <a:rPr lang="en-US" sz="2200" dirty="0" err="1">
                <a:effectLst/>
                <a:latin typeface="Aptos" panose="020B0004020202020204" pitchFamily="34" charset="0"/>
                <a:ea typeface="Aptos" panose="020B0004020202020204" pitchFamily="34" charset="0"/>
                <a:cs typeface="Aptos" panose="020B0004020202020204" pitchFamily="34" charset="0"/>
              </a:rPr>
              <a:t>oficial</a:t>
            </a:r>
            <a:r>
              <a:rPr lang="en-US" sz="2200" dirty="0">
                <a:effectLst/>
                <a:latin typeface="Aptos" panose="020B0004020202020204" pitchFamily="34" charset="0"/>
                <a:ea typeface="Aptos" panose="020B0004020202020204" pitchFamily="34" charset="0"/>
                <a:cs typeface="Aptos" panose="020B0004020202020204" pitchFamily="34" charset="0"/>
              </a:rPr>
              <a:t> de Medicare:</a:t>
            </a:r>
          </a:p>
          <a:p>
            <a:pPr marL="742950" lvl="1" indent="-342900" rtl="0">
              <a:buFont typeface="Symbol" panose="05050102010706020507" pitchFamily="18" charset="2"/>
              <a:buChar char=""/>
            </a:pPr>
            <a:r>
              <a:rPr lang="en-US" sz="1800" dirty="0" err="1">
                <a:effectLst/>
                <a:latin typeface="Aptos" panose="020B0004020202020204" pitchFamily="34" charset="0"/>
                <a:ea typeface="Times New Roman" panose="02020603050405020304" pitchFamily="18" charset="0"/>
                <a:cs typeface="Aptos" panose="020B0004020202020204" pitchFamily="34" charset="0"/>
              </a:rPr>
              <a:t>Obtenga</a:t>
            </a:r>
            <a:r>
              <a:rPr lang="en-US" sz="1800" dirty="0">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effectLst/>
                <a:latin typeface="Aptos" panose="020B0004020202020204" pitchFamily="34" charset="0"/>
                <a:ea typeface="Times New Roman" panose="02020603050405020304" pitchFamily="18" charset="0"/>
                <a:cs typeface="Aptos" panose="020B0004020202020204" pitchFamily="34" charset="0"/>
              </a:rPr>
              <a:t>información</a:t>
            </a:r>
            <a:r>
              <a:rPr lang="en-US" sz="1800" dirty="0">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effectLst/>
                <a:latin typeface="Aptos" panose="020B0004020202020204" pitchFamily="34" charset="0"/>
                <a:ea typeface="Times New Roman" panose="02020603050405020304" pitchFamily="18" charset="0"/>
                <a:cs typeface="Aptos" panose="020B0004020202020204" pitchFamily="34" charset="0"/>
              </a:rPr>
              <a:t>sobre</a:t>
            </a:r>
            <a:r>
              <a:rPr lang="en-US" sz="1800" dirty="0">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effectLst/>
                <a:latin typeface="Aptos" panose="020B0004020202020204" pitchFamily="34" charset="0"/>
                <a:ea typeface="Times New Roman" panose="02020603050405020304" pitchFamily="18" charset="0"/>
                <a:cs typeface="Aptos" panose="020B0004020202020204" pitchFamily="34" charset="0"/>
              </a:rPr>
              <a:t>cómo</a:t>
            </a:r>
            <a:r>
              <a:rPr lang="en-US" sz="1800" dirty="0">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effectLst/>
                <a:latin typeface="Aptos" panose="020B0004020202020204" pitchFamily="34" charset="0"/>
                <a:ea typeface="Times New Roman" panose="02020603050405020304" pitchFamily="18" charset="0"/>
                <a:cs typeface="Aptos" panose="020B0004020202020204" pitchFamily="34" charset="0"/>
              </a:rPr>
              <a:t>sacar</a:t>
            </a:r>
            <a:r>
              <a:rPr lang="en-US" sz="1800" dirty="0">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effectLst/>
                <a:latin typeface="Aptos" panose="020B0004020202020204" pitchFamily="34" charset="0"/>
                <a:ea typeface="Times New Roman" panose="02020603050405020304" pitchFamily="18" charset="0"/>
                <a:cs typeface="Aptos" panose="020B0004020202020204" pitchFamily="34" charset="0"/>
              </a:rPr>
              <a:t>el</a:t>
            </a:r>
            <a:r>
              <a:rPr lang="en-US" sz="1800" dirty="0">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effectLst/>
                <a:latin typeface="Aptos" panose="020B0004020202020204" pitchFamily="34" charset="0"/>
                <a:ea typeface="Times New Roman" panose="02020603050405020304" pitchFamily="18" charset="0"/>
                <a:cs typeface="Aptos" panose="020B0004020202020204" pitchFamily="34" charset="0"/>
              </a:rPr>
              <a:t>máximo</a:t>
            </a:r>
            <a:r>
              <a:rPr lang="en-US" sz="1800" dirty="0">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effectLst/>
                <a:latin typeface="Aptos" panose="020B0004020202020204" pitchFamily="34" charset="0"/>
                <a:ea typeface="Times New Roman" panose="02020603050405020304" pitchFamily="18" charset="0"/>
                <a:cs typeface="Aptos" panose="020B0004020202020204" pitchFamily="34" charset="0"/>
              </a:rPr>
              <a:t>partido</a:t>
            </a:r>
            <a:r>
              <a:rPr lang="en-US" sz="1800" dirty="0">
                <a:effectLst/>
                <a:latin typeface="Aptos" panose="020B0004020202020204" pitchFamily="34" charset="0"/>
                <a:ea typeface="Times New Roman" panose="02020603050405020304" pitchFamily="18" charset="0"/>
                <a:cs typeface="Aptos" panose="020B0004020202020204" pitchFamily="34" charset="0"/>
              </a:rPr>
              <a:t> a Medicare</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742950" lvl="1" indent="-342900" rtl="0">
              <a:buFont typeface="Symbol" panose="05050102010706020507" pitchFamily="18" charset="2"/>
              <a:buChar char=""/>
            </a:pPr>
            <a:r>
              <a:rPr lang="en-US" sz="1800" dirty="0" err="1">
                <a:effectLst/>
                <a:latin typeface="Aptos" panose="020B0004020202020204" pitchFamily="34" charset="0"/>
                <a:ea typeface="Times New Roman" panose="02020603050405020304" pitchFamily="18" charset="0"/>
                <a:cs typeface="Aptos" panose="020B0004020202020204" pitchFamily="34" charset="0"/>
              </a:rPr>
              <a:t>Reciba</a:t>
            </a:r>
            <a:r>
              <a:rPr lang="en-US" sz="1800" dirty="0">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effectLst/>
                <a:latin typeface="Aptos" panose="020B0004020202020204" pitchFamily="34" charset="0"/>
                <a:ea typeface="Times New Roman" panose="02020603050405020304" pitchFamily="18" charset="0"/>
                <a:cs typeface="Aptos" panose="020B0004020202020204" pitchFamily="34" charset="0"/>
              </a:rPr>
              <a:t>recordatorios</a:t>
            </a:r>
            <a:r>
              <a:rPr lang="en-US" sz="1800" dirty="0">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effectLst/>
                <a:latin typeface="Aptos" panose="020B0004020202020204" pitchFamily="34" charset="0"/>
                <a:ea typeface="Times New Roman" panose="02020603050405020304" pitchFamily="18" charset="0"/>
                <a:cs typeface="Aptos" panose="020B0004020202020204" pitchFamily="34" charset="0"/>
              </a:rPr>
              <a:t>importantes</a:t>
            </a:r>
            <a:r>
              <a:rPr lang="en-US" sz="1800" dirty="0">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effectLst/>
                <a:latin typeface="Aptos" panose="020B0004020202020204" pitchFamily="34" charset="0"/>
                <a:ea typeface="Times New Roman" panose="02020603050405020304" pitchFamily="18" charset="0"/>
                <a:cs typeface="Aptos" panose="020B0004020202020204" pitchFamily="34" charset="0"/>
              </a:rPr>
              <a:t>sobre</a:t>
            </a:r>
            <a:r>
              <a:rPr lang="en-US" sz="1800" dirty="0">
                <a:effectLst/>
                <a:latin typeface="Aptos" panose="020B0004020202020204" pitchFamily="34" charset="0"/>
                <a:ea typeface="Times New Roman" panose="02020603050405020304" pitchFamily="18" charset="0"/>
                <a:cs typeface="Aptos" panose="020B0004020202020204" pitchFamily="34" charset="0"/>
              </a:rPr>
              <a:t> la </a:t>
            </a:r>
            <a:r>
              <a:rPr lang="en-US" sz="1800" dirty="0" err="1">
                <a:effectLst/>
                <a:latin typeface="Aptos" panose="020B0004020202020204" pitchFamily="34" charset="0"/>
                <a:ea typeface="Times New Roman" panose="02020603050405020304" pitchFamily="18" charset="0"/>
                <a:cs typeface="Aptos" panose="020B0004020202020204" pitchFamily="34" charset="0"/>
              </a:rPr>
              <a:t>Inscripción</a:t>
            </a:r>
            <a:r>
              <a:rPr lang="en-US" sz="1800" dirty="0">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effectLst/>
                <a:latin typeface="Aptos" panose="020B0004020202020204" pitchFamily="34" charset="0"/>
                <a:ea typeface="Times New Roman" panose="02020603050405020304" pitchFamily="18" charset="0"/>
                <a:cs typeface="Aptos" panose="020B0004020202020204" pitchFamily="34" charset="0"/>
              </a:rPr>
              <a:t>Abierta</a:t>
            </a:r>
            <a:r>
              <a:rPr lang="en-US" sz="1800" dirty="0">
                <a:effectLst/>
                <a:latin typeface="Aptos" panose="020B0004020202020204" pitchFamily="34" charset="0"/>
                <a:ea typeface="Times New Roman" panose="02020603050405020304" pitchFamily="18" charset="0"/>
                <a:cs typeface="Aptos" panose="020B0004020202020204" pitchFamily="34" charset="0"/>
              </a:rPr>
              <a:t> de Medicare</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742950" lvl="1" indent="-342900" rtl="0">
              <a:buFont typeface="Symbol" panose="05050102010706020507" pitchFamily="18" charset="2"/>
              <a:buChar char=""/>
            </a:pPr>
            <a:r>
              <a:rPr lang="en-US" sz="1800" dirty="0" err="1">
                <a:effectLst/>
                <a:latin typeface="Aptos" panose="020B0004020202020204" pitchFamily="34" charset="0"/>
                <a:ea typeface="Times New Roman" panose="02020603050405020304" pitchFamily="18" charset="0"/>
                <a:cs typeface="Aptos" panose="020B0004020202020204" pitchFamily="34" charset="0"/>
              </a:rPr>
              <a:t>Manténgase</a:t>
            </a:r>
            <a:r>
              <a:rPr lang="en-US" sz="1800" dirty="0">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effectLst/>
                <a:latin typeface="Aptos" panose="020B0004020202020204" pitchFamily="34" charset="0"/>
                <a:ea typeface="Times New Roman" panose="02020603050405020304" pitchFamily="18" charset="0"/>
                <a:cs typeface="Aptos" panose="020B0004020202020204" pitchFamily="34" charset="0"/>
              </a:rPr>
              <a:t>informado</a:t>
            </a:r>
            <a:r>
              <a:rPr lang="en-US" sz="1800" dirty="0">
                <a:effectLst/>
                <a:latin typeface="Aptos" panose="020B0004020202020204" pitchFamily="34" charset="0"/>
                <a:ea typeface="Times New Roman" panose="02020603050405020304" pitchFamily="18" charset="0"/>
                <a:cs typeface="Aptos" panose="020B0004020202020204" pitchFamily="34" charset="0"/>
              </a:rPr>
              <a:t> con </a:t>
            </a:r>
            <a:r>
              <a:rPr lang="en-US" sz="1800" dirty="0" err="1">
                <a:effectLst/>
                <a:latin typeface="Aptos" panose="020B0004020202020204" pitchFamily="34" charset="0"/>
                <a:ea typeface="Times New Roman" panose="02020603050405020304" pitchFamily="18" charset="0"/>
                <a:cs typeface="Aptos" panose="020B0004020202020204" pitchFamily="34" charset="0"/>
              </a:rPr>
              <a:t>información</a:t>
            </a:r>
            <a:r>
              <a:rPr lang="en-US" sz="1800" dirty="0">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effectLst/>
                <a:latin typeface="Aptos" panose="020B0004020202020204" pitchFamily="34" charset="0"/>
                <a:ea typeface="Times New Roman" panose="02020603050405020304" pitchFamily="18" charset="0"/>
                <a:cs typeface="Aptos" panose="020B0004020202020204" pitchFamily="34" charset="0"/>
              </a:rPr>
              <a:t>sobre</a:t>
            </a:r>
            <a:r>
              <a:rPr lang="en-US" sz="1800" dirty="0">
                <a:effectLst/>
                <a:latin typeface="Aptos" panose="020B0004020202020204" pitchFamily="34" charset="0"/>
                <a:ea typeface="Times New Roman" panose="02020603050405020304" pitchFamily="18" charset="0"/>
                <a:cs typeface="Aptos" panose="020B0004020202020204" pitchFamily="34" charset="0"/>
              </a:rPr>
              <a:t> </a:t>
            </a:r>
            <a:r>
              <a:rPr lang="en-US" sz="1800" dirty="0" err="1">
                <a:effectLst/>
                <a:latin typeface="Aptos" panose="020B0004020202020204" pitchFamily="34" charset="0"/>
                <a:ea typeface="Times New Roman" panose="02020603050405020304" pitchFamily="18" charset="0"/>
                <a:cs typeface="Aptos" panose="020B0004020202020204" pitchFamily="34" charset="0"/>
              </a:rPr>
              <a:t>salud</a:t>
            </a:r>
            <a:r>
              <a:rPr lang="en-US" sz="1800" dirty="0">
                <a:effectLst/>
                <a:latin typeface="Aptos" panose="020B0004020202020204" pitchFamily="34" charset="0"/>
                <a:ea typeface="Times New Roman" panose="02020603050405020304" pitchFamily="18" charset="0"/>
                <a:cs typeface="Aptos" panose="020B0004020202020204" pitchFamily="34" charset="0"/>
              </a:rPr>
              <a:t> y </a:t>
            </a:r>
            <a:r>
              <a:rPr lang="en-US" sz="1800" dirty="0" err="1">
                <a:effectLst/>
                <a:latin typeface="Aptos" panose="020B0004020202020204" pitchFamily="34" charset="0"/>
                <a:ea typeface="Times New Roman" panose="02020603050405020304" pitchFamily="18" charset="0"/>
                <a:cs typeface="Aptos" panose="020B0004020202020204" pitchFamily="34" charset="0"/>
              </a:rPr>
              <a:t>bienestar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nSpc>
                <a:spcPct val="107000"/>
              </a:lnSpc>
              <a:spcAft>
                <a:spcPts val="600"/>
              </a:spcAft>
              <a:buFont typeface="Symbol" panose="05050102010706020507" pitchFamily="18" charset="2"/>
              <a:buChar char=""/>
            </a:pPr>
            <a:endParaRPr lang="en-US" sz="2400" kern="100" dirty="0">
              <a:effectLst/>
              <a:ea typeface="Aptos" panose="020B0004020202020204" pitchFamily="34" charset="0"/>
              <a:cs typeface="Arial" panose="020B0604020202020204" pitchFamily="34" charset="0"/>
            </a:endParaRPr>
          </a:p>
          <a:p>
            <a:pPr marL="342900" marR="0" lvl="0" indent="-342900">
              <a:lnSpc>
                <a:spcPct val="107000"/>
              </a:lnSpc>
              <a:spcAft>
                <a:spcPts val="600"/>
              </a:spcAft>
              <a:buFont typeface="Symbol" panose="05050102010706020507" pitchFamily="18" charset="2"/>
              <a:buChar char=""/>
            </a:pPr>
            <a:endParaRPr lang="en-US" sz="2400" kern="100" dirty="0">
              <a:effectLst/>
              <a:ea typeface="Times New Roman" panose="02020603050405020304" pitchFamily="18" charset="0"/>
              <a:cs typeface="Arial" panose="020B0604020202020204" pitchFamily="34" charset="0"/>
            </a:endParaRPr>
          </a:p>
          <a:p>
            <a:pPr>
              <a:spcAft>
                <a:spcPts val="600"/>
              </a:spcAft>
            </a:pPr>
            <a:endParaRPr lang="en-US" sz="2400" dirty="0">
              <a:cs typeface="Arial" panose="020B0604020202020204" pitchFamily="34" charset="0"/>
            </a:endParaRPr>
          </a:p>
          <a:p>
            <a:pPr>
              <a:spcAft>
                <a:spcPts val="600"/>
              </a:spcAft>
            </a:pPr>
            <a:endParaRPr lang="en-US" dirty="0"/>
          </a:p>
        </p:txBody>
      </p:sp>
      <p:sp>
        <p:nvSpPr>
          <p:cNvPr id="6" name="Slide Number Placeholder 5"/>
          <p:cNvSpPr>
            <a:spLocks noGrp="1"/>
          </p:cNvSpPr>
          <p:nvPr>
            <p:ph type="sldNum" sz="quarter" idx="12"/>
          </p:nvPr>
        </p:nvSpPr>
        <p:spPr/>
        <p:txBody>
          <a:bodyPr/>
          <a:lstStyle/>
          <a:p>
            <a:fld id="{D60A6685-DBF6-4C41-A0CC-AA9EA7A85A20}" type="slidenum">
              <a:rPr lang="en-US" smtClean="0"/>
              <a:t>26</a:t>
            </a:fld>
            <a:endParaRPr lang="en-US"/>
          </a:p>
        </p:txBody>
      </p:sp>
    </p:spTree>
    <p:custDataLst>
      <p:tags r:id="rId1"/>
    </p:custDataLst>
    <p:extLst>
      <p:ext uri="{BB962C8B-B14F-4D97-AF65-F5344CB8AC3E}">
        <p14:creationId xmlns:p14="http://schemas.microsoft.com/office/powerpoint/2010/main" val="305459343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3200" dirty="0" err="1">
                <a:ea typeface="Times New Roman" panose="02020603050405020304" pitchFamily="18" charset="0"/>
                <a:cs typeface="Arial" panose="020B0604020202020204" pitchFamily="34" charset="0"/>
              </a:rPr>
              <a:t>Resumen</a:t>
            </a:r>
            <a:r>
              <a:rPr lang="en-US" sz="3200" dirty="0">
                <a:ea typeface="Times New Roman" panose="02020603050405020304" pitchFamily="18" charset="0"/>
                <a:cs typeface="Arial" panose="020B0604020202020204" pitchFamily="34" charset="0"/>
              </a:rPr>
              <a:t> de Medicare (MSN) </a:t>
            </a:r>
            <a:r>
              <a:rPr lang="en-US" sz="3200" dirty="0" err="1">
                <a:ea typeface="Times New Roman" panose="02020603050405020304" pitchFamily="18" charset="0"/>
                <a:cs typeface="Arial" panose="020B0604020202020204" pitchFamily="34" charset="0"/>
              </a:rPr>
              <a:t>en</a:t>
            </a:r>
            <a:r>
              <a:rPr lang="en-US" sz="3200" dirty="0">
                <a:ea typeface="Times New Roman" panose="02020603050405020304" pitchFamily="18" charset="0"/>
                <a:cs typeface="Arial" panose="020B0604020202020204" pitchFamily="34" charset="0"/>
              </a:rPr>
              <a:t> es.</a:t>
            </a:r>
            <a:r>
              <a:rPr lang="en-US" sz="3200" dirty="0"/>
              <a:t>Medicare.gov</a:t>
            </a:r>
          </a:p>
        </p:txBody>
      </p:sp>
      <p:sp>
        <p:nvSpPr>
          <p:cNvPr id="3" name="Content Placeholder 2"/>
          <p:cNvSpPr>
            <a:spLocks noGrp="1"/>
          </p:cNvSpPr>
          <p:nvPr>
            <p:ph idx="1"/>
          </p:nvPr>
        </p:nvSpPr>
        <p:spPr>
          <a:xfrm>
            <a:off x="334537" y="1388327"/>
            <a:ext cx="8474926" cy="5698273"/>
          </a:xfrm>
        </p:spPr>
        <p:txBody>
          <a:bodyPr/>
          <a:lstStyle/>
          <a:p>
            <a:pPr marL="342900" marR="0" lvl="0" indent="-342900" rtl="0">
              <a:spcAft>
                <a:spcPts val="600"/>
              </a:spcAft>
              <a:buFont typeface="Symbol" panose="05050102010706020507" pitchFamily="18" charset="2"/>
              <a:buChar char=""/>
            </a:pPr>
            <a:r>
              <a:rPr lang="en-US" sz="2400" kern="100" dirty="0">
                <a:effectLst/>
                <a:ea typeface="Times New Roman" panose="02020603050405020304" pitchFamily="18" charset="0"/>
                <a:cs typeface="Arial" panose="020B0604020202020204" pitchFamily="34" charset="0"/>
              </a:rPr>
              <a:t>No </a:t>
            </a:r>
            <a:r>
              <a:rPr lang="en-US" sz="2400" kern="100" dirty="0" err="1">
                <a:effectLst/>
                <a:ea typeface="Times New Roman" panose="02020603050405020304" pitchFamily="18" charset="0"/>
                <a:cs typeface="Arial" panose="020B0604020202020204" pitchFamily="34" charset="0"/>
              </a:rPr>
              <a:t>hace</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falta</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esperar</a:t>
            </a:r>
            <a:r>
              <a:rPr lang="en-US" sz="2400" kern="100" dirty="0">
                <a:effectLst/>
                <a:ea typeface="Times New Roman" panose="02020603050405020304" pitchFamily="18" charset="0"/>
                <a:cs typeface="Arial" panose="020B0604020202020204" pitchFamily="34" charset="0"/>
              </a:rPr>
              <a:t> meses para obtener </a:t>
            </a:r>
            <a:r>
              <a:rPr lang="en-US" sz="2400" kern="100" dirty="0" err="1">
                <a:effectLst/>
                <a:ea typeface="Times New Roman" panose="02020603050405020304" pitchFamily="18" charset="0"/>
                <a:cs typeface="Arial" panose="020B0604020202020204" pitchFamily="34" charset="0"/>
              </a:rPr>
              <a:t>copias</a:t>
            </a:r>
            <a:r>
              <a:rPr lang="en-US" sz="2400" kern="100" dirty="0">
                <a:effectLst/>
                <a:ea typeface="Times New Roman" panose="02020603050405020304" pitchFamily="18" charset="0"/>
                <a:cs typeface="Arial" panose="020B0604020202020204" pitchFamily="34" charset="0"/>
              </a:rPr>
              <a:t> impresas de sus </a:t>
            </a:r>
            <a:r>
              <a:rPr lang="en-US" sz="2400" kern="100" dirty="0" err="1">
                <a:effectLst/>
                <a:ea typeface="Times New Roman" panose="02020603050405020304" pitchFamily="18" charset="0"/>
                <a:cs typeface="Arial" panose="020B0604020202020204" pitchFamily="34" charset="0"/>
              </a:rPr>
              <a:t>Resúmenes</a:t>
            </a:r>
            <a:r>
              <a:rPr lang="en-US" sz="2400" kern="100" dirty="0">
                <a:effectLst/>
                <a:ea typeface="Times New Roman" panose="02020603050405020304" pitchFamily="18" charset="0"/>
                <a:cs typeface="Arial" panose="020B0604020202020204" pitchFamily="34" charset="0"/>
              </a:rPr>
              <a:t> de Medicare (MSNs), solo </a:t>
            </a:r>
            <a:r>
              <a:rPr lang="en-US" sz="2400" kern="100" dirty="0" err="1">
                <a:effectLst/>
                <a:ea typeface="Times New Roman" panose="02020603050405020304" pitchFamily="18" charset="0"/>
                <a:cs typeface="Arial" panose="020B0604020202020204" pitchFamily="34" charset="0"/>
              </a:rPr>
              <a:t>tiene</a:t>
            </a:r>
            <a:r>
              <a:rPr lang="en-US" sz="2400" kern="100" dirty="0">
                <a:effectLst/>
                <a:ea typeface="Times New Roman" panose="02020603050405020304" pitchFamily="18" charset="0"/>
                <a:cs typeface="Arial" panose="020B0604020202020204" pitchFamily="34" charset="0"/>
              </a:rPr>
              <a:t> que </a:t>
            </a:r>
            <a:r>
              <a:rPr lang="en-US" sz="2400" kern="100" dirty="0" err="1">
                <a:effectLst/>
                <a:ea typeface="Times New Roman" panose="02020603050405020304" pitchFamily="18" charset="0"/>
                <a:cs typeface="Arial" panose="020B0604020202020204" pitchFamily="34" charset="0"/>
              </a:rPr>
              <a:t>iniciar</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sesión</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en</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su</a:t>
            </a:r>
            <a:r>
              <a:rPr lang="en-US" sz="2400" kern="100" dirty="0">
                <a:effectLst/>
                <a:ea typeface="Times New Roman" panose="02020603050405020304" pitchFamily="18" charset="0"/>
                <a:cs typeface="Arial" panose="020B0604020202020204" pitchFamily="34" charset="0"/>
              </a:rPr>
              <a:t> cuenta </a:t>
            </a:r>
            <a:r>
              <a:rPr lang="en-US" sz="2400" kern="100" dirty="0" err="1">
                <a:effectLst/>
                <a:ea typeface="Times New Roman" panose="02020603050405020304" pitchFamily="18" charset="0"/>
                <a:cs typeface="Arial" panose="020B0604020202020204" pitchFamily="34" charset="0"/>
              </a:rPr>
              <a:t>segura</a:t>
            </a:r>
            <a:r>
              <a:rPr lang="en-US" sz="2400" kern="100" dirty="0">
                <a:effectLst/>
                <a:ea typeface="Times New Roman" panose="02020603050405020304" pitchFamily="18" charset="0"/>
                <a:cs typeface="Arial" panose="020B0604020202020204" pitchFamily="34" charset="0"/>
              </a:rPr>
              <a:t> de Medicare </a:t>
            </a:r>
            <a:r>
              <a:rPr lang="en-US" sz="2400" kern="100" dirty="0" err="1">
                <a:effectLst/>
                <a:ea typeface="Times New Roman" panose="02020603050405020304" pitchFamily="18" charset="0"/>
                <a:cs typeface="Arial" panose="020B0604020202020204" pitchFamily="34" charset="0"/>
              </a:rPr>
              <a:t>en</a:t>
            </a:r>
            <a:r>
              <a:rPr lang="en-US" sz="2400" kern="100" dirty="0">
                <a:effectLst/>
                <a:ea typeface="Times New Roman" panose="02020603050405020304" pitchFamily="18" charset="0"/>
                <a:cs typeface="Arial" panose="020B0604020202020204" pitchFamily="34" charset="0"/>
              </a:rPr>
              <a:t> es.Medicare.gov/account y </a:t>
            </a:r>
            <a:r>
              <a:rPr lang="en-US" sz="2400" kern="100" dirty="0" err="1">
                <a:effectLst/>
                <a:ea typeface="Times New Roman" panose="02020603050405020304" pitchFamily="18" charset="0"/>
                <a:cs typeface="Arial" panose="020B0604020202020204" pitchFamily="34" charset="0"/>
              </a:rPr>
              <a:t>suscribir</a:t>
            </a:r>
            <a:r>
              <a:rPr lang="en-US" sz="2400" kern="100" dirty="0">
                <a:effectLst/>
                <a:ea typeface="Times New Roman" panose="02020603050405020304" pitchFamily="18" charset="0"/>
                <a:cs typeface="Arial" panose="020B0604020202020204" pitchFamily="34" charset="0"/>
              </a:rPr>
              <a:t> a </a:t>
            </a:r>
            <a:r>
              <a:rPr lang="en-US" sz="2400" kern="100" dirty="0" err="1">
                <a:effectLst/>
                <a:ea typeface="Times New Roman" panose="02020603050405020304" pitchFamily="18" charset="0"/>
                <a:cs typeface="Arial" panose="020B0604020202020204" pitchFamily="34" charset="0"/>
              </a:rPr>
              <a:t>los</a:t>
            </a:r>
            <a:r>
              <a:rPr lang="en-US" sz="2400" kern="100" dirty="0">
                <a:effectLst/>
                <a:ea typeface="Times New Roman" panose="02020603050405020304" pitchFamily="18" charset="0"/>
                <a:cs typeface="Arial" panose="020B0604020202020204" pitchFamily="34" charset="0"/>
              </a:rPr>
              <a:t> MSN </a:t>
            </a:r>
            <a:r>
              <a:rPr lang="en-US" sz="2400" kern="100" dirty="0" err="1">
                <a:effectLst/>
                <a:ea typeface="Times New Roman" panose="02020603050405020304" pitchFamily="18" charset="0"/>
                <a:cs typeface="Arial" panose="020B0604020202020204" pitchFamily="34" charset="0"/>
              </a:rPr>
              <a:t>electrónicos</a:t>
            </a:r>
            <a:r>
              <a:rPr lang="en-US" sz="2400" kern="100" dirty="0">
                <a:effectLst/>
                <a:ea typeface="Times New Roman" panose="02020603050405020304" pitchFamily="18" charset="0"/>
                <a:cs typeface="Arial" panose="020B0604020202020204" pitchFamily="34" charset="0"/>
              </a:rPr>
              <a:t>. Cada </a:t>
            </a:r>
            <a:r>
              <a:rPr lang="en-US" sz="2400" kern="100" dirty="0" err="1">
                <a:effectLst/>
                <a:ea typeface="Times New Roman" panose="02020603050405020304" pitchFamily="18" charset="0"/>
                <a:cs typeface="Arial" panose="020B0604020202020204" pitchFamily="34" charset="0"/>
              </a:rPr>
              <a:t>mes</a:t>
            </a:r>
            <a:r>
              <a:rPr lang="en-US" sz="2400" kern="100" dirty="0">
                <a:effectLst/>
                <a:ea typeface="Times New Roman" panose="02020603050405020304" pitchFamily="18" charset="0"/>
                <a:cs typeface="Arial" panose="020B0604020202020204" pitchFamily="34" charset="0"/>
              </a:rPr>
              <a:t> que </a:t>
            </a:r>
            <a:r>
              <a:rPr lang="en-US" sz="2400" kern="100" dirty="0" err="1">
                <a:effectLst/>
                <a:ea typeface="Times New Roman" panose="02020603050405020304" pitchFamily="18" charset="0"/>
                <a:cs typeface="Arial" panose="020B0604020202020204" pitchFamily="34" charset="0"/>
              </a:rPr>
              <a:t>tiene</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reclamaciones</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recibirá</a:t>
            </a:r>
            <a:r>
              <a:rPr lang="en-US" sz="2400" kern="100" dirty="0">
                <a:effectLst/>
                <a:ea typeface="Times New Roman" panose="02020603050405020304" pitchFamily="18" charset="0"/>
                <a:cs typeface="Arial" panose="020B0604020202020204" pitchFamily="34" charset="0"/>
              </a:rPr>
              <a:t> un email con un enlace </a:t>
            </a:r>
            <a:r>
              <a:rPr lang="en-US" sz="2400" kern="100" dirty="0" err="1">
                <a:effectLst/>
                <a:ea typeface="Times New Roman" panose="02020603050405020304" pitchFamily="18" charset="0"/>
                <a:cs typeface="Arial" panose="020B0604020202020204" pitchFamily="34" charset="0"/>
              </a:rPr>
              <a:t>seguro</a:t>
            </a:r>
            <a:r>
              <a:rPr lang="en-US" sz="2400" kern="100" dirty="0">
                <a:effectLst/>
                <a:ea typeface="Times New Roman" panose="02020603050405020304" pitchFamily="18" charset="0"/>
                <a:cs typeface="Arial" panose="020B0604020202020204" pitchFamily="34" charset="0"/>
              </a:rPr>
              <a:t> a </a:t>
            </a:r>
            <a:r>
              <a:rPr lang="en-US" sz="2400" kern="100" dirty="0" err="1">
                <a:effectLst/>
                <a:ea typeface="Times New Roman" panose="02020603050405020304" pitchFamily="18" charset="0"/>
                <a:cs typeface="Arial" panose="020B0604020202020204" pitchFamily="34" charset="0"/>
              </a:rPr>
              <a:t>su</a:t>
            </a:r>
            <a:r>
              <a:rPr lang="en-US" sz="2400" kern="100" dirty="0">
                <a:effectLst/>
                <a:ea typeface="Times New Roman" panose="02020603050405020304" pitchFamily="18" charset="0"/>
                <a:cs typeface="Arial" panose="020B0604020202020204" pitchFamily="34" charset="0"/>
              </a:rPr>
              <a:t> MSN </a:t>
            </a:r>
            <a:r>
              <a:rPr lang="en-US" sz="2400" kern="100" dirty="0" err="1">
                <a:effectLst/>
                <a:ea typeface="Times New Roman" panose="02020603050405020304" pitchFamily="18" charset="0"/>
                <a:cs typeface="Arial" panose="020B0604020202020204" pitchFamily="34" charset="0"/>
              </a:rPr>
              <a:t>electrónico</a:t>
            </a:r>
            <a:r>
              <a:rPr lang="en-US" sz="2400" kern="100" dirty="0">
                <a:effectLst/>
                <a:ea typeface="Times New Roman" panose="02020603050405020304" pitchFamily="18" charset="0"/>
                <a:cs typeface="Arial" panose="020B0604020202020204" pitchFamily="34" charset="0"/>
              </a:rPr>
              <a:t>.</a:t>
            </a:r>
            <a:endParaRPr lang="en-US" sz="2400" kern="100" dirty="0">
              <a:effectLst/>
              <a:ea typeface="Aptos" panose="020B0004020202020204" pitchFamily="34" charset="0"/>
              <a:cs typeface="Arial" panose="020B0604020202020204" pitchFamily="34" charset="0"/>
            </a:endParaRPr>
          </a:p>
          <a:p>
            <a:pPr marL="342900" marR="0" lvl="0" indent="-342900" rtl="0">
              <a:spcAft>
                <a:spcPts val="600"/>
              </a:spcAft>
              <a:buFont typeface="Symbol" panose="05050102010706020507" pitchFamily="18" charset="2"/>
              <a:buChar char=""/>
            </a:pPr>
            <a:r>
              <a:rPr lang="en-US" sz="2400" kern="100" dirty="0" err="1">
                <a:effectLst/>
                <a:ea typeface="Times New Roman" panose="02020603050405020304" pitchFamily="18" charset="0"/>
                <a:cs typeface="Arial" panose="020B0604020202020204" pitchFamily="34" charset="0"/>
              </a:rPr>
              <a:t>Manténgase</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organizado</a:t>
            </a:r>
            <a:r>
              <a:rPr lang="en-US" sz="2400" kern="100" dirty="0">
                <a:effectLst/>
                <a:ea typeface="Times New Roman" panose="02020603050405020304" pitchFamily="18" charset="0"/>
                <a:cs typeface="Arial" panose="020B0604020202020204" pitchFamily="34" charset="0"/>
              </a:rPr>
              <a:t> y </a:t>
            </a:r>
            <a:r>
              <a:rPr lang="en-US" sz="2400" kern="100" dirty="0" err="1">
                <a:effectLst/>
                <a:ea typeface="Times New Roman" panose="02020603050405020304" pitchFamily="18" charset="0"/>
                <a:cs typeface="Arial" panose="020B0604020202020204" pitchFamily="34" charset="0"/>
              </a:rPr>
              <a:t>reduzca</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el</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desorden</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Obtendrá</a:t>
            </a:r>
            <a:r>
              <a:rPr lang="en-US" sz="2400" kern="100" dirty="0">
                <a:effectLst/>
                <a:ea typeface="Times New Roman" panose="02020603050405020304" pitchFamily="18" charset="0"/>
                <a:cs typeface="Arial" panose="020B0604020202020204" pitchFamily="34" charset="0"/>
              </a:rPr>
              <a:t> sus </a:t>
            </a:r>
            <a:r>
              <a:rPr lang="en-US" sz="2400" kern="100" dirty="0" err="1">
                <a:effectLst/>
                <a:ea typeface="Times New Roman" panose="02020603050405020304" pitchFamily="18" charset="0"/>
                <a:cs typeface="Arial" panose="020B0604020202020204" pitchFamily="34" charset="0"/>
              </a:rPr>
              <a:t>estados</a:t>
            </a:r>
            <a:r>
              <a:rPr lang="en-US" sz="2400" kern="100" dirty="0">
                <a:effectLst/>
                <a:ea typeface="Times New Roman" panose="02020603050405020304" pitchFamily="18" charset="0"/>
                <a:cs typeface="Arial" panose="020B0604020202020204" pitchFamily="34" charset="0"/>
              </a:rPr>
              <a:t> de </a:t>
            </a:r>
            <a:r>
              <a:rPr lang="en-US" sz="2400" kern="100" dirty="0" err="1">
                <a:effectLst/>
                <a:ea typeface="Times New Roman" panose="02020603050405020304" pitchFamily="18" charset="0"/>
                <a:cs typeface="Arial" panose="020B0604020202020204" pitchFamily="34" charset="0"/>
              </a:rPr>
              <a:t>reclamaciones</a:t>
            </a:r>
            <a:r>
              <a:rPr lang="en-US" sz="2400" kern="100" dirty="0">
                <a:effectLst/>
                <a:ea typeface="Times New Roman" panose="02020603050405020304" pitchFamily="18" charset="0"/>
                <a:cs typeface="Arial" panose="020B0604020202020204" pitchFamily="34" charset="0"/>
              </a:rPr>
              <a:t> de Medicare </a:t>
            </a:r>
            <a:r>
              <a:rPr lang="en-US" sz="2400" kern="100" dirty="0" err="1">
                <a:effectLst/>
                <a:ea typeface="Times New Roman" panose="02020603050405020304" pitchFamily="18" charset="0"/>
                <a:cs typeface="Arial" panose="020B0604020202020204" pitchFamily="34" charset="0"/>
              </a:rPr>
              <a:t>en</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línea</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más</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rápido</a:t>
            </a:r>
            <a:r>
              <a:rPr lang="en-US" sz="2400" kern="100" dirty="0">
                <a:effectLst/>
                <a:ea typeface="Times New Roman" panose="02020603050405020304" pitchFamily="18" charset="0"/>
                <a:cs typeface="Arial" panose="020B0604020202020204" pitchFamily="34" charset="0"/>
              </a:rPr>
              <a:t> y con </a:t>
            </a:r>
            <a:r>
              <a:rPr lang="en-US" sz="2400" kern="100" dirty="0" err="1">
                <a:effectLst/>
                <a:ea typeface="Times New Roman" panose="02020603050405020304" pitchFamily="18" charset="0"/>
                <a:cs typeface="Arial" panose="020B0604020202020204" pitchFamily="34" charset="0"/>
              </a:rPr>
              <a:t>más</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frecuencia</a:t>
            </a:r>
            <a:r>
              <a:rPr lang="en-US" sz="2400" kern="100" dirty="0">
                <a:effectLst/>
                <a:ea typeface="Times New Roman" panose="02020603050405020304" pitchFamily="18" charset="0"/>
                <a:cs typeface="Arial" panose="020B0604020202020204" pitchFamily="34" charset="0"/>
              </a:rPr>
              <a:t>.  </a:t>
            </a:r>
            <a:endParaRPr lang="en-US" sz="2400" kern="100" dirty="0">
              <a:effectLst/>
              <a:ea typeface="Aptos" panose="020B0004020202020204" pitchFamily="34" charset="0"/>
              <a:cs typeface="Arial" panose="020B0604020202020204" pitchFamily="34" charset="0"/>
            </a:endParaRPr>
          </a:p>
          <a:p>
            <a:pPr marL="342900" indent="-342900" rtl="0">
              <a:spcAft>
                <a:spcPts val="600"/>
              </a:spcAft>
              <a:buFont typeface="Symbol" panose="05050102010706020507" pitchFamily="18" charset="2"/>
              <a:buChar char=""/>
            </a:pPr>
            <a:r>
              <a:rPr lang="en-US" sz="2400" kern="100" dirty="0" err="1">
                <a:ea typeface="Times New Roman" panose="02020603050405020304" pitchFamily="18" charset="0"/>
                <a:cs typeface="Arial" panose="020B0604020202020204" pitchFamily="34" charset="0"/>
              </a:rPr>
              <a:t>Ayude</a:t>
            </a:r>
            <a:r>
              <a:rPr lang="en-US" sz="2400" kern="100" dirty="0">
                <a:ea typeface="Times New Roman" panose="02020603050405020304" pitchFamily="18" charset="0"/>
                <a:cs typeface="Arial" panose="020B0604020202020204" pitchFamily="34" charset="0"/>
              </a:rPr>
              <a:t> a </a:t>
            </a:r>
            <a:r>
              <a:rPr lang="en-US" sz="2400" kern="100" dirty="0" err="1">
                <a:ea typeface="Times New Roman" panose="02020603050405020304" pitchFamily="18" charset="0"/>
                <a:cs typeface="Arial" panose="020B0604020202020204" pitchFamily="34" charset="0"/>
              </a:rPr>
              <a:t>detener</a:t>
            </a:r>
            <a:r>
              <a:rPr lang="en-US" sz="2400" kern="100" dirty="0">
                <a:ea typeface="Times New Roman" panose="02020603050405020304" pitchFamily="18" charset="0"/>
                <a:cs typeface="Arial" panose="020B0604020202020204" pitchFamily="34" charset="0"/>
              </a:rPr>
              <a:t> a </a:t>
            </a:r>
            <a:r>
              <a:rPr lang="en-US" sz="2400" kern="100" dirty="0" err="1">
                <a:ea typeface="Times New Roman" panose="02020603050405020304" pitchFamily="18" charset="0"/>
                <a:cs typeface="Arial" panose="020B0604020202020204" pitchFamily="34" charset="0"/>
              </a:rPr>
              <a:t>los</a:t>
            </a:r>
            <a:r>
              <a:rPr lang="en-US" sz="2400" kern="100" dirty="0">
                <a:ea typeface="Times New Roman" panose="02020603050405020304" pitchFamily="18" charset="0"/>
                <a:cs typeface="Arial" panose="020B0604020202020204" pitchFamily="34" charset="0"/>
              </a:rPr>
              <a:t> </a:t>
            </a:r>
            <a:r>
              <a:rPr lang="en-US" sz="2400" kern="100" dirty="0" err="1">
                <a:ea typeface="Times New Roman" panose="02020603050405020304" pitchFamily="18" charset="0"/>
                <a:cs typeface="Arial" panose="020B0604020202020204" pitchFamily="34" charset="0"/>
              </a:rPr>
              <a:t>estafadores</a:t>
            </a:r>
            <a:r>
              <a:rPr lang="en-US" sz="2400" kern="100" dirty="0">
                <a:ea typeface="Times New Roman" panose="02020603050405020304" pitchFamily="18" charset="0"/>
                <a:cs typeface="Arial" panose="020B0604020202020204" pitchFamily="34" charset="0"/>
              </a:rPr>
              <a:t>: ¡revise </a:t>
            </a:r>
            <a:r>
              <a:rPr lang="en-US" sz="2400" kern="100" dirty="0" err="1">
                <a:ea typeface="Times New Roman" panose="02020603050405020304" pitchFamily="18" charset="0"/>
                <a:cs typeface="Arial" panose="020B0604020202020204" pitchFamily="34" charset="0"/>
              </a:rPr>
              <a:t>siempre</a:t>
            </a:r>
            <a:r>
              <a:rPr lang="en-US" sz="2400" kern="100" dirty="0">
                <a:ea typeface="Times New Roman" panose="02020603050405020304" pitchFamily="18" charset="0"/>
                <a:cs typeface="Arial" panose="020B0604020202020204" pitchFamily="34" charset="0"/>
              </a:rPr>
              <a:t> sus </a:t>
            </a:r>
            <a:r>
              <a:rPr lang="en-US" sz="2400" kern="100" dirty="0" err="1">
                <a:ea typeface="Times New Roman" panose="02020603050405020304" pitchFamily="18" charset="0"/>
                <a:cs typeface="Arial" panose="020B0604020202020204" pitchFamily="34" charset="0"/>
              </a:rPr>
              <a:t>estados</a:t>
            </a:r>
            <a:r>
              <a:rPr lang="en-US" sz="2400" kern="100" dirty="0">
                <a:ea typeface="Times New Roman" panose="02020603050405020304" pitchFamily="18" charset="0"/>
                <a:cs typeface="Arial" panose="020B0604020202020204" pitchFamily="34" charset="0"/>
              </a:rPr>
              <a:t> de Medicare! </a:t>
            </a:r>
            <a:r>
              <a:rPr lang="en-US" sz="2400" kern="100" dirty="0" err="1">
                <a:ea typeface="Times New Roman" panose="02020603050405020304" pitchFamily="18" charset="0"/>
                <a:cs typeface="Arial" panose="020B0604020202020204" pitchFamily="34" charset="0"/>
              </a:rPr>
              <a:t>Obtenga</a:t>
            </a:r>
            <a:r>
              <a:rPr lang="en-US" sz="2400" kern="100" dirty="0">
                <a:ea typeface="Times New Roman" panose="02020603050405020304" pitchFamily="18" charset="0"/>
                <a:cs typeface="Arial" panose="020B0604020202020204" pitchFamily="34" charset="0"/>
              </a:rPr>
              <a:t> </a:t>
            </a:r>
            <a:r>
              <a:rPr lang="en-US" sz="2400" kern="100" dirty="0" err="1">
                <a:ea typeface="Times New Roman" panose="02020603050405020304" pitchFamily="18" charset="0"/>
                <a:cs typeface="Arial" panose="020B0604020202020204" pitchFamily="34" charset="0"/>
              </a:rPr>
              <a:t>copias</a:t>
            </a:r>
            <a:r>
              <a:rPr lang="en-US" sz="2400" kern="100" dirty="0">
                <a:ea typeface="Times New Roman" panose="02020603050405020304" pitchFamily="18" charset="0"/>
                <a:cs typeface="Arial" panose="020B0604020202020204" pitchFamily="34" charset="0"/>
              </a:rPr>
              <a:t> </a:t>
            </a:r>
            <a:r>
              <a:rPr lang="en-US" sz="2400" kern="100" dirty="0" err="1">
                <a:ea typeface="Times New Roman" panose="02020603050405020304" pitchFamily="18" charset="0"/>
                <a:cs typeface="Arial" panose="020B0604020202020204" pitchFamily="34" charset="0"/>
              </a:rPr>
              <a:t>electrónicas</a:t>
            </a:r>
            <a:r>
              <a:rPr lang="en-US" sz="2400" kern="100" dirty="0">
                <a:ea typeface="Times New Roman" panose="02020603050405020304" pitchFamily="18" charset="0"/>
                <a:cs typeface="Arial" panose="020B0604020202020204" pitchFamily="34" charset="0"/>
              </a:rPr>
              <a:t> de sus </a:t>
            </a:r>
            <a:r>
              <a:rPr lang="en-US" sz="2400" kern="100" dirty="0" err="1">
                <a:ea typeface="Times New Roman" panose="02020603050405020304" pitchFamily="18" charset="0"/>
                <a:cs typeface="Arial" panose="020B0604020202020204" pitchFamily="34" charset="0"/>
              </a:rPr>
              <a:t>estados</a:t>
            </a:r>
            <a:r>
              <a:rPr lang="en-US" sz="2400" kern="100" dirty="0">
                <a:ea typeface="Times New Roman" panose="02020603050405020304" pitchFamily="18" charset="0"/>
                <a:cs typeface="Arial" panose="020B0604020202020204" pitchFamily="34" charset="0"/>
              </a:rPr>
              <a:t> le </a:t>
            </a:r>
            <a:r>
              <a:rPr lang="en-US" sz="2400" kern="100" dirty="0" err="1">
                <a:ea typeface="Times New Roman" panose="02020603050405020304" pitchFamily="18" charset="0"/>
                <a:cs typeface="Arial" panose="020B0604020202020204" pitchFamily="34" charset="0"/>
              </a:rPr>
              <a:t>permite</a:t>
            </a:r>
            <a:r>
              <a:rPr lang="en-US" sz="2400" kern="100" dirty="0">
                <a:ea typeface="Times New Roman" panose="02020603050405020304" pitchFamily="18" charset="0"/>
                <a:cs typeface="Arial" panose="020B0604020202020204" pitchFamily="34" charset="0"/>
              </a:rPr>
              <a:t> </a:t>
            </a:r>
            <a:r>
              <a:rPr lang="en-US" sz="2400" kern="100" dirty="0" err="1">
                <a:ea typeface="Times New Roman" panose="02020603050405020304" pitchFamily="18" charset="0"/>
                <a:cs typeface="Arial" panose="020B0604020202020204" pitchFamily="34" charset="0"/>
              </a:rPr>
              <a:t>comprobar</a:t>
            </a:r>
            <a:r>
              <a:rPr lang="en-US" sz="2400" kern="100" dirty="0">
                <a:ea typeface="Times New Roman" panose="02020603050405020304" pitchFamily="18" charset="0"/>
                <a:cs typeface="Arial" panose="020B0604020202020204" pitchFamily="34" charset="0"/>
              </a:rPr>
              <a:t> </a:t>
            </a:r>
            <a:r>
              <a:rPr lang="en-US" sz="2400" kern="100" dirty="0" err="1">
                <a:ea typeface="Times New Roman" panose="02020603050405020304" pitchFamily="18" charset="0"/>
                <a:cs typeface="Arial" panose="020B0604020202020204" pitchFamily="34" charset="0"/>
              </a:rPr>
              <a:t>fácilmente</a:t>
            </a:r>
            <a:r>
              <a:rPr lang="en-US" sz="2400" kern="100" dirty="0">
                <a:ea typeface="Times New Roman" panose="02020603050405020304" pitchFamily="18" charset="0"/>
                <a:cs typeface="Arial" panose="020B0604020202020204" pitchFamily="34" charset="0"/>
              </a:rPr>
              <a:t> </a:t>
            </a:r>
            <a:r>
              <a:rPr lang="en-US" sz="2400" kern="100" dirty="0" err="1">
                <a:ea typeface="Times New Roman" panose="02020603050405020304" pitchFamily="18" charset="0"/>
                <a:cs typeface="Arial" panose="020B0604020202020204" pitchFamily="34" charset="0"/>
              </a:rPr>
              <a:t>si</a:t>
            </a:r>
            <a:r>
              <a:rPr lang="en-US" sz="2400" kern="100" dirty="0">
                <a:ea typeface="Times New Roman" panose="02020603050405020304" pitchFamily="18" charset="0"/>
                <a:cs typeface="Arial" panose="020B0604020202020204" pitchFamily="34" charset="0"/>
              </a:rPr>
              <a:t> hay </a:t>
            </a:r>
            <a:r>
              <a:rPr lang="en-US" sz="2400" kern="100" dirty="0" err="1">
                <a:ea typeface="Times New Roman" panose="02020603050405020304" pitchFamily="18" charset="0"/>
                <a:cs typeface="Arial" panose="020B0604020202020204" pitchFamily="34" charset="0"/>
              </a:rPr>
              <a:t>fraude</a:t>
            </a:r>
            <a:r>
              <a:rPr lang="en-US" sz="2400" kern="100" dirty="0">
                <a:ea typeface="Times New Roman" panose="02020603050405020304" pitchFamily="18" charset="0"/>
                <a:cs typeface="Arial" panose="020B0604020202020204" pitchFamily="34" charset="0"/>
              </a:rPr>
              <a:t>. </a:t>
            </a:r>
            <a:endParaRPr lang="en-US" sz="2400" kern="100" dirty="0">
              <a:ea typeface="Aptos" panose="020B0004020202020204" pitchFamily="34" charset="0"/>
              <a:cs typeface="Arial" panose="020B0604020202020204" pitchFamily="34" charset="0"/>
            </a:endParaRPr>
          </a:p>
          <a:p>
            <a:pPr marL="342900" marR="0" lvl="0" indent="-342900">
              <a:spcAft>
                <a:spcPts val="600"/>
              </a:spcAft>
              <a:buFont typeface="Symbol" panose="05050102010706020507" pitchFamily="18" charset="2"/>
              <a:buChar char=""/>
            </a:pPr>
            <a:endParaRPr lang="en-US" sz="2000" kern="100" dirty="0">
              <a:effectLst/>
              <a:ea typeface="Aptos" panose="020B0004020202020204" pitchFamily="34" charset="0"/>
              <a:cs typeface="Arial" panose="020B0604020202020204" pitchFamily="34" charset="0"/>
            </a:endParaRPr>
          </a:p>
          <a:p>
            <a:pPr marL="0" marR="0" lvl="0" indent="0">
              <a:lnSpc>
                <a:spcPct val="107000"/>
              </a:lnSpc>
              <a:spcBef>
                <a:spcPct val="0"/>
              </a:spcBef>
              <a:spcAft>
                <a:spcPct val="0"/>
              </a:spcAft>
              <a:buNone/>
            </a:pPr>
            <a:endParaRPr lang="en-US" sz="2800" kern="100" dirty="0">
              <a:effectLst/>
              <a:ea typeface="Times New Roman" panose="02020603050405020304" pitchFamily="18" charset="0"/>
              <a:cs typeface="Arial" panose="020B0604020202020204" pitchFamily="34" charset="0"/>
            </a:endParaRPr>
          </a:p>
          <a:p>
            <a:pPr marL="342900" marR="0" lvl="0" indent="-342900">
              <a:lnSpc>
                <a:spcPct val="107000"/>
              </a:lnSpc>
              <a:spcBef>
                <a:spcPct val="0"/>
              </a:spcBef>
              <a:spcAft>
                <a:spcPct val="0"/>
              </a:spcAft>
              <a:buFont typeface="Symbol" panose="05050102010706020507" pitchFamily="18" charset="2"/>
              <a:buChar char=""/>
            </a:pPr>
            <a:endParaRPr lang="en-US" sz="2400" kern="100" dirty="0">
              <a:effectLst/>
              <a:ea typeface="Aptos" panose="020B0004020202020204" pitchFamily="34" charset="0"/>
              <a:cs typeface="Arial" panose="020B0604020202020204" pitchFamily="34" charset="0"/>
            </a:endParaRPr>
          </a:p>
          <a:p>
            <a:endParaRPr lang="en-US" dirty="0"/>
          </a:p>
        </p:txBody>
      </p:sp>
      <p:sp>
        <p:nvSpPr>
          <p:cNvPr id="6" name="Slide Number Placeholder 5"/>
          <p:cNvSpPr>
            <a:spLocks noGrp="1"/>
          </p:cNvSpPr>
          <p:nvPr>
            <p:ph type="sldNum" sz="quarter" idx="12"/>
          </p:nvPr>
        </p:nvSpPr>
        <p:spPr/>
        <p:txBody>
          <a:bodyPr/>
          <a:lstStyle/>
          <a:p>
            <a:fld id="{D60A6685-DBF6-4C41-A0CC-AA9EA7A85A20}" type="slidenum">
              <a:rPr lang="en-US" smtClean="0"/>
              <a:t>27</a:t>
            </a:fld>
            <a:endParaRPr lang="en-US"/>
          </a:p>
        </p:txBody>
      </p:sp>
    </p:spTree>
    <p:custDataLst>
      <p:tags r:id="rId1"/>
    </p:custDataLst>
    <p:extLst>
      <p:ext uri="{BB962C8B-B14F-4D97-AF65-F5344CB8AC3E}">
        <p14:creationId xmlns:p14="http://schemas.microsoft.com/office/powerpoint/2010/main" val="213280056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3200"/>
              <a:t>Manual de "Medicare y usted" en es.Medicare.gov</a:t>
            </a:r>
          </a:p>
        </p:txBody>
      </p:sp>
      <p:sp>
        <p:nvSpPr>
          <p:cNvPr id="3" name="Content Placeholder 2"/>
          <p:cNvSpPr>
            <a:spLocks noGrp="1"/>
          </p:cNvSpPr>
          <p:nvPr>
            <p:ph idx="1"/>
          </p:nvPr>
        </p:nvSpPr>
        <p:spPr>
          <a:xfrm>
            <a:off x="200723" y="1326996"/>
            <a:ext cx="8474926" cy="5531004"/>
          </a:xfrm>
        </p:spPr>
        <p:txBody>
          <a:bodyPr/>
          <a:lstStyle/>
          <a:p>
            <a:pPr marL="342900" marR="0" lvl="0" indent="-342900" rtl="0">
              <a:spcAft>
                <a:spcPts val="600"/>
              </a:spcAft>
              <a:buFont typeface="Symbol" panose="05050102010706020507" pitchFamily="18" charset="2"/>
              <a:buChar char=""/>
            </a:pPr>
            <a:r>
              <a:rPr lang="en-US" sz="2400" kern="100" dirty="0" err="1">
                <a:effectLst/>
                <a:ea typeface="Times New Roman" panose="02020603050405020304" pitchFamily="18" charset="0"/>
                <a:cs typeface="Arial" panose="020B0604020202020204" pitchFamily="34" charset="0"/>
              </a:rPr>
              <a:t>Regístrese</a:t>
            </a:r>
            <a:r>
              <a:rPr lang="en-US" sz="2400" kern="100" dirty="0">
                <a:effectLst/>
                <a:ea typeface="Times New Roman" panose="02020603050405020304" pitchFamily="18" charset="0"/>
                <a:cs typeface="Arial" panose="020B0604020202020204" pitchFamily="34" charset="0"/>
              </a:rPr>
              <a:t> para </a:t>
            </a:r>
            <a:r>
              <a:rPr lang="en-US" sz="2400" kern="100" dirty="0" err="1">
                <a:effectLst/>
                <a:ea typeface="Times New Roman" panose="02020603050405020304" pitchFamily="18" charset="0"/>
                <a:cs typeface="Arial" panose="020B0604020202020204" pitchFamily="34" charset="0"/>
              </a:rPr>
              <a:t>recibir</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su</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próximo</a:t>
            </a:r>
            <a:r>
              <a:rPr lang="en-US" sz="2400" kern="100" dirty="0">
                <a:effectLst/>
                <a:ea typeface="Times New Roman" panose="02020603050405020304" pitchFamily="18" charset="0"/>
                <a:cs typeface="Arial" panose="020B0604020202020204" pitchFamily="34" charset="0"/>
              </a:rPr>
              <a:t> Manual de "Medicare y </a:t>
            </a:r>
            <a:r>
              <a:rPr lang="en-US" sz="2400" kern="100" dirty="0" err="1">
                <a:effectLst/>
                <a:ea typeface="Times New Roman" panose="02020603050405020304" pitchFamily="18" charset="0"/>
                <a:cs typeface="Arial" panose="020B0604020202020204" pitchFamily="34" charset="0"/>
              </a:rPr>
              <a:t>usted</a:t>
            </a:r>
            <a:r>
              <a:rPr lang="en-US" sz="2400" kern="100" dirty="0">
                <a:effectLst/>
                <a:ea typeface="Times New Roman" panose="02020603050405020304" pitchFamily="18" charset="0"/>
                <a:cs typeface="Arial" panose="020B0604020202020204" pitchFamily="34" charset="0"/>
              </a:rPr>
              <a:t>" de forma </a:t>
            </a:r>
            <a:r>
              <a:rPr lang="en-US" sz="2400" kern="100" dirty="0" err="1">
                <a:effectLst/>
                <a:ea typeface="Times New Roman" panose="02020603050405020304" pitchFamily="18" charset="0"/>
                <a:cs typeface="Arial" panose="020B0604020202020204" pitchFamily="34" charset="0"/>
              </a:rPr>
              <a:t>electrónica</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Contiene</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toda</a:t>
            </a:r>
            <a:r>
              <a:rPr lang="en-US" sz="2400" kern="100" dirty="0">
                <a:effectLst/>
                <a:ea typeface="Times New Roman" panose="02020603050405020304" pitchFamily="18" charset="0"/>
                <a:cs typeface="Arial" panose="020B0604020202020204" pitchFamily="34" charset="0"/>
              </a:rPr>
              <a:t> la </a:t>
            </a:r>
            <a:r>
              <a:rPr lang="en-US" sz="2400" kern="100" dirty="0" err="1">
                <a:effectLst/>
                <a:ea typeface="Times New Roman" panose="02020603050405020304" pitchFamily="18" charset="0"/>
                <a:cs typeface="Arial" panose="020B0604020202020204" pitchFamily="34" charset="0"/>
              </a:rPr>
              <a:t>misma</a:t>
            </a:r>
            <a:r>
              <a:rPr lang="en-US" sz="2400" kern="100" dirty="0">
                <a:effectLst/>
                <a:ea typeface="Times New Roman" panose="02020603050405020304" pitchFamily="18" charset="0"/>
                <a:cs typeface="Arial" panose="020B0604020202020204" pitchFamily="34" charset="0"/>
              </a:rPr>
              <a:t> información, </a:t>
            </a:r>
            <a:r>
              <a:rPr lang="en-US" sz="2400" kern="100" dirty="0" err="1">
                <a:effectLst/>
                <a:ea typeface="Times New Roman" panose="02020603050405020304" pitchFamily="18" charset="0"/>
                <a:cs typeface="Arial" panose="020B0604020202020204" pitchFamily="34" charset="0"/>
              </a:rPr>
              <a:t>pero</a:t>
            </a:r>
            <a:r>
              <a:rPr lang="en-US" sz="2400" kern="100" dirty="0">
                <a:effectLst/>
                <a:ea typeface="Times New Roman" panose="02020603050405020304" pitchFamily="18" charset="0"/>
                <a:cs typeface="Arial" panose="020B0604020202020204" pitchFamily="34" charset="0"/>
              </a:rPr>
              <a:t> la </a:t>
            </a:r>
            <a:r>
              <a:rPr lang="en-US" sz="2400" kern="100" dirty="0" err="1">
                <a:effectLst/>
                <a:ea typeface="Times New Roman" panose="02020603050405020304" pitchFamily="18" charset="0"/>
                <a:cs typeface="Arial" panose="020B0604020202020204" pitchFamily="34" charset="0"/>
              </a:rPr>
              <a:t>versión</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electrónica</a:t>
            </a:r>
            <a:r>
              <a:rPr lang="en-US" sz="2400" kern="100" dirty="0">
                <a:effectLst/>
                <a:ea typeface="Times New Roman" panose="02020603050405020304" pitchFamily="18" charset="0"/>
                <a:cs typeface="Arial" panose="020B0604020202020204" pitchFamily="34" charset="0"/>
              </a:rPr>
              <a:t> es </a:t>
            </a:r>
            <a:r>
              <a:rPr lang="en-US" sz="2400" kern="100" dirty="0" err="1">
                <a:effectLst/>
                <a:ea typeface="Times New Roman" panose="02020603050405020304" pitchFamily="18" charset="0"/>
                <a:cs typeface="Arial" panose="020B0604020202020204" pitchFamily="34" charset="0"/>
              </a:rPr>
              <a:t>buscable</a:t>
            </a:r>
            <a:r>
              <a:rPr lang="en-US" sz="2400" kern="100" dirty="0">
                <a:effectLst/>
                <a:ea typeface="Times New Roman" panose="02020603050405020304" pitchFamily="18" charset="0"/>
                <a:cs typeface="Arial" panose="020B0604020202020204" pitchFamily="34" charset="0"/>
              </a:rPr>
              <a:t> y está disponible </a:t>
            </a:r>
            <a:r>
              <a:rPr lang="en-US" sz="2400" kern="100" dirty="0" err="1">
                <a:effectLst/>
                <a:ea typeface="Times New Roman" panose="02020603050405020304" pitchFamily="18" charset="0"/>
                <a:cs typeface="Arial" panose="020B0604020202020204" pitchFamily="34" charset="0"/>
              </a:rPr>
              <a:t>en</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formatos</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grandes</a:t>
            </a:r>
            <a:r>
              <a:rPr lang="en-US" sz="2400" kern="100" dirty="0">
                <a:effectLst/>
                <a:ea typeface="Times New Roman" panose="02020603050405020304" pitchFamily="18" charset="0"/>
                <a:cs typeface="Arial" panose="020B0604020202020204" pitchFamily="34" charset="0"/>
              </a:rPr>
              <a:t> y otros</a:t>
            </a:r>
            <a:r>
              <a:rPr lang="en-US" sz="2400" kern="100" dirty="0">
                <a:ea typeface="Times New Roman" panose="02020603050405020304" pitchFamily="18" charset="0"/>
                <a:cs typeface="Arial" panose="020B0604020202020204" pitchFamily="34" charset="0"/>
              </a:rPr>
              <a:t> </a:t>
            </a:r>
            <a:r>
              <a:rPr lang="en-US" sz="2400" kern="100" dirty="0" err="1">
                <a:ea typeface="Times New Roman" panose="02020603050405020304" pitchFamily="18" charset="0"/>
                <a:cs typeface="Arial" panose="020B0604020202020204" pitchFamily="34" charset="0"/>
              </a:rPr>
              <a:t>formatos</a:t>
            </a:r>
            <a:r>
              <a:rPr lang="en-US" sz="2400" kern="100" dirty="0">
                <a:ea typeface="Times New Roman" panose="02020603050405020304" pitchFamily="18" charset="0"/>
                <a:cs typeface="Arial" panose="020B0604020202020204" pitchFamily="34" charset="0"/>
              </a:rPr>
              <a:t>. </a:t>
            </a:r>
            <a:endParaRPr lang="en-US" sz="2400" kern="100" dirty="0">
              <a:effectLst/>
              <a:ea typeface="Times New Roman" panose="02020603050405020304" pitchFamily="18" charset="0"/>
              <a:cs typeface="Arial" panose="020B0604020202020204" pitchFamily="34" charset="0"/>
            </a:endParaRPr>
          </a:p>
          <a:p>
            <a:pPr marL="342900" indent="-342900" rtl="0">
              <a:spcAft>
                <a:spcPts val="600"/>
              </a:spcAft>
              <a:buFont typeface="Symbol" panose="05050102010706020507" pitchFamily="18" charset="2"/>
              <a:buChar char=""/>
            </a:pPr>
            <a:r>
              <a:rPr lang="en-US" sz="2400" kern="100" dirty="0">
                <a:ea typeface="Times New Roman" panose="02020603050405020304" pitchFamily="18" charset="0"/>
                <a:cs typeface="Arial" panose="020B0604020202020204" pitchFamily="34" charset="0"/>
              </a:rPr>
              <a:t>La </a:t>
            </a:r>
            <a:r>
              <a:rPr lang="en-US" sz="2400" kern="100" dirty="0" err="1">
                <a:ea typeface="Times New Roman" panose="02020603050405020304" pitchFamily="18" charset="0"/>
                <a:cs typeface="Arial" panose="020B0604020202020204" pitchFamily="34" charset="0"/>
              </a:rPr>
              <a:t>versión</a:t>
            </a:r>
            <a:r>
              <a:rPr lang="en-US" sz="2400" kern="100" dirty="0">
                <a:ea typeface="Times New Roman" panose="02020603050405020304" pitchFamily="18" charset="0"/>
                <a:cs typeface="Arial" panose="020B0604020202020204" pitchFamily="34" charset="0"/>
              </a:rPr>
              <a:t> </a:t>
            </a:r>
            <a:r>
              <a:rPr lang="en-US" sz="2400" kern="100" dirty="0" err="1">
                <a:ea typeface="Times New Roman" panose="02020603050405020304" pitchFamily="18" charset="0"/>
                <a:cs typeface="Arial" panose="020B0604020202020204" pitchFamily="34" charset="0"/>
              </a:rPr>
              <a:t>en</a:t>
            </a:r>
            <a:r>
              <a:rPr lang="en-US" sz="2400" kern="100" dirty="0">
                <a:ea typeface="Times New Roman" panose="02020603050405020304" pitchFamily="18" charset="0"/>
                <a:cs typeface="Arial" panose="020B0604020202020204" pitchFamily="34" charset="0"/>
              </a:rPr>
              <a:t> </a:t>
            </a:r>
            <a:r>
              <a:rPr lang="en-US" sz="2400" kern="100" dirty="0" err="1">
                <a:ea typeface="Times New Roman" panose="02020603050405020304" pitchFamily="18" charset="0"/>
                <a:cs typeface="Arial" panose="020B0604020202020204" pitchFamily="34" charset="0"/>
              </a:rPr>
              <a:t>línea</a:t>
            </a:r>
            <a:r>
              <a:rPr lang="en-US" sz="2400" kern="100" dirty="0">
                <a:ea typeface="Times New Roman" panose="02020603050405020304" pitchFamily="18" charset="0"/>
                <a:cs typeface="Arial" panose="020B0604020202020204" pitchFamily="34" charset="0"/>
              </a:rPr>
              <a:t> se </a:t>
            </a:r>
            <a:r>
              <a:rPr lang="en-US" sz="2400" kern="100" dirty="0" err="1">
                <a:ea typeface="Times New Roman" panose="02020603050405020304" pitchFamily="18" charset="0"/>
                <a:cs typeface="Arial" panose="020B0604020202020204" pitchFamily="34" charset="0"/>
              </a:rPr>
              <a:t>actualiza</a:t>
            </a:r>
            <a:r>
              <a:rPr lang="en-US" sz="2400" kern="100" dirty="0">
                <a:ea typeface="Times New Roman" panose="02020603050405020304" pitchFamily="18" charset="0"/>
                <a:cs typeface="Arial" panose="020B0604020202020204" pitchFamily="34" charset="0"/>
              </a:rPr>
              <a:t> a lo largo del </a:t>
            </a:r>
            <a:r>
              <a:rPr lang="en-US" sz="2400" kern="100" dirty="0" err="1">
                <a:ea typeface="Times New Roman" panose="02020603050405020304" pitchFamily="18" charset="0"/>
                <a:cs typeface="Arial" panose="020B0604020202020204" pitchFamily="34" charset="0"/>
              </a:rPr>
              <a:t>año</a:t>
            </a:r>
            <a:r>
              <a:rPr lang="en-US" sz="2400" kern="100" dirty="0">
                <a:ea typeface="Times New Roman" panose="02020603050405020304" pitchFamily="18" charset="0"/>
                <a:cs typeface="Arial" panose="020B0604020202020204" pitchFamily="34" charset="0"/>
              </a:rPr>
              <a:t>, </a:t>
            </a:r>
            <a:r>
              <a:rPr lang="en-US" sz="2400" kern="100" dirty="0" err="1">
                <a:ea typeface="Times New Roman" panose="02020603050405020304" pitchFamily="18" charset="0"/>
                <a:cs typeface="Arial" panose="020B0604020202020204" pitchFamily="34" charset="0"/>
              </a:rPr>
              <a:t>así</a:t>
            </a:r>
            <a:r>
              <a:rPr lang="en-US" sz="2400" kern="100" dirty="0">
                <a:ea typeface="Times New Roman" panose="02020603050405020304" pitchFamily="18" charset="0"/>
                <a:cs typeface="Arial" panose="020B0604020202020204" pitchFamily="34" charset="0"/>
              </a:rPr>
              <a:t> que </a:t>
            </a:r>
            <a:r>
              <a:rPr lang="en-US" sz="2400" kern="100" dirty="0" err="1">
                <a:ea typeface="Times New Roman" panose="02020603050405020304" pitchFamily="18" charset="0"/>
                <a:cs typeface="Arial" panose="020B0604020202020204" pitchFamily="34" charset="0"/>
              </a:rPr>
              <a:t>siempre</a:t>
            </a:r>
            <a:r>
              <a:rPr lang="en-US" sz="2400" kern="100" dirty="0">
                <a:ea typeface="Times New Roman" panose="02020603050405020304" pitchFamily="18" charset="0"/>
                <a:cs typeface="Arial" panose="020B0604020202020204" pitchFamily="34" charset="0"/>
              </a:rPr>
              <a:t> </a:t>
            </a:r>
            <a:r>
              <a:rPr lang="en-US" sz="2400" kern="100" dirty="0" err="1">
                <a:ea typeface="Times New Roman" panose="02020603050405020304" pitchFamily="18" charset="0"/>
                <a:cs typeface="Arial" panose="020B0604020202020204" pitchFamily="34" charset="0"/>
              </a:rPr>
              <a:t>tendrá</a:t>
            </a:r>
            <a:r>
              <a:rPr lang="en-US" sz="2400" kern="100" dirty="0">
                <a:ea typeface="Times New Roman" panose="02020603050405020304" pitchFamily="18" charset="0"/>
                <a:cs typeface="Arial" panose="020B0604020202020204" pitchFamily="34" charset="0"/>
              </a:rPr>
              <a:t> la </a:t>
            </a:r>
            <a:r>
              <a:rPr lang="en-US" sz="2400" kern="100" dirty="0" err="1">
                <a:ea typeface="Times New Roman" panose="02020603050405020304" pitchFamily="18" charset="0"/>
                <a:cs typeface="Arial" panose="020B0604020202020204" pitchFamily="34" charset="0"/>
              </a:rPr>
              <a:t>información</a:t>
            </a:r>
            <a:r>
              <a:rPr lang="en-US" sz="2400" kern="100" dirty="0">
                <a:ea typeface="Times New Roman" panose="02020603050405020304" pitchFamily="18" charset="0"/>
                <a:cs typeface="Arial" panose="020B0604020202020204" pitchFamily="34" charset="0"/>
              </a:rPr>
              <a:t> </a:t>
            </a:r>
            <a:r>
              <a:rPr lang="en-US" sz="2400" kern="100" dirty="0" err="1">
                <a:ea typeface="Times New Roman" panose="02020603050405020304" pitchFamily="18" charset="0"/>
                <a:cs typeface="Arial" panose="020B0604020202020204" pitchFamily="34" charset="0"/>
              </a:rPr>
              <a:t>más</a:t>
            </a:r>
            <a:r>
              <a:rPr lang="en-US" sz="2400" kern="100" dirty="0">
                <a:ea typeface="Times New Roman" panose="02020603050405020304" pitchFamily="18" charset="0"/>
                <a:cs typeface="Arial" panose="020B0604020202020204" pitchFamily="34" charset="0"/>
              </a:rPr>
              <a:t> </a:t>
            </a:r>
            <a:r>
              <a:rPr lang="en-US" sz="2400" kern="100" dirty="0" err="1">
                <a:ea typeface="Times New Roman" panose="02020603050405020304" pitchFamily="18" charset="0"/>
                <a:cs typeface="Arial" panose="020B0604020202020204" pitchFamily="34" charset="0"/>
              </a:rPr>
              <a:t>actualizada</a:t>
            </a:r>
            <a:r>
              <a:rPr lang="en-US" sz="2400" kern="100" dirty="0">
                <a:ea typeface="Times New Roman" panose="02020603050405020304" pitchFamily="18" charset="0"/>
                <a:cs typeface="Arial" panose="020B0604020202020204" pitchFamily="34" charset="0"/>
              </a:rPr>
              <a:t>.</a:t>
            </a:r>
          </a:p>
          <a:p>
            <a:pPr marL="342900" marR="0" lvl="0" indent="-342900" rtl="0">
              <a:spcAft>
                <a:spcPts val="600"/>
              </a:spcAft>
              <a:buFont typeface="Symbol" panose="05050102010706020507" pitchFamily="18" charset="2"/>
              <a:buChar char=""/>
            </a:pPr>
            <a:r>
              <a:rPr lang="en-US" sz="2400" kern="100" dirty="0">
                <a:effectLst/>
                <a:ea typeface="Times New Roman" panose="02020603050405020304" pitchFamily="18" charset="0"/>
                <a:cs typeface="Arial" panose="020B0604020202020204" pitchFamily="34" charset="0"/>
              </a:rPr>
              <a:t>Puede </a:t>
            </a:r>
            <a:r>
              <a:rPr lang="en-US" sz="2400" kern="100" dirty="0" err="1">
                <a:effectLst/>
                <a:ea typeface="Times New Roman" panose="02020603050405020304" pitchFamily="18" charset="0"/>
                <a:cs typeface="Arial" panose="020B0604020202020204" pitchFamily="34" charset="0"/>
              </a:rPr>
              <a:t>verla</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en</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cualquier</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lugar</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donde</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lleve</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su</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dispositivo</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electrónico</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como</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en</a:t>
            </a:r>
            <a:r>
              <a:rPr lang="en-US" sz="2400" kern="100" dirty="0">
                <a:effectLst/>
                <a:ea typeface="Times New Roman" panose="02020603050405020304" pitchFamily="18" charset="0"/>
                <a:cs typeface="Arial" panose="020B0604020202020204" pitchFamily="34" charset="0"/>
              </a:rPr>
              <a:t> la consulta de </a:t>
            </a:r>
            <a:r>
              <a:rPr lang="en-US" sz="2400" kern="100" dirty="0" err="1">
                <a:effectLst/>
                <a:ea typeface="Times New Roman" panose="02020603050405020304" pitchFamily="18" charset="0"/>
                <a:cs typeface="Arial" panose="020B0604020202020204" pitchFamily="34" charset="0"/>
              </a:rPr>
              <a:t>su</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médico</a:t>
            </a:r>
            <a:r>
              <a:rPr lang="en-US" sz="2400" kern="100" dirty="0">
                <a:effectLst/>
                <a:ea typeface="Times New Roman" panose="02020603050405020304" pitchFamily="18" charset="0"/>
                <a:cs typeface="Arial" panose="020B0604020202020204" pitchFamily="34" charset="0"/>
              </a:rPr>
              <a:t>. </a:t>
            </a:r>
          </a:p>
          <a:p>
            <a:pPr marL="342900" marR="0" lvl="0" indent="-342900" rtl="0">
              <a:spcAft>
                <a:spcPts val="600"/>
              </a:spcAft>
              <a:buFont typeface="Symbol" panose="05050102010706020507" pitchFamily="18" charset="2"/>
              <a:buChar char=""/>
            </a:pPr>
            <a:r>
              <a:rPr lang="en-US" sz="2400" kern="100" dirty="0">
                <a:effectLst/>
                <a:ea typeface="Times New Roman" panose="02020603050405020304" pitchFamily="18" charset="0"/>
                <a:cs typeface="Arial" panose="020B0604020202020204" pitchFamily="34" charset="0"/>
              </a:rPr>
              <a:t>Si cambia de </a:t>
            </a:r>
            <a:r>
              <a:rPr lang="en-US" sz="2400" kern="100" dirty="0" err="1">
                <a:effectLst/>
                <a:ea typeface="Times New Roman" panose="02020603050405020304" pitchFamily="18" charset="0"/>
                <a:cs typeface="Arial" panose="020B0604020202020204" pitchFamily="34" charset="0"/>
              </a:rPr>
              <a:t>opinión</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más</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adelante</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siempre</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puede</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volver</a:t>
            </a:r>
            <a:r>
              <a:rPr lang="en-US" sz="2400" kern="100" dirty="0">
                <a:effectLst/>
                <a:ea typeface="Times New Roman" panose="02020603050405020304" pitchFamily="18" charset="0"/>
                <a:cs typeface="Arial" panose="020B0604020202020204" pitchFamily="34" charset="0"/>
              </a:rPr>
              <a:t> a </a:t>
            </a:r>
            <a:r>
              <a:rPr lang="en-US" sz="2400" kern="100" dirty="0" err="1">
                <a:effectLst/>
                <a:ea typeface="Times New Roman" panose="02020603050405020304" pitchFamily="18" charset="0"/>
                <a:cs typeface="Arial" panose="020B0604020202020204" pitchFamily="34" charset="0"/>
              </a:rPr>
              <a:t>poner</a:t>
            </a:r>
            <a:r>
              <a:rPr lang="en-US" sz="2400" kern="100" dirty="0">
                <a:effectLst/>
                <a:ea typeface="Times New Roman" panose="02020603050405020304" pitchFamily="18" charset="0"/>
                <a:cs typeface="Arial" panose="020B0604020202020204" pitchFamily="34" charset="0"/>
              </a:rPr>
              <a:t> la </a:t>
            </a:r>
            <a:r>
              <a:rPr lang="en-US" sz="2400" kern="100" dirty="0" err="1">
                <a:effectLst/>
                <a:ea typeface="Times New Roman" panose="02020603050405020304" pitchFamily="18" charset="0"/>
                <a:cs typeface="Arial" panose="020B0604020202020204" pitchFamily="34" charset="0"/>
              </a:rPr>
              <a:t>configuración</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en</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papel</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en</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su</a:t>
            </a:r>
            <a:r>
              <a:rPr lang="en-US" sz="2400" kern="100" dirty="0">
                <a:effectLst/>
                <a:ea typeface="Times New Roman" panose="02020603050405020304" pitchFamily="18" charset="0"/>
                <a:cs typeface="Arial" panose="020B0604020202020204" pitchFamily="34" charset="0"/>
              </a:rPr>
              <a:t> </a:t>
            </a:r>
            <a:r>
              <a:rPr lang="en-US" sz="2400" kern="100" dirty="0" err="1">
                <a:effectLst/>
                <a:ea typeface="Times New Roman" panose="02020603050405020304" pitchFamily="18" charset="0"/>
                <a:cs typeface="Arial" panose="020B0604020202020204" pitchFamily="34" charset="0"/>
              </a:rPr>
              <a:t>cuenta</a:t>
            </a:r>
            <a:r>
              <a:rPr lang="en-US" sz="2400" kern="100" dirty="0">
                <a:effectLst/>
                <a:ea typeface="Times New Roman" panose="02020603050405020304" pitchFamily="18" charset="0"/>
                <a:cs typeface="Arial" panose="020B0604020202020204" pitchFamily="34" charset="0"/>
              </a:rPr>
              <a:t> de Medicare.  </a:t>
            </a:r>
            <a:endParaRPr lang="en-US" sz="2400" kern="100" dirty="0">
              <a:effectLst/>
              <a:ea typeface="Aptos" panose="020B0004020202020204" pitchFamily="34" charset="0"/>
              <a:cs typeface="Arial" panose="020B0604020202020204" pitchFamily="34" charset="0"/>
            </a:endParaRPr>
          </a:p>
          <a:p>
            <a:endParaRPr lang="en-US" dirty="0"/>
          </a:p>
        </p:txBody>
      </p:sp>
      <p:sp>
        <p:nvSpPr>
          <p:cNvPr id="6" name="Slide Number Placeholder 5"/>
          <p:cNvSpPr>
            <a:spLocks noGrp="1"/>
          </p:cNvSpPr>
          <p:nvPr>
            <p:ph type="sldNum" sz="quarter" idx="12"/>
          </p:nvPr>
        </p:nvSpPr>
        <p:spPr/>
        <p:txBody>
          <a:bodyPr/>
          <a:lstStyle/>
          <a:p>
            <a:fld id="{D60A6685-DBF6-4C41-A0CC-AA9EA7A85A20}" type="slidenum">
              <a:rPr lang="en-US" smtClean="0"/>
              <a:t>28</a:t>
            </a:fld>
            <a:endParaRPr lang="en-US"/>
          </a:p>
        </p:txBody>
      </p:sp>
    </p:spTree>
    <p:custDataLst>
      <p:tags r:id="rId1"/>
    </p:custDataLst>
    <p:extLst>
      <p:ext uri="{BB962C8B-B14F-4D97-AF65-F5344CB8AC3E}">
        <p14:creationId xmlns:p14="http://schemas.microsoft.com/office/powerpoint/2010/main" val="9090276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ADD7-7FAA-03F6-E8DF-DF2474B40910}"/>
              </a:ext>
            </a:extLst>
          </p:cNvPr>
          <p:cNvSpPr>
            <a:spLocks noGrp="1"/>
          </p:cNvSpPr>
          <p:nvPr>
            <p:ph type="title"/>
          </p:nvPr>
        </p:nvSpPr>
        <p:spPr/>
        <p:txBody>
          <a:bodyPr>
            <a:normAutofit/>
          </a:bodyPr>
          <a:lstStyle/>
          <a:p>
            <a:pPr rtl="0">
              <a:spcAft>
                <a:spcPts val="600"/>
              </a:spcAft>
            </a:pPr>
            <a:r>
              <a:rPr lang="en-US" sz="3200"/>
              <a:t>Encuentre proveedores de Medicare</a:t>
            </a:r>
          </a:p>
        </p:txBody>
      </p:sp>
      <p:sp>
        <p:nvSpPr>
          <p:cNvPr id="3" name="Text Placeholder 2">
            <a:extLst>
              <a:ext uri="{FF2B5EF4-FFF2-40B4-BE49-F238E27FC236}">
                <a16:creationId xmlns:a16="http://schemas.microsoft.com/office/drawing/2014/main" id="{C8277CDE-2444-7C8D-94A4-B8424043F284}"/>
              </a:ext>
            </a:extLst>
          </p:cNvPr>
          <p:cNvSpPr>
            <a:spLocks noGrp="1"/>
          </p:cNvSpPr>
          <p:nvPr>
            <p:ph type="body" sz="quarter" idx="13"/>
          </p:nvPr>
        </p:nvSpPr>
        <p:spPr>
          <a:xfrm>
            <a:off x="580429" y="1188244"/>
            <a:ext cx="8177809" cy="4167187"/>
          </a:xfrm>
        </p:spPr>
        <p:txBody>
          <a:bodyPr/>
          <a:lstStyle/>
          <a:p>
            <a:pPr rtl="0">
              <a:spcAft>
                <a:spcPts val="600"/>
              </a:spcAft>
            </a:pPr>
            <a:r>
              <a:rPr lang="en-US" sz="2400" dirty="0"/>
              <a:t>Usar </a:t>
            </a:r>
            <a:r>
              <a:rPr lang="en-US" sz="2400" dirty="0" err="1"/>
              <a:t>médicos</a:t>
            </a:r>
            <a:r>
              <a:rPr lang="en-US" sz="2400" dirty="0"/>
              <a:t> u </a:t>
            </a:r>
            <a:r>
              <a:rPr lang="en-US" sz="2400" dirty="0" err="1"/>
              <a:t>otros</a:t>
            </a:r>
            <a:r>
              <a:rPr lang="en-US" sz="2400" dirty="0"/>
              <a:t> </a:t>
            </a:r>
            <a:r>
              <a:rPr lang="en-US" sz="2400" dirty="0" err="1"/>
              <a:t>profesionales</a:t>
            </a:r>
            <a:r>
              <a:rPr lang="en-US" sz="2400" dirty="0"/>
              <a:t> </a:t>
            </a:r>
            <a:r>
              <a:rPr lang="en-US" sz="2400" dirty="0" err="1"/>
              <a:t>médicos</a:t>
            </a:r>
            <a:r>
              <a:rPr lang="en-US" sz="2400" dirty="0"/>
              <a:t> que </a:t>
            </a:r>
            <a:r>
              <a:rPr lang="en-US" sz="2400" dirty="0" err="1"/>
              <a:t>acepten</a:t>
            </a:r>
            <a:r>
              <a:rPr lang="en-US" sz="2400" dirty="0"/>
              <a:t> Medicare </a:t>
            </a:r>
            <a:r>
              <a:rPr lang="en-US" sz="2400" dirty="0" err="1"/>
              <a:t>puede</a:t>
            </a:r>
            <a:r>
              <a:rPr lang="en-US" sz="2400" dirty="0"/>
              <a:t> </a:t>
            </a:r>
            <a:r>
              <a:rPr lang="en-US" sz="2400" dirty="0" err="1"/>
              <a:t>ayudarlo</a:t>
            </a:r>
            <a:r>
              <a:rPr lang="en-US" sz="2400" dirty="0"/>
              <a:t> a </a:t>
            </a:r>
            <a:r>
              <a:rPr lang="en-US" sz="2400" dirty="0" err="1"/>
              <a:t>ahorrar</a:t>
            </a:r>
            <a:r>
              <a:rPr lang="en-US" sz="2400" dirty="0"/>
              <a:t> </a:t>
            </a:r>
            <a:r>
              <a:rPr lang="en-US" sz="2400" dirty="0" err="1"/>
              <a:t>en</a:t>
            </a:r>
            <a:r>
              <a:rPr lang="en-US" sz="2400" dirty="0"/>
              <a:t> </a:t>
            </a:r>
            <a:r>
              <a:rPr lang="en-US" sz="2400" dirty="0" err="1"/>
              <a:t>costos</a:t>
            </a:r>
            <a:r>
              <a:rPr lang="en-US" sz="2400" dirty="0"/>
              <a:t> de </a:t>
            </a:r>
            <a:r>
              <a:rPr lang="en-US" sz="2400" dirty="0" err="1"/>
              <a:t>bolsillo</a:t>
            </a:r>
            <a:r>
              <a:rPr lang="en-US" sz="2400" dirty="0"/>
              <a:t>. </a:t>
            </a:r>
          </a:p>
          <a:p>
            <a:pPr rtl="0">
              <a:spcAft>
                <a:spcPts val="600"/>
              </a:spcAft>
            </a:pPr>
            <a:r>
              <a:rPr lang="en-US" sz="2400" dirty="0"/>
              <a:t>Para saber </a:t>
            </a:r>
            <a:r>
              <a:rPr lang="en-US" sz="2400" dirty="0" err="1"/>
              <a:t>si</a:t>
            </a:r>
            <a:r>
              <a:rPr lang="en-US" sz="2400" dirty="0"/>
              <a:t> </a:t>
            </a:r>
            <a:r>
              <a:rPr lang="en-US" sz="2400" dirty="0" err="1"/>
              <a:t>su</a:t>
            </a:r>
            <a:r>
              <a:rPr lang="en-US" sz="2400" dirty="0"/>
              <a:t> </a:t>
            </a:r>
            <a:r>
              <a:rPr lang="en-US" sz="2400" dirty="0" err="1"/>
              <a:t>proveedor</a:t>
            </a:r>
            <a:r>
              <a:rPr lang="en-US" sz="2400" dirty="0"/>
              <a:t> </a:t>
            </a:r>
            <a:r>
              <a:rPr lang="en-US" sz="2400" dirty="0" err="1"/>
              <a:t>acepta</a:t>
            </a:r>
            <a:r>
              <a:rPr lang="en-US" sz="2400" dirty="0"/>
              <a:t> Medicare, </a:t>
            </a:r>
            <a:r>
              <a:rPr lang="en-US" sz="2400" dirty="0" err="1"/>
              <a:t>consulte</a:t>
            </a:r>
            <a:r>
              <a:rPr lang="en-US" sz="2400" dirty="0"/>
              <a:t> con </a:t>
            </a:r>
            <a:r>
              <a:rPr lang="en-US" sz="2400" dirty="0" err="1"/>
              <a:t>su</a:t>
            </a:r>
            <a:r>
              <a:rPr lang="en-US" sz="2400" dirty="0"/>
              <a:t> </a:t>
            </a:r>
            <a:r>
              <a:rPr lang="en-US" sz="2400" dirty="0" err="1"/>
              <a:t>proveedor</a:t>
            </a:r>
            <a:r>
              <a:rPr lang="en-US" sz="2400" dirty="0"/>
              <a:t> o </a:t>
            </a:r>
            <a:r>
              <a:rPr lang="en-US" sz="2400" dirty="0" err="1"/>
              <a:t>visite</a:t>
            </a:r>
            <a:r>
              <a:rPr lang="en-US" sz="2400" dirty="0"/>
              <a:t> es.Medicare.gov/care-compare.</a:t>
            </a:r>
          </a:p>
          <a:p>
            <a:pPr rtl="0">
              <a:spcAft>
                <a:spcPts val="600"/>
              </a:spcAft>
            </a:pPr>
            <a:r>
              <a:rPr lang="en-US" sz="2400" dirty="0" err="1"/>
              <a:t>Normalmente</a:t>
            </a:r>
            <a:r>
              <a:rPr lang="en-US" sz="2400" dirty="0"/>
              <a:t>, Medicare no </a:t>
            </a:r>
            <a:r>
              <a:rPr lang="en-US" sz="2400" dirty="0" err="1"/>
              <a:t>paga</a:t>
            </a:r>
            <a:r>
              <a:rPr lang="en-US" sz="2400" dirty="0"/>
              <a:t> </a:t>
            </a:r>
            <a:r>
              <a:rPr lang="en-US" sz="2400" dirty="0" err="1"/>
              <a:t>los</a:t>
            </a:r>
            <a:r>
              <a:rPr lang="en-US" sz="2400" dirty="0"/>
              <a:t> </a:t>
            </a:r>
            <a:r>
              <a:rPr lang="en-US" sz="2400" dirty="0" err="1"/>
              <a:t>artículos</a:t>
            </a:r>
            <a:r>
              <a:rPr lang="en-US" sz="2400" dirty="0"/>
              <a:t> o </a:t>
            </a:r>
            <a:r>
              <a:rPr lang="en-US" sz="2400" dirty="0" err="1"/>
              <a:t>servicios</a:t>
            </a:r>
            <a:r>
              <a:rPr lang="en-US" sz="2400" dirty="0"/>
              <a:t> que </a:t>
            </a:r>
            <a:r>
              <a:rPr lang="en-US" sz="2400" dirty="0" err="1"/>
              <a:t>recibe</a:t>
            </a:r>
            <a:r>
              <a:rPr lang="en-US" sz="2400" dirty="0"/>
              <a:t> de un </a:t>
            </a:r>
            <a:r>
              <a:rPr lang="en-US" sz="2400" dirty="0" err="1"/>
              <a:t>proveedor</a:t>
            </a:r>
            <a:r>
              <a:rPr lang="en-US" sz="2400" dirty="0"/>
              <a:t> que </a:t>
            </a:r>
            <a:r>
              <a:rPr lang="en-US" sz="2400" dirty="0" err="1"/>
              <a:t>optó</a:t>
            </a:r>
            <a:r>
              <a:rPr lang="en-US" sz="2400" dirty="0"/>
              <a:t> </a:t>
            </a:r>
            <a:r>
              <a:rPr lang="en-US" sz="2400" dirty="0" err="1"/>
              <a:t>por</a:t>
            </a:r>
            <a:r>
              <a:rPr lang="en-US" sz="2400" dirty="0"/>
              <a:t> no </a:t>
            </a:r>
            <a:r>
              <a:rPr lang="en-US" sz="2400" dirty="0" err="1"/>
              <a:t>participar</a:t>
            </a:r>
            <a:r>
              <a:rPr lang="en-US" sz="2400" dirty="0"/>
              <a:t>. </a:t>
            </a:r>
          </a:p>
          <a:p>
            <a:pPr rtl="0">
              <a:spcAft>
                <a:spcPts val="600"/>
              </a:spcAft>
            </a:pPr>
            <a:r>
              <a:rPr lang="en-US" sz="2400" dirty="0" err="1"/>
              <a:t>Visite</a:t>
            </a:r>
            <a:r>
              <a:rPr lang="en-US" sz="2400" dirty="0"/>
              <a:t> </a:t>
            </a:r>
            <a:r>
              <a:rPr lang="en-US" sz="2400" dirty="0">
                <a:hlinkClick r:id="rId3">
                  <a:extLst>
                    <a:ext uri="{A12FA001-AC4F-418D-AE19-62706E023703}">
                      <ahyp:hlinkClr xmlns:ahyp="http://schemas.microsoft.com/office/drawing/2018/hyperlinkcolor" val="tx"/>
                    </a:ext>
                  </a:extLst>
                </a:hlinkClick>
              </a:rPr>
              <a:t>data.cms.gov/tools/provider-opt-out-affidavits-look-up-tool </a:t>
            </a:r>
            <a:r>
              <a:rPr lang="en-US" sz="2400" dirty="0"/>
              <a:t>para </a:t>
            </a:r>
            <a:r>
              <a:rPr lang="en-US" sz="2400" dirty="0" err="1"/>
              <a:t>encontrar</a:t>
            </a:r>
            <a:r>
              <a:rPr lang="en-US" sz="2400" dirty="0"/>
              <a:t> </a:t>
            </a:r>
            <a:r>
              <a:rPr lang="en-US" sz="2400" dirty="0" err="1"/>
              <a:t>proveedores</a:t>
            </a:r>
            <a:r>
              <a:rPr lang="en-US" sz="2400" dirty="0"/>
              <a:t> que </a:t>
            </a:r>
            <a:r>
              <a:rPr lang="en-US" sz="2400" dirty="0" err="1"/>
              <a:t>optaron</a:t>
            </a:r>
            <a:r>
              <a:rPr lang="en-US" sz="2400" dirty="0"/>
              <a:t> </a:t>
            </a:r>
            <a:r>
              <a:rPr lang="en-US" sz="2400" dirty="0" err="1"/>
              <a:t>por</a:t>
            </a:r>
            <a:r>
              <a:rPr lang="en-US" sz="2400" dirty="0"/>
              <a:t> no </a:t>
            </a:r>
            <a:r>
              <a:rPr lang="en-US" sz="2400" dirty="0" err="1"/>
              <a:t>participar</a:t>
            </a:r>
            <a:r>
              <a:rPr lang="en-US" sz="2400" dirty="0"/>
              <a:t>.</a:t>
            </a:r>
          </a:p>
          <a:p>
            <a:pPr marL="0" indent="0">
              <a:spcAft>
                <a:spcPts val="600"/>
              </a:spcAft>
              <a:buNone/>
            </a:pPr>
            <a:endParaRPr lang="en-US" sz="1800" dirty="0"/>
          </a:p>
        </p:txBody>
      </p:sp>
      <p:sp>
        <p:nvSpPr>
          <p:cNvPr id="5" name="Slide Number Placeholder 4">
            <a:extLst>
              <a:ext uri="{FF2B5EF4-FFF2-40B4-BE49-F238E27FC236}">
                <a16:creationId xmlns:a16="http://schemas.microsoft.com/office/drawing/2014/main" id="{0FA1FFE6-C133-2D0E-CFFA-EF0FCDF172C3}"/>
              </a:ext>
            </a:extLst>
          </p:cNvPr>
          <p:cNvSpPr>
            <a:spLocks noGrp="1"/>
          </p:cNvSpPr>
          <p:nvPr>
            <p:ph type="sldNum" sz="quarter" idx="12"/>
          </p:nvPr>
        </p:nvSpPr>
        <p:spPr>
          <a:xfrm>
            <a:off x="6457950" y="6356351"/>
            <a:ext cx="2057400" cy="365125"/>
          </a:xfrm>
        </p:spPr>
        <p:txBody>
          <a:bodyPr/>
          <a:lstStyle/>
          <a:p>
            <a:fld id="{48F63A3B-78C7-47BE-AE5E-E10140E04643}" type="slidenum">
              <a:rPr lang="en-US" smtClean="0"/>
              <a:t>29</a:t>
            </a:fld>
            <a:endParaRPr lang="en-US"/>
          </a:p>
        </p:txBody>
      </p:sp>
    </p:spTree>
    <p:custDataLst>
      <p:tags r:id="rId1"/>
    </p:custDataLst>
    <p:extLst>
      <p:ext uri="{BB962C8B-B14F-4D97-AF65-F5344CB8AC3E}">
        <p14:creationId xmlns:p14="http://schemas.microsoft.com/office/powerpoint/2010/main" val="53868309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3200" dirty="0" err="1"/>
              <a:t>Periodo</a:t>
            </a:r>
            <a:r>
              <a:rPr lang="en-US" sz="3200" dirty="0"/>
              <a:t> de Inscripción Abierta de Medicare</a:t>
            </a:r>
          </a:p>
        </p:txBody>
      </p:sp>
      <p:sp>
        <p:nvSpPr>
          <p:cNvPr id="7" name="Content Placeholder 6"/>
          <p:cNvSpPr>
            <a:spLocks noGrp="1"/>
          </p:cNvSpPr>
          <p:nvPr>
            <p:ph sz="half" idx="1"/>
          </p:nvPr>
        </p:nvSpPr>
        <p:spPr>
          <a:xfrm>
            <a:off x="695325" y="1846549"/>
            <a:ext cx="8312150" cy="3410523"/>
          </a:xfrm>
        </p:spPr>
        <p:txBody>
          <a:bodyPr>
            <a:normAutofit/>
          </a:bodyPr>
          <a:lstStyle/>
          <a:p>
            <a:pPr rtl="0">
              <a:lnSpc>
                <a:spcPct val="150000"/>
              </a:lnSpc>
            </a:pPr>
            <a:r>
              <a:rPr lang="en-US" sz="2400" dirty="0">
                <a:cs typeface="Arial" panose="020B0604020202020204" pitchFamily="34" charset="0"/>
              </a:rPr>
              <a:t>Es del 15 de </a:t>
            </a:r>
            <a:r>
              <a:rPr lang="en-US" sz="2400" dirty="0" err="1">
                <a:cs typeface="Arial" panose="020B0604020202020204" pitchFamily="34" charset="0"/>
              </a:rPr>
              <a:t>octubre</a:t>
            </a:r>
            <a:r>
              <a:rPr lang="en-US" sz="2400" dirty="0">
                <a:cs typeface="Arial" panose="020B0604020202020204" pitchFamily="34" charset="0"/>
              </a:rPr>
              <a:t> al 7 de </a:t>
            </a:r>
            <a:r>
              <a:rPr lang="en-US" sz="2400" dirty="0" err="1">
                <a:cs typeface="Arial" panose="020B0604020202020204" pitchFamily="34" charset="0"/>
              </a:rPr>
              <a:t>diciembre</a:t>
            </a:r>
            <a:r>
              <a:rPr lang="en-US" sz="2400" dirty="0">
                <a:cs typeface="Arial" panose="020B0604020202020204" pitchFamily="34" charset="0"/>
              </a:rPr>
              <a:t> </a:t>
            </a:r>
            <a:r>
              <a:rPr lang="en-US" sz="2400" dirty="0" err="1">
                <a:cs typeface="Arial" panose="020B0604020202020204" pitchFamily="34" charset="0"/>
              </a:rPr>
              <a:t>cada</a:t>
            </a:r>
            <a:r>
              <a:rPr lang="en-US" sz="2400" dirty="0">
                <a:cs typeface="Arial" panose="020B0604020202020204" pitchFamily="34" charset="0"/>
              </a:rPr>
              <a:t> </a:t>
            </a:r>
            <a:r>
              <a:rPr lang="en-US" sz="2400" dirty="0" err="1">
                <a:cs typeface="Arial" panose="020B0604020202020204" pitchFamily="34" charset="0"/>
              </a:rPr>
              <a:t>año</a:t>
            </a:r>
            <a:endParaRPr lang="en-US" sz="2400" dirty="0">
              <a:cs typeface="Arial" panose="020B0604020202020204" pitchFamily="34" charset="0"/>
            </a:endParaRPr>
          </a:p>
          <a:p>
            <a:pPr rtl="0"/>
            <a:r>
              <a:rPr lang="en-US" sz="2400" dirty="0">
                <a:cs typeface="Arial" panose="020B0604020202020204" pitchFamily="34" charset="0"/>
              </a:rPr>
              <a:t>Puede </a:t>
            </a:r>
            <a:r>
              <a:rPr lang="en-US" sz="2400" dirty="0" err="1">
                <a:cs typeface="Arial" panose="020B0604020202020204" pitchFamily="34" charset="0"/>
              </a:rPr>
              <a:t>hacer</a:t>
            </a:r>
            <a:r>
              <a:rPr lang="en-US" sz="2400" dirty="0">
                <a:cs typeface="Arial" panose="020B0604020202020204" pitchFamily="34" charset="0"/>
              </a:rPr>
              <a:t> </a:t>
            </a:r>
            <a:r>
              <a:rPr lang="en-US" sz="2400" dirty="0" err="1">
                <a:cs typeface="Arial" panose="020B0604020202020204" pitchFamily="34" charset="0"/>
              </a:rPr>
              <a:t>cambios</a:t>
            </a:r>
            <a:r>
              <a:rPr lang="en-US" sz="2400" dirty="0">
                <a:cs typeface="Arial" panose="020B0604020202020204" pitchFamily="34" charset="0"/>
              </a:rPr>
              <a:t> </a:t>
            </a:r>
            <a:r>
              <a:rPr lang="en-US" sz="2400" dirty="0" err="1">
                <a:cs typeface="Arial" panose="020B0604020202020204" pitchFamily="34" charset="0"/>
              </a:rPr>
              <a:t>en</a:t>
            </a:r>
            <a:r>
              <a:rPr lang="en-US" sz="2400" dirty="0">
                <a:cs typeface="Arial" panose="020B0604020202020204" pitchFamily="34" charset="0"/>
              </a:rPr>
              <a:t> </a:t>
            </a:r>
            <a:r>
              <a:rPr lang="en-US" sz="2400" dirty="0" err="1">
                <a:cs typeface="Arial" panose="020B0604020202020204" pitchFamily="34" charset="0"/>
              </a:rPr>
              <a:t>su</a:t>
            </a:r>
            <a:r>
              <a:rPr lang="en-US" sz="2400" dirty="0">
                <a:cs typeface="Arial" panose="020B0604020202020204" pitchFamily="34" charset="0"/>
              </a:rPr>
              <a:t> </a:t>
            </a:r>
            <a:r>
              <a:rPr lang="en-US" sz="2400" dirty="0" err="1">
                <a:cs typeface="Arial" panose="020B0604020202020204" pitchFamily="34" charset="0"/>
              </a:rPr>
              <a:t>cobertura</a:t>
            </a:r>
            <a:r>
              <a:rPr lang="en-US" sz="2400" dirty="0">
                <a:cs typeface="Arial" panose="020B0604020202020204" pitchFamily="34" charset="0"/>
              </a:rPr>
              <a:t> de </a:t>
            </a:r>
            <a:r>
              <a:rPr lang="en-US" sz="2400" dirty="0" err="1">
                <a:cs typeface="Arial" panose="020B0604020202020204" pitchFamily="34" charset="0"/>
              </a:rPr>
              <a:t>salud</a:t>
            </a:r>
            <a:r>
              <a:rPr lang="en-US" sz="2400" dirty="0">
                <a:cs typeface="Arial" panose="020B0604020202020204" pitchFamily="34" charset="0"/>
              </a:rPr>
              <a:t> o de </a:t>
            </a:r>
            <a:r>
              <a:rPr lang="en-US" sz="2400" dirty="0" err="1">
                <a:cs typeface="Arial" panose="020B0604020202020204" pitchFamily="34" charset="0"/>
              </a:rPr>
              <a:t>medicamentos</a:t>
            </a:r>
            <a:endParaRPr lang="en-US" sz="2400" dirty="0">
              <a:cs typeface="Arial" panose="020B0604020202020204" pitchFamily="34" charset="0"/>
            </a:endParaRPr>
          </a:p>
          <a:p>
            <a:pPr rtl="0"/>
            <a:r>
              <a:rPr lang="en-US" sz="2400" dirty="0">
                <a:cs typeface="Arial" panose="020B0604020202020204" pitchFamily="34" charset="0"/>
              </a:rPr>
              <a:t>Compare sus </a:t>
            </a:r>
            <a:r>
              <a:rPr lang="en-US" sz="2400" dirty="0" err="1">
                <a:cs typeface="Arial" panose="020B0604020202020204" pitchFamily="34" charset="0"/>
              </a:rPr>
              <a:t>opciones</a:t>
            </a:r>
            <a:r>
              <a:rPr lang="en-US" sz="2400" dirty="0">
                <a:cs typeface="Arial" panose="020B0604020202020204" pitchFamily="34" charset="0"/>
              </a:rPr>
              <a:t> para </a:t>
            </a:r>
            <a:r>
              <a:rPr lang="en-US" sz="2400" dirty="0" err="1">
                <a:cs typeface="Arial" panose="020B0604020202020204" pitchFamily="34" charset="0"/>
              </a:rPr>
              <a:t>encontrar</a:t>
            </a:r>
            <a:r>
              <a:rPr lang="en-US" sz="2400" dirty="0">
                <a:cs typeface="Arial" panose="020B0604020202020204" pitchFamily="34" charset="0"/>
              </a:rPr>
              <a:t> la </a:t>
            </a:r>
            <a:r>
              <a:rPr lang="en-US" sz="2400" dirty="0" err="1">
                <a:cs typeface="Arial" panose="020B0604020202020204" pitchFamily="34" charset="0"/>
              </a:rPr>
              <a:t>cobertura</a:t>
            </a:r>
            <a:r>
              <a:rPr lang="en-US" sz="2400" dirty="0">
                <a:cs typeface="Arial" panose="020B0604020202020204" pitchFamily="34" charset="0"/>
              </a:rPr>
              <a:t> </a:t>
            </a:r>
            <a:r>
              <a:rPr lang="en-US" sz="2400" dirty="0" err="1">
                <a:cs typeface="Arial" panose="020B0604020202020204" pitchFamily="34" charset="0"/>
              </a:rPr>
              <a:t>adecuada</a:t>
            </a:r>
            <a:r>
              <a:rPr lang="en-US" sz="2400" dirty="0">
                <a:cs typeface="Arial" panose="020B0604020202020204" pitchFamily="34" charset="0"/>
              </a:rPr>
              <a:t> para </a:t>
            </a:r>
            <a:r>
              <a:rPr lang="en-US" sz="2400" dirty="0" err="1">
                <a:cs typeface="Arial" panose="020B0604020202020204" pitchFamily="34" charset="0"/>
              </a:rPr>
              <a:t>usted</a:t>
            </a:r>
            <a:endParaRPr lang="en-US" sz="2400" dirty="0">
              <a:cs typeface="Arial" panose="020B0604020202020204" pitchFamily="34" charset="0"/>
            </a:endParaRPr>
          </a:p>
          <a:p>
            <a:pPr lvl="1">
              <a:lnSpc>
                <a:spcPct val="150000"/>
              </a:lnSpc>
            </a:pPr>
            <a:endParaRPr lang="en-US" dirty="0">
              <a:latin typeface="Arial" panose="020B0604020202020204" pitchFamily="34" charset="0"/>
              <a:cs typeface="Arial" panose="020B0604020202020204" pitchFamily="34" charset="0"/>
            </a:endParaRPr>
          </a:p>
          <a:p>
            <a:pPr marL="341313" lvl="0" indent="-331788"/>
            <a:endParaRPr lang="en-US" sz="2400" dirty="0">
              <a:solidFill>
                <a:prstClr val="black"/>
              </a:solidFill>
            </a:endParaRPr>
          </a:p>
        </p:txBody>
      </p:sp>
      <p:sp>
        <p:nvSpPr>
          <p:cNvPr id="3" name="Slide Number Placeholder 5">
            <a:extLst>
              <a:ext uri="{FF2B5EF4-FFF2-40B4-BE49-F238E27FC236}">
                <a16:creationId xmlns:a16="http://schemas.microsoft.com/office/drawing/2014/main" id="{0CFFE210-8B6E-BAEC-5777-FEA44F84AE3D}"/>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t>3</a:t>
            </a:fld>
            <a:endParaRPr lang="en-US"/>
          </a:p>
        </p:txBody>
      </p:sp>
    </p:spTree>
    <p:custDataLst>
      <p:tags r:id="rId1"/>
    </p:custDataLst>
    <p:extLst>
      <p:ext uri="{BB962C8B-B14F-4D97-AF65-F5344CB8AC3E}">
        <p14:creationId xmlns:p14="http://schemas.microsoft.com/office/powerpoint/2010/main" val="161283252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8B7AE-00A2-78BC-FAA5-C27C12773AA5}"/>
              </a:ext>
            </a:extLst>
          </p:cNvPr>
          <p:cNvSpPr>
            <a:spLocks noGrp="1"/>
          </p:cNvSpPr>
          <p:nvPr>
            <p:ph type="title"/>
          </p:nvPr>
        </p:nvSpPr>
        <p:spPr/>
        <p:txBody>
          <a:bodyPr>
            <a:normAutofit/>
          </a:bodyPr>
          <a:lstStyle/>
          <a:p>
            <a:pPr rtl="0"/>
            <a:r>
              <a:rPr lang="en-US" sz="3200"/>
              <a:t>Innovar con Medicare</a:t>
            </a:r>
          </a:p>
        </p:txBody>
      </p:sp>
      <p:sp>
        <p:nvSpPr>
          <p:cNvPr id="3" name="Text Placeholder 2">
            <a:extLst>
              <a:ext uri="{FF2B5EF4-FFF2-40B4-BE49-F238E27FC236}">
                <a16:creationId xmlns:a16="http://schemas.microsoft.com/office/drawing/2014/main" id="{9C871CF3-D296-BE8E-CD66-84643B92928C}"/>
              </a:ext>
            </a:extLst>
          </p:cNvPr>
          <p:cNvSpPr>
            <a:spLocks noGrp="1"/>
          </p:cNvSpPr>
          <p:nvPr>
            <p:ph type="body" sz="quarter" idx="13"/>
          </p:nvPr>
        </p:nvSpPr>
        <p:spPr>
          <a:xfrm>
            <a:off x="404514" y="1345406"/>
            <a:ext cx="8334971" cy="4167187"/>
          </a:xfrm>
        </p:spPr>
        <p:txBody>
          <a:bodyPr/>
          <a:lstStyle/>
          <a:p>
            <a:r>
              <a:rPr lang="en-US" sz="2200" dirty="0"/>
              <a:t>Medicare </a:t>
            </a:r>
            <a:r>
              <a:rPr lang="en-US" sz="2200" dirty="0" err="1"/>
              <a:t>desarrolla</a:t>
            </a:r>
            <a:r>
              <a:rPr lang="en-US" sz="2200" dirty="0"/>
              <a:t> de </a:t>
            </a:r>
            <a:r>
              <a:rPr lang="en-US" sz="2200" dirty="0" err="1"/>
              <a:t>manera</a:t>
            </a:r>
            <a:r>
              <a:rPr lang="en-US" sz="2200" dirty="0"/>
              <a:t> regular </a:t>
            </a:r>
            <a:r>
              <a:rPr lang="en-US" sz="2200" dirty="0" err="1"/>
              <a:t>demostraciones</a:t>
            </a:r>
            <a:r>
              <a:rPr lang="en-US" sz="2200" dirty="0"/>
              <a:t> y </a:t>
            </a:r>
            <a:r>
              <a:rPr lang="en-US" sz="2200" dirty="0" err="1"/>
              <a:t>programas</a:t>
            </a:r>
            <a:r>
              <a:rPr lang="en-US" sz="2200" dirty="0"/>
              <a:t> </a:t>
            </a:r>
            <a:r>
              <a:rPr lang="en-US" sz="2200" dirty="0" err="1"/>
              <a:t>piloto</a:t>
            </a:r>
            <a:r>
              <a:rPr lang="en-US" sz="2200" dirty="0"/>
              <a:t> (</a:t>
            </a:r>
            <a:r>
              <a:rPr lang="en-US" sz="2200" dirty="0" err="1"/>
              <a:t>conocidos</a:t>
            </a:r>
            <a:r>
              <a:rPr lang="en-US" sz="2200" dirty="0"/>
              <a:t> </a:t>
            </a:r>
            <a:r>
              <a:rPr lang="en-US" sz="2200" dirty="0" err="1"/>
              <a:t>como</a:t>
            </a:r>
            <a:r>
              <a:rPr lang="en-US" sz="2200" dirty="0"/>
              <a:t> </a:t>
            </a:r>
            <a:r>
              <a:rPr lang="en-US" sz="2200" dirty="0" err="1"/>
              <a:t>modelos</a:t>
            </a:r>
            <a:r>
              <a:rPr lang="en-US" sz="2200" dirty="0"/>
              <a:t>) para </a:t>
            </a:r>
            <a:r>
              <a:rPr lang="en-US" sz="2200" dirty="0" err="1"/>
              <a:t>probar</a:t>
            </a:r>
            <a:r>
              <a:rPr lang="en-US" sz="2200" dirty="0"/>
              <a:t> y </a:t>
            </a:r>
            <a:r>
              <a:rPr lang="en-US" sz="2200" dirty="0" err="1"/>
              <a:t>medir</a:t>
            </a:r>
            <a:r>
              <a:rPr lang="en-US" sz="2200" dirty="0"/>
              <a:t> </a:t>
            </a:r>
            <a:r>
              <a:rPr lang="en-US" sz="2200" dirty="0" err="1"/>
              <a:t>el</a:t>
            </a:r>
            <a:r>
              <a:rPr lang="en-US" sz="2200" dirty="0"/>
              <a:t> </a:t>
            </a:r>
            <a:r>
              <a:rPr lang="en-US" sz="2200" dirty="0" err="1"/>
              <a:t>funcionamiento</a:t>
            </a:r>
            <a:r>
              <a:rPr lang="en-US" sz="2200" dirty="0"/>
              <a:t> de </a:t>
            </a:r>
            <a:r>
              <a:rPr lang="en-US" sz="2200" dirty="0" err="1"/>
              <a:t>los</a:t>
            </a:r>
            <a:r>
              <a:rPr lang="en-US" sz="2200" dirty="0"/>
              <a:t> </a:t>
            </a:r>
            <a:r>
              <a:rPr lang="en-US" sz="2200" dirty="0" err="1"/>
              <a:t>posibles</a:t>
            </a:r>
            <a:r>
              <a:rPr lang="en-US" sz="2200" dirty="0"/>
              <a:t> </a:t>
            </a:r>
            <a:r>
              <a:rPr lang="en-US" sz="2200" dirty="0" err="1"/>
              <a:t>cambios</a:t>
            </a:r>
            <a:r>
              <a:rPr lang="en-US" sz="2200" dirty="0"/>
              <a:t>. </a:t>
            </a:r>
            <a:r>
              <a:rPr lang="en-US" sz="2200" dirty="0" err="1"/>
              <a:t>Estas</a:t>
            </a:r>
            <a:r>
              <a:rPr lang="en-US" sz="2200" dirty="0"/>
              <a:t> </a:t>
            </a:r>
            <a:r>
              <a:rPr lang="en-US" sz="2200" dirty="0" err="1"/>
              <a:t>iniciativas</a:t>
            </a:r>
            <a:r>
              <a:rPr lang="en-US" sz="2200" dirty="0"/>
              <a:t> se </a:t>
            </a:r>
            <a:r>
              <a:rPr lang="en-US" sz="2200" dirty="0" err="1"/>
              <a:t>centran</a:t>
            </a:r>
            <a:r>
              <a:rPr lang="en-US" sz="2200" dirty="0"/>
              <a:t> </a:t>
            </a:r>
            <a:r>
              <a:rPr lang="en-US" sz="2200" dirty="0" err="1"/>
              <a:t>en</a:t>
            </a:r>
            <a:r>
              <a:rPr lang="en-US" sz="2200" dirty="0"/>
              <a:t> </a:t>
            </a:r>
            <a:r>
              <a:rPr lang="en-US" sz="2200" dirty="0" err="1"/>
              <a:t>áreas</a:t>
            </a:r>
            <a:r>
              <a:rPr lang="en-US" sz="2200" dirty="0"/>
              <a:t> </a:t>
            </a:r>
            <a:r>
              <a:rPr lang="en-US" sz="2200" dirty="0" err="1"/>
              <a:t>como</a:t>
            </a:r>
            <a:r>
              <a:rPr lang="en-US" sz="2200" dirty="0"/>
              <a:t> la </a:t>
            </a:r>
            <a:r>
              <a:rPr lang="en-US" sz="2200" dirty="0" err="1"/>
              <a:t>calidad</a:t>
            </a:r>
            <a:r>
              <a:rPr lang="en-US" sz="2200" dirty="0"/>
              <a:t> de la </a:t>
            </a:r>
            <a:r>
              <a:rPr lang="en-US" sz="2200" dirty="0" err="1"/>
              <a:t>atención</a:t>
            </a:r>
            <a:r>
              <a:rPr lang="en-US" sz="2200" dirty="0"/>
              <a:t>, </a:t>
            </a:r>
            <a:r>
              <a:rPr lang="en-US" sz="2200" dirty="0" err="1"/>
              <a:t>el</a:t>
            </a:r>
            <a:r>
              <a:rPr lang="en-US" sz="2200" dirty="0"/>
              <a:t> </a:t>
            </a:r>
            <a:r>
              <a:rPr lang="en-US" sz="2200" dirty="0" err="1"/>
              <a:t>desempeño</a:t>
            </a:r>
            <a:r>
              <a:rPr lang="en-US" sz="2200" dirty="0"/>
              <a:t> del </a:t>
            </a:r>
            <a:r>
              <a:rPr lang="en-US" sz="2200" dirty="0" err="1"/>
              <a:t>proveedor</a:t>
            </a:r>
            <a:r>
              <a:rPr lang="en-US" sz="2200" dirty="0"/>
              <a:t> y la </a:t>
            </a:r>
            <a:r>
              <a:rPr lang="en-US" sz="2200" dirty="0" err="1"/>
              <a:t>experiencia</a:t>
            </a:r>
            <a:r>
              <a:rPr lang="en-US" sz="2200" dirty="0"/>
              <a:t> del </a:t>
            </a:r>
            <a:r>
              <a:rPr lang="en-US" sz="2200" dirty="0" err="1"/>
              <a:t>paciente</a:t>
            </a:r>
            <a:r>
              <a:rPr lang="en-US" sz="2200" dirty="0"/>
              <a:t>.</a:t>
            </a:r>
          </a:p>
          <a:p>
            <a:r>
              <a:rPr lang="en-US" sz="2200" dirty="0" err="1"/>
              <a:t>Quizá</a:t>
            </a:r>
            <a:r>
              <a:rPr lang="en-US" sz="2200" dirty="0"/>
              <a:t> </a:t>
            </a:r>
            <a:r>
              <a:rPr lang="en-US" sz="2200" dirty="0" err="1"/>
              <a:t>pueda</a:t>
            </a:r>
            <a:r>
              <a:rPr lang="en-US" sz="2200" dirty="0"/>
              <a:t> </a:t>
            </a:r>
            <a:r>
              <a:rPr lang="en-US" sz="2200" dirty="0" err="1"/>
              <a:t>participar</a:t>
            </a:r>
            <a:r>
              <a:rPr lang="en-US" sz="2200" dirty="0"/>
              <a:t> </a:t>
            </a:r>
            <a:r>
              <a:rPr lang="en-US" sz="2200" dirty="0" err="1"/>
              <a:t>en</a:t>
            </a:r>
            <a:r>
              <a:rPr lang="en-US" sz="2200" dirty="0"/>
              <a:t> </a:t>
            </a:r>
            <a:r>
              <a:rPr lang="en-US" sz="2200" dirty="0" err="1"/>
              <a:t>modelos</a:t>
            </a:r>
            <a:r>
              <a:rPr lang="en-US" sz="2200" dirty="0"/>
              <a:t> </a:t>
            </a:r>
            <a:r>
              <a:rPr lang="en-US" sz="2200" dirty="0" err="1"/>
              <a:t>actuales</a:t>
            </a:r>
            <a:r>
              <a:rPr lang="en-US" sz="2200" dirty="0"/>
              <a:t>, </a:t>
            </a:r>
            <a:r>
              <a:rPr lang="en-US" sz="2200" dirty="0" err="1"/>
              <a:t>como</a:t>
            </a:r>
            <a:r>
              <a:rPr lang="en-US" sz="2200" dirty="0"/>
              <a:t> </a:t>
            </a:r>
            <a:r>
              <a:rPr lang="en-US" sz="2200" dirty="0" err="1"/>
              <a:t>el</a:t>
            </a:r>
            <a:r>
              <a:rPr lang="en-US" sz="2200" dirty="0"/>
              <a:t> </a:t>
            </a:r>
            <a:r>
              <a:rPr lang="en-US" sz="2200" dirty="0" err="1"/>
              <a:t>Programa</a:t>
            </a:r>
            <a:r>
              <a:rPr lang="en-US" sz="2200" dirty="0"/>
              <a:t> de </a:t>
            </a:r>
            <a:r>
              <a:rPr lang="en-US" sz="2200" dirty="0" err="1"/>
              <a:t>Prevención</a:t>
            </a:r>
            <a:r>
              <a:rPr lang="en-US" sz="2200" dirty="0"/>
              <a:t> de la Diabetes de Medicare (que le </a:t>
            </a:r>
            <a:r>
              <a:rPr lang="en-US" sz="2200" dirty="0" err="1"/>
              <a:t>ayuda</a:t>
            </a:r>
            <a:r>
              <a:rPr lang="en-US" sz="2200" dirty="0"/>
              <a:t> a </a:t>
            </a:r>
            <a:r>
              <a:rPr lang="en-US" sz="2200" dirty="0" err="1"/>
              <a:t>prevenir</a:t>
            </a:r>
            <a:r>
              <a:rPr lang="en-US" sz="2200" dirty="0"/>
              <a:t> la diabetes </a:t>
            </a:r>
            <a:r>
              <a:rPr lang="en-US" sz="2200" dirty="0" err="1"/>
              <a:t>tipo</a:t>
            </a:r>
            <a:r>
              <a:rPr lang="en-US" sz="2200" dirty="0"/>
              <a:t> 2) y </a:t>
            </a:r>
            <a:r>
              <a:rPr lang="en-US" sz="2200" dirty="0" err="1"/>
              <a:t>el</a:t>
            </a:r>
            <a:r>
              <a:rPr lang="en-US" sz="2200" dirty="0"/>
              <a:t> </a:t>
            </a:r>
            <a:r>
              <a:rPr lang="en-US" sz="2200" dirty="0" err="1"/>
              <a:t>Modelo</a:t>
            </a:r>
            <a:r>
              <a:rPr lang="en-US" sz="2200" dirty="0"/>
              <a:t> Guía para </a:t>
            </a:r>
            <a:r>
              <a:rPr lang="en-US" sz="2200" dirty="0" err="1"/>
              <a:t>una</a:t>
            </a:r>
            <a:r>
              <a:rPr lang="en-US" sz="2200" dirty="0"/>
              <a:t> </a:t>
            </a:r>
            <a:r>
              <a:rPr lang="es-ES" sz="2200" dirty="0"/>
              <a:t>una mejor experiencia con la demencia</a:t>
            </a:r>
            <a:r>
              <a:rPr lang="en-US" sz="2200" dirty="0"/>
              <a:t>(</a:t>
            </a:r>
            <a:r>
              <a:rPr lang="en-US" sz="2200" dirty="0" err="1"/>
              <a:t>atención</a:t>
            </a:r>
            <a:r>
              <a:rPr lang="en-US" sz="2200" dirty="0"/>
              <a:t> para </a:t>
            </a:r>
            <a:r>
              <a:rPr lang="en-US" sz="2200" dirty="0" err="1"/>
              <a:t>apoyar</a:t>
            </a:r>
            <a:r>
              <a:rPr lang="en-US" sz="2200" dirty="0"/>
              <a:t> a personas con </a:t>
            </a:r>
            <a:r>
              <a:rPr lang="en-US" sz="2200" dirty="0" err="1"/>
              <a:t>demencia</a:t>
            </a:r>
            <a:r>
              <a:rPr lang="en-US" sz="2200" dirty="0"/>
              <a:t>). </a:t>
            </a:r>
          </a:p>
          <a:p>
            <a:pPr rtl="0"/>
            <a:r>
              <a:rPr lang="en-US" sz="2200" dirty="0" err="1"/>
              <a:t>Pregunte</a:t>
            </a:r>
            <a:r>
              <a:rPr lang="en-US" sz="2200" dirty="0"/>
              <a:t> a </a:t>
            </a:r>
            <a:r>
              <a:rPr lang="en-US" sz="2200" dirty="0" err="1"/>
              <a:t>su</a:t>
            </a:r>
            <a:r>
              <a:rPr lang="en-US" sz="2200" dirty="0"/>
              <a:t> </a:t>
            </a:r>
            <a:r>
              <a:rPr lang="en-US" sz="2200" dirty="0" err="1"/>
              <a:t>médico</a:t>
            </a:r>
            <a:r>
              <a:rPr lang="en-US" sz="2200" dirty="0"/>
              <a:t> </a:t>
            </a:r>
            <a:r>
              <a:rPr lang="en-US" sz="2200" dirty="0" err="1"/>
              <a:t>si</a:t>
            </a:r>
            <a:r>
              <a:rPr lang="en-US" sz="2200" dirty="0"/>
              <a:t> </a:t>
            </a:r>
            <a:r>
              <a:rPr lang="en-US" sz="2200" dirty="0" err="1"/>
              <a:t>participa</a:t>
            </a:r>
            <a:r>
              <a:rPr lang="en-US" sz="2200" dirty="0"/>
              <a:t> </a:t>
            </a:r>
            <a:r>
              <a:rPr lang="en-US" sz="2200" dirty="0" err="1"/>
              <a:t>en</a:t>
            </a:r>
            <a:r>
              <a:rPr lang="en-US" sz="2200" dirty="0"/>
              <a:t> </a:t>
            </a:r>
            <a:r>
              <a:rPr lang="en-US" sz="2200" dirty="0" err="1"/>
              <a:t>estos</a:t>
            </a:r>
            <a:r>
              <a:rPr lang="en-US" sz="2200" dirty="0"/>
              <a:t> </a:t>
            </a:r>
            <a:r>
              <a:rPr lang="en-US" sz="2200" dirty="0" err="1"/>
              <a:t>modelos</a:t>
            </a:r>
            <a:r>
              <a:rPr lang="en-US" sz="2200" dirty="0"/>
              <a:t>. </a:t>
            </a:r>
          </a:p>
          <a:p>
            <a:pPr rtl="0"/>
            <a:r>
              <a:rPr lang="en-US" sz="2200" dirty="0"/>
              <a:t>Para </a:t>
            </a:r>
            <a:r>
              <a:rPr lang="en-US" sz="2200" dirty="0" err="1"/>
              <a:t>obtener</a:t>
            </a:r>
            <a:r>
              <a:rPr lang="en-US" sz="2200" dirty="0"/>
              <a:t> </a:t>
            </a:r>
            <a:r>
              <a:rPr lang="en-US" sz="2200" dirty="0" err="1"/>
              <a:t>más</a:t>
            </a:r>
            <a:r>
              <a:rPr lang="en-US" sz="2200" dirty="0"/>
              <a:t> </a:t>
            </a:r>
            <a:r>
              <a:rPr lang="en-US" sz="2200" dirty="0" err="1"/>
              <a:t>información</a:t>
            </a:r>
            <a:r>
              <a:rPr lang="en-US" sz="2200" dirty="0"/>
              <a:t> </a:t>
            </a:r>
            <a:r>
              <a:rPr lang="en-US" sz="2200" dirty="0" err="1"/>
              <a:t>sobre</a:t>
            </a:r>
            <a:r>
              <a:rPr lang="en-US" sz="2200" dirty="0"/>
              <a:t> </a:t>
            </a:r>
            <a:r>
              <a:rPr lang="en-US" sz="2200" dirty="0" err="1"/>
              <a:t>modelos</a:t>
            </a:r>
            <a:r>
              <a:rPr lang="en-US" sz="2200" dirty="0"/>
              <a:t> </a:t>
            </a:r>
            <a:r>
              <a:rPr lang="en-US" sz="2200" dirty="0" err="1"/>
              <a:t>actuales</a:t>
            </a:r>
            <a:r>
              <a:rPr lang="en-US" sz="2200" dirty="0"/>
              <a:t> o </a:t>
            </a:r>
            <a:r>
              <a:rPr lang="en-US" sz="2200" dirty="0" err="1"/>
              <a:t>futuros</a:t>
            </a:r>
            <a:r>
              <a:rPr lang="en-US" sz="2200" dirty="0"/>
              <a:t>, </a:t>
            </a:r>
            <a:r>
              <a:rPr lang="en-US" sz="2200" dirty="0" err="1"/>
              <a:t>visite</a:t>
            </a:r>
            <a:r>
              <a:rPr lang="en-US" sz="2200" dirty="0"/>
              <a:t> cms.gov/priorities/innovation/models o </a:t>
            </a:r>
            <a:r>
              <a:rPr lang="en-US" sz="2200" dirty="0" err="1"/>
              <a:t>llame</a:t>
            </a:r>
            <a:r>
              <a:rPr lang="en-US" sz="2200" dirty="0"/>
              <a:t> al 1-800-MEDICARE (1-800-633-4227). Los </a:t>
            </a:r>
            <a:r>
              <a:rPr lang="en-US" sz="2200" dirty="0" err="1"/>
              <a:t>usuarios</a:t>
            </a:r>
            <a:r>
              <a:rPr lang="en-US" sz="2200" dirty="0"/>
              <a:t> de TTY </a:t>
            </a:r>
            <a:r>
              <a:rPr lang="en-US" sz="2200" dirty="0" err="1"/>
              <a:t>pueden</a:t>
            </a:r>
            <a:r>
              <a:rPr lang="en-US" sz="2200" dirty="0"/>
              <a:t> </a:t>
            </a:r>
            <a:r>
              <a:rPr lang="en-US" sz="2200" dirty="0" err="1"/>
              <a:t>llamar</a:t>
            </a:r>
            <a:r>
              <a:rPr lang="en-US" sz="2200" dirty="0"/>
              <a:t> al 1-877-486-2048.</a:t>
            </a:r>
          </a:p>
        </p:txBody>
      </p:sp>
      <p:sp>
        <p:nvSpPr>
          <p:cNvPr id="6" name="Slide Number Placeholder 5">
            <a:extLst>
              <a:ext uri="{FF2B5EF4-FFF2-40B4-BE49-F238E27FC236}">
                <a16:creationId xmlns:a16="http://schemas.microsoft.com/office/drawing/2014/main" id="{5C11F67A-2701-1AE6-D483-4DCF6B3C21B3}"/>
              </a:ext>
            </a:extLst>
          </p:cNvPr>
          <p:cNvSpPr>
            <a:spLocks noGrp="1"/>
          </p:cNvSpPr>
          <p:nvPr>
            <p:ph type="sldNum" sz="quarter" idx="12"/>
          </p:nvPr>
        </p:nvSpPr>
        <p:spPr/>
        <p:txBody>
          <a:bodyPr/>
          <a:lstStyle/>
          <a:p>
            <a:fld id="{10899F78-7FAB-42CE-8794-66D9398DED0A}" type="slidenum">
              <a:rPr lang="en-US" smtClean="0"/>
              <a:t>30</a:t>
            </a:fld>
            <a:endParaRPr lang="en-US"/>
          </a:p>
        </p:txBody>
      </p:sp>
    </p:spTree>
    <p:custDataLst>
      <p:tags r:id="rId1"/>
    </p:custDataLst>
    <p:extLst>
      <p:ext uri="{BB962C8B-B14F-4D97-AF65-F5344CB8AC3E}">
        <p14:creationId xmlns:p14="http://schemas.microsoft.com/office/powerpoint/2010/main" val="424653957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3200">
                <a:cs typeface="Arial" panose="020B0604020202020204" pitchFamily="34" charset="0"/>
              </a:rPr>
              <a:t>Recursos</a:t>
            </a:r>
          </a:p>
        </p:txBody>
      </p:sp>
      <p:sp>
        <p:nvSpPr>
          <p:cNvPr id="3" name="Content Placeholder 2"/>
          <p:cNvSpPr>
            <a:spLocks noGrp="1"/>
          </p:cNvSpPr>
          <p:nvPr>
            <p:ph idx="1"/>
          </p:nvPr>
        </p:nvSpPr>
        <p:spPr>
          <a:xfrm>
            <a:off x="628650" y="1695141"/>
            <a:ext cx="7782157" cy="4661210"/>
          </a:xfrm>
        </p:spPr>
        <p:txBody>
          <a:bodyPr>
            <a:normAutofit fontScale="97500"/>
          </a:bodyPr>
          <a:lstStyle/>
          <a:p>
            <a:pPr rtl="0"/>
            <a:r>
              <a:rPr dirty="0"/>
              <a:t>es.Medicare.gov</a:t>
            </a:r>
          </a:p>
          <a:p>
            <a:endParaRPr lang="en-US" sz="2800" b="1" dirty="0">
              <a:cs typeface="Arial" panose="020B0604020202020204" pitchFamily="34" charset="0"/>
            </a:endParaRPr>
          </a:p>
          <a:p>
            <a:pPr rtl="0"/>
            <a:r>
              <a:rPr lang="en-US" sz="2800" b="1" dirty="0">
                <a:cs typeface="Arial" panose="020B0604020202020204" pitchFamily="34" charset="0"/>
              </a:rPr>
              <a:t>1-800-MEDICARE </a:t>
            </a:r>
            <a:r>
              <a:rPr lang="en-US" sz="2800" dirty="0">
                <a:cs typeface="Arial" panose="020B0604020202020204" pitchFamily="34" charset="0"/>
              </a:rPr>
              <a:t>(800-633-4227) </a:t>
            </a:r>
          </a:p>
          <a:p>
            <a:pPr lvl="1" rtl="0"/>
            <a:r>
              <a:rPr lang="en-US" sz="2400" dirty="0">
                <a:cs typeface="Arial" panose="020B0604020202020204" pitchFamily="34" charset="0"/>
              </a:rPr>
              <a:t>Disponible las 24 horas del día, </a:t>
            </a:r>
            <a:r>
              <a:rPr lang="en-US" sz="2400" dirty="0" err="1">
                <a:cs typeface="Arial" panose="020B0604020202020204" pitchFamily="34" charset="0"/>
              </a:rPr>
              <a:t>incluidos</a:t>
            </a:r>
            <a:r>
              <a:rPr lang="en-US" sz="2400" dirty="0">
                <a:cs typeface="Arial" panose="020B0604020202020204" pitchFamily="34" charset="0"/>
              </a:rPr>
              <a:t> </a:t>
            </a:r>
            <a:r>
              <a:rPr lang="en-US" sz="2400" dirty="0" err="1">
                <a:cs typeface="Arial" panose="020B0604020202020204" pitchFamily="34" charset="0"/>
              </a:rPr>
              <a:t>los</a:t>
            </a:r>
            <a:r>
              <a:rPr lang="en-US" sz="2400" dirty="0">
                <a:cs typeface="Arial" panose="020B0604020202020204" pitchFamily="34" charset="0"/>
              </a:rPr>
              <a:t> fines de </a:t>
            </a:r>
            <a:r>
              <a:rPr lang="en-US" sz="2400" dirty="0" err="1">
                <a:cs typeface="Arial" panose="020B0604020202020204" pitchFamily="34" charset="0"/>
              </a:rPr>
              <a:t>semana</a:t>
            </a:r>
            <a:r>
              <a:rPr lang="en-US" sz="2400" dirty="0">
                <a:cs typeface="Arial" panose="020B0604020202020204" pitchFamily="34" charset="0"/>
              </a:rPr>
              <a:t> </a:t>
            </a:r>
          </a:p>
          <a:p>
            <a:pPr lvl="1" rtl="0"/>
            <a:r>
              <a:rPr lang="en-US" sz="2400" dirty="0" err="1">
                <a:cs typeface="Arial" panose="020B0604020202020204" pitchFamily="34" charset="0"/>
              </a:rPr>
              <a:t>Ofrece</a:t>
            </a:r>
            <a:r>
              <a:rPr lang="en-US" sz="2400" dirty="0">
                <a:cs typeface="Arial" panose="020B0604020202020204" pitchFamily="34" charset="0"/>
              </a:rPr>
              <a:t> </a:t>
            </a:r>
            <a:r>
              <a:rPr lang="en-US" sz="2400" dirty="0" err="1">
                <a:cs typeface="Arial" panose="020B0604020202020204" pitchFamily="34" charset="0"/>
              </a:rPr>
              <a:t>ayuda</a:t>
            </a:r>
            <a:r>
              <a:rPr lang="en-US" sz="2400" dirty="0">
                <a:cs typeface="Arial" panose="020B0604020202020204" pitchFamily="34" charset="0"/>
              </a:rPr>
              <a:t> para </a:t>
            </a:r>
            <a:r>
              <a:rPr lang="en-US" sz="2400" dirty="0" err="1">
                <a:cs typeface="Arial" panose="020B0604020202020204" pitchFamily="34" charset="0"/>
              </a:rPr>
              <a:t>comparar</a:t>
            </a:r>
            <a:r>
              <a:rPr lang="en-US" sz="2400" dirty="0">
                <a:cs typeface="Arial" panose="020B0604020202020204" pitchFamily="34" charset="0"/>
              </a:rPr>
              <a:t> e </a:t>
            </a:r>
            <a:r>
              <a:rPr lang="en-US" sz="2400" dirty="0" err="1">
                <a:cs typeface="Arial" panose="020B0604020202020204" pitchFamily="34" charset="0"/>
              </a:rPr>
              <a:t>inscribirse</a:t>
            </a:r>
            <a:r>
              <a:rPr lang="en-US" sz="2400" dirty="0">
                <a:cs typeface="Arial" panose="020B0604020202020204" pitchFamily="34" charset="0"/>
              </a:rPr>
              <a:t> </a:t>
            </a:r>
            <a:r>
              <a:rPr lang="en-US" sz="2400" dirty="0" err="1">
                <a:cs typeface="Arial" panose="020B0604020202020204" pitchFamily="34" charset="0"/>
              </a:rPr>
              <a:t>en</a:t>
            </a:r>
            <a:r>
              <a:rPr lang="en-US" sz="2400" dirty="0">
                <a:cs typeface="Arial" panose="020B0604020202020204" pitchFamily="34" charset="0"/>
              </a:rPr>
              <a:t> planes Medicare Advantage o Planes de </a:t>
            </a:r>
            <a:r>
              <a:rPr lang="en-US" sz="2400" dirty="0" err="1">
                <a:cs typeface="Arial" panose="020B0604020202020204" pitchFamily="34" charset="0"/>
              </a:rPr>
              <a:t>Medicamentos</a:t>
            </a:r>
            <a:r>
              <a:rPr lang="en-US" sz="2400" dirty="0">
                <a:cs typeface="Arial" panose="020B0604020202020204" pitchFamily="34" charset="0"/>
              </a:rPr>
              <a:t> y </a:t>
            </a:r>
            <a:r>
              <a:rPr lang="en-US" sz="2400" dirty="0" err="1">
                <a:cs typeface="Arial" panose="020B0604020202020204" pitchFamily="34" charset="0"/>
              </a:rPr>
              <a:t>apoyar</a:t>
            </a:r>
            <a:r>
              <a:rPr lang="en-US" sz="2400" dirty="0">
                <a:cs typeface="Arial" panose="020B0604020202020204" pitchFamily="34" charset="0"/>
              </a:rPr>
              <a:t> </a:t>
            </a:r>
            <a:r>
              <a:rPr lang="en-US" sz="2400" dirty="0" err="1">
                <a:cs typeface="Arial" panose="020B0604020202020204" pitchFamily="34" charset="0"/>
              </a:rPr>
              <a:t>necesidades</a:t>
            </a:r>
            <a:r>
              <a:rPr lang="en-US" sz="2400" dirty="0">
                <a:cs typeface="Arial" panose="020B0604020202020204" pitchFamily="34" charset="0"/>
              </a:rPr>
              <a:t> de </a:t>
            </a:r>
            <a:r>
              <a:rPr lang="en-US" sz="2400" dirty="0" err="1">
                <a:cs typeface="Arial" panose="020B0604020202020204" pitchFamily="34" charset="0"/>
              </a:rPr>
              <a:t>seguro</a:t>
            </a:r>
            <a:r>
              <a:rPr lang="en-US" sz="2400" dirty="0">
                <a:cs typeface="Arial" panose="020B0604020202020204" pitchFamily="34" charset="0"/>
              </a:rPr>
              <a:t> </a:t>
            </a:r>
            <a:r>
              <a:rPr lang="en-US" sz="2400" dirty="0" err="1">
                <a:cs typeface="Arial" panose="020B0604020202020204" pitchFamily="34" charset="0"/>
              </a:rPr>
              <a:t>continuas</a:t>
            </a:r>
            <a:endParaRPr lang="en-US" sz="2400" dirty="0">
              <a:cs typeface="Arial" panose="020B0604020202020204" pitchFamily="34" charset="0"/>
            </a:endParaRPr>
          </a:p>
          <a:p>
            <a:pPr lvl="1" rtl="0"/>
            <a:r>
              <a:rPr lang="en-US" sz="2400" dirty="0">
                <a:cs typeface="Arial" panose="020B0604020202020204" pitchFamily="34" charset="0"/>
              </a:rPr>
              <a:t>Para </a:t>
            </a:r>
            <a:r>
              <a:rPr lang="en-US" sz="2400" dirty="0" err="1">
                <a:cs typeface="Arial" panose="020B0604020202020204" pitchFamily="34" charset="0"/>
              </a:rPr>
              <a:t>obtener</a:t>
            </a:r>
            <a:r>
              <a:rPr lang="en-US" sz="2400" dirty="0">
                <a:cs typeface="Arial" panose="020B0604020202020204" pitchFamily="34" charset="0"/>
              </a:rPr>
              <a:t> </a:t>
            </a:r>
            <a:r>
              <a:rPr lang="en-US" sz="2400" dirty="0" err="1">
                <a:cs typeface="Arial" panose="020B0604020202020204" pitchFamily="34" charset="0"/>
              </a:rPr>
              <a:t>ayuda</a:t>
            </a:r>
            <a:r>
              <a:rPr lang="en-US" sz="2400" dirty="0">
                <a:cs typeface="Arial" panose="020B0604020202020204" pitchFamily="34" charset="0"/>
              </a:rPr>
              <a:t> </a:t>
            </a:r>
            <a:r>
              <a:rPr lang="en-US" sz="2400" dirty="0" err="1">
                <a:cs typeface="Arial" panose="020B0604020202020204" pitchFamily="34" charset="0"/>
              </a:rPr>
              <a:t>en</a:t>
            </a:r>
            <a:r>
              <a:rPr lang="en-US" sz="2400" dirty="0">
                <a:cs typeface="Arial" panose="020B0604020202020204" pitchFamily="34" charset="0"/>
              </a:rPr>
              <a:t> un </a:t>
            </a:r>
            <a:r>
              <a:rPr lang="en-US" sz="2400" dirty="0" err="1">
                <a:cs typeface="Arial" panose="020B0604020202020204" pitchFamily="34" charset="0"/>
              </a:rPr>
              <a:t>idioma</a:t>
            </a:r>
            <a:r>
              <a:rPr lang="en-US" sz="2400" dirty="0">
                <a:cs typeface="Arial" panose="020B0604020202020204" pitchFamily="34" charset="0"/>
              </a:rPr>
              <a:t> que no sea </a:t>
            </a:r>
            <a:r>
              <a:rPr lang="en-US" sz="2400" dirty="0" err="1">
                <a:cs typeface="Arial" panose="020B0604020202020204" pitchFamily="34" charset="0"/>
              </a:rPr>
              <a:t>inglés</a:t>
            </a:r>
            <a:r>
              <a:rPr lang="en-US" sz="2400" dirty="0">
                <a:cs typeface="Arial" panose="020B0604020202020204" pitchFamily="34" charset="0"/>
              </a:rPr>
              <a:t> o </a:t>
            </a:r>
            <a:r>
              <a:rPr lang="en-US" sz="2400" dirty="0" err="1">
                <a:cs typeface="Arial" panose="020B0604020202020204" pitchFamily="34" charset="0"/>
              </a:rPr>
              <a:t>español</a:t>
            </a:r>
            <a:r>
              <a:rPr lang="en-US" sz="2400" dirty="0">
                <a:cs typeface="Arial" panose="020B0604020202020204" pitchFamily="34" charset="0"/>
              </a:rPr>
              <a:t>, </a:t>
            </a:r>
            <a:r>
              <a:rPr lang="en-US" sz="2400" dirty="0" err="1">
                <a:cs typeface="Arial" panose="020B0604020202020204" pitchFamily="34" charset="0"/>
              </a:rPr>
              <a:t>informe</a:t>
            </a:r>
            <a:r>
              <a:rPr lang="en-US" sz="2400" dirty="0">
                <a:cs typeface="Arial" panose="020B0604020202020204" pitchFamily="34" charset="0"/>
              </a:rPr>
              <a:t> al </a:t>
            </a:r>
            <a:r>
              <a:rPr lang="en-US" sz="2400" dirty="0" err="1">
                <a:cs typeface="Arial" panose="020B0604020202020204" pitchFamily="34" charset="0"/>
              </a:rPr>
              <a:t>representante</a:t>
            </a:r>
            <a:r>
              <a:rPr lang="en-US" sz="2400" dirty="0">
                <a:cs typeface="Arial" panose="020B0604020202020204" pitchFamily="34" charset="0"/>
              </a:rPr>
              <a:t> de </a:t>
            </a:r>
            <a:r>
              <a:rPr lang="en-US" sz="2400" dirty="0" err="1">
                <a:cs typeface="Arial" panose="020B0604020202020204" pitchFamily="34" charset="0"/>
              </a:rPr>
              <a:t>atención</a:t>
            </a:r>
            <a:r>
              <a:rPr lang="en-US" sz="2400" dirty="0">
                <a:cs typeface="Arial" panose="020B0604020202020204" pitchFamily="34" charset="0"/>
              </a:rPr>
              <a:t> al </a:t>
            </a:r>
            <a:r>
              <a:rPr lang="en-US" sz="2400" dirty="0" err="1">
                <a:cs typeface="Arial" panose="020B0604020202020204" pitchFamily="34" charset="0"/>
              </a:rPr>
              <a:t>cliente</a:t>
            </a:r>
            <a:r>
              <a:rPr lang="en-US" sz="2400" dirty="0">
                <a:cs typeface="Arial" panose="020B0604020202020204" pitchFamily="34" charset="0"/>
              </a:rPr>
              <a:t>.</a:t>
            </a:r>
          </a:p>
          <a:p>
            <a:pPr lvl="1" rtl="0"/>
            <a:r>
              <a:rPr lang="en-US" sz="2400" dirty="0">
                <a:cs typeface="Arial" panose="020B0604020202020204" pitchFamily="34" charset="0"/>
              </a:rPr>
              <a:t>TTY: 1-877-486-2048</a:t>
            </a:r>
          </a:p>
          <a:p>
            <a:endParaRPr lang="en-US" dirty="0">
              <a:latin typeface="Arial" panose="020B0604020202020204" pitchFamily="34" charset="0"/>
              <a:cs typeface="Arial" panose="020B0604020202020204" pitchFamily="34" charset="0"/>
            </a:endParaRPr>
          </a:p>
        </p:txBody>
      </p:sp>
      <p:sp>
        <p:nvSpPr>
          <p:cNvPr id="8" name="Slide Number Placeholder 7"/>
          <p:cNvSpPr>
            <a:spLocks noGrp="1"/>
          </p:cNvSpPr>
          <p:nvPr>
            <p:ph type="sldNum" sz="quarter" idx="12"/>
          </p:nvPr>
        </p:nvSpPr>
        <p:spPr/>
        <p:txBody>
          <a:bodyPr/>
          <a:lstStyle/>
          <a:p>
            <a:fld id="{F62912B7-67D0-4C7F-B2EE-F336CB0BE48F}" type="slidenum">
              <a:rPr lang="en-US" smtClean="0">
                <a:solidFill>
                  <a:prstClr val="black">
                    <a:tint val="75000"/>
                  </a:prstClr>
                </a:solidFill>
              </a:rPr>
              <a:t>31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423825906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a:t>Programa Estatal de Asistencia con el Seguro Médico (SHIP)</a:t>
            </a:r>
          </a:p>
        </p:txBody>
      </p:sp>
      <p:sp>
        <p:nvSpPr>
          <p:cNvPr id="3" name="Content Placeholder 2"/>
          <p:cNvSpPr>
            <a:spLocks noGrp="1"/>
          </p:cNvSpPr>
          <p:nvPr>
            <p:ph idx="1"/>
          </p:nvPr>
        </p:nvSpPr>
        <p:spPr>
          <a:xfrm>
            <a:off x="628650" y="1416119"/>
            <a:ext cx="7745916" cy="4550808"/>
          </a:xfrm>
        </p:spPr>
        <p:txBody>
          <a:bodyPr/>
          <a:lstStyle/>
          <a:p>
            <a:pPr marL="0" indent="0" rtl="0">
              <a:buNone/>
            </a:pPr>
            <a:r>
              <a:rPr lang="en-US" sz="2800" dirty="0">
                <a:cs typeface="Arial" panose="020B0604020202020204" pitchFamily="34" charset="0"/>
              </a:rPr>
              <a:t>SHIP es un </a:t>
            </a:r>
            <a:r>
              <a:rPr lang="en-US" sz="2800" dirty="0" err="1">
                <a:cs typeface="Arial" panose="020B0604020202020204" pitchFamily="34" charset="0"/>
              </a:rPr>
              <a:t>programa</a:t>
            </a:r>
            <a:r>
              <a:rPr lang="en-US" sz="2800" dirty="0">
                <a:cs typeface="Arial" panose="020B0604020202020204" pitchFamily="34" charset="0"/>
              </a:rPr>
              <a:t> </a:t>
            </a:r>
            <a:r>
              <a:rPr lang="en-US" sz="2800" dirty="0" err="1">
                <a:cs typeface="Arial" panose="020B0604020202020204" pitchFamily="34" charset="0"/>
              </a:rPr>
              <a:t>nacional</a:t>
            </a:r>
            <a:r>
              <a:rPr lang="en-US" sz="2800" dirty="0">
                <a:cs typeface="Arial" panose="020B0604020202020204" pitchFamily="34" charset="0"/>
              </a:rPr>
              <a:t> que </a:t>
            </a:r>
            <a:r>
              <a:rPr lang="en-US" sz="2800" dirty="0" err="1">
                <a:cs typeface="Arial" panose="020B0604020202020204" pitchFamily="34" charset="0"/>
              </a:rPr>
              <a:t>ofrece</a:t>
            </a:r>
            <a:r>
              <a:rPr lang="en-US" sz="2800" dirty="0">
                <a:cs typeface="Arial" panose="020B0604020202020204" pitchFamily="34" charset="0"/>
              </a:rPr>
              <a:t> </a:t>
            </a:r>
            <a:r>
              <a:rPr lang="en-US" sz="2800" dirty="0" err="1">
                <a:cs typeface="Arial" panose="020B0604020202020204" pitchFamily="34" charset="0"/>
              </a:rPr>
              <a:t>asesoramiento</a:t>
            </a:r>
            <a:r>
              <a:rPr lang="en-US" sz="2800" dirty="0">
                <a:cs typeface="Arial" panose="020B0604020202020204" pitchFamily="34" charset="0"/>
              </a:rPr>
              <a:t> gratis y </a:t>
            </a:r>
            <a:r>
              <a:rPr lang="en-US" sz="2800" dirty="0" err="1">
                <a:cs typeface="Arial" panose="020B0604020202020204" pitchFamily="34" charset="0"/>
              </a:rPr>
              <a:t>personalizado</a:t>
            </a:r>
            <a:r>
              <a:rPr lang="en-US" sz="2800" dirty="0">
                <a:cs typeface="Arial" panose="020B0604020202020204" pitchFamily="34" charset="0"/>
              </a:rPr>
              <a:t> </a:t>
            </a:r>
            <a:r>
              <a:rPr lang="en-US" sz="2800" dirty="0" err="1">
                <a:cs typeface="Arial" panose="020B0604020202020204" pitchFamily="34" charset="0"/>
              </a:rPr>
              <a:t>en</a:t>
            </a:r>
            <a:r>
              <a:rPr lang="en-US" sz="2800" dirty="0">
                <a:cs typeface="Arial" panose="020B0604020202020204" pitchFamily="34" charset="0"/>
              </a:rPr>
              <a:t> </a:t>
            </a:r>
            <a:r>
              <a:rPr lang="en-US" sz="2800" dirty="0" err="1">
                <a:cs typeface="Arial" panose="020B0604020202020204" pitchFamily="34" charset="0"/>
              </a:rPr>
              <a:t>seguros</a:t>
            </a:r>
            <a:r>
              <a:rPr lang="en-US" sz="2800" dirty="0">
                <a:cs typeface="Arial" panose="020B0604020202020204" pitchFamily="34" charset="0"/>
              </a:rPr>
              <a:t> de </a:t>
            </a:r>
            <a:r>
              <a:rPr lang="en-US" sz="2800" dirty="0" err="1">
                <a:cs typeface="Arial" panose="020B0604020202020204" pitchFamily="34" charset="0"/>
              </a:rPr>
              <a:t>salud</a:t>
            </a:r>
            <a:r>
              <a:rPr lang="en-US" sz="2800" dirty="0">
                <a:cs typeface="Arial" panose="020B0604020202020204" pitchFamily="34" charset="0"/>
              </a:rPr>
              <a:t> a personas con Medicare, sus </a:t>
            </a:r>
            <a:r>
              <a:rPr lang="en-US" sz="2800" dirty="0" err="1">
                <a:cs typeface="Arial" panose="020B0604020202020204" pitchFamily="34" charset="0"/>
              </a:rPr>
              <a:t>familias</a:t>
            </a:r>
            <a:r>
              <a:rPr lang="en-US" sz="2800" dirty="0">
                <a:cs typeface="Arial" panose="020B0604020202020204" pitchFamily="34" charset="0"/>
              </a:rPr>
              <a:t> y </a:t>
            </a:r>
            <a:r>
              <a:rPr lang="en-US" sz="2800" dirty="0" err="1">
                <a:cs typeface="Arial" panose="020B0604020202020204" pitchFamily="34" charset="0"/>
              </a:rPr>
              <a:t>cuidadores</a:t>
            </a:r>
            <a:r>
              <a:rPr lang="en-US" sz="2800" dirty="0">
                <a:cs typeface="Arial" panose="020B0604020202020204" pitchFamily="34" charset="0"/>
              </a:rPr>
              <a:t>, para </a:t>
            </a:r>
            <a:r>
              <a:rPr lang="en-US" sz="2800" dirty="0" err="1">
                <a:cs typeface="Arial" panose="020B0604020202020204" pitchFamily="34" charset="0"/>
              </a:rPr>
              <a:t>ayudarlos</a:t>
            </a:r>
            <a:r>
              <a:rPr lang="en-US" sz="2800" dirty="0">
                <a:cs typeface="Arial" panose="020B0604020202020204" pitchFamily="34" charset="0"/>
              </a:rPr>
              <a:t> a </a:t>
            </a:r>
            <a:r>
              <a:rPr lang="en-US" sz="2800" dirty="0" err="1">
                <a:cs typeface="Arial" panose="020B0604020202020204" pitchFamily="34" charset="0"/>
              </a:rPr>
              <a:t>tomar</a:t>
            </a:r>
            <a:r>
              <a:rPr lang="en-US" sz="2800" dirty="0">
                <a:cs typeface="Arial" panose="020B0604020202020204" pitchFamily="34" charset="0"/>
              </a:rPr>
              <a:t> </a:t>
            </a:r>
            <a:r>
              <a:rPr lang="en-US" sz="2800" dirty="0" err="1">
                <a:cs typeface="Arial" panose="020B0604020202020204" pitchFamily="34" charset="0"/>
              </a:rPr>
              <a:t>decisiones</a:t>
            </a:r>
            <a:r>
              <a:rPr lang="en-US" sz="2800" dirty="0">
                <a:cs typeface="Arial" panose="020B0604020202020204" pitchFamily="34" charset="0"/>
              </a:rPr>
              <a:t> </a:t>
            </a:r>
            <a:r>
              <a:rPr lang="en-US" sz="2800" dirty="0" err="1">
                <a:cs typeface="Arial" panose="020B0604020202020204" pitchFamily="34" charset="0"/>
              </a:rPr>
              <a:t>informadas</a:t>
            </a:r>
            <a:r>
              <a:rPr lang="en-US" sz="2800" dirty="0">
                <a:cs typeface="Arial" panose="020B0604020202020204" pitchFamily="34" charset="0"/>
              </a:rPr>
              <a:t> </a:t>
            </a:r>
            <a:r>
              <a:rPr lang="en-US" sz="2800" dirty="0" err="1">
                <a:cs typeface="Arial" panose="020B0604020202020204" pitchFamily="34" charset="0"/>
              </a:rPr>
              <a:t>sobre</a:t>
            </a:r>
            <a:r>
              <a:rPr lang="en-US" sz="2800" dirty="0">
                <a:cs typeface="Arial" panose="020B0604020202020204" pitchFamily="34" charset="0"/>
              </a:rPr>
              <a:t> </a:t>
            </a:r>
            <a:r>
              <a:rPr lang="en-US" sz="2800" dirty="0" err="1">
                <a:cs typeface="Arial" panose="020B0604020202020204" pitchFamily="34" charset="0"/>
              </a:rPr>
              <a:t>su</a:t>
            </a:r>
            <a:r>
              <a:rPr lang="en-US" sz="2800" dirty="0">
                <a:cs typeface="Arial" panose="020B0604020202020204" pitchFamily="34" charset="0"/>
              </a:rPr>
              <a:t> </a:t>
            </a:r>
            <a:r>
              <a:rPr lang="en-US" sz="2800" dirty="0" err="1">
                <a:cs typeface="Arial" panose="020B0604020202020204" pitchFamily="34" charset="0"/>
              </a:rPr>
              <a:t>atención</a:t>
            </a:r>
            <a:r>
              <a:rPr lang="en-US" sz="2800" dirty="0">
                <a:cs typeface="Arial" panose="020B0604020202020204" pitchFamily="34" charset="0"/>
              </a:rPr>
              <a:t> y </a:t>
            </a:r>
            <a:r>
              <a:rPr lang="en-US" sz="2800" dirty="0" err="1">
                <a:cs typeface="Arial" panose="020B0604020202020204" pitchFamily="34" charset="0"/>
              </a:rPr>
              <a:t>beneficios</a:t>
            </a:r>
            <a:r>
              <a:rPr lang="en-US" sz="2800" dirty="0">
                <a:cs typeface="Arial" panose="020B0604020202020204" pitchFamily="34" charset="0"/>
              </a:rPr>
              <a:t>. </a:t>
            </a:r>
          </a:p>
          <a:p>
            <a:pPr marL="0" indent="0">
              <a:buNone/>
            </a:pPr>
            <a:endParaRPr lang="en-US" sz="2800" dirty="0">
              <a:cs typeface="Arial" panose="020B0604020202020204" pitchFamily="34" charset="0"/>
            </a:endParaRPr>
          </a:p>
          <a:p>
            <a:pPr rtl="0"/>
            <a:r>
              <a:rPr lang="en-US" sz="2800" i="1" dirty="0">
                <a:highlight>
                  <a:srgbClr val="FFFF00"/>
                </a:highlight>
                <a:cs typeface="Arial" panose="020B0604020202020204" pitchFamily="34" charset="0"/>
              </a:rPr>
              <a:t>[</a:t>
            </a:r>
            <a:r>
              <a:rPr lang="en-US" sz="2800" i="1" dirty="0" err="1">
                <a:highlight>
                  <a:srgbClr val="FFFF00"/>
                </a:highlight>
                <a:cs typeface="Arial" panose="020B0604020202020204" pitchFamily="34" charset="0"/>
              </a:rPr>
              <a:t>insertar</a:t>
            </a:r>
            <a:r>
              <a:rPr lang="en-US" sz="2800" i="1" dirty="0">
                <a:highlight>
                  <a:srgbClr val="FFFF00"/>
                </a:highlight>
                <a:cs typeface="Arial" panose="020B0604020202020204" pitchFamily="34" charset="0"/>
              </a:rPr>
              <a:t> </a:t>
            </a:r>
            <a:r>
              <a:rPr lang="en-US" sz="2800" i="1" dirty="0" err="1">
                <a:highlight>
                  <a:srgbClr val="FFFF00"/>
                </a:highlight>
                <a:cs typeface="Arial" panose="020B0604020202020204" pitchFamily="34" charset="0"/>
              </a:rPr>
              <a:t>información</a:t>
            </a:r>
            <a:r>
              <a:rPr lang="en-US" sz="2800" i="1" dirty="0">
                <a:highlight>
                  <a:srgbClr val="FFFF00"/>
                </a:highlight>
                <a:cs typeface="Arial" panose="020B0604020202020204" pitchFamily="34" charset="0"/>
              </a:rPr>
              <a:t> de </a:t>
            </a:r>
            <a:r>
              <a:rPr lang="en-US" sz="2800" i="1" dirty="0" err="1">
                <a:highlight>
                  <a:srgbClr val="FFFF00"/>
                </a:highlight>
                <a:cs typeface="Arial" panose="020B0604020202020204" pitchFamily="34" charset="0"/>
              </a:rPr>
              <a:t>contacto</a:t>
            </a:r>
            <a:r>
              <a:rPr lang="en-US" sz="2800" i="1" dirty="0">
                <a:highlight>
                  <a:srgbClr val="FFFF00"/>
                </a:highlight>
                <a:cs typeface="Arial" panose="020B0604020202020204" pitchFamily="34" charset="0"/>
              </a:rPr>
              <a:t> </a:t>
            </a:r>
            <a:r>
              <a:rPr lang="en-US" sz="2800" i="1" dirty="0" err="1">
                <a:highlight>
                  <a:srgbClr val="FFFF00"/>
                </a:highlight>
                <a:cs typeface="Arial" panose="020B0604020202020204" pitchFamily="34" charset="0"/>
              </a:rPr>
              <a:t>específica</a:t>
            </a:r>
            <a:r>
              <a:rPr lang="en-US" sz="2800" i="1" dirty="0">
                <a:highlight>
                  <a:srgbClr val="FFFF00"/>
                </a:highlight>
                <a:cs typeface="Arial" panose="020B0604020202020204" pitchFamily="34" charset="0"/>
              </a:rPr>
              <a:t> del </a:t>
            </a:r>
            <a:r>
              <a:rPr lang="en-US" sz="2800" i="1" dirty="0" err="1">
                <a:highlight>
                  <a:srgbClr val="FFFF00"/>
                </a:highlight>
                <a:cs typeface="Arial" panose="020B0604020202020204" pitchFamily="34" charset="0"/>
              </a:rPr>
              <a:t>estado</a:t>
            </a:r>
            <a:r>
              <a:rPr lang="en-US" sz="2800" i="1" dirty="0">
                <a:highlight>
                  <a:srgbClr val="FFFF00"/>
                </a:highlight>
                <a:cs typeface="Arial" panose="020B0604020202020204" pitchFamily="34" charset="0"/>
              </a:rPr>
              <a:t>]</a:t>
            </a:r>
          </a:p>
          <a:p>
            <a:pPr rtl="0"/>
            <a:r>
              <a:rPr lang="en-US" sz="2800" dirty="0" err="1">
                <a:cs typeface="Arial" panose="020B0604020202020204" pitchFamily="34" charset="0"/>
              </a:rPr>
              <a:t>Visite</a:t>
            </a:r>
            <a:r>
              <a:rPr lang="en-US" sz="2800" dirty="0">
                <a:cs typeface="Arial" panose="020B0604020202020204" pitchFamily="34" charset="0"/>
              </a:rPr>
              <a:t> Shiphelp.org para las </a:t>
            </a:r>
            <a:r>
              <a:rPr lang="en-US" sz="2800" dirty="0" err="1">
                <a:cs typeface="Arial" panose="020B0604020202020204" pitchFamily="34" charset="0"/>
              </a:rPr>
              <a:t>ubicaciones</a:t>
            </a:r>
            <a:r>
              <a:rPr lang="en-US" sz="2800" dirty="0">
                <a:cs typeface="Arial" panose="020B0604020202020204" pitchFamily="34" charset="0"/>
              </a:rPr>
              <a:t> </a:t>
            </a:r>
            <a:r>
              <a:rPr lang="en-US" sz="2800" dirty="0" err="1">
                <a:cs typeface="Arial" panose="020B0604020202020204" pitchFamily="34" charset="0"/>
              </a:rPr>
              <a:t>cerca</a:t>
            </a:r>
            <a:r>
              <a:rPr lang="en-US" sz="2800" dirty="0">
                <a:cs typeface="Arial" panose="020B0604020202020204" pitchFamily="34" charset="0"/>
              </a:rPr>
              <a:t> de </a:t>
            </a:r>
            <a:r>
              <a:rPr lang="en-US" sz="2800" dirty="0" err="1">
                <a:cs typeface="Arial" panose="020B0604020202020204" pitchFamily="34" charset="0"/>
              </a:rPr>
              <a:t>usted</a:t>
            </a:r>
            <a:endParaRPr lang="en-US" sz="2800" dirty="0">
              <a:cs typeface="Arial" panose="020B0604020202020204" pitchFamily="34" charset="0"/>
            </a:endParaRPr>
          </a:p>
        </p:txBody>
      </p:sp>
      <p:sp>
        <p:nvSpPr>
          <p:cNvPr id="6" name="Slide Number Placeholder 5"/>
          <p:cNvSpPr>
            <a:spLocks noGrp="1"/>
          </p:cNvSpPr>
          <p:nvPr>
            <p:ph type="sldNum" sz="quarter" idx="12"/>
          </p:nvPr>
        </p:nvSpPr>
        <p:spPr/>
        <p:txBody>
          <a:bodyPr/>
          <a:lstStyle/>
          <a:p>
            <a:fld id="{D60A6685-DBF6-4C41-A0CC-AA9EA7A85A20}" type="slidenum">
              <a:rPr lang="en-US" smtClean="0"/>
              <a:t>32</a:t>
            </a:fld>
            <a:endParaRPr lang="en-US"/>
          </a:p>
        </p:txBody>
      </p:sp>
    </p:spTree>
    <p:custDataLst>
      <p:tags r:id="rId1"/>
    </p:custDataLst>
    <p:extLst>
      <p:ext uri="{BB962C8B-B14F-4D97-AF65-F5344CB8AC3E}">
        <p14:creationId xmlns:p14="http://schemas.microsoft.com/office/powerpoint/2010/main" val="118631753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3200"/>
              <a:t>Información de contacto</a:t>
            </a:r>
          </a:p>
        </p:txBody>
      </p:sp>
      <p:sp>
        <p:nvSpPr>
          <p:cNvPr id="10" name="Slide Number Placeholder 9"/>
          <p:cNvSpPr>
            <a:spLocks noGrp="1"/>
          </p:cNvSpPr>
          <p:nvPr>
            <p:ph type="sldNum" sz="quarter" idx="12"/>
          </p:nvPr>
        </p:nvSpPr>
        <p:spPr/>
        <p:txBody>
          <a:bodyPr/>
          <a:lstStyle/>
          <a:p>
            <a:fld id="{D60A6685-DBF6-4C41-A0CC-AA9EA7A85A20}" type="slidenum">
              <a:rPr lang="en-US" smtClean="0"/>
              <a:t>33</a:t>
            </a:fld>
            <a:endParaRPr lang="en-US"/>
          </a:p>
        </p:txBody>
      </p:sp>
      <p:sp>
        <p:nvSpPr>
          <p:cNvPr id="4" name="TextBox 3">
            <a:extLst>
              <a:ext uri="{FF2B5EF4-FFF2-40B4-BE49-F238E27FC236}">
                <a16:creationId xmlns:a16="http://schemas.microsoft.com/office/drawing/2014/main" id="{C04CB6D8-8737-4B45-8186-20353443215F}"/>
              </a:ext>
            </a:extLst>
          </p:cNvPr>
          <p:cNvSpPr txBox="1"/>
          <p:nvPr/>
        </p:nvSpPr>
        <p:spPr>
          <a:xfrm>
            <a:off x="1237674" y="2687782"/>
            <a:ext cx="6363854" cy="822960"/>
          </a:xfrm>
          <a:prstGeom prst="rect">
            <a:avLst/>
          </a:prstGeom>
          <a:noFill/>
        </p:spPr>
        <p:txBody>
          <a:bodyPr wrap="square" rtlCol="0">
            <a:spAutoFit/>
          </a:bodyPr>
          <a:lstStyle/>
          <a:p>
            <a:pPr rtl="0"/>
            <a:r>
              <a:rPr lang="en-US"/>
              <a:t>                    </a:t>
            </a:r>
            <a:r>
              <a:rPr lang="en-US" sz="2400">
                <a:highlight>
                  <a:srgbClr val="FFFF00"/>
                </a:highlight>
                <a:cs typeface="Arial" panose="020B0604020202020204" pitchFamily="34" charset="0"/>
              </a:rPr>
              <a:t>[inserte información de contacto del presentador] </a:t>
            </a:r>
          </a:p>
        </p:txBody>
      </p:sp>
    </p:spTree>
    <p:custDataLst>
      <p:tags r:id="rId1"/>
    </p:custDataLst>
    <p:extLst>
      <p:ext uri="{BB962C8B-B14F-4D97-AF65-F5344CB8AC3E}">
        <p14:creationId xmlns:p14="http://schemas.microsoft.com/office/powerpoint/2010/main" val="90633028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3200"/>
              <a:t>Descargo de responsabilidad</a:t>
            </a:r>
          </a:p>
        </p:txBody>
      </p:sp>
      <p:sp>
        <p:nvSpPr>
          <p:cNvPr id="10" name="Slide Number Placeholder 9"/>
          <p:cNvSpPr>
            <a:spLocks noGrp="1"/>
          </p:cNvSpPr>
          <p:nvPr>
            <p:ph type="sldNum" sz="quarter" idx="12"/>
          </p:nvPr>
        </p:nvSpPr>
        <p:spPr/>
        <p:txBody>
          <a:bodyPr/>
          <a:lstStyle/>
          <a:p>
            <a:fld id="{D60A6685-DBF6-4C41-A0CC-AA9EA7A85A20}" type="slidenum">
              <a:rPr lang="en-US" smtClean="0"/>
              <a:t>34</a:t>
            </a:fld>
            <a:endParaRPr lang="en-US"/>
          </a:p>
        </p:txBody>
      </p:sp>
      <p:sp>
        <p:nvSpPr>
          <p:cNvPr id="3" name="TextBox 2">
            <a:extLst>
              <a:ext uri="{FF2B5EF4-FFF2-40B4-BE49-F238E27FC236}">
                <a16:creationId xmlns:a16="http://schemas.microsoft.com/office/drawing/2014/main" id="{F56B149C-C405-4434-A682-03A64D45B137}"/>
              </a:ext>
            </a:extLst>
          </p:cNvPr>
          <p:cNvSpPr txBox="1"/>
          <p:nvPr/>
        </p:nvSpPr>
        <p:spPr>
          <a:xfrm>
            <a:off x="699042" y="1351508"/>
            <a:ext cx="7745916" cy="5062924"/>
          </a:xfrm>
          <a:prstGeom prst="rect">
            <a:avLst/>
          </a:prstGeom>
          <a:noFill/>
        </p:spPr>
        <p:txBody>
          <a:bodyPr wrap="square" rtlCol="0">
            <a:spAutoFit/>
          </a:bodyPr>
          <a:lstStyle/>
          <a:p>
            <a:pPr marL="342900" indent="-342900" rtl="0">
              <a:spcBef>
                <a:spcPts val="600"/>
              </a:spcBef>
              <a:spcAft>
                <a:spcPts val="600"/>
              </a:spcAft>
              <a:buFont typeface="Arial" panose="020B0604020202020204" pitchFamily="34" charset="0"/>
              <a:buChar char="•"/>
            </a:pPr>
            <a:r>
              <a:rPr lang="en-US" sz="2400" dirty="0">
                <a:cs typeface="Arial" panose="020B0604020202020204" pitchFamily="34" charset="0"/>
              </a:rPr>
              <a:t>Esta </a:t>
            </a:r>
            <a:r>
              <a:rPr lang="en-US" sz="2400" dirty="0" err="1">
                <a:cs typeface="Arial" panose="020B0604020202020204" pitchFamily="34" charset="0"/>
              </a:rPr>
              <a:t>información</a:t>
            </a:r>
            <a:r>
              <a:rPr lang="en-US" sz="2400" dirty="0">
                <a:cs typeface="Arial" panose="020B0604020202020204" pitchFamily="34" charset="0"/>
              </a:rPr>
              <a:t> </a:t>
            </a:r>
            <a:r>
              <a:rPr lang="en-US" sz="2400" dirty="0" err="1">
                <a:cs typeface="Arial" panose="020B0604020202020204" pitchFamily="34" charset="0"/>
              </a:rPr>
              <a:t>está</a:t>
            </a:r>
            <a:r>
              <a:rPr lang="en-US" sz="2400" dirty="0">
                <a:cs typeface="Arial" panose="020B0604020202020204" pitchFamily="34" charset="0"/>
              </a:rPr>
              <a:t> </a:t>
            </a:r>
            <a:r>
              <a:rPr lang="en-US" sz="2400" dirty="0" err="1">
                <a:cs typeface="Arial" panose="020B0604020202020204" pitchFamily="34" charset="0"/>
              </a:rPr>
              <a:t>actualizada</a:t>
            </a:r>
            <a:r>
              <a:rPr lang="en-US" sz="2400" dirty="0">
                <a:cs typeface="Arial" panose="020B0604020202020204" pitchFamily="34" charset="0"/>
              </a:rPr>
              <a:t> al </a:t>
            </a:r>
            <a:r>
              <a:rPr lang="en-US" sz="2400" dirty="0" err="1">
                <a:cs typeface="Arial" panose="020B0604020202020204" pitchFamily="34" charset="0"/>
              </a:rPr>
              <a:t>momento</a:t>
            </a:r>
            <a:r>
              <a:rPr lang="en-US" sz="2400" dirty="0">
                <a:cs typeface="Arial" panose="020B0604020202020204" pitchFamily="34" charset="0"/>
              </a:rPr>
              <a:t> de la </a:t>
            </a:r>
            <a:r>
              <a:rPr lang="en-US" sz="2400" dirty="0" err="1">
                <a:cs typeface="Arial" panose="020B0604020202020204" pitchFamily="34" charset="0"/>
              </a:rPr>
              <a:t>presentación</a:t>
            </a:r>
            <a:r>
              <a:rPr lang="en-US" sz="2400" dirty="0">
                <a:cs typeface="Arial" panose="020B0604020202020204" pitchFamily="34" charset="0"/>
              </a:rPr>
              <a:t>, </a:t>
            </a:r>
            <a:r>
              <a:rPr lang="en-US" sz="2400" dirty="0" err="1">
                <a:cs typeface="Arial" panose="020B0604020202020204" pitchFamily="34" charset="0"/>
              </a:rPr>
              <a:t>pero</a:t>
            </a:r>
            <a:r>
              <a:rPr lang="en-US" sz="2400" dirty="0">
                <a:cs typeface="Arial" panose="020B0604020202020204" pitchFamily="34" charset="0"/>
              </a:rPr>
              <a:t> la </a:t>
            </a:r>
            <a:r>
              <a:rPr lang="en-US" sz="2400" dirty="0" err="1">
                <a:cs typeface="Arial" panose="020B0604020202020204" pitchFamily="34" charset="0"/>
              </a:rPr>
              <a:t>política</a:t>
            </a:r>
            <a:r>
              <a:rPr lang="en-US" sz="2400" dirty="0">
                <a:cs typeface="Arial" panose="020B0604020202020204" pitchFamily="34" charset="0"/>
              </a:rPr>
              <a:t> de Medicare </a:t>
            </a:r>
            <a:r>
              <a:rPr lang="en-US" sz="2400" dirty="0" err="1">
                <a:cs typeface="Arial" panose="020B0604020202020204" pitchFamily="34" charset="0"/>
              </a:rPr>
              <a:t>está</a:t>
            </a:r>
            <a:r>
              <a:rPr lang="en-US" sz="2400" dirty="0">
                <a:cs typeface="Arial" panose="020B0604020202020204" pitchFamily="34" charset="0"/>
              </a:rPr>
              <a:t> </a:t>
            </a:r>
            <a:r>
              <a:rPr lang="en-US" sz="2400" dirty="0" err="1">
                <a:cs typeface="Arial" panose="020B0604020202020204" pitchFamily="34" charset="0"/>
              </a:rPr>
              <a:t>sujeta</a:t>
            </a:r>
            <a:r>
              <a:rPr lang="en-US" sz="2400" dirty="0">
                <a:cs typeface="Arial" panose="020B0604020202020204" pitchFamily="34" charset="0"/>
              </a:rPr>
              <a:t> a </a:t>
            </a:r>
            <a:r>
              <a:rPr lang="en-US" sz="2400" dirty="0" err="1">
                <a:cs typeface="Arial" panose="020B0604020202020204" pitchFamily="34" charset="0"/>
              </a:rPr>
              <a:t>cambios</a:t>
            </a:r>
            <a:r>
              <a:rPr lang="en-US" sz="2400" dirty="0">
                <a:cs typeface="Arial" panose="020B0604020202020204" pitchFamily="34" charset="0"/>
              </a:rPr>
              <a:t>. </a:t>
            </a:r>
          </a:p>
          <a:p>
            <a:pPr marL="342900" indent="-342900" rtl="0">
              <a:spcBef>
                <a:spcPts val="600"/>
              </a:spcBef>
              <a:spcAft>
                <a:spcPts val="600"/>
              </a:spcAft>
              <a:buFont typeface="Arial" panose="020B0604020202020204" pitchFamily="34" charset="0"/>
              <a:buChar char="•"/>
            </a:pPr>
            <a:r>
              <a:rPr lang="en-US" sz="2400" dirty="0">
                <a:cs typeface="Arial" panose="020B0604020202020204" pitchFamily="34" charset="0"/>
              </a:rPr>
              <a:t>El </a:t>
            </a:r>
            <a:r>
              <a:rPr lang="en-US" sz="2400" dirty="0" err="1">
                <a:cs typeface="Arial" panose="020B0604020202020204" pitchFamily="34" charset="0"/>
              </a:rPr>
              <a:t>contenido</a:t>
            </a:r>
            <a:r>
              <a:rPr lang="en-US" sz="2400" dirty="0">
                <a:cs typeface="Arial" panose="020B0604020202020204" pitchFamily="34" charset="0"/>
              </a:rPr>
              <a:t> de </a:t>
            </a:r>
            <a:r>
              <a:rPr lang="en-US" sz="2400" dirty="0" err="1">
                <a:cs typeface="Arial" panose="020B0604020202020204" pitchFamily="34" charset="0"/>
              </a:rPr>
              <a:t>este</a:t>
            </a:r>
            <a:r>
              <a:rPr lang="en-US" sz="2400" dirty="0">
                <a:cs typeface="Arial" panose="020B0604020202020204" pitchFamily="34" charset="0"/>
              </a:rPr>
              <a:t> </a:t>
            </a:r>
            <a:r>
              <a:rPr lang="en-US" sz="2400" dirty="0" err="1">
                <a:cs typeface="Arial" panose="020B0604020202020204" pitchFamily="34" charset="0"/>
              </a:rPr>
              <a:t>documento</a:t>
            </a:r>
            <a:r>
              <a:rPr lang="en-US" sz="2400" dirty="0">
                <a:cs typeface="Arial" panose="020B0604020202020204" pitchFamily="34" charset="0"/>
              </a:rPr>
              <a:t> no </a:t>
            </a:r>
            <a:r>
              <a:rPr lang="en-US" sz="2400" dirty="0" err="1">
                <a:cs typeface="Arial" panose="020B0604020202020204" pitchFamily="34" charset="0"/>
              </a:rPr>
              <a:t>tiene</a:t>
            </a:r>
            <a:r>
              <a:rPr lang="en-US" sz="2400" dirty="0">
                <a:cs typeface="Arial" panose="020B0604020202020204" pitchFamily="34" charset="0"/>
              </a:rPr>
              <a:t> la </a:t>
            </a:r>
            <a:r>
              <a:rPr lang="en-US" sz="2400" dirty="0" err="1">
                <a:cs typeface="Arial" panose="020B0604020202020204" pitchFamily="34" charset="0"/>
              </a:rPr>
              <a:t>fuerza</a:t>
            </a:r>
            <a:r>
              <a:rPr lang="en-US" sz="2400" dirty="0">
                <a:cs typeface="Arial" panose="020B0604020202020204" pitchFamily="34" charset="0"/>
              </a:rPr>
              <a:t> y </a:t>
            </a:r>
            <a:r>
              <a:rPr lang="en-US" sz="2400" dirty="0" err="1">
                <a:cs typeface="Arial" panose="020B0604020202020204" pitchFamily="34" charset="0"/>
              </a:rPr>
              <a:t>efecto</a:t>
            </a:r>
            <a:r>
              <a:rPr lang="en-US" sz="2400" dirty="0">
                <a:cs typeface="Arial" panose="020B0604020202020204" pitchFamily="34" charset="0"/>
              </a:rPr>
              <a:t> de ley y no </a:t>
            </a:r>
            <a:r>
              <a:rPr lang="en-US" sz="2400" dirty="0" err="1">
                <a:cs typeface="Arial" panose="020B0604020202020204" pitchFamily="34" charset="0"/>
              </a:rPr>
              <a:t>está</a:t>
            </a:r>
            <a:r>
              <a:rPr lang="en-US" sz="2400" dirty="0">
                <a:cs typeface="Arial" panose="020B0604020202020204" pitchFamily="34" charset="0"/>
              </a:rPr>
              <a:t> </a:t>
            </a:r>
            <a:r>
              <a:rPr lang="en-US" sz="2400" dirty="0" err="1">
                <a:cs typeface="Arial" panose="020B0604020202020204" pitchFamily="34" charset="0"/>
              </a:rPr>
              <a:t>destinado</a:t>
            </a:r>
            <a:r>
              <a:rPr lang="en-US" sz="2400" dirty="0">
                <a:cs typeface="Arial" panose="020B0604020202020204" pitchFamily="34" charset="0"/>
              </a:rPr>
              <a:t> para </a:t>
            </a:r>
            <a:r>
              <a:rPr lang="en-US" sz="2400" dirty="0" err="1">
                <a:cs typeface="Arial" panose="020B0604020202020204" pitchFamily="34" charset="0"/>
              </a:rPr>
              <a:t>obligar</a:t>
            </a:r>
            <a:r>
              <a:rPr lang="en-US" sz="2400" dirty="0">
                <a:cs typeface="Arial" panose="020B0604020202020204" pitchFamily="34" charset="0"/>
              </a:rPr>
              <a:t> al </a:t>
            </a:r>
            <a:r>
              <a:rPr lang="en-US" sz="2400" dirty="0" err="1">
                <a:cs typeface="Arial" panose="020B0604020202020204" pitchFamily="34" charset="0"/>
              </a:rPr>
              <a:t>público</a:t>
            </a:r>
            <a:r>
              <a:rPr lang="en-US" sz="2400" dirty="0">
                <a:cs typeface="Arial" panose="020B0604020202020204" pitchFamily="34" charset="0"/>
              </a:rPr>
              <a:t> de </a:t>
            </a:r>
            <a:r>
              <a:rPr lang="en-US" sz="2400" dirty="0" err="1">
                <a:cs typeface="Arial" panose="020B0604020202020204" pitchFamily="34" charset="0"/>
              </a:rPr>
              <a:t>ninguna</a:t>
            </a:r>
            <a:r>
              <a:rPr lang="en-US" sz="2400" dirty="0">
                <a:cs typeface="Arial" panose="020B0604020202020204" pitchFamily="34" charset="0"/>
              </a:rPr>
              <a:t> </a:t>
            </a:r>
            <a:r>
              <a:rPr lang="en-US" sz="2400" dirty="0" err="1">
                <a:cs typeface="Arial" panose="020B0604020202020204" pitchFamily="34" charset="0"/>
              </a:rPr>
              <a:t>manera</a:t>
            </a:r>
            <a:r>
              <a:rPr lang="en-US" sz="2400" dirty="0">
                <a:cs typeface="Arial" panose="020B0604020202020204" pitchFamily="34" charset="0"/>
              </a:rPr>
              <a:t>, a </a:t>
            </a:r>
            <a:r>
              <a:rPr lang="en-US" sz="2400" dirty="0" err="1">
                <a:cs typeface="Arial" panose="020B0604020202020204" pitchFamily="34" charset="0"/>
              </a:rPr>
              <a:t>menos</a:t>
            </a:r>
            <a:r>
              <a:rPr lang="en-US" sz="2400" dirty="0">
                <a:cs typeface="Arial" panose="020B0604020202020204" pitchFamily="34" charset="0"/>
              </a:rPr>
              <a:t> que se </a:t>
            </a:r>
            <a:r>
              <a:rPr lang="en-US" sz="2400" dirty="0" err="1">
                <a:cs typeface="Arial" panose="020B0604020202020204" pitchFamily="34" charset="0"/>
              </a:rPr>
              <a:t>incorpore</a:t>
            </a:r>
            <a:r>
              <a:rPr lang="en-US" sz="2400" dirty="0">
                <a:cs typeface="Arial" panose="020B0604020202020204" pitchFamily="34" charset="0"/>
              </a:rPr>
              <a:t> </a:t>
            </a:r>
            <a:r>
              <a:rPr lang="en-US" sz="2400" dirty="0" err="1">
                <a:cs typeface="Arial" panose="020B0604020202020204" pitchFamily="34" charset="0"/>
              </a:rPr>
              <a:t>específicamente</a:t>
            </a:r>
            <a:r>
              <a:rPr lang="en-US" sz="2400" dirty="0">
                <a:cs typeface="Arial" panose="020B0604020202020204" pitchFamily="34" charset="0"/>
              </a:rPr>
              <a:t> </a:t>
            </a:r>
            <a:r>
              <a:rPr lang="en-US" sz="2400" dirty="0" err="1">
                <a:cs typeface="Arial" panose="020B0604020202020204" pitchFamily="34" charset="0"/>
              </a:rPr>
              <a:t>en</a:t>
            </a:r>
            <a:r>
              <a:rPr lang="en-US" sz="2400" dirty="0">
                <a:cs typeface="Arial" panose="020B0604020202020204" pitchFamily="34" charset="0"/>
              </a:rPr>
              <a:t> un </a:t>
            </a:r>
            <a:r>
              <a:rPr lang="en-US" sz="2400" dirty="0" err="1">
                <a:cs typeface="Arial" panose="020B0604020202020204" pitchFamily="34" charset="0"/>
              </a:rPr>
              <a:t>contrato</a:t>
            </a:r>
            <a:r>
              <a:rPr lang="en-US" sz="2400" dirty="0">
                <a:cs typeface="Arial" panose="020B0604020202020204" pitchFamily="34" charset="0"/>
              </a:rPr>
              <a:t>.  </a:t>
            </a:r>
          </a:p>
          <a:p>
            <a:pPr marL="342900" indent="-342900" rtl="0">
              <a:spcBef>
                <a:spcPts val="600"/>
              </a:spcBef>
              <a:spcAft>
                <a:spcPts val="600"/>
              </a:spcAft>
              <a:buFont typeface="Arial" panose="020B0604020202020204" pitchFamily="34" charset="0"/>
              <a:buChar char="•"/>
            </a:pPr>
            <a:r>
              <a:rPr lang="en-US" sz="2400" dirty="0">
                <a:cs typeface="Arial" panose="020B0604020202020204" pitchFamily="34" charset="0"/>
              </a:rPr>
              <a:t>El </a:t>
            </a:r>
            <a:r>
              <a:rPr lang="en-US" sz="2400" dirty="0" err="1">
                <a:cs typeface="Arial" panose="020B0604020202020204" pitchFamily="34" charset="0"/>
              </a:rPr>
              <a:t>único</a:t>
            </a:r>
            <a:r>
              <a:rPr lang="en-US" sz="2400" dirty="0">
                <a:cs typeface="Arial" panose="020B0604020202020204" pitchFamily="34" charset="0"/>
              </a:rPr>
              <a:t> </a:t>
            </a:r>
            <a:r>
              <a:rPr lang="en-US" sz="2400" dirty="0" err="1">
                <a:cs typeface="Arial" panose="020B0604020202020204" pitchFamily="34" charset="0"/>
              </a:rPr>
              <a:t>propósito</a:t>
            </a:r>
            <a:r>
              <a:rPr lang="en-US" sz="2400" dirty="0">
                <a:cs typeface="Arial" panose="020B0604020202020204" pitchFamily="34" charset="0"/>
              </a:rPr>
              <a:t> de </a:t>
            </a:r>
            <a:r>
              <a:rPr lang="en-US" sz="2400" dirty="0" err="1">
                <a:cs typeface="Arial" panose="020B0604020202020204" pitchFamily="34" charset="0"/>
              </a:rPr>
              <a:t>este</a:t>
            </a:r>
            <a:r>
              <a:rPr lang="en-US" sz="2400" dirty="0">
                <a:cs typeface="Arial" panose="020B0604020202020204" pitchFamily="34" charset="0"/>
              </a:rPr>
              <a:t> </a:t>
            </a:r>
            <a:r>
              <a:rPr lang="en-US" sz="2400" dirty="0" err="1">
                <a:cs typeface="Arial" panose="020B0604020202020204" pitchFamily="34" charset="0"/>
              </a:rPr>
              <a:t>documento</a:t>
            </a:r>
            <a:r>
              <a:rPr lang="en-US" sz="2400" dirty="0">
                <a:cs typeface="Arial" panose="020B0604020202020204" pitchFamily="34" charset="0"/>
              </a:rPr>
              <a:t> es </a:t>
            </a:r>
            <a:r>
              <a:rPr lang="en-US" sz="2400" dirty="0" err="1">
                <a:cs typeface="Arial" panose="020B0604020202020204" pitchFamily="34" charset="0"/>
              </a:rPr>
              <a:t>dar</a:t>
            </a:r>
            <a:r>
              <a:rPr lang="en-US" sz="2400" dirty="0">
                <a:cs typeface="Arial" panose="020B0604020202020204" pitchFamily="34" charset="0"/>
              </a:rPr>
              <a:t> mayor </a:t>
            </a:r>
            <a:r>
              <a:rPr lang="en-US" sz="2400" dirty="0" err="1">
                <a:cs typeface="Arial" panose="020B0604020202020204" pitchFamily="34" charset="0"/>
              </a:rPr>
              <a:t>claridad</a:t>
            </a:r>
            <a:r>
              <a:rPr lang="en-US" sz="2400" dirty="0">
                <a:cs typeface="Arial" panose="020B0604020202020204" pitchFamily="34" charset="0"/>
              </a:rPr>
              <a:t> al </a:t>
            </a:r>
            <a:r>
              <a:rPr lang="en-US" sz="2400" dirty="0" err="1">
                <a:cs typeface="Arial" panose="020B0604020202020204" pitchFamily="34" charset="0"/>
              </a:rPr>
              <a:t>público</a:t>
            </a:r>
            <a:r>
              <a:rPr lang="en-US" sz="2400" dirty="0">
                <a:cs typeface="Arial" panose="020B0604020202020204" pitchFamily="34" charset="0"/>
              </a:rPr>
              <a:t> </a:t>
            </a:r>
            <a:r>
              <a:rPr lang="en-US" sz="2400" dirty="0" err="1">
                <a:cs typeface="Arial" panose="020B0604020202020204" pitchFamily="34" charset="0"/>
              </a:rPr>
              <a:t>sobre</a:t>
            </a:r>
            <a:r>
              <a:rPr lang="en-US" sz="2400" dirty="0">
                <a:cs typeface="Arial" panose="020B0604020202020204" pitchFamily="34" charset="0"/>
              </a:rPr>
              <a:t> </a:t>
            </a:r>
            <a:r>
              <a:rPr lang="en-US" sz="2400" dirty="0" err="1">
                <a:cs typeface="Arial" panose="020B0604020202020204" pitchFamily="34" charset="0"/>
              </a:rPr>
              <a:t>los</a:t>
            </a:r>
            <a:r>
              <a:rPr lang="en-US" sz="2400" dirty="0">
                <a:cs typeface="Arial" panose="020B0604020202020204" pitchFamily="34" charset="0"/>
              </a:rPr>
              <a:t> </a:t>
            </a:r>
            <a:r>
              <a:rPr lang="en-US" sz="2400" dirty="0" err="1">
                <a:cs typeface="Arial" panose="020B0604020202020204" pitchFamily="34" charset="0"/>
              </a:rPr>
              <a:t>requisitos</a:t>
            </a:r>
            <a:r>
              <a:rPr lang="en-US" sz="2400" dirty="0">
                <a:cs typeface="Arial" panose="020B0604020202020204" pitchFamily="34" charset="0"/>
              </a:rPr>
              <a:t> </a:t>
            </a:r>
            <a:r>
              <a:rPr lang="en-US" sz="2400" dirty="0" err="1">
                <a:cs typeface="Arial" panose="020B0604020202020204" pitchFamily="34" charset="0"/>
              </a:rPr>
              <a:t>legales</a:t>
            </a:r>
            <a:r>
              <a:rPr lang="en-US" sz="2400" dirty="0">
                <a:cs typeface="Arial" panose="020B0604020202020204" pitchFamily="34" charset="0"/>
              </a:rPr>
              <a:t> </a:t>
            </a:r>
            <a:r>
              <a:rPr lang="en-US" sz="2400" dirty="0" err="1">
                <a:cs typeface="Arial" panose="020B0604020202020204" pitchFamily="34" charset="0"/>
              </a:rPr>
              <a:t>existentes</a:t>
            </a:r>
            <a:r>
              <a:rPr lang="en-US" sz="2400" dirty="0">
                <a:cs typeface="Arial" panose="020B0604020202020204" pitchFamily="34" charset="0"/>
              </a:rPr>
              <a:t>. </a:t>
            </a:r>
          </a:p>
          <a:p>
            <a:pPr marL="342900" indent="-342900" rtl="0">
              <a:spcBef>
                <a:spcPts val="600"/>
              </a:spcBef>
              <a:spcAft>
                <a:spcPts val="600"/>
              </a:spcAft>
              <a:buFont typeface="Arial" panose="020B0604020202020204" pitchFamily="34" charset="0"/>
              <a:buChar char="•"/>
            </a:pPr>
            <a:r>
              <a:rPr lang="en-US" sz="2400" dirty="0">
                <a:cs typeface="Arial" panose="020B0604020202020204" pitchFamily="34" charset="0"/>
              </a:rPr>
              <a:t>Esta </a:t>
            </a:r>
            <a:r>
              <a:rPr lang="en-US" sz="2400" dirty="0" err="1">
                <a:cs typeface="Arial" panose="020B0604020202020204" pitchFamily="34" charset="0"/>
              </a:rPr>
              <a:t>comunicación</a:t>
            </a:r>
            <a:r>
              <a:rPr lang="en-US" sz="2400" dirty="0">
                <a:cs typeface="Arial" panose="020B0604020202020204" pitchFamily="34" charset="0"/>
              </a:rPr>
              <a:t> fue impresa, </a:t>
            </a:r>
            <a:r>
              <a:rPr lang="en-US" sz="2400" dirty="0" err="1">
                <a:cs typeface="Arial" panose="020B0604020202020204" pitchFamily="34" charset="0"/>
              </a:rPr>
              <a:t>publicada</a:t>
            </a:r>
            <a:r>
              <a:rPr lang="en-US" sz="2400" dirty="0">
                <a:cs typeface="Arial" panose="020B0604020202020204" pitchFamily="34" charset="0"/>
              </a:rPr>
              <a:t> o </a:t>
            </a:r>
            <a:r>
              <a:rPr lang="en-US" sz="2400" dirty="0" err="1">
                <a:cs typeface="Arial" panose="020B0604020202020204" pitchFamily="34" charset="0"/>
              </a:rPr>
              <a:t>producida</a:t>
            </a:r>
            <a:r>
              <a:rPr lang="en-US" sz="2400" dirty="0">
                <a:cs typeface="Arial" panose="020B0604020202020204" pitchFamily="34" charset="0"/>
              </a:rPr>
              <a:t> y </a:t>
            </a:r>
            <a:r>
              <a:rPr lang="en-US" sz="2400" dirty="0" err="1">
                <a:cs typeface="Arial" panose="020B0604020202020204" pitchFamily="34" charset="0"/>
              </a:rPr>
              <a:t>difundida</a:t>
            </a:r>
            <a:r>
              <a:rPr lang="en-US" sz="2400" dirty="0">
                <a:cs typeface="Arial" panose="020B0604020202020204" pitchFamily="34" charset="0"/>
              </a:rPr>
              <a:t> con dinero de </a:t>
            </a:r>
            <a:r>
              <a:rPr lang="en-US" sz="2400" dirty="0" err="1">
                <a:cs typeface="Arial" panose="020B0604020202020204" pitchFamily="34" charset="0"/>
              </a:rPr>
              <a:t>los</a:t>
            </a:r>
            <a:r>
              <a:rPr lang="en-US" sz="2400" dirty="0">
                <a:cs typeface="Arial" panose="020B0604020202020204" pitchFamily="34" charset="0"/>
              </a:rPr>
              <a:t> </a:t>
            </a:r>
            <a:r>
              <a:rPr lang="en-US" sz="2400" dirty="0" err="1">
                <a:cs typeface="Arial" panose="020B0604020202020204" pitchFamily="34" charset="0"/>
              </a:rPr>
              <a:t>contribuyentes</a:t>
            </a:r>
            <a:r>
              <a:rPr lang="en-US" sz="2400" dirty="0">
                <a:cs typeface="Arial" panose="020B0604020202020204" pitchFamily="34" charset="0"/>
              </a:rPr>
              <a:t> de </a:t>
            </a:r>
            <a:r>
              <a:rPr lang="en-US" sz="2400" dirty="0" err="1">
                <a:cs typeface="Arial" panose="020B0604020202020204" pitchFamily="34" charset="0"/>
              </a:rPr>
              <a:t>los</a:t>
            </a:r>
            <a:r>
              <a:rPr lang="en-US" sz="2400" dirty="0">
                <a:cs typeface="Arial" panose="020B0604020202020204" pitchFamily="34" charset="0"/>
              </a:rPr>
              <a:t> EE. UU.</a:t>
            </a:r>
          </a:p>
          <a:p>
            <a:endParaRPr lang="en-US"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9943335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3200"/>
              <a:t>Revise su Aviso Anual de Cambio</a:t>
            </a:r>
          </a:p>
        </p:txBody>
      </p:sp>
      <p:sp>
        <p:nvSpPr>
          <p:cNvPr id="6" name="Slide Number Placeholder 5"/>
          <p:cNvSpPr>
            <a:spLocks noGrp="1"/>
          </p:cNvSpPr>
          <p:nvPr>
            <p:ph type="sldNum" sz="quarter" idx="12"/>
          </p:nvPr>
        </p:nvSpPr>
        <p:spPr/>
        <p:txBody>
          <a:bodyPr/>
          <a:lstStyle/>
          <a:p>
            <a:fld id="{D60A6685-DBF6-4C41-A0CC-AA9EA7A85A20}" type="slidenum">
              <a:rPr lang="en-US" smtClean="0"/>
              <a:t>4</a:t>
            </a:fld>
            <a:endParaRPr lang="en-US"/>
          </a:p>
        </p:txBody>
      </p:sp>
      <p:sp>
        <p:nvSpPr>
          <p:cNvPr id="7" name="TextBox 6">
            <a:extLst>
              <a:ext uri="{FF2B5EF4-FFF2-40B4-BE49-F238E27FC236}">
                <a16:creationId xmlns:a16="http://schemas.microsoft.com/office/drawing/2014/main" id="{BD0CA18D-41BF-4FC7-B2E6-0DD9B0E8AF5D}"/>
              </a:ext>
            </a:extLst>
          </p:cNvPr>
          <p:cNvSpPr txBox="1"/>
          <p:nvPr/>
        </p:nvSpPr>
        <p:spPr>
          <a:xfrm>
            <a:off x="628650" y="1612312"/>
            <a:ext cx="7886700" cy="3293209"/>
          </a:xfrm>
          <a:prstGeom prst="rect">
            <a:avLst/>
          </a:prstGeom>
          <a:noFill/>
        </p:spPr>
        <p:txBody>
          <a:bodyPr wrap="square" rtlCol="0">
            <a:spAutoFit/>
          </a:bodyPr>
          <a:lstStyle/>
          <a:p>
            <a:pPr rtl="0">
              <a:spcBef>
                <a:spcPts val="600"/>
              </a:spcBef>
              <a:spcAft>
                <a:spcPts val="600"/>
              </a:spcAft>
            </a:pPr>
            <a:r>
              <a:rPr lang="en-US" sz="2400" dirty="0">
                <a:cs typeface="Arial" panose="020B0604020202020204" pitchFamily="34" charset="0"/>
              </a:rPr>
              <a:t>Revise </a:t>
            </a:r>
            <a:r>
              <a:rPr lang="en-US" sz="2400" dirty="0" err="1">
                <a:cs typeface="Arial" panose="020B0604020202020204" pitchFamily="34" charset="0"/>
              </a:rPr>
              <a:t>los</a:t>
            </a:r>
            <a:r>
              <a:rPr lang="en-US" sz="2400" dirty="0">
                <a:cs typeface="Arial" panose="020B0604020202020204" pitchFamily="34" charset="0"/>
              </a:rPr>
              <a:t> </a:t>
            </a:r>
            <a:r>
              <a:rPr lang="en-US" sz="2400" dirty="0" err="1">
                <a:cs typeface="Arial" panose="020B0604020202020204" pitchFamily="34" charset="0"/>
              </a:rPr>
              <a:t>documentos</a:t>
            </a:r>
            <a:r>
              <a:rPr lang="en-US" sz="2400" dirty="0">
                <a:cs typeface="Arial" panose="020B0604020202020204" pitchFamily="34" charset="0"/>
              </a:rPr>
              <a:t> del Aviso </a:t>
            </a:r>
            <a:r>
              <a:rPr lang="en-US" sz="2400" dirty="0" err="1">
                <a:cs typeface="Arial" panose="020B0604020202020204" pitchFamily="34" charset="0"/>
              </a:rPr>
              <a:t>Anual</a:t>
            </a:r>
            <a:r>
              <a:rPr lang="en-US" sz="2400" dirty="0">
                <a:cs typeface="Arial" panose="020B0604020202020204" pitchFamily="34" charset="0"/>
              </a:rPr>
              <a:t> de Cambio (ANOC) de </a:t>
            </a:r>
            <a:r>
              <a:rPr lang="en-US" sz="2400" dirty="0" err="1">
                <a:cs typeface="Arial" panose="020B0604020202020204" pitchFamily="34" charset="0"/>
              </a:rPr>
              <a:t>su</a:t>
            </a:r>
            <a:r>
              <a:rPr lang="en-US" sz="2400" dirty="0">
                <a:cs typeface="Arial" panose="020B0604020202020204" pitchFamily="34" charset="0"/>
              </a:rPr>
              <a:t> plan para </a:t>
            </a:r>
            <a:r>
              <a:rPr lang="en-US" sz="2400" dirty="0" err="1">
                <a:cs typeface="Arial" panose="020B0604020202020204" pitchFamily="34" charset="0"/>
              </a:rPr>
              <a:t>conocer</a:t>
            </a:r>
            <a:r>
              <a:rPr lang="en-US" sz="2400" dirty="0">
                <a:cs typeface="Arial" panose="020B0604020202020204" pitchFamily="34" charset="0"/>
              </a:rPr>
              <a:t> </a:t>
            </a:r>
            <a:r>
              <a:rPr lang="en-US" sz="2400" dirty="0" err="1">
                <a:cs typeface="Arial" panose="020B0604020202020204" pitchFamily="34" charset="0"/>
              </a:rPr>
              <a:t>los</a:t>
            </a:r>
            <a:r>
              <a:rPr lang="en-US" sz="2400" dirty="0">
                <a:cs typeface="Arial" panose="020B0604020202020204" pitchFamily="34" charset="0"/>
              </a:rPr>
              <a:t> </a:t>
            </a:r>
            <a:r>
              <a:rPr lang="en-US" sz="2400" dirty="0" err="1">
                <a:cs typeface="Arial" panose="020B0604020202020204" pitchFamily="34" charset="0"/>
              </a:rPr>
              <a:t>cambios</a:t>
            </a:r>
            <a:r>
              <a:rPr lang="en-US" sz="2400" dirty="0">
                <a:cs typeface="Arial" panose="020B0604020202020204" pitchFamily="34" charset="0"/>
              </a:rPr>
              <a:t> </a:t>
            </a:r>
            <a:r>
              <a:rPr lang="en-US" sz="2400" dirty="0" err="1">
                <a:cs typeface="Arial" panose="020B0604020202020204" pitchFamily="34" charset="0"/>
              </a:rPr>
              <a:t>en</a:t>
            </a:r>
            <a:r>
              <a:rPr lang="en-US" sz="2400" dirty="0">
                <a:cs typeface="Arial" panose="020B0604020202020204" pitchFamily="34" charset="0"/>
              </a:rPr>
              <a:t> 2026:</a:t>
            </a:r>
          </a:p>
          <a:p>
            <a:pPr marL="1371600" lvl="2" indent="-457200" rtl="0">
              <a:spcBef>
                <a:spcPts val="600"/>
              </a:spcBef>
              <a:spcAft>
                <a:spcPts val="600"/>
              </a:spcAft>
              <a:buFont typeface="Wingdings" panose="05000000000000000000" pitchFamily="2" charset="2"/>
              <a:buChar char="§"/>
            </a:pPr>
            <a:r>
              <a:rPr lang="en-US" sz="2400" dirty="0">
                <a:cs typeface="Arial" panose="020B0604020202020204" pitchFamily="34" charset="0"/>
              </a:rPr>
              <a:t>Costos</a:t>
            </a:r>
          </a:p>
          <a:p>
            <a:pPr marL="1371600" lvl="2" indent="-457200" rtl="0">
              <a:spcBef>
                <a:spcPts val="600"/>
              </a:spcBef>
              <a:spcAft>
                <a:spcPts val="600"/>
              </a:spcAft>
              <a:buFont typeface="Wingdings" panose="05000000000000000000" pitchFamily="2" charset="2"/>
              <a:buChar char="§"/>
            </a:pPr>
            <a:r>
              <a:rPr lang="en-US" sz="2400" dirty="0" err="1">
                <a:cs typeface="Arial" panose="020B0604020202020204" pitchFamily="34" charset="0"/>
              </a:rPr>
              <a:t>Beneficios</a:t>
            </a:r>
            <a:r>
              <a:rPr lang="en-US" sz="2400" dirty="0">
                <a:cs typeface="Arial" panose="020B0604020202020204" pitchFamily="34" charset="0"/>
              </a:rPr>
              <a:t> y </a:t>
            </a:r>
            <a:r>
              <a:rPr lang="en-US" sz="2400" dirty="0" err="1">
                <a:cs typeface="Arial" panose="020B0604020202020204" pitchFamily="34" charset="0"/>
              </a:rPr>
              <a:t>normas</a:t>
            </a:r>
            <a:r>
              <a:rPr lang="en-US" sz="2400" dirty="0">
                <a:cs typeface="Arial" panose="020B0604020202020204" pitchFamily="34" charset="0"/>
              </a:rPr>
              <a:t> de </a:t>
            </a:r>
            <a:r>
              <a:rPr lang="en-US" sz="2400" dirty="0" err="1">
                <a:cs typeface="Arial" panose="020B0604020202020204" pitchFamily="34" charset="0"/>
              </a:rPr>
              <a:t>cobertura</a:t>
            </a:r>
            <a:endParaRPr lang="en-US" sz="2400" dirty="0">
              <a:cs typeface="Arial" panose="020B0604020202020204" pitchFamily="34" charset="0"/>
            </a:endParaRPr>
          </a:p>
          <a:p>
            <a:pPr marL="1371600" lvl="2" indent="-457200" rtl="0">
              <a:spcBef>
                <a:spcPts val="600"/>
              </a:spcBef>
              <a:spcAft>
                <a:spcPts val="600"/>
              </a:spcAft>
              <a:buFont typeface="Wingdings" panose="05000000000000000000" pitchFamily="2" charset="2"/>
              <a:buChar char="§"/>
            </a:pPr>
            <a:r>
              <a:rPr lang="en-US" sz="2400" dirty="0" err="1">
                <a:cs typeface="Arial" panose="020B0604020202020204" pitchFamily="34" charset="0"/>
              </a:rPr>
              <a:t>Formulario</a:t>
            </a:r>
            <a:r>
              <a:rPr lang="en-US" sz="2400" dirty="0">
                <a:cs typeface="Arial" panose="020B0604020202020204" pitchFamily="34" charset="0"/>
              </a:rPr>
              <a:t> de </a:t>
            </a:r>
            <a:r>
              <a:rPr lang="en-US" sz="2400" dirty="0" err="1">
                <a:cs typeface="Arial" panose="020B0604020202020204" pitchFamily="34" charset="0"/>
              </a:rPr>
              <a:t>medicamentos</a:t>
            </a:r>
            <a:r>
              <a:rPr lang="en-US" sz="2400" dirty="0">
                <a:cs typeface="Arial" panose="020B0604020202020204" pitchFamily="34" charset="0"/>
              </a:rPr>
              <a:t> (</a:t>
            </a:r>
            <a:r>
              <a:rPr lang="en-US" sz="2400" dirty="0" err="1">
                <a:cs typeface="Arial" panose="020B0604020202020204" pitchFamily="34" charset="0"/>
              </a:rPr>
              <a:t>lista</a:t>
            </a:r>
            <a:r>
              <a:rPr lang="en-US" sz="2400" dirty="0">
                <a:cs typeface="Arial" panose="020B0604020202020204" pitchFamily="34" charset="0"/>
              </a:rPr>
              <a:t> de </a:t>
            </a:r>
            <a:r>
              <a:rPr lang="en-US" sz="2400" dirty="0" err="1">
                <a:cs typeface="Arial" panose="020B0604020202020204" pitchFamily="34" charset="0"/>
              </a:rPr>
              <a:t>medicamentos</a:t>
            </a:r>
            <a:r>
              <a:rPr lang="en-US" sz="2400" dirty="0">
                <a:cs typeface="Arial" panose="020B0604020202020204" pitchFamily="34" charset="0"/>
              </a:rPr>
              <a:t> </a:t>
            </a:r>
            <a:r>
              <a:rPr lang="en-US" sz="2400" dirty="0" err="1">
                <a:cs typeface="Arial" panose="020B0604020202020204" pitchFamily="34" charset="0"/>
              </a:rPr>
              <a:t>cubiertos</a:t>
            </a:r>
            <a:r>
              <a:rPr lang="en-US" sz="2400" dirty="0">
                <a:cs typeface="Arial" panose="020B0604020202020204" pitchFamily="34" charset="0"/>
              </a:rPr>
              <a:t>)</a:t>
            </a:r>
          </a:p>
          <a:p>
            <a:pPr marL="1371600" lvl="2" indent="-457200" rtl="0">
              <a:spcBef>
                <a:spcPts val="600"/>
              </a:spcBef>
              <a:spcAft>
                <a:spcPts val="600"/>
              </a:spcAft>
              <a:buFont typeface="Wingdings" panose="05000000000000000000" pitchFamily="2" charset="2"/>
              <a:buChar char="§"/>
            </a:pPr>
            <a:r>
              <a:rPr lang="en-US" sz="2400" dirty="0">
                <a:cs typeface="Arial" panose="020B0604020202020204" pitchFamily="34" charset="0"/>
              </a:rPr>
              <a:t>Redes de </a:t>
            </a:r>
            <a:r>
              <a:rPr lang="en-US" sz="2400" dirty="0" err="1">
                <a:cs typeface="Arial" panose="020B0604020202020204" pitchFamily="34" charset="0"/>
              </a:rPr>
              <a:t>proveedores</a:t>
            </a:r>
            <a:r>
              <a:rPr lang="en-US" sz="2400" dirty="0">
                <a:cs typeface="Arial" panose="020B0604020202020204" pitchFamily="34" charset="0"/>
              </a:rPr>
              <a:t> y </a:t>
            </a:r>
            <a:r>
              <a:rPr lang="en-US" sz="2400" dirty="0" err="1">
                <a:cs typeface="Arial" panose="020B0604020202020204" pitchFamily="34" charset="0"/>
              </a:rPr>
              <a:t>farmacias</a:t>
            </a:r>
            <a:endParaRPr lang="en-US" sz="2400" dirty="0">
              <a:cs typeface="Arial" panose="020B0604020202020204" pitchFamily="34" charset="0"/>
            </a:endParaRPr>
          </a:p>
        </p:txBody>
      </p:sp>
    </p:spTree>
    <p:custDataLst>
      <p:tags r:id="rId1"/>
    </p:custDataLst>
    <p:extLst>
      <p:ext uri="{BB962C8B-B14F-4D97-AF65-F5344CB8AC3E}">
        <p14:creationId xmlns:p14="http://schemas.microsoft.com/office/powerpoint/2010/main" val="168583589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3200"/>
              <a:t>Inscripción Abierta: Lo que puede hacer</a:t>
            </a:r>
          </a:p>
        </p:txBody>
      </p:sp>
      <p:sp>
        <p:nvSpPr>
          <p:cNvPr id="6" name="Slide Number Placeholder 5"/>
          <p:cNvSpPr>
            <a:spLocks noGrp="1"/>
          </p:cNvSpPr>
          <p:nvPr>
            <p:ph type="sldNum" sz="quarter" idx="12"/>
          </p:nvPr>
        </p:nvSpPr>
        <p:spPr/>
        <p:txBody>
          <a:bodyPr/>
          <a:lstStyle/>
          <a:p>
            <a:fld id="{D60A6685-DBF6-4C41-A0CC-AA9EA7A85A20}" type="slidenum">
              <a:rPr lang="en-US" smtClean="0"/>
              <a:t>5</a:t>
            </a:fld>
            <a:endParaRPr lang="en-US"/>
          </a:p>
        </p:txBody>
      </p:sp>
      <p:sp>
        <p:nvSpPr>
          <p:cNvPr id="7" name="TextBox 6">
            <a:extLst>
              <a:ext uri="{FF2B5EF4-FFF2-40B4-BE49-F238E27FC236}">
                <a16:creationId xmlns:a16="http://schemas.microsoft.com/office/drawing/2014/main" id="{BD0CA18D-41BF-4FC7-B2E6-0DD9B0E8AF5D}"/>
              </a:ext>
            </a:extLst>
          </p:cNvPr>
          <p:cNvSpPr txBox="1"/>
          <p:nvPr/>
        </p:nvSpPr>
        <p:spPr>
          <a:xfrm>
            <a:off x="785268" y="1855317"/>
            <a:ext cx="7573464" cy="3293209"/>
          </a:xfrm>
          <a:prstGeom prst="rect">
            <a:avLst/>
          </a:prstGeom>
          <a:noFill/>
        </p:spPr>
        <p:txBody>
          <a:bodyPr wrap="square" rtlCol="0">
            <a:spAutoFit/>
          </a:bodyPr>
          <a:lstStyle/>
          <a:p>
            <a:pPr marL="457200" indent="-457200" rtl="0">
              <a:spcBef>
                <a:spcPts val="600"/>
              </a:spcBef>
              <a:spcAft>
                <a:spcPts val="600"/>
              </a:spcAft>
              <a:buFont typeface="Wingdings" panose="05000000000000000000" pitchFamily="2" charset="2"/>
              <a:buChar char="§"/>
            </a:pPr>
            <a:r>
              <a:rPr lang="en-US" sz="2400" dirty="0" err="1">
                <a:cs typeface="Arial" panose="020B0604020202020204" pitchFamily="34" charset="0"/>
              </a:rPr>
              <a:t>Inscribirse</a:t>
            </a:r>
            <a:r>
              <a:rPr lang="en-US" sz="2400" dirty="0">
                <a:cs typeface="Arial" panose="020B0604020202020204" pitchFamily="34" charset="0"/>
              </a:rPr>
              <a:t> a un nuevo plan Medicare Advantage (MA) </a:t>
            </a:r>
          </a:p>
          <a:p>
            <a:pPr marL="457200" indent="-457200" rtl="0">
              <a:spcBef>
                <a:spcPts val="600"/>
              </a:spcBef>
              <a:spcAft>
                <a:spcPts val="600"/>
              </a:spcAft>
              <a:buFont typeface="Wingdings" panose="05000000000000000000" pitchFamily="2" charset="2"/>
              <a:buChar char="§"/>
            </a:pPr>
            <a:r>
              <a:rPr lang="en-US" sz="2400" dirty="0" err="1">
                <a:cs typeface="Arial" panose="020B0604020202020204" pitchFamily="34" charset="0"/>
              </a:rPr>
              <a:t>Inscribirse</a:t>
            </a:r>
            <a:r>
              <a:rPr lang="en-US" sz="2400" dirty="0">
                <a:cs typeface="Arial" panose="020B0604020202020204" pitchFamily="34" charset="0"/>
              </a:rPr>
              <a:t> a un nuevo plan de </a:t>
            </a:r>
            <a:r>
              <a:rPr lang="en-US" sz="2400" dirty="0" err="1">
                <a:cs typeface="Arial" panose="020B0604020202020204" pitchFamily="34" charset="0"/>
              </a:rPr>
              <a:t>medicamentos</a:t>
            </a:r>
            <a:r>
              <a:rPr lang="en-US" sz="2400" dirty="0">
                <a:cs typeface="Arial" panose="020B0604020202020204" pitchFamily="34" charset="0"/>
              </a:rPr>
              <a:t> de la </a:t>
            </a:r>
            <a:r>
              <a:rPr lang="en-US" sz="2400" dirty="0" err="1">
                <a:cs typeface="Arial" panose="020B0604020202020204" pitchFamily="34" charset="0"/>
              </a:rPr>
              <a:t>Parte</a:t>
            </a:r>
            <a:r>
              <a:rPr lang="en-US" sz="2400" dirty="0">
                <a:cs typeface="Arial" panose="020B0604020202020204" pitchFamily="34" charset="0"/>
              </a:rPr>
              <a:t> D</a:t>
            </a:r>
          </a:p>
          <a:p>
            <a:pPr marL="457200" indent="-457200" rtl="0">
              <a:spcBef>
                <a:spcPts val="600"/>
              </a:spcBef>
              <a:spcAft>
                <a:spcPts val="600"/>
              </a:spcAft>
              <a:buFont typeface="Wingdings" panose="05000000000000000000" pitchFamily="2" charset="2"/>
              <a:buChar char="§"/>
            </a:pPr>
            <a:r>
              <a:rPr lang="en-US" sz="2400" dirty="0" err="1">
                <a:cs typeface="Arial" panose="020B0604020202020204" pitchFamily="34" charset="0"/>
              </a:rPr>
              <a:t>Cambiarse</a:t>
            </a:r>
            <a:r>
              <a:rPr lang="en-US" sz="2400" dirty="0">
                <a:cs typeface="Arial" panose="020B0604020202020204" pitchFamily="34" charset="0"/>
              </a:rPr>
              <a:t> de Medicare Original a MA</a:t>
            </a:r>
          </a:p>
          <a:p>
            <a:pPr marL="457200" indent="-457200" rtl="0">
              <a:spcBef>
                <a:spcPts val="600"/>
              </a:spcBef>
              <a:spcAft>
                <a:spcPts val="600"/>
              </a:spcAft>
              <a:buFont typeface="Wingdings" panose="05000000000000000000" pitchFamily="2" charset="2"/>
              <a:buChar char="§"/>
            </a:pPr>
            <a:r>
              <a:rPr lang="en-US" sz="2400" dirty="0" err="1">
                <a:cs typeface="Arial" panose="020B0604020202020204" pitchFamily="34" charset="0"/>
              </a:rPr>
              <a:t>Cambiarse</a:t>
            </a:r>
            <a:r>
              <a:rPr lang="en-US" sz="2400" dirty="0">
                <a:solidFill>
                  <a:srgbClr val="FF0000"/>
                </a:solidFill>
                <a:cs typeface="Arial" panose="020B0604020202020204" pitchFamily="34" charset="0"/>
              </a:rPr>
              <a:t> </a:t>
            </a:r>
            <a:r>
              <a:rPr lang="en-US" sz="2400" dirty="0">
                <a:cs typeface="Arial" panose="020B0604020202020204" pitchFamily="34" charset="0"/>
              </a:rPr>
              <a:t>de MA a Medicare Original (con o sin un plan Parte D) </a:t>
            </a:r>
          </a:p>
          <a:p>
            <a:pPr marL="457200" indent="-457200" rtl="0">
              <a:spcBef>
                <a:spcPts val="600"/>
              </a:spcBef>
              <a:spcAft>
                <a:spcPts val="600"/>
              </a:spcAft>
              <a:buFont typeface="Wingdings" panose="05000000000000000000" pitchFamily="2" charset="2"/>
              <a:buChar char="§"/>
            </a:pPr>
            <a:r>
              <a:rPr lang="en-US" sz="2400" dirty="0">
                <a:cs typeface="Arial" panose="020B0604020202020204" pitchFamily="34" charset="0"/>
              </a:rPr>
              <a:t>Cambios </a:t>
            </a:r>
            <a:r>
              <a:rPr lang="en-US" sz="2400" dirty="0" err="1">
                <a:cs typeface="Arial" panose="020B0604020202020204" pitchFamily="34" charset="0"/>
              </a:rPr>
              <a:t>entran</a:t>
            </a:r>
            <a:r>
              <a:rPr lang="en-US" sz="2400" dirty="0">
                <a:cs typeface="Arial" panose="020B0604020202020204" pitchFamily="34" charset="0"/>
              </a:rPr>
              <a:t> </a:t>
            </a:r>
            <a:r>
              <a:rPr lang="en-US" sz="2400" dirty="0" err="1">
                <a:cs typeface="Arial" panose="020B0604020202020204" pitchFamily="34" charset="0"/>
              </a:rPr>
              <a:t>en</a:t>
            </a:r>
            <a:r>
              <a:rPr lang="en-US" sz="2400" dirty="0">
                <a:cs typeface="Arial" panose="020B0604020202020204" pitchFamily="34" charset="0"/>
              </a:rPr>
              <a:t> vigor a </a:t>
            </a:r>
            <a:r>
              <a:rPr lang="en-US" sz="2400" dirty="0" err="1">
                <a:cs typeface="Arial" panose="020B0604020202020204" pitchFamily="34" charset="0"/>
              </a:rPr>
              <a:t>partir</a:t>
            </a:r>
            <a:r>
              <a:rPr lang="en-US" sz="2400" dirty="0">
                <a:cs typeface="Arial" panose="020B0604020202020204" pitchFamily="34" charset="0"/>
              </a:rPr>
              <a:t> del 1 de </a:t>
            </a:r>
            <a:r>
              <a:rPr lang="en-US" sz="2400" dirty="0" err="1">
                <a:cs typeface="Arial" panose="020B0604020202020204" pitchFamily="34" charset="0"/>
              </a:rPr>
              <a:t>enero</a:t>
            </a:r>
            <a:r>
              <a:rPr lang="en-US" sz="2400" dirty="0">
                <a:cs typeface="Arial" panose="020B0604020202020204" pitchFamily="34" charset="0"/>
              </a:rPr>
              <a:t> de 2026</a:t>
            </a:r>
          </a:p>
        </p:txBody>
      </p:sp>
    </p:spTree>
    <p:custDataLst>
      <p:tags r:id="rId1"/>
    </p:custDataLst>
    <p:extLst>
      <p:ext uri="{BB962C8B-B14F-4D97-AF65-F5344CB8AC3E}">
        <p14:creationId xmlns:p14="http://schemas.microsoft.com/office/powerpoint/2010/main" val="351600825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3200"/>
              <a:t>Consideraciones de Medicare Advantage</a:t>
            </a:r>
          </a:p>
        </p:txBody>
      </p:sp>
      <p:sp>
        <p:nvSpPr>
          <p:cNvPr id="6" name="Slide Number Placeholder 5"/>
          <p:cNvSpPr>
            <a:spLocks noGrp="1"/>
          </p:cNvSpPr>
          <p:nvPr>
            <p:ph type="sldNum" sz="quarter" idx="12"/>
          </p:nvPr>
        </p:nvSpPr>
        <p:spPr/>
        <p:txBody>
          <a:bodyPr/>
          <a:lstStyle/>
          <a:p>
            <a:fld id="{D60A6685-DBF6-4C41-A0CC-AA9EA7A85A20}" type="slidenum">
              <a:rPr lang="en-US" smtClean="0"/>
              <a:t>6</a:t>
            </a:fld>
            <a:endParaRPr lang="en-US"/>
          </a:p>
        </p:txBody>
      </p:sp>
      <p:sp>
        <p:nvSpPr>
          <p:cNvPr id="7" name="TextBox 6">
            <a:extLst>
              <a:ext uri="{FF2B5EF4-FFF2-40B4-BE49-F238E27FC236}">
                <a16:creationId xmlns:a16="http://schemas.microsoft.com/office/drawing/2014/main" id="{BD0CA18D-41BF-4FC7-B2E6-0DD9B0E8AF5D}"/>
              </a:ext>
            </a:extLst>
          </p:cNvPr>
          <p:cNvSpPr txBox="1"/>
          <p:nvPr/>
        </p:nvSpPr>
        <p:spPr>
          <a:xfrm>
            <a:off x="390263" y="1427719"/>
            <a:ext cx="8363473" cy="5293757"/>
          </a:xfrm>
          <a:prstGeom prst="rect">
            <a:avLst/>
          </a:prstGeom>
          <a:noFill/>
        </p:spPr>
        <p:txBody>
          <a:bodyPr wrap="square" rtlCol="0">
            <a:spAutoFit/>
          </a:bodyPr>
          <a:lstStyle/>
          <a:p>
            <a:pPr marL="346075" indent="-346075" defTabSz="685800" rtl="0">
              <a:spcBef>
                <a:spcPts val="600"/>
              </a:spcBef>
              <a:spcAft>
                <a:spcPts val="600"/>
              </a:spcAft>
              <a:buFont typeface="Wingdings" panose="05000000000000000000" pitchFamily="2" charset="2"/>
              <a:buChar char="§"/>
            </a:pPr>
            <a:r>
              <a:rPr lang="en-US" sz="2400" dirty="0" err="1">
                <a:cs typeface="Arial" panose="020B0604020202020204" pitchFamily="34" charset="0"/>
              </a:rPr>
              <a:t>Verifique</a:t>
            </a:r>
            <a:r>
              <a:rPr lang="en-US" sz="2400" dirty="0">
                <a:cs typeface="Arial" panose="020B0604020202020204" pitchFamily="34" charset="0"/>
              </a:rPr>
              <a:t> </a:t>
            </a:r>
            <a:r>
              <a:rPr lang="en-US" sz="2400" dirty="0" err="1">
                <a:cs typeface="Arial" panose="020B0604020202020204" pitchFamily="34" charset="0"/>
              </a:rPr>
              <a:t>si</a:t>
            </a:r>
            <a:r>
              <a:rPr lang="en-US" sz="2400" dirty="0">
                <a:cs typeface="Arial" panose="020B0604020202020204" pitchFamily="34" charset="0"/>
              </a:rPr>
              <a:t> </a:t>
            </a:r>
            <a:r>
              <a:rPr lang="en-US" sz="2400" dirty="0" err="1">
                <a:cs typeface="Arial" panose="020B0604020202020204" pitchFamily="34" charset="0"/>
              </a:rPr>
              <a:t>el</a:t>
            </a:r>
            <a:r>
              <a:rPr lang="en-US" sz="2400" dirty="0">
                <a:cs typeface="Arial" panose="020B0604020202020204" pitchFamily="34" charset="0"/>
              </a:rPr>
              <a:t> plan </a:t>
            </a:r>
            <a:r>
              <a:rPr lang="en-US" sz="2400" dirty="0" err="1">
                <a:cs typeface="Arial" panose="020B0604020202020204" pitchFamily="34" charset="0"/>
              </a:rPr>
              <a:t>incluye</a:t>
            </a:r>
            <a:r>
              <a:rPr lang="en-US" sz="2400" dirty="0">
                <a:cs typeface="Arial" panose="020B0604020202020204" pitchFamily="34" charset="0"/>
              </a:rPr>
              <a:t> </a:t>
            </a:r>
            <a:r>
              <a:rPr lang="en-US" sz="2400" dirty="0" err="1">
                <a:cs typeface="Arial" panose="020B0604020202020204" pitchFamily="34" charset="0"/>
              </a:rPr>
              <a:t>cobertura</a:t>
            </a:r>
            <a:r>
              <a:rPr lang="en-US" sz="2400" dirty="0">
                <a:cs typeface="Arial" panose="020B0604020202020204" pitchFamily="34" charset="0"/>
              </a:rPr>
              <a:t> de </a:t>
            </a:r>
            <a:r>
              <a:rPr lang="en-US" sz="2400" dirty="0" err="1">
                <a:cs typeface="Arial" panose="020B0604020202020204" pitchFamily="34" charset="0"/>
              </a:rPr>
              <a:t>medicamentos</a:t>
            </a:r>
            <a:r>
              <a:rPr lang="en-US" sz="2400" dirty="0">
                <a:cs typeface="Arial" panose="020B0604020202020204" pitchFamily="34" charset="0"/>
              </a:rPr>
              <a:t> de Medicare</a:t>
            </a:r>
          </a:p>
          <a:p>
            <a:pPr marL="346075" indent="-346075" defTabSz="685800" rtl="0">
              <a:spcBef>
                <a:spcPts val="600"/>
              </a:spcBef>
              <a:spcAft>
                <a:spcPts val="600"/>
              </a:spcAft>
              <a:buFont typeface="Wingdings" panose="05000000000000000000" pitchFamily="2" charset="2"/>
              <a:buChar char="§"/>
            </a:pPr>
            <a:r>
              <a:rPr lang="en-US" sz="2400" dirty="0">
                <a:cs typeface="Arial" panose="020B0604020202020204" pitchFamily="34" charset="0"/>
              </a:rPr>
              <a:t>Revise </a:t>
            </a:r>
            <a:r>
              <a:rPr lang="en-US" sz="2400" dirty="0" err="1">
                <a:cs typeface="Arial" panose="020B0604020202020204" pitchFamily="34" charset="0"/>
              </a:rPr>
              <a:t>los</a:t>
            </a:r>
            <a:r>
              <a:rPr lang="en-US" sz="2400" dirty="0">
                <a:cs typeface="Arial" panose="020B0604020202020204" pitchFamily="34" charset="0"/>
              </a:rPr>
              <a:t> </a:t>
            </a:r>
            <a:r>
              <a:rPr lang="en-US" sz="2400" dirty="0" err="1">
                <a:cs typeface="Arial" panose="020B0604020202020204" pitchFamily="34" charset="0"/>
              </a:rPr>
              <a:t>costos</a:t>
            </a:r>
            <a:r>
              <a:rPr lang="en-US" sz="2400" dirty="0">
                <a:cs typeface="Arial" panose="020B0604020202020204" pitchFamily="34" charset="0"/>
              </a:rPr>
              <a:t> </a:t>
            </a:r>
            <a:r>
              <a:rPr lang="en-US" sz="2400" dirty="0" err="1">
                <a:cs typeface="Arial" panose="020B0604020202020204" pitchFamily="34" charset="0"/>
              </a:rPr>
              <a:t>totales</a:t>
            </a:r>
            <a:r>
              <a:rPr lang="en-US" sz="2400" dirty="0">
                <a:cs typeface="Arial" panose="020B0604020202020204" pitchFamily="34" charset="0"/>
              </a:rPr>
              <a:t> </a:t>
            </a:r>
            <a:r>
              <a:rPr lang="en-US" sz="2400" dirty="0" err="1">
                <a:cs typeface="Arial" panose="020B0604020202020204" pitchFamily="34" charset="0"/>
              </a:rPr>
              <a:t>estimados</a:t>
            </a:r>
            <a:r>
              <a:rPr lang="en-US" sz="2400" dirty="0">
                <a:cs typeface="Arial" panose="020B0604020202020204" pitchFamily="34" charset="0"/>
              </a:rPr>
              <a:t> de un plan para </a:t>
            </a:r>
            <a:r>
              <a:rPr lang="en-US" sz="2400" dirty="0" err="1">
                <a:cs typeface="Arial" panose="020B0604020202020204" pitchFamily="34" charset="0"/>
              </a:rPr>
              <a:t>usted</a:t>
            </a:r>
            <a:r>
              <a:rPr lang="en-US" sz="2400" dirty="0">
                <a:cs typeface="Arial" panose="020B0604020202020204" pitchFamily="34" charset="0"/>
              </a:rPr>
              <a:t>, </a:t>
            </a:r>
            <a:r>
              <a:rPr lang="en-US" sz="2400" dirty="0" err="1">
                <a:cs typeface="Arial" panose="020B0604020202020204" pitchFamily="34" charset="0"/>
              </a:rPr>
              <a:t>incluyendo</a:t>
            </a:r>
            <a:r>
              <a:rPr lang="en-US" sz="2400" dirty="0">
                <a:cs typeface="Arial" panose="020B0604020202020204" pitchFamily="34" charset="0"/>
              </a:rPr>
              <a:t> </a:t>
            </a:r>
            <a:r>
              <a:rPr lang="en-US" sz="2400" dirty="0" err="1">
                <a:cs typeface="Arial" panose="020B0604020202020204" pitchFamily="34" charset="0"/>
              </a:rPr>
              <a:t>primas</a:t>
            </a:r>
            <a:r>
              <a:rPr lang="en-US" sz="2400" dirty="0">
                <a:cs typeface="Arial" panose="020B0604020202020204" pitchFamily="34" charset="0"/>
              </a:rPr>
              <a:t>, deducible y </a:t>
            </a:r>
            <a:r>
              <a:rPr lang="en-US" sz="2400" dirty="0" err="1">
                <a:cs typeface="Arial" panose="020B0604020202020204" pitchFamily="34" charset="0"/>
              </a:rPr>
              <a:t>otros</a:t>
            </a:r>
            <a:r>
              <a:rPr lang="en-US" sz="2400" dirty="0">
                <a:cs typeface="Arial" panose="020B0604020202020204" pitchFamily="34" charset="0"/>
              </a:rPr>
              <a:t> </a:t>
            </a:r>
            <a:r>
              <a:rPr lang="en-US" sz="2400" dirty="0" err="1">
                <a:cs typeface="Arial" panose="020B0604020202020204" pitchFamily="34" charset="0"/>
              </a:rPr>
              <a:t>gastos</a:t>
            </a:r>
            <a:r>
              <a:rPr lang="en-US" sz="2400" dirty="0">
                <a:cs typeface="Arial" panose="020B0604020202020204" pitchFamily="34" charset="0"/>
              </a:rPr>
              <a:t> de </a:t>
            </a:r>
            <a:r>
              <a:rPr lang="en-US" sz="2400" dirty="0" err="1">
                <a:cs typeface="Arial" panose="020B0604020202020204" pitchFamily="34" charset="0"/>
              </a:rPr>
              <a:t>bolsillo</a:t>
            </a:r>
            <a:endParaRPr lang="en-US" sz="2400" dirty="0">
              <a:cs typeface="Arial" panose="020B0604020202020204" pitchFamily="34" charset="0"/>
            </a:endParaRPr>
          </a:p>
          <a:p>
            <a:pPr marL="346075" indent="-346075" defTabSz="685800" rtl="0">
              <a:spcBef>
                <a:spcPts val="600"/>
              </a:spcBef>
              <a:spcAft>
                <a:spcPts val="600"/>
              </a:spcAft>
              <a:buFont typeface="Wingdings" panose="05000000000000000000" pitchFamily="2" charset="2"/>
              <a:buChar char="§"/>
            </a:pPr>
            <a:r>
              <a:rPr lang="en-US" sz="2400" dirty="0" err="1">
                <a:cs typeface="Arial" panose="020B0604020202020204" pitchFamily="34" charset="0"/>
              </a:rPr>
              <a:t>Compruebe</a:t>
            </a:r>
            <a:r>
              <a:rPr lang="en-US" sz="2400" dirty="0">
                <a:cs typeface="Arial" panose="020B0604020202020204" pitchFamily="34" charset="0"/>
              </a:rPr>
              <a:t> </a:t>
            </a:r>
            <a:r>
              <a:rPr lang="en-US" sz="2400" dirty="0" err="1">
                <a:cs typeface="Arial" panose="020B0604020202020204" pitchFamily="34" charset="0"/>
              </a:rPr>
              <a:t>si</a:t>
            </a:r>
            <a:r>
              <a:rPr lang="en-US" sz="2400" dirty="0">
                <a:cs typeface="Arial" panose="020B0604020202020204" pitchFamily="34" charset="0"/>
              </a:rPr>
              <a:t> </a:t>
            </a:r>
            <a:r>
              <a:rPr lang="en-US" sz="2400" dirty="0" err="1">
                <a:cs typeface="Arial" panose="020B0604020202020204" pitchFamily="34" charset="0"/>
              </a:rPr>
              <a:t>el</a:t>
            </a:r>
            <a:r>
              <a:rPr lang="en-US" sz="2400" dirty="0">
                <a:cs typeface="Arial" panose="020B0604020202020204" pitchFamily="34" charset="0"/>
              </a:rPr>
              <a:t> plan </a:t>
            </a:r>
            <a:r>
              <a:rPr lang="en-US" sz="2400" dirty="0" err="1">
                <a:cs typeface="Arial" panose="020B0604020202020204" pitchFamily="34" charset="0"/>
              </a:rPr>
              <a:t>ofrece</a:t>
            </a:r>
            <a:r>
              <a:rPr lang="en-US" sz="2400" dirty="0">
                <a:cs typeface="Arial" panose="020B0604020202020204" pitchFamily="34" charset="0"/>
              </a:rPr>
              <a:t> </a:t>
            </a:r>
            <a:r>
              <a:rPr lang="en-US" sz="2400" dirty="0" err="1">
                <a:cs typeface="Arial" panose="020B0604020202020204" pitchFamily="34" charset="0"/>
              </a:rPr>
              <a:t>beneficios</a:t>
            </a:r>
            <a:r>
              <a:rPr lang="en-US" sz="2400" dirty="0">
                <a:cs typeface="Arial" panose="020B0604020202020204" pitchFamily="34" charset="0"/>
              </a:rPr>
              <a:t> </a:t>
            </a:r>
            <a:r>
              <a:rPr lang="en-US" sz="2400" dirty="0" err="1">
                <a:cs typeface="Arial" panose="020B0604020202020204" pitchFamily="34" charset="0"/>
              </a:rPr>
              <a:t>adicionales</a:t>
            </a:r>
            <a:r>
              <a:rPr lang="en-US" sz="2400" dirty="0">
                <a:cs typeface="Arial" panose="020B0604020202020204" pitchFamily="34" charset="0"/>
              </a:rPr>
              <a:t>, </a:t>
            </a:r>
            <a:r>
              <a:rPr lang="en-US" sz="2400" dirty="0" err="1">
                <a:cs typeface="Arial" panose="020B0604020202020204" pitchFamily="34" charset="0"/>
              </a:rPr>
              <a:t>como</a:t>
            </a:r>
            <a:r>
              <a:rPr lang="en-US" sz="2400" dirty="0">
                <a:cs typeface="Arial" panose="020B0604020202020204" pitchFamily="34" charset="0"/>
              </a:rPr>
              <a:t> </a:t>
            </a:r>
            <a:r>
              <a:rPr lang="en-US" sz="2400" dirty="0" err="1">
                <a:cs typeface="Arial" panose="020B0604020202020204" pitchFamily="34" charset="0"/>
              </a:rPr>
              <a:t>cobertura</a:t>
            </a:r>
            <a:r>
              <a:rPr lang="en-US" sz="2400" dirty="0">
                <a:cs typeface="Arial" panose="020B0604020202020204" pitchFamily="34" charset="0"/>
              </a:rPr>
              <a:t> de </a:t>
            </a:r>
            <a:r>
              <a:rPr lang="en-US" sz="2400" dirty="0" err="1">
                <a:cs typeface="Arial" panose="020B0604020202020204" pitchFamily="34" charset="0"/>
              </a:rPr>
              <a:t>visión</a:t>
            </a:r>
            <a:r>
              <a:rPr lang="en-US" sz="2400" dirty="0">
                <a:cs typeface="Arial" panose="020B0604020202020204" pitchFamily="34" charset="0"/>
              </a:rPr>
              <a:t>, </a:t>
            </a:r>
            <a:r>
              <a:rPr lang="en-US" sz="2400" dirty="0" err="1">
                <a:cs typeface="Arial" panose="020B0604020202020204" pitchFamily="34" charset="0"/>
              </a:rPr>
              <a:t>audición</a:t>
            </a:r>
            <a:r>
              <a:rPr lang="en-US" sz="2400" dirty="0">
                <a:cs typeface="Arial" panose="020B0604020202020204" pitchFamily="34" charset="0"/>
              </a:rPr>
              <a:t> o dental</a:t>
            </a:r>
          </a:p>
          <a:p>
            <a:pPr marL="346075" indent="-346075" defTabSz="685800" rtl="0">
              <a:spcBef>
                <a:spcPts val="600"/>
              </a:spcBef>
              <a:spcAft>
                <a:spcPts val="600"/>
              </a:spcAft>
              <a:buFont typeface="Wingdings" panose="05000000000000000000" pitchFamily="2" charset="2"/>
              <a:buChar char="§"/>
            </a:pPr>
            <a:r>
              <a:rPr lang="en-US" sz="2400" dirty="0" err="1">
                <a:cs typeface="Arial" panose="020B0604020202020204" pitchFamily="34" charset="0"/>
              </a:rPr>
              <a:t>Consulte</a:t>
            </a:r>
            <a:r>
              <a:rPr lang="en-US" sz="2400" dirty="0">
                <a:cs typeface="Arial" panose="020B0604020202020204" pitchFamily="34" charset="0"/>
              </a:rPr>
              <a:t> </a:t>
            </a:r>
            <a:r>
              <a:rPr lang="en-US" sz="2400" dirty="0" err="1">
                <a:cs typeface="Arial" panose="020B0604020202020204" pitchFamily="34" charset="0"/>
              </a:rPr>
              <a:t>si</a:t>
            </a:r>
            <a:r>
              <a:rPr lang="en-US" sz="2400" dirty="0">
                <a:cs typeface="Arial" panose="020B0604020202020204" pitchFamily="34" charset="0"/>
              </a:rPr>
              <a:t> sus </a:t>
            </a:r>
            <a:r>
              <a:rPr lang="en-US" sz="2400" dirty="0" err="1">
                <a:cs typeface="Arial" panose="020B0604020202020204" pitchFamily="34" charset="0"/>
              </a:rPr>
              <a:t>proveedores</a:t>
            </a:r>
            <a:r>
              <a:rPr lang="en-US" sz="2400" dirty="0">
                <a:cs typeface="Arial" panose="020B0604020202020204" pitchFamily="34" charset="0"/>
              </a:rPr>
              <a:t> de </a:t>
            </a:r>
            <a:r>
              <a:rPr lang="en-US" sz="2400" dirty="0" err="1">
                <a:cs typeface="Arial" panose="020B0604020202020204" pitchFamily="34" charset="0"/>
              </a:rPr>
              <a:t>salud</a:t>
            </a:r>
            <a:r>
              <a:rPr lang="en-US" sz="2400" dirty="0">
                <a:cs typeface="Arial" panose="020B0604020202020204" pitchFamily="34" charset="0"/>
              </a:rPr>
              <a:t> </a:t>
            </a:r>
            <a:r>
              <a:rPr lang="en-US" sz="2400" dirty="0" err="1">
                <a:cs typeface="Arial" panose="020B0604020202020204" pitchFamily="34" charset="0"/>
              </a:rPr>
              <a:t>están</a:t>
            </a:r>
            <a:r>
              <a:rPr lang="en-US" sz="2400" dirty="0">
                <a:cs typeface="Arial" panose="020B0604020202020204" pitchFamily="34" charset="0"/>
              </a:rPr>
              <a:t> </a:t>
            </a:r>
            <a:r>
              <a:rPr lang="en-US" sz="2400" dirty="0" err="1">
                <a:cs typeface="Arial" panose="020B0604020202020204" pitchFamily="34" charset="0"/>
              </a:rPr>
              <a:t>en</a:t>
            </a:r>
            <a:r>
              <a:rPr lang="en-US" sz="2400" dirty="0">
                <a:cs typeface="Arial" panose="020B0604020202020204" pitchFamily="34" charset="0"/>
              </a:rPr>
              <a:t> la red del plan</a:t>
            </a:r>
          </a:p>
          <a:p>
            <a:pPr marL="346075" indent="-346075" defTabSz="685800" rtl="0">
              <a:spcBef>
                <a:spcPts val="600"/>
              </a:spcBef>
              <a:spcAft>
                <a:spcPts val="600"/>
              </a:spcAft>
              <a:buFont typeface="Wingdings" panose="05000000000000000000" pitchFamily="2" charset="2"/>
              <a:buChar char="§"/>
            </a:pPr>
            <a:r>
              <a:rPr lang="en-US" sz="2400" dirty="0" err="1">
                <a:cs typeface="Arial" panose="020B0604020202020204" pitchFamily="34" charset="0"/>
              </a:rPr>
              <a:t>Consulte</a:t>
            </a:r>
            <a:r>
              <a:rPr lang="en-US" sz="2400" dirty="0">
                <a:cs typeface="Arial" panose="020B0604020202020204" pitchFamily="34" charset="0"/>
              </a:rPr>
              <a:t> las </a:t>
            </a:r>
            <a:r>
              <a:rPr lang="en-US" sz="2400" dirty="0" err="1">
                <a:cs typeface="Arial" panose="020B0604020202020204" pitchFamily="34" charset="0"/>
              </a:rPr>
              <a:t>calificaciones</a:t>
            </a:r>
            <a:r>
              <a:rPr lang="en-US" sz="2400" dirty="0">
                <a:cs typeface="Arial" panose="020B0604020202020204" pitchFamily="34" charset="0"/>
              </a:rPr>
              <a:t> </a:t>
            </a:r>
            <a:r>
              <a:rPr lang="en-US" sz="2400" dirty="0" err="1">
                <a:cs typeface="Arial" panose="020B0604020202020204" pitchFamily="34" charset="0"/>
              </a:rPr>
              <a:t>por</a:t>
            </a:r>
            <a:r>
              <a:rPr lang="en-US" sz="2400" dirty="0">
                <a:cs typeface="Arial" panose="020B0604020202020204" pitchFamily="34" charset="0"/>
              </a:rPr>
              <a:t> </a:t>
            </a:r>
            <a:r>
              <a:rPr lang="en-US" sz="2400" dirty="0" err="1">
                <a:cs typeface="Arial" panose="020B0604020202020204" pitchFamily="34" charset="0"/>
              </a:rPr>
              <a:t>estrellas</a:t>
            </a:r>
            <a:r>
              <a:rPr lang="en-US" sz="2400" dirty="0">
                <a:cs typeface="Arial" panose="020B0604020202020204" pitchFamily="34" charset="0"/>
              </a:rPr>
              <a:t> para </a:t>
            </a:r>
            <a:r>
              <a:rPr lang="en-US" sz="2400" dirty="0" err="1">
                <a:cs typeface="Arial" panose="020B0604020202020204" pitchFamily="34" charset="0"/>
              </a:rPr>
              <a:t>ver</a:t>
            </a:r>
            <a:r>
              <a:rPr lang="en-US" sz="2400" dirty="0">
                <a:cs typeface="Arial" panose="020B0604020202020204" pitchFamily="34" charset="0"/>
              </a:rPr>
              <a:t> </a:t>
            </a:r>
            <a:r>
              <a:rPr lang="en-US" sz="2400" dirty="0" err="1">
                <a:cs typeface="Arial" panose="020B0604020202020204" pitchFamily="34" charset="0"/>
              </a:rPr>
              <a:t>cómo</a:t>
            </a:r>
            <a:r>
              <a:rPr lang="en-US" sz="2400" dirty="0">
                <a:cs typeface="Arial" panose="020B0604020202020204" pitchFamily="34" charset="0"/>
              </a:rPr>
              <a:t> Medicare y </a:t>
            </a:r>
            <a:r>
              <a:rPr lang="en-US" sz="2400" dirty="0" err="1">
                <a:cs typeface="Arial" panose="020B0604020202020204" pitchFamily="34" charset="0"/>
              </a:rPr>
              <a:t>otras</a:t>
            </a:r>
            <a:r>
              <a:rPr lang="en-US" sz="2400" dirty="0">
                <a:cs typeface="Arial" panose="020B0604020202020204" pitchFamily="34" charset="0"/>
              </a:rPr>
              <a:t> personas con Medicare </a:t>
            </a:r>
            <a:r>
              <a:rPr lang="en-US" sz="2400" dirty="0" err="1">
                <a:cs typeface="Arial" panose="020B0604020202020204" pitchFamily="34" charset="0"/>
              </a:rPr>
              <a:t>calificaron</a:t>
            </a:r>
            <a:r>
              <a:rPr lang="en-US" sz="2400" dirty="0">
                <a:cs typeface="Arial" panose="020B0604020202020204" pitchFamily="34" charset="0"/>
              </a:rPr>
              <a:t> la </a:t>
            </a:r>
            <a:r>
              <a:rPr lang="en-US" sz="2400" dirty="0" err="1">
                <a:cs typeface="Arial" panose="020B0604020202020204" pitchFamily="34" charset="0"/>
              </a:rPr>
              <a:t>atención</a:t>
            </a:r>
            <a:r>
              <a:rPr lang="en-US" sz="2400" dirty="0">
                <a:cs typeface="Arial" panose="020B0604020202020204" pitchFamily="34" charset="0"/>
              </a:rPr>
              <a:t> y </a:t>
            </a:r>
            <a:r>
              <a:rPr lang="en-US" sz="2400" dirty="0" err="1">
                <a:cs typeface="Arial" panose="020B0604020202020204" pitchFamily="34" charset="0"/>
              </a:rPr>
              <a:t>los</a:t>
            </a:r>
            <a:r>
              <a:rPr lang="en-US" sz="2400" dirty="0">
                <a:cs typeface="Arial" panose="020B0604020202020204" pitchFamily="34" charset="0"/>
              </a:rPr>
              <a:t> </a:t>
            </a:r>
            <a:r>
              <a:rPr lang="en-US" sz="2400" dirty="0" err="1">
                <a:cs typeface="Arial" panose="020B0604020202020204" pitchFamily="34" charset="0"/>
              </a:rPr>
              <a:t>servicios</a:t>
            </a:r>
            <a:r>
              <a:rPr lang="en-US" sz="2400" dirty="0">
                <a:cs typeface="Arial" panose="020B0604020202020204" pitchFamily="34" charset="0"/>
              </a:rPr>
              <a:t> del plan </a:t>
            </a:r>
          </a:p>
          <a:p>
            <a:pPr marL="346075" indent="-346075" defTabSz="685800" rtl="0">
              <a:spcBef>
                <a:spcPts val="600"/>
              </a:spcBef>
              <a:spcAft>
                <a:spcPts val="600"/>
              </a:spcAft>
              <a:buFont typeface="Wingdings" panose="05000000000000000000" pitchFamily="2" charset="2"/>
              <a:buChar char="§"/>
            </a:pPr>
            <a:r>
              <a:rPr lang="en-US" sz="2400" dirty="0" err="1">
                <a:cs typeface="Arial" panose="020B0604020202020204" pitchFamily="34" charset="0"/>
              </a:rPr>
              <a:t>Entender</a:t>
            </a:r>
            <a:r>
              <a:rPr lang="en-US" sz="2400" dirty="0">
                <a:cs typeface="Arial" panose="020B0604020202020204" pitchFamily="34" charset="0"/>
              </a:rPr>
              <a:t> </a:t>
            </a:r>
            <a:r>
              <a:rPr lang="en-US" sz="2400" dirty="0" err="1">
                <a:cs typeface="Arial" panose="020B0604020202020204" pitchFamily="34" charset="0"/>
              </a:rPr>
              <a:t>cómo</a:t>
            </a:r>
            <a:r>
              <a:rPr lang="en-US" sz="2400" dirty="0">
                <a:cs typeface="Arial" panose="020B0604020202020204" pitchFamily="34" charset="0"/>
              </a:rPr>
              <a:t> </a:t>
            </a:r>
            <a:r>
              <a:rPr lang="en-US" sz="2400" dirty="0" err="1">
                <a:cs typeface="Arial" panose="020B0604020202020204" pitchFamily="34" charset="0"/>
              </a:rPr>
              <a:t>funciona</a:t>
            </a:r>
            <a:r>
              <a:rPr lang="en-US" sz="2400" dirty="0">
                <a:cs typeface="Arial" panose="020B0604020202020204" pitchFamily="34" charset="0"/>
              </a:rPr>
              <a:t> </a:t>
            </a:r>
            <a:r>
              <a:rPr lang="en-US" sz="2400" dirty="0" err="1">
                <a:cs typeface="Arial" panose="020B0604020202020204" pitchFamily="34" charset="0"/>
              </a:rPr>
              <a:t>el</a:t>
            </a:r>
            <a:r>
              <a:rPr lang="en-US" sz="2400" dirty="0">
                <a:cs typeface="Arial" panose="020B0604020202020204" pitchFamily="34" charset="0"/>
              </a:rPr>
              <a:t> plan con </a:t>
            </a:r>
            <a:r>
              <a:rPr lang="en-US" sz="2400" dirty="0" err="1">
                <a:cs typeface="Arial" panose="020B0604020202020204" pitchFamily="34" charset="0"/>
              </a:rPr>
              <a:t>otras</a:t>
            </a:r>
            <a:r>
              <a:rPr lang="en-US" sz="2400" dirty="0">
                <a:cs typeface="Arial" panose="020B0604020202020204" pitchFamily="34" charset="0"/>
              </a:rPr>
              <a:t> </a:t>
            </a:r>
            <a:r>
              <a:rPr lang="en-US" sz="2400" dirty="0" err="1">
                <a:cs typeface="Arial" panose="020B0604020202020204" pitchFamily="34" charset="0"/>
              </a:rPr>
              <a:t>coberturas</a:t>
            </a:r>
            <a:r>
              <a:rPr lang="en-US" sz="2400" dirty="0">
                <a:cs typeface="Arial" panose="020B0604020202020204" pitchFamily="34" charset="0"/>
              </a:rPr>
              <a:t> que </a:t>
            </a:r>
            <a:r>
              <a:rPr lang="en-US" sz="2400" dirty="0" err="1">
                <a:cs typeface="Arial" panose="020B0604020202020204" pitchFamily="34" charset="0"/>
              </a:rPr>
              <a:t>pueda</a:t>
            </a:r>
            <a:r>
              <a:rPr lang="en-US" sz="2400" dirty="0">
                <a:cs typeface="Arial" panose="020B0604020202020204" pitchFamily="34" charset="0"/>
              </a:rPr>
              <a:t> </a:t>
            </a:r>
            <a:r>
              <a:rPr lang="en-US" sz="2400" dirty="0" err="1">
                <a:cs typeface="Arial" panose="020B0604020202020204" pitchFamily="34" charset="0"/>
              </a:rPr>
              <a:t>tener</a:t>
            </a:r>
            <a:r>
              <a:rPr lang="en-US" sz="2400" dirty="0">
                <a:cs typeface="Arial" panose="020B0604020202020204" pitchFamily="34" charset="0"/>
              </a:rPr>
              <a:t> </a:t>
            </a:r>
          </a:p>
        </p:txBody>
      </p:sp>
    </p:spTree>
    <p:custDataLst>
      <p:tags r:id="rId1"/>
    </p:custDataLst>
    <p:extLst>
      <p:ext uri="{BB962C8B-B14F-4D97-AF65-F5344CB8AC3E}">
        <p14:creationId xmlns:p14="http://schemas.microsoft.com/office/powerpoint/2010/main" val="195538567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3200"/>
              <a:t>Consideraciones sobre la cobertura de medicamentos de la Parte D de Medicare</a:t>
            </a:r>
          </a:p>
        </p:txBody>
      </p:sp>
      <p:sp>
        <p:nvSpPr>
          <p:cNvPr id="6" name="Slide Number Placeholder 5"/>
          <p:cNvSpPr>
            <a:spLocks noGrp="1"/>
          </p:cNvSpPr>
          <p:nvPr>
            <p:ph type="sldNum" sz="quarter" idx="12"/>
          </p:nvPr>
        </p:nvSpPr>
        <p:spPr/>
        <p:txBody>
          <a:bodyPr/>
          <a:lstStyle/>
          <a:p>
            <a:fld id="{D60A6685-DBF6-4C41-A0CC-AA9EA7A85A20}" type="slidenum">
              <a:rPr lang="en-US" smtClean="0"/>
              <a:t>7</a:t>
            </a:fld>
            <a:endParaRPr lang="en-US"/>
          </a:p>
        </p:txBody>
      </p:sp>
      <p:sp>
        <p:nvSpPr>
          <p:cNvPr id="7" name="TextBox 6">
            <a:extLst>
              <a:ext uri="{FF2B5EF4-FFF2-40B4-BE49-F238E27FC236}">
                <a16:creationId xmlns:a16="http://schemas.microsoft.com/office/drawing/2014/main" id="{BD0CA18D-41BF-4FC7-B2E6-0DD9B0E8AF5D}"/>
              </a:ext>
            </a:extLst>
          </p:cNvPr>
          <p:cNvSpPr txBox="1"/>
          <p:nvPr/>
        </p:nvSpPr>
        <p:spPr>
          <a:xfrm>
            <a:off x="435284" y="1249919"/>
            <a:ext cx="7886701" cy="5539978"/>
          </a:xfrm>
          <a:prstGeom prst="rect">
            <a:avLst/>
          </a:prstGeom>
          <a:noFill/>
        </p:spPr>
        <p:txBody>
          <a:bodyPr wrap="square" rtlCol="0">
            <a:spAutoFit/>
          </a:bodyPr>
          <a:lstStyle/>
          <a:p>
            <a:pPr defTabSz="685800" rtl="0">
              <a:spcBef>
                <a:spcPts val="600"/>
              </a:spcBef>
            </a:pPr>
            <a:r>
              <a:rPr lang="en-US" sz="2400" b="1" dirty="0"/>
              <a:t>Antes de </a:t>
            </a:r>
            <a:r>
              <a:rPr lang="en-US" sz="2400" b="1" dirty="0" err="1"/>
              <a:t>elegir</a:t>
            </a:r>
            <a:r>
              <a:rPr lang="en-US" sz="2400" b="1" dirty="0"/>
              <a:t> un plan Medicare Advantage con </a:t>
            </a:r>
            <a:r>
              <a:rPr lang="en-US" sz="2400" b="1" dirty="0" err="1"/>
              <a:t>cobertura</a:t>
            </a:r>
            <a:r>
              <a:rPr lang="en-US" sz="2400" b="1" dirty="0"/>
              <a:t> de </a:t>
            </a:r>
            <a:r>
              <a:rPr lang="en-US" sz="2400" b="1" dirty="0" err="1"/>
              <a:t>medicamentos</a:t>
            </a:r>
            <a:r>
              <a:rPr lang="en-US" sz="2400" b="1" dirty="0"/>
              <a:t> o un plan </a:t>
            </a:r>
            <a:r>
              <a:rPr lang="en-US" sz="2400" b="1" dirty="0" err="1"/>
              <a:t>independiente</a:t>
            </a:r>
            <a:r>
              <a:rPr lang="en-US" sz="2400" b="1" dirty="0"/>
              <a:t> de la </a:t>
            </a:r>
            <a:r>
              <a:rPr lang="en-US" sz="2400" b="1" dirty="0" err="1"/>
              <a:t>Parte</a:t>
            </a:r>
            <a:r>
              <a:rPr lang="en-US" sz="2400" b="1" dirty="0"/>
              <a:t> D: </a:t>
            </a:r>
            <a:endParaRPr lang="en-US" sz="2400" dirty="0">
              <a:cs typeface="Arial" panose="020B0604020202020204" pitchFamily="34" charset="0"/>
            </a:endParaRPr>
          </a:p>
          <a:p>
            <a:pPr marL="346075" indent="-346075" defTabSz="685800" rtl="0">
              <a:spcBef>
                <a:spcPts val="600"/>
              </a:spcBef>
              <a:buFont typeface="Wingdings" panose="05000000000000000000" pitchFamily="2" charset="2"/>
              <a:buChar char="§"/>
            </a:pPr>
            <a:r>
              <a:rPr lang="en-US" sz="2400" dirty="0">
                <a:cs typeface="Arial" panose="020B0604020202020204" pitchFamily="34" charset="0"/>
              </a:rPr>
              <a:t>Revise </a:t>
            </a:r>
            <a:r>
              <a:rPr lang="en-US" sz="2400" dirty="0" err="1">
                <a:cs typeface="Arial" panose="020B0604020202020204" pitchFamily="34" charset="0"/>
              </a:rPr>
              <a:t>el</a:t>
            </a:r>
            <a:r>
              <a:rPr lang="en-US" sz="2400" dirty="0">
                <a:cs typeface="Arial" panose="020B0604020202020204" pitchFamily="34" charset="0"/>
              </a:rPr>
              <a:t> </a:t>
            </a:r>
            <a:r>
              <a:rPr lang="en-US" sz="2400" dirty="0" err="1">
                <a:cs typeface="Arial" panose="020B0604020202020204" pitchFamily="34" charset="0"/>
              </a:rPr>
              <a:t>formulario</a:t>
            </a:r>
            <a:r>
              <a:rPr lang="en-US" sz="2400" dirty="0">
                <a:cs typeface="Arial" panose="020B0604020202020204" pitchFamily="34" charset="0"/>
              </a:rPr>
              <a:t> para </a:t>
            </a:r>
            <a:r>
              <a:rPr lang="en-US" sz="2400" dirty="0" err="1">
                <a:cs typeface="Arial" panose="020B0604020202020204" pitchFamily="34" charset="0"/>
              </a:rPr>
              <a:t>ver</a:t>
            </a:r>
            <a:r>
              <a:rPr lang="en-US" sz="2400" dirty="0">
                <a:cs typeface="Arial" panose="020B0604020202020204" pitchFamily="34" charset="0"/>
              </a:rPr>
              <a:t> </a:t>
            </a:r>
            <a:r>
              <a:rPr lang="en-US" sz="2400" dirty="0" err="1">
                <a:cs typeface="Arial" panose="020B0604020202020204" pitchFamily="34" charset="0"/>
              </a:rPr>
              <a:t>si</a:t>
            </a:r>
            <a:r>
              <a:rPr lang="en-US" sz="2400" dirty="0">
                <a:cs typeface="Arial" panose="020B0604020202020204" pitchFamily="34" charset="0"/>
              </a:rPr>
              <a:t> </a:t>
            </a:r>
            <a:r>
              <a:rPr lang="en-US" sz="2400" dirty="0" err="1">
                <a:cs typeface="Arial" panose="020B0604020202020204" pitchFamily="34" charset="0"/>
              </a:rPr>
              <a:t>cubre</a:t>
            </a:r>
            <a:r>
              <a:rPr lang="en-US" sz="2400" dirty="0">
                <a:cs typeface="Arial" panose="020B0604020202020204" pitchFamily="34" charset="0"/>
              </a:rPr>
              <a:t> sus </a:t>
            </a:r>
            <a:r>
              <a:rPr lang="en-US" sz="2400" dirty="0" err="1">
                <a:cs typeface="Arial" panose="020B0604020202020204" pitchFamily="34" charset="0"/>
              </a:rPr>
              <a:t>medicamentos</a:t>
            </a:r>
            <a:r>
              <a:rPr lang="en-US" sz="2400" dirty="0">
                <a:cs typeface="Arial" panose="020B0604020202020204" pitchFamily="34" charset="0"/>
              </a:rPr>
              <a:t> </a:t>
            </a:r>
          </a:p>
          <a:p>
            <a:pPr marL="346075" indent="-346075" defTabSz="685800" rtl="0">
              <a:spcBef>
                <a:spcPts val="600"/>
              </a:spcBef>
              <a:buFont typeface="Wingdings" panose="05000000000000000000" pitchFamily="2" charset="2"/>
              <a:buChar char="§"/>
            </a:pPr>
            <a:r>
              <a:rPr lang="en-US" sz="2400" dirty="0" err="1">
                <a:cs typeface="Arial" panose="020B0604020202020204" pitchFamily="34" charset="0"/>
              </a:rPr>
              <a:t>Compruebe</a:t>
            </a:r>
            <a:r>
              <a:rPr lang="en-US" sz="2400" dirty="0">
                <a:cs typeface="Arial" panose="020B0604020202020204" pitchFamily="34" charset="0"/>
              </a:rPr>
              <a:t> </a:t>
            </a:r>
            <a:r>
              <a:rPr lang="en-US" sz="2400" dirty="0" err="1">
                <a:cs typeface="Arial" panose="020B0604020202020204" pitchFamily="34" charset="0"/>
              </a:rPr>
              <a:t>si</a:t>
            </a:r>
            <a:r>
              <a:rPr lang="en-US" sz="2400" dirty="0">
                <a:cs typeface="Arial" panose="020B0604020202020204" pitchFamily="34" charset="0"/>
              </a:rPr>
              <a:t> </a:t>
            </a:r>
            <a:r>
              <a:rPr lang="en-US" sz="2400" dirty="0" err="1">
                <a:cs typeface="Arial" panose="020B0604020202020204" pitchFamily="34" charset="0"/>
              </a:rPr>
              <a:t>el</a:t>
            </a:r>
            <a:r>
              <a:rPr lang="en-US" sz="2400" dirty="0">
                <a:cs typeface="Arial" panose="020B0604020202020204" pitchFamily="34" charset="0"/>
              </a:rPr>
              <a:t> plan </a:t>
            </a:r>
            <a:r>
              <a:rPr lang="en-US" sz="2400" dirty="0" err="1">
                <a:cs typeface="Arial" panose="020B0604020202020204" pitchFamily="34" charset="0"/>
              </a:rPr>
              <a:t>tiene</a:t>
            </a:r>
            <a:r>
              <a:rPr lang="en-US" sz="2400" dirty="0">
                <a:cs typeface="Arial" panose="020B0604020202020204" pitchFamily="34" charset="0"/>
              </a:rPr>
              <a:t> </a:t>
            </a:r>
            <a:r>
              <a:rPr lang="en-US" sz="2400" dirty="0" err="1">
                <a:cs typeface="Arial" panose="020B0604020202020204" pitchFamily="34" charset="0"/>
              </a:rPr>
              <a:t>restricciones</a:t>
            </a:r>
            <a:r>
              <a:rPr lang="en-US" sz="2400" dirty="0">
                <a:cs typeface="Arial" panose="020B0604020202020204" pitchFamily="34" charset="0"/>
              </a:rPr>
              <a:t> (</a:t>
            </a:r>
            <a:r>
              <a:rPr lang="en-US" sz="2400" dirty="0" err="1">
                <a:cs typeface="Arial" panose="020B0604020202020204" pitchFamily="34" charset="0"/>
              </a:rPr>
              <a:t>como</a:t>
            </a:r>
            <a:r>
              <a:rPr lang="en-US" sz="2400" dirty="0">
                <a:cs typeface="Arial" panose="020B0604020202020204" pitchFamily="34" charset="0"/>
              </a:rPr>
              <a:t> </a:t>
            </a:r>
            <a:r>
              <a:rPr lang="en-US" sz="2400" dirty="0" err="1">
                <a:cs typeface="Arial" panose="020B0604020202020204" pitchFamily="34" charset="0"/>
              </a:rPr>
              <a:t>autorización</a:t>
            </a:r>
            <a:r>
              <a:rPr lang="en-US" sz="2400" dirty="0">
                <a:cs typeface="Arial" panose="020B0604020202020204" pitchFamily="34" charset="0"/>
              </a:rPr>
              <a:t> previa, </a:t>
            </a:r>
            <a:r>
              <a:rPr lang="en-US" sz="2400" dirty="0" err="1">
                <a:cs typeface="Arial" panose="020B0604020202020204" pitchFamily="34" charset="0"/>
              </a:rPr>
              <a:t>terapia</a:t>
            </a:r>
            <a:r>
              <a:rPr lang="en-US" sz="2400" dirty="0">
                <a:cs typeface="Arial" panose="020B0604020202020204" pitchFamily="34" charset="0"/>
              </a:rPr>
              <a:t> </a:t>
            </a:r>
            <a:r>
              <a:rPr lang="en-US" sz="2400" dirty="0" err="1">
                <a:cs typeface="Arial" panose="020B0604020202020204" pitchFamily="34" charset="0"/>
              </a:rPr>
              <a:t>escalonada</a:t>
            </a:r>
            <a:r>
              <a:rPr lang="en-US" sz="2400" dirty="0">
                <a:cs typeface="Arial" panose="020B0604020202020204" pitchFamily="34" charset="0"/>
              </a:rPr>
              <a:t> o </a:t>
            </a:r>
            <a:r>
              <a:rPr lang="en-US" sz="2400" dirty="0" err="1">
                <a:cs typeface="Arial" panose="020B0604020202020204" pitchFamily="34" charset="0"/>
              </a:rPr>
              <a:t>límites</a:t>
            </a:r>
            <a:r>
              <a:rPr lang="en-US" sz="2400" dirty="0">
                <a:cs typeface="Arial" panose="020B0604020202020204" pitchFamily="34" charset="0"/>
              </a:rPr>
              <a:t> de </a:t>
            </a:r>
            <a:r>
              <a:rPr lang="en-US" sz="2400" dirty="0" err="1">
                <a:cs typeface="Arial" panose="020B0604020202020204" pitchFamily="34" charset="0"/>
              </a:rPr>
              <a:t>cantidad</a:t>
            </a:r>
            <a:r>
              <a:rPr lang="en-US" sz="2400" dirty="0">
                <a:cs typeface="Arial" panose="020B0604020202020204" pitchFamily="34" charset="0"/>
              </a:rPr>
              <a:t>).</a:t>
            </a:r>
          </a:p>
          <a:p>
            <a:pPr marL="346075" indent="-346075" defTabSz="685800" rtl="0">
              <a:spcBef>
                <a:spcPts val="600"/>
              </a:spcBef>
              <a:buFont typeface="Wingdings" panose="05000000000000000000" pitchFamily="2" charset="2"/>
              <a:buChar char="§"/>
            </a:pPr>
            <a:r>
              <a:rPr lang="en-US" sz="2400" dirty="0" err="1">
                <a:cs typeface="Arial" panose="020B0604020202020204" pitchFamily="34" charset="0"/>
              </a:rPr>
              <a:t>Consulte</a:t>
            </a:r>
            <a:r>
              <a:rPr lang="en-US" sz="2400" dirty="0">
                <a:cs typeface="Arial" panose="020B0604020202020204" pitchFamily="34" charset="0"/>
              </a:rPr>
              <a:t> </a:t>
            </a:r>
            <a:r>
              <a:rPr lang="en-US" sz="2400" dirty="0" err="1">
                <a:cs typeface="Arial" panose="020B0604020202020204" pitchFamily="34" charset="0"/>
              </a:rPr>
              <a:t>si</a:t>
            </a:r>
            <a:r>
              <a:rPr lang="en-US" sz="2400" dirty="0">
                <a:cs typeface="Arial" panose="020B0604020202020204" pitchFamily="34" charset="0"/>
              </a:rPr>
              <a:t> </a:t>
            </a:r>
            <a:r>
              <a:rPr lang="en-US" sz="2400" dirty="0" err="1">
                <a:cs typeface="Arial" panose="020B0604020202020204" pitchFamily="34" charset="0"/>
              </a:rPr>
              <a:t>su</a:t>
            </a:r>
            <a:r>
              <a:rPr lang="en-US" sz="2400" dirty="0">
                <a:cs typeface="Arial" panose="020B0604020202020204" pitchFamily="34" charset="0"/>
              </a:rPr>
              <a:t> </a:t>
            </a:r>
            <a:r>
              <a:rPr lang="en-US" sz="2400" dirty="0" err="1">
                <a:cs typeface="Arial" panose="020B0604020202020204" pitchFamily="34" charset="0"/>
              </a:rPr>
              <a:t>farmacia</a:t>
            </a:r>
            <a:r>
              <a:rPr lang="en-US" sz="2400" dirty="0">
                <a:cs typeface="Arial" panose="020B0604020202020204" pitchFamily="34" charset="0"/>
              </a:rPr>
              <a:t> </a:t>
            </a:r>
            <a:r>
              <a:rPr lang="en-US" sz="2400" dirty="0" err="1">
                <a:cs typeface="Arial" panose="020B0604020202020204" pitchFamily="34" charset="0"/>
              </a:rPr>
              <a:t>está</a:t>
            </a:r>
            <a:r>
              <a:rPr lang="en-US" sz="2400" dirty="0">
                <a:cs typeface="Arial" panose="020B0604020202020204" pitchFamily="34" charset="0"/>
              </a:rPr>
              <a:t> </a:t>
            </a:r>
            <a:r>
              <a:rPr lang="en-US" sz="2400" dirty="0" err="1">
                <a:cs typeface="Arial" panose="020B0604020202020204" pitchFamily="34" charset="0"/>
              </a:rPr>
              <a:t>en</a:t>
            </a:r>
            <a:r>
              <a:rPr lang="en-US" sz="2400" dirty="0">
                <a:cs typeface="Arial" panose="020B0604020202020204" pitchFamily="34" charset="0"/>
              </a:rPr>
              <a:t> la red </a:t>
            </a:r>
            <a:r>
              <a:rPr lang="en-US" sz="2400" dirty="0" err="1">
                <a:cs typeface="Arial" panose="020B0604020202020204" pitchFamily="34" charset="0"/>
              </a:rPr>
              <a:t>preferida</a:t>
            </a:r>
            <a:r>
              <a:rPr lang="en-US" sz="2400" dirty="0">
                <a:cs typeface="Arial" panose="020B0604020202020204" pitchFamily="34" charset="0"/>
              </a:rPr>
              <a:t> del plan o </a:t>
            </a:r>
            <a:r>
              <a:rPr lang="en-US" sz="2400" dirty="0" err="1">
                <a:cs typeface="Arial" panose="020B0604020202020204" pitchFamily="34" charset="0"/>
              </a:rPr>
              <a:t>si</a:t>
            </a:r>
            <a:r>
              <a:rPr lang="en-US" sz="2400" dirty="0">
                <a:cs typeface="Arial" panose="020B0604020202020204" pitchFamily="34" charset="0"/>
              </a:rPr>
              <a:t> hay </a:t>
            </a:r>
            <a:r>
              <a:rPr lang="en-US" sz="2400" dirty="0" err="1">
                <a:cs typeface="Arial" panose="020B0604020202020204" pitchFamily="34" charset="0"/>
              </a:rPr>
              <a:t>pedidos</a:t>
            </a:r>
            <a:r>
              <a:rPr lang="en-US" sz="2400" dirty="0">
                <a:cs typeface="Arial" panose="020B0604020202020204" pitchFamily="34" charset="0"/>
              </a:rPr>
              <a:t> </a:t>
            </a:r>
            <a:r>
              <a:rPr lang="en-US" sz="2400" dirty="0" err="1">
                <a:cs typeface="Arial" panose="020B0604020202020204" pitchFamily="34" charset="0"/>
              </a:rPr>
              <a:t>por</a:t>
            </a:r>
            <a:r>
              <a:rPr lang="en-US" sz="2400" dirty="0">
                <a:cs typeface="Arial" panose="020B0604020202020204" pitchFamily="34" charset="0"/>
              </a:rPr>
              <a:t> </a:t>
            </a:r>
            <a:r>
              <a:rPr lang="en-US" sz="2400" dirty="0" err="1">
                <a:cs typeface="Arial" panose="020B0604020202020204" pitchFamily="34" charset="0"/>
              </a:rPr>
              <a:t>correo</a:t>
            </a:r>
            <a:r>
              <a:rPr lang="en-US" sz="2400" dirty="0">
                <a:cs typeface="Arial" panose="020B0604020202020204" pitchFamily="34" charset="0"/>
              </a:rPr>
              <a:t> </a:t>
            </a:r>
            <a:r>
              <a:rPr lang="en-US" sz="2400" dirty="0" err="1">
                <a:cs typeface="Arial" panose="020B0604020202020204" pitchFamily="34" charset="0"/>
              </a:rPr>
              <a:t>disponibles</a:t>
            </a:r>
            <a:endParaRPr lang="en-US" sz="2400" dirty="0">
              <a:cs typeface="Arial" panose="020B0604020202020204" pitchFamily="34" charset="0"/>
            </a:endParaRPr>
          </a:p>
          <a:p>
            <a:pPr marL="346075" indent="-346075" defTabSz="685800" rtl="0">
              <a:spcBef>
                <a:spcPts val="600"/>
              </a:spcBef>
              <a:buFont typeface="Wingdings" panose="05000000000000000000" pitchFamily="2" charset="2"/>
              <a:buChar char="§"/>
            </a:pPr>
            <a:r>
              <a:rPr lang="en-US" sz="2400" dirty="0">
                <a:cs typeface="Arial" panose="020B0604020202020204" pitchFamily="34" charset="0"/>
              </a:rPr>
              <a:t>Los </a:t>
            </a:r>
            <a:r>
              <a:rPr lang="en-US" sz="2400" dirty="0" err="1">
                <a:cs typeface="Arial" panose="020B0604020202020204" pitchFamily="34" charset="0"/>
              </a:rPr>
              <a:t>costos</a:t>
            </a:r>
            <a:r>
              <a:rPr lang="en-US" sz="2400" dirty="0">
                <a:cs typeface="Arial" panose="020B0604020202020204" pitchFamily="34" charset="0"/>
              </a:rPr>
              <a:t> de </a:t>
            </a:r>
            <a:r>
              <a:rPr lang="en-US" sz="2400" dirty="0" err="1">
                <a:cs typeface="Arial" panose="020B0604020202020204" pitchFamily="34" charset="0"/>
              </a:rPr>
              <a:t>los</a:t>
            </a:r>
            <a:r>
              <a:rPr lang="en-US" sz="2400" dirty="0">
                <a:cs typeface="Arial" panose="020B0604020202020204" pitchFamily="34" charset="0"/>
              </a:rPr>
              <a:t> </a:t>
            </a:r>
            <a:r>
              <a:rPr lang="en-US" sz="2400" dirty="0" err="1">
                <a:cs typeface="Arial" panose="020B0604020202020204" pitchFamily="34" charset="0"/>
              </a:rPr>
              <a:t>medicamentos</a:t>
            </a:r>
            <a:r>
              <a:rPr lang="en-US" sz="2400" dirty="0">
                <a:cs typeface="Arial" panose="020B0604020202020204" pitchFamily="34" charset="0"/>
              </a:rPr>
              <a:t> de </a:t>
            </a:r>
            <a:r>
              <a:rPr lang="en-US" sz="2400" dirty="0" err="1">
                <a:cs typeface="Arial" panose="020B0604020202020204" pitchFamily="34" charset="0"/>
              </a:rPr>
              <a:t>bolsillo</a:t>
            </a:r>
            <a:r>
              <a:rPr lang="en-US" sz="2400" dirty="0">
                <a:cs typeface="Arial" panose="020B0604020202020204" pitchFamily="34" charset="0"/>
              </a:rPr>
              <a:t> de la </a:t>
            </a:r>
            <a:r>
              <a:rPr lang="en-US" sz="2400" dirty="0" err="1">
                <a:cs typeface="Arial" panose="020B0604020202020204" pitchFamily="34" charset="0"/>
              </a:rPr>
              <a:t>Parte</a:t>
            </a:r>
            <a:r>
              <a:rPr lang="en-US" sz="2400" dirty="0">
                <a:cs typeface="Arial" panose="020B0604020202020204" pitchFamily="34" charset="0"/>
              </a:rPr>
              <a:t> D </a:t>
            </a:r>
            <a:r>
              <a:rPr lang="en-US" sz="2400" dirty="0" err="1">
                <a:cs typeface="Arial" panose="020B0604020202020204" pitchFamily="34" charset="0"/>
              </a:rPr>
              <a:t>están</a:t>
            </a:r>
            <a:r>
              <a:rPr lang="en-US" sz="2400" dirty="0">
                <a:cs typeface="Arial" panose="020B0604020202020204" pitchFamily="34" charset="0"/>
              </a:rPr>
              <a:t> </a:t>
            </a:r>
            <a:r>
              <a:rPr lang="en-US" sz="2400" dirty="0" err="1">
                <a:cs typeface="Arial" panose="020B0604020202020204" pitchFamily="34" charset="0"/>
              </a:rPr>
              <a:t>limitados</a:t>
            </a:r>
            <a:r>
              <a:rPr lang="en-US" sz="2400" dirty="0">
                <a:cs typeface="Arial" panose="020B0604020202020204" pitchFamily="34" charset="0"/>
              </a:rPr>
              <a:t> a $2,100 </a:t>
            </a:r>
            <a:r>
              <a:rPr lang="en-US" sz="2400" dirty="0" err="1">
                <a:cs typeface="Arial" panose="020B0604020202020204" pitchFamily="34" charset="0"/>
              </a:rPr>
              <a:t>dólares</a:t>
            </a:r>
            <a:r>
              <a:rPr lang="en-US" sz="2400" dirty="0">
                <a:cs typeface="Arial" panose="020B0604020202020204" pitchFamily="34" charset="0"/>
              </a:rPr>
              <a:t> </a:t>
            </a:r>
            <a:r>
              <a:rPr lang="en-US" sz="2400" dirty="0" err="1">
                <a:cs typeface="Arial" panose="020B0604020202020204" pitchFamily="34" charset="0"/>
              </a:rPr>
              <a:t>en</a:t>
            </a:r>
            <a:r>
              <a:rPr lang="en-US" sz="2400" dirty="0">
                <a:cs typeface="Arial" panose="020B0604020202020204" pitchFamily="34" charset="0"/>
              </a:rPr>
              <a:t> 2026. Una </a:t>
            </a:r>
            <a:r>
              <a:rPr lang="en-US" sz="2400" dirty="0" err="1">
                <a:cs typeface="Arial" panose="020B0604020202020204" pitchFamily="34" charset="0"/>
              </a:rPr>
              <a:t>vez</a:t>
            </a:r>
            <a:r>
              <a:rPr lang="en-US" sz="2400" dirty="0">
                <a:cs typeface="Arial" panose="020B0604020202020204" pitchFamily="34" charset="0"/>
              </a:rPr>
              <a:t> </a:t>
            </a:r>
            <a:r>
              <a:rPr lang="en-US" sz="2400" dirty="0" err="1">
                <a:cs typeface="Arial" panose="020B0604020202020204" pitchFamily="34" charset="0"/>
              </a:rPr>
              <a:t>alcance</a:t>
            </a:r>
            <a:r>
              <a:rPr lang="en-US" sz="2400" dirty="0">
                <a:cs typeface="Arial" panose="020B0604020202020204" pitchFamily="34" charset="0"/>
              </a:rPr>
              <a:t> </a:t>
            </a:r>
            <a:r>
              <a:rPr lang="en-US" sz="2400" dirty="0" err="1">
                <a:cs typeface="Arial" panose="020B0604020202020204" pitchFamily="34" charset="0"/>
              </a:rPr>
              <a:t>este</a:t>
            </a:r>
            <a:r>
              <a:rPr lang="en-US" sz="2400" dirty="0">
                <a:cs typeface="Arial" panose="020B0604020202020204" pitchFamily="34" charset="0"/>
              </a:rPr>
              <a:t> </a:t>
            </a:r>
            <a:r>
              <a:rPr lang="en-US" sz="2400" dirty="0" err="1">
                <a:cs typeface="Arial" panose="020B0604020202020204" pitchFamily="34" charset="0"/>
              </a:rPr>
              <a:t>límite</a:t>
            </a:r>
            <a:r>
              <a:rPr lang="en-US" sz="2400" dirty="0">
                <a:cs typeface="Arial" panose="020B0604020202020204" pitchFamily="34" charset="0"/>
              </a:rPr>
              <a:t>, </a:t>
            </a:r>
            <a:r>
              <a:rPr lang="en-US" sz="2400" dirty="0" err="1">
                <a:cs typeface="Arial" panose="020B0604020202020204" pitchFamily="34" charset="0"/>
              </a:rPr>
              <a:t>paga</a:t>
            </a:r>
            <a:r>
              <a:rPr lang="en-US" sz="2400" dirty="0">
                <a:cs typeface="Arial" panose="020B0604020202020204" pitchFamily="34" charset="0"/>
              </a:rPr>
              <a:t> 0 </a:t>
            </a:r>
            <a:r>
              <a:rPr lang="en-US" sz="2400" dirty="0" err="1">
                <a:cs typeface="Arial" panose="020B0604020202020204" pitchFamily="34" charset="0"/>
              </a:rPr>
              <a:t>dólares</a:t>
            </a:r>
            <a:r>
              <a:rPr lang="en-US" sz="2400" dirty="0">
                <a:cs typeface="Arial" panose="020B0604020202020204" pitchFamily="34" charset="0"/>
              </a:rPr>
              <a:t> de </a:t>
            </a:r>
            <a:r>
              <a:rPr lang="en-US" sz="2400" dirty="0" err="1">
                <a:cs typeface="Arial" panose="020B0604020202020204" pitchFamily="34" charset="0"/>
              </a:rPr>
              <a:t>copago</a:t>
            </a:r>
            <a:r>
              <a:rPr lang="en-US" sz="2400" dirty="0">
                <a:cs typeface="Arial" panose="020B0604020202020204" pitchFamily="34" charset="0"/>
              </a:rPr>
              <a:t> </a:t>
            </a:r>
            <a:r>
              <a:rPr lang="en-US" sz="2400" dirty="0" err="1">
                <a:cs typeface="Arial" panose="020B0604020202020204" pitchFamily="34" charset="0"/>
              </a:rPr>
              <a:t>por</a:t>
            </a:r>
            <a:r>
              <a:rPr lang="en-US" sz="2400" dirty="0">
                <a:cs typeface="Arial" panose="020B0604020202020204" pitchFamily="34" charset="0"/>
              </a:rPr>
              <a:t> </a:t>
            </a:r>
            <a:r>
              <a:rPr lang="en-US" sz="2400" dirty="0" err="1">
                <a:cs typeface="Arial" panose="020B0604020202020204" pitchFamily="34" charset="0"/>
              </a:rPr>
              <a:t>los</a:t>
            </a:r>
            <a:r>
              <a:rPr lang="en-US" sz="2400" dirty="0">
                <a:cs typeface="Arial" panose="020B0604020202020204" pitchFamily="34" charset="0"/>
              </a:rPr>
              <a:t> </a:t>
            </a:r>
            <a:r>
              <a:rPr lang="en-US" sz="2400" dirty="0" err="1">
                <a:cs typeface="Arial" panose="020B0604020202020204" pitchFamily="34" charset="0"/>
              </a:rPr>
              <a:t>medicamentos</a:t>
            </a:r>
            <a:r>
              <a:rPr lang="en-US" sz="2400" dirty="0">
                <a:cs typeface="Arial" panose="020B0604020202020204" pitchFamily="34" charset="0"/>
              </a:rPr>
              <a:t> </a:t>
            </a:r>
            <a:r>
              <a:rPr lang="en-US" sz="2400" dirty="0" err="1">
                <a:cs typeface="Arial" panose="020B0604020202020204" pitchFamily="34" charset="0"/>
              </a:rPr>
              <a:t>cubiertos</a:t>
            </a:r>
            <a:r>
              <a:rPr lang="en-US" sz="2400" dirty="0">
                <a:cs typeface="Arial" panose="020B0604020202020204" pitchFamily="34" charset="0"/>
              </a:rPr>
              <a:t> </a:t>
            </a:r>
            <a:r>
              <a:rPr lang="en-US" sz="2400" dirty="0" err="1">
                <a:cs typeface="Arial" panose="020B0604020202020204" pitchFamily="34" charset="0"/>
              </a:rPr>
              <a:t>por</a:t>
            </a:r>
            <a:r>
              <a:rPr lang="en-US" sz="2400" dirty="0">
                <a:cs typeface="Arial" panose="020B0604020202020204" pitchFamily="34" charset="0"/>
              </a:rPr>
              <a:t> la </a:t>
            </a:r>
            <a:r>
              <a:rPr lang="en-US" sz="2400" dirty="0" err="1">
                <a:cs typeface="Arial" panose="020B0604020202020204" pitchFamily="34" charset="0"/>
              </a:rPr>
              <a:t>Parte</a:t>
            </a:r>
            <a:r>
              <a:rPr lang="en-US" sz="2400" dirty="0">
                <a:cs typeface="Arial" panose="020B0604020202020204" pitchFamily="34" charset="0"/>
              </a:rPr>
              <a:t> D </a:t>
            </a:r>
            <a:r>
              <a:rPr lang="en-US" sz="2400" dirty="0" err="1">
                <a:cs typeface="Arial" panose="020B0604020202020204" pitchFamily="34" charset="0"/>
              </a:rPr>
              <a:t>durante</a:t>
            </a:r>
            <a:r>
              <a:rPr lang="en-US" sz="2400" dirty="0">
                <a:cs typeface="Arial" panose="020B0604020202020204" pitchFamily="34" charset="0"/>
              </a:rPr>
              <a:t> </a:t>
            </a:r>
            <a:r>
              <a:rPr lang="en-US" sz="2400" dirty="0" err="1">
                <a:cs typeface="Arial" panose="020B0604020202020204" pitchFamily="34" charset="0"/>
              </a:rPr>
              <a:t>el</a:t>
            </a:r>
            <a:r>
              <a:rPr lang="en-US" sz="2400" dirty="0">
                <a:cs typeface="Arial" panose="020B0604020202020204" pitchFamily="34" charset="0"/>
              </a:rPr>
              <a:t> resto del </a:t>
            </a:r>
            <a:r>
              <a:rPr lang="en-US" sz="2400" dirty="0" err="1">
                <a:cs typeface="Arial" panose="020B0604020202020204" pitchFamily="34" charset="0"/>
              </a:rPr>
              <a:t>año</a:t>
            </a:r>
            <a:r>
              <a:rPr lang="en-US" sz="2400" dirty="0">
                <a:cs typeface="Arial" panose="020B0604020202020204" pitchFamily="34" charset="0"/>
              </a:rPr>
              <a:t> </a:t>
            </a:r>
            <a:r>
              <a:rPr lang="en-US" sz="2400" dirty="0" err="1">
                <a:cs typeface="Arial" panose="020B0604020202020204" pitchFamily="34" charset="0"/>
              </a:rPr>
              <a:t>calendario</a:t>
            </a:r>
            <a:r>
              <a:rPr lang="en-US" sz="2400" dirty="0">
                <a:cs typeface="Arial" panose="020B0604020202020204" pitchFamily="34" charset="0"/>
              </a:rPr>
              <a:t>.</a:t>
            </a:r>
          </a:p>
          <a:p>
            <a:endParaRPr lang="en-US" sz="2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0039449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pPr rtl="0"/>
            <a:r>
              <a:rPr lang="en-US" sz="3200"/>
              <a:t>Pólizas de Medigap</a:t>
            </a:r>
          </a:p>
        </p:txBody>
      </p:sp>
      <p:sp>
        <p:nvSpPr>
          <p:cNvPr id="7" name="Content Placeholder 6"/>
          <p:cNvSpPr>
            <a:spLocks noGrp="1"/>
          </p:cNvSpPr>
          <p:nvPr>
            <p:ph sz="quarter" idx="13"/>
          </p:nvPr>
        </p:nvSpPr>
        <p:spPr>
          <a:xfrm>
            <a:off x="542924" y="1270682"/>
            <a:ext cx="8058151" cy="5107259"/>
          </a:xfrm>
        </p:spPr>
        <p:txBody>
          <a:bodyPr>
            <a:noAutofit/>
          </a:bodyPr>
          <a:lstStyle/>
          <a:p>
            <a:pPr defTabSz="514350" rtl="0">
              <a:spcAft>
                <a:spcPts val="600"/>
              </a:spcAft>
              <a:defRPr/>
            </a:pPr>
            <a:r>
              <a:rPr lang="en-US" sz="2400" dirty="0">
                <a:solidFill>
                  <a:schemeClr val="tx1"/>
                </a:solidFill>
                <a:latin typeface="+mn-lt"/>
              </a:rPr>
              <a:t>Son </a:t>
            </a:r>
            <a:r>
              <a:rPr lang="en-US" sz="2400" dirty="0" err="1">
                <a:solidFill>
                  <a:schemeClr val="tx1"/>
                </a:solidFill>
                <a:latin typeface="+mn-lt"/>
              </a:rPr>
              <a:t>vendidos</a:t>
            </a:r>
            <a:r>
              <a:rPr lang="en-US" sz="2400" dirty="0">
                <a:solidFill>
                  <a:schemeClr val="tx1"/>
                </a:solidFill>
                <a:latin typeface="+mn-lt"/>
              </a:rPr>
              <a:t> </a:t>
            </a:r>
            <a:r>
              <a:rPr lang="en-US" sz="2400" dirty="0" err="1">
                <a:solidFill>
                  <a:schemeClr val="tx1"/>
                </a:solidFill>
                <a:latin typeface="+mn-lt"/>
              </a:rPr>
              <a:t>por</a:t>
            </a:r>
            <a:r>
              <a:rPr lang="en-US" sz="2400" dirty="0">
                <a:solidFill>
                  <a:schemeClr val="tx1"/>
                </a:solidFill>
                <a:latin typeface="+mn-lt"/>
              </a:rPr>
              <a:t> </a:t>
            </a:r>
            <a:r>
              <a:rPr lang="en-US" sz="2400" b="1" dirty="0" err="1">
                <a:solidFill>
                  <a:schemeClr val="tx1"/>
                </a:solidFill>
                <a:latin typeface="+mn-lt"/>
              </a:rPr>
              <a:t>compañías</a:t>
            </a:r>
            <a:r>
              <a:rPr lang="en-US" sz="2400" b="1" dirty="0">
                <a:solidFill>
                  <a:schemeClr val="tx1"/>
                </a:solidFill>
                <a:latin typeface="+mn-lt"/>
              </a:rPr>
              <a:t> </a:t>
            </a:r>
            <a:r>
              <a:rPr lang="en-US" sz="2400" b="1" dirty="0" err="1">
                <a:solidFill>
                  <a:schemeClr val="tx1"/>
                </a:solidFill>
                <a:latin typeface="+mn-lt"/>
              </a:rPr>
              <a:t>privadas</a:t>
            </a:r>
            <a:r>
              <a:rPr lang="en-US" sz="2400" b="1" dirty="0">
                <a:solidFill>
                  <a:schemeClr val="tx1"/>
                </a:solidFill>
                <a:latin typeface="+mn-lt"/>
              </a:rPr>
              <a:t> de </a:t>
            </a:r>
            <a:r>
              <a:rPr lang="en-US" sz="2400" b="1" dirty="0" err="1">
                <a:solidFill>
                  <a:schemeClr val="tx1"/>
                </a:solidFill>
                <a:latin typeface="+mn-lt"/>
              </a:rPr>
              <a:t>seguros</a:t>
            </a:r>
            <a:endParaRPr lang="en-US" sz="2400" b="1" dirty="0">
              <a:solidFill>
                <a:schemeClr val="tx1"/>
              </a:solidFill>
              <a:latin typeface="+mn-lt"/>
            </a:endParaRPr>
          </a:p>
          <a:p>
            <a:pPr defTabSz="514350">
              <a:spcAft>
                <a:spcPts val="600"/>
              </a:spcAft>
              <a:defRPr/>
            </a:pPr>
            <a:r>
              <a:rPr lang="en-US" sz="2400" dirty="0" err="1">
                <a:solidFill>
                  <a:schemeClr val="tx1"/>
                </a:solidFill>
                <a:latin typeface="+mn-lt"/>
              </a:rPr>
              <a:t>Cubren</a:t>
            </a:r>
            <a:r>
              <a:rPr lang="en-US" sz="2400" b="1" dirty="0">
                <a:solidFill>
                  <a:schemeClr val="tx1"/>
                </a:solidFill>
                <a:latin typeface="+mn-lt"/>
              </a:rPr>
              <a:t> las </a:t>
            </a:r>
            <a:r>
              <a:rPr lang="en-US" sz="2400" b="1" dirty="0" err="1">
                <a:solidFill>
                  <a:schemeClr val="tx1"/>
                </a:solidFill>
                <a:latin typeface="+mn-lt"/>
              </a:rPr>
              <a:t>brechas</a:t>
            </a:r>
            <a:r>
              <a:rPr lang="en-US" sz="2400" b="1" dirty="0">
                <a:solidFill>
                  <a:schemeClr val="tx1"/>
                </a:solidFill>
                <a:latin typeface="+mn-lt"/>
              </a:rPr>
              <a:t> </a:t>
            </a:r>
            <a:r>
              <a:rPr lang="en-US" sz="2400" b="1" dirty="0" err="1">
                <a:solidFill>
                  <a:schemeClr val="tx1"/>
                </a:solidFill>
                <a:latin typeface="+mn-lt"/>
              </a:rPr>
              <a:t>en</a:t>
            </a:r>
            <a:r>
              <a:rPr lang="en-US" sz="2400" b="1" dirty="0">
                <a:solidFill>
                  <a:schemeClr val="tx1"/>
                </a:solidFill>
                <a:latin typeface="+mn-lt"/>
              </a:rPr>
              <a:t> la </a:t>
            </a:r>
            <a:r>
              <a:rPr lang="en-US" sz="2400" b="1" dirty="0" err="1">
                <a:solidFill>
                  <a:schemeClr val="tx1"/>
                </a:solidFill>
                <a:latin typeface="+mn-lt"/>
              </a:rPr>
              <a:t>cobertura</a:t>
            </a:r>
            <a:r>
              <a:rPr lang="en-US" sz="2400" b="1" dirty="0">
                <a:solidFill>
                  <a:schemeClr val="tx1"/>
                </a:solidFill>
                <a:latin typeface="+mn-lt"/>
              </a:rPr>
              <a:t> de Medicare Original</a:t>
            </a:r>
            <a:r>
              <a:rPr lang="en-US" sz="2400" dirty="0">
                <a:solidFill>
                  <a:schemeClr val="tx1"/>
                </a:solidFill>
                <a:latin typeface="+mn-lt"/>
              </a:rPr>
              <a:t>, </a:t>
            </a:r>
            <a:r>
              <a:rPr lang="en-US" sz="2400" dirty="0" err="1">
                <a:solidFill>
                  <a:schemeClr val="tx1"/>
                </a:solidFill>
                <a:latin typeface="+mn-lt"/>
              </a:rPr>
              <a:t>como</a:t>
            </a:r>
            <a:r>
              <a:rPr lang="en-US" sz="2400" dirty="0">
                <a:solidFill>
                  <a:schemeClr val="tx1"/>
                </a:solidFill>
                <a:latin typeface="+mn-lt"/>
              </a:rPr>
              <a:t> </a:t>
            </a:r>
            <a:r>
              <a:rPr lang="en-US" sz="2400" dirty="0" err="1">
                <a:solidFill>
                  <a:schemeClr val="tx1"/>
                </a:solidFill>
                <a:latin typeface="+mn-lt"/>
              </a:rPr>
              <a:t>copagos</a:t>
            </a:r>
            <a:r>
              <a:rPr lang="en-US" sz="2400" dirty="0">
                <a:solidFill>
                  <a:schemeClr val="tx1"/>
                </a:solidFill>
                <a:latin typeface="+mn-lt"/>
              </a:rPr>
              <a:t>, </a:t>
            </a:r>
            <a:r>
              <a:rPr lang="en-US" sz="2400" dirty="0" err="1">
                <a:solidFill>
                  <a:schemeClr val="tx1"/>
                </a:solidFill>
                <a:latin typeface="+mn-lt"/>
              </a:rPr>
              <a:t>coseguros</a:t>
            </a:r>
            <a:r>
              <a:rPr lang="en-US" sz="2400" dirty="0">
                <a:solidFill>
                  <a:schemeClr val="tx1"/>
                </a:solidFill>
                <a:latin typeface="+mn-lt"/>
              </a:rPr>
              <a:t> y </a:t>
            </a:r>
            <a:r>
              <a:rPr lang="en-US" sz="2400" dirty="0" err="1">
                <a:solidFill>
                  <a:schemeClr val="tx1"/>
                </a:solidFill>
                <a:latin typeface="+mn-lt"/>
              </a:rPr>
              <a:t>franquicias</a:t>
            </a:r>
            <a:endParaRPr lang="en-US" sz="2400" dirty="0">
              <a:solidFill>
                <a:schemeClr val="tx1"/>
              </a:solidFill>
              <a:latin typeface="+mn-lt"/>
            </a:endParaRPr>
          </a:p>
          <a:p>
            <a:pPr defTabSz="514350" rtl="0">
              <a:spcAft>
                <a:spcPts val="600"/>
              </a:spcAft>
              <a:defRPr/>
            </a:pPr>
            <a:r>
              <a:rPr lang="en-US" sz="2400" dirty="0">
                <a:solidFill>
                  <a:schemeClr val="tx1"/>
                </a:solidFill>
                <a:latin typeface="+mn-lt"/>
              </a:rPr>
              <a:t>Cada </a:t>
            </a:r>
            <a:r>
              <a:rPr lang="en-US" sz="2400" dirty="0" err="1">
                <a:solidFill>
                  <a:schemeClr val="tx1"/>
                </a:solidFill>
                <a:latin typeface="+mn-lt"/>
              </a:rPr>
              <a:t>póliza</a:t>
            </a:r>
            <a:r>
              <a:rPr lang="en-US" sz="2400" b="1" dirty="0">
                <a:solidFill>
                  <a:schemeClr val="tx1"/>
                </a:solidFill>
                <a:latin typeface="+mn-lt"/>
              </a:rPr>
              <a:t> </a:t>
            </a:r>
            <a:r>
              <a:rPr lang="en-US" sz="2400" b="1" dirty="0" err="1">
                <a:solidFill>
                  <a:schemeClr val="tx1"/>
                </a:solidFill>
                <a:latin typeface="+mn-lt"/>
              </a:rPr>
              <a:t>estandarizada</a:t>
            </a:r>
            <a:r>
              <a:rPr lang="en-US" sz="2400" b="1" dirty="0">
                <a:solidFill>
                  <a:schemeClr val="tx1"/>
                </a:solidFill>
                <a:latin typeface="+mn-lt"/>
              </a:rPr>
              <a:t> </a:t>
            </a:r>
            <a:r>
              <a:rPr lang="en-US" sz="2400" dirty="0">
                <a:solidFill>
                  <a:schemeClr val="tx1"/>
                </a:solidFill>
                <a:latin typeface="+mn-lt"/>
              </a:rPr>
              <a:t>de Medigap con la </a:t>
            </a:r>
            <a:r>
              <a:rPr lang="en-US" sz="2400" dirty="0" err="1">
                <a:solidFill>
                  <a:schemeClr val="tx1"/>
                </a:solidFill>
                <a:latin typeface="+mn-lt"/>
              </a:rPr>
              <a:t>misma</a:t>
            </a:r>
            <a:r>
              <a:rPr lang="en-US" sz="2400" dirty="0">
                <a:solidFill>
                  <a:schemeClr val="tx1"/>
                </a:solidFill>
                <a:latin typeface="+mn-lt"/>
              </a:rPr>
              <a:t> </a:t>
            </a:r>
            <a:r>
              <a:rPr lang="en-US" sz="2400" dirty="0" err="1">
                <a:solidFill>
                  <a:schemeClr val="tx1"/>
                </a:solidFill>
                <a:latin typeface="+mn-lt"/>
              </a:rPr>
              <a:t>letra</a:t>
            </a:r>
            <a:r>
              <a:rPr lang="en-US" sz="2400" dirty="0">
                <a:solidFill>
                  <a:schemeClr val="tx1"/>
                </a:solidFill>
                <a:latin typeface="+mn-lt"/>
              </a:rPr>
              <a:t> de plan:</a:t>
            </a:r>
          </a:p>
          <a:p>
            <a:pPr marL="617220" lvl="1" rtl="0">
              <a:spcAft>
                <a:spcPts val="600"/>
              </a:spcAft>
              <a:defRPr/>
            </a:pPr>
            <a:r>
              <a:rPr lang="en-US" sz="2400" dirty="0">
                <a:solidFill>
                  <a:schemeClr val="tx1"/>
                </a:solidFill>
                <a:latin typeface="+mn-lt"/>
              </a:rPr>
              <a:t>Debe </a:t>
            </a:r>
            <a:r>
              <a:rPr lang="en-US" sz="2400" dirty="0" err="1">
                <a:solidFill>
                  <a:schemeClr val="tx1"/>
                </a:solidFill>
                <a:latin typeface="+mn-lt"/>
              </a:rPr>
              <a:t>ofrecer</a:t>
            </a:r>
            <a:r>
              <a:rPr lang="en-US" sz="2400" dirty="0">
                <a:solidFill>
                  <a:schemeClr val="tx1"/>
                </a:solidFill>
                <a:latin typeface="+mn-lt"/>
              </a:rPr>
              <a:t> </a:t>
            </a:r>
            <a:r>
              <a:rPr lang="en-US" sz="2400" dirty="0" err="1">
                <a:solidFill>
                  <a:schemeClr val="tx1"/>
                </a:solidFill>
                <a:latin typeface="+mn-lt"/>
              </a:rPr>
              <a:t>los</a:t>
            </a:r>
            <a:r>
              <a:rPr lang="en-US" sz="2400" dirty="0">
                <a:solidFill>
                  <a:schemeClr val="tx1"/>
                </a:solidFill>
                <a:latin typeface="+mn-lt"/>
              </a:rPr>
              <a:t> </a:t>
            </a:r>
            <a:r>
              <a:rPr lang="en-US" sz="2400" dirty="0" err="1">
                <a:solidFill>
                  <a:schemeClr val="tx1"/>
                </a:solidFill>
                <a:latin typeface="+mn-lt"/>
              </a:rPr>
              <a:t>mismos</a:t>
            </a:r>
            <a:r>
              <a:rPr lang="en-US" sz="2400" dirty="0">
                <a:solidFill>
                  <a:schemeClr val="tx1"/>
                </a:solidFill>
                <a:latin typeface="+mn-lt"/>
              </a:rPr>
              <a:t> </a:t>
            </a:r>
            <a:r>
              <a:rPr lang="en-US" sz="2400" dirty="0" err="1">
                <a:solidFill>
                  <a:schemeClr val="tx1"/>
                </a:solidFill>
                <a:latin typeface="+mn-lt"/>
              </a:rPr>
              <a:t>beneficios</a:t>
            </a:r>
            <a:r>
              <a:rPr lang="en-US" sz="2400" dirty="0">
                <a:solidFill>
                  <a:schemeClr val="tx1"/>
                </a:solidFill>
                <a:latin typeface="+mn-lt"/>
              </a:rPr>
              <a:t> </a:t>
            </a:r>
            <a:r>
              <a:rPr lang="en-US" sz="2400" dirty="0" err="1">
                <a:solidFill>
                  <a:schemeClr val="tx1"/>
                </a:solidFill>
                <a:latin typeface="+mn-lt"/>
              </a:rPr>
              <a:t>básicos</a:t>
            </a:r>
            <a:r>
              <a:rPr lang="en-US" sz="2400" dirty="0">
                <a:solidFill>
                  <a:schemeClr val="tx1"/>
                </a:solidFill>
                <a:latin typeface="+mn-lt"/>
              </a:rPr>
              <a:t>, sin </a:t>
            </a:r>
            <a:r>
              <a:rPr lang="en-US" sz="2400" dirty="0" err="1">
                <a:solidFill>
                  <a:schemeClr val="tx1"/>
                </a:solidFill>
                <a:latin typeface="+mn-lt"/>
              </a:rPr>
              <a:t>importar</a:t>
            </a:r>
            <a:r>
              <a:rPr lang="en-US" sz="2400" dirty="0">
                <a:solidFill>
                  <a:schemeClr val="tx1"/>
                </a:solidFill>
                <a:latin typeface="+mn-lt"/>
              </a:rPr>
              <a:t> </a:t>
            </a:r>
            <a:r>
              <a:rPr lang="en-US" sz="2400" dirty="0" err="1">
                <a:solidFill>
                  <a:schemeClr val="tx1"/>
                </a:solidFill>
                <a:latin typeface="+mn-lt"/>
              </a:rPr>
              <a:t>quién</a:t>
            </a:r>
            <a:r>
              <a:rPr lang="en-US" sz="2400" dirty="0">
                <a:solidFill>
                  <a:schemeClr val="tx1"/>
                </a:solidFill>
                <a:latin typeface="+mn-lt"/>
              </a:rPr>
              <a:t> lo </a:t>
            </a:r>
            <a:r>
              <a:rPr lang="en-US" sz="2400" dirty="0" err="1">
                <a:solidFill>
                  <a:schemeClr val="tx1"/>
                </a:solidFill>
                <a:latin typeface="+mn-lt"/>
              </a:rPr>
              <a:t>venda</a:t>
            </a:r>
            <a:endParaRPr lang="en-US" sz="2400" dirty="0">
              <a:solidFill>
                <a:schemeClr val="tx1"/>
              </a:solidFill>
              <a:latin typeface="+mn-lt"/>
            </a:endParaRPr>
          </a:p>
          <a:p>
            <a:pPr marL="617220" lvl="1" rtl="0">
              <a:spcAft>
                <a:spcPts val="600"/>
              </a:spcAft>
              <a:defRPr/>
            </a:pPr>
            <a:r>
              <a:rPr lang="en-US" sz="2400" dirty="0">
                <a:solidFill>
                  <a:schemeClr val="tx1"/>
                </a:solidFill>
                <a:latin typeface="+mn-lt"/>
              </a:rPr>
              <a:t>Puede </a:t>
            </a:r>
            <a:r>
              <a:rPr lang="en-US" sz="2400" dirty="0" err="1">
                <a:solidFill>
                  <a:schemeClr val="tx1"/>
                </a:solidFill>
                <a:latin typeface="+mn-lt"/>
              </a:rPr>
              <a:t>variar</a:t>
            </a:r>
            <a:r>
              <a:rPr lang="en-US" sz="2400" dirty="0">
                <a:solidFill>
                  <a:schemeClr val="tx1"/>
                </a:solidFill>
                <a:latin typeface="+mn-lt"/>
              </a:rPr>
              <a:t> </a:t>
            </a:r>
            <a:r>
              <a:rPr lang="en-US" sz="2400" dirty="0" err="1">
                <a:solidFill>
                  <a:schemeClr val="tx1"/>
                </a:solidFill>
                <a:latin typeface="+mn-lt"/>
              </a:rPr>
              <a:t>en</a:t>
            </a:r>
            <a:r>
              <a:rPr lang="en-US" sz="2400" dirty="0">
                <a:solidFill>
                  <a:schemeClr val="tx1"/>
                </a:solidFill>
                <a:latin typeface="+mn-lt"/>
              </a:rPr>
              <a:t> </a:t>
            </a:r>
            <a:r>
              <a:rPr lang="en-US" sz="2400" dirty="0" err="1">
                <a:solidFill>
                  <a:schemeClr val="tx1"/>
                </a:solidFill>
                <a:latin typeface="+mn-lt"/>
              </a:rPr>
              <a:t>costos</a:t>
            </a:r>
            <a:r>
              <a:rPr lang="en-US" sz="2400" dirty="0">
                <a:solidFill>
                  <a:schemeClr val="tx1"/>
                </a:solidFill>
                <a:latin typeface="+mn-lt"/>
              </a:rPr>
              <a:t> </a:t>
            </a:r>
          </a:p>
          <a:p>
            <a:pPr defTabSz="514350" rtl="0">
              <a:spcAft>
                <a:spcPts val="600"/>
              </a:spcAft>
              <a:defRPr/>
            </a:pPr>
            <a:r>
              <a:rPr lang="en-US" sz="2400" dirty="0" err="1">
                <a:solidFill>
                  <a:schemeClr val="tx1"/>
                </a:solidFill>
                <a:latin typeface="+mn-lt"/>
              </a:rPr>
              <a:t>Otro</a:t>
            </a:r>
            <a:r>
              <a:rPr lang="en-US" sz="2400" dirty="0">
                <a:solidFill>
                  <a:schemeClr val="tx1"/>
                </a:solidFill>
                <a:latin typeface="+mn-lt"/>
              </a:rPr>
              <a:t> </a:t>
            </a:r>
            <a:r>
              <a:rPr lang="en-US" sz="2400" dirty="0" err="1">
                <a:solidFill>
                  <a:schemeClr val="tx1"/>
                </a:solidFill>
                <a:latin typeface="+mn-lt"/>
              </a:rPr>
              <a:t>tipo</a:t>
            </a:r>
            <a:r>
              <a:rPr lang="en-US" sz="2400" dirty="0">
                <a:solidFill>
                  <a:schemeClr val="tx1"/>
                </a:solidFill>
                <a:latin typeface="+mn-lt"/>
              </a:rPr>
              <a:t> de </a:t>
            </a:r>
            <a:r>
              <a:rPr lang="en-US" sz="2400" dirty="0" err="1">
                <a:solidFill>
                  <a:schemeClr val="tx1"/>
                </a:solidFill>
                <a:latin typeface="+mn-lt"/>
              </a:rPr>
              <a:t>póliza</a:t>
            </a:r>
            <a:r>
              <a:rPr lang="en-US" sz="2400" dirty="0">
                <a:solidFill>
                  <a:schemeClr val="tx1"/>
                </a:solidFill>
                <a:latin typeface="+mn-lt"/>
              </a:rPr>
              <a:t> Medigap </a:t>
            </a:r>
            <a:r>
              <a:rPr lang="en-US" sz="2400" dirty="0" err="1">
                <a:solidFill>
                  <a:schemeClr val="tx1"/>
                </a:solidFill>
                <a:latin typeface="+mn-lt"/>
              </a:rPr>
              <a:t>llamada</a:t>
            </a:r>
            <a:r>
              <a:rPr lang="en-US" sz="2400" dirty="0">
                <a:solidFill>
                  <a:schemeClr val="tx1"/>
                </a:solidFill>
                <a:latin typeface="+mn-lt"/>
              </a:rPr>
              <a:t> Medicare SELECT </a:t>
            </a:r>
            <a:r>
              <a:rPr lang="en-US" sz="2400" dirty="0" err="1">
                <a:solidFill>
                  <a:schemeClr val="tx1"/>
                </a:solidFill>
                <a:latin typeface="+mn-lt"/>
              </a:rPr>
              <a:t>está</a:t>
            </a:r>
            <a:r>
              <a:rPr lang="en-US" sz="2400" dirty="0">
                <a:solidFill>
                  <a:schemeClr val="tx1"/>
                </a:solidFill>
                <a:latin typeface="+mn-lt"/>
              </a:rPr>
              <a:t> disponible </a:t>
            </a:r>
            <a:r>
              <a:rPr lang="en-US" sz="2400" dirty="0" err="1">
                <a:solidFill>
                  <a:schemeClr val="tx1"/>
                </a:solidFill>
                <a:latin typeface="+mn-lt"/>
              </a:rPr>
              <a:t>en</a:t>
            </a:r>
            <a:r>
              <a:rPr lang="en-US" sz="2400" dirty="0">
                <a:solidFill>
                  <a:schemeClr val="tx1"/>
                </a:solidFill>
                <a:latin typeface="+mn-lt"/>
              </a:rPr>
              <a:t> </a:t>
            </a:r>
            <a:r>
              <a:rPr lang="en-US" sz="2400" dirty="0" err="1">
                <a:solidFill>
                  <a:schemeClr val="tx1"/>
                </a:solidFill>
                <a:latin typeface="+mn-lt"/>
              </a:rPr>
              <a:t>algunos</a:t>
            </a:r>
            <a:r>
              <a:rPr lang="en-US" sz="2400" dirty="0">
                <a:solidFill>
                  <a:schemeClr val="tx1"/>
                </a:solidFill>
                <a:latin typeface="+mn-lt"/>
              </a:rPr>
              <a:t> </a:t>
            </a:r>
            <a:r>
              <a:rPr lang="en-US" sz="2400" dirty="0" err="1">
                <a:solidFill>
                  <a:schemeClr val="tx1"/>
                </a:solidFill>
                <a:latin typeface="+mn-lt"/>
              </a:rPr>
              <a:t>estados</a:t>
            </a:r>
            <a:r>
              <a:rPr lang="en-US" sz="2400" dirty="0">
                <a:solidFill>
                  <a:schemeClr val="tx1"/>
                </a:solidFill>
                <a:latin typeface="+mn-lt"/>
              </a:rPr>
              <a:t> (</a:t>
            </a:r>
            <a:r>
              <a:rPr lang="en-US" sz="2400" dirty="0" err="1">
                <a:solidFill>
                  <a:schemeClr val="tx1"/>
                </a:solidFill>
                <a:latin typeface="+mn-lt"/>
              </a:rPr>
              <a:t>estos</a:t>
            </a:r>
            <a:r>
              <a:rPr lang="en-US" sz="2400" dirty="0">
                <a:solidFill>
                  <a:schemeClr val="tx1"/>
                </a:solidFill>
                <a:latin typeface="+mn-lt"/>
              </a:rPr>
              <a:t> planes Medicare SELECT </a:t>
            </a:r>
            <a:r>
              <a:rPr lang="en-US" sz="2400" dirty="0" err="1">
                <a:solidFill>
                  <a:schemeClr val="tx1"/>
                </a:solidFill>
                <a:latin typeface="+mn-lt"/>
              </a:rPr>
              <a:t>pueden</a:t>
            </a:r>
            <a:r>
              <a:rPr lang="en-US" sz="2400" dirty="0">
                <a:solidFill>
                  <a:schemeClr val="tx1"/>
                </a:solidFill>
                <a:latin typeface="+mn-lt"/>
              </a:rPr>
              <a:t> </a:t>
            </a:r>
            <a:r>
              <a:rPr lang="en-US" sz="2400" dirty="0" err="1">
                <a:solidFill>
                  <a:schemeClr val="tx1"/>
                </a:solidFill>
                <a:latin typeface="+mn-lt"/>
              </a:rPr>
              <a:t>tener</a:t>
            </a:r>
            <a:r>
              <a:rPr lang="en-US" sz="2400" dirty="0">
                <a:solidFill>
                  <a:schemeClr val="tx1"/>
                </a:solidFill>
                <a:latin typeface="+mn-lt"/>
              </a:rPr>
              <a:t> redes </a:t>
            </a:r>
            <a:r>
              <a:rPr lang="en-US" sz="2400" dirty="0" err="1">
                <a:solidFill>
                  <a:schemeClr val="tx1"/>
                </a:solidFill>
                <a:latin typeface="+mn-lt"/>
              </a:rPr>
              <a:t>limitadas</a:t>
            </a:r>
            <a:r>
              <a:rPr lang="en-US" sz="2400" dirty="0">
                <a:solidFill>
                  <a:schemeClr val="tx1"/>
                </a:solidFill>
                <a:latin typeface="+mn-lt"/>
              </a:rPr>
              <a:t> de </a:t>
            </a:r>
            <a:r>
              <a:rPr lang="en-US" sz="2400" dirty="0" err="1">
                <a:solidFill>
                  <a:schemeClr val="tx1"/>
                </a:solidFill>
                <a:latin typeface="+mn-lt"/>
              </a:rPr>
              <a:t>proveedores</a:t>
            </a:r>
            <a:r>
              <a:rPr lang="en-US" sz="2400" dirty="0">
                <a:solidFill>
                  <a:schemeClr val="tx1"/>
                </a:solidFill>
                <a:latin typeface="+mn-lt"/>
              </a:rPr>
              <a:t>)</a:t>
            </a:r>
          </a:p>
          <a:p>
            <a:pPr defTabSz="514350" rtl="0">
              <a:spcAft>
                <a:spcPts val="600"/>
              </a:spcAft>
              <a:defRPr/>
            </a:pPr>
            <a:r>
              <a:rPr lang="en-US" sz="2400" dirty="0">
                <a:solidFill>
                  <a:schemeClr val="tx1"/>
                </a:solidFill>
                <a:latin typeface="+mn-lt"/>
              </a:rPr>
              <a:t>Los planes son </a:t>
            </a:r>
            <a:r>
              <a:rPr lang="en-US" sz="2400" dirty="0" err="1">
                <a:solidFill>
                  <a:schemeClr val="tx1"/>
                </a:solidFill>
                <a:latin typeface="+mn-lt"/>
              </a:rPr>
              <a:t>diferentes</a:t>
            </a:r>
            <a:r>
              <a:rPr lang="en-US" sz="2400" dirty="0">
                <a:solidFill>
                  <a:schemeClr val="tx1"/>
                </a:solidFill>
                <a:latin typeface="+mn-lt"/>
              </a:rPr>
              <a:t> </a:t>
            </a:r>
            <a:r>
              <a:rPr lang="en-US" sz="2400" dirty="0" err="1">
                <a:solidFill>
                  <a:schemeClr val="tx1"/>
                </a:solidFill>
                <a:latin typeface="+mn-lt"/>
              </a:rPr>
              <a:t>en</a:t>
            </a:r>
            <a:r>
              <a:rPr lang="en-US" sz="2400" dirty="0">
                <a:solidFill>
                  <a:schemeClr val="tx1"/>
                </a:solidFill>
                <a:latin typeface="+mn-lt"/>
              </a:rPr>
              <a:t> Minnesota, Massachusetts y Wisconsin</a:t>
            </a:r>
          </a:p>
        </p:txBody>
      </p:sp>
      <p:sp>
        <p:nvSpPr>
          <p:cNvPr id="5" name="Slide Number Placeholder 4">
            <a:extLst>
              <a:ext uri="{FF2B5EF4-FFF2-40B4-BE49-F238E27FC236}">
                <a16:creationId xmlns:a16="http://schemas.microsoft.com/office/drawing/2014/main" id="{1DEA6303-085E-442E-BAE4-63F926EB1A44}"/>
              </a:ext>
            </a:extLst>
          </p:cNvPr>
          <p:cNvSpPr>
            <a:spLocks noGrp="1"/>
          </p:cNvSpPr>
          <p:nvPr>
            <p:ph type="sldNum" sz="quarter" idx="12"/>
          </p:nvPr>
        </p:nvSpPr>
        <p:spPr>
          <a:xfrm>
            <a:off x="6457950" y="6492241"/>
            <a:ext cx="2057400" cy="365125"/>
          </a:xfrm>
        </p:spPr>
        <p:txBody>
          <a:bodyPr/>
          <a:lstStyle/>
          <a:p>
            <a:fld id="{0B2D781D-8844-5940-92D1-06EF0A7F581E}" type="slidenum">
              <a:rPr lang="en-US" smtClean="0"/>
              <a:t>8</a:t>
            </a:fld>
            <a:endParaRPr lang="en-US"/>
          </a:p>
        </p:txBody>
      </p:sp>
    </p:spTree>
    <p:custDataLst>
      <p:tags r:id="rId1"/>
    </p:custDataLst>
    <p:extLst>
      <p:ext uri="{BB962C8B-B14F-4D97-AF65-F5344CB8AC3E}">
        <p14:creationId xmlns:p14="http://schemas.microsoft.com/office/powerpoint/2010/main" val="36701016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rtl="0"/>
            <a:r>
              <a:rPr lang="en-US" sz="3200"/>
              <a:t>Decisión: ¿Necesito una póliza Medigap?</a:t>
            </a:r>
          </a:p>
        </p:txBody>
      </p:sp>
      <p:grpSp>
        <p:nvGrpSpPr>
          <p:cNvPr id="48" name="Q 1" descr="Question 1: It only works with Original Medicare, right?&#10;">
            <a:extLst>
              <a:ext uri="{FF2B5EF4-FFF2-40B4-BE49-F238E27FC236}">
                <a16:creationId xmlns:a16="http://schemas.microsoft.com/office/drawing/2014/main" id="{CDFC41AE-83C2-4AF2-8E04-816BD9CD1215}"/>
              </a:ext>
            </a:extLst>
          </p:cNvPr>
          <p:cNvGrpSpPr/>
          <p:nvPr/>
        </p:nvGrpSpPr>
        <p:grpSpPr>
          <a:xfrm>
            <a:off x="773029" y="1942370"/>
            <a:ext cx="3908561" cy="685800"/>
            <a:chOff x="1030705" y="1446826"/>
            <a:chExt cx="5211414" cy="914400"/>
          </a:xfrm>
        </p:grpSpPr>
        <p:sp>
          <p:nvSpPr>
            <p:cNvPr id="22" name="Rectangle: Rounded Corners 21">
              <a:extLst>
                <a:ext uri="{FF2B5EF4-FFF2-40B4-BE49-F238E27FC236}">
                  <a16:creationId xmlns:a16="http://schemas.microsoft.com/office/drawing/2014/main" id="{E56517FB-5908-47F3-9743-3D8CE394CF04}"/>
                </a:ext>
                <a:ext uri="{C183D7F6-B498-43B3-948B-1728B52AA6E4}">
                  <adec:decorative xmlns:adec="http://schemas.microsoft.com/office/drawing/2017/decorative" val="1"/>
                </a:ext>
              </a:extLst>
            </p:cNvPr>
            <p:cNvSpPr/>
            <p:nvPr/>
          </p:nvSpPr>
          <p:spPr>
            <a:xfrm>
              <a:off x="1030705" y="1446826"/>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Bef>
                  <a:spcPts val="450"/>
                </a:spcBef>
                <a:defRPr/>
              </a:pPr>
              <a:endParaRPr lang="en-US" sz="1350" b="1">
                <a:solidFill>
                  <a:srgbClr val="2F5597"/>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527450A-1879-49C2-A22F-B900388CE1BD}"/>
                </a:ext>
              </a:extLst>
            </p:cNvPr>
            <p:cNvSpPr/>
            <p:nvPr/>
          </p:nvSpPr>
          <p:spPr>
            <a:xfrm>
              <a:off x="1130077" y="1582942"/>
              <a:ext cx="4683303" cy="670560"/>
            </a:xfrm>
            <a:prstGeom prst="rect">
              <a:avLst/>
            </a:prstGeom>
          </p:spPr>
          <p:txBody>
            <a:bodyPr wrap="square">
              <a:spAutoFit/>
            </a:bodyPr>
            <a:lstStyle/>
            <a:p>
              <a:pPr rtl="0"/>
              <a:r>
                <a:rPr lang="en-US" sz="1350" b="1">
                  <a:solidFill>
                    <a:srgbClr val="00529B"/>
                  </a:solidFill>
                  <a:latin typeface="Arial" panose="020B0604020202020204" pitchFamily="34" charset="0"/>
                  <a:cs typeface="Arial" panose="020B0604020202020204" pitchFamily="34" charset="0"/>
                </a:rPr>
                <a:t>Solo funciona con el Medicare Original, ¿verdad?</a:t>
              </a:r>
              <a:endParaRPr lang="en-US" sz="1350">
                <a:solidFill>
                  <a:srgbClr val="00529B"/>
                </a:solidFill>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id="{6FD0D61F-0DD8-4DFE-993F-4257C07C40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31196" y="1589270"/>
              <a:ext cx="310923" cy="676715"/>
            </a:xfrm>
            <a:prstGeom prst="rect">
              <a:avLst/>
            </a:prstGeom>
          </p:spPr>
        </p:pic>
      </p:grpSp>
      <p:grpSp>
        <p:nvGrpSpPr>
          <p:cNvPr id="18" name="Answer 1" descr="Box with yellow borders reading: Yes">
            <a:extLst>
              <a:ext uri="{FF2B5EF4-FFF2-40B4-BE49-F238E27FC236}">
                <a16:creationId xmlns:a16="http://schemas.microsoft.com/office/drawing/2014/main" id="{BF9DFCFC-27B1-41FD-97A9-68D8AD0E051D}"/>
              </a:ext>
            </a:extLst>
          </p:cNvPr>
          <p:cNvGrpSpPr/>
          <p:nvPr/>
        </p:nvGrpSpPr>
        <p:grpSpPr>
          <a:xfrm>
            <a:off x="4762166" y="1942094"/>
            <a:ext cx="3634740" cy="685800"/>
            <a:chOff x="6349555" y="1446459"/>
            <a:chExt cx="4846320" cy="914400"/>
          </a:xfrm>
        </p:grpSpPr>
        <p:sp>
          <p:nvSpPr>
            <p:cNvPr id="26" name="Item 1 - A" descr="Yellow rectangle right next to the blue arrow form the question rectangle ">
              <a:extLst>
                <a:ext uri="{FF2B5EF4-FFF2-40B4-BE49-F238E27FC236}">
                  <a16:creationId xmlns:a16="http://schemas.microsoft.com/office/drawing/2014/main" id="{E51F959B-DE80-43CA-A045-B5A8A61B65C9}"/>
                </a:ext>
              </a:extLst>
            </p:cNvPr>
            <p:cNvSpPr/>
            <p:nvPr/>
          </p:nvSpPr>
          <p:spPr>
            <a:xfrm>
              <a:off x="6349555" y="144645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2F5597"/>
                </a:solidFill>
              </a:endParaRPr>
            </a:p>
          </p:txBody>
        </p:sp>
        <p:sp>
          <p:nvSpPr>
            <p:cNvPr id="45" name="Rectangle 44">
              <a:extLst>
                <a:ext uri="{FF2B5EF4-FFF2-40B4-BE49-F238E27FC236}">
                  <a16:creationId xmlns:a16="http://schemas.microsoft.com/office/drawing/2014/main" id="{BD4890F2-FFC0-41FF-B518-233DDF3E8DD4}"/>
                </a:ext>
              </a:extLst>
            </p:cNvPr>
            <p:cNvSpPr/>
            <p:nvPr/>
          </p:nvSpPr>
          <p:spPr>
            <a:xfrm>
              <a:off x="6512572" y="1691332"/>
              <a:ext cx="4683304" cy="396240"/>
            </a:xfrm>
            <a:prstGeom prst="rect">
              <a:avLst/>
            </a:prstGeom>
          </p:spPr>
          <p:txBody>
            <a:bodyPr wrap="square">
              <a:spAutoFit/>
            </a:bodyPr>
            <a:lstStyle/>
            <a:p>
              <a:pPr rtl="0"/>
              <a:r>
                <a:rPr lang="en-US" sz="1350">
                  <a:solidFill>
                    <a:srgbClr val="00529B"/>
                  </a:solidFill>
                  <a:latin typeface="Arial" panose="020B0604020202020204" pitchFamily="34" charset="0"/>
                  <a:cs typeface="Arial" panose="020B0604020202020204" pitchFamily="34" charset="0"/>
                </a:rPr>
                <a:t>Sí</a:t>
              </a:r>
            </a:p>
          </p:txBody>
        </p:sp>
      </p:grpSp>
      <p:grpSp>
        <p:nvGrpSpPr>
          <p:cNvPr id="55" name="Q 2" descr="Question 2: What if I have other supplemental coverage, like from an employer?&#10;">
            <a:extLst>
              <a:ext uri="{FF2B5EF4-FFF2-40B4-BE49-F238E27FC236}">
                <a16:creationId xmlns:a16="http://schemas.microsoft.com/office/drawing/2014/main" id="{31CF8F19-F375-4E86-8C08-E8E472B00EB0}"/>
              </a:ext>
            </a:extLst>
          </p:cNvPr>
          <p:cNvGrpSpPr/>
          <p:nvPr/>
        </p:nvGrpSpPr>
        <p:grpSpPr>
          <a:xfrm>
            <a:off x="773030" y="2748573"/>
            <a:ext cx="3907413" cy="685800"/>
            <a:chOff x="1030706" y="2521764"/>
            <a:chExt cx="5209884" cy="914400"/>
          </a:xfrm>
        </p:grpSpPr>
        <p:sp>
          <p:nvSpPr>
            <p:cNvPr id="28" name="Rectangle: Rounded Corners 27">
              <a:extLst>
                <a:ext uri="{FF2B5EF4-FFF2-40B4-BE49-F238E27FC236}">
                  <a16:creationId xmlns:a16="http://schemas.microsoft.com/office/drawing/2014/main" id="{23BA92D8-67AD-41C3-88B9-FB864FB3BF89}"/>
                </a:ext>
                <a:ext uri="{C183D7F6-B498-43B3-948B-1728B52AA6E4}">
                  <adec:decorative xmlns:adec="http://schemas.microsoft.com/office/drawing/2017/decorative" val="1"/>
                </a:ext>
              </a:extLst>
            </p:cNvPr>
            <p:cNvSpPr/>
            <p:nvPr/>
          </p:nvSpPr>
          <p:spPr>
            <a:xfrm>
              <a:off x="1030706" y="2521764"/>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Bef>
                  <a:spcPts val="450"/>
                </a:spcBef>
                <a:defRPr/>
              </a:pPr>
              <a:endParaRPr lang="en-US" sz="1350" b="1">
                <a:solidFill>
                  <a:srgbClr val="2F5597"/>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371EF44-29D1-40B2-BF4D-D6343616C61A}"/>
                </a:ext>
              </a:extLst>
            </p:cNvPr>
            <p:cNvSpPr/>
            <p:nvPr/>
          </p:nvSpPr>
          <p:spPr>
            <a:xfrm>
              <a:off x="1161637" y="2611427"/>
              <a:ext cx="4934363" cy="677108"/>
            </a:xfrm>
            <a:prstGeom prst="rect">
              <a:avLst/>
            </a:prstGeom>
          </p:spPr>
          <p:txBody>
            <a:bodyPr wrap="square">
              <a:spAutoFit/>
            </a:bodyPr>
            <a:lstStyle/>
            <a:p>
              <a:r>
                <a:rPr lang="en-US" sz="1350" b="1" dirty="0">
                  <a:solidFill>
                    <a:srgbClr val="00529B"/>
                  </a:solidFill>
                  <a:latin typeface="Arial" panose="020B0604020202020204" pitchFamily="34" charset="0"/>
                  <a:cs typeface="Arial" panose="020B0604020202020204" pitchFamily="34" charset="0"/>
                </a:rPr>
                <a:t>¿Y </a:t>
              </a:r>
              <a:r>
                <a:rPr lang="en-US" sz="1350" b="1" dirty="0" err="1">
                  <a:solidFill>
                    <a:srgbClr val="00529B"/>
                  </a:solidFill>
                  <a:latin typeface="Arial" panose="020B0604020202020204" pitchFamily="34" charset="0"/>
                  <a:cs typeface="Arial" panose="020B0604020202020204" pitchFamily="34" charset="0"/>
                </a:rPr>
                <a:t>si</a:t>
              </a:r>
              <a:r>
                <a:rPr lang="en-US" sz="1350" b="1" dirty="0">
                  <a:solidFill>
                    <a:srgbClr val="00529B"/>
                  </a:solidFill>
                  <a:latin typeface="Arial" panose="020B0604020202020204" pitchFamily="34" charset="0"/>
                  <a:cs typeface="Arial" panose="020B0604020202020204" pitchFamily="34" charset="0"/>
                </a:rPr>
                <a:t> </a:t>
              </a:r>
              <a:r>
                <a:rPr lang="en-US" sz="1350" b="1" dirty="0" err="1">
                  <a:solidFill>
                    <a:srgbClr val="00529B"/>
                  </a:solidFill>
                  <a:latin typeface="Arial" panose="020B0604020202020204" pitchFamily="34" charset="0"/>
                  <a:cs typeface="Arial" panose="020B0604020202020204" pitchFamily="34" charset="0"/>
                </a:rPr>
                <a:t>tengo</a:t>
              </a:r>
              <a:r>
                <a:rPr lang="en-US" sz="1350" b="1" dirty="0">
                  <a:solidFill>
                    <a:srgbClr val="00529B"/>
                  </a:solidFill>
                  <a:latin typeface="Arial" panose="020B0604020202020204" pitchFamily="34" charset="0"/>
                  <a:cs typeface="Arial" panose="020B0604020202020204" pitchFamily="34" charset="0"/>
                </a:rPr>
                <a:t> </a:t>
              </a:r>
              <a:r>
                <a:rPr lang="en-US" sz="1350" b="1" dirty="0" err="1">
                  <a:solidFill>
                    <a:srgbClr val="00529B"/>
                  </a:solidFill>
                  <a:latin typeface="Arial" panose="020B0604020202020204" pitchFamily="34" charset="0"/>
                  <a:cs typeface="Arial" panose="020B0604020202020204" pitchFamily="34" charset="0"/>
                </a:rPr>
                <a:t>otra</a:t>
              </a:r>
              <a:r>
                <a:rPr lang="en-US" sz="1350" b="1" dirty="0">
                  <a:solidFill>
                    <a:srgbClr val="00529B"/>
                  </a:solidFill>
                  <a:latin typeface="Arial" panose="020B0604020202020204" pitchFamily="34" charset="0"/>
                  <a:cs typeface="Arial" panose="020B0604020202020204" pitchFamily="34" charset="0"/>
                </a:rPr>
                <a:t> </a:t>
              </a:r>
              <a:r>
                <a:rPr lang="en-US" sz="1350" b="1" dirty="0" err="1">
                  <a:solidFill>
                    <a:srgbClr val="00529B"/>
                  </a:solidFill>
                  <a:latin typeface="Arial" panose="020B0604020202020204" pitchFamily="34" charset="0"/>
                  <a:cs typeface="Arial" panose="020B0604020202020204" pitchFamily="34" charset="0"/>
                </a:rPr>
                <a:t>cobertura</a:t>
              </a:r>
              <a:r>
                <a:rPr lang="en-US" sz="1350" b="1" dirty="0">
                  <a:solidFill>
                    <a:srgbClr val="00529B"/>
                  </a:solidFill>
                  <a:latin typeface="Arial" panose="020B0604020202020204" pitchFamily="34" charset="0"/>
                  <a:cs typeface="Arial" panose="020B0604020202020204" pitchFamily="34" charset="0"/>
                </a:rPr>
                <a:t> </a:t>
              </a:r>
              <a:r>
                <a:rPr lang="en-US" sz="1350" b="1" dirty="0" err="1">
                  <a:solidFill>
                    <a:srgbClr val="00529B"/>
                  </a:solidFill>
                  <a:latin typeface="Arial" panose="020B0604020202020204" pitchFamily="34" charset="0"/>
                  <a:cs typeface="Arial" panose="020B0604020202020204" pitchFamily="34" charset="0"/>
                </a:rPr>
                <a:t>suplementaria</a:t>
              </a:r>
              <a:r>
                <a:rPr lang="en-US" sz="1350" b="1" dirty="0">
                  <a:solidFill>
                    <a:srgbClr val="00529B"/>
                  </a:solidFill>
                  <a:latin typeface="Arial" panose="020B0604020202020204" pitchFamily="34" charset="0"/>
                  <a:cs typeface="Arial" panose="020B0604020202020204" pitchFamily="34" charset="0"/>
                </a:rPr>
                <a:t>, </a:t>
              </a:r>
              <a:r>
                <a:rPr lang="en-US" sz="1350" b="1" dirty="0" err="1">
                  <a:solidFill>
                    <a:srgbClr val="00529B"/>
                  </a:solidFill>
                  <a:latin typeface="Arial" panose="020B0604020202020204" pitchFamily="34" charset="0"/>
                  <a:cs typeface="Arial" panose="020B0604020202020204" pitchFamily="34" charset="0"/>
                </a:rPr>
                <a:t>como</a:t>
              </a:r>
              <a:r>
                <a:rPr lang="en-US" sz="1350" b="1" dirty="0">
                  <a:solidFill>
                    <a:srgbClr val="00529B"/>
                  </a:solidFill>
                  <a:latin typeface="Arial" panose="020B0604020202020204" pitchFamily="34" charset="0"/>
                  <a:cs typeface="Arial" panose="020B0604020202020204" pitchFamily="34" charset="0"/>
                </a:rPr>
                <a:t> la de un </a:t>
              </a:r>
              <a:r>
                <a:rPr lang="en-US" sz="1350" b="1" dirty="0" err="1">
                  <a:solidFill>
                    <a:srgbClr val="00529B"/>
                  </a:solidFill>
                  <a:latin typeface="Arial" panose="020B0604020202020204" pitchFamily="34" charset="0"/>
                  <a:cs typeface="Arial" panose="020B0604020202020204" pitchFamily="34" charset="0"/>
                </a:rPr>
                <a:t>empleador</a:t>
              </a:r>
              <a:r>
                <a:rPr lang="en-US" sz="1350" b="1" dirty="0">
                  <a:solidFill>
                    <a:srgbClr val="00529B"/>
                  </a:solidFill>
                  <a:latin typeface="Arial" panose="020B0604020202020204" pitchFamily="34" charset="0"/>
                  <a:cs typeface="Arial" panose="020B0604020202020204" pitchFamily="34" charset="0"/>
                </a:rPr>
                <a:t>?</a:t>
              </a:r>
            </a:p>
          </p:txBody>
        </p:sp>
        <p:pic>
          <p:nvPicPr>
            <p:cNvPr id="49" name="Picture 48">
              <a:extLst>
                <a:ext uri="{FF2B5EF4-FFF2-40B4-BE49-F238E27FC236}">
                  <a16:creationId xmlns:a16="http://schemas.microsoft.com/office/drawing/2014/main" id="{F68D3AD1-9636-433C-B255-768A6F69128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9667" y="2632700"/>
              <a:ext cx="310923" cy="676715"/>
            </a:xfrm>
            <a:prstGeom prst="rect">
              <a:avLst/>
            </a:prstGeom>
          </p:spPr>
        </p:pic>
      </p:grpSp>
      <p:grpSp>
        <p:nvGrpSpPr>
          <p:cNvPr id="19" name="Answer  2" descr="Box with yellow borders reading: You might not need Medigap">
            <a:extLst>
              <a:ext uri="{FF2B5EF4-FFF2-40B4-BE49-F238E27FC236}">
                <a16:creationId xmlns:a16="http://schemas.microsoft.com/office/drawing/2014/main" id="{8A5CDFB9-E75B-4EB1-B420-D7C2216FDCD4}"/>
              </a:ext>
            </a:extLst>
          </p:cNvPr>
          <p:cNvGrpSpPr/>
          <p:nvPr/>
        </p:nvGrpSpPr>
        <p:grpSpPr>
          <a:xfrm>
            <a:off x="4762166" y="2748521"/>
            <a:ext cx="3634740" cy="685800"/>
            <a:chOff x="6349555" y="2521695"/>
            <a:chExt cx="4846320" cy="914400"/>
          </a:xfrm>
        </p:grpSpPr>
        <p:sp>
          <p:nvSpPr>
            <p:cNvPr id="32" name="Item 2 - A">
              <a:extLst>
                <a:ext uri="{FF2B5EF4-FFF2-40B4-BE49-F238E27FC236}">
                  <a16:creationId xmlns:a16="http://schemas.microsoft.com/office/drawing/2014/main" id="{2853B1D5-6994-47DA-8FC4-CF23F1E77410}"/>
                </a:ext>
              </a:extLst>
            </p:cNvPr>
            <p:cNvSpPr/>
            <p:nvPr/>
          </p:nvSpPr>
          <p:spPr>
            <a:xfrm>
              <a:off x="6349555" y="2521695"/>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2F5597"/>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2221774-3512-4473-BF14-F1CA83E40985}"/>
                </a:ext>
              </a:extLst>
            </p:cNvPr>
            <p:cNvSpPr/>
            <p:nvPr/>
          </p:nvSpPr>
          <p:spPr>
            <a:xfrm>
              <a:off x="6512571" y="2794230"/>
              <a:ext cx="3577363" cy="398983"/>
            </a:xfrm>
            <a:prstGeom prst="rect">
              <a:avLst/>
            </a:prstGeom>
          </p:spPr>
          <p:txBody>
            <a:bodyPr wrap="none">
              <a:spAutoFit/>
            </a:bodyPr>
            <a:lstStyle/>
            <a:p>
              <a:pPr rtl="0"/>
              <a:r>
                <a:rPr lang="en-US" sz="1350">
                  <a:solidFill>
                    <a:srgbClr val="00529B"/>
                  </a:solidFill>
                  <a:latin typeface="Arial" panose="020B0604020202020204" pitchFamily="34" charset="0"/>
                  <a:cs typeface="Arial" panose="020B0604020202020204" pitchFamily="34" charset="0"/>
                </a:rPr>
                <a:t>Puede que no necesite Medigap</a:t>
              </a:r>
            </a:p>
          </p:txBody>
        </p:sp>
      </p:grpSp>
      <p:grpSp>
        <p:nvGrpSpPr>
          <p:cNvPr id="54" name="Q 3" descr="Question 3: Can I afford Medicare deductibles and copayments? &#10;">
            <a:extLst>
              <a:ext uri="{FF2B5EF4-FFF2-40B4-BE49-F238E27FC236}">
                <a16:creationId xmlns:a16="http://schemas.microsoft.com/office/drawing/2014/main" id="{3D348B0C-E65A-44F4-B57E-EB3297A933AD}"/>
              </a:ext>
            </a:extLst>
          </p:cNvPr>
          <p:cNvGrpSpPr/>
          <p:nvPr/>
        </p:nvGrpSpPr>
        <p:grpSpPr>
          <a:xfrm>
            <a:off x="773030" y="3554777"/>
            <a:ext cx="3902106" cy="685800"/>
            <a:chOff x="1030706" y="3596702"/>
            <a:chExt cx="5202808" cy="914400"/>
          </a:xfrm>
        </p:grpSpPr>
        <p:sp>
          <p:nvSpPr>
            <p:cNvPr id="34" name="Rectangle: Rounded Corners 33">
              <a:extLst>
                <a:ext uri="{FF2B5EF4-FFF2-40B4-BE49-F238E27FC236}">
                  <a16:creationId xmlns:a16="http://schemas.microsoft.com/office/drawing/2014/main" id="{FE718303-908B-483D-AA40-6E0A9FD0DF81}"/>
                </a:ext>
                <a:ext uri="{C183D7F6-B498-43B3-948B-1728B52AA6E4}">
                  <adec:decorative xmlns:adec="http://schemas.microsoft.com/office/drawing/2017/decorative" val="1"/>
                </a:ext>
              </a:extLst>
            </p:cNvPr>
            <p:cNvSpPr/>
            <p:nvPr/>
          </p:nvSpPr>
          <p:spPr>
            <a:xfrm>
              <a:off x="1030706" y="359670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Bef>
                  <a:spcPts val="450"/>
                </a:spcBef>
                <a:defRPr/>
              </a:pPr>
              <a:endParaRPr lang="en-US" sz="1350" b="1">
                <a:solidFill>
                  <a:srgbClr val="2F559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F7C442-095E-4F87-AFC2-7B23C58E4508}"/>
                </a:ext>
              </a:extLst>
            </p:cNvPr>
            <p:cNvSpPr/>
            <p:nvPr/>
          </p:nvSpPr>
          <p:spPr>
            <a:xfrm>
              <a:off x="1161637" y="3729774"/>
              <a:ext cx="4474440" cy="670560"/>
            </a:xfrm>
            <a:prstGeom prst="rect">
              <a:avLst/>
            </a:prstGeom>
          </p:spPr>
          <p:txBody>
            <a:bodyPr wrap="square">
              <a:spAutoFit/>
            </a:bodyPr>
            <a:lstStyle/>
            <a:p>
              <a:pPr rtl="0"/>
              <a:r>
                <a:rPr lang="en-US" sz="1350" b="1">
                  <a:solidFill>
                    <a:srgbClr val="00529B"/>
                  </a:solidFill>
                  <a:latin typeface="Arial" panose="020B0604020202020204" pitchFamily="34" charset="0"/>
                  <a:cs typeface="Arial" panose="020B0604020202020204" pitchFamily="34" charset="0"/>
                </a:rPr>
                <a:t>¿Puedo pagar los deducibles y copagos de Medicare?</a:t>
              </a:r>
              <a:r>
                <a:rPr lang="en-US" sz="1350">
                  <a:solidFill>
                    <a:srgbClr val="00529B"/>
                  </a:solidFill>
                  <a:latin typeface="Arial" panose="020B0604020202020204" pitchFamily="34" charset="0"/>
                  <a:cs typeface="Arial" panose="020B0604020202020204" pitchFamily="34" charset="0"/>
                </a:rPr>
                <a:t> </a:t>
              </a:r>
            </a:p>
          </p:txBody>
        </p:sp>
        <p:pic>
          <p:nvPicPr>
            <p:cNvPr id="51" name="Picture 50">
              <a:extLst>
                <a:ext uri="{FF2B5EF4-FFF2-40B4-BE49-F238E27FC236}">
                  <a16:creationId xmlns:a16="http://schemas.microsoft.com/office/drawing/2014/main" id="{E80A65A2-E061-49FD-B24C-6D8335C7CD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1" y="3712939"/>
              <a:ext cx="310923" cy="676715"/>
            </a:xfrm>
            <a:prstGeom prst="rect">
              <a:avLst/>
            </a:prstGeom>
          </p:spPr>
        </p:pic>
      </p:grpSp>
      <p:grpSp>
        <p:nvGrpSpPr>
          <p:cNvPr id="20" name="Answer 3" descr="Box with yellow borders reading: Weigh this against how much the monthly Medigap premium costs.&#10;">
            <a:extLst>
              <a:ext uri="{FF2B5EF4-FFF2-40B4-BE49-F238E27FC236}">
                <a16:creationId xmlns:a16="http://schemas.microsoft.com/office/drawing/2014/main" id="{A7716043-A66D-4E14-9712-486326DB4DF6}"/>
              </a:ext>
            </a:extLst>
          </p:cNvPr>
          <p:cNvGrpSpPr/>
          <p:nvPr/>
        </p:nvGrpSpPr>
        <p:grpSpPr>
          <a:xfrm>
            <a:off x="4762166" y="3545583"/>
            <a:ext cx="3634740" cy="685800"/>
            <a:chOff x="6349555" y="3584444"/>
            <a:chExt cx="4846320" cy="914400"/>
          </a:xfrm>
        </p:grpSpPr>
        <p:sp>
          <p:nvSpPr>
            <p:cNvPr id="38" name="Item 3 - A">
              <a:extLst>
                <a:ext uri="{FF2B5EF4-FFF2-40B4-BE49-F238E27FC236}">
                  <a16:creationId xmlns:a16="http://schemas.microsoft.com/office/drawing/2014/main" id="{7FB65F1F-59AE-4ACA-AB44-3AA58D700D72}"/>
                </a:ext>
              </a:extLst>
            </p:cNvPr>
            <p:cNvSpPr/>
            <p:nvPr/>
          </p:nvSpPr>
          <p:spPr>
            <a:xfrm>
              <a:off x="6349555" y="3584444"/>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2F5597"/>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B40D3C7-44B5-49E6-84A9-A043B4952FCE}"/>
                </a:ext>
              </a:extLst>
            </p:cNvPr>
            <p:cNvSpPr/>
            <p:nvPr/>
          </p:nvSpPr>
          <p:spPr>
            <a:xfrm>
              <a:off x="6512571" y="3704610"/>
              <a:ext cx="4517792" cy="670560"/>
            </a:xfrm>
            <a:prstGeom prst="rect">
              <a:avLst/>
            </a:prstGeom>
          </p:spPr>
          <p:txBody>
            <a:bodyPr wrap="square">
              <a:spAutoFit/>
            </a:bodyPr>
            <a:lstStyle/>
            <a:p>
              <a:pPr rtl="0"/>
              <a:r>
                <a:rPr lang="en-US" sz="1350" dirty="0">
                  <a:solidFill>
                    <a:srgbClr val="00529B"/>
                  </a:solidFill>
                  <a:latin typeface="Arial" panose="020B0604020202020204" pitchFamily="34" charset="0"/>
                  <a:cs typeface="Arial" panose="020B0604020202020204" pitchFamily="34" charset="0"/>
                </a:rPr>
                <a:t>Compare </a:t>
              </a:r>
              <a:r>
                <a:rPr lang="en-US" sz="1350" dirty="0" err="1">
                  <a:solidFill>
                    <a:srgbClr val="00529B"/>
                  </a:solidFill>
                  <a:latin typeface="Arial" panose="020B0604020202020204" pitchFamily="34" charset="0"/>
                  <a:cs typeface="Arial" panose="020B0604020202020204" pitchFamily="34" charset="0"/>
                </a:rPr>
                <a:t>esto</a:t>
              </a:r>
              <a:r>
                <a:rPr lang="en-US" sz="1350" dirty="0">
                  <a:solidFill>
                    <a:srgbClr val="00529B"/>
                  </a:solidFill>
                  <a:latin typeface="Arial" panose="020B0604020202020204" pitchFamily="34" charset="0"/>
                  <a:cs typeface="Arial" panose="020B0604020202020204" pitchFamily="34" charset="0"/>
                </a:rPr>
                <a:t> con </a:t>
              </a:r>
              <a:r>
                <a:rPr lang="en-US" sz="1350" dirty="0" err="1">
                  <a:solidFill>
                    <a:srgbClr val="00529B"/>
                  </a:solidFill>
                  <a:latin typeface="Arial" panose="020B0604020202020204" pitchFamily="34" charset="0"/>
                  <a:cs typeface="Arial" panose="020B0604020202020204" pitchFamily="34" charset="0"/>
                </a:rPr>
                <a:t>cuánto</a:t>
              </a:r>
              <a:r>
                <a:rPr lang="en-US" sz="1350" dirty="0">
                  <a:solidFill>
                    <a:srgbClr val="00529B"/>
                  </a:solidFill>
                  <a:latin typeface="Arial" panose="020B0604020202020204" pitchFamily="34" charset="0"/>
                  <a:cs typeface="Arial" panose="020B0604020202020204" pitchFamily="34" charset="0"/>
                </a:rPr>
                <a:t> cuesta la prima </a:t>
              </a:r>
              <a:r>
                <a:rPr lang="en-US" sz="1350" dirty="0" err="1">
                  <a:solidFill>
                    <a:srgbClr val="00529B"/>
                  </a:solidFill>
                  <a:latin typeface="Arial" panose="020B0604020202020204" pitchFamily="34" charset="0"/>
                  <a:cs typeface="Arial" panose="020B0604020202020204" pitchFamily="34" charset="0"/>
                </a:rPr>
                <a:t>mensual</a:t>
              </a:r>
              <a:r>
                <a:rPr lang="en-US" sz="1350" dirty="0">
                  <a:solidFill>
                    <a:srgbClr val="00529B"/>
                  </a:solidFill>
                  <a:latin typeface="Arial" panose="020B0604020202020204" pitchFamily="34" charset="0"/>
                  <a:cs typeface="Arial" panose="020B0604020202020204" pitchFamily="34" charset="0"/>
                </a:rPr>
                <a:t> de Medigap</a:t>
              </a:r>
            </a:p>
          </p:txBody>
        </p:sp>
      </p:grpSp>
      <p:grpSp>
        <p:nvGrpSpPr>
          <p:cNvPr id="53" name="Q 4" descr="Question 4: What does the monthly Medigap premium cost? &#10;">
            <a:extLst>
              <a:ext uri="{FF2B5EF4-FFF2-40B4-BE49-F238E27FC236}">
                <a16:creationId xmlns:a16="http://schemas.microsoft.com/office/drawing/2014/main" id="{25142F5D-B2B1-4310-AEEE-390D4CBA00F2}"/>
              </a:ext>
            </a:extLst>
          </p:cNvPr>
          <p:cNvGrpSpPr/>
          <p:nvPr/>
        </p:nvGrpSpPr>
        <p:grpSpPr>
          <a:xfrm>
            <a:off x="773029" y="4366400"/>
            <a:ext cx="3902106" cy="685800"/>
            <a:chOff x="1030705" y="4678866"/>
            <a:chExt cx="5202808" cy="914400"/>
          </a:xfrm>
        </p:grpSpPr>
        <p:sp>
          <p:nvSpPr>
            <p:cNvPr id="40" name="Rectangle: Rounded Corners 39">
              <a:extLst>
                <a:ext uri="{FF2B5EF4-FFF2-40B4-BE49-F238E27FC236}">
                  <a16:creationId xmlns:a16="http://schemas.microsoft.com/office/drawing/2014/main" id="{A13EFDAE-3FEF-4460-A0DB-5F5AB215C75E}"/>
                </a:ext>
                <a:ext uri="{C183D7F6-B498-43B3-948B-1728B52AA6E4}">
                  <adec:decorative xmlns:adec="http://schemas.microsoft.com/office/drawing/2017/decorative" val="1"/>
                </a:ext>
              </a:extLst>
            </p:cNvPr>
            <p:cNvSpPr/>
            <p:nvPr/>
          </p:nvSpPr>
          <p:spPr>
            <a:xfrm>
              <a:off x="1030705" y="4678866"/>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Bef>
                  <a:spcPts val="450"/>
                </a:spcBef>
                <a:defRPr/>
              </a:pPr>
              <a:endParaRPr lang="en-US" sz="1350" b="1">
                <a:solidFill>
                  <a:srgbClr val="2F5597"/>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4AD6277-BBC3-4259-BF21-300E5973B4C4}"/>
                </a:ext>
              </a:extLst>
            </p:cNvPr>
            <p:cNvSpPr/>
            <p:nvPr/>
          </p:nvSpPr>
          <p:spPr>
            <a:xfrm>
              <a:off x="1167756" y="4760009"/>
              <a:ext cx="4650527" cy="670560"/>
            </a:xfrm>
            <a:prstGeom prst="rect">
              <a:avLst/>
            </a:prstGeom>
          </p:spPr>
          <p:txBody>
            <a:bodyPr wrap="square">
              <a:spAutoFit/>
            </a:bodyPr>
            <a:lstStyle/>
            <a:p>
              <a:pPr rtl="0"/>
              <a:r>
                <a:rPr lang="en-US" sz="1350" b="1">
                  <a:solidFill>
                    <a:srgbClr val="00529B"/>
                  </a:solidFill>
                  <a:latin typeface="Arial" panose="020B0604020202020204" pitchFamily="34" charset="0"/>
                  <a:cs typeface="Arial" panose="020B0604020202020204" pitchFamily="34" charset="0"/>
                </a:rPr>
                <a:t>¿Cuánto cuesta la prima mensual de Medigap? </a:t>
              </a:r>
              <a:endParaRPr lang="en-US" sz="1350"/>
            </a:p>
          </p:txBody>
        </p:sp>
        <p:pic>
          <p:nvPicPr>
            <p:cNvPr id="52" name="Picture 51">
              <a:extLst>
                <a:ext uri="{FF2B5EF4-FFF2-40B4-BE49-F238E27FC236}">
                  <a16:creationId xmlns:a16="http://schemas.microsoft.com/office/drawing/2014/main" id="{87F4CF79-DB3C-4BA7-99C5-6AE770CE70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0" y="4797708"/>
              <a:ext cx="310923" cy="676715"/>
            </a:xfrm>
            <a:prstGeom prst="rect">
              <a:avLst/>
            </a:prstGeom>
          </p:spPr>
        </p:pic>
      </p:grpSp>
      <p:grpSp>
        <p:nvGrpSpPr>
          <p:cNvPr id="46" name="Answer 4" descr="Box with yellow borders reading: It can vary. &#10;">
            <a:extLst>
              <a:ext uri="{FF2B5EF4-FFF2-40B4-BE49-F238E27FC236}">
                <a16:creationId xmlns:a16="http://schemas.microsoft.com/office/drawing/2014/main" id="{71198D89-3C4C-4FB8-AF64-31FC8A0220DD}"/>
              </a:ext>
            </a:extLst>
          </p:cNvPr>
          <p:cNvGrpSpPr/>
          <p:nvPr/>
        </p:nvGrpSpPr>
        <p:grpSpPr>
          <a:xfrm>
            <a:off x="4762166" y="4368749"/>
            <a:ext cx="3634740" cy="685800"/>
            <a:chOff x="6349555" y="4681999"/>
            <a:chExt cx="4846320" cy="914400"/>
          </a:xfrm>
        </p:grpSpPr>
        <p:sp>
          <p:nvSpPr>
            <p:cNvPr id="44" name="Item 4 - A">
              <a:extLst>
                <a:ext uri="{FF2B5EF4-FFF2-40B4-BE49-F238E27FC236}">
                  <a16:creationId xmlns:a16="http://schemas.microsoft.com/office/drawing/2014/main" id="{3E079D87-209F-424D-8E4A-D6B8C7957D63}"/>
                </a:ext>
              </a:extLst>
            </p:cNvPr>
            <p:cNvSpPr/>
            <p:nvPr/>
          </p:nvSpPr>
          <p:spPr>
            <a:xfrm>
              <a:off x="6349555" y="4681999"/>
              <a:ext cx="4846320" cy="91440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srgbClr val="2F5597"/>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ADE7FD5-6EEE-408A-BEAE-2EAE910FF715}"/>
                </a:ext>
              </a:extLst>
            </p:cNvPr>
            <p:cNvSpPr/>
            <p:nvPr/>
          </p:nvSpPr>
          <p:spPr>
            <a:xfrm>
              <a:off x="6512572" y="4909956"/>
              <a:ext cx="4683304" cy="396240"/>
            </a:xfrm>
            <a:prstGeom prst="rect">
              <a:avLst/>
            </a:prstGeom>
          </p:spPr>
          <p:txBody>
            <a:bodyPr wrap="square">
              <a:spAutoFit/>
            </a:bodyPr>
            <a:lstStyle/>
            <a:p>
              <a:pPr rtl="0"/>
              <a:r>
                <a:rPr lang="en-US" sz="1350">
                  <a:solidFill>
                    <a:srgbClr val="00529B"/>
                  </a:solidFill>
                  <a:latin typeface="Arial" panose="020B0604020202020204" pitchFamily="34" charset="0"/>
                  <a:cs typeface="Arial" panose="020B0604020202020204" pitchFamily="34" charset="0"/>
                </a:rPr>
                <a:t>Las primas pueden variar </a:t>
              </a:r>
            </a:p>
          </p:txBody>
        </p:sp>
      </p:grpSp>
      <p:sp>
        <p:nvSpPr>
          <p:cNvPr id="6" name="Slide Number Placeholder 5">
            <a:extLst>
              <a:ext uri="{FF2B5EF4-FFF2-40B4-BE49-F238E27FC236}">
                <a16:creationId xmlns:a16="http://schemas.microsoft.com/office/drawing/2014/main" id="{9957990A-E9E6-4839-B32B-E44B0E1AADD8}"/>
              </a:ext>
            </a:extLst>
          </p:cNvPr>
          <p:cNvSpPr>
            <a:spLocks noGrp="1"/>
          </p:cNvSpPr>
          <p:nvPr>
            <p:ph type="sldNum" sz="quarter" idx="12"/>
          </p:nvPr>
        </p:nvSpPr>
        <p:spPr>
          <a:xfrm>
            <a:off x="6457950" y="6492241"/>
            <a:ext cx="2057400" cy="365125"/>
          </a:xfrm>
        </p:spPr>
        <p:txBody>
          <a:bodyPr/>
          <a:lstStyle/>
          <a:p>
            <a:fld id="{0B2D781D-8844-5940-92D1-06EF0A7F581E}" type="slidenum">
              <a:rPr lang="en-US" smtClean="0"/>
              <a:t>9</a:t>
            </a:fld>
            <a:endParaRPr lang="en-US"/>
          </a:p>
        </p:txBody>
      </p:sp>
    </p:spTree>
    <p:custDataLst>
      <p:tags r:id="rId1"/>
    </p:custDataLst>
    <p:extLst>
      <p:ext uri="{BB962C8B-B14F-4D97-AF65-F5344CB8AC3E}">
        <p14:creationId xmlns:p14="http://schemas.microsoft.com/office/powerpoint/2010/main" val="33488815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22" presetClass="entr" presetSubtype="8"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nodeType="clickPar">
                      <p:stCondLst>
                        <p:cond delay="indefinite"/>
                      </p:stCondLst>
                      <p:childTnLst>
                        <p:par>
                          <p:cTn id="13" fill="hold" nodeType="afterGroup">
                            <p:stCondLst>
                              <p:cond delay="0"/>
                            </p:stCondLst>
                            <p:childTnLst>
                              <p:par>
                                <p:cTn id="14" presetID="1" presetClass="entr" presetSubtype="0" fill="hold" nodeType="click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after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nodeType="clickPar">
                      <p:stCondLst>
                        <p:cond delay="indefinite"/>
                      </p:stCondLst>
                      <p:childTnLst>
                        <p:par>
                          <p:cTn id="22" fill="hold" nodeType="after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after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nodeType="clickPar">
                      <p:stCondLst>
                        <p:cond delay="indefinite"/>
                      </p:stCondLst>
                      <p:childTnLst>
                        <p:par>
                          <p:cTn id="31" fill="hold" nodeType="afterGroup">
                            <p:stCondLst>
                              <p:cond delay="0"/>
                            </p:stCondLst>
                            <p:childTnLst>
                              <p:par>
                                <p:cTn id="32" presetID="1"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after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left)">
                                      <p:cBhvr>
                                        <p:cTn id="3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2_CUSTOM DESIGN" val="Y69HklZ2"/>
  <p:tag name="ARTICULATE_DESIGN_ID_7_CUSTOM DESIGN" val="OLZ5dZDR"/>
  <p:tag name="ARTICULATE_PROJECT_OPEN" val="0"/>
  <p:tag name="ARTICULATE_SLIDE_COUNT" val="36"/>
  <p:tag name="AS_OS" val="Unix 4.14 unknown"/>
  <p:tag name="AS_RELEASE_DATE" val="2021.05.31"/>
  <p:tag name="AS_TITLE" val="Aspose.Slides for Java"/>
  <p:tag name="AS_VERSION" val="21.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ntpPowerPointTemplate11_5_15.potx" id="{D8B21409-55A4-475D-A914-F952BFB016A0}" vid="{8611ABE4-F9CF-465A-AD8F-7875D2A83E82}"/>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ntpPowerPointTemplate11_5_15.potx" id="{D8B21409-55A4-475D-A914-F952BFB016A0}" vid="{40E4E048-E822-4C7F-8E8A-B9C21D1035E6}"/>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DC2B3A88F40994F851857A70058AA75" ma:contentTypeVersion="7" ma:contentTypeDescription="Create a new document." ma:contentTypeScope="" ma:versionID="47dddd57ac4cbb13a9a7fdebcd8fdb38">
  <xsd:schema xmlns:xsd="http://www.w3.org/2001/XMLSchema" xmlns:xs="http://www.w3.org/2001/XMLSchema" xmlns:p="http://schemas.microsoft.com/office/2006/metadata/properties" xmlns:ns2="016ab9f1-db44-46aa-8910-dc4c3c3fa170" targetNamespace="http://schemas.microsoft.com/office/2006/metadata/properties" ma:root="true" ma:fieldsID="6504bc836d8b340bf692b0ab8efa8315" ns2:_="">
    <xsd:import namespace="016ab9f1-db44-46aa-8910-dc4c3c3fa170"/>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6ab9f1-db44-46aa-8910-dc4c3c3fa17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86a8e296-5f29-4af2-954b-0de0d1e1f8bc"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D3C829-4A98-4139-A0BE-B878CFE7F1FA}">
  <ds:schemaRefs>
    <ds:schemaRef ds:uri="http://schemas.microsoft.com/sharepoint/v3/contenttype/forms"/>
  </ds:schemaRefs>
</ds:datastoreItem>
</file>

<file path=customXml/itemProps2.xml><?xml version="1.0" encoding="utf-8"?>
<ds:datastoreItem xmlns:ds="http://schemas.openxmlformats.org/officeDocument/2006/customXml" ds:itemID="{6ED1C30F-F572-4714-AB4A-A6A9217E78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6ab9f1-db44-46aa-8910-dc4c3c3fa1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063210-480E-4321-B098-F0AC9088217D}">
  <ds:schemaRefs>
    <ds:schemaRef ds:uri="Microsoft.SharePoint.Taxonomy.ContentTypeSync"/>
  </ds:schemaRefs>
</ds:datastoreItem>
</file>

<file path=customXml/itemProps4.xml><?xml version="1.0" encoding="utf-8"?>
<ds:datastoreItem xmlns:ds="http://schemas.openxmlformats.org/officeDocument/2006/customXml" ds:itemID="{D6C77478-EFF4-45A8-92BB-8DA881CFF67E}">
  <ds:schemaRefs>
    <ds:schemaRef ds:uri="http://purl.org/dc/terms/"/>
    <ds:schemaRef ds:uri="f77c8e15-670c-4e8e-a719-31fb24922621"/>
    <ds:schemaRef ds:uri="http://www.w3.org/XML/1998/namespace"/>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2016ntpPowerPointTemplate11_5_15</Template>
  <TotalTime>42863</TotalTime>
  <Words>6494</Words>
  <Application>Microsoft Office PowerPoint</Application>
  <PresentationFormat>On-screen Show (4:3)</PresentationFormat>
  <Paragraphs>353</Paragraphs>
  <Slides>34</Slides>
  <Notes>29</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34</vt:i4>
      </vt:variant>
    </vt:vector>
  </HeadingPairs>
  <TitlesOfParts>
    <vt:vector size="55" baseType="lpstr">
      <vt:lpstr>ＭＳ Ｐゴシック</vt:lpstr>
      <vt:lpstr>Aptos</vt:lpstr>
      <vt:lpstr>Arial</vt:lpstr>
      <vt:lpstr>Arial Black</vt:lpstr>
      <vt:lpstr>Avenir Book</vt:lpstr>
      <vt:lpstr>Avenir Heavy</vt:lpstr>
      <vt:lpstr>Calibri</vt:lpstr>
      <vt:lpstr>Calibri </vt:lpstr>
      <vt:lpstr>Courier New</vt:lpstr>
      <vt:lpstr>Helvetica</vt:lpstr>
      <vt:lpstr>HELVETICA OBLIQUE</vt:lpstr>
      <vt:lpstr>Rubik</vt:lpstr>
      <vt:lpstr>Symbol</vt:lpstr>
      <vt:lpstr>Times New Roman</vt:lpstr>
      <vt:lpstr>var(--font-sans)</vt:lpstr>
      <vt:lpstr>var(--typography-body__font-family)</vt:lpstr>
      <vt:lpstr>Wingdings</vt:lpstr>
      <vt:lpstr>7_Custom Design</vt:lpstr>
      <vt:lpstr>2_Custom Design</vt:lpstr>
      <vt:lpstr>Custom Design</vt:lpstr>
      <vt:lpstr>1_Office Theme</vt:lpstr>
      <vt:lpstr>Medicare  Inscripción Abierta 2025  </vt:lpstr>
      <vt:lpstr>2 formas principales de obtener cobertura de Medicare</vt:lpstr>
      <vt:lpstr>Periodo de Inscripción Abierta de Medicare</vt:lpstr>
      <vt:lpstr>Revise su Aviso Anual de Cambio</vt:lpstr>
      <vt:lpstr>Inscripción Abierta: Lo que puede hacer</vt:lpstr>
      <vt:lpstr>Consideraciones de Medicare Advantage</vt:lpstr>
      <vt:lpstr>Consideraciones sobre la cobertura de medicamentos de la Parte D de Medicare</vt:lpstr>
      <vt:lpstr>Pólizas de Medigap</vt:lpstr>
      <vt:lpstr>Decisión: ¿Necesito una póliza Medigap?</vt:lpstr>
      <vt:lpstr>Encuentre planes de salud y medicamentos en es.Medicare.gov</vt:lpstr>
      <vt:lpstr>¿Por qué comparar planes en es.Medicare.gov?</vt:lpstr>
      <vt:lpstr>Actualizaciones de es.Medicare.gov para OE 2025</vt:lpstr>
      <vt:lpstr>Programas de Ahorros de Medicare</vt:lpstr>
      <vt:lpstr>Parte D Subsidio para Bajos Ingresos  (LIS o "Ayuda Adicional")</vt:lpstr>
      <vt:lpstr>Límites de ingresos y recursos en 2025*  para solicitar Ayuda Adicional</vt:lpstr>
      <vt:lpstr>Copagos de Ayuda Adicional 2026</vt:lpstr>
      <vt:lpstr>Calificación para Ayuda Adicional</vt:lpstr>
      <vt:lpstr>Mensajes principales de la campaña de Inscripción Abierta 2025</vt:lpstr>
      <vt:lpstr>Ejemplos de campañas de Inscripción Abierta 2025</vt:lpstr>
      <vt:lpstr>¿Qué hay de nuevo en el programa de Medicare para 2026?</vt:lpstr>
      <vt:lpstr>NUEVO: Ampliación del examen para el cáncer colorrectal</vt:lpstr>
      <vt:lpstr>NUEVO: servicio para ayudar a gestionar las necesidades de salud</vt:lpstr>
      <vt:lpstr>¿Qué está cambiando para 2026?</vt:lpstr>
      <vt:lpstr>Plan de pago de medicamentos recetados de Medicare</vt:lpstr>
      <vt:lpstr>Cuidado con el fraude de mercadeo</vt:lpstr>
      <vt:lpstr>Vuélvase digital con Medicare</vt:lpstr>
      <vt:lpstr>Resumen de Medicare (MSN) en es.Medicare.gov</vt:lpstr>
      <vt:lpstr>Manual de "Medicare y usted" en es.Medicare.gov</vt:lpstr>
      <vt:lpstr>Encuentre proveedores de Medicare</vt:lpstr>
      <vt:lpstr>Innovar con Medicare</vt:lpstr>
      <vt:lpstr>Recursos</vt:lpstr>
      <vt:lpstr>Programa Estatal de Asistencia con el Seguro Médico (SHIP)</vt:lpstr>
      <vt:lpstr>Información de contacto</vt:lpstr>
      <vt:lpstr>Descargo de responsabilidad</vt:lpstr>
    </vt:vector>
  </TitlesOfParts>
  <Company>CMS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Lare</dc:creator>
  <cp:lastModifiedBy>Portalatin Rivera, Von (CMS/OC)</cp:lastModifiedBy>
  <cp:revision>1238</cp:revision>
  <cp:lastPrinted>2023-10-25T15:22:08Z</cp:lastPrinted>
  <dcterms:created xsi:type="dcterms:W3CDTF">2015-11-05T17:26:50Z</dcterms:created>
  <dcterms:modified xsi:type="dcterms:W3CDTF">2025-11-20T16:27:08Z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ArticulateGUID">
    <vt:lpwstr>E9BBF8F4-36AA-447D-AB77-1B26DF980537</vt:lpwstr>
  </property>
  <property fmtid="{D5CDD505-2E9C-101B-9397-08002B2CF9AE}" pid="4" name="ArticulatePath">
    <vt:lpwstr>Medicare OEP25.for public use OC Additions 10_15_24</vt:lpwstr>
  </property>
  <property fmtid="{D5CDD505-2E9C-101B-9397-08002B2CF9AE}" pid="5" name="ContentTypeId">
    <vt:lpwstr>0x010100FDC2B3A88F40994F851857A70058AA75</vt:lpwstr>
  </property>
</Properties>
</file>