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60" r:id="rId3"/>
    <p:sldId id="264" r:id="rId4"/>
    <p:sldId id="301" r:id="rId5"/>
    <p:sldId id="302" r:id="rId6"/>
    <p:sldId id="262" r:id="rId7"/>
    <p:sldId id="552" r:id="rId8"/>
    <p:sldId id="267" r:id="rId9"/>
    <p:sldId id="269" r:id="rId10"/>
    <p:sldId id="553" r:id="rId11"/>
    <p:sldId id="271" r:id="rId12"/>
    <p:sldId id="554" r:id="rId13"/>
    <p:sldId id="273" r:id="rId14"/>
    <p:sldId id="299" r:id="rId15"/>
    <p:sldId id="551" r:id="rId16"/>
    <p:sldId id="555" r:id="rId17"/>
    <p:sldId id="277" r:id="rId18"/>
    <p:sldId id="279" r:id="rId19"/>
    <p:sldId id="556" r:id="rId20"/>
    <p:sldId id="274" r:id="rId21"/>
    <p:sldId id="293" r:id="rId22"/>
    <p:sldId id="550" r:id="rId23"/>
    <p:sldId id="282" r:id="rId24"/>
    <p:sldId id="304" r:id="rId25"/>
    <p:sldId id="305" r:id="rId26"/>
    <p:sldId id="306" r:id="rId27"/>
    <p:sldId id="307" r:id="rId28"/>
    <p:sldId id="292" r:id="rId29"/>
    <p:sldId id="308" r:id="rId30"/>
    <p:sldId id="294" r:id="rId31"/>
    <p:sldId id="297" r:id="rId32"/>
    <p:sldId id="295" r:id="rId33"/>
    <p:sldId id="296" r:id="rId34"/>
    <p:sldId id="259" r:id="rId35"/>
  </p:sldIdLst>
  <p:sldSz cx="12192000" cy="6858000"/>
  <p:notesSz cx="6858000" cy="9144000"/>
  <p:custDataLst>
    <p:tags r:id="rId37"/>
  </p:custDataLst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88FE09-D6D9-3E00-EA8E-453E87D8DC03}" name="Natalie Booth" initials="NB" userId="Natalie Booth" providerId="None"/>
  <p188:author id="{4EB7A118-C55E-5938-363A-D92BCE81D981}" name="Heather Holland" initials="HH" userId="S-1-5-21-4095628063-3556742122-3606576086-160584" providerId="AD"/>
  <p188:author id="{D879005B-C9EC-0114-72B5-57284F0AD70E}" name="Graham, Makayla (CMS/OC)" initials="MG" userId="S::makayla.graham@cms.hhs.gov::9cde76bc-afa8-4c9e-9eb7-f8c47662b14e" providerId="AD"/>
  <p188:author id="{2A828A65-AB9F-A4C2-D804-976029E082F9}" name="Booth, Natalie (CMS/OC)" initials="BN" userId="S::natalie.booth@cms.hhs.gov::b27f5560-c5b5-4720-aca6-fb9db3b8297b" providerId="AD"/>
  <p188:author id="{8FA42471-A9DB-6083-F1B5-F0401BE5F914}" name="Gordon, Erin (CMS/OC)" initials="EG" userId="S::erin.gordon@cms.hhs.gov::ff3b03ec-2bd6-4728-9caf-f723e702e94c" providerId="AD"/>
  <p188:author id="{7DB0EF8D-DF40-9A54-6FC5-0F36B982697B}" name="Holland, Heather (CMS/OC)" initials="HH" userId="S::heather.holland@cms.hhs.gov::1196eccc-8521-4f3c-8339-9c4a2803715a" providerId="AD"/>
  <p188:author id="{C711BF9F-122E-5EB6-A11B-69FB61293849}" name="Miner, Amy (CMS/OC)" initials="AM" userId="S::amy.miner@cms.hhs.gov::33760fed-62ff-4c49-b742-c1a91e9591c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5" autoAdjust="0"/>
    <p:restoredTop sz="80904" autoAdjust="0"/>
  </p:normalViewPr>
  <p:slideViewPr>
    <p:cSldViewPr snapToGrid="0">
      <p:cViewPr varScale="1">
        <p:scale>
          <a:sx n="81" d="100"/>
          <a:sy n="81" d="100"/>
        </p:scale>
        <p:origin x="1716" y="300"/>
      </p:cViewPr>
      <p:guideLst/>
    </p:cSldViewPr>
  </p:slideViewPr>
  <p:outlineViewPr>
    <p:cViewPr>
      <p:scale>
        <a:sx n="33" d="100"/>
        <a:sy n="33" d="100"/>
      </p:scale>
      <p:origin x="0" y="-1901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72" d="100"/>
          <a:sy n="72" d="100"/>
        </p:scale>
        <p:origin x="3010" y="7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8/10/relationships/authors" Target="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rado, LIZETTE (CMS/OC)" userId="03184d00-97cd-4cf2-b3ef-aad3fa27573c" providerId="ADAL" clId="{767DA3DC-FE70-45FC-BEFA-50A259460625}"/>
    <pc:docChg chg="undo custSel modSld">
      <pc:chgData name="Tirado, LIZETTE (CMS/OC)" userId="03184d00-97cd-4cf2-b3ef-aad3fa27573c" providerId="ADAL" clId="{767DA3DC-FE70-45FC-BEFA-50A259460625}" dt="2026-10-06T22:14:53.491" v="146" actId="6549"/>
      <pc:docMkLst>
        <pc:docMk/>
      </pc:docMkLst>
      <pc:sldChg chg="modSp mod">
        <pc:chgData name="Tirado, LIZETTE (CMS/OC)" userId="03184d00-97cd-4cf2-b3ef-aad3fa27573c" providerId="ADAL" clId="{767DA3DC-FE70-45FC-BEFA-50A259460625}" dt="2026-10-06T19:38:03.704" v="104" actId="255"/>
        <pc:sldMkLst>
          <pc:docMk/>
          <pc:sldMk cId="3301694531" sldId="259"/>
        </pc:sldMkLst>
        <pc:spChg chg="mod">
          <ac:chgData name="Tirado, LIZETTE (CMS/OC)" userId="03184d00-97cd-4cf2-b3ef-aad3fa27573c" providerId="ADAL" clId="{767DA3DC-FE70-45FC-BEFA-50A259460625}" dt="2026-10-06T19:37:56.612" v="103" actId="255"/>
          <ac:spMkLst>
            <pc:docMk/>
            <pc:sldMk cId="3301694531" sldId="259"/>
            <ac:spMk id="6" creationId="{E2E67EE0-1571-D247-A2BF-417C9560F822}"/>
          </ac:spMkLst>
        </pc:spChg>
        <pc:spChg chg="mod">
          <ac:chgData name="Tirado, LIZETTE (CMS/OC)" userId="03184d00-97cd-4cf2-b3ef-aad3fa27573c" providerId="ADAL" clId="{767DA3DC-FE70-45FC-BEFA-50A259460625}" dt="2026-10-06T19:38:03.704" v="104" actId="255"/>
          <ac:spMkLst>
            <pc:docMk/>
            <pc:sldMk cId="3301694531" sldId="259"/>
            <ac:spMk id="7" creationId="{69E139A6-DAA7-EB4E-A23B-C453E3F7C873}"/>
          </ac:spMkLst>
        </pc:spChg>
      </pc:sldChg>
      <pc:sldChg chg="modSp mod">
        <pc:chgData name="Tirado, LIZETTE (CMS/OC)" userId="03184d00-97cd-4cf2-b3ef-aad3fa27573c" providerId="ADAL" clId="{767DA3DC-FE70-45FC-BEFA-50A259460625}" dt="2026-10-06T22:08:03.636" v="140" actId="255"/>
        <pc:sldMkLst>
          <pc:docMk/>
          <pc:sldMk cId="2516551069" sldId="262"/>
        </pc:sldMkLst>
        <pc:spChg chg="mod">
          <ac:chgData name="Tirado, LIZETTE (CMS/OC)" userId="03184d00-97cd-4cf2-b3ef-aad3fa27573c" providerId="ADAL" clId="{767DA3DC-FE70-45FC-BEFA-50A259460625}" dt="2026-10-06T22:08:03.636" v="140" actId="255"/>
          <ac:spMkLst>
            <pc:docMk/>
            <pc:sldMk cId="2516551069" sldId="262"/>
            <ac:spMk id="3" creationId="{D7578769-4335-B6CE-94A7-94A9861F1139}"/>
          </ac:spMkLst>
        </pc:spChg>
        <pc:spChg chg="mod">
          <ac:chgData name="Tirado, LIZETTE (CMS/OC)" userId="03184d00-97cd-4cf2-b3ef-aad3fa27573c" providerId="ADAL" clId="{767DA3DC-FE70-45FC-BEFA-50A259460625}" dt="2026-10-06T22:07:53.821" v="139" actId="255"/>
          <ac:spMkLst>
            <pc:docMk/>
            <pc:sldMk cId="2516551069" sldId="262"/>
            <ac:spMk id="6" creationId="{F06C4D3B-73B3-1068-72A0-307B88DFDEC6}"/>
          </ac:spMkLst>
        </pc:spChg>
        <pc:picChg chg="mod">
          <ac:chgData name="Tirado, LIZETTE (CMS/OC)" userId="03184d00-97cd-4cf2-b3ef-aad3fa27573c" providerId="ADAL" clId="{767DA3DC-FE70-45FC-BEFA-50A259460625}" dt="2026-10-06T19:13:50.444" v="0" actId="1076"/>
          <ac:picMkLst>
            <pc:docMk/>
            <pc:sldMk cId="2516551069" sldId="262"/>
            <ac:picMk id="5" creationId="{C0388864-1085-AA43-E3CE-6770C87835DF}"/>
          </ac:picMkLst>
        </pc:picChg>
      </pc:sldChg>
      <pc:sldChg chg="modSp mod">
        <pc:chgData name="Tirado, LIZETTE (CMS/OC)" userId="03184d00-97cd-4cf2-b3ef-aad3fa27573c" providerId="ADAL" clId="{767DA3DC-FE70-45FC-BEFA-50A259460625}" dt="2026-10-06T22:06:57.846" v="134" actId="255"/>
        <pc:sldMkLst>
          <pc:docMk/>
          <pc:sldMk cId="4217825063" sldId="264"/>
        </pc:sldMkLst>
        <pc:spChg chg="mod">
          <ac:chgData name="Tirado, LIZETTE (CMS/OC)" userId="03184d00-97cd-4cf2-b3ef-aad3fa27573c" providerId="ADAL" clId="{767DA3DC-FE70-45FC-BEFA-50A259460625}" dt="2026-10-06T22:06:57.846" v="134" actId="255"/>
          <ac:spMkLst>
            <pc:docMk/>
            <pc:sldMk cId="4217825063" sldId="264"/>
            <ac:spMk id="3" creationId="{0D6BA90A-3B1E-FE45-1239-0325B8E7F2A4}"/>
          </ac:spMkLst>
        </pc:spChg>
        <pc:spChg chg="mod">
          <ac:chgData name="Tirado, LIZETTE (CMS/OC)" userId="03184d00-97cd-4cf2-b3ef-aad3fa27573c" providerId="ADAL" clId="{767DA3DC-FE70-45FC-BEFA-50A259460625}" dt="2026-10-06T22:06:47.462" v="133" actId="255"/>
          <ac:spMkLst>
            <pc:docMk/>
            <pc:sldMk cId="4217825063" sldId="264"/>
            <ac:spMk id="6" creationId="{9E244F51-5F5F-A03A-6F73-5BB553299E3E}"/>
          </ac:spMkLst>
        </pc:spChg>
      </pc:sldChg>
      <pc:sldChg chg="modSp mod modNotesTx">
        <pc:chgData name="Tirado, LIZETTE (CMS/OC)" userId="03184d00-97cd-4cf2-b3ef-aad3fa27573c" providerId="ADAL" clId="{767DA3DC-FE70-45FC-BEFA-50A259460625}" dt="2026-10-06T22:14:53.491" v="146" actId="6549"/>
        <pc:sldMkLst>
          <pc:docMk/>
          <pc:sldMk cId="1951259493" sldId="267"/>
        </pc:sldMkLst>
        <pc:spChg chg="mod">
          <ac:chgData name="Tirado, LIZETTE (CMS/OC)" userId="03184d00-97cd-4cf2-b3ef-aad3fa27573c" providerId="ADAL" clId="{767DA3DC-FE70-45FC-BEFA-50A259460625}" dt="2026-10-06T19:20:43.341" v="20" actId="255"/>
          <ac:spMkLst>
            <pc:docMk/>
            <pc:sldMk cId="1951259493" sldId="267"/>
            <ac:spMk id="3" creationId="{06DD575D-7E05-EB82-F885-75B1C3E3A28D}"/>
          </ac:spMkLst>
        </pc:spChg>
        <pc:picChg chg="mod">
          <ac:chgData name="Tirado, LIZETTE (CMS/OC)" userId="03184d00-97cd-4cf2-b3ef-aad3fa27573c" providerId="ADAL" clId="{767DA3DC-FE70-45FC-BEFA-50A259460625}" dt="2026-10-06T19:19:57.306" v="18" actId="1076"/>
          <ac:picMkLst>
            <pc:docMk/>
            <pc:sldMk cId="1951259493" sldId="267"/>
            <ac:picMk id="13" creationId="{6EAFECF7-3653-D4C0-D444-876762430716}"/>
          </ac:picMkLst>
        </pc:picChg>
      </pc:sldChg>
      <pc:sldChg chg="modSp mod">
        <pc:chgData name="Tirado, LIZETTE (CMS/OC)" userId="03184d00-97cd-4cf2-b3ef-aad3fa27573c" providerId="ADAL" clId="{767DA3DC-FE70-45FC-BEFA-50A259460625}" dt="2026-10-06T19:39:24.519" v="110" actId="255"/>
        <pc:sldMkLst>
          <pc:docMk/>
          <pc:sldMk cId="3974974732" sldId="269"/>
        </pc:sldMkLst>
        <pc:spChg chg="mod">
          <ac:chgData name="Tirado, LIZETTE (CMS/OC)" userId="03184d00-97cd-4cf2-b3ef-aad3fa27573c" providerId="ADAL" clId="{767DA3DC-FE70-45FC-BEFA-50A259460625}" dt="2026-10-06T19:39:24.519" v="110" actId="255"/>
          <ac:spMkLst>
            <pc:docMk/>
            <pc:sldMk cId="3974974732" sldId="269"/>
            <ac:spMk id="6" creationId="{C058E9C1-6C08-1F65-2251-7072C2168B95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25:33.928" v="34" actId="1076"/>
        <pc:sldMkLst>
          <pc:docMk/>
          <pc:sldMk cId="1569573800" sldId="271"/>
        </pc:sldMkLst>
        <pc:spChg chg="mod">
          <ac:chgData name="Tirado, LIZETTE (CMS/OC)" userId="03184d00-97cd-4cf2-b3ef-aad3fa27573c" providerId="ADAL" clId="{767DA3DC-FE70-45FC-BEFA-50A259460625}" dt="2026-10-06T19:25:33.928" v="34" actId="1076"/>
          <ac:spMkLst>
            <pc:docMk/>
            <pc:sldMk cId="1569573800" sldId="271"/>
            <ac:spMk id="7" creationId="{FA578965-6053-2618-BDA8-003383F0BC80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26:16.664" v="48" actId="20577"/>
        <pc:sldMkLst>
          <pc:docMk/>
          <pc:sldMk cId="4575853" sldId="273"/>
        </pc:sldMkLst>
        <pc:spChg chg="mod">
          <ac:chgData name="Tirado, LIZETTE (CMS/OC)" userId="03184d00-97cd-4cf2-b3ef-aad3fa27573c" providerId="ADAL" clId="{767DA3DC-FE70-45FC-BEFA-50A259460625}" dt="2026-10-06T19:21:33.694" v="21" actId="255"/>
          <ac:spMkLst>
            <pc:docMk/>
            <pc:sldMk cId="4575853" sldId="273"/>
            <ac:spMk id="6" creationId="{6D6AC0AA-1D6F-2DF0-3144-A7B1630F76D6}"/>
          </ac:spMkLst>
        </pc:spChg>
        <pc:spChg chg="mod">
          <ac:chgData name="Tirado, LIZETTE (CMS/OC)" userId="03184d00-97cd-4cf2-b3ef-aad3fa27573c" providerId="ADAL" clId="{767DA3DC-FE70-45FC-BEFA-50A259460625}" dt="2026-10-06T19:26:16.664" v="48" actId="20577"/>
          <ac:spMkLst>
            <pc:docMk/>
            <pc:sldMk cId="4575853" sldId="273"/>
            <ac:spMk id="7" creationId="{D55E9BD3-453E-B0C3-D390-E4D41AB5D80B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3:09.355" v="78" actId="255"/>
        <pc:sldMkLst>
          <pc:docMk/>
          <pc:sldMk cId="2911162758" sldId="274"/>
        </pc:sldMkLst>
        <pc:spChg chg="mod">
          <ac:chgData name="Tirado, LIZETTE (CMS/OC)" userId="03184d00-97cd-4cf2-b3ef-aad3fa27573c" providerId="ADAL" clId="{767DA3DC-FE70-45FC-BEFA-50A259460625}" dt="2026-10-06T19:33:09.355" v="78" actId="255"/>
          <ac:spMkLst>
            <pc:docMk/>
            <pc:sldMk cId="2911162758" sldId="274"/>
            <ac:spMk id="3" creationId="{4F48BB93-54FB-2DB9-8F53-BF98F17F36CE}"/>
          </ac:spMkLst>
        </pc:spChg>
        <pc:spChg chg="mod">
          <ac:chgData name="Tirado, LIZETTE (CMS/OC)" userId="03184d00-97cd-4cf2-b3ef-aad3fa27573c" providerId="ADAL" clId="{767DA3DC-FE70-45FC-BEFA-50A259460625}" dt="2026-10-06T19:32:19.948" v="73" actId="255"/>
          <ac:spMkLst>
            <pc:docMk/>
            <pc:sldMk cId="2911162758" sldId="274"/>
            <ac:spMk id="6" creationId="{5201E3CE-73B3-22E3-CF93-A0118C1BBA0E}"/>
          </ac:spMkLst>
        </pc:spChg>
        <pc:spChg chg="mod">
          <ac:chgData name="Tirado, LIZETTE (CMS/OC)" userId="03184d00-97cd-4cf2-b3ef-aad3fa27573c" providerId="ADAL" clId="{767DA3DC-FE70-45FC-BEFA-50A259460625}" dt="2026-10-06T19:32:30.345" v="74" actId="255"/>
          <ac:spMkLst>
            <pc:docMk/>
            <pc:sldMk cId="2911162758" sldId="274"/>
            <ac:spMk id="7" creationId="{ABA7CB0C-8195-5614-47CF-A24C05A9962A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0:52.955" v="67" actId="255"/>
        <pc:sldMkLst>
          <pc:docMk/>
          <pc:sldMk cId="2765587533" sldId="277"/>
        </pc:sldMkLst>
        <pc:spChg chg="mod">
          <ac:chgData name="Tirado, LIZETTE (CMS/OC)" userId="03184d00-97cd-4cf2-b3ef-aad3fa27573c" providerId="ADAL" clId="{767DA3DC-FE70-45FC-BEFA-50A259460625}" dt="2026-10-06T19:30:30.452" v="65" actId="255"/>
          <ac:spMkLst>
            <pc:docMk/>
            <pc:sldMk cId="2765587533" sldId="277"/>
            <ac:spMk id="6" creationId="{1BD2FAB2-ADA2-DE78-9FAF-93482D348066}"/>
          </ac:spMkLst>
        </pc:spChg>
        <pc:spChg chg="mod">
          <ac:chgData name="Tirado, LIZETTE (CMS/OC)" userId="03184d00-97cd-4cf2-b3ef-aad3fa27573c" providerId="ADAL" clId="{767DA3DC-FE70-45FC-BEFA-50A259460625}" dt="2026-10-06T19:30:52.955" v="67" actId="255"/>
          <ac:spMkLst>
            <pc:docMk/>
            <pc:sldMk cId="2765587533" sldId="277"/>
            <ac:spMk id="7" creationId="{1F51E6F6-7A00-9D0D-9DB2-DAF6C93A5608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1:40.455" v="70" actId="14734"/>
        <pc:sldMkLst>
          <pc:docMk/>
          <pc:sldMk cId="4228036812" sldId="279"/>
        </pc:sldMkLst>
        <pc:spChg chg="mod">
          <ac:chgData name="Tirado, LIZETTE (CMS/OC)" userId="03184d00-97cd-4cf2-b3ef-aad3fa27573c" providerId="ADAL" clId="{767DA3DC-FE70-45FC-BEFA-50A259460625}" dt="2026-10-06T19:31:31.367" v="69" actId="14100"/>
          <ac:spMkLst>
            <pc:docMk/>
            <pc:sldMk cId="4228036812" sldId="279"/>
            <ac:spMk id="6" creationId="{E6A80F5A-480D-1198-3ADC-74D8FA012C69}"/>
          </ac:spMkLst>
        </pc:spChg>
        <pc:graphicFrameChg chg="modGraphic">
          <ac:chgData name="Tirado, LIZETTE (CMS/OC)" userId="03184d00-97cd-4cf2-b3ef-aad3fa27573c" providerId="ADAL" clId="{767DA3DC-FE70-45FC-BEFA-50A259460625}" dt="2026-10-06T19:31:40.455" v="70" actId="14734"/>
          <ac:graphicFrameMkLst>
            <pc:docMk/>
            <pc:sldMk cId="4228036812" sldId="279"/>
            <ac:graphicFrameMk id="3" creationId="{E2810C7C-6ADA-ED7C-40E2-E0DACA17AB81}"/>
          </ac:graphicFrameMkLst>
        </pc:graphicFrameChg>
      </pc:sldChg>
      <pc:sldChg chg="modSp mod">
        <pc:chgData name="Tirado, LIZETTE (CMS/OC)" userId="03184d00-97cd-4cf2-b3ef-aad3fa27573c" providerId="ADAL" clId="{767DA3DC-FE70-45FC-BEFA-50A259460625}" dt="2026-10-06T19:34:15.768" v="83" actId="255"/>
        <pc:sldMkLst>
          <pc:docMk/>
          <pc:sldMk cId="3284252581" sldId="282"/>
        </pc:sldMkLst>
        <pc:spChg chg="mod">
          <ac:chgData name="Tirado, LIZETTE (CMS/OC)" userId="03184d00-97cd-4cf2-b3ef-aad3fa27573c" providerId="ADAL" clId="{767DA3DC-FE70-45FC-BEFA-50A259460625}" dt="2026-10-06T19:34:15.768" v="83" actId="255"/>
          <ac:spMkLst>
            <pc:docMk/>
            <pc:sldMk cId="3284252581" sldId="282"/>
            <ac:spMk id="6" creationId="{331CAEEF-150C-B2E3-3060-8C89844CC3CD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6:00.002" v="92" actId="255"/>
        <pc:sldMkLst>
          <pc:docMk/>
          <pc:sldMk cId="635629431" sldId="292"/>
        </pc:sldMkLst>
        <pc:spChg chg="mod">
          <ac:chgData name="Tirado, LIZETTE (CMS/OC)" userId="03184d00-97cd-4cf2-b3ef-aad3fa27573c" providerId="ADAL" clId="{767DA3DC-FE70-45FC-BEFA-50A259460625}" dt="2026-10-06T19:35:51.194" v="91" actId="255"/>
          <ac:spMkLst>
            <pc:docMk/>
            <pc:sldMk cId="635629431" sldId="292"/>
            <ac:spMk id="6" creationId="{A18BE19F-0774-E53D-05E5-95E4638D6513}"/>
          </ac:spMkLst>
        </pc:spChg>
        <pc:spChg chg="mod">
          <ac:chgData name="Tirado, LIZETTE (CMS/OC)" userId="03184d00-97cd-4cf2-b3ef-aad3fa27573c" providerId="ADAL" clId="{767DA3DC-FE70-45FC-BEFA-50A259460625}" dt="2026-10-06T19:36:00.002" v="92" actId="255"/>
          <ac:spMkLst>
            <pc:docMk/>
            <pc:sldMk cId="635629431" sldId="292"/>
            <ac:spMk id="8" creationId="{1ACFD8FE-40D3-F259-B5F8-BBE8D2E3E6FA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3:32.199" v="80" actId="255"/>
        <pc:sldMkLst>
          <pc:docMk/>
          <pc:sldMk cId="1294650583" sldId="293"/>
        </pc:sldMkLst>
        <pc:spChg chg="mod">
          <ac:chgData name="Tirado, LIZETTE (CMS/OC)" userId="03184d00-97cd-4cf2-b3ef-aad3fa27573c" providerId="ADAL" clId="{767DA3DC-FE70-45FC-BEFA-50A259460625}" dt="2026-10-06T19:33:32.199" v="80" actId="255"/>
          <ac:spMkLst>
            <pc:docMk/>
            <pc:sldMk cId="1294650583" sldId="293"/>
            <ac:spMk id="6" creationId="{E9AB3628-3275-B7AC-4841-77CCB2B79150}"/>
          </ac:spMkLst>
        </pc:spChg>
        <pc:spChg chg="mod">
          <ac:chgData name="Tirado, LIZETTE (CMS/OC)" userId="03184d00-97cd-4cf2-b3ef-aad3fa27573c" providerId="ADAL" clId="{767DA3DC-FE70-45FC-BEFA-50A259460625}" dt="2026-10-06T19:33:22.240" v="79" actId="255"/>
          <ac:spMkLst>
            <pc:docMk/>
            <pc:sldMk cId="1294650583" sldId="293"/>
            <ac:spMk id="10" creationId="{ABF65A8B-ABEE-C302-D7BD-7B4B3425BD7E}"/>
          </ac:spMkLst>
        </pc:spChg>
      </pc:sldChg>
      <pc:sldChg chg="modSp mod">
        <pc:chgData name="Tirado, LIZETTE (CMS/OC)" userId="03184d00-97cd-4cf2-b3ef-aad3fa27573c" providerId="ADAL" clId="{767DA3DC-FE70-45FC-BEFA-50A259460625}" dt="2026-10-06T22:12:01.203" v="145" actId="20577"/>
        <pc:sldMkLst>
          <pc:docMk/>
          <pc:sldMk cId="2533228685" sldId="294"/>
        </pc:sldMkLst>
        <pc:spChg chg="mod">
          <ac:chgData name="Tirado, LIZETTE (CMS/OC)" userId="03184d00-97cd-4cf2-b3ef-aad3fa27573c" providerId="ADAL" clId="{767DA3DC-FE70-45FC-BEFA-50A259460625}" dt="2026-10-06T19:36:50.827" v="96" actId="255"/>
          <ac:spMkLst>
            <pc:docMk/>
            <pc:sldMk cId="2533228685" sldId="294"/>
            <ac:spMk id="3" creationId="{15971F02-699A-7488-AA31-B9F542A78DBE}"/>
          </ac:spMkLst>
        </pc:spChg>
        <pc:spChg chg="mod">
          <ac:chgData name="Tirado, LIZETTE (CMS/OC)" userId="03184d00-97cd-4cf2-b3ef-aad3fa27573c" providerId="ADAL" clId="{767DA3DC-FE70-45FC-BEFA-50A259460625}" dt="2026-10-06T19:36:42.275" v="95" actId="255"/>
          <ac:spMkLst>
            <pc:docMk/>
            <pc:sldMk cId="2533228685" sldId="294"/>
            <ac:spMk id="6" creationId="{4280D17D-F02D-CEAD-C84B-EF3A97554524}"/>
          </ac:spMkLst>
        </pc:spChg>
        <pc:spChg chg="mod">
          <ac:chgData name="Tirado, LIZETTE (CMS/OC)" userId="03184d00-97cd-4cf2-b3ef-aad3fa27573c" providerId="ADAL" clId="{767DA3DC-FE70-45FC-BEFA-50A259460625}" dt="2026-10-06T22:12:01.203" v="145" actId="20577"/>
          <ac:spMkLst>
            <pc:docMk/>
            <pc:sldMk cId="2533228685" sldId="294"/>
            <ac:spMk id="8" creationId="{1E4FE566-0273-5678-E149-E6B4CCEF6C51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7:43.736" v="102" actId="255"/>
        <pc:sldMkLst>
          <pc:docMk/>
          <pc:sldMk cId="3467143784" sldId="295"/>
        </pc:sldMkLst>
        <pc:spChg chg="mod">
          <ac:chgData name="Tirado, LIZETTE (CMS/OC)" userId="03184d00-97cd-4cf2-b3ef-aad3fa27573c" providerId="ADAL" clId="{767DA3DC-FE70-45FC-BEFA-50A259460625}" dt="2026-10-06T19:37:35.271" v="101" actId="255"/>
          <ac:spMkLst>
            <pc:docMk/>
            <pc:sldMk cId="3467143784" sldId="295"/>
            <ac:spMk id="6" creationId="{8F457B4F-D9F8-E889-CA8E-2254CCFE6DA7}"/>
          </ac:spMkLst>
        </pc:spChg>
        <pc:spChg chg="mod">
          <ac:chgData name="Tirado, LIZETTE (CMS/OC)" userId="03184d00-97cd-4cf2-b3ef-aad3fa27573c" providerId="ADAL" clId="{767DA3DC-FE70-45FC-BEFA-50A259460625}" dt="2026-10-06T19:37:43.736" v="102" actId="255"/>
          <ac:spMkLst>
            <pc:docMk/>
            <pc:sldMk cId="3467143784" sldId="295"/>
            <ac:spMk id="7" creationId="{28D94428-9046-FDCF-7605-A2713A0C2208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7:23.014" v="100" actId="255"/>
        <pc:sldMkLst>
          <pc:docMk/>
          <pc:sldMk cId="1159462376" sldId="297"/>
        </pc:sldMkLst>
        <pc:spChg chg="mod">
          <ac:chgData name="Tirado, LIZETTE (CMS/OC)" userId="03184d00-97cd-4cf2-b3ef-aad3fa27573c" providerId="ADAL" clId="{767DA3DC-FE70-45FC-BEFA-50A259460625}" dt="2026-10-06T19:37:15.477" v="99" actId="255"/>
          <ac:spMkLst>
            <pc:docMk/>
            <pc:sldMk cId="1159462376" sldId="297"/>
            <ac:spMk id="6" creationId="{875096FC-C185-C95E-3993-9B0D59D78DF5}"/>
          </ac:spMkLst>
        </pc:spChg>
        <pc:spChg chg="mod">
          <ac:chgData name="Tirado, LIZETTE (CMS/OC)" userId="03184d00-97cd-4cf2-b3ef-aad3fa27573c" providerId="ADAL" clId="{767DA3DC-FE70-45FC-BEFA-50A259460625}" dt="2026-10-06T19:37:23.014" v="100" actId="255"/>
          <ac:spMkLst>
            <pc:docMk/>
            <pc:sldMk cId="1159462376" sldId="297"/>
            <ac:spMk id="7" creationId="{146BC0B6-B2D2-677E-0DA1-F5CCBC95F2B3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8:36.860" v="106" actId="255"/>
        <pc:sldMkLst>
          <pc:docMk/>
          <pc:sldMk cId="2800916698" sldId="299"/>
        </pc:sldMkLst>
        <pc:spChg chg="mod">
          <ac:chgData name="Tirado, LIZETTE (CMS/OC)" userId="03184d00-97cd-4cf2-b3ef-aad3fa27573c" providerId="ADAL" clId="{767DA3DC-FE70-45FC-BEFA-50A259460625}" dt="2026-10-06T19:38:26.136" v="105" actId="14100"/>
          <ac:spMkLst>
            <pc:docMk/>
            <pc:sldMk cId="2800916698" sldId="299"/>
            <ac:spMk id="6" creationId="{7C75BDCB-823D-0E0D-6B0A-9A00230EDE8D}"/>
          </ac:spMkLst>
        </pc:spChg>
        <pc:spChg chg="mod">
          <ac:chgData name="Tirado, LIZETTE (CMS/OC)" userId="03184d00-97cd-4cf2-b3ef-aad3fa27573c" providerId="ADAL" clId="{767DA3DC-FE70-45FC-BEFA-50A259460625}" dt="2026-10-06T19:38:36.860" v="106" actId="255"/>
          <ac:spMkLst>
            <pc:docMk/>
            <pc:sldMk cId="2800916698" sldId="299"/>
            <ac:spMk id="7" creationId="{3B45CBDE-4F85-74B7-075C-F81952838B80}"/>
          </ac:spMkLst>
        </pc:spChg>
      </pc:sldChg>
      <pc:sldChg chg="modSp mod">
        <pc:chgData name="Tirado, LIZETTE (CMS/OC)" userId="03184d00-97cd-4cf2-b3ef-aad3fa27573c" providerId="ADAL" clId="{767DA3DC-FE70-45FC-BEFA-50A259460625}" dt="2026-10-06T22:07:17.713" v="136" actId="255"/>
        <pc:sldMkLst>
          <pc:docMk/>
          <pc:sldMk cId="4063216820" sldId="301"/>
        </pc:sldMkLst>
        <pc:spChg chg="mod">
          <ac:chgData name="Tirado, LIZETTE (CMS/OC)" userId="03184d00-97cd-4cf2-b3ef-aad3fa27573c" providerId="ADAL" clId="{767DA3DC-FE70-45FC-BEFA-50A259460625}" dt="2026-10-06T22:07:08.858" v="135" actId="255"/>
          <ac:spMkLst>
            <pc:docMk/>
            <pc:sldMk cId="4063216820" sldId="301"/>
            <ac:spMk id="6" creationId="{4D8EE685-3131-B18D-7EAE-3AAAA792B804}"/>
          </ac:spMkLst>
        </pc:spChg>
        <pc:spChg chg="mod">
          <ac:chgData name="Tirado, LIZETTE (CMS/OC)" userId="03184d00-97cd-4cf2-b3ef-aad3fa27573c" providerId="ADAL" clId="{767DA3DC-FE70-45FC-BEFA-50A259460625}" dt="2026-10-06T22:07:17.713" v="136" actId="255"/>
          <ac:spMkLst>
            <pc:docMk/>
            <pc:sldMk cId="4063216820" sldId="301"/>
            <ac:spMk id="8" creationId="{1BBB03B5-35F3-C821-9BCA-FC704F3D5382}"/>
          </ac:spMkLst>
        </pc:spChg>
      </pc:sldChg>
      <pc:sldChg chg="modSp mod">
        <pc:chgData name="Tirado, LIZETTE (CMS/OC)" userId="03184d00-97cd-4cf2-b3ef-aad3fa27573c" providerId="ADAL" clId="{767DA3DC-FE70-45FC-BEFA-50A259460625}" dt="2026-10-06T22:07:41.834" v="138" actId="255"/>
        <pc:sldMkLst>
          <pc:docMk/>
          <pc:sldMk cId="115198445" sldId="302"/>
        </pc:sldMkLst>
        <pc:spChg chg="mod">
          <ac:chgData name="Tirado, LIZETTE (CMS/OC)" userId="03184d00-97cd-4cf2-b3ef-aad3fa27573c" providerId="ADAL" clId="{767DA3DC-FE70-45FC-BEFA-50A259460625}" dt="2026-10-06T22:07:32.824" v="137" actId="255"/>
          <ac:spMkLst>
            <pc:docMk/>
            <pc:sldMk cId="115198445" sldId="302"/>
            <ac:spMk id="3" creationId="{1E42727D-94F0-F852-A58E-4B41885FE391}"/>
          </ac:spMkLst>
        </pc:spChg>
        <pc:spChg chg="mod">
          <ac:chgData name="Tirado, LIZETTE (CMS/OC)" userId="03184d00-97cd-4cf2-b3ef-aad3fa27573c" providerId="ADAL" clId="{767DA3DC-FE70-45FC-BEFA-50A259460625}" dt="2026-10-06T22:07:41.834" v="138" actId="255"/>
          <ac:spMkLst>
            <pc:docMk/>
            <pc:sldMk cId="115198445" sldId="302"/>
            <ac:spMk id="7" creationId="{7B52D5BF-4836-10F9-80BC-9BFF9F66081B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4:48.382" v="86" actId="255"/>
        <pc:sldMkLst>
          <pc:docMk/>
          <pc:sldMk cId="1883441739" sldId="304"/>
        </pc:sldMkLst>
        <pc:spChg chg="mod">
          <ac:chgData name="Tirado, LIZETTE (CMS/OC)" userId="03184d00-97cd-4cf2-b3ef-aad3fa27573c" providerId="ADAL" clId="{767DA3DC-FE70-45FC-BEFA-50A259460625}" dt="2026-10-06T19:34:48.382" v="86" actId="255"/>
          <ac:spMkLst>
            <pc:docMk/>
            <pc:sldMk cId="1883441739" sldId="304"/>
            <ac:spMk id="3" creationId="{168E47B7-3215-A746-0593-AD1D00C6AEC5}"/>
          </ac:spMkLst>
        </pc:spChg>
        <pc:spChg chg="mod">
          <ac:chgData name="Tirado, LIZETTE (CMS/OC)" userId="03184d00-97cd-4cf2-b3ef-aad3fa27573c" providerId="ADAL" clId="{767DA3DC-FE70-45FC-BEFA-50A259460625}" dt="2026-10-06T19:34:26.389" v="84" actId="255"/>
          <ac:spMkLst>
            <pc:docMk/>
            <pc:sldMk cId="1883441739" sldId="304"/>
            <ac:spMk id="6" creationId="{0E92D3D4-68EC-AA8A-6E35-3D77024C929B}"/>
          </ac:spMkLst>
        </pc:spChg>
        <pc:spChg chg="mod">
          <ac:chgData name="Tirado, LIZETTE (CMS/OC)" userId="03184d00-97cd-4cf2-b3ef-aad3fa27573c" providerId="ADAL" clId="{767DA3DC-FE70-45FC-BEFA-50A259460625}" dt="2026-10-06T19:34:36.705" v="85" actId="255"/>
          <ac:spMkLst>
            <pc:docMk/>
            <pc:sldMk cId="1883441739" sldId="304"/>
            <ac:spMk id="8" creationId="{BFAB3AA2-6DCA-E47E-4A19-E74B5306EC97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5:03.686" v="87" actId="255"/>
        <pc:sldMkLst>
          <pc:docMk/>
          <pc:sldMk cId="508622440" sldId="305"/>
        </pc:sldMkLst>
        <pc:spChg chg="mod">
          <ac:chgData name="Tirado, LIZETTE (CMS/OC)" userId="03184d00-97cd-4cf2-b3ef-aad3fa27573c" providerId="ADAL" clId="{767DA3DC-FE70-45FC-BEFA-50A259460625}" dt="2026-10-06T19:35:03.686" v="87" actId="255"/>
          <ac:spMkLst>
            <pc:docMk/>
            <pc:sldMk cId="508622440" sldId="305"/>
            <ac:spMk id="6" creationId="{95ED8EF1-5F0D-D006-03AD-429D1DD464F1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5:25.730" v="89" actId="255"/>
        <pc:sldMkLst>
          <pc:docMk/>
          <pc:sldMk cId="1537540937" sldId="306"/>
        </pc:sldMkLst>
        <pc:spChg chg="mod">
          <ac:chgData name="Tirado, LIZETTE (CMS/OC)" userId="03184d00-97cd-4cf2-b3ef-aad3fa27573c" providerId="ADAL" clId="{767DA3DC-FE70-45FC-BEFA-50A259460625}" dt="2026-10-06T19:35:13.821" v="88" actId="255"/>
          <ac:spMkLst>
            <pc:docMk/>
            <pc:sldMk cId="1537540937" sldId="306"/>
            <ac:spMk id="6" creationId="{A8E07561-B419-21F1-7010-34EFF2714199}"/>
          </ac:spMkLst>
        </pc:spChg>
        <pc:spChg chg="mod">
          <ac:chgData name="Tirado, LIZETTE (CMS/OC)" userId="03184d00-97cd-4cf2-b3ef-aad3fa27573c" providerId="ADAL" clId="{767DA3DC-FE70-45FC-BEFA-50A259460625}" dt="2026-10-06T19:35:25.730" v="89" actId="255"/>
          <ac:spMkLst>
            <pc:docMk/>
            <pc:sldMk cId="1537540937" sldId="306"/>
            <ac:spMk id="8" creationId="{A72DD8B7-FD75-D418-1D6D-B8972F3EF4B4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5:41.021" v="90" actId="255"/>
        <pc:sldMkLst>
          <pc:docMk/>
          <pc:sldMk cId="861733676" sldId="307"/>
        </pc:sldMkLst>
        <pc:spChg chg="mod">
          <ac:chgData name="Tirado, LIZETTE (CMS/OC)" userId="03184d00-97cd-4cf2-b3ef-aad3fa27573c" providerId="ADAL" clId="{767DA3DC-FE70-45FC-BEFA-50A259460625}" dt="2026-10-06T19:35:41.021" v="90" actId="255"/>
          <ac:spMkLst>
            <pc:docMk/>
            <pc:sldMk cId="861733676" sldId="307"/>
            <ac:spMk id="6" creationId="{B8E0673A-1E6A-51FA-15CB-D838A3298D49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6:25.232" v="94" actId="255"/>
        <pc:sldMkLst>
          <pc:docMk/>
          <pc:sldMk cId="3390328798" sldId="308"/>
        </pc:sldMkLst>
        <pc:spChg chg="mod">
          <ac:chgData name="Tirado, LIZETTE (CMS/OC)" userId="03184d00-97cd-4cf2-b3ef-aad3fa27573c" providerId="ADAL" clId="{767DA3DC-FE70-45FC-BEFA-50A259460625}" dt="2026-10-06T19:36:16.862" v="93" actId="255"/>
          <ac:spMkLst>
            <pc:docMk/>
            <pc:sldMk cId="3390328798" sldId="308"/>
            <ac:spMk id="3" creationId="{12292095-D42C-803F-D5F6-DED9C6BF5A7B}"/>
          </ac:spMkLst>
        </pc:spChg>
        <pc:spChg chg="mod">
          <ac:chgData name="Tirado, LIZETTE (CMS/OC)" userId="03184d00-97cd-4cf2-b3ef-aad3fa27573c" providerId="ADAL" clId="{767DA3DC-FE70-45FC-BEFA-50A259460625}" dt="2026-10-06T19:36:25.232" v="94" actId="255"/>
          <ac:spMkLst>
            <pc:docMk/>
            <pc:sldMk cId="3390328798" sldId="308"/>
            <ac:spMk id="8" creationId="{C6459562-283B-6841-2180-76F867BDF9ED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3:50.175" v="82" actId="255"/>
        <pc:sldMkLst>
          <pc:docMk/>
          <pc:sldMk cId="861376805" sldId="550"/>
        </pc:sldMkLst>
        <pc:spChg chg="mod">
          <ac:chgData name="Tirado, LIZETTE (CMS/OC)" userId="03184d00-97cd-4cf2-b3ef-aad3fa27573c" providerId="ADAL" clId="{767DA3DC-FE70-45FC-BEFA-50A259460625}" dt="2026-10-06T19:33:50.175" v="82" actId="255"/>
          <ac:spMkLst>
            <pc:docMk/>
            <pc:sldMk cId="861376805" sldId="550"/>
            <ac:spMk id="6" creationId="{E4205480-80A2-F361-2DC5-08ADEDF704BA}"/>
          </ac:spMkLst>
        </pc:spChg>
      </pc:sldChg>
      <pc:sldChg chg="modSp mod modNotesTx">
        <pc:chgData name="Tirado, LIZETTE (CMS/OC)" userId="03184d00-97cd-4cf2-b3ef-aad3fa27573c" providerId="ADAL" clId="{767DA3DC-FE70-45FC-BEFA-50A259460625}" dt="2026-10-06T19:44:09.463" v="122" actId="113"/>
        <pc:sldMkLst>
          <pc:docMk/>
          <pc:sldMk cId="3397537129" sldId="551"/>
        </pc:sldMkLst>
        <pc:spChg chg="mod">
          <ac:chgData name="Tirado, LIZETTE (CMS/OC)" userId="03184d00-97cd-4cf2-b3ef-aad3fa27573c" providerId="ADAL" clId="{767DA3DC-FE70-45FC-BEFA-50A259460625}" dt="2026-10-06T19:28:26.989" v="54" actId="255"/>
          <ac:spMkLst>
            <pc:docMk/>
            <pc:sldMk cId="3397537129" sldId="551"/>
            <ac:spMk id="6" creationId="{510CD3D5-4DF1-2389-1EEE-2C0428A31F7C}"/>
          </ac:spMkLst>
        </pc:spChg>
        <pc:spChg chg="mod">
          <ac:chgData name="Tirado, LIZETTE (CMS/OC)" userId="03184d00-97cd-4cf2-b3ef-aad3fa27573c" providerId="ADAL" clId="{767DA3DC-FE70-45FC-BEFA-50A259460625}" dt="2026-10-06T19:29:22.439" v="60" actId="14100"/>
          <ac:spMkLst>
            <pc:docMk/>
            <pc:sldMk cId="3397537129" sldId="551"/>
            <ac:spMk id="8" creationId="{CCAD7B6A-F066-2C69-F3B8-FE22C84572BA}"/>
          </ac:spMkLst>
        </pc:spChg>
        <pc:spChg chg="mod">
          <ac:chgData name="Tirado, LIZETTE (CMS/OC)" userId="03184d00-97cd-4cf2-b3ef-aad3fa27573c" providerId="ADAL" clId="{767DA3DC-FE70-45FC-BEFA-50A259460625}" dt="2026-10-06T19:44:09.463" v="122" actId="113"/>
          <ac:spMkLst>
            <pc:docMk/>
            <pc:sldMk cId="3397537129" sldId="551"/>
            <ac:spMk id="9" creationId="{B19E8F10-2196-1EFC-48D7-EC8D6E290C26}"/>
          </ac:spMkLst>
        </pc:spChg>
        <pc:spChg chg="mod">
          <ac:chgData name="Tirado, LIZETTE (CMS/OC)" userId="03184d00-97cd-4cf2-b3ef-aad3fa27573c" providerId="ADAL" clId="{767DA3DC-FE70-45FC-BEFA-50A259460625}" dt="2026-10-06T19:29:13.632" v="59" actId="1076"/>
          <ac:spMkLst>
            <pc:docMk/>
            <pc:sldMk cId="3397537129" sldId="551"/>
            <ac:spMk id="10" creationId="{93051134-476D-AAA3-D131-F3980D706B82}"/>
          </ac:spMkLst>
        </pc:spChg>
        <pc:spChg chg="mod">
          <ac:chgData name="Tirado, LIZETTE (CMS/OC)" userId="03184d00-97cd-4cf2-b3ef-aad3fa27573c" providerId="ADAL" clId="{767DA3DC-FE70-45FC-BEFA-50A259460625}" dt="2026-10-06T19:30:09.914" v="64" actId="113"/>
          <ac:spMkLst>
            <pc:docMk/>
            <pc:sldMk cId="3397537129" sldId="551"/>
            <ac:spMk id="11" creationId="{4B25FCC4-CBFC-E10F-E0CD-73BFEDDF3DF7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40:46.090" v="111" actId="6549"/>
        <pc:sldMkLst>
          <pc:docMk/>
          <pc:sldMk cId="2255700646" sldId="552"/>
        </pc:sldMkLst>
        <pc:spChg chg="mod">
          <ac:chgData name="Tirado, LIZETTE (CMS/OC)" userId="03184d00-97cd-4cf2-b3ef-aad3fa27573c" providerId="ADAL" clId="{767DA3DC-FE70-45FC-BEFA-50A259460625}" dt="2026-10-06T19:23:15.064" v="28" actId="1076"/>
          <ac:spMkLst>
            <pc:docMk/>
            <pc:sldMk cId="2255700646" sldId="552"/>
            <ac:spMk id="2" creationId="{1AB86A82-4F5C-8A91-EB37-75BA4B8D58E9}"/>
          </ac:spMkLst>
        </pc:spChg>
        <pc:spChg chg="mod">
          <ac:chgData name="Tirado, LIZETTE (CMS/OC)" userId="03184d00-97cd-4cf2-b3ef-aad3fa27573c" providerId="ADAL" clId="{767DA3DC-FE70-45FC-BEFA-50A259460625}" dt="2026-10-06T19:40:46.090" v="111" actId="6549"/>
          <ac:spMkLst>
            <pc:docMk/>
            <pc:sldMk cId="2255700646" sldId="552"/>
            <ac:spMk id="7" creationId="{362BA9DD-A27D-9062-04EF-E3C0267EAA3D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9:14.089" v="109" actId="255"/>
        <pc:sldMkLst>
          <pc:docMk/>
          <pc:sldMk cId="3992773596" sldId="553"/>
        </pc:sldMkLst>
        <pc:spChg chg="mod">
          <ac:chgData name="Tirado, LIZETTE (CMS/OC)" userId="03184d00-97cd-4cf2-b3ef-aad3fa27573c" providerId="ADAL" clId="{767DA3DC-FE70-45FC-BEFA-50A259460625}" dt="2026-10-06T19:24:58.654" v="31" actId="255"/>
          <ac:spMkLst>
            <pc:docMk/>
            <pc:sldMk cId="3992773596" sldId="553"/>
            <ac:spMk id="2" creationId="{4205ECE4-25A0-6234-E4B3-D9475ECD3A1D}"/>
          </ac:spMkLst>
        </pc:spChg>
        <pc:spChg chg="mod">
          <ac:chgData name="Tirado, LIZETTE (CMS/OC)" userId="03184d00-97cd-4cf2-b3ef-aad3fa27573c" providerId="ADAL" clId="{767DA3DC-FE70-45FC-BEFA-50A259460625}" dt="2026-10-06T19:39:14.089" v="109" actId="255"/>
          <ac:spMkLst>
            <pc:docMk/>
            <pc:sldMk cId="3992773596" sldId="553"/>
            <ac:spMk id="5" creationId="{2EC9E934-56E4-4DDF-D0BD-CE0BCB5F129A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8:55.274" v="108" actId="255"/>
        <pc:sldMkLst>
          <pc:docMk/>
          <pc:sldMk cId="2632534680" sldId="554"/>
        </pc:sldMkLst>
        <pc:spChg chg="mod">
          <ac:chgData name="Tirado, LIZETTE (CMS/OC)" userId="03184d00-97cd-4cf2-b3ef-aad3fa27573c" providerId="ADAL" clId="{767DA3DC-FE70-45FC-BEFA-50A259460625}" dt="2026-10-06T19:38:47.863" v="107" actId="255"/>
          <ac:spMkLst>
            <pc:docMk/>
            <pc:sldMk cId="2632534680" sldId="554"/>
            <ac:spMk id="2" creationId="{7AE94D69-F2BA-6C2F-EA7E-247646B10BE0}"/>
          </ac:spMkLst>
        </pc:spChg>
        <pc:spChg chg="mod">
          <ac:chgData name="Tirado, LIZETTE (CMS/OC)" userId="03184d00-97cd-4cf2-b3ef-aad3fa27573c" providerId="ADAL" clId="{767DA3DC-FE70-45FC-BEFA-50A259460625}" dt="2026-10-06T19:38:55.274" v="108" actId="255"/>
          <ac:spMkLst>
            <pc:docMk/>
            <pc:sldMk cId="2632534680" sldId="554"/>
            <ac:spMk id="3" creationId="{45E41177-4268-F3F0-B00F-48B7DAD01810}"/>
          </ac:spMkLst>
        </pc:spChg>
      </pc:sldChg>
      <pc:sldChg chg="modSp mod modNotesTx">
        <pc:chgData name="Tirado, LIZETTE (CMS/OC)" userId="03184d00-97cd-4cf2-b3ef-aad3fa27573c" providerId="ADAL" clId="{767DA3DC-FE70-45FC-BEFA-50A259460625}" dt="2026-10-06T22:10:45.396" v="144" actId="20577"/>
        <pc:sldMkLst>
          <pc:docMk/>
          <pc:sldMk cId="308595690" sldId="555"/>
        </pc:sldMkLst>
        <pc:spChg chg="mod">
          <ac:chgData name="Tirado, LIZETTE (CMS/OC)" userId="03184d00-97cd-4cf2-b3ef-aad3fa27573c" providerId="ADAL" clId="{767DA3DC-FE70-45FC-BEFA-50A259460625}" dt="2026-10-06T22:10:45.396" v="144" actId="20577"/>
          <ac:spMkLst>
            <pc:docMk/>
            <pc:sldMk cId="308595690" sldId="555"/>
            <ac:spMk id="3" creationId="{16F80698-5AC3-32AD-5494-26C2583D832E}"/>
          </ac:spMkLst>
        </pc:spChg>
      </pc:sldChg>
      <pc:sldChg chg="modSp mod">
        <pc:chgData name="Tirado, LIZETTE (CMS/OC)" userId="03184d00-97cd-4cf2-b3ef-aad3fa27573c" providerId="ADAL" clId="{767DA3DC-FE70-45FC-BEFA-50A259460625}" dt="2026-10-06T19:32:07.090" v="72" actId="255"/>
        <pc:sldMkLst>
          <pc:docMk/>
          <pc:sldMk cId="1308733496" sldId="556"/>
        </pc:sldMkLst>
        <pc:spChg chg="mod">
          <ac:chgData name="Tirado, LIZETTE (CMS/OC)" userId="03184d00-97cd-4cf2-b3ef-aad3fa27573c" providerId="ADAL" clId="{767DA3DC-FE70-45FC-BEFA-50A259460625}" dt="2026-10-06T19:31:56.839" v="71" actId="255"/>
          <ac:spMkLst>
            <pc:docMk/>
            <pc:sldMk cId="1308733496" sldId="556"/>
            <ac:spMk id="2" creationId="{DDF6F281-E4BE-6289-B73E-F63B5F3C866E}"/>
          </ac:spMkLst>
        </pc:spChg>
        <pc:spChg chg="mod">
          <ac:chgData name="Tirado, LIZETTE (CMS/OC)" userId="03184d00-97cd-4cf2-b3ef-aad3fa27573c" providerId="ADAL" clId="{767DA3DC-FE70-45FC-BEFA-50A259460625}" dt="2026-10-06T19:32:07.090" v="72" actId="255"/>
          <ac:spMkLst>
            <pc:docMk/>
            <pc:sldMk cId="1308733496" sldId="556"/>
            <ac:spMk id="5" creationId="{631707AF-7B41-6DEA-CF28-8C283170103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>
        <a:shade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1">
        <a:shade val="80000"/>
      </a:schemeClr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1">
        <a:tint val="75000"/>
      </a:schemeClr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1">
        <a:tint val="99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>
        <a:tint val="8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>
        <a:tint val="70000"/>
      </a:schemeClr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D26C0-A32F-4A23-AAF4-F14C66B11F9D}" type="doc">
      <dgm:prSet loTypeId="urn:microsoft.com/office/officeart/2005/8/layout/architecture" loCatId="list" qsTypeId="urn:microsoft.com/office/officeart/2005/8/quickstyle/simple1#29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F7F10044-A06A-47AC-9CC5-71035569DFAB}" type="parTrans" cxnId="{C8BB9A6F-C389-408B-A7BA-6768053E893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24912231-E40C-429B-9814-168E4DCF6B45}">
      <dgm:prSet/>
      <dgm:spPr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pPr rtl="0"/>
          <a:r>
            <a:rPr lang="en-US" b="1">
              <a:solidFill>
                <a:schemeClr val="bg1"/>
              </a:solidFill>
            </a:rPr>
            <a:t>El Periodo de Inscripción Abierta de Medicare es del 15 de octubre al 7 de diciembre.</a:t>
          </a:r>
        </a:p>
      </dgm:t>
    </dgm:pt>
    <dgm:pt modelId="{C9B4D64F-FAF2-43DC-B65A-AAF73295AAC6}" type="sibTrans" cxnId="{C8BB9A6F-C389-408B-A7BA-6768053E893D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1E458ADD-413C-4A13-8D66-7244C4033222}" type="parTrans" cxnId="{3EE7498E-6BE7-4BA7-8887-10AA3783BB8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084A8017-449E-4786-8FA9-3C67C2C1E5A1}">
      <dgm:prSet/>
      <dgm:spPr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pPr rtl="0"/>
          <a:r>
            <a:rPr lang="en-US" b="1">
              <a:solidFill>
                <a:schemeClr val="bg1"/>
              </a:solidFill>
            </a:rPr>
            <a:t>es.Medicare.gov (y 1-800-MEDICARE) son las fuentes oficiales para la Inscripción Abierta de Medicare.</a:t>
          </a:r>
        </a:p>
      </dgm:t>
    </dgm:pt>
    <dgm:pt modelId="{20319568-C540-43D5-B749-F319519CB9F3}" type="sibTrans" cxnId="{3EE7498E-6BE7-4BA7-8887-10AA3783BB8C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13A6001F-0D41-4FC2-B81F-68EFBD8A5878}" type="parTrans" cxnId="{5D9BD3A5-4D4D-4700-9989-A18B5DC3E1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BCF518B-6E2D-4DEE-BEDA-D3C17AE93505}">
      <dgm:prSet/>
      <dgm:spPr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pPr rtl="0"/>
          <a:r>
            <a:rPr lang="en-US" b="1" dirty="0">
              <a:solidFill>
                <a:schemeClr val="bg1"/>
              </a:solidFill>
            </a:rPr>
            <a:t>Los planes </a:t>
          </a:r>
          <a:r>
            <a:rPr lang="en-US" b="1" dirty="0" err="1">
              <a:solidFill>
                <a:schemeClr val="bg1"/>
              </a:solidFill>
            </a:rPr>
            <a:t>pueden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cambiar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cada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año</a:t>
          </a:r>
          <a:r>
            <a:rPr lang="en-US" b="1" dirty="0">
              <a:solidFill>
                <a:schemeClr val="bg1"/>
              </a:solidFill>
            </a:rPr>
            <a:t>. Sus </a:t>
          </a:r>
          <a:r>
            <a:rPr lang="en-US" b="1" dirty="0" err="1">
              <a:solidFill>
                <a:schemeClr val="bg1"/>
              </a:solidFill>
            </a:rPr>
            <a:t>necesidades</a:t>
          </a:r>
          <a:r>
            <a:rPr lang="en-US" b="1" dirty="0">
              <a:solidFill>
                <a:schemeClr val="bg1"/>
              </a:solidFill>
            </a:rPr>
            <a:t> de </a:t>
          </a:r>
          <a:r>
            <a:rPr lang="en-US" b="1" dirty="0" err="1">
              <a:solidFill>
                <a:schemeClr val="bg1"/>
              </a:solidFill>
            </a:rPr>
            <a:t>salud</a:t>
          </a:r>
          <a:r>
            <a:rPr lang="en-US" b="1" dirty="0">
              <a:solidFill>
                <a:schemeClr val="bg1"/>
              </a:solidFill>
            </a:rPr>
            <a:t> también </a:t>
          </a:r>
          <a:r>
            <a:rPr lang="en-US" b="1" dirty="0" err="1">
              <a:solidFill>
                <a:schemeClr val="bg1"/>
              </a:solidFill>
            </a:rPr>
            <a:t>pueden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cambiar</a:t>
          </a:r>
          <a:r>
            <a:rPr lang="en-US" b="1" dirty="0">
              <a:solidFill>
                <a:schemeClr val="bg1"/>
              </a:solidFill>
            </a:rPr>
            <a:t>. </a:t>
          </a:r>
          <a:r>
            <a:rPr lang="en-US" b="1" dirty="0" err="1">
              <a:solidFill>
                <a:schemeClr val="bg1"/>
              </a:solidFill>
            </a:rPr>
            <a:t>Comparando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todas</a:t>
          </a:r>
          <a:r>
            <a:rPr lang="en-US" b="1" dirty="0">
              <a:solidFill>
                <a:schemeClr val="bg1"/>
              </a:solidFill>
            </a:rPr>
            <a:t> sus </a:t>
          </a:r>
          <a:r>
            <a:rPr lang="en-US" b="1" dirty="0" err="1">
              <a:solidFill>
                <a:schemeClr val="bg1"/>
              </a:solidFill>
            </a:rPr>
            <a:t>opciones</a:t>
          </a:r>
          <a:r>
            <a:rPr lang="en-US" b="1" dirty="0">
              <a:solidFill>
                <a:schemeClr val="bg1"/>
              </a:solidFill>
            </a:rPr>
            <a:t>, </a:t>
          </a:r>
          <a:r>
            <a:rPr lang="en-US" b="1" dirty="0" err="1">
              <a:solidFill>
                <a:schemeClr val="bg1"/>
              </a:solidFill>
            </a:rPr>
            <a:t>podría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ahorrar</a:t>
          </a:r>
          <a:r>
            <a:rPr lang="en-US" b="1" dirty="0">
              <a:solidFill>
                <a:schemeClr val="bg1"/>
              </a:solidFill>
            </a:rPr>
            <a:t> dinero, encontrar </a:t>
          </a:r>
          <a:r>
            <a:rPr lang="en-US" b="1" dirty="0" err="1">
              <a:solidFill>
                <a:schemeClr val="bg1"/>
              </a:solidFill>
            </a:rPr>
            <a:t>una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mejor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cobertura</a:t>
          </a:r>
          <a:r>
            <a:rPr lang="en-US" b="1" dirty="0">
              <a:solidFill>
                <a:schemeClr val="bg1"/>
              </a:solidFill>
            </a:rPr>
            <a:t> o ambas </a:t>
          </a:r>
          <a:r>
            <a:rPr lang="en-US" b="1" dirty="0" err="1">
              <a:solidFill>
                <a:schemeClr val="bg1"/>
              </a:solidFill>
            </a:rPr>
            <a:t>cosas</a:t>
          </a:r>
          <a:r>
            <a:rPr lang="en-US" b="1" dirty="0">
              <a:solidFill>
                <a:schemeClr val="bg1"/>
              </a:solidFill>
            </a:rPr>
            <a:t>.</a:t>
          </a:r>
        </a:p>
      </dgm:t>
    </dgm:pt>
    <dgm:pt modelId="{F6B7FED6-DA27-41AA-AC2A-413B06A12BA9}" type="sibTrans" cxnId="{5D9BD3A5-4D4D-4700-9989-A18B5DC3E11B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4DD886E-833A-4BE7-96E3-13E8ADF1E2CA}" type="parTrans" cxnId="{FCCA50D4-CD3B-48C4-90D3-B54EC42AEF6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5232FF9F-26C7-4FF4-A228-463514CCED9A}">
      <dgm:prSet/>
      <dgm:spPr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pPr rtl="0"/>
          <a:r>
            <a:rPr lang="en-US" b="1">
              <a:solidFill>
                <a:schemeClr val="bg1"/>
              </a:solidFill>
            </a:rPr>
            <a:t>Inicie sesión o cree una cuenta en es.Medicare.gov para hacer una comparación personalizada y lado a lado de planes de salud y medicamentos.</a:t>
          </a:r>
        </a:p>
      </dgm:t>
    </dgm:pt>
    <dgm:pt modelId="{12245D56-0FDC-4555-A941-E85F6AC70749}" type="sibTrans" cxnId="{FCCA50D4-CD3B-48C4-90D3-B54EC42AEF68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70305612-B8F1-4ADA-8B06-B5CFE493B95D}" type="parTrans" cxnId="{FA80DBE7-BDE7-41E8-AE57-49D322C0D77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98B84ACA-5428-4A05-A8EA-8A89E6E51DBF}">
      <dgm:prSet/>
      <dgm:spPr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</dgm:spPr>
      <dgm:t>
        <a:bodyPr/>
        <a:lstStyle/>
        <a:p>
          <a:pPr rtl="0"/>
          <a:r>
            <a:rPr lang="en-US" b="1" dirty="0" err="1">
              <a:solidFill>
                <a:schemeClr val="bg1"/>
              </a:solidFill>
            </a:rPr>
            <a:t>Asegúrese</a:t>
          </a:r>
          <a:r>
            <a:rPr lang="en-US" b="1" dirty="0">
              <a:solidFill>
                <a:schemeClr val="bg1"/>
              </a:solidFill>
            </a:rPr>
            <a:t> de que sus </a:t>
          </a:r>
          <a:r>
            <a:rPr lang="en-US" b="1" dirty="0" err="1">
              <a:solidFill>
                <a:schemeClr val="bg1"/>
              </a:solidFill>
            </a:rPr>
            <a:t>medicamentos</a:t>
          </a:r>
          <a:r>
            <a:rPr lang="en-US" b="1" dirty="0">
              <a:solidFill>
                <a:schemeClr val="bg1"/>
              </a:solidFill>
            </a:rPr>
            <a:t> con </a:t>
          </a:r>
          <a:r>
            <a:rPr lang="en-US" b="1" dirty="0" err="1">
              <a:solidFill>
                <a:schemeClr val="bg1"/>
              </a:solidFill>
            </a:rPr>
            <a:t>receta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estén</a:t>
          </a:r>
          <a:r>
            <a:rPr lang="en-US" b="1" dirty="0">
              <a:solidFill>
                <a:schemeClr val="bg1"/>
              </a:solidFill>
            </a:rPr>
            <a:t> </a:t>
          </a:r>
          <a:r>
            <a:rPr lang="en-US" b="1" dirty="0" err="1">
              <a:solidFill>
                <a:schemeClr val="bg1"/>
              </a:solidFill>
            </a:rPr>
            <a:t>protegidos</a:t>
          </a:r>
          <a:r>
            <a:rPr lang="en-US" b="1" dirty="0">
              <a:solidFill>
                <a:schemeClr val="bg1"/>
              </a:solidFill>
            </a:rPr>
            <a:t>.</a:t>
          </a:r>
        </a:p>
      </dgm:t>
    </dgm:pt>
    <dgm:pt modelId="{93201296-C50D-4457-A7BF-43F8ED15B5EF}" type="sibTrans" cxnId="{FA80DBE7-BDE7-41E8-AE57-49D322C0D77F}">
      <dgm:prSet/>
      <dgm:spPr/>
      <dgm:t>
        <a:bodyPr/>
        <a:lstStyle/>
        <a:p>
          <a:endParaRPr lang="en-US" b="1">
            <a:solidFill>
              <a:schemeClr val="bg1"/>
            </a:solidFill>
          </a:endParaRPr>
        </a:p>
      </dgm:t>
    </dgm:pt>
    <dgm:pt modelId="{408CC7FF-8B4D-4BB4-8F76-6E87FCC6AD64}" type="pres">
      <dgm:prSet presAssocID="{2C3D26C0-A32F-4A23-AAF4-F14C66B11F9D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4CCB2F0-3EB4-452A-A45B-604DE1D270B1}" type="pres">
      <dgm:prSet presAssocID="{24912231-E40C-429B-9814-168E4DCF6B45}" presName="vertOne" presStyleCnt="0"/>
      <dgm:spPr/>
    </dgm:pt>
    <dgm:pt modelId="{8FFE2A07-76E2-40EA-A7A7-B279ED3CE367}" type="pres">
      <dgm:prSet presAssocID="{24912231-E40C-429B-9814-168E4DCF6B45}" presName="txOne" presStyleLbl="node0" presStyleIdx="0" presStyleCnt="5">
        <dgm:presLayoutVars>
          <dgm:chPref val="3"/>
        </dgm:presLayoutVars>
      </dgm:prSet>
      <dgm:spPr/>
    </dgm:pt>
    <dgm:pt modelId="{46ADA941-71FE-46AC-A56A-A80506B8FC7B}" type="pres">
      <dgm:prSet presAssocID="{24912231-E40C-429B-9814-168E4DCF6B45}" presName="horzOne" presStyleCnt="0"/>
      <dgm:spPr/>
    </dgm:pt>
    <dgm:pt modelId="{A644E19C-CD8D-4BE6-87C3-35C2B8417A01}" type="pres">
      <dgm:prSet presAssocID="{C9B4D64F-FAF2-43DC-B65A-AAF73295AAC6}" presName="sibSpaceOne" presStyleCnt="0"/>
      <dgm:spPr/>
    </dgm:pt>
    <dgm:pt modelId="{5A84B8CB-8E53-4DE8-ADD9-0EC9098331EE}" type="pres">
      <dgm:prSet presAssocID="{084A8017-449E-4786-8FA9-3C67C2C1E5A1}" presName="vertOne" presStyleCnt="0"/>
      <dgm:spPr/>
    </dgm:pt>
    <dgm:pt modelId="{D9E784ED-DEB6-48E7-A39E-ED2770A2E83A}" type="pres">
      <dgm:prSet presAssocID="{084A8017-449E-4786-8FA9-3C67C2C1E5A1}" presName="txOne" presStyleLbl="node0" presStyleIdx="1" presStyleCnt="5">
        <dgm:presLayoutVars>
          <dgm:chPref val="3"/>
        </dgm:presLayoutVars>
      </dgm:prSet>
      <dgm:spPr/>
    </dgm:pt>
    <dgm:pt modelId="{76154D06-DD2D-43A1-A593-CBD084F8B795}" type="pres">
      <dgm:prSet presAssocID="{084A8017-449E-4786-8FA9-3C67C2C1E5A1}" presName="horzOne" presStyleCnt="0"/>
      <dgm:spPr/>
    </dgm:pt>
    <dgm:pt modelId="{D5399C4D-AB00-4D02-BBCB-70634116B630}" type="pres">
      <dgm:prSet presAssocID="{20319568-C540-43D5-B749-F319519CB9F3}" presName="sibSpaceOne" presStyleCnt="0"/>
      <dgm:spPr/>
    </dgm:pt>
    <dgm:pt modelId="{F950C6FF-96C2-4E2B-9C21-E864C144F82F}" type="pres">
      <dgm:prSet presAssocID="{7BCF518B-6E2D-4DEE-BEDA-D3C17AE93505}" presName="vertOne" presStyleCnt="0"/>
      <dgm:spPr/>
    </dgm:pt>
    <dgm:pt modelId="{C561CA86-86A3-4667-91F3-27865FA03EA6}" type="pres">
      <dgm:prSet presAssocID="{7BCF518B-6E2D-4DEE-BEDA-D3C17AE93505}" presName="txOne" presStyleLbl="node0" presStyleIdx="2" presStyleCnt="5">
        <dgm:presLayoutVars>
          <dgm:chPref val="3"/>
        </dgm:presLayoutVars>
      </dgm:prSet>
      <dgm:spPr/>
    </dgm:pt>
    <dgm:pt modelId="{4D465A69-E5EB-4BD8-864E-496420DF5C53}" type="pres">
      <dgm:prSet presAssocID="{7BCF518B-6E2D-4DEE-BEDA-D3C17AE93505}" presName="horzOne" presStyleCnt="0"/>
      <dgm:spPr/>
    </dgm:pt>
    <dgm:pt modelId="{0E1A06C1-A56B-4A30-83E9-FEDDF151F89A}" type="pres">
      <dgm:prSet presAssocID="{F6B7FED6-DA27-41AA-AC2A-413B06A12BA9}" presName="sibSpaceOne" presStyleCnt="0"/>
      <dgm:spPr/>
    </dgm:pt>
    <dgm:pt modelId="{1CAB5380-B263-48F5-8F9B-DE2AE06D091A}" type="pres">
      <dgm:prSet presAssocID="{5232FF9F-26C7-4FF4-A228-463514CCED9A}" presName="vertOne" presStyleCnt="0"/>
      <dgm:spPr/>
    </dgm:pt>
    <dgm:pt modelId="{4B122772-1667-4847-BD0B-502DB90F9F0A}" type="pres">
      <dgm:prSet presAssocID="{5232FF9F-26C7-4FF4-A228-463514CCED9A}" presName="txOne" presStyleLbl="node0" presStyleIdx="3" presStyleCnt="5">
        <dgm:presLayoutVars>
          <dgm:chPref val="3"/>
        </dgm:presLayoutVars>
      </dgm:prSet>
      <dgm:spPr/>
    </dgm:pt>
    <dgm:pt modelId="{8A51C01D-90F9-48B4-80C5-0E17D0C0984D}" type="pres">
      <dgm:prSet presAssocID="{5232FF9F-26C7-4FF4-A228-463514CCED9A}" presName="horzOne" presStyleCnt="0"/>
      <dgm:spPr/>
    </dgm:pt>
    <dgm:pt modelId="{C40169BC-AC32-4FDD-B11C-A5F7D15AAB2A}" type="pres">
      <dgm:prSet presAssocID="{12245D56-0FDC-4555-A941-E85F6AC70749}" presName="sibSpaceOne" presStyleCnt="0"/>
      <dgm:spPr/>
    </dgm:pt>
    <dgm:pt modelId="{FA06D760-D9AF-495F-8A6B-982FBC938B27}" type="pres">
      <dgm:prSet presAssocID="{98B84ACA-5428-4A05-A8EA-8A89E6E51DBF}" presName="vertOne" presStyleCnt="0"/>
      <dgm:spPr/>
    </dgm:pt>
    <dgm:pt modelId="{55EDC2DB-D22D-4D9C-BF98-D411C5061DDD}" type="pres">
      <dgm:prSet presAssocID="{98B84ACA-5428-4A05-A8EA-8A89E6E51DBF}" presName="txOne" presStyleLbl="node0" presStyleIdx="4" presStyleCnt="5">
        <dgm:presLayoutVars>
          <dgm:chPref val="3"/>
        </dgm:presLayoutVars>
      </dgm:prSet>
      <dgm:spPr/>
    </dgm:pt>
    <dgm:pt modelId="{5D095E9D-5EFA-48E1-A5AC-EAB85059E3B5}" type="pres">
      <dgm:prSet presAssocID="{98B84ACA-5428-4A05-A8EA-8A89E6E51DBF}" presName="horzOne" presStyleCnt="0"/>
      <dgm:spPr/>
    </dgm:pt>
  </dgm:ptLst>
  <dgm:cxnLst>
    <dgm:cxn modelId="{D4595808-52C9-4773-A41D-82B10D432BBD}" type="presOf" srcId="{98B84ACA-5428-4A05-A8EA-8A89E6E51DBF}" destId="{55EDC2DB-D22D-4D9C-BF98-D411C5061DDD}" srcOrd="0" destOrd="0" presId="urn:microsoft.com/office/officeart/2005/8/layout/architecture"/>
    <dgm:cxn modelId="{14F3855E-DE2E-4700-8CDA-0E6DDF8F827A}" type="presOf" srcId="{5232FF9F-26C7-4FF4-A228-463514CCED9A}" destId="{4B122772-1667-4847-BD0B-502DB90F9F0A}" srcOrd="0" destOrd="0" presId="urn:microsoft.com/office/officeart/2005/8/layout/architecture"/>
    <dgm:cxn modelId="{C8BB9A6F-C389-408B-A7BA-6768053E893D}" srcId="{2C3D26C0-A32F-4A23-AAF4-F14C66B11F9D}" destId="{24912231-E40C-429B-9814-168E4DCF6B45}" srcOrd="0" destOrd="0" parTransId="{F7F10044-A06A-47AC-9CC5-71035569DFAB}" sibTransId="{C9B4D64F-FAF2-43DC-B65A-AAF73295AAC6}"/>
    <dgm:cxn modelId="{729CB974-35E7-470B-89BB-52209E97571C}" type="presOf" srcId="{084A8017-449E-4786-8FA9-3C67C2C1E5A1}" destId="{D9E784ED-DEB6-48E7-A39E-ED2770A2E83A}" srcOrd="0" destOrd="0" presId="urn:microsoft.com/office/officeart/2005/8/layout/architecture"/>
    <dgm:cxn modelId="{3EE7498E-6BE7-4BA7-8887-10AA3783BB8C}" srcId="{2C3D26C0-A32F-4A23-AAF4-F14C66B11F9D}" destId="{084A8017-449E-4786-8FA9-3C67C2C1E5A1}" srcOrd="1" destOrd="0" parTransId="{1E458ADD-413C-4A13-8D66-7244C4033222}" sibTransId="{20319568-C540-43D5-B749-F319519CB9F3}"/>
    <dgm:cxn modelId="{FF32B18F-19F8-4C92-AE71-31B7C54E0CDF}" type="presOf" srcId="{7BCF518B-6E2D-4DEE-BEDA-D3C17AE93505}" destId="{C561CA86-86A3-4667-91F3-27865FA03EA6}" srcOrd="0" destOrd="0" presId="urn:microsoft.com/office/officeart/2005/8/layout/architecture"/>
    <dgm:cxn modelId="{5D9BD3A5-4D4D-4700-9989-A18B5DC3E11B}" srcId="{2C3D26C0-A32F-4A23-AAF4-F14C66B11F9D}" destId="{7BCF518B-6E2D-4DEE-BEDA-D3C17AE93505}" srcOrd="2" destOrd="0" parTransId="{13A6001F-0D41-4FC2-B81F-68EFBD8A5878}" sibTransId="{F6B7FED6-DA27-41AA-AC2A-413B06A12BA9}"/>
    <dgm:cxn modelId="{84A17DC4-C5FA-4B7A-B77B-22C313F96510}" type="presOf" srcId="{24912231-E40C-429B-9814-168E4DCF6B45}" destId="{8FFE2A07-76E2-40EA-A7A7-B279ED3CE367}" srcOrd="0" destOrd="0" presId="urn:microsoft.com/office/officeart/2005/8/layout/architecture"/>
    <dgm:cxn modelId="{FCCA50D4-CD3B-48C4-90D3-B54EC42AEF68}" srcId="{2C3D26C0-A32F-4A23-AAF4-F14C66B11F9D}" destId="{5232FF9F-26C7-4FF4-A228-463514CCED9A}" srcOrd="3" destOrd="0" parTransId="{74DD886E-833A-4BE7-96E3-13E8ADF1E2CA}" sibTransId="{12245D56-0FDC-4555-A941-E85F6AC70749}"/>
    <dgm:cxn modelId="{FA80DBE7-BDE7-41E8-AE57-49D322C0D77F}" srcId="{2C3D26C0-A32F-4A23-AAF4-F14C66B11F9D}" destId="{98B84ACA-5428-4A05-A8EA-8A89E6E51DBF}" srcOrd="4" destOrd="0" parTransId="{70305612-B8F1-4ADA-8B06-B5CFE493B95D}" sibTransId="{93201296-C50D-4457-A7BF-43F8ED15B5EF}"/>
    <dgm:cxn modelId="{E15783F8-858F-4232-AB38-AD69F875DB5A}" type="presOf" srcId="{2C3D26C0-A32F-4A23-AAF4-F14C66B11F9D}" destId="{408CC7FF-8B4D-4BB4-8F76-6E87FCC6AD64}" srcOrd="0" destOrd="0" presId="urn:microsoft.com/office/officeart/2005/8/layout/architecture"/>
    <dgm:cxn modelId="{FC2E5F22-6FFB-44D5-83DA-047A8668D9E2}" type="presParOf" srcId="{408CC7FF-8B4D-4BB4-8F76-6E87FCC6AD64}" destId="{64CCB2F0-3EB4-452A-A45B-604DE1D270B1}" srcOrd="0" destOrd="0" presId="urn:microsoft.com/office/officeart/2005/8/layout/architecture"/>
    <dgm:cxn modelId="{A1AB7093-9B94-4D5B-86F7-5C292EB93DA5}" type="presParOf" srcId="{64CCB2F0-3EB4-452A-A45B-604DE1D270B1}" destId="{8FFE2A07-76E2-40EA-A7A7-B279ED3CE367}" srcOrd="0" destOrd="0" presId="urn:microsoft.com/office/officeart/2005/8/layout/architecture"/>
    <dgm:cxn modelId="{C103A67E-BAB4-43FD-8D23-1B6BD042D524}" type="presParOf" srcId="{64CCB2F0-3EB4-452A-A45B-604DE1D270B1}" destId="{46ADA941-71FE-46AC-A56A-A80506B8FC7B}" srcOrd="1" destOrd="0" presId="urn:microsoft.com/office/officeart/2005/8/layout/architecture"/>
    <dgm:cxn modelId="{62C8CDA9-0A06-46EC-9B4D-BCE37C999887}" type="presParOf" srcId="{408CC7FF-8B4D-4BB4-8F76-6E87FCC6AD64}" destId="{A644E19C-CD8D-4BE6-87C3-35C2B8417A01}" srcOrd="1" destOrd="0" presId="urn:microsoft.com/office/officeart/2005/8/layout/architecture"/>
    <dgm:cxn modelId="{957544C5-B407-455E-BC9B-135746CF7A58}" type="presParOf" srcId="{408CC7FF-8B4D-4BB4-8F76-6E87FCC6AD64}" destId="{5A84B8CB-8E53-4DE8-ADD9-0EC9098331EE}" srcOrd="2" destOrd="0" presId="urn:microsoft.com/office/officeart/2005/8/layout/architecture"/>
    <dgm:cxn modelId="{3BCB0D87-4A6E-4C5F-A1A9-12CD4FEE1353}" type="presParOf" srcId="{5A84B8CB-8E53-4DE8-ADD9-0EC9098331EE}" destId="{D9E784ED-DEB6-48E7-A39E-ED2770A2E83A}" srcOrd="0" destOrd="0" presId="urn:microsoft.com/office/officeart/2005/8/layout/architecture"/>
    <dgm:cxn modelId="{21B62835-4DBD-4F76-952F-DC8F75342D14}" type="presParOf" srcId="{5A84B8CB-8E53-4DE8-ADD9-0EC9098331EE}" destId="{76154D06-DD2D-43A1-A593-CBD084F8B795}" srcOrd="1" destOrd="0" presId="urn:microsoft.com/office/officeart/2005/8/layout/architecture"/>
    <dgm:cxn modelId="{D538E871-5071-483E-9F17-0354B8BE1F0F}" type="presParOf" srcId="{408CC7FF-8B4D-4BB4-8F76-6E87FCC6AD64}" destId="{D5399C4D-AB00-4D02-BBCB-70634116B630}" srcOrd="3" destOrd="0" presId="urn:microsoft.com/office/officeart/2005/8/layout/architecture"/>
    <dgm:cxn modelId="{B529BD29-0ED1-4933-A986-E8D5823D8F7B}" type="presParOf" srcId="{408CC7FF-8B4D-4BB4-8F76-6E87FCC6AD64}" destId="{F950C6FF-96C2-4E2B-9C21-E864C144F82F}" srcOrd="4" destOrd="0" presId="urn:microsoft.com/office/officeart/2005/8/layout/architecture"/>
    <dgm:cxn modelId="{215DA6FA-FC64-463C-BC8E-46EB84489700}" type="presParOf" srcId="{F950C6FF-96C2-4E2B-9C21-E864C144F82F}" destId="{C561CA86-86A3-4667-91F3-27865FA03EA6}" srcOrd="0" destOrd="0" presId="urn:microsoft.com/office/officeart/2005/8/layout/architecture"/>
    <dgm:cxn modelId="{85648AEC-2183-452E-B991-6AD37F5B919F}" type="presParOf" srcId="{F950C6FF-96C2-4E2B-9C21-E864C144F82F}" destId="{4D465A69-E5EB-4BD8-864E-496420DF5C53}" srcOrd="1" destOrd="0" presId="urn:microsoft.com/office/officeart/2005/8/layout/architecture"/>
    <dgm:cxn modelId="{EE580569-4ED1-44BB-82AB-4DE6EF27F221}" type="presParOf" srcId="{408CC7FF-8B4D-4BB4-8F76-6E87FCC6AD64}" destId="{0E1A06C1-A56B-4A30-83E9-FEDDF151F89A}" srcOrd="5" destOrd="0" presId="urn:microsoft.com/office/officeart/2005/8/layout/architecture"/>
    <dgm:cxn modelId="{3C3F1427-8452-41BD-81B4-CEBED2C49939}" type="presParOf" srcId="{408CC7FF-8B4D-4BB4-8F76-6E87FCC6AD64}" destId="{1CAB5380-B263-48F5-8F9B-DE2AE06D091A}" srcOrd="6" destOrd="0" presId="urn:microsoft.com/office/officeart/2005/8/layout/architecture"/>
    <dgm:cxn modelId="{3E646ACA-38AB-43AA-96DE-EAAD900FDCA5}" type="presParOf" srcId="{1CAB5380-B263-48F5-8F9B-DE2AE06D091A}" destId="{4B122772-1667-4847-BD0B-502DB90F9F0A}" srcOrd="0" destOrd="0" presId="urn:microsoft.com/office/officeart/2005/8/layout/architecture"/>
    <dgm:cxn modelId="{30025A0D-46B5-4AB8-A7A0-5BE4C2D21693}" type="presParOf" srcId="{1CAB5380-B263-48F5-8F9B-DE2AE06D091A}" destId="{8A51C01D-90F9-48B4-80C5-0E17D0C0984D}" srcOrd="1" destOrd="0" presId="urn:microsoft.com/office/officeart/2005/8/layout/architecture"/>
    <dgm:cxn modelId="{A952D388-E1D4-4CFB-8DFC-35BB60F709E3}" type="presParOf" srcId="{408CC7FF-8B4D-4BB4-8F76-6E87FCC6AD64}" destId="{C40169BC-AC32-4FDD-B11C-A5F7D15AAB2A}" srcOrd="7" destOrd="0" presId="urn:microsoft.com/office/officeart/2005/8/layout/architecture"/>
    <dgm:cxn modelId="{2F775485-F8C3-4CF2-BC77-C6A169477A73}" type="presParOf" srcId="{408CC7FF-8B4D-4BB4-8F76-6E87FCC6AD64}" destId="{FA06D760-D9AF-495F-8A6B-982FBC938B27}" srcOrd="8" destOrd="0" presId="urn:microsoft.com/office/officeart/2005/8/layout/architecture"/>
    <dgm:cxn modelId="{E4713552-1EC0-4557-AE53-F6601D4C1701}" type="presParOf" srcId="{FA06D760-D9AF-495F-8A6B-982FBC938B27}" destId="{55EDC2DB-D22D-4D9C-BF98-D411C5061DDD}" srcOrd="0" destOrd="0" presId="urn:microsoft.com/office/officeart/2005/8/layout/architecture"/>
    <dgm:cxn modelId="{0EF9A9B3-7D9E-4E95-B911-1712BE1E0BF1}" type="presParOf" srcId="{FA06D760-D9AF-495F-8A6B-982FBC938B27}" destId="{5D095E9D-5EFA-48E1-A5AC-EAB85059E3B5}" srcOrd="1" destOrd="0" presId="urn:microsoft.com/office/officeart/2005/8/layout/architecture"/>
  </dgm:cxnLst>
  <dgm:bg/>
  <dgm:whole>
    <a:ln>
      <a:solidFill>
        <a:srgbClr val="CFD5EA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main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FE2A07-76E2-40EA-A7A7-B279ED3CE367}">
      <dsp:nvSpPr>
        <dsp:cNvPr id="0" name=""/>
        <dsp:cNvSpPr/>
      </dsp:nvSpPr>
      <dsp:spPr>
        <a:xfrm>
          <a:off x="1089" y="0"/>
          <a:ext cx="1927890" cy="39165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El Periodo de Inscripción Abierta de Medicare es del 15 de octubre al 7 de diciembre.</a:t>
          </a:r>
        </a:p>
      </dsp:txBody>
      <dsp:txXfrm>
        <a:off x="57555" y="56466"/>
        <a:ext cx="1814958" cy="3803661"/>
      </dsp:txXfrm>
    </dsp:sp>
    <dsp:sp modelId="{D9E784ED-DEB6-48E7-A39E-ED2770A2E83A}">
      <dsp:nvSpPr>
        <dsp:cNvPr id="0" name=""/>
        <dsp:cNvSpPr/>
      </dsp:nvSpPr>
      <dsp:spPr>
        <a:xfrm>
          <a:off x="2252865" y="0"/>
          <a:ext cx="1927890" cy="39165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es.Medicare.gov (y 1-800-MEDICARE) son las fuentes oficiales para la Inscripción Abierta de Medicare.</a:t>
          </a:r>
        </a:p>
      </dsp:txBody>
      <dsp:txXfrm>
        <a:off x="2309331" y="56466"/>
        <a:ext cx="1814958" cy="3803661"/>
      </dsp:txXfrm>
    </dsp:sp>
    <dsp:sp modelId="{C561CA86-86A3-4667-91F3-27865FA03EA6}">
      <dsp:nvSpPr>
        <dsp:cNvPr id="0" name=""/>
        <dsp:cNvSpPr/>
      </dsp:nvSpPr>
      <dsp:spPr>
        <a:xfrm>
          <a:off x="4504641" y="0"/>
          <a:ext cx="1927890" cy="39165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>
              <a:solidFill>
                <a:schemeClr val="bg1"/>
              </a:solidFill>
            </a:rPr>
            <a:t>Los planes </a:t>
          </a:r>
          <a:r>
            <a:rPr lang="en-US" sz="1700" b="1" kern="1200" dirty="0" err="1">
              <a:solidFill>
                <a:schemeClr val="bg1"/>
              </a:solidFill>
            </a:rPr>
            <a:t>pueden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cambiar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cada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año</a:t>
          </a:r>
          <a:r>
            <a:rPr lang="en-US" sz="1700" b="1" kern="1200" dirty="0">
              <a:solidFill>
                <a:schemeClr val="bg1"/>
              </a:solidFill>
            </a:rPr>
            <a:t>. Sus </a:t>
          </a:r>
          <a:r>
            <a:rPr lang="en-US" sz="1700" b="1" kern="1200" dirty="0" err="1">
              <a:solidFill>
                <a:schemeClr val="bg1"/>
              </a:solidFill>
            </a:rPr>
            <a:t>necesidades</a:t>
          </a:r>
          <a:r>
            <a:rPr lang="en-US" sz="1700" b="1" kern="1200" dirty="0">
              <a:solidFill>
                <a:schemeClr val="bg1"/>
              </a:solidFill>
            </a:rPr>
            <a:t> de </a:t>
          </a:r>
          <a:r>
            <a:rPr lang="en-US" sz="1700" b="1" kern="1200" dirty="0" err="1">
              <a:solidFill>
                <a:schemeClr val="bg1"/>
              </a:solidFill>
            </a:rPr>
            <a:t>salud</a:t>
          </a:r>
          <a:r>
            <a:rPr lang="en-US" sz="1700" b="1" kern="1200" dirty="0">
              <a:solidFill>
                <a:schemeClr val="bg1"/>
              </a:solidFill>
            </a:rPr>
            <a:t> también </a:t>
          </a:r>
          <a:r>
            <a:rPr lang="en-US" sz="1700" b="1" kern="1200" dirty="0" err="1">
              <a:solidFill>
                <a:schemeClr val="bg1"/>
              </a:solidFill>
            </a:rPr>
            <a:t>pueden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cambiar</a:t>
          </a:r>
          <a:r>
            <a:rPr lang="en-US" sz="1700" b="1" kern="1200" dirty="0">
              <a:solidFill>
                <a:schemeClr val="bg1"/>
              </a:solidFill>
            </a:rPr>
            <a:t>. </a:t>
          </a:r>
          <a:r>
            <a:rPr lang="en-US" sz="1700" b="1" kern="1200" dirty="0" err="1">
              <a:solidFill>
                <a:schemeClr val="bg1"/>
              </a:solidFill>
            </a:rPr>
            <a:t>Comparando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todas</a:t>
          </a:r>
          <a:r>
            <a:rPr lang="en-US" sz="1700" b="1" kern="1200" dirty="0">
              <a:solidFill>
                <a:schemeClr val="bg1"/>
              </a:solidFill>
            </a:rPr>
            <a:t> sus </a:t>
          </a:r>
          <a:r>
            <a:rPr lang="en-US" sz="1700" b="1" kern="1200" dirty="0" err="1">
              <a:solidFill>
                <a:schemeClr val="bg1"/>
              </a:solidFill>
            </a:rPr>
            <a:t>opciones</a:t>
          </a:r>
          <a:r>
            <a:rPr lang="en-US" sz="1700" b="1" kern="1200" dirty="0">
              <a:solidFill>
                <a:schemeClr val="bg1"/>
              </a:solidFill>
            </a:rPr>
            <a:t>, </a:t>
          </a:r>
          <a:r>
            <a:rPr lang="en-US" sz="1700" b="1" kern="1200" dirty="0" err="1">
              <a:solidFill>
                <a:schemeClr val="bg1"/>
              </a:solidFill>
            </a:rPr>
            <a:t>podría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ahorrar</a:t>
          </a:r>
          <a:r>
            <a:rPr lang="en-US" sz="1700" b="1" kern="1200" dirty="0">
              <a:solidFill>
                <a:schemeClr val="bg1"/>
              </a:solidFill>
            </a:rPr>
            <a:t> dinero, encontrar </a:t>
          </a:r>
          <a:r>
            <a:rPr lang="en-US" sz="1700" b="1" kern="1200" dirty="0" err="1">
              <a:solidFill>
                <a:schemeClr val="bg1"/>
              </a:solidFill>
            </a:rPr>
            <a:t>una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mejor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cobertura</a:t>
          </a:r>
          <a:r>
            <a:rPr lang="en-US" sz="1700" b="1" kern="1200" dirty="0">
              <a:solidFill>
                <a:schemeClr val="bg1"/>
              </a:solidFill>
            </a:rPr>
            <a:t> o ambas </a:t>
          </a:r>
          <a:r>
            <a:rPr lang="en-US" sz="1700" b="1" kern="1200" dirty="0" err="1">
              <a:solidFill>
                <a:schemeClr val="bg1"/>
              </a:solidFill>
            </a:rPr>
            <a:t>cosas</a:t>
          </a:r>
          <a:r>
            <a:rPr lang="en-US" sz="1700" b="1" kern="1200" dirty="0">
              <a:solidFill>
                <a:schemeClr val="bg1"/>
              </a:solidFill>
            </a:rPr>
            <a:t>.</a:t>
          </a:r>
        </a:p>
      </dsp:txBody>
      <dsp:txXfrm>
        <a:off x="4561107" y="56466"/>
        <a:ext cx="1814958" cy="3803661"/>
      </dsp:txXfrm>
    </dsp:sp>
    <dsp:sp modelId="{4B122772-1667-4847-BD0B-502DB90F9F0A}">
      <dsp:nvSpPr>
        <dsp:cNvPr id="0" name=""/>
        <dsp:cNvSpPr/>
      </dsp:nvSpPr>
      <dsp:spPr>
        <a:xfrm>
          <a:off x="6756417" y="0"/>
          <a:ext cx="1927890" cy="39165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>
              <a:solidFill>
                <a:schemeClr val="bg1"/>
              </a:solidFill>
            </a:rPr>
            <a:t>Inicie sesión o cree una cuenta en es.Medicare.gov para hacer una comparación personalizada y lado a lado de planes de salud y medicamentos.</a:t>
          </a:r>
        </a:p>
      </dsp:txBody>
      <dsp:txXfrm>
        <a:off x="6812883" y="56466"/>
        <a:ext cx="1814958" cy="3803661"/>
      </dsp:txXfrm>
    </dsp:sp>
    <dsp:sp modelId="{55EDC2DB-D22D-4D9C-BF98-D411C5061DDD}">
      <dsp:nvSpPr>
        <dsp:cNvPr id="0" name=""/>
        <dsp:cNvSpPr/>
      </dsp:nvSpPr>
      <dsp:spPr>
        <a:xfrm>
          <a:off x="9008194" y="0"/>
          <a:ext cx="1927890" cy="391659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 err="1">
              <a:solidFill>
                <a:schemeClr val="bg1"/>
              </a:solidFill>
            </a:rPr>
            <a:t>Asegúrese</a:t>
          </a:r>
          <a:r>
            <a:rPr lang="en-US" sz="1700" b="1" kern="1200" dirty="0">
              <a:solidFill>
                <a:schemeClr val="bg1"/>
              </a:solidFill>
            </a:rPr>
            <a:t> de que sus </a:t>
          </a:r>
          <a:r>
            <a:rPr lang="en-US" sz="1700" b="1" kern="1200" dirty="0" err="1">
              <a:solidFill>
                <a:schemeClr val="bg1"/>
              </a:solidFill>
            </a:rPr>
            <a:t>medicamentos</a:t>
          </a:r>
          <a:r>
            <a:rPr lang="en-US" sz="1700" b="1" kern="1200" dirty="0">
              <a:solidFill>
                <a:schemeClr val="bg1"/>
              </a:solidFill>
            </a:rPr>
            <a:t> con </a:t>
          </a:r>
          <a:r>
            <a:rPr lang="en-US" sz="1700" b="1" kern="1200" dirty="0" err="1">
              <a:solidFill>
                <a:schemeClr val="bg1"/>
              </a:solidFill>
            </a:rPr>
            <a:t>receta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estén</a:t>
          </a:r>
          <a:r>
            <a:rPr lang="en-US" sz="1700" b="1" kern="1200" dirty="0">
              <a:solidFill>
                <a:schemeClr val="bg1"/>
              </a:solidFill>
            </a:rPr>
            <a:t> </a:t>
          </a:r>
          <a:r>
            <a:rPr lang="en-US" sz="1700" b="1" kern="1200" dirty="0" err="1">
              <a:solidFill>
                <a:schemeClr val="bg1"/>
              </a:solidFill>
            </a:rPr>
            <a:t>protegidos</a:t>
          </a:r>
          <a:r>
            <a:rPr lang="en-US" sz="1700" b="1" kern="1200" dirty="0">
              <a:solidFill>
                <a:schemeClr val="bg1"/>
              </a:solidFill>
            </a:rPr>
            <a:t>.</a:t>
          </a:r>
        </a:p>
      </dsp:txBody>
      <dsp:txXfrm>
        <a:off x="9064660" y="56466"/>
        <a:ext cx="1814958" cy="38036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chitecture">
  <dgm:title val="Architecture Layout"/>
  <dgm:desc val="Use to show hierarchical relationships that build from the bottom up. This layout works well for showing architectural components or objects that build on other objects."/>
  <dgm:catLst>
    <dgm:cat type="hierarchy" pri="4500"/>
    <dgm:cat type="list" pri="24500"/>
    <dgm:cat type="relationship" pri="10500"/>
    <dgm:cat type="officeonline" pri="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b"/>
        </dgm:alg>
      </dgm:if>
      <dgm:else name="Name3">
        <dgm:alg type="lin">
          <dgm:param type="linDir" val="fromR"/>
          <dgm:param type="nodeVertAlign" val="b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B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b"/>
              </dgm:alg>
            </dgm:if>
            <dgm:else name="Name10">
              <dgm:alg type="lin">
                <dgm:param type="linDir" val="fromR"/>
                <dgm:param type="nodeVertAlign" val="b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B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b"/>
                    </dgm:alg>
                  </dgm:if>
                  <dgm:else name="Name17">
                    <dgm:alg type="lin">
                      <dgm:param type="linDir" val="fromR"/>
                      <dgm:param type="nodeVertAlign" val="b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B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b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b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B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b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b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D46DF-0FF2-1F48-8464-9B61339F66C9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DC2E25-2B01-2743-96C5-05673520BD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333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icare.gov/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585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05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dirty="0"/>
              <a:t>¿</a:t>
            </a:r>
            <a:r>
              <a:rPr lang="en-US" b="1" dirty="0" err="1"/>
              <a:t>Qué</a:t>
            </a:r>
            <a:r>
              <a:rPr lang="en-US" b="1" dirty="0"/>
              <a:t> es el </a:t>
            </a:r>
            <a:r>
              <a:rPr lang="en-US" b="1" dirty="0" err="1"/>
              <a:t>Periodo</a:t>
            </a:r>
            <a:r>
              <a:rPr lang="en-US" b="1" dirty="0"/>
              <a:t> de </a:t>
            </a:r>
            <a:r>
              <a:rPr lang="en-US" b="1" dirty="0" err="1"/>
              <a:t>Inscripción</a:t>
            </a:r>
            <a:r>
              <a:rPr lang="en-US" b="1" dirty="0"/>
              <a:t> </a:t>
            </a:r>
            <a:r>
              <a:rPr lang="en-US" b="1" dirty="0" err="1"/>
              <a:t>Abierta</a:t>
            </a:r>
            <a:r>
              <a:rPr lang="en-US" b="1" dirty="0"/>
              <a:t> de Medicare? </a:t>
            </a:r>
            <a:r>
              <a:rPr lang="en-US" dirty="0"/>
              <a:t>El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Inscripción</a:t>
            </a:r>
            <a:r>
              <a:rPr lang="en-US" dirty="0"/>
              <a:t> </a:t>
            </a:r>
            <a:r>
              <a:rPr lang="en-US" dirty="0" err="1"/>
              <a:t>Abierta</a:t>
            </a:r>
            <a:r>
              <a:rPr lang="en-US" dirty="0"/>
              <a:t> (OEP) de Medicare </a:t>
            </a:r>
            <a:r>
              <a:rPr lang="en-US" dirty="0" err="1"/>
              <a:t>va</a:t>
            </a:r>
            <a:r>
              <a:rPr lang="en-US" dirty="0"/>
              <a:t> del 15 de </a:t>
            </a:r>
            <a:r>
              <a:rPr lang="en-US" dirty="0" err="1"/>
              <a:t>octubre</a:t>
            </a:r>
            <a:r>
              <a:rPr lang="en-US" dirty="0"/>
              <a:t> al 7 de </a:t>
            </a:r>
            <a:r>
              <a:rPr lang="en-US" dirty="0" err="1"/>
              <a:t>diciembre</a:t>
            </a:r>
            <a:r>
              <a:rPr lang="en-US" dirty="0"/>
              <a:t> de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año</a:t>
            </a:r>
            <a:r>
              <a:rPr lang="en-US" dirty="0"/>
              <a:t>. Durante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tiempo</a:t>
            </a:r>
            <a:r>
              <a:rPr lang="en-US" dirty="0"/>
              <a:t>, </a:t>
            </a:r>
            <a:r>
              <a:rPr lang="en-US" dirty="0" err="1"/>
              <a:t>puedes</a:t>
            </a:r>
            <a:r>
              <a:rPr lang="en-US" dirty="0"/>
              <a:t> </a:t>
            </a:r>
            <a:r>
              <a:rPr lang="en-US" dirty="0" err="1"/>
              <a:t>realizar</a:t>
            </a:r>
            <a:r>
              <a:rPr lang="en-US" dirty="0"/>
              <a:t> </a:t>
            </a:r>
            <a:r>
              <a:rPr lang="en-US" dirty="0" err="1"/>
              <a:t>ciertos</a:t>
            </a:r>
            <a:r>
              <a:rPr lang="en-US" dirty="0"/>
              <a:t>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de </a:t>
            </a:r>
            <a:r>
              <a:rPr lang="en-US" dirty="0" err="1"/>
              <a:t>seguro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agregar</a:t>
            </a:r>
            <a:r>
              <a:rPr lang="en-US" dirty="0"/>
              <a:t>, </a:t>
            </a:r>
            <a:r>
              <a:rPr lang="en-US" dirty="0" err="1"/>
              <a:t>eliminar</a:t>
            </a:r>
            <a:r>
              <a:rPr lang="en-US" dirty="0"/>
              <a:t> o </a:t>
            </a:r>
            <a:r>
              <a:rPr lang="en-US" dirty="0" err="1"/>
              <a:t>cambiar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Medicare Advantage y la </a:t>
            </a:r>
            <a:r>
              <a:rPr lang="en-US" dirty="0" err="1"/>
              <a:t>Parte</a:t>
            </a:r>
            <a:r>
              <a:rPr lang="en-US" dirty="0"/>
              <a:t> D. </a:t>
            </a:r>
          </a:p>
          <a:p>
            <a:pPr defTabSz="913303" fontAlgn="base">
              <a:spcBef>
                <a:spcPts val="599"/>
              </a:spcBef>
              <a:defRPr/>
            </a:pPr>
            <a:endParaRPr lang="en-US" dirty="0"/>
          </a:p>
          <a:p>
            <a:pPr defTabSz="913303" rtl="0" fontAlgn="base">
              <a:spcBef>
                <a:spcPts val="599"/>
              </a:spcBef>
              <a:defRPr/>
            </a:pP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Inscripción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Abierta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es para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todas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las personas con Medicare, que es un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seguro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médico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para personas de 65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años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o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más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ciertas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personas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menores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 65 con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discapacidad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y personas de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cualquier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edad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Enfermedad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Renal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Etapa Final (ESRD).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ALS (también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llamada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enfermedad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Lou Gehrig).</a:t>
            </a:r>
            <a:endParaRPr lang="en-US" sz="1800" dirty="0">
              <a:solidFill>
                <a:srgbClr val="0D0D0D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defTabSz="913303" fontAlgn="base">
              <a:spcBef>
                <a:spcPts val="599"/>
              </a:spcBef>
              <a:defRPr/>
            </a:pPr>
            <a:endParaRPr lang="en-US" sz="1800" dirty="0">
              <a:solidFill>
                <a:srgbClr val="0D0D0D"/>
              </a:solidFill>
              <a:latin typeface="Times New Roman" panose="02020603050405020304" pitchFamily="18" charset="0"/>
            </a:endParaRPr>
          </a:p>
          <a:p>
            <a:pPr defTabSz="913303" rtl="0" fontAlgn="base">
              <a:spcBef>
                <a:spcPts val="599"/>
              </a:spcBef>
              <a:defRPr/>
            </a:pPr>
            <a:r>
              <a:rPr lang="en-US" dirty="0"/>
              <a:t>Incluso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satisfecho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actual de </a:t>
            </a:r>
            <a:r>
              <a:rPr lang="en-US" dirty="0" err="1"/>
              <a:t>salud</a:t>
            </a:r>
            <a:r>
              <a:rPr lang="en-US" dirty="0"/>
              <a:t> y </a:t>
            </a:r>
            <a:r>
              <a:rPr lang="en-US" dirty="0" err="1"/>
              <a:t>medicamentos</a:t>
            </a:r>
            <a:r>
              <a:rPr lang="en-US" dirty="0"/>
              <a:t>, el </a:t>
            </a:r>
            <a:r>
              <a:rPr lang="en-US" dirty="0" err="1"/>
              <a:t>Periodo</a:t>
            </a:r>
            <a:r>
              <a:rPr lang="en-US" dirty="0"/>
              <a:t> de </a:t>
            </a:r>
            <a:r>
              <a:rPr lang="en-US" dirty="0" err="1"/>
              <a:t>Inscripción</a:t>
            </a:r>
            <a:r>
              <a:rPr lang="en-US" dirty="0"/>
              <a:t> </a:t>
            </a:r>
            <a:r>
              <a:rPr lang="en-US" dirty="0" err="1"/>
              <a:t>Abierta</a:t>
            </a:r>
            <a:r>
              <a:rPr lang="en-US" dirty="0"/>
              <a:t> de Medicare es un </a:t>
            </a:r>
            <a:r>
              <a:rPr lang="en-US" dirty="0" err="1"/>
              <a:t>buen</a:t>
            </a:r>
            <a:r>
              <a:rPr lang="en-US" dirty="0"/>
              <a:t> </a:t>
            </a:r>
            <a:r>
              <a:rPr lang="en-US" dirty="0" err="1"/>
              <a:t>momento</a:t>
            </a:r>
            <a:r>
              <a:rPr lang="en-US" dirty="0"/>
              <a:t> para </a:t>
            </a:r>
            <a:r>
              <a:rPr lang="en-US" dirty="0" err="1"/>
              <a:t>revisar</a:t>
            </a:r>
            <a:r>
              <a:rPr lang="en-US" dirty="0"/>
              <a:t> lo que </a:t>
            </a:r>
            <a:r>
              <a:rPr lang="en-US" dirty="0" err="1"/>
              <a:t>tiene</a:t>
            </a:r>
            <a:r>
              <a:rPr lang="en-US" dirty="0"/>
              <a:t>, </a:t>
            </a:r>
            <a:r>
              <a:rPr lang="en-US" dirty="0" err="1"/>
              <a:t>compararlo</a:t>
            </a:r>
            <a:r>
              <a:rPr lang="en-US" dirty="0"/>
              <a:t> con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y </a:t>
            </a:r>
            <a:r>
              <a:rPr lang="en-US" dirty="0" err="1"/>
              <a:t>asegurarse</a:t>
            </a:r>
            <a:r>
              <a:rPr lang="en-US" dirty="0"/>
              <a:t> de que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actual </a:t>
            </a:r>
            <a:r>
              <a:rPr lang="en-US" dirty="0" err="1"/>
              <a:t>sigue</a:t>
            </a:r>
            <a:r>
              <a:rPr lang="en-US" dirty="0"/>
              <a:t> </a:t>
            </a:r>
            <a:r>
              <a:rPr lang="en-US" dirty="0" err="1"/>
              <a:t>cumpliendo</a:t>
            </a:r>
            <a:r>
              <a:rPr lang="en-US" dirty="0"/>
              <a:t> con sus </a:t>
            </a:r>
            <a:r>
              <a:rPr lang="en-US" dirty="0" err="1"/>
              <a:t>necesidades</a:t>
            </a:r>
            <a:r>
              <a:rPr lang="en-US" dirty="0"/>
              <a:t> para el </a:t>
            </a:r>
            <a:r>
              <a:rPr lang="en-US" dirty="0" err="1"/>
              <a:t>próximo</a:t>
            </a:r>
            <a:r>
              <a:rPr lang="en-US" dirty="0"/>
              <a:t> </a:t>
            </a:r>
            <a:r>
              <a:rPr lang="en-US" dirty="0" err="1"/>
              <a:t>año</a:t>
            </a:r>
            <a:r>
              <a:rPr lang="en-US" dirty="0"/>
              <a:t>. </a:t>
            </a:r>
          </a:p>
          <a:p>
            <a:pPr defTabSz="913303" fontAlgn="base">
              <a:spcBef>
                <a:spcPts val="599"/>
              </a:spcBef>
              <a:defRPr/>
            </a:pPr>
            <a:endParaRPr lang="en-US" dirty="0"/>
          </a:p>
          <a:p>
            <a:pPr defTabSz="913303" rtl="0" fontAlgn="base">
              <a:spcBef>
                <a:spcPts val="599"/>
              </a:spcBef>
              <a:defRPr/>
            </a:pPr>
            <a:r>
              <a:rPr lang="en-US" dirty="0"/>
              <a:t>Si </a:t>
            </a:r>
            <a:r>
              <a:rPr lang="en-US" dirty="0" err="1"/>
              <a:t>revisó</a:t>
            </a:r>
            <a:r>
              <a:rPr lang="en-US" dirty="0"/>
              <a:t> sus </a:t>
            </a:r>
            <a:r>
              <a:rPr lang="en-US" dirty="0" err="1"/>
              <a:t>opciones</a:t>
            </a:r>
            <a:r>
              <a:rPr lang="en-US" dirty="0"/>
              <a:t> y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satisfecho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actual, no </a:t>
            </a:r>
            <a:r>
              <a:rPr lang="en-US" dirty="0" err="1"/>
              <a:t>necesita</a:t>
            </a:r>
            <a:r>
              <a:rPr lang="en-US" dirty="0"/>
              <a:t> hacer nada.</a:t>
            </a:r>
          </a:p>
          <a:p>
            <a:pPr defTabSz="913303" fontAlgn="base">
              <a:spcBef>
                <a:spcPts val="599"/>
              </a:spcBef>
              <a:defRPr/>
            </a:pPr>
            <a:endParaRPr lang="en-US" dirty="0"/>
          </a:p>
          <a:p>
            <a:pPr defTabSz="913303" rtl="0" fontAlgn="base">
              <a:spcBef>
                <a:spcPts val="599"/>
              </a:spcBef>
              <a:defRPr/>
            </a:pP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Luego del 7 de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diciembre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las personas con Medicare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podrían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tener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que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esperar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hasta el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periodo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inscripción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abierta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del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año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que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viene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para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revisar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y hacer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cambios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Por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animamos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encarecidamente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 las personas con Medicare 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revisar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cobertura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ahora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mismo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Aunque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estén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satisfechos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con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cobertura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actual,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podrían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encontrar algo que se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ajuste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mejor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a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su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presupuesto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o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necesidades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 </a:t>
            </a:r>
            <a:r>
              <a:rPr lang="en-US" sz="1800" dirty="0" err="1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salud</a:t>
            </a:r>
            <a:r>
              <a:rPr lang="en-US" sz="1800" dirty="0">
                <a:solidFill>
                  <a:srgbClr val="0D0D0D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  </a:t>
            </a: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7887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153C5-3E18-6CA0-4FDB-80E4158DB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6D5FF8-3551-B74D-008F-60F6A1239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BCCC7F-245C-8F10-00E4-B4D2C40D8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dirty="0"/>
              <a:t>Si </a:t>
            </a:r>
            <a:r>
              <a:rPr lang="en-US" dirty="0" err="1"/>
              <a:t>tiene</a:t>
            </a:r>
            <a:r>
              <a:rPr lang="en-US" dirty="0"/>
              <a:t> un Plan Medicare Advantage o un plan </a:t>
            </a:r>
            <a:r>
              <a:rPr lang="en-US" dirty="0" err="1"/>
              <a:t>independiente</a:t>
            </a:r>
            <a:r>
              <a:rPr lang="en-US" dirty="0"/>
              <a:t> de la </a:t>
            </a:r>
            <a:r>
              <a:rPr lang="en-US" dirty="0" err="1"/>
              <a:t>Parte</a:t>
            </a:r>
            <a:r>
              <a:rPr lang="en-US" dirty="0"/>
              <a:t> D, lee el Aviso </a:t>
            </a:r>
            <a:r>
              <a:rPr lang="en-US" dirty="0" err="1"/>
              <a:t>Anual</a:t>
            </a:r>
            <a:r>
              <a:rPr lang="en-US" dirty="0"/>
              <a:t> de Cambio (ANOC) y/o la </a:t>
            </a:r>
            <a:r>
              <a:rPr lang="en-US" dirty="0" err="1"/>
              <a:t>Evidencia</a:t>
            </a:r>
            <a:r>
              <a:rPr lang="en-US" dirty="0"/>
              <a:t> de </a:t>
            </a:r>
            <a:r>
              <a:rPr lang="en-US" dirty="0" err="1"/>
              <a:t>Cobertura</a:t>
            </a:r>
            <a:r>
              <a:rPr lang="en-US" dirty="0"/>
              <a:t> (EOC) de </a:t>
            </a:r>
            <a:r>
              <a:rPr lang="en-US" dirty="0" err="1"/>
              <a:t>tu</a:t>
            </a:r>
            <a:r>
              <a:rPr lang="en-US" dirty="0"/>
              <a:t> plan. Revise </a:t>
            </a:r>
            <a:r>
              <a:rPr lang="en-US" dirty="0" err="1"/>
              <a:t>estos</a:t>
            </a:r>
            <a:r>
              <a:rPr lang="en-US" dirty="0"/>
              <a:t> </a:t>
            </a:r>
            <a:r>
              <a:rPr lang="en-US" dirty="0" err="1"/>
              <a:t>avisos</a:t>
            </a:r>
            <a:r>
              <a:rPr lang="en-US" dirty="0"/>
              <a:t> para </a:t>
            </a:r>
            <a:r>
              <a:rPr lang="en-US" dirty="0" err="1"/>
              <a:t>ver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hay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a) los </a:t>
            </a:r>
            <a:r>
              <a:rPr lang="en-US" dirty="0" err="1"/>
              <a:t>costos</a:t>
            </a:r>
            <a:r>
              <a:rPr lang="en-US" dirty="0"/>
              <a:t> del plan, b) los </a:t>
            </a:r>
            <a:r>
              <a:rPr lang="en-US" dirty="0" err="1"/>
              <a:t>beneficios</a:t>
            </a:r>
            <a:r>
              <a:rPr lang="en-US" dirty="0"/>
              <a:t> y las </a:t>
            </a:r>
            <a:r>
              <a:rPr lang="en-US" dirty="0" err="1"/>
              <a:t>normas</a:t>
            </a:r>
            <a:r>
              <a:rPr lang="en-US" dirty="0"/>
              <a:t> de </a:t>
            </a:r>
            <a:r>
              <a:rPr lang="en-US" dirty="0" err="1"/>
              <a:t>cobertura</a:t>
            </a:r>
            <a:r>
              <a:rPr lang="en-US" dirty="0"/>
              <a:t> del plan, o c) el </a:t>
            </a:r>
            <a:r>
              <a:rPr lang="en-US" dirty="0" err="1"/>
              <a:t>formulario</a:t>
            </a:r>
            <a:r>
              <a:rPr lang="en-US" dirty="0"/>
              <a:t> del plan (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 que </a:t>
            </a:r>
            <a:r>
              <a:rPr lang="en-US" dirty="0" err="1"/>
              <a:t>cubre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plan). </a:t>
            </a:r>
            <a:r>
              <a:rPr lang="en-US" dirty="0" err="1"/>
              <a:t>Asegúrese</a:t>
            </a:r>
            <a:r>
              <a:rPr lang="en-US" dirty="0"/>
              <a:t> de que sus </a:t>
            </a:r>
            <a:r>
              <a:rPr lang="en-US" dirty="0" err="1"/>
              <a:t>medicamentos</a:t>
            </a:r>
            <a:r>
              <a:rPr lang="en-US" dirty="0"/>
              <a:t> </a:t>
            </a:r>
            <a:r>
              <a:rPr lang="en-US" dirty="0" err="1"/>
              <a:t>seguirán</a:t>
            </a:r>
            <a:r>
              <a:rPr lang="en-US" dirty="0"/>
              <a:t> </a:t>
            </a:r>
            <a:r>
              <a:rPr lang="en-US" dirty="0" err="1"/>
              <a:t>cubiertos</a:t>
            </a:r>
            <a:r>
              <a:rPr lang="en-US" dirty="0"/>
              <a:t> el </a:t>
            </a:r>
            <a:r>
              <a:rPr lang="en-US" dirty="0" err="1"/>
              <a:t>año</a:t>
            </a:r>
            <a:r>
              <a:rPr lang="en-US" dirty="0"/>
              <a:t> que </a:t>
            </a:r>
            <a:r>
              <a:rPr lang="en-US" dirty="0" err="1"/>
              <a:t>viene</a:t>
            </a:r>
            <a:r>
              <a:rPr lang="en-US" dirty="0"/>
              <a:t> y que sus </a:t>
            </a:r>
            <a:r>
              <a:rPr lang="en-US" dirty="0" err="1"/>
              <a:t>proveedores</a:t>
            </a:r>
            <a:r>
              <a:rPr lang="en-US" dirty="0"/>
              <a:t> y </a:t>
            </a:r>
            <a:r>
              <a:rPr lang="en-US" dirty="0" err="1"/>
              <a:t>farmacias</a:t>
            </a:r>
            <a:r>
              <a:rPr lang="en-US" dirty="0"/>
              <a:t> </a:t>
            </a:r>
            <a:r>
              <a:rPr lang="en-US" dirty="0" err="1"/>
              <a:t>sigan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de la red del plan. </a:t>
            </a:r>
          </a:p>
          <a:p>
            <a:pPr fontAlgn="base"/>
            <a:endParaRPr lang="en-US" dirty="0"/>
          </a:p>
          <a:p>
            <a:pPr rtl="0" fontAlgn="base"/>
            <a:r>
              <a:rPr lang="en-US" dirty="0"/>
              <a:t>Si no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satisfecho</a:t>
            </a:r>
            <a:r>
              <a:rPr lang="en-US" dirty="0"/>
              <a:t> con </a:t>
            </a:r>
            <a:r>
              <a:rPr lang="en-US" dirty="0" err="1"/>
              <a:t>alguno</a:t>
            </a:r>
            <a:r>
              <a:rPr lang="en-US" dirty="0"/>
              <a:t> de los </a:t>
            </a:r>
            <a:r>
              <a:rPr lang="en-US" dirty="0" err="1"/>
              <a:t>cambios</a:t>
            </a:r>
            <a:r>
              <a:rPr lang="en-US" dirty="0"/>
              <a:t> o con el </a:t>
            </a:r>
            <a:r>
              <a:rPr lang="en-US" dirty="0" err="1"/>
              <a:t>rendimiento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plan,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inscribirse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nuevo plan. Si </a:t>
            </a:r>
            <a:r>
              <a:rPr lang="en-US" dirty="0" err="1"/>
              <a:t>quiere</a:t>
            </a:r>
            <a:r>
              <a:rPr lang="en-US" dirty="0"/>
              <a:t> </a:t>
            </a:r>
            <a:r>
              <a:rPr lang="en-US" dirty="0" err="1"/>
              <a:t>ayuda</a:t>
            </a:r>
            <a:r>
              <a:rPr lang="en-US" dirty="0"/>
              <a:t> para </a:t>
            </a:r>
            <a:r>
              <a:rPr lang="en-US" dirty="0" err="1"/>
              <a:t>revisar</a:t>
            </a:r>
            <a:r>
              <a:rPr lang="en-US" dirty="0"/>
              <a:t> sus </a:t>
            </a:r>
            <a:r>
              <a:rPr lang="en-US" dirty="0" err="1"/>
              <a:t>opciones</a:t>
            </a:r>
            <a:r>
              <a:rPr lang="en-US" dirty="0"/>
              <a:t>, </a:t>
            </a:r>
            <a:r>
              <a:rPr lang="en-US" dirty="0" err="1"/>
              <a:t>comuníquese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de Asistencia de Seguro Médico Estatal (SHIP) para </a:t>
            </a:r>
            <a:r>
              <a:rPr lang="en-US" dirty="0" err="1"/>
              <a:t>recibir</a:t>
            </a:r>
            <a:r>
              <a:rPr lang="en-US" dirty="0"/>
              <a:t> </a:t>
            </a:r>
            <a:r>
              <a:rPr lang="en-US" dirty="0" err="1"/>
              <a:t>asesoramiento</a:t>
            </a:r>
            <a:r>
              <a:rPr lang="en-US" dirty="0"/>
              <a:t> </a:t>
            </a:r>
            <a:r>
              <a:rPr lang="en-US" dirty="0" err="1"/>
              <a:t>imparcial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el </a:t>
            </a:r>
            <a:r>
              <a:rPr lang="en-US" dirty="0" err="1"/>
              <a:t>seguro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. La </a:t>
            </a:r>
            <a:r>
              <a:rPr lang="en-US" dirty="0" err="1"/>
              <a:t>información</a:t>
            </a:r>
            <a:r>
              <a:rPr lang="en-US" dirty="0"/>
              <a:t> de </a:t>
            </a:r>
            <a:r>
              <a:rPr lang="en-US" dirty="0" err="1"/>
              <a:t>contacto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SHIP </a:t>
            </a:r>
            <a:r>
              <a:rPr lang="en-US" dirty="0" err="1"/>
              <a:t>está</a:t>
            </a:r>
            <a:r>
              <a:rPr lang="en-US" dirty="0"/>
              <a:t> al final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presentación</a:t>
            </a:r>
            <a:r>
              <a:rPr lang="en-US" dirty="0"/>
              <a:t> o </a:t>
            </a:r>
            <a:r>
              <a:rPr lang="en-US" dirty="0" err="1"/>
              <a:t>visite</a:t>
            </a:r>
            <a:r>
              <a:rPr lang="en-US" dirty="0"/>
              <a:t> shiphelp.org.  </a:t>
            </a:r>
          </a:p>
          <a:p>
            <a:pPr fontAlgn="base"/>
            <a:endParaRPr lang="en-US" dirty="0"/>
          </a:p>
          <a:p>
            <a:pPr rtl="0" fontAlgn="base"/>
            <a:r>
              <a:rPr lang="en-US" dirty="0" err="1"/>
              <a:t>Recibirá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Aviso </a:t>
            </a:r>
            <a:r>
              <a:rPr lang="en-US" dirty="0" err="1"/>
              <a:t>Anual</a:t>
            </a:r>
            <a:r>
              <a:rPr lang="en-US" dirty="0"/>
              <a:t> de Cambio antes del 1 de </a:t>
            </a:r>
            <a:r>
              <a:rPr lang="en-US" dirty="0" err="1"/>
              <a:t>octubre</a:t>
            </a:r>
            <a:r>
              <a:rPr lang="en-US" dirty="0"/>
              <a:t> de 2026.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CF0BEA-E25C-F6E2-B70B-B8E7E41F6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054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483590-3B08-0AE8-8FC8-D4DE19059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015547-4364-C394-A049-F3325679E5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C897C9-A5CF-CDDE-0148-5B3BAE8EC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dirty="0"/>
              <a:t>Puede hacer tantos </a:t>
            </a:r>
            <a:r>
              <a:rPr lang="en-US" dirty="0" err="1"/>
              <a:t>cambios</a:t>
            </a:r>
            <a:r>
              <a:rPr lang="en-US" dirty="0"/>
              <a:t> como necesite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de Medicare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Inscripción</a:t>
            </a:r>
            <a:r>
              <a:rPr lang="en-US" dirty="0"/>
              <a:t> </a:t>
            </a:r>
            <a:r>
              <a:rPr lang="en-US" dirty="0" err="1"/>
              <a:t>Abierta</a:t>
            </a:r>
            <a:r>
              <a:rPr lang="en-US" dirty="0"/>
              <a:t>.  </a:t>
            </a:r>
          </a:p>
          <a:p>
            <a:pPr fontAlgn="base"/>
            <a:endParaRPr lang="en-US" dirty="0"/>
          </a:p>
          <a:p>
            <a:pPr rtl="0" fontAlgn="base"/>
            <a:r>
              <a:rPr lang="en-US" dirty="0" err="1"/>
              <a:t>Dependiendo</a:t>
            </a:r>
            <a:r>
              <a:rPr lang="en-US" dirty="0"/>
              <a:t> de </a:t>
            </a:r>
            <a:r>
              <a:rPr lang="en-US" dirty="0" err="1"/>
              <a:t>dónde</a:t>
            </a:r>
            <a:r>
              <a:rPr lang="en-US" dirty="0"/>
              <a:t> viva, </a:t>
            </a:r>
            <a:r>
              <a:rPr lang="en-US" dirty="0" err="1"/>
              <a:t>puede</a:t>
            </a:r>
            <a:r>
              <a:rPr lang="en-US" dirty="0"/>
              <a:t> que </a:t>
            </a:r>
            <a:r>
              <a:rPr lang="en-US" dirty="0" err="1"/>
              <a:t>tenga</a:t>
            </a:r>
            <a:r>
              <a:rPr lang="en-US" dirty="0"/>
              <a:t> derecho a </a:t>
            </a:r>
            <a:r>
              <a:rPr lang="en-US" dirty="0" err="1"/>
              <a:t>comprar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póliza</a:t>
            </a:r>
            <a:r>
              <a:rPr lang="en-US" dirty="0"/>
              <a:t> Medigap, que </a:t>
            </a:r>
            <a:r>
              <a:rPr lang="en-US" dirty="0" err="1"/>
              <a:t>ayuda</a:t>
            </a:r>
            <a:r>
              <a:rPr lang="en-US" dirty="0"/>
              <a:t> a </a:t>
            </a:r>
            <a:r>
              <a:rPr lang="en-US" dirty="0" err="1"/>
              <a:t>pagar</a:t>
            </a:r>
            <a:r>
              <a:rPr lang="en-US" dirty="0"/>
              <a:t> los </a:t>
            </a:r>
            <a:r>
              <a:rPr lang="en-US" dirty="0" err="1"/>
              <a:t>costos</a:t>
            </a:r>
            <a:r>
              <a:rPr lang="en-US" dirty="0"/>
              <a:t> de Medicare Original. Se </a:t>
            </a:r>
            <a:r>
              <a:rPr lang="en-US" dirty="0" err="1"/>
              <a:t>aplican</a:t>
            </a:r>
            <a:r>
              <a:rPr lang="en-US" dirty="0"/>
              <a:t> </a:t>
            </a:r>
            <a:r>
              <a:rPr lang="en-US" dirty="0" err="1"/>
              <a:t>limitaciones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quién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comprar</a:t>
            </a:r>
            <a:r>
              <a:rPr lang="en-US" dirty="0"/>
              <a:t> un Medigap y </a:t>
            </a:r>
            <a:r>
              <a:rPr lang="en-US" dirty="0" err="1"/>
              <a:t>cuándo</a:t>
            </a:r>
            <a:r>
              <a:rPr lang="en-US" dirty="0"/>
              <a:t>. </a:t>
            </a:r>
            <a:r>
              <a:rPr lang="en-US" dirty="0" err="1"/>
              <a:t>Comuníquese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SHIP para </a:t>
            </a:r>
            <a:r>
              <a:rPr lang="en-US" dirty="0" err="1"/>
              <a:t>preguntar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los derechos y </a:t>
            </a:r>
            <a:r>
              <a:rPr lang="en-US" dirty="0" err="1"/>
              <a:t>opciones</a:t>
            </a:r>
            <a:r>
              <a:rPr lang="en-US" dirty="0"/>
              <a:t> de Medigap </a:t>
            </a:r>
            <a:r>
              <a:rPr lang="en-US" dirty="0" err="1"/>
              <a:t>específicos</a:t>
            </a:r>
            <a:r>
              <a:rPr lang="en-US" dirty="0"/>
              <a:t> del </a:t>
            </a:r>
            <a:r>
              <a:rPr lang="en-US" dirty="0" err="1"/>
              <a:t>estado</a:t>
            </a:r>
            <a:r>
              <a:rPr lang="en-US" dirty="0"/>
              <a:t>. </a:t>
            </a:r>
          </a:p>
          <a:p>
            <a:pPr fontAlgn="base"/>
            <a:endParaRPr lang="en-US" dirty="0"/>
          </a:p>
          <a:p>
            <a:pPr defTabSz="684977" rtl="0" fontAlgn="base">
              <a:spcBef>
                <a:spcPct val="0"/>
              </a:spcBef>
              <a:defRPr/>
            </a:pPr>
            <a:r>
              <a:rPr lang="en-US" dirty="0"/>
              <a:t>El </a:t>
            </a:r>
            <a:r>
              <a:rPr lang="en-US" dirty="0" err="1"/>
              <a:t>último</a:t>
            </a:r>
            <a:r>
              <a:rPr lang="en-US" dirty="0"/>
              <a:t> </a:t>
            </a:r>
            <a:r>
              <a:rPr lang="en-US" dirty="0" err="1"/>
              <a:t>cambio</a:t>
            </a:r>
            <a:r>
              <a:rPr lang="en-US" dirty="0"/>
              <a:t> que </a:t>
            </a:r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entrará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vigor el 1 de </a:t>
            </a:r>
            <a:r>
              <a:rPr lang="en-US" dirty="0" err="1"/>
              <a:t>enero</a:t>
            </a:r>
            <a:r>
              <a:rPr lang="en-US" dirty="0"/>
              <a:t> de 2026.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DDD56-E59A-42B5-AA1F-6E96B86F6A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592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b="1" dirty="0" err="1"/>
              <a:t>Hágase</a:t>
            </a:r>
            <a:r>
              <a:rPr lang="en-US" b="1" dirty="0"/>
              <a:t> las </a:t>
            </a:r>
            <a:r>
              <a:rPr lang="en-US" b="1" dirty="0" err="1"/>
              <a:t>siguientes</a:t>
            </a:r>
            <a:r>
              <a:rPr lang="en-US" b="1" dirty="0"/>
              <a:t> </a:t>
            </a:r>
            <a:r>
              <a:rPr lang="en-US" b="1" dirty="0" err="1"/>
              <a:t>preguntas</a:t>
            </a:r>
            <a:r>
              <a:rPr lang="en-US" b="1" dirty="0"/>
              <a:t> antes de </a:t>
            </a:r>
            <a:r>
              <a:rPr lang="en-US" b="1" dirty="0" err="1"/>
              <a:t>elegir</a:t>
            </a:r>
            <a:r>
              <a:rPr lang="en-US" b="1" dirty="0"/>
              <a:t> Medicare Advantage: 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¿Cuánto </a:t>
            </a:r>
            <a:r>
              <a:rPr lang="en-US" dirty="0" err="1">
                <a:solidFill>
                  <a:srgbClr val="404040"/>
                </a:solidFill>
              </a:rPr>
              <a:t>cuestan</a:t>
            </a:r>
            <a:r>
              <a:rPr lang="en-US" dirty="0">
                <a:solidFill>
                  <a:srgbClr val="404040"/>
                </a:solidFill>
              </a:rPr>
              <a:t> sus </a:t>
            </a:r>
            <a:r>
              <a:rPr lang="en-US" dirty="0" err="1">
                <a:solidFill>
                  <a:srgbClr val="404040"/>
                </a:solidFill>
              </a:rPr>
              <a:t>primas</a:t>
            </a:r>
            <a:r>
              <a:rPr lang="en-US" dirty="0">
                <a:solidFill>
                  <a:srgbClr val="404040"/>
                </a:solidFill>
              </a:rPr>
              <a:t>, deducibles y </a:t>
            </a:r>
            <a:r>
              <a:rPr lang="en-US" dirty="0" err="1">
                <a:solidFill>
                  <a:srgbClr val="404040"/>
                </a:solidFill>
              </a:rPr>
              <a:t>otros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gastos</a:t>
            </a:r>
            <a:r>
              <a:rPr lang="en-US" dirty="0">
                <a:solidFill>
                  <a:srgbClr val="404040"/>
                </a:solidFill>
              </a:rPr>
              <a:t>? ¿Cuánto </a:t>
            </a:r>
            <a:r>
              <a:rPr lang="en-US" dirty="0" err="1">
                <a:solidFill>
                  <a:srgbClr val="404040"/>
                </a:solidFill>
              </a:rPr>
              <a:t>paga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por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como </a:t>
            </a:r>
            <a:r>
              <a:rPr lang="en-US" dirty="0" err="1">
                <a:solidFill>
                  <a:srgbClr val="404040"/>
                </a:solidFill>
              </a:rPr>
              <a:t>hospitalizaciones</a:t>
            </a:r>
            <a:r>
              <a:rPr lang="en-US" dirty="0">
                <a:solidFill>
                  <a:srgbClr val="404040"/>
                </a:solidFill>
              </a:rPr>
              <a:t> o visitas al </a:t>
            </a:r>
            <a:r>
              <a:rPr lang="en-US" dirty="0" err="1">
                <a:solidFill>
                  <a:srgbClr val="404040"/>
                </a:solidFill>
              </a:rPr>
              <a:t>médico</a:t>
            </a:r>
            <a:r>
              <a:rPr lang="en-US" dirty="0">
                <a:solidFill>
                  <a:srgbClr val="404040"/>
                </a:solidFill>
              </a:rPr>
              <a:t>? ¿Hay un </a:t>
            </a:r>
            <a:r>
              <a:rPr lang="en-US" dirty="0" err="1">
                <a:solidFill>
                  <a:srgbClr val="404040"/>
                </a:solidFill>
              </a:rPr>
              <a:t>límite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anual</a:t>
            </a:r>
            <a:r>
              <a:rPr lang="en-US" dirty="0">
                <a:solidFill>
                  <a:srgbClr val="404040"/>
                </a:solidFill>
              </a:rPr>
              <a:t> de lo que </a:t>
            </a:r>
            <a:r>
              <a:rPr lang="en-US" dirty="0" err="1">
                <a:solidFill>
                  <a:srgbClr val="404040"/>
                </a:solidFill>
              </a:rPr>
              <a:t>podría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pagar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bolsillo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por</a:t>
            </a:r>
            <a:r>
              <a:rPr lang="en-US" dirty="0">
                <a:solidFill>
                  <a:srgbClr val="404040"/>
                </a:solidFill>
              </a:rPr>
              <a:t> los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médicos</a:t>
            </a:r>
            <a:r>
              <a:rPr lang="en-US" dirty="0">
                <a:solidFill>
                  <a:srgbClr val="404040"/>
                </a:solidFill>
              </a:rPr>
              <a:t>? </a:t>
            </a:r>
            <a:r>
              <a:rPr lang="en-US" dirty="0" err="1">
                <a:solidFill>
                  <a:srgbClr val="404040"/>
                </a:solidFill>
              </a:rPr>
              <a:t>Asegúrese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entender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cualquier</a:t>
            </a:r>
            <a:r>
              <a:rPr lang="en-US" dirty="0">
                <a:solidFill>
                  <a:srgbClr val="404040"/>
                </a:solidFill>
              </a:rPr>
              <a:t> norma de </a:t>
            </a:r>
            <a:r>
              <a:rPr lang="en-US" dirty="0" err="1">
                <a:solidFill>
                  <a:srgbClr val="404040"/>
                </a:solidFill>
              </a:rPr>
              <a:t>cobertura</a:t>
            </a:r>
            <a:r>
              <a:rPr lang="en-US" dirty="0">
                <a:solidFill>
                  <a:srgbClr val="404040"/>
                </a:solidFill>
              </a:rPr>
              <a:t> que </a:t>
            </a:r>
            <a:r>
              <a:rPr lang="en-US" dirty="0" err="1">
                <a:solidFill>
                  <a:srgbClr val="404040"/>
                </a:solidFill>
              </a:rPr>
              <a:t>pueda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afectar</a:t>
            </a:r>
            <a:r>
              <a:rPr lang="en-US" dirty="0">
                <a:solidFill>
                  <a:srgbClr val="404040"/>
                </a:solidFill>
              </a:rPr>
              <a:t> sus </a:t>
            </a:r>
            <a:r>
              <a:rPr lang="en-US" dirty="0" err="1">
                <a:solidFill>
                  <a:srgbClr val="404040"/>
                </a:solidFill>
              </a:rPr>
              <a:t>costos</a:t>
            </a:r>
            <a:r>
              <a:rPr lang="en-US" dirty="0">
                <a:solidFill>
                  <a:srgbClr val="404040"/>
                </a:solidFill>
              </a:rPr>
              <a:t>. </a:t>
            </a:r>
            <a:r>
              <a:rPr lang="en-US" b="1" dirty="0"/>
              <a:t>Una prima mensual baja </a:t>
            </a:r>
            <a:r>
              <a:rPr lang="en-US" b="1" dirty="0" err="1"/>
              <a:t>puede</a:t>
            </a:r>
            <a:r>
              <a:rPr lang="en-US" b="1" dirty="0"/>
              <a:t> no ser </a:t>
            </a:r>
            <a:r>
              <a:rPr lang="en-US" b="1" dirty="0" err="1"/>
              <a:t>siempre</a:t>
            </a:r>
            <a:r>
              <a:rPr lang="en-US" b="1" dirty="0"/>
              <a:t> la </a:t>
            </a:r>
            <a:r>
              <a:rPr lang="en-US" b="1" dirty="0" err="1"/>
              <a:t>mejor</a:t>
            </a:r>
            <a:r>
              <a:rPr lang="en-US" b="1" dirty="0"/>
              <a:t> </a:t>
            </a:r>
            <a:r>
              <a:rPr lang="en-US" b="1" dirty="0" err="1"/>
              <a:t>relación</a:t>
            </a:r>
            <a:r>
              <a:rPr lang="en-US" b="1" dirty="0"/>
              <a:t> </a:t>
            </a:r>
            <a:r>
              <a:rPr lang="en-US" b="1" dirty="0" err="1"/>
              <a:t>calidad-precio</a:t>
            </a:r>
            <a:r>
              <a:rPr lang="en-US" b="1" dirty="0"/>
              <a:t> global para sus </a:t>
            </a:r>
            <a:r>
              <a:rPr lang="en-US" b="1" dirty="0" err="1"/>
              <a:t>necesidades</a:t>
            </a:r>
            <a:r>
              <a:rPr lang="en-US" b="1" dirty="0"/>
              <a:t> </a:t>
            </a:r>
            <a:r>
              <a:rPr lang="en-US" b="1" dirty="0" err="1"/>
              <a:t>específicas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¿El plan </a:t>
            </a:r>
            <a:r>
              <a:rPr lang="en-US" dirty="0" err="1">
                <a:solidFill>
                  <a:srgbClr val="404040"/>
                </a:solidFill>
              </a:rPr>
              <a:t>incluye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cobertura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medicamentos</a:t>
            </a:r>
            <a:r>
              <a:rPr lang="en-US" dirty="0">
                <a:solidFill>
                  <a:srgbClr val="404040"/>
                </a:solidFill>
              </a:rPr>
              <a:t> de Medicare?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Los planes </a:t>
            </a:r>
            <a:r>
              <a:rPr lang="en-US" dirty="0" err="1">
                <a:solidFill>
                  <a:srgbClr val="404040"/>
                </a:solidFill>
              </a:rPr>
              <a:t>deben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cubrir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todos</a:t>
            </a:r>
            <a:r>
              <a:rPr lang="en-US" dirty="0">
                <a:solidFill>
                  <a:srgbClr val="404040"/>
                </a:solidFill>
              </a:rPr>
              <a:t> los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médicamente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necesarios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cubiertos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por</a:t>
            </a:r>
            <a:r>
              <a:rPr lang="en-US" dirty="0">
                <a:solidFill>
                  <a:srgbClr val="404040"/>
                </a:solidFill>
              </a:rPr>
              <a:t> Medicare Original. En </a:t>
            </a:r>
            <a:r>
              <a:rPr lang="en-US" dirty="0" err="1">
                <a:solidFill>
                  <a:srgbClr val="404040"/>
                </a:solidFill>
              </a:rPr>
              <a:t>muchos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casos</a:t>
            </a:r>
            <a:r>
              <a:rPr lang="en-US" dirty="0">
                <a:solidFill>
                  <a:srgbClr val="404040"/>
                </a:solidFill>
              </a:rPr>
              <a:t>, es </a:t>
            </a:r>
            <a:r>
              <a:rPr lang="en-US" dirty="0" err="1">
                <a:solidFill>
                  <a:srgbClr val="404040"/>
                </a:solidFill>
              </a:rPr>
              <a:t>posible</a:t>
            </a:r>
            <a:r>
              <a:rPr lang="en-US" dirty="0">
                <a:solidFill>
                  <a:srgbClr val="404040"/>
                </a:solidFill>
              </a:rPr>
              <a:t> que necesite </a:t>
            </a:r>
            <a:r>
              <a:rPr lang="en-US" dirty="0" err="1">
                <a:solidFill>
                  <a:srgbClr val="404040"/>
                </a:solidFill>
              </a:rPr>
              <a:t>obtener</a:t>
            </a:r>
            <a:r>
              <a:rPr lang="en-US" dirty="0">
                <a:solidFill>
                  <a:srgbClr val="404040"/>
                </a:solidFill>
              </a:rPr>
              <a:t> la </a:t>
            </a:r>
            <a:r>
              <a:rPr lang="en-US" dirty="0" err="1">
                <a:solidFill>
                  <a:srgbClr val="404040"/>
                </a:solidFill>
              </a:rPr>
              <a:t>aprobación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plan antes de que </a:t>
            </a:r>
            <a:r>
              <a:rPr lang="en-US" dirty="0" err="1">
                <a:solidFill>
                  <a:srgbClr val="404040"/>
                </a:solidFill>
              </a:rPr>
              <a:t>cubra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ciertos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o </a:t>
            </a:r>
            <a:r>
              <a:rPr lang="en-US" dirty="0" err="1">
                <a:solidFill>
                  <a:srgbClr val="404040"/>
                </a:solidFill>
              </a:rPr>
              <a:t>suministros</a:t>
            </a:r>
            <a:r>
              <a:rPr lang="en-US" dirty="0">
                <a:solidFill>
                  <a:srgbClr val="404040"/>
                </a:solidFill>
              </a:rPr>
              <a:t>. ¿</a:t>
            </a:r>
            <a:r>
              <a:rPr lang="en-US" dirty="0" err="1">
                <a:solidFill>
                  <a:srgbClr val="404040"/>
                </a:solidFill>
              </a:rPr>
              <a:t>Ofrece</a:t>
            </a:r>
            <a:r>
              <a:rPr lang="en-US" dirty="0">
                <a:solidFill>
                  <a:srgbClr val="404040"/>
                </a:solidFill>
              </a:rPr>
              <a:t> el plan </a:t>
            </a:r>
            <a:r>
              <a:rPr lang="en-US" dirty="0" err="1">
                <a:solidFill>
                  <a:srgbClr val="404040"/>
                </a:solidFill>
              </a:rPr>
              <a:t>algunos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beneficios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adicionales</a:t>
            </a:r>
            <a:r>
              <a:rPr lang="en-US" dirty="0">
                <a:solidFill>
                  <a:srgbClr val="404040"/>
                </a:solidFill>
              </a:rPr>
              <a:t> que el Medicare Original no </a:t>
            </a:r>
            <a:r>
              <a:rPr lang="en-US" dirty="0" err="1">
                <a:solidFill>
                  <a:srgbClr val="404040"/>
                </a:solidFill>
              </a:rPr>
              <a:t>cubre</a:t>
            </a:r>
            <a:r>
              <a:rPr lang="en-US" dirty="0">
                <a:solidFill>
                  <a:srgbClr val="404040"/>
                </a:solidFill>
              </a:rPr>
              <a:t>, como </a:t>
            </a:r>
            <a:r>
              <a:rPr lang="en-US" dirty="0" err="1">
                <a:solidFill>
                  <a:srgbClr val="404040"/>
                </a:solidFill>
              </a:rPr>
              <a:t>ciertos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visión</a:t>
            </a:r>
            <a:r>
              <a:rPr lang="en-US" dirty="0">
                <a:solidFill>
                  <a:srgbClr val="404040"/>
                </a:solidFill>
              </a:rPr>
              <a:t>, </a:t>
            </a:r>
            <a:r>
              <a:rPr lang="en-US" dirty="0" err="1">
                <a:solidFill>
                  <a:srgbClr val="404040"/>
                </a:solidFill>
              </a:rPr>
              <a:t>audición</a:t>
            </a:r>
            <a:r>
              <a:rPr lang="en-US" dirty="0">
                <a:solidFill>
                  <a:srgbClr val="404040"/>
                </a:solidFill>
              </a:rPr>
              <a:t> y </a:t>
            </a:r>
            <a:r>
              <a:rPr lang="en-US" dirty="0" err="1">
                <a:solidFill>
                  <a:srgbClr val="404040"/>
                </a:solidFill>
              </a:rPr>
              <a:t>odontología</a:t>
            </a:r>
            <a:r>
              <a:rPr lang="en-US" dirty="0">
                <a:solidFill>
                  <a:srgbClr val="404040"/>
                </a:solidFill>
              </a:rPr>
              <a:t>?  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¿Sus </a:t>
            </a:r>
            <a:r>
              <a:rPr lang="en-US" dirty="0" err="1">
                <a:solidFill>
                  <a:srgbClr val="404040"/>
                </a:solidFill>
              </a:rPr>
              <a:t>médicos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aceptan</a:t>
            </a:r>
            <a:r>
              <a:rPr lang="en-US" dirty="0">
                <a:solidFill>
                  <a:srgbClr val="404040"/>
                </a:solidFill>
              </a:rPr>
              <a:t> la </a:t>
            </a:r>
            <a:r>
              <a:rPr lang="en-US" dirty="0" err="1">
                <a:solidFill>
                  <a:srgbClr val="404040"/>
                </a:solidFill>
              </a:rPr>
              <a:t>cobertura</a:t>
            </a:r>
            <a:r>
              <a:rPr lang="en-US" dirty="0">
                <a:solidFill>
                  <a:srgbClr val="404040"/>
                </a:solidFill>
              </a:rPr>
              <a:t>? ¿Los </a:t>
            </a:r>
            <a:r>
              <a:rPr lang="en-US" dirty="0" err="1">
                <a:solidFill>
                  <a:srgbClr val="404040"/>
                </a:solidFill>
              </a:rPr>
              <a:t>médicos</a:t>
            </a:r>
            <a:r>
              <a:rPr lang="en-US" dirty="0">
                <a:solidFill>
                  <a:srgbClr val="404040"/>
                </a:solidFill>
              </a:rPr>
              <a:t> que </a:t>
            </a:r>
            <a:r>
              <a:rPr lang="en-US" dirty="0" err="1">
                <a:solidFill>
                  <a:srgbClr val="404040"/>
                </a:solidFill>
              </a:rPr>
              <a:t>usted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quiere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ver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aceptan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nuevos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pacientes</a:t>
            </a:r>
            <a:r>
              <a:rPr lang="en-US" dirty="0">
                <a:solidFill>
                  <a:srgbClr val="404040"/>
                </a:solidFill>
              </a:rPr>
              <a:t>? 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¿Tiene que </a:t>
            </a:r>
            <a:r>
              <a:rPr lang="en-US" dirty="0" err="1">
                <a:solidFill>
                  <a:srgbClr val="404040"/>
                </a:solidFill>
              </a:rPr>
              <a:t>elegir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hospital y </a:t>
            </a:r>
            <a:r>
              <a:rPr lang="en-US" dirty="0" err="1">
                <a:solidFill>
                  <a:srgbClr val="404040"/>
                </a:solidFill>
              </a:rPr>
              <a:t>proveedores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cuidado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salud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una</a:t>
            </a:r>
            <a:r>
              <a:rPr lang="en-US" dirty="0">
                <a:solidFill>
                  <a:srgbClr val="404040"/>
                </a:solidFill>
              </a:rPr>
              <a:t> red? ¿</a:t>
            </a:r>
            <a:r>
              <a:rPr lang="en-US" dirty="0" err="1">
                <a:solidFill>
                  <a:srgbClr val="404040"/>
                </a:solidFill>
              </a:rPr>
              <a:t>Necesita</a:t>
            </a:r>
            <a:r>
              <a:rPr lang="en-US" dirty="0">
                <a:solidFill>
                  <a:srgbClr val="404040"/>
                </a:solidFill>
              </a:rPr>
              <a:t> ser </a:t>
            </a:r>
            <a:r>
              <a:rPr lang="en-US" dirty="0" err="1">
                <a:solidFill>
                  <a:srgbClr val="404040"/>
                </a:solidFill>
              </a:rPr>
              <a:t>referido</a:t>
            </a:r>
            <a:r>
              <a:rPr lang="en-US" dirty="0">
                <a:solidFill>
                  <a:srgbClr val="404040"/>
                </a:solidFill>
              </a:rPr>
              <a:t>? 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404040"/>
                </a:solidFill>
              </a:rPr>
              <a:t>¿</a:t>
            </a:r>
            <a:r>
              <a:rPr lang="en-US" dirty="0" err="1">
                <a:solidFill>
                  <a:srgbClr val="404040"/>
                </a:solidFill>
              </a:rPr>
              <a:t>Está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satisfecho</a:t>
            </a:r>
            <a:r>
              <a:rPr lang="en-US" dirty="0">
                <a:solidFill>
                  <a:srgbClr val="404040"/>
                </a:solidFill>
              </a:rPr>
              <a:t> con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cuidado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salud</a:t>
            </a:r>
            <a:r>
              <a:rPr lang="en-US" dirty="0">
                <a:solidFill>
                  <a:srgbClr val="404040"/>
                </a:solidFill>
              </a:rPr>
              <a:t>? La </a:t>
            </a:r>
            <a:r>
              <a:rPr lang="en-US" dirty="0" err="1">
                <a:solidFill>
                  <a:srgbClr val="404040"/>
                </a:solidFill>
              </a:rPr>
              <a:t>calidad</a:t>
            </a:r>
            <a:r>
              <a:rPr lang="en-US" dirty="0">
                <a:solidFill>
                  <a:srgbClr val="404040"/>
                </a:solidFill>
              </a:rPr>
              <a:t> del </a:t>
            </a:r>
            <a:r>
              <a:rPr lang="en-US" dirty="0" err="1">
                <a:solidFill>
                  <a:srgbClr val="404040"/>
                </a:solidFill>
              </a:rPr>
              <a:t>cuidado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salud</a:t>
            </a:r>
            <a:r>
              <a:rPr lang="en-US" dirty="0">
                <a:solidFill>
                  <a:srgbClr val="404040"/>
                </a:solidFill>
              </a:rPr>
              <a:t> y los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ofrecidos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por</a:t>
            </a:r>
            <a:r>
              <a:rPr lang="en-US" dirty="0">
                <a:solidFill>
                  <a:srgbClr val="404040"/>
                </a:solidFill>
              </a:rPr>
              <a:t> los planes y </a:t>
            </a:r>
            <a:r>
              <a:rPr lang="en-US" dirty="0" err="1">
                <a:solidFill>
                  <a:srgbClr val="404040"/>
                </a:solidFill>
              </a:rPr>
              <a:t>otros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proveedores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salud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puede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variar</a:t>
            </a:r>
            <a:r>
              <a:rPr lang="en-US" dirty="0">
                <a:solidFill>
                  <a:srgbClr val="404040"/>
                </a:solidFill>
              </a:rPr>
              <a:t>. ¿</a:t>
            </a:r>
            <a:r>
              <a:rPr lang="en-US" dirty="0" err="1">
                <a:solidFill>
                  <a:srgbClr val="404040"/>
                </a:solidFill>
              </a:rPr>
              <a:t>Cómo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han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calificado</a:t>
            </a:r>
            <a:r>
              <a:rPr lang="en-US" dirty="0">
                <a:solidFill>
                  <a:srgbClr val="404040"/>
                </a:solidFill>
              </a:rPr>
              <a:t> Medicare y </a:t>
            </a:r>
            <a:r>
              <a:rPr lang="en-US" dirty="0" err="1">
                <a:solidFill>
                  <a:srgbClr val="404040"/>
                </a:solidFill>
              </a:rPr>
              <a:t>otras</a:t>
            </a:r>
            <a:r>
              <a:rPr lang="en-US" dirty="0">
                <a:solidFill>
                  <a:srgbClr val="404040"/>
                </a:solidFill>
              </a:rPr>
              <a:t> personas con Medicare el </a:t>
            </a:r>
            <a:r>
              <a:rPr lang="en-US" dirty="0" err="1">
                <a:solidFill>
                  <a:srgbClr val="404040"/>
                </a:solidFill>
              </a:rPr>
              <a:t>cuidado</a:t>
            </a:r>
            <a:r>
              <a:rPr lang="en-US" dirty="0">
                <a:solidFill>
                  <a:srgbClr val="404040"/>
                </a:solidFill>
              </a:rPr>
              <a:t> y </a:t>
            </a:r>
            <a:r>
              <a:rPr lang="en-US" dirty="0" err="1">
                <a:solidFill>
                  <a:srgbClr val="404040"/>
                </a:solidFill>
              </a:rPr>
              <a:t>servicios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plan de </a:t>
            </a:r>
            <a:r>
              <a:rPr lang="en-US" dirty="0" err="1">
                <a:solidFill>
                  <a:srgbClr val="404040"/>
                </a:solidFill>
              </a:rPr>
              <a:t>salud</a:t>
            </a:r>
            <a:r>
              <a:rPr lang="en-US" dirty="0">
                <a:solidFill>
                  <a:srgbClr val="404040"/>
                </a:solidFill>
              </a:rPr>
              <a:t> y </a:t>
            </a:r>
            <a:r>
              <a:rPr lang="en-US" dirty="0" err="1">
                <a:solidFill>
                  <a:srgbClr val="404040"/>
                </a:solidFill>
              </a:rPr>
              <a:t>medicamentos</a:t>
            </a:r>
            <a:r>
              <a:rPr lang="en-US" dirty="0">
                <a:solidFill>
                  <a:srgbClr val="404040"/>
                </a:solidFill>
              </a:rPr>
              <a:t>? 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¿Este plan </a:t>
            </a:r>
            <a:r>
              <a:rPr lang="en-US" dirty="0" err="1"/>
              <a:t>afectará</a:t>
            </a:r>
            <a:r>
              <a:rPr lang="en-US" dirty="0"/>
              <a:t> a </a:t>
            </a:r>
            <a:r>
              <a:rPr lang="en-US" dirty="0" err="1"/>
              <a:t>alguna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</a:t>
            </a:r>
            <a:r>
              <a:rPr lang="en-US" dirty="0" err="1"/>
              <a:t>adicional</a:t>
            </a:r>
            <a:r>
              <a:rPr lang="en-US" dirty="0"/>
              <a:t> que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?  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216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9F654-7D4E-CDB0-5ADD-1107B8998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272197-C964-3549-E60D-2419780918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2CB67C-4F3D-7A7E-51C9-DFA08C8418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ea typeface="Calibri"/>
              <a:cs typeface="Calibri"/>
            </a:endParaRPr>
          </a:p>
          <a:p>
            <a:pPr rtl="0"/>
            <a:r>
              <a:rPr lang="en-US" b="1" dirty="0" err="1"/>
              <a:t>Hágase</a:t>
            </a:r>
            <a:r>
              <a:rPr lang="en-US" b="1" dirty="0"/>
              <a:t> las </a:t>
            </a:r>
            <a:r>
              <a:rPr lang="en-US" b="1" dirty="0" err="1"/>
              <a:t>siguientes</a:t>
            </a:r>
            <a:r>
              <a:rPr lang="en-US" b="1" dirty="0"/>
              <a:t> </a:t>
            </a:r>
            <a:r>
              <a:rPr lang="en-US" b="1" dirty="0" err="1"/>
              <a:t>preguntas</a:t>
            </a:r>
            <a:r>
              <a:rPr lang="en-US" b="1" dirty="0"/>
              <a:t> antes de </a:t>
            </a:r>
            <a:r>
              <a:rPr lang="en-US" b="1" dirty="0" err="1"/>
              <a:t>elegir</a:t>
            </a:r>
            <a:r>
              <a:rPr lang="en-US" b="1" dirty="0"/>
              <a:t> un plan Medicare Advantage que </a:t>
            </a:r>
            <a:r>
              <a:rPr lang="en-US" b="1" dirty="0" err="1"/>
              <a:t>incluya</a:t>
            </a:r>
            <a:r>
              <a:rPr lang="en-US" b="1" dirty="0"/>
              <a:t> </a:t>
            </a:r>
            <a:r>
              <a:rPr lang="en-US" b="1" dirty="0" err="1"/>
              <a:t>cobertura</a:t>
            </a:r>
            <a:r>
              <a:rPr lang="en-US" b="1" dirty="0"/>
              <a:t> de </a:t>
            </a:r>
            <a:r>
              <a:rPr lang="en-US" b="1" dirty="0" err="1"/>
              <a:t>medicamentos</a:t>
            </a:r>
            <a:r>
              <a:rPr lang="en-US" b="1" dirty="0"/>
              <a:t> o un plan </a:t>
            </a:r>
            <a:r>
              <a:rPr lang="en-US" b="1" dirty="0" err="1"/>
              <a:t>independiente</a:t>
            </a:r>
            <a:r>
              <a:rPr lang="en-US" b="1" dirty="0"/>
              <a:t> de la </a:t>
            </a:r>
            <a:r>
              <a:rPr lang="en-US" b="1" dirty="0" err="1"/>
              <a:t>Parte</a:t>
            </a:r>
            <a:r>
              <a:rPr lang="en-US" b="1" dirty="0"/>
              <a:t> D: 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¿El plan </a:t>
            </a:r>
            <a:r>
              <a:rPr lang="en-US" dirty="0" err="1"/>
              <a:t>cubre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 los </a:t>
            </a:r>
            <a:r>
              <a:rPr lang="en-US" dirty="0" err="1"/>
              <a:t>medicamentos</a:t>
            </a:r>
            <a:r>
              <a:rPr lang="en-US" dirty="0"/>
              <a:t> que </a:t>
            </a:r>
            <a:r>
              <a:rPr lang="en-US" dirty="0" err="1"/>
              <a:t>tomo</a:t>
            </a:r>
            <a:r>
              <a:rPr lang="en-US" dirty="0"/>
              <a:t>? 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¿El plan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restricciones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mis </a:t>
            </a:r>
            <a:r>
              <a:rPr lang="en-US" dirty="0" err="1"/>
              <a:t>medicamentos</a:t>
            </a:r>
            <a:r>
              <a:rPr lang="en-US" dirty="0"/>
              <a:t> (es </a:t>
            </a:r>
            <a:r>
              <a:rPr lang="en-US" dirty="0" err="1"/>
              <a:t>decir</a:t>
            </a:r>
            <a:r>
              <a:rPr lang="en-US" dirty="0"/>
              <a:t>, </a:t>
            </a:r>
            <a:r>
              <a:rPr lang="en-US" dirty="0" err="1"/>
              <a:t>autorización</a:t>
            </a:r>
            <a:r>
              <a:rPr lang="en-US" dirty="0"/>
              <a:t> previa, </a:t>
            </a:r>
            <a:r>
              <a:rPr lang="en-US" dirty="0" err="1"/>
              <a:t>terapia</a:t>
            </a:r>
            <a:r>
              <a:rPr lang="en-US" dirty="0"/>
              <a:t> </a:t>
            </a:r>
            <a:r>
              <a:rPr lang="en-US" dirty="0" err="1"/>
              <a:t>escalonada</a:t>
            </a:r>
            <a:r>
              <a:rPr lang="en-US" dirty="0"/>
              <a:t> o </a:t>
            </a:r>
            <a:r>
              <a:rPr lang="en-US" dirty="0" err="1"/>
              <a:t>límites</a:t>
            </a:r>
            <a:r>
              <a:rPr lang="en-US" dirty="0"/>
              <a:t> de </a:t>
            </a:r>
            <a:r>
              <a:rPr lang="en-US" dirty="0" err="1"/>
              <a:t>cantidad</a:t>
            </a:r>
            <a:r>
              <a:rPr lang="en-US" dirty="0"/>
              <a:t>)? </a:t>
            </a:r>
          </a:p>
          <a:p>
            <a:pPr marL="628650" lvl="1" indent="-171450" rtl="0">
              <a:buFont typeface="Arial" panose="020B0604020202020204" pitchFamily="34" charset="0"/>
              <a:buChar char="•"/>
            </a:pPr>
            <a:r>
              <a:rPr lang="en-US" b="1" dirty="0"/>
              <a:t>La </a:t>
            </a:r>
            <a:r>
              <a:rPr lang="en-US" b="1" dirty="0" err="1"/>
              <a:t>autorización</a:t>
            </a:r>
            <a:r>
              <a:rPr lang="en-US" b="1" dirty="0"/>
              <a:t> previa </a:t>
            </a:r>
            <a:r>
              <a:rPr lang="en-US" dirty="0" err="1"/>
              <a:t>significa</a:t>
            </a:r>
            <a:r>
              <a:rPr lang="en-US" dirty="0"/>
              <a:t> que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obtener</a:t>
            </a:r>
            <a:r>
              <a:rPr lang="en-US" dirty="0"/>
              <a:t> la </a:t>
            </a:r>
            <a:r>
              <a:rPr lang="en-US" dirty="0" err="1"/>
              <a:t>aprobación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plan de la </a:t>
            </a:r>
            <a:r>
              <a:rPr lang="en-US" dirty="0" err="1"/>
              <a:t>Parte</a:t>
            </a:r>
            <a:r>
              <a:rPr lang="en-US" dirty="0"/>
              <a:t> D antes de que el plan </a:t>
            </a:r>
            <a:r>
              <a:rPr lang="en-US" dirty="0" err="1"/>
              <a:t>pague</a:t>
            </a:r>
            <a:r>
              <a:rPr lang="en-US" dirty="0"/>
              <a:t> el </a:t>
            </a:r>
            <a:r>
              <a:rPr lang="en-US" dirty="0" err="1"/>
              <a:t>medicamento</a:t>
            </a:r>
            <a:r>
              <a:rPr lang="en-US" dirty="0"/>
              <a:t>.    </a:t>
            </a:r>
          </a:p>
          <a:p>
            <a:pPr marL="628650" lvl="1" indent="-171450" rtl="0">
              <a:buFont typeface="Arial" panose="020B0604020202020204" pitchFamily="34" charset="0"/>
              <a:buChar char="•"/>
            </a:pPr>
            <a:r>
              <a:rPr dirty="0"/>
              <a:t>La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terapia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escalonada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significa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su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plan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requiere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que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pruebe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una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versión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más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barata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su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medicamento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antes de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cubrir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la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más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cara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. </a:t>
            </a:r>
          </a:p>
          <a:p>
            <a:pPr marL="628650" lvl="1" indent="-171450" rtl="0">
              <a:buFont typeface="Arial" panose="020B0604020202020204" pitchFamily="34" charset="0"/>
              <a:buChar char="•"/>
            </a:pPr>
            <a:r>
              <a:rPr lang="en-US" b="1" dirty="0"/>
              <a:t>Los </a:t>
            </a:r>
            <a:r>
              <a:rPr lang="en-US" b="1" dirty="0" err="1"/>
              <a:t>límites</a:t>
            </a:r>
            <a:r>
              <a:rPr lang="en-US" b="1" dirty="0"/>
              <a:t> de </a:t>
            </a:r>
            <a:r>
              <a:rPr lang="en-US" b="1" dirty="0" err="1"/>
              <a:t>cantidad</a:t>
            </a:r>
            <a:r>
              <a:rPr lang="en-US" dirty="0"/>
              <a:t> </a:t>
            </a:r>
            <a:r>
              <a:rPr lang="en-US" dirty="0" err="1"/>
              <a:t>limitan</a:t>
            </a:r>
            <a:r>
              <a:rPr lang="en-US" dirty="0"/>
              <a:t> la </a:t>
            </a:r>
            <a:r>
              <a:rPr lang="en-US" dirty="0" err="1"/>
              <a:t>cantidad</a:t>
            </a:r>
            <a:r>
              <a:rPr lang="en-US" dirty="0"/>
              <a:t> de un </a:t>
            </a:r>
            <a:r>
              <a:rPr lang="en-US" dirty="0" err="1"/>
              <a:t>medicamento</a:t>
            </a:r>
            <a:r>
              <a:rPr lang="en-US" dirty="0"/>
              <a:t> que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obtener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receta</a:t>
            </a:r>
            <a:r>
              <a:rPr lang="en-US" dirty="0"/>
              <a:t>, como 30 pastillas de </a:t>
            </a:r>
            <a:r>
              <a:rPr lang="en-US" dirty="0" err="1"/>
              <a:t>Medicamento</a:t>
            </a:r>
            <a:r>
              <a:rPr lang="en-US" dirty="0"/>
              <a:t> X al </a:t>
            </a:r>
            <a:r>
              <a:rPr lang="en-US" dirty="0" err="1"/>
              <a:t>mes</a:t>
            </a:r>
            <a:r>
              <a:rPr lang="en-US" dirty="0"/>
              <a:t>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¿Cuánto </a:t>
            </a:r>
            <a:r>
              <a:rPr lang="en-US" dirty="0" err="1"/>
              <a:t>pagaré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primas</a:t>
            </a:r>
            <a:r>
              <a:rPr lang="en-US" dirty="0"/>
              <a:t> </a:t>
            </a:r>
            <a:r>
              <a:rPr lang="en-US" dirty="0" err="1"/>
              <a:t>mensuales</a:t>
            </a:r>
            <a:r>
              <a:rPr lang="en-US" dirty="0"/>
              <a:t> y el deducible </a:t>
            </a:r>
            <a:r>
              <a:rPr lang="en-US" dirty="0" err="1"/>
              <a:t>anual</a:t>
            </a:r>
            <a:r>
              <a:rPr lang="en-US" dirty="0"/>
              <a:t>? 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¿Cuánto </a:t>
            </a:r>
            <a:r>
              <a:rPr lang="en-US" dirty="0" err="1"/>
              <a:t>pagaré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farmacia</a:t>
            </a:r>
            <a:r>
              <a:rPr lang="en-US" dirty="0"/>
              <a:t> (</a:t>
            </a:r>
            <a:r>
              <a:rPr lang="en-US" dirty="0" err="1"/>
              <a:t>copago</a:t>
            </a:r>
            <a:r>
              <a:rPr lang="en-US" dirty="0"/>
              <a:t>/</a:t>
            </a:r>
            <a:r>
              <a:rPr lang="en-US" dirty="0" err="1"/>
              <a:t>coseguro</a:t>
            </a:r>
            <a:r>
              <a:rPr lang="en-US" dirty="0"/>
              <a:t>)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medicamento</a:t>
            </a:r>
            <a:r>
              <a:rPr lang="en-US" dirty="0"/>
              <a:t> que tome?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¿Mi </a:t>
            </a:r>
            <a:r>
              <a:rPr lang="en-US" dirty="0" err="1"/>
              <a:t>farmacia</a:t>
            </a:r>
            <a:r>
              <a:rPr lang="en-US" dirty="0"/>
              <a:t>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red </a:t>
            </a:r>
            <a:r>
              <a:rPr lang="en-US" dirty="0" err="1"/>
              <a:t>preferida</a:t>
            </a:r>
            <a:r>
              <a:rPr lang="en-US" dirty="0"/>
              <a:t> del plan? </a:t>
            </a:r>
            <a:r>
              <a:rPr lang="en-US" dirty="0" err="1"/>
              <a:t>Pagas</a:t>
            </a:r>
            <a:r>
              <a:rPr lang="en-US" dirty="0"/>
              <a:t> </a:t>
            </a:r>
            <a:r>
              <a:rPr lang="en-US" dirty="0" err="1"/>
              <a:t>menos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usas</a:t>
            </a:r>
            <a:r>
              <a:rPr lang="en-US" dirty="0"/>
              <a:t> </a:t>
            </a:r>
            <a:r>
              <a:rPr lang="en-US" dirty="0" err="1"/>
              <a:t>farmacias</a:t>
            </a:r>
            <a:r>
              <a:rPr lang="en-US" dirty="0"/>
              <a:t> de red </a:t>
            </a:r>
            <a:r>
              <a:rPr lang="en-US" dirty="0" err="1"/>
              <a:t>preferida</a:t>
            </a:r>
            <a:r>
              <a:rPr lang="en-US" dirty="0"/>
              <a:t>.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¿Puedo </a:t>
            </a:r>
            <a:r>
              <a:rPr lang="en-US" dirty="0" err="1"/>
              <a:t>surtir</a:t>
            </a:r>
            <a:r>
              <a:rPr lang="en-US" dirty="0"/>
              <a:t> mis </a:t>
            </a:r>
            <a:r>
              <a:rPr lang="en-US" dirty="0" err="1"/>
              <a:t>recetas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correo</a:t>
            </a:r>
            <a:r>
              <a:rPr lang="en-US" dirty="0"/>
              <a:t>?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¿</a:t>
            </a:r>
            <a:r>
              <a:rPr lang="en-US" dirty="0" err="1"/>
              <a:t>Cuál</a:t>
            </a:r>
            <a:r>
              <a:rPr lang="en-US" dirty="0"/>
              <a:t> es la </a:t>
            </a:r>
            <a:r>
              <a:rPr lang="en-US" dirty="0" err="1"/>
              <a:t>calificación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estrellas</a:t>
            </a:r>
            <a:r>
              <a:rPr lang="en-US" dirty="0"/>
              <a:t> del plan? 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tengo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para </a:t>
            </a:r>
            <a:r>
              <a:rPr lang="en-US" dirty="0" err="1"/>
              <a:t>jubilados</a:t>
            </a:r>
            <a:r>
              <a:rPr lang="en-US" dirty="0"/>
              <a:t>, ¿</a:t>
            </a:r>
            <a:r>
              <a:rPr lang="en-US" dirty="0" err="1"/>
              <a:t>funcionará</a:t>
            </a:r>
            <a:r>
              <a:rPr lang="en-US" dirty="0"/>
              <a:t> el plan de </a:t>
            </a:r>
            <a:r>
              <a:rPr lang="en-US" dirty="0" err="1"/>
              <a:t>medicamentos</a:t>
            </a:r>
            <a:r>
              <a:rPr lang="en-US" dirty="0"/>
              <a:t> de Medicare con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? 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173627-72FC-5C70-F485-729B43E774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8087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/>
              <a:t>Un Seguro </a:t>
            </a:r>
            <a:r>
              <a:rPr lang="en-US" b="1" dirty="0" err="1"/>
              <a:t>Suplementario</a:t>
            </a:r>
            <a:r>
              <a:rPr lang="en-US" b="1" dirty="0"/>
              <a:t> de Medicare (Medigap) es </a:t>
            </a:r>
            <a:r>
              <a:rPr lang="en-US" b="1" dirty="0" err="1"/>
              <a:t>una</a:t>
            </a:r>
            <a:r>
              <a:rPr lang="en-US" b="1" dirty="0"/>
              <a:t> </a:t>
            </a:r>
            <a:r>
              <a:rPr lang="en-US" b="1" dirty="0" err="1"/>
              <a:t>póliza</a:t>
            </a:r>
            <a:r>
              <a:rPr lang="en-US" b="1" dirty="0"/>
              <a:t> que </a:t>
            </a:r>
            <a:r>
              <a:rPr lang="en-US" b="1" dirty="0" err="1"/>
              <a:t>ayuda</a:t>
            </a:r>
            <a:r>
              <a:rPr lang="en-US" b="1" dirty="0"/>
              <a:t> a </a:t>
            </a:r>
            <a:r>
              <a:rPr lang="en-US" b="1" dirty="0" err="1"/>
              <a:t>cubrir</a:t>
            </a:r>
            <a:r>
              <a:rPr lang="en-US" b="1" dirty="0"/>
              <a:t> "</a:t>
            </a:r>
            <a:r>
              <a:rPr lang="en-US" b="1" dirty="0" err="1"/>
              <a:t>brechas</a:t>
            </a:r>
            <a:r>
              <a:rPr lang="en-US" b="1" dirty="0"/>
              <a:t>" </a:t>
            </a:r>
            <a:r>
              <a:rPr lang="en-US" b="1" dirty="0" err="1"/>
              <a:t>en</a:t>
            </a:r>
            <a:r>
              <a:rPr lang="en-US" b="1" dirty="0"/>
              <a:t> el Medicare Original. </a:t>
            </a:r>
            <a:r>
              <a:rPr lang="en-US" dirty="0"/>
              <a:t>Las </a:t>
            </a:r>
            <a:r>
              <a:rPr lang="en-US" dirty="0" err="1"/>
              <a:t>compañías</a:t>
            </a:r>
            <a:r>
              <a:rPr lang="en-US" dirty="0"/>
              <a:t> </a:t>
            </a:r>
            <a:r>
              <a:rPr lang="en-US" dirty="0" err="1"/>
              <a:t>privadas</a:t>
            </a:r>
            <a:r>
              <a:rPr lang="en-US" dirty="0"/>
              <a:t> </a:t>
            </a:r>
            <a:r>
              <a:rPr lang="en-US" dirty="0" err="1"/>
              <a:t>venden</a:t>
            </a:r>
            <a:r>
              <a:rPr lang="en-US" dirty="0"/>
              <a:t> </a:t>
            </a:r>
            <a:r>
              <a:rPr lang="en-US" dirty="0" err="1"/>
              <a:t>estas</a:t>
            </a:r>
            <a:r>
              <a:rPr lang="en-US" dirty="0"/>
              <a:t> </a:t>
            </a:r>
            <a:r>
              <a:rPr lang="en-US" dirty="0" err="1"/>
              <a:t>pólizas</a:t>
            </a:r>
            <a:r>
              <a:rPr lang="en-US" dirty="0"/>
              <a:t>.</a:t>
            </a:r>
            <a:r>
              <a:rPr lang="en-US" b="1" dirty="0"/>
              <a:t> </a:t>
            </a:r>
            <a:r>
              <a:rPr lang="en-US" dirty="0"/>
              <a:t>El Medicare Original </a:t>
            </a:r>
            <a:r>
              <a:rPr lang="en-US" dirty="0" err="1"/>
              <a:t>cubre</a:t>
            </a:r>
            <a:r>
              <a:rPr lang="en-US" dirty="0"/>
              <a:t> gran </a:t>
            </a:r>
            <a:r>
              <a:rPr lang="en-US" dirty="0" err="1"/>
              <a:t>parte</a:t>
            </a:r>
            <a:r>
              <a:rPr lang="en-US" dirty="0"/>
              <a:t>, </a:t>
            </a:r>
            <a:r>
              <a:rPr lang="en-US" dirty="0" err="1"/>
              <a:t>pero</a:t>
            </a:r>
            <a:r>
              <a:rPr lang="en-US" dirty="0"/>
              <a:t> no </a:t>
            </a:r>
            <a:r>
              <a:rPr lang="en-US" dirty="0" err="1"/>
              <a:t>todo</a:t>
            </a:r>
            <a:r>
              <a:rPr lang="en-US" dirty="0"/>
              <a:t>, del </a:t>
            </a:r>
            <a:r>
              <a:rPr lang="en-US" dirty="0" err="1"/>
              <a:t>costo</a:t>
            </a:r>
            <a:r>
              <a:rPr lang="en-US" dirty="0"/>
              <a:t> de los </a:t>
            </a:r>
            <a:r>
              <a:rPr lang="en-US" dirty="0" err="1"/>
              <a:t>servicios</a:t>
            </a:r>
            <a:r>
              <a:rPr lang="en-US" dirty="0"/>
              <a:t> y </a:t>
            </a:r>
            <a:r>
              <a:rPr lang="en-US" dirty="0" err="1"/>
              <a:t>suministros</a:t>
            </a:r>
            <a:r>
              <a:rPr lang="en-US" dirty="0"/>
              <a:t> </a:t>
            </a:r>
            <a:r>
              <a:rPr lang="en-US" dirty="0" err="1"/>
              <a:t>médicos</a:t>
            </a:r>
            <a:r>
              <a:rPr lang="en-US" dirty="0"/>
              <a:t> </a:t>
            </a:r>
            <a:r>
              <a:rPr lang="en-US" dirty="0" err="1"/>
              <a:t>cubiertos</a:t>
            </a:r>
            <a:r>
              <a:rPr lang="en-US" dirty="0"/>
              <a:t>. Las </a:t>
            </a:r>
            <a:r>
              <a:rPr lang="en-US" dirty="0" err="1"/>
              <a:t>pólizas</a:t>
            </a:r>
            <a:r>
              <a:rPr lang="en-US" dirty="0"/>
              <a:t> Medigap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ayudar</a:t>
            </a:r>
            <a:r>
              <a:rPr lang="en-US" dirty="0"/>
              <a:t> a </a:t>
            </a:r>
            <a:r>
              <a:rPr lang="en-US" dirty="0" err="1"/>
              <a:t>cubrir</a:t>
            </a:r>
            <a:r>
              <a:rPr lang="en-US" dirty="0"/>
              <a:t> </a:t>
            </a:r>
            <a:r>
              <a:rPr lang="en-US" dirty="0" err="1"/>
              <a:t>algunos</a:t>
            </a:r>
            <a:r>
              <a:rPr lang="en-US" dirty="0"/>
              <a:t> de los </a:t>
            </a:r>
            <a:r>
              <a:rPr lang="en-US" dirty="0" err="1"/>
              <a:t>costos</a:t>
            </a:r>
            <a:r>
              <a:rPr lang="en-US" dirty="0"/>
              <a:t> que el Medicare Original no </a:t>
            </a:r>
            <a:r>
              <a:rPr lang="en-US" dirty="0" err="1"/>
              <a:t>cubre</a:t>
            </a:r>
            <a:r>
              <a:rPr lang="en-US" dirty="0"/>
              <a:t>, como copagos, </a:t>
            </a:r>
            <a:r>
              <a:rPr lang="en-US" dirty="0" err="1"/>
              <a:t>coseguros</a:t>
            </a:r>
            <a:r>
              <a:rPr lang="en-US" dirty="0"/>
              <a:t> y deducibles.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 err="1"/>
              <a:t>Algunas</a:t>
            </a:r>
            <a:r>
              <a:rPr lang="en-US" b="1" dirty="0"/>
              <a:t> </a:t>
            </a:r>
            <a:r>
              <a:rPr lang="en-US" b="1" dirty="0" err="1"/>
              <a:t>pólizas</a:t>
            </a:r>
            <a:r>
              <a:rPr lang="en-US" b="1" dirty="0"/>
              <a:t> de Medigap también </a:t>
            </a:r>
            <a:r>
              <a:rPr lang="en-US" b="1" dirty="0" err="1"/>
              <a:t>cubren</a:t>
            </a:r>
            <a:r>
              <a:rPr lang="en-US" b="1" dirty="0"/>
              <a:t> </a:t>
            </a:r>
            <a:r>
              <a:rPr lang="en-US" b="1" dirty="0" err="1"/>
              <a:t>beneficios</a:t>
            </a:r>
            <a:r>
              <a:rPr lang="en-US" b="1" dirty="0"/>
              <a:t> que el Medicare Original no </a:t>
            </a:r>
            <a:r>
              <a:rPr lang="en-US" b="1" dirty="0" err="1"/>
              <a:t>cubre</a:t>
            </a:r>
            <a:r>
              <a:rPr lang="en-US" b="1" dirty="0"/>
              <a:t>, </a:t>
            </a:r>
            <a:r>
              <a:rPr lang="en-US" dirty="0"/>
              <a:t>como </a:t>
            </a:r>
            <a:r>
              <a:rPr lang="en-US" dirty="0" err="1"/>
              <a:t>gastos</a:t>
            </a:r>
            <a:r>
              <a:rPr lang="en-US" dirty="0"/>
              <a:t> de </a:t>
            </a:r>
            <a:r>
              <a:rPr lang="en-US" dirty="0" err="1"/>
              <a:t>emergencia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viajes</a:t>
            </a:r>
            <a:r>
              <a:rPr lang="en-US" dirty="0"/>
              <a:t> al </a:t>
            </a:r>
            <a:r>
              <a:rPr lang="en-US" dirty="0" err="1"/>
              <a:t>extranjero</a:t>
            </a:r>
            <a:r>
              <a:rPr lang="en-US" dirty="0"/>
              <a:t>. Las </a:t>
            </a:r>
            <a:r>
              <a:rPr lang="en-US" dirty="0" err="1"/>
              <a:t>pólizas</a:t>
            </a:r>
            <a:r>
              <a:rPr lang="en-US" dirty="0"/>
              <a:t> Medigap no </a:t>
            </a:r>
            <a:r>
              <a:rPr lang="en-US" dirty="0" err="1"/>
              <a:t>cubren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 los </a:t>
            </a:r>
            <a:r>
              <a:rPr lang="en-US" dirty="0" err="1"/>
              <a:t>costos</a:t>
            </a:r>
            <a:r>
              <a:rPr lang="en-US" dirty="0"/>
              <a:t> bajo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cobertura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, </a:t>
            </a:r>
            <a:r>
              <a:rPr lang="en-US" dirty="0" err="1"/>
              <a:t>incluidos</a:t>
            </a:r>
            <a:r>
              <a:rPr lang="en-US" dirty="0"/>
              <a:t> los planes Medicare Advantage, los planes de </a:t>
            </a:r>
            <a:r>
              <a:rPr lang="en-US" dirty="0" err="1"/>
              <a:t>medicamentos</a:t>
            </a:r>
            <a:r>
              <a:rPr lang="en-US" dirty="0"/>
              <a:t> </a:t>
            </a:r>
            <a:r>
              <a:rPr lang="en-US" dirty="0" err="1"/>
              <a:t>independientes</a:t>
            </a:r>
            <a:r>
              <a:rPr lang="en-US" dirty="0"/>
              <a:t> de Medicare, la </a:t>
            </a:r>
            <a:r>
              <a:rPr lang="en-US" dirty="0" err="1"/>
              <a:t>cobertura</a:t>
            </a:r>
            <a:r>
              <a:rPr lang="en-US" dirty="0"/>
              <a:t> </a:t>
            </a:r>
            <a:r>
              <a:rPr lang="en-US" dirty="0" err="1"/>
              <a:t>médica</a:t>
            </a:r>
            <a:r>
              <a:rPr lang="en-US" dirty="0"/>
              <a:t> </a:t>
            </a:r>
            <a:r>
              <a:rPr lang="en-US" dirty="0" err="1"/>
              <a:t>colectiva</a:t>
            </a:r>
            <a:r>
              <a:rPr lang="en-US" dirty="0"/>
              <a:t> de </a:t>
            </a:r>
            <a:r>
              <a:rPr lang="en-US" dirty="0" err="1"/>
              <a:t>empleadores</a:t>
            </a:r>
            <a:r>
              <a:rPr lang="en-US" dirty="0"/>
              <a:t> o </a:t>
            </a:r>
            <a:r>
              <a:rPr lang="en-US" dirty="0" err="1"/>
              <a:t>sindicatos</a:t>
            </a:r>
            <a:r>
              <a:rPr lang="en-US" dirty="0"/>
              <a:t>, Medicaid o TRICARE.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 err="1"/>
              <a:t>Todas</a:t>
            </a:r>
            <a:r>
              <a:rPr lang="en-US" b="1" dirty="0"/>
              <a:t> las </a:t>
            </a:r>
            <a:r>
              <a:rPr lang="en-US" b="1" dirty="0" err="1"/>
              <a:t>pólizas</a:t>
            </a:r>
            <a:r>
              <a:rPr lang="en-US" b="1" dirty="0"/>
              <a:t> de Medigap </a:t>
            </a:r>
            <a:r>
              <a:rPr lang="en-US" b="1" dirty="0" err="1"/>
              <a:t>deben</a:t>
            </a:r>
            <a:r>
              <a:rPr lang="en-US" b="1" dirty="0"/>
              <a:t> </a:t>
            </a:r>
            <a:r>
              <a:rPr lang="en-US" b="1" dirty="0" err="1"/>
              <a:t>cumplir</a:t>
            </a:r>
            <a:r>
              <a:rPr lang="en-US" b="1" dirty="0"/>
              <a:t> con </a:t>
            </a:r>
            <a:r>
              <a:rPr lang="en-US" b="1" dirty="0" err="1"/>
              <a:t>leyes</a:t>
            </a:r>
            <a:r>
              <a:rPr lang="en-US" b="1" dirty="0"/>
              <a:t> federales y </a:t>
            </a:r>
            <a:r>
              <a:rPr lang="en-US" b="1" dirty="0" err="1"/>
              <a:t>estatales</a:t>
            </a:r>
            <a:r>
              <a:rPr lang="en-US" b="1" dirty="0"/>
              <a:t> </a:t>
            </a:r>
            <a:r>
              <a:rPr lang="en-US" b="1" dirty="0" err="1"/>
              <a:t>diseñadas</a:t>
            </a:r>
            <a:r>
              <a:rPr lang="en-US" b="1" dirty="0"/>
              <a:t> para </a:t>
            </a:r>
            <a:r>
              <a:rPr lang="en-US" b="1" dirty="0" err="1"/>
              <a:t>protegerte</a:t>
            </a:r>
            <a:r>
              <a:rPr lang="en-US" b="1" dirty="0"/>
              <a:t>, </a:t>
            </a:r>
            <a:r>
              <a:rPr lang="en-US" dirty="0"/>
              <a:t>y las </a:t>
            </a:r>
            <a:r>
              <a:rPr lang="en-US" dirty="0" err="1"/>
              <a:t>pólizas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identificar</a:t>
            </a:r>
            <a:r>
              <a:rPr lang="en-US" dirty="0"/>
              <a:t> </a:t>
            </a:r>
            <a:r>
              <a:rPr lang="en-US" dirty="0" err="1"/>
              <a:t>claramente</a:t>
            </a:r>
            <a:r>
              <a:rPr lang="en-US" dirty="0"/>
              <a:t> como "Seguro </a:t>
            </a:r>
            <a:r>
              <a:rPr lang="en-US" dirty="0" err="1"/>
              <a:t>Suplementario</a:t>
            </a:r>
            <a:r>
              <a:rPr lang="en-US" dirty="0"/>
              <a:t> de Medicare". Las </a:t>
            </a:r>
            <a:r>
              <a:rPr lang="en-US" dirty="0" err="1"/>
              <a:t>pólizas</a:t>
            </a:r>
            <a:r>
              <a:rPr lang="en-US" dirty="0"/>
              <a:t> de Medigap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estandarizadas</a:t>
            </a:r>
            <a:r>
              <a:rPr lang="en-US" dirty="0"/>
              <a:t> y,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mayoría</a:t>
            </a:r>
            <a:r>
              <a:rPr lang="en-US" dirty="0"/>
              <a:t> de los </a:t>
            </a:r>
            <a:r>
              <a:rPr lang="en-US" dirty="0" err="1"/>
              <a:t>estados</a:t>
            </a:r>
            <a:r>
              <a:rPr lang="en-US" dirty="0"/>
              <a:t>, se </a:t>
            </a:r>
            <a:r>
              <a:rPr lang="en-US" dirty="0" err="1"/>
              <a:t>denominan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letras</a:t>
            </a:r>
            <a:r>
              <a:rPr lang="en-US" dirty="0"/>
              <a:t> como Planes A–N. Cada </a:t>
            </a:r>
            <a:r>
              <a:rPr lang="en-US" dirty="0" err="1"/>
              <a:t>póliza</a:t>
            </a:r>
            <a:r>
              <a:rPr lang="en-US" dirty="0"/>
              <a:t> de Medigap </a:t>
            </a:r>
            <a:r>
              <a:rPr lang="en-US" dirty="0" err="1"/>
              <a:t>estandarizada</a:t>
            </a:r>
            <a:r>
              <a:rPr lang="en-US" dirty="0"/>
              <a:t> bajo la </a:t>
            </a:r>
            <a:r>
              <a:rPr lang="en-US" dirty="0" err="1"/>
              <a:t>misma</a:t>
            </a:r>
            <a:r>
              <a:rPr lang="en-US" dirty="0"/>
              <a:t> carta de plan </a:t>
            </a:r>
            <a:r>
              <a:rPr lang="en-US" dirty="0" err="1"/>
              <a:t>debe</a:t>
            </a:r>
            <a:r>
              <a:rPr lang="en-US" dirty="0"/>
              <a:t> </a:t>
            </a:r>
            <a:r>
              <a:rPr lang="en-US" dirty="0" err="1"/>
              <a:t>ofrecer</a:t>
            </a:r>
            <a:r>
              <a:rPr lang="en-US" dirty="0"/>
              <a:t> los </a:t>
            </a:r>
            <a:r>
              <a:rPr lang="en-US" dirty="0" err="1"/>
              <a:t>mismos</a:t>
            </a:r>
            <a:r>
              <a:rPr lang="en-US" dirty="0"/>
              <a:t> </a:t>
            </a:r>
            <a:r>
              <a:rPr lang="en-US" dirty="0" err="1"/>
              <a:t>beneficios</a:t>
            </a:r>
            <a:r>
              <a:rPr lang="en-US" dirty="0"/>
              <a:t> </a:t>
            </a:r>
            <a:r>
              <a:rPr lang="en-US" dirty="0" err="1"/>
              <a:t>básicos</a:t>
            </a:r>
            <a:r>
              <a:rPr lang="en-US" dirty="0"/>
              <a:t>, </a:t>
            </a:r>
            <a:r>
              <a:rPr lang="en-US" dirty="0" err="1"/>
              <a:t>independientemente</a:t>
            </a:r>
            <a:r>
              <a:rPr lang="en-US" dirty="0"/>
              <a:t> de la </a:t>
            </a:r>
            <a:r>
              <a:rPr lang="en-US" dirty="0" err="1"/>
              <a:t>compañía</a:t>
            </a:r>
            <a:r>
              <a:rPr lang="en-US" dirty="0"/>
              <a:t> de </a:t>
            </a:r>
            <a:r>
              <a:rPr lang="en-US" dirty="0" err="1"/>
              <a:t>seguros</a:t>
            </a:r>
            <a:r>
              <a:rPr lang="en-US" dirty="0"/>
              <a:t> que la </a:t>
            </a:r>
            <a:r>
              <a:rPr lang="en-US" dirty="0" err="1"/>
              <a:t>venda</a:t>
            </a:r>
            <a:r>
              <a:rPr lang="en-US" dirty="0"/>
              <a:t>. El </a:t>
            </a:r>
            <a:r>
              <a:rPr lang="en-US" dirty="0" err="1"/>
              <a:t>costo</a:t>
            </a:r>
            <a:r>
              <a:rPr lang="en-US" dirty="0"/>
              <a:t> </a:t>
            </a:r>
            <a:r>
              <a:rPr lang="en-US" dirty="0" err="1"/>
              <a:t>suele</a:t>
            </a:r>
            <a:r>
              <a:rPr lang="en-US" dirty="0"/>
              <a:t> ser la </a:t>
            </a:r>
            <a:r>
              <a:rPr lang="en-US" dirty="0" err="1"/>
              <a:t>única</a:t>
            </a:r>
            <a:r>
              <a:rPr lang="en-US" dirty="0"/>
              <a:t> </a:t>
            </a:r>
            <a:r>
              <a:rPr lang="en-US" dirty="0" err="1"/>
              <a:t>diferencia</a:t>
            </a:r>
            <a:r>
              <a:rPr lang="en-US" dirty="0"/>
              <a:t> entre las </a:t>
            </a:r>
            <a:r>
              <a:rPr lang="en-US" dirty="0" err="1"/>
              <a:t>pólizas</a:t>
            </a:r>
            <a:r>
              <a:rPr lang="en-US" dirty="0"/>
              <a:t> de Medigap con la </a:t>
            </a:r>
            <a:r>
              <a:rPr lang="en-US" dirty="0" err="1"/>
              <a:t>misma</a:t>
            </a:r>
            <a:r>
              <a:rPr lang="en-US" dirty="0"/>
              <a:t> carta de plan </a:t>
            </a:r>
            <a:r>
              <a:rPr lang="en-US" dirty="0" err="1"/>
              <a:t>vendidas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diferentes</a:t>
            </a:r>
            <a:r>
              <a:rPr lang="en-US" dirty="0"/>
              <a:t> </a:t>
            </a:r>
            <a:r>
              <a:rPr lang="en-US" dirty="0" err="1"/>
              <a:t>compañías</a:t>
            </a:r>
            <a:r>
              <a:rPr lang="en-US" dirty="0"/>
              <a:t> de </a:t>
            </a:r>
            <a:r>
              <a:rPr lang="en-US" dirty="0" err="1"/>
              <a:t>seguros</a:t>
            </a:r>
            <a:r>
              <a:rPr lang="en-US" dirty="0"/>
              <a:t>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/>
              <a:t>En </a:t>
            </a:r>
            <a:r>
              <a:rPr lang="en-US" b="1" dirty="0" err="1"/>
              <a:t>algunos</a:t>
            </a:r>
            <a:r>
              <a:rPr lang="en-US" b="1" dirty="0"/>
              <a:t> </a:t>
            </a:r>
            <a:r>
              <a:rPr lang="en-US" b="1" dirty="0" err="1"/>
              <a:t>estados</a:t>
            </a:r>
            <a:r>
              <a:rPr lang="en-US" b="1" dirty="0"/>
              <a:t>, </a:t>
            </a:r>
            <a:r>
              <a:rPr lang="en-US" b="1" dirty="0" err="1"/>
              <a:t>puede</a:t>
            </a:r>
            <a:r>
              <a:rPr lang="en-US" b="1" dirty="0"/>
              <a:t> que </a:t>
            </a:r>
            <a:r>
              <a:rPr lang="en-US" b="1" dirty="0" err="1"/>
              <a:t>puedas</a:t>
            </a:r>
            <a:r>
              <a:rPr lang="en-US" b="1" dirty="0"/>
              <a:t> </a:t>
            </a:r>
            <a:r>
              <a:rPr lang="en-US" b="1" dirty="0" err="1"/>
              <a:t>adquirir</a:t>
            </a:r>
            <a:r>
              <a:rPr lang="en-US" b="1" dirty="0"/>
              <a:t> </a:t>
            </a:r>
            <a:r>
              <a:rPr lang="en-US" b="1" dirty="0" err="1"/>
              <a:t>otro</a:t>
            </a:r>
            <a:r>
              <a:rPr lang="en-US" b="1" dirty="0"/>
              <a:t> </a:t>
            </a:r>
            <a:r>
              <a:rPr lang="en-US" b="1" dirty="0" err="1"/>
              <a:t>tipo</a:t>
            </a:r>
            <a:r>
              <a:rPr lang="en-US" b="1" dirty="0"/>
              <a:t> de </a:t>
            </a:r>
            <a:r>
              <a:rPr lang="en-US" b="1" dirty="0" err="1"/>
              <a:t>póliza</a:t>
            </a:r>
            <a:r>
              <a:rPr lang="en-US" b="1" dirty="0"/>
              <a:t> Medigap </a:t>
            </a:r>
            <a:r>
              <a:rPr lang="en-US" b="1" dirty="0" err="1"/>
              <a:t>llamada</a:t>
            </a:r>
            <a:r>
              <a:rPr lang="en-US" b="1" dirty="0"/>
              <a:t> Medicare SELECT.</a:t>
            </a:r>
            <a:r>
              <a:rPr lang="en-US" dirty="0"/>
              <a:t> Si </a:t>
            </a:r>
            <a:r>
              <a:rPr lang="en-US" dirty="0" err="1"/>
              <a:t>compras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póliza</a:t>
            </a:r>
            <a:r>
              <a:rPr lang="en-US" dirty="0"/>
              <a:t> Medicare SELECT, </a:t>
            </a:r>
            <a:r>
              <a:rPr lang="en-US" dirty="0" err="1"/>
              <a:t>tiene</a:t>
            </a:r>
            <a:r>
              <a:rPr lang="en-US" dirty="0"/>
              <a:t> derecho a </a:t>
            </a:r>
            <a:r>
              <a:rPr lang="en-US" dirty="0" err="1"/>
              <a:t>cambiar</a:t>
            </a:r>
            <a:r>
              <a:rPr lang="en-US" dirty="0"/>
              <a:t> de </a:t>
            </a:r>
            <a:r>
              <a:rPr lang="en-US" dirty="0" err="1"/>
              <a:t>opinión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un plazo de 12 meses y </a:t>
            </a:r>
            <a:r>
              <a:rPr lang="en-US" dirty="0" err="1"/>
              <a:t>cambiar</a:t>
            </a:r>
            <a:r>
              <a:rPr lang="en-US" dirty="0"/>
              <a:t> a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póliza</a:t>
            </a:r>
            <a:r>
              <a:rPr lang="en-US" dirty="0"/>
              <a:t> </a:t>
            </a:r>
            <a:r>
              <a:rPr lang="en-US" dirty="0" err="1"/>
              <a:t>estándar</a:t>
            </a:r>
            <a:r>
              <a:rPr lang="en-US" dirty="0"/>
              <a:t> de Medigap. Ten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cuenta</a:t>
            </a:r>
            <a:r>
              <a:rPr lang="en-US" dirty="0"/>
              <a:t> que los planes Medicare SELECT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redes </a:t>
            </a:r>
            <a:r>
              <a:rPr lang="en-US" dirty="0" err="1"/>
              <a:t>limitadas</a:t>
            </a:r>
            <a:r>
              <a:rPr lang="en-US" dirty="0"/>
              <a:t> de </a:t>
            </a:r>
            <a:r>
              <a:rPr lang="en-US" dirty="0" err="1"/>
              <a:t>proveedores</a:t>
            </a:r>
            <a:r>
              <a:rPr lang="en-US" dirty="0"/>
              <a:t>, lo que </a:t>
            </a:r>
            <a:r>
              <a:rPr lang="en-US" dirty="0" err="1"/>
              <a:t>significa</a:t>
            </a:r>
            <a:r>
              <a:rPr lang="en-US" dirty="0"/>
              <a:t> que,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las Partes </a:t>
            </a:r>
            <a:r>
              <a:rPr lang="en-US" dirty="0" err="1"/>
              <a:t>Originales</a:t>
            </a:r>
            <a:r>
              <a:rPr lang="en-US" dirty="0"/>
              <a:t> de Medicare A o B </a:t>
            </a:r>
            <a:r>
              <a:rPr lang="en-US" dirty="0" err="1"/>
              <a:t>cubren</a:t>
            </a:r>
            <a:r>
              <a:rPr lang="en-US" dirty="0"/>
              <a:t> a un </a:t>
            </a:r>
            <a:r>
              <a:rPr lang="en-US" dirty="0" err="1"/>
              <a:t>proveedor</a:t>
            </a:r>
            <a:r>
              <a:rPr lang="en-US" dirty="0"/>
              <a:t> </a:t>
            </a:r>
            <a:r>
              <a:rPr lang="en-US" dirty="0" err="1"/>
              <a:t>participante</a:t>
            </a:r>
            <a:r>
              <a:rPr lang="en-US" dirty="0"/>
              <a:t>, </a:t>
            </a:r>
            <a:r>
              <a:rPr lang="en-US" dirty="0" err="1"/>
              <a:t>tu</a:t>
            </a:r>
            <a:r>
              <a:rPr lang="en-US" dirty="0"/>
              <a:t> plan Medicare SELECT </a:t>
            </a:r>
            <a:r>
              <a:rPr lang="en-US" dirty="0" err="1"/>
              <a:t>podría</a:t>
            </a:r>
            <a:r>
              <a:rPr lang="en-US" dirty="0"/>
              <a:t> no </a:t>
            </a:r>
            <a:r>
              <a:rPr lang="en-US" dirty="0" err="1"/>
              <a:t>cubrir</a:t>
            </a:r>
            <a:r>
              <a:rPr lang="en-US" dirty="0"/>
              <a:t> las lagunas </a:t>
            </a:r>
            <a:r>
              <a:rPr lang="en-US" dirty="0" err="1"/>
              <a:t>si</a:t>
            </a:r>
            <a:r>
              <a:rPr lang="en-US" dirty="0"/>
              <a:t> el </a:t>
            </a:r>
            <a:r>
              <a:rPr lang="en-US" dirty="0" err="1"/>
              <a:t>proveedor</a:t>
            </a:r>
            <a:r>
              <a:rPr lang="en-US" dirty="0"/>
              <a:t> no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red del plan SELECT.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/>
              <a:t>En Massachusetts, Minnesota y Wisconsin, las </a:t>
            </a:r>
            <a:r>
              <a:rPr lang="en-US" b="1" dirty="0" err="1"/>
              <a:t>pólizas</a:t>
            </a:r>
            <a:r>
              <a:rPr lang="en-US" b="1" dirty="0"/>
              <a:t> de Medigap </a:t>
            </a:r>
            <a:r>
              <a:rPr lang="en-US" b="1" dirty="0" err="1"/>
              <a:t>están</a:t>
            </a:r>
            <a:r>
              <a:rPr lang="en-US" b="1" dirty="0"/>
              <a:t> </a:t>
            </a:r>
            <a:r>
              <a:rPr lang="en-US" b="1" dirty="0" err="1"/>
              <a:t>estandarizadas</a:t>
            </a:r>
            <a:r>
              <a:rPr lang="en-US" b="1" dirty="0"/>
              <a:t> de </a:t>
            </a:r>
            <a:r>
              <a:rPr lang="en-US" b="1" dirty="0" err="1"/>
              <a:t>manera</a:t>
            </a:r>
            <a:r>
              <a:rPr lang="en-US" b="1" dirty="0"/>
              <a:t> </a:t>
            </a:r>
            <a:r>
              <a:rPr lang="en-US" b="1" dirty="0" err="1"/>
              <a:t>diferente</a:t>
            </a:r>
            <a:r>
              <a:rPr lang="en-US" b="1" dirty="0"/>
              <a:t>. </a:t>
            </a:r>
            <a:endParaRPr lang="en-US" dirty="0"/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b="1" dirty="0"/>
              <a:t>NOTA</a:t>
            </a:r>
            <a:r>
              <a:rPr lang="en-US" dirty="0"/>
              <a:t>: </a:t>
            </a:r>
            <a:r>
              <a:rPr lang="en-US" dirty="0" err="1"/>
              <a:t>Desde</a:t>
            </a:r>
            <a:r>
              <a:rPr lang="en-US" dirty="0"/>
              <a:t> el 1 de </a:t>
            </a:r>
            <a:r>
              <a:rPr lang="en-US" dirty="0" err="1"/>
              <a:t>enero</a:t>
            </a:r>
            <a:r>
              <a:rPr lang="en-US" dirty="0"/>
              <a:t> de 2020, los planes Medigap </a:t>
            </a:r>
            <a:r>
              <a:rPr lang="en-US" dirty="0" err="1"/>
              <a:t>vendidos</a:t>
            </a:r>
            <a:r>
              <a:rPr lang="en-US" dirty="0"/>
              <a:t> a personas 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Medicare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cubrir</a:t>
            </a:r>
            <a:r>
              <a:rPr lang="en-US" dirty="0"/>
              <a:t> el deducible de la </a:t>
            </a:r>
            <a:r>
              <a:rPr lang="en-US" dirty="0" err="1"/>
              <a:t>Parte</a:t>
            </a:r>
            <a:r>
              <a:rPr lang="en-US" dirty="0"/>
              <a:t> B de Medicare (Seguro Médico). Por </a:t>
            </a:r>
            <a:r>
              <a:rPr lang="en-US" dirty="0" err="1"/>
              <a:t>ello</a:t>
            </a:r>
            <a:r>
              <a:rPr lang="en-US" dirty="0"/>
              <a:t>, los Planes C y F </a:t>
            </a:r>
            <a:r>
              <a:rPr lang="en-US" dirty="0" err="1"/>
              <a:t>ya</a:t>
            </a:r>
            <a:r>
              <a:rPr lang="en-US" dirty="0"/>
              <a:t> no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disponibles</a:t>
            </a:r>
            <a:r>
              <a:rPr lang="en-US" dirty="0"/>
              <a:t> para las personas que </a:t>
            </a:r>
            <a:r>
              <a:rPr lang="en-US" dirty="0" err="1"/>
              <a:t>eran</a:t>
            </a:r>
            <a:r>
              <a:rPr lang="en-US" dirty="0"/>
              <a:t> "</a:t>
            </a:r>
            <a:r>
              <a:rPr lang="en-US" dirty="0" err="1"/>
              <a:t>nuevas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Medicare" a </a:t>
            </a:r>
            <a:r>
              <a:rPr lang="en-US" dirty="0" err="1"/>
              <a:t>partir</a:t>
            </a:r>
            <a:r>
              <a:rPr lang="en-US" dirty="0"/>
              <a:t> del 1 de </a:t>
            </a:r>
            <a:r>
              <a:rPr lang="en-US" dirty="0" err="1"/>
              <a:t>enero</a:t>
            </a:r>
            <a:r>
              <a:rPr lang="en-US" dirty="0"/>
              <a:t> de 2020.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alguno</a:t>
            </a:r>
            <a:r>
              <a:rPr lang="en-US" dirty="0"/>
              <a:t> de </a:t>
            </a:r>
            <a:r>
              <a:rPr lang="en-US" dirty="0" err="1"/>
              <a:t>estos</a:t>
            </a:r>
            <a:r>
              <a:rPr lang="en-US" dirty="0"/>
              <a:t> planes (o la </a:t>
            </a:r>
            <a:r>
              <a:rPr lang="en-US" dirty="0" err="1"/>
              <a:t>versión</a:t>
            </a:r>
            <a:r>
              <a:rPr lang="en-US" dirty="0"/>
              <a:t> con deducible alto del Plan F), o </a:t>
            </a:r>
            <a:r>
              <a:rPr lang="en-US" dirty="0" err="1"/>
              <a:t>estaba</a:t>
            </a:r>
            <a:r>
              <a:rPr lang="en-US" dirty="0"/>
              <a:t> </a:t>
            </a:r>
            <a:r>
              <a:rPr lang="en-US" dirty="0" err="1"/>
              <a:t>cubierto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uno de </a:t>
            </a:r>
            <a:r>
              <a:rPr lang="en-US" dirty="0" err="1"/>
              <a:t>estos</a:t>
            </a:r>
            <a:r>
              <a:rPr lang="en-US" dirty="0"/>
              <a:t> planes antes del 1 de </a:t>
            </a:r>
            <a:r>
              <a:rPr lang="en-US" dirty="0" err="1"/>
              <a:t>enero</a:t>
            </a:r>
            <a:r>
              <a:rPr lang="en-US" dirty="0"/>
              <a:t> de 2020, </a:t>
            </a:r>
            <a:r>
              <a:rPr lang="en-US" dirty="0" err="1"/>
              <a:t>podrá</a:t>
            </a:r>
            <a:r>
              <a:rPr lang="en-US" dirty="0"/>
              <a:t> </a:t>
            </a:r>
            <a:r>
              <a:rPr lang="en-US" dirty="0" err="1"/>
              <a:t>conservar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plan. Si </a:t>
            </a:r>
            <a:r>
              <a:rPr lang="en-US" dirty="0" err="1"/>
              <a:t>cumplió</a:t>
            </a:r>
            <a:r>
              <a:rPr lang="en-US" dirty="0"/>
              <a:t> los </a:t>
            </a:r>
            <a:r>
              <a:rPr lang="en-US" dirty="0" err="1"/>
              <a:t>requisitos</a:t>
            </a:r>
            <a:r>
              <a:rPr lang="en-US" dirty="0"/>
              <a:t> para Medicare antes del 1 de </a:t>
            </a:r>
            <a:r>
              <a:rPr lang="en-US" dirty="0" err="1"/>
              <a:t>enero</a:t>
            </a:r>
            <a:r>
              <a:rPr lang="en-US" dirty="0"/>
              <a:t> de 2020 </a:t>
            </a:r>
            <a:r>
              <a:rPr lang="en-US" dirty="0" err="1"/>
              <a:t>pero</a:t>
            </a:r>
            <a:r>
              <a:rPr lang="en-US" dirty="0"/>
              <a:t> </a:t>
            </a:r>
            <a:r>
              <a:rPr lang="en-US" dirty="0" err="1"/>
              <a:t>aún</a:t>
            </a:r>
            <a:r>
              <a:rPr lang="en-US" dirty="0"/>
              <a:t> no se </a:t>
            </a:r>
            <a:r>
              <a:rPr lang="en-US" dirty="0" err="1"/>
              <a:t>inscribió</a:t>
            </a:r>
            <a:r>
              <a:rPr lang="en-US" dirty="0"/>
              <a:t>, </a:t>
            </a:r>
            <a:r>
              <a:rPr lang="en-US" dirty="0" err="1"/>
              <a:t>tal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comprar</a:t>
            </a:r>
            <a:r>
              <a:rPr lang="en-US" dirty="0"/>
              <a:t> uno de </a:t>
            </a:r>
            <a:r>
              <a:rPr lang="en-US" dirty="0" err="1"/>
              <a:t>estos</a:t>
            </a:r>
            <a:r>
              <a:rPr lang="en-US" dirty="0"/>
              <a:t> planes. </a:t>
            </a:r>
            <a:endParaRPr lang="en-US" dirty="0">
              <a:ea typeface="Calibri"/>
              <a:cs typeface="Calibri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En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situación</a:t>
            </a:r>
            <a:r>
              <a:rPr lang="en-US" dirty="0"/>
              <a:t>, "nuevo </a:t>
            </a:r>
            <a:r>
              <a:rPr lang="en-US" dirty="0" err="1"/>
              <a:t>en</a:t>
            </a:r>
            <a:r>
              <a:rPr lang="en-US" dirty="0"/>
              <a:t> Medicare" </a:t>
            </a:r>
            <a:r>
              <a:rPr lang="en-US" dirty="0" err="1"/>
              <a:t>significa</a:t>
            </a:r>
            <a:r>
              <a:rPr lang="en-US" dirty="0"/>
              <a:t> personas que </a:t>
            </a:r>
            <a:r>
              <a:rPr lang="en-US" dirty="0" err="1"/>
              <a:t>cumplieron</a:t>
            </a:r>
            <a:r>
              <a:rPr lang="en-US" dirty="0"/>
              <a:t> 65 </a:t>
            </a:r>
            <a:r>
              <a:rPr lang="en-US" dirty="0" err="1"/>
              <a:t>años</a:t>
            </a:r>
            <a:r>
              <a:rPr lang="en-US" dirty="0"/>
              <a:t> el 1 de </a:t>
            </a:r>
            <a:r>
              <a:rPr lang="en-US" dirty="0" err="1"/>
              <a:t>enero</a:t>
            </a:r>
            <a:r>
              <a:rPr lang="en-US" dirty="0"/>
              <a:t> de 2020 o </a:t>
            </a:r>
            <a:r>
              <a:rPr lang="en-US" dirty="0" err="1"/>
              <a:t>después</a:t>
            </a:r>
            <a:r>
              <a:rPr lang="en-US" dirty="0"/>
              <a:t>, y personas que </a:t>
            </a:r>
            <a:r>
              <a:rPr lang="en-US" dirty="0" err="1"/>
              <a:t>obtuvieron</a:t>
            </a:r>
            <a:r>
              <a:rPr lang="en-US" dirty="0"/>
              <a:t> la </a:t>
            </a:r>
            <a:r>
              <a:rPr lang="en-US" dirty="0" err="1"/>
              <a:t>Parte</a:t>
            </a:r>
            <a:r>
              <a:rPr lang="en-US" dirty="0"/>
              <a:t> A de Medicare (</a:t>
            </a:r>
            <a:r>
              <a:rPr lang="en-US" dirty="0" err="1"/>
              <a:t>seguro</a:t>
            </a:r>
            <a:r>
              <a:rPr lang="en-US" dirty="0"/>
              <a:t> de hospital) a </a:t>
            </a:r>
            <a:r>
              <a:rPr lang="en-US" dirty="0" err="1"/>
              <a:t>partir</a:t>
            </a:r>
            <a:r>
              <a:rPr lang="en-US" dirty="0"/>
              <a:t> del 1 de </a:t>
            </a:r>
            <a:r>
              <a:rPr lang="en-US" dirty="0" err="1"/>
              <a:t>enero</a:t>
            </a:r>
            <a:r>
              <a:rPr lang="en-US" dirty="0"/>
              <a:t> de 2020.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40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Una </a:t>
            </a:r>
            <a:r>
              <a:rPr lang="en-US" dirty="0" err="1"/>
              <a:t>póliza</a:t>
            </a:r>
            <a:r>
              <a:rPr lang="en-US" dirty="0"/>
              <a:t> Medigap solo </a:t>
            </a:r>
            <a:r>
              <a:rPr lang="en-US" dirty="0" err="1"/>
              <a:t>funciona</a:t>
            </a:r>
            <a:r>
              <a:rPr lang="en-US" dirty="0"/>
              <a:t> con el Medicare Original; Medigap no </a:t>
            </a:r>
            <a:r>
              <a:rPr lang="en-US" dirty="0" err="1"/>
              <a:t>funciona</a:t>
            </a:r>
            <a:r>
              <a:rPr lang="en-US" dirty="0"/>
              <a:t> con los planes Medicare Advantage. 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otra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que </a:t>
            </a:r>
            <a:r>
              <a:rPr lang="en-US" dirty="0" err="1"/>
              <a:t>complementa</a:t>
            </a:r>
            <a:r>
              <a:rPr lang="en-US" dirty="0"/>
              <a:t> Medicare, como la </a:t>
            </a:r>
            <a:r>
              <a:rPr lang="en-US" dirty="0" err="1"/>
              <a:t>cobertura</a:t>
            </a:r>
            <a:r>
              <a:rPr lang="en-US" dirty="0"/>
              <a:t> para </a:t>
            </a:r>
            <a:r>
              <a:rPr lang="en-US" dirty="0" err="1"/>
              <a:t>jubilados</a:t>
            </a:r>
            <a:r>
              <a:rPr lang="en-US" dirty="0"/>
              <a:t>, </a:t>
            </a:r>
            <a:r>
              <a:rPr lang="en-US" dirty="0" err="1"/>
              <a:t>puede</a:t>
            </a:r>
            <a:r>
              <a:rPr lang="en-US" dirty="0"/>
              <a:t> que no necesite Medigap.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dirty="0" err="1"/>
              <a:t>Considere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pagar</a:t>
            </a:r>
            <a:r>
              <a:rPr lang="en-US" dirty="0"/>
              <a:t> los deducibles y copagos de Medicare Original y compare esto con cuánto cuesta la prima mensual de Medigap.</a:t>
            </a:r>
            <a:endParaRPr lang="en-US" dirty="0">
              <a:ea typeface="Calibri"/>
              <a:cs typeface="Calibri"/>
            </a:endParaRP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un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Período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Inscripción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Abierta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Medigap de 6 meses, que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comienza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primer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Medicare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 y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65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años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más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Durante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tiempo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inscribirse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cualquier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póliza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Medigap y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compañía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seguros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negarle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cobertura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problemas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preexistentes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Después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período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es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posible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no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pueda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comprar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póliza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Medigap o que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cueste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más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b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7602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Comparar</a:t>
            </a:r>
            <a:r>
              <a:rPr lang="en-US" dirty="0"/>
              <a:t> </a:t>
            </a:r>
            <a:r>
              <a:rPr lang="en-US" dirty="0" err="1"/>
              <a:t>opciones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 y planes de </a:t>
            </a:r>
            <a:r>
              <a:rPr lang="en-US" dirty="0" err="1"/>
              <a:t>salud</a:t>
            </a:r>
            <a:r>
              <a:rPr lang="en-US" dirty="0"/>
              <a:t> es </a:t>
            </a:r>
            <a:r>
              <a:rPr lang="en-US" dirty="0" err="1"/>
              <a:t>fácil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es.Medicare.gov. Puede </a:t>
            </a:r>
            <a:r>
              <a:rPr lang="en-US" dirty="0" err="1"/>
              <a:t>introducir</a:t>
            </a:r>
            <a:r>
              <a:rPr lang="en-US" dirty="0"/>
              <a:t> la 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recetas</a:t>
            </a:r>
            <a:r>
              <a:rPr lang="en-US" dirty="0"/>
              <a:t> que </a:t>
            </a:r>
            <a:r>
              <a:rPr lang="en-US" dirty="0" err="1"/>
              <a:t>toma</a:t>
            </a:r>
            <a:r>
              <a:rPr lang="en-US" dirty="0"/>
              <a:t> y hacer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comparación</a:t>
            </a:r>
            <a:r>
              <a:rPr lang="en-US" dirty="0"/>
              <a:t> </a:t>
            </a:r>
            <a:r>
              <a:rPr lang="en-US" dirty="0" err="1"/>
              <a:t>lado</a:t>
            </a:r>
            <a:r>
              <a:rPr lang="en-US" dirty="0"/>
              <a:t> a </a:t>
            </a:r>
            <a:r>
              <a:rPr lang="en-US" dirty="0" err="1"/>
              <a:t>lado</a:t>
            </a:r>
            <a:r>
              <a:rPr lang="en-US" dirty="0"/>
              <a:t> de la </a:t>
            </a:r>
            <a:r>
              <a:rPr lang="en-US" dirty="0" err="1"/>
              <a:t>cobertura</a:t>
            </a:r>
            <a:r>
              <a:rPr lang="en-US" dirty="0"/>
              <a:t>, </a:t>
            </a:r>
            <a:r>
              <a:rPr lang="en-US" dirty="0" err="1"/>
              <a:t>costos</a:t>
            </a:r>
            <a:r>
              <a:rPr lang="en-US" dirty="0"/>
              <a:t> y </a:t>
            </a:r>
            <a:r>
              <a:rPr lang="en-US" dirty="0" err="1"/>
              <a:t>valoraciones</a:t>
            </a:r>
            <a:r>
              <a:rPr lang="en-US" dirty="0"/>
              <a:t> de </a:t>
            </a:r>
            <a:r>
              <a:rPr lang="en-US" dirty="0" err="1"/>
              <a:t>calidad</a:t>
            </a:r>
            <a:r>
              <a:rPr lang="en-US" dirty="0"/>
              <a:t>. Si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satisfecho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elección</a:t>
            </a:r>
            <a:r>
              <a:rPr lang="en-US" dirty="0"/>
              <a:t> actual, no </a:t>
            </a:r>
            <a:r>
              <a:rPr lang="en-US" dirty="0" err="1"/>
              <a:t>tiene</a:t>
            </a:r>
            <a:r>
              <a:rPr lang="en-US" dirty="0"/>
              <a:t> que hacer nada.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decide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quedarse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medicamentos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asegúrese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forma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pago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el plan. </a:t>
            </a:r>
          </a:p>
          <a:p>
            <a:endParaRPr lang="en-US" dirty="0"/>
          </a:p>
          <a:p>
            <a:pPr rtl="0"/>
            <a:r>
              <a:rPr lang="en-US" dirty="0"/>
              <a:t>Si </a:t>
            </a:r>
            <a:r>
              <a:rPr lang="en-US" dirty="0" err="1"/>
              <a:t>elige</a:t>
            </a:r>
            <a:r>
              <a:rPr lang="en-US" dirty="0"/>
              <a:t> un nuevo plan para 2027,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inscribirse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es.Medicare.gov. </a:t>
            </a:r>
            <a:r>
              <a:rPr lang="en-US" b="0" dirty="0" err="1">
                <a:solidFill>
                  <a:srgbClr val="FF0000"/>
                </a:solidFill>
              </a:rPr>
              <a:t>Empiece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 err="1">
                <a:solidFill>
                  <a:srgbClr val="FF0000"/>
                </a:solidFill>
              </a:rPr>
              <a:t>haciendo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 err="1">
                <a:solidFill>
                  <a:srgbClr val="FF0000"/>
                </a:solidFill>
              </a:rPr>
              <a:t>clic</a:t>
            </a:r>
            <a:r>
              <a:rPr lang="en-US" b="0" dirty="0">
                <a:solidFill>
                  <a:srgbClr val="FF0000"/>
                </a:solidFill>
              </a:rPr>
              <a:t> </a:t>
            </a:r>
            <a:r>
              <a:rPr lang="en-US" b="0" dirty="0" err="1">
                <a:solidFill>
                  <a:srgbClr val="FF0000"/>
                </a:solidFill>
              </a:rPr>
              <a:t>en</a:t>
            </a:r>
            <a:r>
              <a:rPr lang="en-US" b="0" dirty="0">
                <a:solidFill>
                  <a:srgbClr val="FF0000"/>
                </a:solidFill>
              </a:rPr>
              <a:t> "Encontrar planes de </a:t>
            </a:r>
            <a:r>
              <a:rPr lang="en-US" b="0" dirty="0" err="1">
                <a:solidFill>
                  <a:srgbClr val="FF0000"/>
                </a:solidFill>
              </a:rPr>
              <a:t>salud</a:t>
            </a:r>
            <a:r>
              <a:rPr lang="en-US" b="0" dirty="0">
                <a:solidFill>
                  <a:srgbClr val="FF0000"/>
                </a:solidFill>
              </a:rPr>
              <a:t> y </a:t>
            </a:r>
            <a:r>
              <a:rPr lang="en-US" b="0" dirty="0" err="1">
                <a:solidFill>
                  <a:srgbClr val="FF0000"/>
                </a:solidFill>
              </a:rPr>
              <a:t>medicamentos</a:t>
            </a:r>
            <a:r>
              <a:rPr lang="en-US" b="0" dirty="0">
                <a:solidFill>
                  <a:srgbClr val="FF0000"/>
                </a:solidFill>
              </a:rPr>
              <a:t>". </a:t>
            </a:r>
            <a:endParaRPr lang="en-US" b="0" dirty="0"/>
          </a:p>
          <a:p>
            <a:pPr rtl="0"/>
            <a:r>
              <a:rPr lang="en-US" dirty="0"/>
              <a:t>Para </a:t>
            </a:r>
            <a:r>
              <a:rPr lang="en-US" dirty="0" err="1"/>
              <a:t>buscar</a:t>
            </a:r>
            <a:r>
              <a:rPr lang="en-US" dirty="0"/>
              <a:t> y </a:t>
            </a:r>
            <a:r>
              <a:rPr lang="en-US" dirty="0" err="1"/>
              <a:t>comparar</a:t>
            </a:r>
            <a:r>
              <a:rPr lang="en-US" dirty="0"/>
              <a:t> planes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zona, </a:t>
            </a:r>
            <a:r>
              <a:rPr lang="en-US" dirty="0" err="1"/>
              <a:t>visite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es.Medicare.gov</a:t>
            </a:r>
            <a:r>
              <a:rPr lang="en-US" u="sng" dirty="0"/>
              <a:t>/plan-compare.</a:t>
            </a:r>
            <a:r>
              <a:rPr lang="en-US" dirty="0"/>
              <a:t> Puede hacer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búsqueda</a:t>
            </a:r>
            <a:r>
              <a:rPr lang="en-US" dirty="0"/>
              <a:t> </a:t>
            </a:r>
            <a:r>
              <a:rPr lang="en-US" dirty="0" err="1"/>
              <a:t>personalizada</a:t>
            </a:r>
            <a:r>
              <a:rPr lang="en-US" dirty="0"/>
              <a:t> o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búsqueda</a:t>
            </a:r>
            <a:r>
              <a:rPr lang="en-US" dirty="0"/>
              <a:t> </a:t>
            </a:r>
            <a:r>
              <a:rPr lang="en-US" dirty="0" err="1"/>
              <a:t>básica</a:t>
            </a:r>
            <a:r>
              <a:rPr lang="en-US" dirty="0"/>
              <a:t>.  </a:t>
            </a:r>
          </a:p>
          <a:p>
            <a:pPr rtl="0"/>
            <a:r>
              <a:rPr lang="en-US" b="0" dirty="0"/>
              <a:t>La </a:t>
            </a:r>
            <a:r>
              <a:rPr lang="en-US" b="0" dirty="0" err="1"/>
              <a:t>búsqueda</a:t>
            </a:r>
            <a:r>
              <a:rPr lang="en-US" b="0" dirty="0"/>
              <a:t> </a:t>
            </a:r>
            <a:r>
              <a:rPr lang="en-US" b="0" dirty="0" err="1"/>
              <a:t>personalizada</a:t>
            </a:r>
            <a:r>
              <a:rPr lang="en-US" b="0" dirty="0"/>
              <a:t> </a:t>
            </a:r>
            <a:r>
              <a:rPr lang="en-US" b="0" dirty="0" err="1"/>
              <a:t>requiere</a:t>
            </a:r>
            <a:r>
              <a:rPr lang="en-US" b="0" dirty="0"/>
              <a:t> que </a:t>
            </a:r>
            <a:r>
              <a:rPr lang="en-US" b="0" dirty="0" err="1"/>
              <a:t>inicie</a:t>
            </a:r>
            <a:r>
              <a:rPr lang="en-US" b="0" dirty="0"/>
              <a:t> </a:t>
            </a:r>
            <a:r>
              <a:rPr lang="en-US" b="0" dirty="0" err="1"/>
              <a:t>sesión</a:t>
            </a:r>
            <a:r>
              <a:rPr lang="en-US" b="0" dirty="0"/>
              <a:t> </a:t>
            </a:r>
            <a:r>
              <a:rPr lang="en-US" b="0" dirty="0" err="1"/>
              <a:t>en</a:t>
            </a:r>
            <a:r>
              <a:rPr lang="en-US" b="0" dirty="0"/>
              <a:t> </a:t>
            </a:r>
            <a:r>
              <a:rPr lang="en-US" b="0" dirty="0" err="1"/>
              <a:t>su</a:t>
            </a:r>
            <a:r>
              <a:rPr lang="en-US" b="0" dirty="0"/>
              <a:t> </a:t>
            </a:r>
            <a:r>
              <a:rPr lang="en-US" b="0" dirty="0" err="1"/>
              <a:t>cuenta</a:t>
            </a:r>
            <a:r>
              <a:rPr lang="en-US" b="0" dirty="0"/>
              <a:t> de Medicare o </a:t>
            </a:r>
            <a:r>
              <a:rPr lang="en-US" b="0" dirty="0" err="1"/>
              <a:t>cree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 </a:t>
            </a:r>
            <a:r>
              <a:rPr lang="en-US" b="0" dirty="0" err="1"/>
              <a:t>cuenta</a:t>
            </a:r>
            <a:r>
              <a:rPr lang="en-US" b="0" dirty="0"/>
              <a:t> </a:t>
            </a:r>
            <a:r>
              <a:rPr lang="en-US" b="0" dirty="0" err="1"/>
              <a:t>si</a:t>
            </a:r>
            <a:r>
              <a:rPr lang="en-US" b="0" dirty="0"/>
              <a:t> no </a:t>
            </a:r>
            <a:r>
              <a:rPr lang="en-US" b="0" dirty="0" err="1"/>
              <a:t>tiene</a:t>
            </a:r>
            <a:r>
              <a:rPr lang="en-US" b="0" dirty="0"/>
              <a:t> </a:t>
            </a:r>
            <a:r>
              <a:rPr lang="en-US" b="0" dirty="0" err="1"/>
              <a:t>una</a:t>
            </a:r>
            <a:r>
              <a:rPr lang="en-US" b="0" dirty="0"/>
              <a:t>. Una </a:t>
            </a:r>
            <a:r>
              <a:rPr lang="en-US" b="0" dirty="0" err="1"/>
              <a:t>vez</a:t>
            </a:r>
            <a:r>
              <a:rPr lang="en-US" b="0" dirty="0"/>
              <a:t> </a:t>
            </a:r>
            <a:r>
              <a:rPr lang="en-US" b="0" dirty="0" err="1"/>
              <a:t>inicia</a:t>
            </a:r>
            <a:r>
              <a:rPr lang="en-US" b="0" dirty="0"/>
              <a:t> </a:t>
            </a:r>
            <a:r>
              <a:rPr lang="en-US" b="0" dirty="0" err="1"/>
              <a:t>sesión</a:t>
            </a:r>
            <a:r>
              <a:rPr lang="en-US" b="0" dirty="0"/>
              <a:t>, </a:t>
            </a:r>
            <a:r>
              <a:rPr lang="en-US" b="0" dirty="0" err="1"/>
              <a:t>puede</a:t>
            </a:r>
            <a:r>
              <a:rPr lang="en-US" b="0" dirty="0"/>
              <a:t> </a:t>
            </a:r>
            <a:r>
              <a:rPr lang="en-US" b="0" dirty="0" err="1"/>
              <a:t>personalizar</a:t>
            </a:r>
            <a:r>
              <a:rPr lang="en-US" b="0" dirty="0"/>
              <a:t> sus </a:t>
            </a:r>
            <a:r>
              <a:rPr lang="en-US" b="0" dirty="0" err="1"/>
              <a:t>resultados</a:t>
            </a:r>
            <a:r>
              <a:rPr lang="en-US" b="0" dirty="0"/>
              <a:t> </a:t>
            </a:r>
            <a:r>
              <a:rPr lang="en-US" b="0" dirty="0" err="1"/>
              <a:t>agregando</a:t>
            </a:r>
            <a:r>
              <a:rPr lang="en-US" b="0" dirty="0"/>
              <a:t> y </a:t>
            </a:r>
            <a:r>
              <a:rPr lang="en-US" b="0" dirty="0" err="1"/>
              <a:t>almacenando</a:t>
            </a:r>
            <a:r>
              <a:rPr lang="en-US" b="0" dirty="0"/>
              <a:t> los </a:t>
            </a:r>
            <a:r>
              <a:rPr lang="en-US" b="0" dirty="0" err="1"/>
              <a:t>medicamentos</a:t>
            </a:r>
            <a:r>
              <a:rPr lang="en-US" b="0" dirty="0"/>
              <a:t>, </a:t>
            </a:r>
            <a:r>
              <a:rPr lang="en-US" b="0" dirty="0" err="1"/>
              <a:t>farmacias</a:t>
            </a:r>
            <a:r>
              <a:rPr lang="en-US" b="0" dirty="0"/>
              <a:t> y </a:t>
            </a:r>
            <a:r>
              <a:rPr lang="en-US" b="0" dirty="0" err="1"/>
              <a:t>proveedores</a:t>
            </a:r>
            <a:r>
              <a:rPr lang="en-US" b="0" dirty="0"/>
              <a:t> que </a:t>
            </a:r>
            <a:r>
              <a:rPr lang="en-US" b="0" dirty="0" err="1"/>
              <a:t>usa</a:t>
            </a:r>
            <a:r>
              <a:rPr lang="en-US" b="0" dirty="0"/>
              <a:t>. Nota: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Programa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Puente GLP-1, no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necesita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agregar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medicamento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GLP-1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es.Medicare.gov/plan-compare 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planes. </a:t>
            </a:r>
            <a:endParaRPr lang="en-US" b="0" dirty="0"/>
          </a:p>
          <a:p>
            <a:endParaRPr lang="en-US" b="0" dirty="0"/>
          </a:p>
          <a:p>
            <a:pPr rtl="0"/>
            <a:r>
              <a:rPr lang="en-US" b="0" dirty="0"/>
              <a:t>La </a:t>
            </a:r>
            <a:r>
              <a:rPr lang="en-US" b="0" dirty="0" err="1"/>
              <a:t>búsqueda</a:t>
            </a:r>
            <a:r>
              <a:rPr lang="en-US" b="0" dirty="0"/>
              <a:t> </a:t>
            </a:r>
            <a:r>
              <a:rPr lang="en-US" b="0" dirty="0" err="1"/>
              <a:t>básica</a:t>
            </a:r>
            <a:r>
              <a:rPr lang="en-US" b="0" dirty="0"/>
              <a:t> </a:t>
            </a:r>
            <a:r>
              <a:rPr lang="en-US" dirty="0" err="1"/>
              <a:t>requiere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personal como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código</a:t>
            </a:r>
            <a:r>
              <a:rPr lang="en-US" dirty="0"/>
              <a:t> postal, y sus </a:t>
            </a:r>
            <a:r>
              <a:rPr lang="en-US" dirty="0" err="1"/>
              <a:t>resultados</a:t>
            </a:r>
            <a:r>
              <a:rPr lang="en-US" dirty="0"/>
              <a:t> no se </a:t>
            </a:r>
            <a:r>
              <a:rPr lang="en-US" dirty="0" err="1"/>
              <a:t>almacenarán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serán</a:t>
            </a:r>
            <a:r>
              <a:rPr lang="en-US" dirty="0"/>
              <a:t> </a:t>
            </a:r>
            <a:r>
              <a:rPr lang="en-US" dirty="0" err="1"/>
              <a:t>accesibles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que </a:t>
            </a:r>
            <a:r>
              <a:rPr lang="en-US" dirty="0" err="1"/>
              <a:t>cierre</a:t>
            </a:r>
            <a:r>
              <a:rPr lang="en-US" dirty="0"/>
              <a:t> la </a:t>
            </a:r>
            <a:r>
              <a:rPr lang="en-US" dirty="0" err="1"/>
              <a:t>página</a:t>
            </a:r>
            <a:r>
              <a:rPr lang="en-US" dirty="0"/>
              <a:t>.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>
              <a:ea typeface="Calibri"/>
              <a:cs typeface="Calibri"/>
            </a:endParaRPr>
          </a:p>
          <a:p>
            <a:pPr rtl="0"/>
            <a:r>
              <a:rPr lang="en-US" dirty="0"/>
              <a:t>Una </a:t>
            </a:r>
            <a:r>
              <a:rPr lang="en-US" dirty="0" err="1"/>
              <a:t>vez</a:t>
            </a:r>
            <a:r>
              <a:rPr lang="en-US" dirty="0"/>
              <a:t> que </a:t>
            </a:r>
            <a:r>
              <a:rPr lang="en-US" dirty="0" err="1"/>
              <a:t>ingrese</a:t>
            </a:r>
            <a:r>
              <a:rPr lang="en-US" dirty="0"/>
              <a:t> sus </a:t>
            </a:r>
            <a:r>
              <a:rPr lang="en-US" dirty="0" err="1"/>
              <a:t>datos</a:t>
            </a:r>
            <a:r>
              <a:rPr lang="en-US" dirty="0"/>
              <a:t>, </a:t>
            </a:r>
            <a:r>
              <a:rPr lang="en-US" dirty="0" err="1"/>
              <a:t>podrá</a:t>
            </a:r>
            <a:r>
              <a:rPr lang="en-US" dirty="0"/>
              <a:t> </a:t>
            </a:r>
            <a:r>
              <a:rPr lang="en-US" dirty="0" err="1"/>
              <a:t>comparar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de planes </a:t>
            </a:r>
            <a:r>
              <a:rPr lang="en-US" dirty="0" err="1"/>
              <a:t>disponibles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zona. </a:t>
            </a:r>
            <a:r>
              <a:rPr lang="en-US" dirty="0" err="1"/>
              <a:t>Llame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SHIP para que le </a:t>
            </a:r>
            <a:r>
              <a:rPr lang="en-US" dirty="0" err="1"/>
              <a:t>ayuden</a:t>
            </a:r>
            <a:r>
              <a:rPr lang="en-US" dirty="0"/>
              <a:t> a </a:t>
            </a:r>
            <a:r>
              <a:rPr lang="en-US" dirty="0" err="1"/>
              <a:t>comparar</a:t>
            </a:r>
            <a:r>
              <a:rPr lang="en-US" dirty="0"/>
              <a:t> sus </a:t>
            </a:r>
            <a:r>
              <a:rPr lang="en-US" dirty="0" err="1"/>
              <a:t>opciones</a:t>
            </a:r>
            <a:r>
              <a:rPr lang="en-US" dirty="0"/>
              <a:t>. </a:t>
            </a:r>
            <a:endParaRPr lang="en-US" dirty="0">
              <a:ea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026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197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CD4B0-7DCA-D810-F2FD-79BAEEF83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A36B28-45B6-31D5-9534-5E12DBC73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CB62FD-2B16-44AE-D65A-61D88EB579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/>
              <a:t>Fuente:</a:t>
            </a:r>
          </a:p>
          <a:p>
            <a:pPr rtl="0"/>
            <a:r>
              <a:rPr lang="en-US"/>
              <a:t>es.Medicare.gov/health-drug-plans/health-plans/your-coverage-options/plan-marketing-rules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93511-FCD1-A761-C15A-D3786E34E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27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/>
              <a:t>Enlaces de recursos: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/>
              <a:t>Puente GLP-1: es.Medicare.gov/coverage/weight-loss-drugs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/>
              <a:t>Biblioteca de aplicaciones: es.Medicare.gov/health-apps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/>
              <a:t>Programa de Prevención de la Diabetes de Medicare: es.Medicare.gov/coverage/medicare-diabetes-prevention-program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585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45A43B-DDD2-DF50-23CD-C0CF9B8327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3940DE-85E2-129F-4F50-9F20095E7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B7883F-FA9C-9AB4-3A23-2C9847F96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Ahora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debe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cumplir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ciertos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requisitos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de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ciudadanía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,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nacionalidad</a:t>
            </a:r>
            <a:r>
              <a:rPr dirty="0"/>
              <a:t> 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o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estatus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migratorio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para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inscribirse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en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Medicare. 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Debe ser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ciudadano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o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nacional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estadounidense,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residente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permanente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legal (titular de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tarjeta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verde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),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ingresante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cubano-haitiano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o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vivir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legalmente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en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EE. UU. como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migrante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del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Pacto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de Libre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Asociación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(COFA) para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obtener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beneficios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de las Partes A y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Parte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B o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inscribirse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en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un plan de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salud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o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Calibri"/>
                <a:cs typeface="Calibri"/>
                <a:sym typeface="Wingdings"/>
              </a:rPr>
              <a:t>medicamentos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Calibri"/>
                <a:cs typeface="Calibri"/>
                <a:sym typeface="Wingdings"/>
              </a:rPr>
              <a:t> de Medicare.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El nuevo </a:t>
            </a:r>
            <a:r>
              <a:rPr lang="en-US" sz="1200" b="1" dirty="0" err="1"/>
              <a:t>Programa</a:t>
            </a:r>
            <a:r>
              <a:rPr lang="en-US" sz="1200" b="1" dirty="0"/>
              <a:t> de </a:t>
            </a:r>
            <a:r>
              <a:rPr lang="en-US" sz="1200" b="1" dirty="0" err="1"/>
              <a:t>Transformación</a:t>
            </a:r>
            <a:r>
              <a:rPr lang="en-US" sz="1200" b="1" dirty="0"/>
              <a:t> de la Salud Rural </a:t>
            </a:r>
            <a:r>
              <a:rPr lang="en-US" sz="1200" dirty="0" err="1"/>
              <a:t>ayuda</a:t>
            </a:r>
            <a:r>
              <a:rPr lang="en-US" sz="1200" dirty="0"/>
              <a:t> a los </a:t>
            </a:r>
            <a:r>
              <a:rPr lang="en-US" sz="1200" dirty="0" err="1"/>
              <a:t>estados</a:t>
            </a:r>
            <a:r>
              <a:rPr lang="en-US" sz="1200" dirty="0"/>
              <a:t> a </a:t>
            </a:r>
            <a:r>
              <a:rPr lang="en-US" sz="1200" dirty="0" err="1"/>
              <a:t>facilitar</a:t>
            </a:r>
            <a:r>
              <a:rPr lang="en-US" sz="1200" dirty="0"/>
              <a:t> la </a:t>
            </a:r>
            <a:r>
              <a:rPr lang="en-US" sz="1200" dirty="0" err="1"/>
              <a:t>obtención</a:t>
            </a:r>
            <a:r>
              <a:rPr lang="en-US" sz="1200" dirty="0"/>
              <a:t> del </a:t>
            </a:r>
            <a:r>
              <a:rPr lang="en-US" sz="1200" dirty="0" err="1"/>
              <a:t>cuidado</a:t>
            </a:r>
            <a:r>
              <a:rPr lang="en-US" sz="1200" dirty="0"/>
              <a:t> que </a:t>
            </a:r>
            <a:r>
              <a:rPr lang="en-US" sz="1200" dirty="0" err="1"/>
              <a:t>necesita</a:t>
            </a:r>
            <a:r>
              <a:rPr lang="en-US" sz="1200" dirty="0"/>
              <a:t> </a:t>
            </a:r>
            <a:r>
              <a:rPr lang="en-US" sz="1200" dirty="0" err="1"/>
              <a:t>cerca</a:t>
            </a:r>
            <a:r>
              <a:rPr lang="en-US" sz="1200" dirty="0"/>
              <a:t> de casa. Medicare </a:t>
            </a:r>
            <a:r>
              <a:rPr lang="en-US" sz="1200" dirty="0" err="1"/>
              <a:t>está</a:t>
            </a:r>
            <a:r>
              <a:rPr lang="en-US" sz="1200" dirty="0"/>
              <a:t> </a:t>
            </a:r>
            <a:r>
              <a:rPr lang="en-US" sz="1200" dirty="0" err="1"/>
              <a:t>invirtiendo</a:t>
            </a:r>
            <a:r>
              <a:rPr lang="en-US" sz="1200" dirty="0"/>
              <a:t> </a:t>
            </a:r>
            <a:r>
              <a:rPr lang="en-US" sz="1200" dirty="0" err="1"/>
              <a:t>en</a:t>
            </a:r>
            <a:r>
              <a:rPr lang="en-US" sz="1200" dirty="0"/>
              <a:t> </a:t>
            </a:r>
            <a:r>
              <a:rPr lang="en-US" sz="1200" dirty="0" err="1"/>
              <a:t>sistemas</a:t>
            </a:r>
            <a:r>
              <a:rPr lang="en-US" sz="1200" dirty="0"/>
              <a:t> de </a:t>
            </a:r>
            <a:r>
              <a:rPr lang="en-US" sz="1200" dirty="0" err="1"/>
              <a:t>salud</a:t>
            </a:r>
            <a:r>
              <a:rPr lang="en-US" sz="1200" dirty="0"/>
              <a:t> rurales </a:t>
            </a:r>
            <a:r>
              <a:rPr lang="en-US" sz="1200" dirty="0" err="1"/>
              <a:t>más</a:t>
            </a:r>
            <a:r>
              <a:rPr lang="en-US" sz="1200" dirty="0"/>
              <a:t> </a:t>
            </a:r>
            <a:r>
              <a:rPr lang="en-US" sz="1200" dirty="0" err="1"/>
              <a:t>estables</a:t>
            </a:r>
            <a:r>
              <a:rPr lang="en-US" sz="1200" dirty="0"/>
              <a:t> a </a:t>
            </a:r>
            <a:r>
              <a:rPr lang="en-US" sz="1200" dirty="0" err="1"/>
              <a:t>nivel</a:t>
            </a:r>
            <a:r>
              <a:rPr lang="en-US" sz="1200" dirty="0"/>
              <a:t> </a:t>
            </a:r>
            <a:r>
              <a:rPr lang="en-US" sz="1200" dirty="0" err="1"/>
              <a:t>nacional</a:t>
            </a:r>
            <a:r>
              <a:rPr lang="en-US" sz="1200" dirty="0"/>
              <a:t> para </a:t>
            </a:r>
            <a:r>
              <a:rPr lang="en-US" sz="1200" dirty="0" err="1"/>
              <a:t>ayudar</a:t>
            </a:r>
            <a:r>
              <a:rPr lang="en-US" sz="1200" dirty="0"/>
              <a:t> a los </a:t>
            </a:r>
            <a:r>
              <a:rPr lang="en-US" sz="1200" dirty="0" err="1"/>
              <a:t>estados</a:t>
            </a:r>
            <a:r>
              <a:rPr lang="en-US" sz="1200" dirty="0"/>
              <a:t> a </a:t>
            </a:r>
            <a:r>
              <a:rPr lang="en-US" sz="1200" dirty="0" err="1"/>
              <a:t>mejorar</a:t>
            </a:r>
            <a:r>
              <a:rPr lang="en-US" sz="1200" dirty="0"/>
              <a:t> las </a:t>
            </a:r>
            <a:r>
              <a:rPr lang="en-US" sz="1200" dirty="0" err="1"/>
              <a:t>instalaciones</a:t>
            </a:r>
            <a:r>
              <a:rPr lang="en-US" sz="1200" dirty="0"/>
              <a:t>, </a:t>
            </a:r>
            <a:r>
              <a:rPr lang="en-US" sz="1200" dirty="0" err="1"/>
              <a:t>mejorar</a:t>
            </a:r>
            <a:r>
              <a:rPr lang="en-US" sz="1200" dirty="0"/>
              <a:t> la </a:t>
            </a:r>
            <a:r>
              <a:rPr lang="en-US" sz="1200" dirty="0" err="1"/>
              <a:t>tecnología</a:t>
            </a:r>
            <a:r>
              <a:rPr lang="en-US" sz="1200" dirty="0"/>
              <a:t> </a:t>
            </a:r>
            <a:r>
              <a:rPr lang="en-US" sz="1200" dirty="0" err="1"/>
              <a:t>médica</a:t>
            </a:r>
            <a:r>
              <a:rPr lang="en-US" sz="1200" dirty="0"/>
              <a:t> y </a:t>
            </a:r>
            <a:r>
              <a:rPr lang="en-US" sz="1200" dirty="0" err="1"/>
              <a:t>ampliar</a:t>
            </a:r>
            <a:r>
              <a:rPr lang="en-US" sz="1200" dirty="0"/>
              <a:t> las </a:t>
            </a:r>
            <a:r>
              <a:rPr lang="en-US" sz="1200" dirty="0" err="1"/>
              <a:t>opciones</a:t>
            </a:r>
            <a:r>
              <a:rPr lang="en-US" sz="1200" dirty="0"/>
              <a:t> de </a:t>
            </a:r>
            <a:r>
              <a:rPr lang="en-US" sz="1200" dirty="0" err="1"/>
              <a:t>cuidado</a:t>
            </a:r>
            <a:r>
              <a:rPr lang="en-US" sz="1200" dirty="0"/>
              <a:t> </a:t>
            </a:r>
            <a:r>
              <a:rPr lang="en-US" sz="1200" dirty="0" err="1"/>
              <a:t>confiables</a:t>
            </a:r>
            <a:r>
              <a:rPr lang="en-US" sz="1200" dirty="0"/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sz="1200" dirty="0"/>
              <a:t>Medicare </a:t>
            </a:r>
            <a:r>
              <a:rPr lang="en-US" sz="1200" dirty="0" err="1"/>
              <a:t>extendió</a:t>
            </a:r>
            <a:r>
              <a:rPr lang="en-US" sz="1200" dirty="0"/>
              <a:t> </a:t>
            </a:r>
            <a:r>
              <a:rPr lang="en-US" sz="1200" b="1" dirty="0"/>
              <a:t>las </a:t>
            </a:r>
            <a:r>
              <a:rPr lang="en-US" sz="1200" b="1" dirty="0" err="1"/>
              <a:t>flexibilidades</a:t>
            </a:r>
            <a:r>
              <a:rPr lang="en-US" sz="1200" dirty="0"/>
              <a:t> </a:t>
            </a:r>
            <a:r>
              <a:rPr lang="en-US" sz="1200" b="1" dirty="0"/>
              <a:t>de </a:t>
            </a:r>
            <a:r>
              <a:rPr lang="en-US" sz="1200" b="1" dirty="0" err="1"/>
              <a:t>telemedicina</a:t>
            </a:r>
            <a:r>
              <a:rPr lang="en-US" sz="1200" dirty="0"/>
              <a:t> hasta </a:t>
            </a:r>
            <a:r>
              <a:rPr lang="en-US" sz="1200" b="1" dirty="0"/>
              <a:t>el 31 de </a:t>
            </a:r>
            <a:r>
              <a:rPr lang="en-US" sz="1200" b="1" dirty="0" err="1"/>
              <a:t>diciembre</a:t>
            </a:r>
            <a:r>
              <a:rPr lang="en-US" sz="1200" b="1" dirty="0"/>
              <a:t> de 2027</a:t>
            </a:r>
            <a:r>
              <a:rPr lang="en-US" sz="1200" dirty="0"/>
              <a:t>. Esto </a:t>
            </a:r>
            <a:r>
              <a:rPr lang="en-US" sz="1200" dirty="0" err="1"/>
              <a:t>significa</a:t>
            </a:r>
            <a:r>
              <a:rPr lang="en-US" sz="1200" dirty="0"/>
              <a:t> que </a:t>
            </a:r>
            <a:r>
              <a:rPr lang="en-US" sz="1200" dirty="0" err="1"/>
              <a:t>puede</a:t>
            </a:r>
            <a:r>
              <a:rPr lang="en-US" sz="1200" dirty="0"/>
              <a:t> </a:t>
            </a:r>
            <a:r>
              <a:rPr lang="en-US" sz="1200" dirty="0" err="1"/>
              <a:t>tener</a:t>
            </a:r>
            <a:r>
              <a:rPr lang="en-US" sz="1200" dirty="0"/>
              <a:t> </a:t>
            </a:r>
            <a:r>
              <a:rPr lang="en-US" sz="1200" dirty="0" err="1"/>
              <a:t>acceso</a:t>
            </a:r>
            <a:r>
              <a:rPr lang="en-US" sz="1200" dirty="0"/>
              <a:t> a </a:t>
            </a:r>
            <a:r>
              <a:rPr lang="en-US" sz="1200" dirty="0" err="1"/>
              <a:t>telemedicina</a:t>
            </a:r>
            <a:r>
              <a:rPr lang="en-US" sz="1200" dirty="0"/>
              <a:t> </a:t>
            </a:r>
            <a:r>
              <a:rPr lang="en-US" sz="1200" dirty="0" err="1">
                <a:ea typeface="+mn-lt"/>
                <a:cs typeface="+mn-lt"/>
              </a:rPr>
              <a:t>en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cualquier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parte</a:t>
            </a:r>
            <a:r>
              <a:rPr lang="en-US" sz="1200" dirty="0">
                <a:ea typeface="+mn-lt"/>
                <a:cs typeface="+mn-lt"/>
              </a:rPr>
              <a:t> de EE. UU., </a:t>
            </a:r>
            <a:r>
              <a:rPr lang="en-US" sz="1200" dirty="0" err="1">
                <a:ea typeface="+mn-lt"/>
                <a:cs typeface="+mn-lt"/>
              </a:rPr>
              <a:t>incluida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su</a:t>
            </a:r>
            <a:r>
              <a:rPr lang="en-US" sz="1200" dirty="0">
                <a:ea typeface="+mn-lt"/>
                <a:cs typeface="+mn-lt"/>
              </a:rPr>
              <a:t> casa.</a:t>
            </a:r>
            <a:r>
              <a:rPr lang="en-US" sz="1200" dirty="0"/>
              <a:t> </a:t>
            </a:r>
            <a:r>
              <a:rPr lang="en-US" sz="1200" dirty="0" err="1">
                <a:ea typeface="+mn-lt"/>
                <a:cs typeface="+mn-lt"/>
              </a:rPr>
              <a:t>Ejemplos</a:t>
            </a:r>
            <a:r>
              <a:rPr lang="en-US" sz="1200" dirty="0">
                <a:ea typeface="+mn-lt"/>
                <a:cs typeface="+mn-lt"/>
              </a:rPr>
              <a:t> de </a:t>
            </a:r>
            <a:r>
              <a:rPr lang="en-US" sz="1200" dirty="0" err="1">
                <a:ea typeface="+mn-lt"/>
                <a:cs typeface="+mn-lt"/>
              </a:rPr>
              <a:t>servicios</a:t>
            </a:r>
            <a:r>
              <a:rPr lang="en-US" sz="1200" dirty="0">
                <a:ea typeface="+mn-lt"/>
                <a:cs typeface="+mn-lt"/>
              </a:rPr>
              <a:t> de </a:t>
            </a:r>
            <a:r>
              <a:rPr lang="en-US" sz="1200" dirty="0" err="1">
                <a:ea typeface="+mn-lt"/>
                <a:cs typeface="+mn-lt"/>
              </a:rPr>
              <a:t>telemedicina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incluyen</a:t>
            </a:r>
            <a:r>
              <a:rPr lang="en-US" sz="1200" dirty="0">
                <a:ea typeface="+mn-lt"/>
                <a:cs typeface="+mn-lt"/>
              </a:rPr>
              <a:t> </a:t>
            </a:r>
            <a:r>
              <a:rPr lang="en-US" sz="1200" dirty="0" err="1">
                <a:ea typeface="+mn-lt"/>
                <a:cs typeface="+mn-lt"/>
              </a:rPr>
              <a:t>entrenamiento</a:t>
            </a:r>
            <a:r>
              <a:rPr lang="en-US" sz="1200" dirty="0">
                <a:ea typeface="+mn-lt"/>
                <a:cs typeface="+mn-lt"/>
              </a:rPr>
              <a:t> para </a:t>
            </a:r>
            <a:r>
              <a:rPr lang="en-US" sz="1200" dirty="0" err="1">
                <a:ea typeface="+mn-lt"/>
                <a:cs typeface="+mn-lt"/>
              </a:rPr>
              <a:t>cuidadores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pruebas</a:t>
            </a:r>
            <a:r>
              <a:rPr lang="en-US" sz="1200" dirty="0">
                <a:ea typeface="+mn-lt"/>
                <a:cs typeface="+mn-lt"/>
              </a:rPr>
              <a:t> para la </a:t>
            </a:r>
            <a:r>
              <a:rPr lang="en-US" sz="1200" dirty="0" err="1">
                <a:ea typeface="+mn-lt"/>
                <a:cs typeface="+mn-lt"/>
              </a:rPr>
              <a:t>depresión</a:t>
            </a:r>
            <a:r>
              <a:rPr lang="en-US" sz="1200" dirty="0">
                <a:ea typeface="+mn-lt"/>
                <a:cs typeface="+mn-lt"/>
              </a:rPr>
              <a:t>, </a:t>
            </a:r>
            <a:r>
              <a:rPr lang="en-US" sz="1200" dirty="0" err="1">
                <a:ea typeface="+mn-lt"/>
                <a:cs typeface="+mn-lt"/>
              </a:rPr>
              <a:t>terapia</a:t>
            </a:r>
            <a:r>
              <a:rPr lang="en-US" sz="1200" dirty="0">
                <a:ea typeface="+mn-lt"/>
                <a:cs typeface="+mn-lt"/>
              </a:rPr>
              <a:t> del </a:t>
            </a:r>
            <a:r>
              <a:rPr lang="en-US" sz="1200" dirty="0" err="1">
                <a:ea typeface="+mn-lt"/>
                <a:cs typeface="+mn-lt"/>
              </a:rPr>
              <a:t>habla</a:t>
            </a:r>
            <a:r>
              <a:rPr lang="en-US" sz="1200" dirty="0">
                <a:ea typeface="+mn-lt"/>
                <a:cs typeface="+mn-lt"/>
              </a:rPr>
              <a:t> y </a:t>
            </a:r>
            <a:r>
              <a:rPr lang="en-US" sz="1200" dirty="0" err="1">
                <a:ea typeface="+mn-lt"/>
                <a:cs typeface="+mn-lt"/>
              </a:rPr>
              <a:t>más</a:t>
            </a:r>
            <a:r>
              <a:rPr lang="en-US" sz="1200" dirty="0">
                <a:ea typeface="+mn-lt"/>
                <a:cs typeface="+mn-lt"/>
              </a:rPr>
              <a:t>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Puede que sea </a:t>
            </a:r>
            <a:r>
              <a:rPr lang="en-US" sz="1200" dirty="0" err="1"/>
              <a:t>elegible</a:t>
            </a:r>
            <a:r>
              <a:rPr lang="en-US" sz="1200" dirty="0"/>
              <a:t> para </a:t>
            </a:r>
            <a:r>
              <a:rPr lang="en-US" sz="1200" dirty="0" err="1"/>
              <a:t>unirte</a:t>
            </a:r>
            <a:r>
              <a:rPr lang="en-US" sz="1200" b="1" dirty="0"/>
              <a:t> </a:t>
            </a:r>
            <a:r>
              <a:rPr lang="en-US" sz="1200" b="0" dirty="0"/>
              <a:t>a</a:t>
            </a:r>
            <a:r>
              <a:rPr lang="en-US" sz="1200" b="1" dirty="0"/>
              <a:t> </a:t>
            </a:r>
            <a:r>
              <a:rPr lang="en-US" sz="1200" b="1" dirty="0" err="1"/>
              <a:t>ACCESS,</a:t>
            </a:r>
            <a:r>
              <a:rPr lang="en-US" sz="1200" dirty="0" err="1"/>
              <a:t>un</a:t>
            </a:r>
            <a:r>
              <a:rPr lang="en-US" sz="1200" dirty="0"/>
              <a:t> nuevo </a:t>
            </a:r>
            <a:r>
              <a:rPr lang="en-US" sz="1200" dirty="0" err="1"/>
              <a:t>modelo</a:t>
            </a:r>
            <a:r>
              <a:rPr lang="en-US" sz="1200" dirty="0"/>
              <a:t> de </a:t>
            </a:r>
            <a:r>
              <a:rPr lang="en-US" sz="1200" dirty="0" err="1"/>
              <a:t>atención</a:t>
            </a:r>
            <a:r>
              <a:rPr lang="en-US" sz="1200" dirty="0"/>
              <a:t> que </a:t>
            </a:r>
            <a:r>
              <a:rPr lang="en-US" sz="1200" dirty="0" err="1"/>
              <a:t>puede</a:t>
            </a:r>
            <a:r>
              <a:rPr lang="en-US" sz="1200" dirty="0"/>
              <a:t> </a:t>
            </a:r>
            <a:r>
              <a:rPr lang="en-US" sz="1200" dirty="0" err="1"/>
              <a:t>reducir</a:t>
            </a:r>
            <a:r>
              <a:rPr lang="en-US" sz="1200" dirty="0"/>
              <a:t> sus </a:t>
            </a:r>
            <a:r>
              <a:rPr lang="en-US" sz="1200" dirty="0" err="1"/>
              <a:t>costos</a:t>
            </a:r>
            <a:r>
              <a:rPr lang="en-US" sz="1200" dirty="0"/>
              <a:t> </a:t>
            </a:r>
            <a:r>
              <a:rPr lang="en-US" sz="1200" dirty="0" err="1"/>
              <a:t>totales</a:t>
            </a:r>
            <a:r>
              <a:rPr lang="en-US" sz="1200" dirty="0"/>
              <a:t> y </a:t>
            </a:r>
            <a:r>
              <a:rPr lang="en-US" sz="1200" dirty="0" err="1"/>
              <a:t>darle</a:t>
            </a:r>
            <a:r>
              <a:rPr lang="en-US" sz="1200" dirty="0"/>
              <a:t> </a:t>
            </a:r>
            <a:r>
              <a:rPr lang="en-US" sz="1200" dirty="0" err="1"/>
              <a:t>acceso</a:t>
            </a:r>
            <a:r>
              <a:rPr lang="en-US" sz="1200" dirty="0"/>
              <a:t> a </a:t>
            </a:r>
            <a:r>
              <a:rPr lang="en-US" sz="1200" dirty="0" err="1"/>
              <a:t>una</a:t>
            </a:r>
            <a:r>
              <a:rPr lang="en-US" sz="1200" dirty="0"/>
              <a:t> </a:t>
            </a:r>
            <a:r>
              <a:rPr lang="en-US" sz="1200" dirty="0" err="1"/>
              <a:t>atención</a:t>
            </a:r>
            <a:r>
              <a:rPr lang="en-US" sz="1200" dirty="0"/>
              <a:t> </a:t>
            </a:r>
            <a:r>
              <a:rPr lang="en-US" sz="1200" dirty="0" err="1"/>
              <a:t>cómoda</a:t>
            </a:r>
            <a:r>
              <a:rPr lang="en-US" sz="1200" dirty="0"/>
              <a:t> y </a:t>
            </a:r>
            <a:r>
              <a:rPr lang="en-US" sz="1200" dirty="0" err="1"/>
              <a:t>respaldada</a:t>
            </a:r>
            <a:r>
              <a:rPr lang="en-US" sz="1200" dirty="0"/>
              <a:t> </a:t>
            </a:r>
            <a:r>
              <a:rPr lang="en-US" sz="1200" dirty="0" err="1"/>
              <a:t>por</a:t>
            </a:r>
            <a:r>
              <a:rPr lang="en-US" sz="1200" dirty="0"/>
              <a:t> </a:t>
            </a:r>
            <a:r>
              <a:rPr lang="en-US" sz="1200" dirty="0" err="1"/>
              <a:t>tecnología</a:t>
            </a:r>
            <a:r>
              <a:rPr lang="en-US" sz="1200" dirty="0"/>
              <a:t>.</a:t>
            </a:r>
            <a:endParaRPr lang="en-US" sz="1200" dirty="0">
              <a:ea typeface="+mn-lt"/>
              <a:cs typeface="+mn-lt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453A7A-C1D7-111A-888B-900856D71E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1DC2E25-2B01-2743-96C5-05673520BD0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166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 err="1">
                <a:solidFill>
                  <a:srgbClr val="404040"/>
                </a:solidFill>
              </a:rPr>
              <a:t>Algunas</a:t>
            </a:r>
            <a:r>
              <a:rPr lang="en-US" dirty="0">
                <a:solidFill>
                  <a:srgbClr val="404040"/>
                </a:solidFill>
              </a:rPr>
              <a:t> personas </a:t>
            </a:r>
            <a:r>
              <a:rPr lang="en-US" dirty="0" err="1">
                <a:solidFill>
                  <a:srgbClr val="404040"/>
                </a:solidFill>
              </a:rPr>
              <a:t>pueden</a:t>
            </a:r>
            <a:r>
              <a:rPr lang="en-US" dirty="0">
                <a:solidFill>
                  <a:srgbClr val="404040"/>
                </a:solidFill>
              </a:rPr>
              <a:t> ser </a:t>
            </a:r>
            <a:r>
              <a:rPr lang="en-US" dirty="0" err="1">
                <a:solidFill>
                  <a:srgbClr val="404040"/>
                </a:solidFill>
              </a:rPr>
              <a:t>elegibles</a:t>
            </a:r>
            <a:r>
              <a:rPr lang="en-US" dirty="0">
                <a:solidFill>
                  <a:srgbClr val="404040"/>
                </a:solidFill>
              </a:rPr>
              <a:t> para el </a:t>
            </a:r>
            <a:r>
              <a:rPr lang="en-US" dirty="0" err="1">
                <a:solidFill>
                  <a:srgbClr val="404040"/>
                </a:solidFill>
              </a:rPr>
              <a:t>Programa</a:t>
            </a:r>
            <a:r>
              <a:rPr lang="en-US" dirty="0">
                <a:solidFill>
                  <a:srgbClr val="404040"/>
                </a:solidFill>
              </a:rPr>
              <a:t> de Ahorros de Medicare o MSP. Este </a:t>
            </a:r>
            <a:r>
              <a:rPr lang="en-US" dirty="0" err="1">
                <a:solidFill>
                  <a:srgbClr val="404040"/>
                </a:solidFill>
              </a:rPr>
              <a:t>programa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está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dirigido</a:t>
            </a:r>
            <a:r>
              <a:rPr lang="en-US" dirty="0">
                <a:solidFill>
                  <a:srgbClr val="404040"/>
                </a:solidFill>
              </a:rPr>
              <a:t> a personas con </a:t>
            </a:r>
            <a:r>
              <a:rPr lang="en-US" dirty="0" err="1"/>
              <a:t>ingresos</a:t>
            </a:r>
            <a:r>
              <a:rPr lang="en-US" dirty="0"/>
              <a:t> y </a:t>
            </a:r>
            <a:r>
              <a:rPr lang="en-US" dirty="0" err="1"/>
              <a:t>recursos</a:t>
            </a:r>
            <a:r>
              <a:rPr lang="en-US" dirty="0"/>
              <a:t> </a:t>
            </a:r>
            <a:r>
              <a:rPr lang="en-US" dirty="0" err="1"/>
              <a:t>limitados</a:t>
            </a:r>
            <a:r>
              <a:rPr lang="en-US" dirty="0"/>
              <a:t>. </a:t>
            </a:r>
            <a:r>
              <a:rPr lang="en-US" dirty="0">
                <a:solidFill>
                  <a:srgbClr val="404040"/>
                </a:solidFill>
              </a:rPr>
              <a:t>El </a:t>
            </a:r>
            <a:r>
              <a:rPr lang="en-US" dirty="0" err="1">
                <a:solidFill>
                  <a:srgbClr val="404040"/>
                </a:solidFill>
              </a:rPr>
              <a:t>Programa</a:t>
            </a:r>
            <a:r>
              <a:rPr lang="en-US" dirty="0">
                <a:solidFill>
                  <a:srgbClr val="404040"/>
                </a:solidFill>
              </a:rPr>
              <a:t> de Ahorros de Medicare </a:t>
            </a:r>
            <a:r>
              <a:rPr lang="en-US" dirty="0" err="1">
                <a:solidFill>
                  <a:srgbClr val="404040"/>
                </a:solidFill>
              </a:rPr>
              <a:t>puede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ayudar</a:t>
            </a:r>
            <a:r>
              <a:rPr lang="en-US" dirty="0">
                <a:solidFill>
                  <a:srgbClr val="404040"/>
                </a:solidFill>
              </a:rPr>
              <a:t> a las personas </a:t>
            </a:r>
            <a:r>
              <a:rPr lang="en-US" dirty="0" err="1">
                <a:solidFill>
                  <a:srgbClr val="404040"/>
                </a:solidFill>
              </a:rPr>
              <a:t>elegibles</a:t>
            </a:r>
            <a:r>
              <a:rPr lang="en-US" dirty="0">
                <a:solidFill>
                  <a:srgbClr val="404040"/>
                </a:solidFill>
              </a:rPr>
              <a:t> a </a:t>
            </a:r>
            <a:r>
              <a:rPr lang="en-US" dirty="0" err="1">
                <a:solidFill>
                  <a:srgbClr val="404040"/>
                </a:solidFill>
              </a:rPr>
              <a:t>pagar</a:t>
            </a:r>
            <a:r>
              <a:rPr lang="en-US" dirty="0">
                <a:solidFill>
                  <a:srgbClr val="404040"/>
                </a:solidFill>
              </a:rPr>
              <a:t> sus </a:t>
            </a:r>
            <a:r>
              <a:rPr lang="en-US" dirty="0" err="1">
                <a:solidFill>
                  <a:srgbClr val="404040"/>
                </a:solidFill>
              </a:rPr>
              <a:t>primas</a:t>
            </a:r>
            <a:r>
              <a:rPr lang="en-US" dirty="0">
                <a:solidFill>
                  <a:srgbClr val="404040"/>
                </a:solidFill>
              </a:rPr>
              <a:t> de Medicare y </a:t>
            </a:r>
            <a:r>
              <a:rPr lang="en-US" dirty="0" err="1">
                <a:solidFill>
                  <a:srgbClr val="404040"/>
                </a:solidFill>
              </a:rPr>
              <a:t>otros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costos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asociados</a:t>
            </a:r>
            <a:r>
              <a:rPr lang="en-US" dirty="0">
                <a:solidFill>
                  <a:srgbClr val="404040"/>
                </a:solidFill>
              </a:rPr>
              <a:t> a Medicare, como deducibles, </a:t>
            </a:r>
            <a:r>
              <a:rPr lang="en-US" dirty="0" err="1">
                <a:solidFill>
                  <a:srgbClr val="404040"/>
                </a:solidFill>
              </a:rPr>
              <a:t>coseguros</a:t>
            </a:r>
            <a:r>
              <a:rPr lang="en-US" dirty="0">
                <a:solidFill>
                  <a:srgbClr val="404040"/>
                </a:solidFill>
              </a:rPr>
              <a:t> y copagos. </a:t>
            </a:r>
            <a:endParaRPr lang="en-US" dirty="0"/>
          </a:p>
          <a:p>
            <a:pPr rtl="0"/>
            <a:r>
              <a:rPr lang="en-US" dirty="0" err="1">
                <a:solidFill>
                  <a:srgbClr val="404040"/>
                </a:solidFill>
              </a:rPr>
              <a:t>Usted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solicita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acceso</a:t>
            </a:r>
            <a:r>
              <a:rPr lang="en-US" dirty="0">
                <a:solidFill>
                  <a:srgbClr val="404040"/>
                </a:solidFill>
              </a:rPr>
              <a:t> a los </a:t>
            </a:r>
            <a:r>
              <a:rPr lang="en-US" dirty="0" err="1">
                <a:solidFill>
                  <a:srgbClr val="404040"/>
                </a:solidFill>
              </a:rPr>
              <a:t>Programas</a:t>
            </a:r>
            <a:r>
              <a:rPr lang="en-US" dirty="0">
                <a:solidFill>
                  <a:srgbClr val="404040"/>
                </a:solidFill>
              </a:rPr>
              <a:t> de Ahorros de Medicare a </a:t>
            </a:r>
            <a:r>
              <a:rPr lang="en-US" dirty="0" err="1">
                <a:solidFill>
                  <a:srgbClr val="404040"/>
                </a:solidFill>
              </a:rPr>
              <a:t>través</a:t>
            </a:r>
            <a:r>
              <a:rPr lang="en-US" dirty="0">
                <a:solidFill>
                  <a:srgbClr val="404040"/>
                </a:solidFill>
              </a:rPr>
              <a:t> de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estado</a:t>
            </a:r>
            <a:r>
              <a:rPr lang="en-US" dirty="0">
                <a:solidFill>
                  <a:srgbClr val="404040"/>
                </a:solidFill>
              </a:rPr>
              <a:t>. Cuando </a:t>
            </a:r>
            <a:r>
              <a:rPr lang="en-US" dirty="0" err="1">
                <a:solidFill>
                  <a:srgbClr val="404040"/>
                </a:solidFill>
              </a:rPr>
              <a:t>presenta</a:t>
            </a:r>
            <a:r>
              <a:rPr lang="en-US" dirty="0">
                <a:solidFill>
                  <a:srgbClr val="404040"/>
                </a:solidFill>
              </a:rPr>
              <a:t> la </a:t>
            </a:r>
            <a:r>
              <a:rPr lang="en-US" dirty="0" err="1">
                <a:solidFill>
                  <a:srgbClr val="404040"/>
                </a:solidFill>
              </a:rPr>
              <a:t>solicitud</a:t>
            </a:r>
            <a:r>
              <a:rPr lang="en-US" dirty="0">
                <a:solidFill>
                  <a:srgbClr val="404040"/>
                </a:solidFill>
              </a:rPr>
              <a:t>, </a:t>
            </a:r>
            <a:r>
              <a:rPr lang="en-US" dirty="0" err="1">
                <a:solidFill>
                  <a:srgbClr val="404040"/>
                </a:solidFill>
              </a:rPr>
              <a:t>su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estado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determina</a:t>
            </a:r>
            <a:r>
              <a:rPr lang="en-US" dirty="0">
                <a:solidFill>
                  <a:srgbClr val="404040"/>
                </a:solidFill>
              </a:rPr>
              <a:t> para </a:t>
            </a:r>
            <a:r>
              <a:rPr lang="en-US" dirty="0" err="1">
                <a:solidFill>
                  <a:srgbClr val="404040"/>
                </a:solidFill>
              </a:rPr>
              <a:t>cuál</a:t>
            </a:r>
            <a:r>
              <a:rPr lang="en-US" dirty="0">
                <a:solidFill>
                  <a:srgbClr val="404040"/>
                </a:solidFill>
              </a:rPr>
              <a:t> de los </a:t>
            </a:r>
            <a:r>
              <a:rPr lang="en-US" dirty="0" err="1">
                <a:solidFill>
                  <a:srgbClr val="404040"/>
                </a:solidFill>
              </a:rPr>
              <a:t>Programa</a:t>
            </a:r>
            <a:r>
              <a:rPr lang="en-US" dirty="0">
                <a:solidFill>
                  <a:srgbClr val="404040"/>
                </a:solidFill>
              </a:rPr>
              <a:t>(s) de Ahorros Medicare </a:t>
            </a:r>
            <a:r>
              <a:rPr lang="en-US" dirty="0" err="1">
                <a:solidFill>
                  <a:srgbClr val="404040"/>
                </a:solidFill>
              </a:rPr>
              <a:t>califica</a:t>
            </a:r>
            <a:r>
              <a:rPr lang="en-US" dirty="0">
                <a:solidFill>
                  <a:srgbClr val="404040"/>
                </a:solidFill>
              </a:rPr>
              <a:t>. Incluso </a:t>
            </a:r>
            <a:r>
              <a:rPr lang="en-US" dirty="0" err="1">
                <a:solidFill>
                  <a:srgbClr val="404040"/>
                </a:solidFill>
              </a:rPr>
              <a:t>si</a:t>
            </a:r>
            <a:r>
              <a:rPr lang="en-US" dirty="0">
                <a:solidFill>
                  <a:srgbClr val="404040"/>
                </a:solidFill>
              </a:rPr>
              <a:t> no </a:t>
            </a:r>
            <a:r>
              <a:rPr lang="en-US" dirty="0" err="1">
                <a:solidFill>
                  <a:srgbClr val="404040"/>
                </a:solidFill>
              </a:rPr>
              <a:t>cree</a:t>
            </a:r>
            <a:r>
              <a:rPr lang="en-US" dirty="0">
                <a:solidFill>
                  <a:srgbClr val="404040"/>
                </a:solidFill>
              </a:rPr>
              <a:t> que </a:t>
            </a:r>
            <a:r>
              <a:rPr lang="en-US" dirty="0" err="1">
                <a:solidFill>
                  <a:srgbClr val="404040"/>
                </a:solidFill>
              </a:rPr>
              <a:t>califica</a:t>
            </a:r>
            <a:r>
              <a:rPr lang="en-US" dirty="0">
                <a:solidFill>
                  <a:srgbClr val="404040"/>
                </a:solidFill>
              </a:rPr>
              <a:t>, </a:t>
            </a:r>
            <a:r>
              <a:rPr lang="en-US" dirty="0" err="1">
                <a:solidFill>
                  <a:srgbClr val="404040"/>
                </a:solidFill>
              </a:rPr>
              <a:t>debería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presentar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una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solicitud</a:t>
            </a:r>
            <a:r>
              <a:rPr lang="en-US" dirty="0">
                <a:solidFill>
                  <a:srgbClr val="404040"/>
                </a:solidFill>
              </a:rPr>
              <a:t>.</a:t>
            </a:r>
            <a:endParaRPr lang="en-US" dirty="0"/>
          </a:p>
          <a:p>
            <a:pPr rtl="0"/>
            <a:r>
              <a:rPr lang="en-US" dirty="0">
                <a:solidFill>
                  <a:srgbClr val="404040"/>
                </a:solidFill>
              </a:rPr>
              <a:t>En </a:t>
            </a:r>
            <a:r>
              <a:rPr lang="en-US" dirty="0" err="1">
                <a:solidFill>
                  <a:srgbClr val="404040"/>
                </a:solidFill>
              </a:rPr>
              <a:t>muchos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casos</a:t>
            </a:r>
            <a:r>
              <a:rPr lang="en-US" dirty="0">
                <a:solidFill>
                  <a:srgbClr val="404040"/>
                </a:solidFill>
              </a:rPr>
              <a:t>, para </a:t>
            </a:r>
            <a:r>
              <a:rPr lang="en-US" dirty="0" err="1">
                <a:solidFill>
                  <a:srgbClr val="404040"/>
                </a:solidFill>
              </a:rPr>
              <a:t>calificar</a:t>
            </a:r>
            <a:r>
              <a:rPr lang="en-US" dirty="0">
                <a:solidFill>
                  <a:srgbClr val="404040"/>
                </a:solidFill>
              </a:rPr>
              <a:t> para un </a:t>
            </a:r>
            <a:r>
              <a:rPr lang="en-US" dirty="0" err="1">
                <a:solidFill>
                  <a:srgbClr val="404040"/>
                </a:solidFill>
              </a:rPr>
              <a:t>Programa</a:t>
            </a:r>
            <a:r>
              <a:rPr lang="en-US" dirty="0">
                <a:solidFill>
                  <a:srgbClr val="404040"/>
                </a:solidFill>
              </a:rPr>
              <a:t> de Ahorro de Medicare, </a:t>
            </a:r>
            <a:r>
              <a:rPr lang="en-US" dirty="0" err="1">
                <a:solidFill>
                  <a:srgbClr val="404040"/>
                </a:solidFill>
              </a:rPr>
              <a:t>debe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tener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ingresos</a:t>
            </a:r>
            <a:r>
              <a:rPr lang="en-US" dirty="0">
                <a:solidFill>
                  <a:srgbClr val="404040"/>
                </a:solidFill>
              </a:rPr>
              <a:t> y </a:t>
            </a:r>
            <a:r>
              <a:rPr lang="en-US" dirty="0" err="1">
                <a:solidFill>
                  <a:srgbClr val="404040"/>
                </a:solidFill>
              </a:rPr>
              <a:t>recursos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por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debajo</a:t>
            </a:r>
            <a:r>
              <a:rPr lang="en-US" dirty="0">
                <a:solidFill>
                  <a:srgbClr val="404040"/>
                </a:solidFill>
              </a:rPr>
              <a:t> de un </a:t>
            </a:r>
            <a:r>
              <a:rPr lang="en-US" dirty="0" err="1">
                <a:solidFill>
                  <a:srgbClr val="404040"/>
                </a:solidFill>
              </a:rPr>
              <a:t>cierto</a:t>
            </a:r>
            <a:r>
              <a:rPr lang="en-US" dirty="0">
                <a:solidFill>
                  <a:srgbClr val="404040"/>
                </a:solidFill>
              </a:rPr>
              <a:t> </a:t>
            </a:r>
            <a:r>
              <a:rPr lang="en-US" dirty="0" err="1">
                <a:solidFill>
                  <a:srgbClr val="404040"/>
                </a:solidFill>
              </a:rPr>
              <a:t>límite</a:t>
            </a:r>
            <a:r>
              <a:rPr lang="en-US" dirty="0">
                <a:solidFill>
                  <a:srgbClr val="404040"/>
                </a:solidFill>
              </a:rPr>
              <a:t>, </a:t>
            </a:r>
            <a:r>
              <a:rPr lang="en-US" dirty="0" err="1">
                <a:solidFill>
                  <a:srgbClr val="404040"/>
                </a:solidFill>
              </a:rPr>
              <a:t>tal</a:t>
            </a:r>
            <a:r>
              <a:rPr lang="en-US" dirty="0">
                <a:solidFill>
                  <a:srgbClr val="404040"/>
                </a:solidFill>
              </a:rPr>
              <a:t> como se describe </a:t>
            </a:r>
            <a:r>
              <a:rPr lang="en-US" dirty="0" err="1">
                <a:solidFill>
                  <a:srgbClr val="404040"/>
                </a:solidFill>
              </a:rPr>
              <a:t>en</a:t>
            </a:r>
            <a:r>
              <a:rPr lang="en-US" dirty="0">
                <a:solidFill>
                  <a:srgbClr val="404040"/>
                </a:solidFill>
              </a:rPr>
              <a:t> es.Medicare.gov</a:t>
            </a:r>
            <a:endParaRPr lang="en-US" dirty="0"/>
          </a:p>
          <a:p>
            <a:pPr rtl="0"/>
            <a:r>
              <a:rPr lang="en-US" dirty="0" err="1"/>
              <a:t>Existen</a:t>
            </a:r>
            <a:r>
              <a:rPr lang="en-US" dirty="0"/>
              <a:t> 4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Programas</a:t>
            </a:r>
            <a:r>
              <a:rPr lang="en-US" dirty="0"/>
              <a:t> de Ahorros de Medicare: </a:t>
            </a:r>
          </a:p>
          <a:p>
            <a:pPr rtl="0"/>
            <a:r>
              <a:rPr lang="en-US" dirty="0"/>
              <a:t>1.</a:t>
            </a:r>
            <a:r>
              <a:rPr lang="en-US" b="1" dirty="0"/>
              <a:t>Programa de </a:t>
            </a:r>
            <a:r>
              <a:rPr lang="en-US" b="1" dirty="0" err="1"/>
              <a:t>Beneficiario</a:t>
            </a:r>
            <a:r>
              <a:rPr lang="en-US" b="1" dirty="0"/>
              <a:t> </a:t>
            </a:r>
            <a:r>
              <a:rPr lang="en-US" b="1" dirty="0" err="1"/>
              <a:t>Calificado</a:t>
            </a:r>
            <a:r>
              <a:rPr lang="en-US" b="1" dirty="0"/>
              <a:t> de Medicare (QMB): </a:t>
            </a:r>
            <a:r>
              <a:rPr lang="en-US" dirty="0"/>
              <a:t>Si es </a:t>
            </a:r>
            <a:r>
              <a:rPr lang="en-US" dirty="0" err="1"/>
              <a:t>elegible</a:t>
            </a:r>
            <a:r>
              <a:rPr lang="en-US" dirty="0"/>
              <a:t>, el </a:t>
            </a:r>
            <a:r>
              <a:rPr lang="en-US" dirty="0" err="1"/>
              <a:t>Programa</a:t>
            </a:r>
            <a:r>
              <a:rPr lang="en-US" dirty="0"/>
              <a:t> QMB </a:t>
            </a:r>
            <a:r>
              <a:rPr lang="en-US" dirty="0" err="1"/>
              <a:t>paga</a:t>
            </a:r>
            <a:r>
              <a:rPr lang="en-US" dirty="0"/>
              <a:t> las </a:t>
            </a:r>
            <a:r>
              <a:rPr lang="en-US" dirty="0" err="1"/>
              <a:t>primas</a:t>
            </a:r>
            <a:r>
              <a:rPr lang="en-US" dirty="0"/>
              <a:t> de la </a:t>
            </a:r>
            <a:r>
              <a:rPr lang="en-US" dirty="0" err="1"/>
              <a:t>Parte</a:t>
            </a:r>
            <a:r>
              <a:rPr lang="en-US" dirty="0"/>
              <a:t> A y/o </a:t>
            </a:r>
            <a:r>
              <a:rPr lang="en-US" dirty="0" err="1"/>
              <a:t>Parte</a:t>
            </a:r>
            <a:r>
              <a:rPr lang="en-US" dirty="0"/>
              <a:t> B. </a:t>
            </a:r>
            <a:r>
              <a:rPr lang="en-US" dirty="0" err="1"/>
              <a:t>Además</a:t>
            </a:r>
            <a:r>
              <a:rPr lang="en-US" dirty="0"/>
              <a:t>, los </a:t>
            </a:r>
            <a:r>
              <a:rPr lang="en-US" dirty="0" err="1"/>
              <a:t>proveedores</a:t>
            </a:r>
            <a:r>
              <a:rPr lang="en-US" dirty="0"/>
              <a:t> de Medicare no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facturarle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y </a:t>
            </a:r>
            <a:r>
              <a:rPr lang="en-US" dirty="0" err="1"/>
              <a:t>artículos</a:t>
            </a:r>
            <a:r>
              <a:rPr lang="en-US" dirty="0"/>
              <a:t> que Medicare </a:t>
            </a:r>
            <a:r>
              <a:rPr lang="en-US" dirty="0" err="1"/>
              <a:t>cubre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deducibles, </a:t>
            </a:r>
            <a:r>
              <a:rPr lang="en-US" dirty="0" err="1"/>
              <a:t>coseguros</a:t>
            </a:r>
            <a:r>
              <a:rPr lang="en-US" dirty="0"/>
              <a:t> y copagos. Y no </a:t>
            </a:r>
            <a:r>
              <a:rPr lang="en-US" dirty="0" err="1"/>
              <a:t>deberían</a:t>
            </a:r>
            <a:r>
              <a:rPr lang="en-US" dirty="0"/>
              <a:t> ser </a:t>
            </a:r>
            <a:r>
              <a:rPr lang="en-US" dirty="0" err="1"/>
              <a:t>facturados</a:t>
            </a:r>
            <a:r>
              <a:rPr lang="en-US" dirty="0"/>
              <a:t>. </a:t>
            </a:r>
          </a:p>
          <a:p>
            <a:pPr rtl="0"/>
            <a:r>
              <a:rPr lang="en-US" dirty="0"/>
              <a:t>2.</a:t>
            </a:r>
            <a:r>
              <a:rPr lang="en-US" b="1" dirty="0"/>
              <a:t>Programa </a:t>
            </a:r>
            <a:r>
              <a:rPr lang="en-US" b="1" dirty="0" err="1"/>
              <a:t>Específico</a:t>
            </a:r>
            <a:r>
              <a:rPr lang="en-US" b="1" dirty="0"/>
              <a:t> de </a:t>
            </a:r>
            <a:r>
              <a:rPr lang="en-US" b="1" dirty="0" err="1"/>
              <a:t>Beneficiarios</a:t>
            </a:r>
            <a:r>
              <a:rPr lang="en-US" b="1" dirty="0"/>
              <a:t> de Medicare para Bajos </a:t>
            </a:r>
            <a:r>
              <a:rPr lang="en-US" b="1" dirty="0" err="1"/>
              <a:t>Ingresos</a:t>
            </a:r>
            <a:r>
              <a:rPr lang="en-US" b="1" dirty="0"/>
              <a:t> (SLMB)</a:t>
            </a:r>
            <a:r>
              <a:rPr lang="en-US" dirty="0"/>
              <a:t>: Solo </a:t>
            </a:r>
            <a:r>
              <a:rPr lang="en-US" dirty="0" err="1"/>
              <a:t>paga</a:t>
            </a:r>
            <a:r>
              <a:rPr lang="en-US" dirty="0"/>
              <a:t> las </a:t>
            </a:r>
            <a:r>
              <a:rPr lang="en-US" dirty="0" err="1"/>
              <a:t>primas</a:t>
            </a:r>
            <a:r>
              <a:rPr lang="en-US" dirty="0"/>
              <a:t> de la </a:t>
            </a:r>
            <a:r>
              <a:rPr lang="en-US" dirty="0" err="1"/>
              <a:t>Parte</a:t>
            </a:r>
            <a:r>
              <a:rPr lang="en-US" dirty="0"/>
              <a:t> B. </a:t>
            </a:r>
          </a:p>
          <a:p>
            <a:pPr rtl="0"/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3.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Programa de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Individuo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1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Calificado</a:t>
            </a:r>
            <a:r>
              <a:rPr kumimoji="0" lang="en-US" sz="1200" b="1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(QI):</a:t>
            </a:r>
            <a:r>
              <a:rPr dirty="0"/>
              <a:t> 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Ayuda 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pagar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solo las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primas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de la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Parte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B. Debe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solicitar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cada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año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los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beneficios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de QI.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Solicitar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lo antes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posible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,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ya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que las solicitudes se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atienden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por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orden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 de </a:t>
            </a:r>
            <a:r>
              <a:rPr kumimoji="0" lang="en-US" sz="1200" b="0" i="0" u="none" strike="noStrike" kern="1200" cap="none" spc="0" normalizeH="0" baseline="0" noProof="0" dirty="0" err="1">
                <a:uLnTx/>
                <a:uFillTx/>
                <a:latin typeface="Calibri"/>
                <a:ea typeface="Arial"/>
                <a:cs typeface="Arial"/>
                <a:sym typeface="Wingdings"/>
              </a:rPr>
              <a:t>llegada</a:t>
            </a:r>
            <a:r>
              <a:rPr kumimoji="0" lang="en-US" sz="1200" b="0" i="0" u="none" strike="noStrike" kern="1200" cap="none" spc="0" normalizeH="0" baseline="0" noProof="0" dirty="0">
                <a:uLnTx/>
                <a:uFillTx/>
                <a:latin typeface="Calibri"/>
                <a:ea typeface="Arial"/>
                <a:cs typeface="Arial"/>
                <a:sym typeface="Wingdings"/>
              </a:rPr>
              <a:t>. </a:t>
            </a:r>
            <a:r>
              <a:rPr dirty="0"/>
              <a:t> </a:t>
            </a:r>
          </a:p>
          <a:p>
            <a:pPr rtl="0"/>
            <a:r>
              <a:rPr lang="en-US" dirty="0"/>
              <a:t>4.</a:t>
            </a:r>
            <a:r>
              <a:rPr lang="en-US" b="1" dirty="0"/>
              <a:t>Programa para Personas Con </a:t>
            </a:r>
            <a:r>
              <a:rPr lang="en-US" b="1" dirty="0" err="1"/>
              <a:t>Incapacidad</a:t>
            </a:r>
            <a:r>
              <a:rPr lang="en-US" b="1" dirty="0"/>
              <a:t> y </a:t>
            </a:r>
            <a:r>
              <a:rPr lang="en-US" b="1" dirty="0" err="1"/>
              <a:t>Trabajadores</a:t>
            </a:r>
            <a:r>
              <a:rPr lang="en-US" b="1" dirty="0"/>
              <a:t> </a:t>
            </a:r>
            <a:r>
              <a:rPr lang="en-US" b="1" dirty="0" err="1"/>
              <a:t>Calificadas</a:t>
            </a:r>
            <a:r>
              <a:rPr lang="en-US" b="1" dirty="0"/>
              <a:t> (QDWI):</a:t>
            </a:r>
            <a:r>
              <a:rPr lang="en-US" dirty="0"/>
              <a:t> Solo </a:t>
            </a:r>
            <a:r>
              <a:rPr lang="en-US" dirty="0" err="1"/>
              <a:t>paga</a:t>
            </a:r>
            <a:r>
              <a:rPr lang="en-US" dirty="0"/>
              <a:t> las </a:t>
            </a:r>
            <a:r>
              <a:rPr lang="en-US" dirty="0" err="1"/>
              <a:t>primas</a:t>
            </a:r>
            <a:r>
              <a:rPr lang="en-US" dirty="0"/>
              <a:t> de la </a:t>
            </a:r>
            <a:r>
              <a:rPr lang="en-US" dirty="0" err="1"/>
              <a:t>Parte</a:t>
            </a:r>
            <a:r>
              <a:rPr lang="en-US" dirty="0"/>
              <a:t> A.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calificar</a:t>
            </a:r>
            <a:r>
              <a:rPr lang="en-US" dirty="0"/>
              <a:t> para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tienes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discapacidad</a:t>
            </a:r>
            <a:r>
              <a:rPr lang="en-US" dirty="0"/>
              <a:t>,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trabajando</a:t>
            </a:r>
            <a:r>
              <a:rPr lang="en-US" dirty="0"/>
              <a:t> y </a:t>
            </a:r>
            <a:r>
              <a:rPr lang="en-US" dirty="0" err="1"/>
              <a:t>perdió</a:t>
            </a:r>
            <a:r>
              <a:rPr lang="en-US" dirty="0"/>
              <a:t> el Seguro Social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incapacidad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981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Fuente: es.Medicare.gov/basics/costs/help/drug-costs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216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Fuentes: 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es.Medicare.gov/basics/costs/help/drug-costs</a:t>
            </a:r>
          </a:p>
          <a:p>
            <a:pPr marL="171450" indent="-171450" rtl="0">
              <a:buFont typeface="Arial" panose="020B0604020202020204" pitchFamily="34" charset="0"/>
              <a:buChar char="•"/>
            </a:pP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CMS.gov/FILES/DOCUMENT/2027-ANNOUNCEMENT.PDF </a:t>
            </a:r>
            <a:endParaRPr lang="en-US">
              <a:ea typeface="Calibri"/>
              <a:cs typeface="Calibri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49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dirty="0"/>
              <a:t>Muchos planes se </a:t>
            </a:r>
            <a:r>
              <a:rPr lang="en-US" dirty="0" err="1"/>
              <a:t>anuncian</a:t>
            </a:r>
            <a:r>
              <a:rPr lang="en-US" dirty="0"/>
              <a:t> </a:t>
            </a:r>
            <a:r>
              <a:rPr lang="en-US" dirty="0" err="1"/>
              <a:t>durante</a:t>
            </a:r>
            <a:r>
              <a:rPr lang="en-US" dirty="0"/>
              <a:t> la </a:t>
            </a:r>
            <a:r>
              <a:rPr lang="en-US" dirty="0" err="1"/>
              <a:t>Inscripción</a:t>
            </a:r>
            <a:r>
              <a:rPr lang="en-US" dirty="0"/>
              <a:t> </a:t>
            </a:r>
            <a:r>
              <a:rPr lang="en-US" dirty="0" err="1"/>
              <a:t>Abierta</a:t>
            </a:r>
            <a:r>
              <a:rPr lang="en-US" dirty="0"/>
              <a:t> y también Medicare. </a:t>
            </a:r>
            <a:r>
              <a:rPr lang="en-US" dirty="0" err="1"/>
              <a:t>Atentos</a:t>
            </a:r>
            <a:r>
              <a:rPr lang="en-US" dirty="0"/>
              <a:t> a la </a:t>
            </a:r>
            <a:r>
              <a:rPr lang="en-US" dirty="0" err="1"/>
              <a:t>publicidad</a:t>
            </a:r>
            <a:r>
              <a:rPr lang="en-US" dirty="0"/>
              <a:t> que es.Medicare.gov </a:t>
            </a:r>
            <a:r>
              <a:rPr lang="en-US" dirty="0" err="1"/>
              <a:t>promocione</a:t>
            </a:r>
            <a:r>
              <a:rPr lang="en-US" dirty="0"/>
              <a:t> como la "</a:t>
            </a:r>
            <a:r>
              <a:rPr lang="en-US" dirty="0" err="1"/>
              <a:t>fuente</a:t>
            </a:r>
            <a:r>
              <a:rPr lang="en-US" dirty="0"/>
              <a:t> </a:t>
            </a:r>
            <a:r>
              <a:rPr lang="en-US" dirty="0" err="1"/>
              <a:t>oficial</a:t>
            </a:r>
            <a:r>
              <a:rPr lang="en-US" dirty="0"/>
              <a:t>" de </a:t>
            </a:r>
            <a:r>
              <a:rPr lang="en-US" dirty="0" err="1"/>
              <a:t>información</a:t>
            </a:r>
            <a:r>
              <a:rPr lang="en-US" dirty="0"/>
              <a:t> de Medicare para </a:t>
            </a:r>
            <a:r>
              <a:rPr lang="en-US" dirty="0" err="1"/>
              <a:t>proporcionar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precisa</a:t>
            </a:r>
            <a:r>
              <a:rPr lang="en-US" dirty="0"/>
              <a:t> e </a:t>
            </a:r>
            <a:r>
              <a:rPr lang="en-US" dirty="0" err="1"/>
              <a:t>imparcial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35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i="0"/>
              <a:t>El estudio nos indicó qué motiva a esta audiencia.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2473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3B36E-6629-8ECA-CA25-7833E4042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E5095-0688-CAC7-F3CB-99B3E2FD93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6B31E-7574-40CF-4791-FD61401CD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8E505-C931-A699-37EE-F6D800FA4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5548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3BB1B-54EF-3ADD-4464-0794475D0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935AF8-FE2A-6871-103A-D9732106A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C7CD1B-A679-96C6-B904-458D15A21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7E5DF4-189D-BA06-A1A1-7D2F608C16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738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35950-0340-2656-F558-EE328D57E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9797E-1B58-A9BD-25E4-B49654039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4F1E0F-C644-71E0-AEAD-384B3D6FB6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4603BA-1C8E-2F79-7445-E6040095B9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7465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/>
              <a:t>Nota: Esta diapositiva podría sustituir o complementar con información sobre la Patrulla de Medicare para Mayores (SMP) según sea necesario.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DC2E25-2B01-2743-96C5-05673520BD0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73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C168-3D78-5D41-B40B-CB0C7F42EF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049BC-AC20-A740-9672-19349C847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B2CBF8-1553-9645-868B-47FBA5214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E500A9-64B2-3246-8911-37CDFC6A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72D2F5-5749-C540-9DD2-B3DF49E4E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3441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EED8EE-8304-4F45-9715-578328884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21C53D9-939A-8C4D-A0D5-3364ACE44EF5}"/>
              </a:ext>
            </a:extLst>
          </p:cNvPr>
          <p:cNvSpPr/>
          <p:nvPr userDrawn="1"/>
        </p:nvSpPr>
        <p:spPr>
          <a:xfrm>
            <a:off x="0" y="6310631"/>
            <a:ext cx="1219200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5690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1A786-D47D-2641-AA87-E6CC9234A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5BA4AE-616D-DC41-B388-C417EC10B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3124BF-B12E-234E-BDDD-FB49DDB5A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2B05A5-67B9-5444-86C1-C62B60C8D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0B0BD2-9640-A74B-8DC8-0424CA93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581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55F7-AC63-414E-83DE-E1CD98567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6FCDE-E5F4-2541-9DD0-8702AFA05E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4D4E3C-8DF2-4F40-8137-DA391C5B5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1FECC-0527-E44B-ADB8-584150AAF5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B01EF7-DA87-1945-A2A2-15BFF82B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5332E1-076F-1E40-BEC9-8D26FEA2D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8669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20C4F-7641-2341-93A4-59070147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2CEB5E-8ED5-5D47-9F9B-A74286657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FB31D3-35E9-7447-BE1F-4A81E5932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BCA134-4AAB-6142-A6A4-17D0EEC791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C27BFC-BFA9-3A4E-8D1B-5B18FA36D6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C71E53-1766-D44E-BAF5-4AB8E0D06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518418-1F15-7F4A-BAEB-23F48CCB7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D8DD36-A547-E34D-A42B-EE7790ECE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4415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A5312-D595-8746-8C4F-A2223A66C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660A3C-3D1F-1942-97E8-4B1FC1EF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FFC2F1-DE46-3241-9C01-C24E15BE0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78A02D-5880-E549-B931-C65D345D8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6885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4E4B7-2BEC-E24A-9C2A-D8E5CC443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3CABCD-E239-F241-8B72-F2A1DF422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8F9A7-CF0C-824B-A016-F77E57170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7272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4F5DE-82F6-2747-A390-00C4CBA85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5ED7-4831-7748-84EA-E7DE24D395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EBFE7-6AB8-F043-A1F3-29F412E458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C0F4A2-E78F-2745-9F6A-0B216555B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93B37-D113-BC40-9096-795A26693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181A2E-43E9-B247-9D9A-56C856D26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7009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0A647-DB7C-B044-873C-9963B118B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AC81AE-577B-7147-BE6C-D36DED2EB3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816C24-2491-0144-BBC2-DA96A3120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0F236-5DD7-F34A-8809-744B2B07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690B55-36B1-1E4E-A6AC-401F5C145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57AD42-31DD-E645-9184-82845896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324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BB50-EFB5-EB49-870D-679B61766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4936DD-C9F9-DE40-AEC3-A45EB110E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6762F6-EA9A-214A-9907-C4EE1A77E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35A8E-D598-BE44-87A0-AEE21583E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74432-A3A1-9E46-AFA0-18D1591AD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41902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4C8BEF-4297-F842-AB78-69D994DB58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87929A-7CD2-7545-9812-F7FD377AE7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58B937-D6E6-7743-BBE6-CA3915206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Month Year placeholder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80CA4-9999-EA4D-9E93-CA237AB2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Title Placeholder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F49933-9203-0E48-A8BE-9B9365FA1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92651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DEDA8E-4ACE-FA44-8C3F-160321DC7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0F386-A96F-584B-8410-4923BE4891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7C59D3-B330-BE40-BBDA-C16BC019EA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Month Year placeholder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6315A2-D733-8F47-882F-040D9CFB8F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Placeholder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0E33C-E29A-CF4D-8721-0E3C1C4DE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F7F351-82FE-6748-A3E2-20FA9B2E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293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dicare.gov/plan-compare/#/?lang=es&amp;year=2026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es.medicare.gov/care-compar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ms.gov/fraud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hiphelp.org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medicare.gov/care-compare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svg"/><Relationship Id="rId4" Type="http://schemas.openxmlformats.org/officeDocument/2006/relationships/hyperlink" Target="https://data.cms.gov/tools/provider-opt-out-affidavits-look-up-too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3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jpeg"/><Relationship Id="rId4" Type="http://schemas.openxmlformats.org/officeDocument/2006/relationships/image" Target="../media/image2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dicare.gov/account/login?Lang=es-m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ms.gov/priorities/innovation/models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s.medicare.gov/care-compare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www.shiphelp.org/" TargetMode="Externa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6EF4-E6CC-EF43-8526-0C36C24B76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53864" y="1140310"/>
            <a:ext cx="5150457" cy="2710927"/>
          </a:xfrm>
        </p:spPr>
        <p:txBody>
          <a:bodyPr anchor="t">
            <a:noAutofit/>
          </a:bodyPr>
          <a:lstStyle/>
          <a:p>
            <a:pPr rtl="0"/>
            <a:r>
              <a:rPr kumimoji="0" lang="en-US" sz="4600" b="1" i="0" u="none" strike="noStrike" kern="1200" cap="none" spc="0" normalizeH="0" baseline="0" noProof="0" dirty="0" err="1">
                <a:solidFill>
                  <a:srgbClr val="16457A"/>
                </a:solidFill>
                <a:uLnTx/>
                <a:uFillTx/>
                <a:latin typeface="Arial" panose="020B0604020202020204" pitchFamily="34" charset="0"/>
                <a:ea typeface="Arial"/>
                <a:cs typeface="Arial"/>
                <a:sym typeface="Wingdings"/>
              </a:rPr>
              <a:t>Inscripción</a:t>
            </a:r>
            <a:r>
              <a:rPr kumimoji="0" lang="en-US" sz="4600" b="1" i="0" u="none" strike="noStrike" kern="1200" cap="none" spc="0" normalizeH="0" baseline="0" noProof="0">
                <a:solidFill>
                  <a:srgbClr val="16457A"/>
                </a:solidFill>
                <a:uLnTx/>
                <a:uFillTx/>
                <a:latin typeface="Arial" panose="020B0604020202020204" pitchFamily="34" charset="0"/>
                <a:ea typeface="Arial"/>
                <a:cs typeface="Arial"/>
                <a:sym typeface="Wingdings"/>
              </a:rPr>
              <a:t> Abierta de Medicare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38C939-B6C8-07C9-6E52-53214FDDE486}"/>
              </a:ext>
            </a:extLst>
          </p:cNvPr>
          <p:cNvSpPr txBox="1"/>
          <p:nvPr/>
        </p:nvSpPr>
        <p:spPr>
          <a:xfrm>
            <a:off x="7006441" y="6212264"/>
            <a:ext cx="4572000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0"/>
            <a:r>
              <a:rPr lang="en-US"/>
              <a:t>Septiembre 2026</a:t>
            </a:r>
          </a:p>
        </p:txBody>
      </p:sp>
    </p:spTree>
    <p:extLst>
      <p:ext uri="{BB962C8B-B14F-4D97-AF65-F5344CB8AC3E}">
        <p14:creationId xmlns:p14="http://schemas.microsoft.com/office/powerpoint/2010/main" val="12453486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4B2DFF-544B-935E-929F-9DA029AEFD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CD45161-4317-7BE6-BE18-2B127195461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2000" cy="11887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 formas principales de obtener cobertura de Medicare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2CCE7C-DD53-ABBC-F182-423C0EFF678C}"/>
              </a:ext>
            </a:extLst>
          </p:cNvPr>
          <p:cNvSpPr txBox="1"/>
          <p:nvPr/>
        </p:nvSpPr>
        <p:spPr>
          <a:xfrm>
            <a:off x="367511" y="1493819"/>
            <a:ext cx="11195722" cy="518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sz="2200" b="1" dirty="0"/>
              <a:t>Medicare Original: 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Obtenga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cuidado</a:t>
            </a:r>
            <a:r>
              <a:rPr lang="en-US" sz="2200" dirty="0"/>
              <a:t> de </a:t>
            </a:r>
            <a:r>
              <a:rPr lang="en-US" sz="2200" dirty="0" err="1"/>
              <a:t>salud</a:t>
            </a:r>
            <a:r>
              <a:rPr lang="en-US" sz="2200" dirty="0"/>
              <a:t> a </a:t>
            </a:r>
            <a:r>
              <a:rPr lang="en-US" sz="2200" dirty="0" err="1"/>
              <a:t>través</a:t>
            </a:r>
            <a:r>
              <a:rPr lang="en-US" sz="2200" dirty="0"/>
              <a:t> de las Partes A y B de Medicare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Puede </a:t>
            </a:r>
            <a:r>
              <a:rPr lang="en-US" sz="2200" dirty="0" err="1"/>
              <a:t>unirse</a:t>
            </a:r>
            <a:r>
              <a:rPr lang="en-US" sz="2200" dirty="0"/>
              <a:t> a un plan de </a:t>
            </a:r>
            <a:r>
              <a:rPr lang="en-US" sz="2200" dirty="0" err="1"/>
              <a:t>medicamentos</a:t>
            </a:r>
            <a:r>
              <a:rPr lang="en-US" sz="2200" dirty="0"/>
              <a:t> </a:t>
            </a:r>
            <a:r>
              <a:rPr lang="en-US" sz="2200" dirty="0" err="1"/>
              <a:t>separado</a:t>
            </a:r>
            <a:r>
              <a:rPr lang="en-US" sz="2200" dirty="0"/>
              <a:t> para </a:t>
            </a:r>
            <a:r>
              <a:rPr lang="en-US" sz="2200" dirty="0" err="1"/>
              <a:t>obtener</a:t>
            </a:r>
            <a:r>
              <a:rPr lang="en-US" sz="2200" dirty="0"/>
              <a:t> </a:t>
            </a:r>
            <a:r>
              <a:rPr lang="en-US" sz="2200" dirty="0" err="1"/>
              <a:t>cobertura</a:t>
            </a:r>
            <a:r>
              <a:rPr lang="en-US" sz="2200" dirty="0"/>
              <a:t> de </a:t>
            </a:r>
            <a:r>
              <a:rPr lang="en-US" sz="2200" dirty="0" err="1"/>
              <a:t>medicamentos</a:t>
            </a:r>
            <a:r>
              <a:rPr lang="en-US" sz="2200" dirty="0"/>
              <a:t> de Medicare (</a:t>
            </a:r>
            <a:r>
              <a:rPr lang="en-US" sz="2200" dirty="0" err="1"/>
              <a:t>Parte</a:t>
            </a:r>
            <a:r>
              <a:rPr lang="en-US" sz="2200" dirty="0"/>
              <a:t> D)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Puede </a:t>
            </a:r>
            <a:r>
              <a:rPr lang="en-US" sz="2200" dirty="0" err="1"/>
              <a:t>acudir</a:t>
            </a:r>
            <a:r>
              <a:rPr lang="en-US" sz="2200" dirty="0"/>
              <a:t> a </a:t>
            </a:r>
            <a:r>
              <a:rPr lang="en-US" sz="2200" dirty="0" err="1"/>
              <a:t>cualquier</a:t>
            </a:r>
            <a:r>
              <a:rPr lang="en-US" sz="2200" dirty="0"/>
              <a:t> </a:t>
            </a:r>
            <a:r>
              <a:rPr lang="en-US" sz="2200" dirty="0" err="1"/>
              <a:t>médico</a:t>
            </a:r>
            <a:r>
              <a:rPr lang="en-US" sz="2200" dirty="0"/>
              <a:t> u hospital que </a:t>
            </a:r>
            <a:r>
              <a:rPr lang="en-US" sz="2200" dirty="0" err="1"/>
              <a:t>acepte</a:t>
            </a:r>
            <a:r>
              <a:rPr lang="en-US" sz="2200" dirty="0"/>
              <a:t> Medicare,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cualquier</a:t>
            </a:r>
            <a:r>
              <a:rPr lang="en-US" sz="2200" dirty="0"/>
              <a:t> </a:t>
            </a:r>
            <a:r>
              <a:rPr lang="en-US" sz="2200" dirty="0" err="1"/>
              <a:t>lugar</a:t>
            </a:r>
            <a:r>
              <a:rPr lang="en-US" sz="2200" dirty="0"/>
              <a:t> de EE. UU.</a:t>
            </a:r>
          </a:p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sz="2200" b="1" dirty="0"/>
              <a:t>Medicare Advantage: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Por lo general, </a:t>
            </a:r>
            <a:r>
              <a:rPr lang="en-US" sz="2200" dirty="0" err="1"/>
              <a:t>combina</a:t>
            </a:r>
            <a:r>
              <a:rPr lang="en-US" sz="2200" dirty="0"/>
              <a:t> la </a:t>
            </a:r>
            <a:r>
              <a:rPr lang="en-US" sz="2200" dirty="0" err="1"/>
              <a:t>cobertura</a:t>
            </a:r>
            <a:r>
              <a:rPr lang="en-US" sz="2200" dirty="0"/>
              <a:t> de </a:t>
            </a:r>
            <a:r>
              <a:rPr lang="en-US" sz="2200" dirty="0" err="1"/>
              <a:t>salud</a:t>
            </a:r>
            <a:r>
              <a:rPr lang="en-US" sz="2200" dirty="0"/>
              <a:t> y </a:t>
            </a:r>
            <a:r>
              <a:rPr lang="en-US" sz="2200" dirty="0" err="1"/>
              <a:t>medicamentos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un solo plan 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Puede </a:t>
            </a:r>
            <a:r>
              <a:rPr lang="en-US" sz="2200" dirty="0" err="1"/>
              <a:t>ofrecer</a:t>
            </a:r>
            <a:r>
              <a:rPr lang="en-US" sz="2200" dirty="0"/>
              <a:t> </a:t>
            </a:r>
            <a:r>
              <a:rPr lang="en-US" sz="2200" dirty="0" err="1"/>
              <a:t>beneficios</a:t>
            </a:r>
            <a:r>
              <a:rPr lang="en-US" sz="2200" dirty="0"/>
              <a:t> </a:t>
            </a:r>
            <a:r>
              <a:rPr lang="en-US" sz="2200" dirty="0" err="1"/>
              <a:t>adicionales</a:t>
            </a:r>
            <a:r>
              <a:rPr lang="en-US" sz="2200" dirty="0"/>
              <a:t> que Medicare Original no </a:t>
            </a:r>
            <a:r>
              <a:rPr lang="en-US" sz="2200" dirty="0" err="1"/>
              <a:t>cubre</a:t>
            </a:r>
            <a:r>
              <a:rPr lang="en-US" sz="2200" dirty="0"/>
              <a:t>, como </a:t>
            </a:r>
            <a:r>
              <a:rPr lang="en-US" sz="2200" dirty="0" err="1"/>
              <a:t>ciertos</a:t>
            </a:r>
            <a:r>
              <a:rPr lang="en-US" sz="2200" dirty="0"/>
              <a:t> </a:t>
            </a:r>
            <a:r>
              <a:rPr lang="en-US" sz="2200" dirty="0" err="1"/>
              <a:t>servicios</a:t>
            </a:r>
            <a:r>
              <a:rPr lang="en-US" sz="2200" dirty="0"/>
              <a:t> de </a:t>
            </a:r>
            <a:r>
              <a:rPr lang="en-US" sz="2200" dirty="0" err="1"/>
              <a:t>visión</a:t>
            </a:r>
            <a:r>
              <a:rPr lang="en-US" sz="2200" dirty="0"/>
              <a:t>, </a:t>
            </a:r>
            <a:r>
              <a:rPr lang="en-US" sz="2200" dirty="0" err="1"/>
              <a:t>audición</a:t>
            </a:r>
            <a:r>
              <a:rPr lang="en-US" sz="2200" dirty="0"/>
              <a:t> y </a:t>
            </a:r>
            <a:r>
              <a:rPr lang="en-US" sz="2200" dirty="0" err="1"/>
              <a:t>dentales</a:t>
            </a:r>
            <a:r>
              <a:rPr lang="en-US" sz="2200" dirty="0"/>
              <a:t> 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En </a:t>
            </a:r>
            <a:r>
              <a:rPr lang="en-US" sz="2200" dirty="0" err="1"/>
              <a:t>muchos</a:t>
            </a:r>
            <a:r>
              <a:rPr lang="en-US" sz="2200" dirty="0"/>
              <a:t> </a:t>
            </a:r>
            <a:r>
              <a:rPr lang="en-US" sz="2200" dirty="0" err="1"/>
              <a:t>casos</a:t>
            </a:r>
            <a:r>
              <a:rPr lang="en-US" sz="2200" dirty="0"/>
              <a:t>, solo </a:t>
            </a:r>
            <a:r>
              <a:rPr lang="en-US" sz="2200" dirty="0" err="1"/>
              <a:t>puede</a:t>
            </a:r>
            <a:r>
              <a:rPr lang="en-US" sz="2200" dirty="0"/>
              <a:t> usar a los </a:t>
            </a:r>
            <a:r>
              <a:rPr lang="en-US" sz="2200" dirty="0" err="1"/>
              <a:t>médicos</a:t>
            </a:r>
            <a:r>
              <a:rPr lang="en-US" sz="2200" dirty="0"/>
              <a:t> de la red del plan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E8E811-80D4-CC61-BE5A-BA18B130A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2237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5147F3-48CF-9ABB-25C4-F2EBC49390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E244F51-5F5F-A03A-6F73-5BB553299E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34442" y="201497"/>
            <a:ext cx="975755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Periodo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Inscripción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Abierta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Medicare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6BA90A-3B1E-FE45-1239-0325B8E7F2A4}"/>
              </a:ext>
            </a:extLst>
          </p:cNvPr>
          <p:cNvSpPr txBox="1"/>
          <p:nvPr/>
        </p:nvSpPr>
        <p:spPr>
          <a:xfrm>
            <a:off x="2141242" y="1406880"/>
            <a:ext cx="8693288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Comienza</a:t>
            </a:r>
            <a:r>
              <a:rPr lang="en-US" b="1" dirty="0"/>
              <a:t> el 15 de </a:t>
            </a:r>
            <a:r>
              <a:rPr lang="en-US" b="1" dirty="0" err="1"/>
              <a:t>octubre</a:t>
            </a:r>
            <a:r>
              <a:rPr lang="en-US" b="1" dirty="0"/>
              <a:t> al 7 de </a:t>
            </a:r>
            <a:r>
              <a:rPr lang="en-US" b="1" dirty="0" err="1"/>
              <a:t>diciembre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año</a:t>
            </a:r>
            <a:endParaRPr lang="en-US" dirty="0"/>
          </a:p>
          <a:p>
            <a:pPr marL="525780" indent="-342900">
              <a:buClr>
                <a:srgbClr val="0C447C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Puede hacer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 o de </a:t>
            </a:r>
            <a:r>
              <a:rPr lang="en-US" dirty="0" err="1"/>
              <a:t>medicamentos</a:t>
            </a:r>
            <a:r>
              <a:rPr lang="en-US" dirty="0"/>
              <a:t> </a:t>
            </a:r>
          </a:p>
          <a:p>
            <a:pPr marL="525780" indent="-342900">
              <a:buClr>
                <a:srgbClr val="0C447C"/>
              </a:buClr>
              <a:buFont typeface="Arial" panose="020B0604020202020204" pitchFamily="34" charset="0"/>
              <a:buChar char="•"/>
            </a:pPr>
            <a:endParaRPr lang="en-US" dirty="0"/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Compare sus </a:t>
            </a:r>
            <a:r>
              <a:rPr lang="en-US" dirty="0" err="1"/>
              <a:t>opciones</a:t>
            </a:r>
            <a:r>
              <a:rPr lang="en-US" dirty="0"/>
              <a:t> para encontrar la </a:t>
            </a:r>
            <a:r>
              <a:rPr lang="en-US" dirty="0" err="1"/>
              <a:t>cobertura</a:t>
            </a:r>
            <a:r>
              <a:rPr lang="en-US" dirty="0"/>
              <a:t> </a:t>
            </a:r>
            <a:r>
              <a:rPr lang="en-US" dirty="0" err="1"/>
              <a:t>adecuada</a:t>
            </a:r>
            <a:r>
              <a:rPr lang="en-US" dirty="0"/>
              <a:t> para </a:t>
            </a:r>
            <a:r>
              <a:rPr lang="en-US" dirty="0" err="1"/>
              <a:t>usted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7F514-7F76-3E93-CE70-6D3C928A4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2506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1AFB40-57B3-E612-05FB-DB311EAE9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D8EE685-3131-B18D-7EAE-3AAAA792B8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317" y="210999"/>
            <a:ext cx="974568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Revise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Aviso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Anual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Cambio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BB03B5-35F3-C821-9BCA-FC704F3D5382}"/>
              </a:ext>
            </a:extLst>
          </p:cNvPr>
          <p:cNvSpPr txBox="1"/>
          <p:nvPr/>
        </p:nvSpPr>
        <p:spPr>
          <a:xfrm>
            <a:off x="2176867" y="1536174"/>
            <a:ext cx="9425325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buClr>
                <a:srgbClr val="0C447C"/>
              </a:buClr>
            </a:pPr>
            <a:r>
              <a:rPr lang="en-US" dirty="0"/>
              <a:t>Revise los </a:t>
            </a:r>
            <a:r>
              <a:rPr lang="en-US" dirty="0" err="1"/>
              <a:t>documentos</a:t>
            </a:r>
            <a:r>
              <a:rPr lang="en-US" dirty="0"/>
              <a:t> del Aviso </a:t>
            </a:r>
            <a:r>
              <a:rPr lang="en-US" dirty="0" err="1"/>
              <a:t>Anual</a:t>
            </a:r>
            <a:r>
              <a:rPr lang="en-US" dirty="0"/>
              <a:t> de Cambio (ANOC) de </a:t>
            </a:r>
            <a:r>
              <a:rPr lang="en-US" dirty="0" err="1"/>
              <a:t>su</a:t>
            </a:r>
            <a:r>
              <a:rPr lang="en-US" dirty="0"/>
              <a:t> plan para </a:t>
            </a:r>
            <a:r>
              <a:rPr lang="en-US" dirty="0" err="1"/>
              <a:t>conocer</a:t>
            </a:r>
            <a:r>
              <a:rPr lang="en-US" dirty="0"/>
              <a:t> los </a:t>
            </a: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2027:</a:t>
            </a:r>
          </a:p>
          <a:p>
            <a:pPr marL="182880">
              <a:buClr>
                <a:srgbClr val="0C447C"/>
              </a:buClr>
            </a:pPr>
            <a:endParaRPr lang="en-US" dirty="0"/>
          </a:p>
          <a:p>
            <a:pPr marL="982980" lvl="1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Costos </a:t>
            </a:r>
          </a:p>
          <a:p>
            <a:pPr marL="982980" lvl="1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Beneficios</a:t>
            </a:r>
            <a:r>
              <a:rPr lang="en-US" dirty="0"/>
              <a:t> y </a:t>
            </a:r>
            <a:r>
              <a:rPr lang="en-US" dirty="0" err="1"/>
              <a:t>normas</a:t>
            </a:r>
            <a:r>
              <a:rPr lang="en-US" dirty="0"/>
              <a:t> de </a:t>
            </a:r>
            <a:r>
              <a:rPr lang="en-US" dirty="0" err="1"/>
              <a:t>cobertura</a:t>
            </a:r>
            <a:r>
              <a:rPr lang="en-US" dirty="0"/>
              <a:t> </a:t>
            </a:r>
          </a:p>
          <a:p>
            <a:pPr marL="982980" lvl="1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Formulario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 (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 </a:t>
            </a:r>
            <a:r>
              <a:rPr lang="en-US" dirty="0" err="1"/>
              <a:t>cubiertos</a:t>
            </a:r>
            <a:r>
              <a:rPr lang="en-US" dirty="0"/>
              <a:t>) </a:t>
            </a:r>
          </a:p>
          <a:p>
            <a:pPr marL="982980" lvl="1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Redes de </a:t>
            </a:r>
            <a:r>
              <a:rPr lang="en-US" dirty="0" err="1"/>
              <a:t>proveedores</a:t>
            </a:r>
            <a:r>
              <a:rPr lang="en-US" dirty="0"/>
              <a:t> y </a:t>
            </a:r>
            <a:r>
              <a:rPr lang="en-US" dirty="0" err="1"/>
              <a:t>farmacias</a:t>
            </a:r>
            <a:r>
              <a:rPr lang="en-US" dirty="0"/>
              <a:t> </a:t>
            </a:r>
          </a:p>
          <a:p>
            <a:pPr marL="182880">
              <a:buClr>
                <a:srgbClr val="0C447C"/>
              </a:buClr>
            </a:pP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3901D-A380-7629-F564-96E48A7F7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1682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275698-08A1-92DF-CC6B-461069D78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42727D-94F0-F852-A58E-4B41885FE3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98816" y="198392"/>
            <a:ext cx="9793184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Inscripción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Abierta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Lo que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puede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hacer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52D5BF-4836-10F9-80BC-9BFF9F66081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2164835" y="1261819"/>
            <a:ext cx="9295633" cy="21185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Inscribirse</a:t>
            </a:r>
            <a:r>
              <a:rPr lang="en-US" dirty="0"/>
              <a:t> a un nuevo plan Medicare Advantage (MA)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Inscribirse</a:t>
            </a:r>
            <a:r>
              <a:rPr lang="en-US" dirty="0"/>
              <a:t> a un nuevo plan de </a:t>
            </a:r>
            <a:r>
              <a:rPr lang="en-US" dirty="0" err="1"/>
              <a:t>medicamentos</a:t>
            </a:r>
            <a:r>
              <a:rPr lang="en-US" dirty="0"/>
              <a:t> de la </a:t>
            </a:r>
            <a:r>
              <a:rPr lang="en-US" dirty="0" err="1"/>
              <a:t>Parte</a:t>
            </a:r>
            <a:r>
              <a:rPr lang="en-US" dirty="0"/>
              <a:t> D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Cambiar de Medicare Original a MA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Cambiar de MA a Medicare Original (con o sin la </a:t>
            </a:r>
            <a:r>
              <a:rPr lang="en-US" dirty="0" err="1"/>
              <a:t>Parte</a:t>
            </a:r>
            <a:r>
              <a:rPr lang="en-US" dirty="0"/>
              <a:t> D)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Cambios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vigor </a:t>
            </a:r>
            <a:r>
              <a:rPr lang="en-US" dirty="0" err="1"/>
              <a:t>partir</a:t>
            </a:r>
            <a:r>
              <a:rPr lang="en-US" dirty="0"/>
              <a:t> del 1 de </a:t>
            </a:r>
            <a:r>
              <a:rPr lang="en-US" dirty="0" err="1"/>
              <a:t>enero</a:t>
            </a:r>
            <a:r>
              <a:rPr lang="en-US" dirty="0"/>
              <a:t> de 2027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EFAF46-936F-3B61-D5EA-EED04407E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9844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74DBC4-BDC7-51E1-66EF-4CB4B49B7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06C4D3B-73B3-1068-72A0-307B88DFDEC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Consideraciones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Medicare Advantage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578769-4335-B6CE-94A7-94A9861F1139}"/>
              </a:ext>
            </a:extLst>
          </p:cNvPr>
          <p:cNvSpPr txBox="1"/>
          <p:nvPr/>
        </p:nvSpPr>
        <p:spPr>
          <a:xfrm>
            <a:off x="299435" y="1222917"/>
            <a:ext cx="10697116" cy="32265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Compruebe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el plan </a:t>
            </a:r>
            <a:r>
              <a:rPr lang="en-US" dirty="0" err="1"/>
              <a:t>incluye</a:t>
            </a:r>
            <a:r>
              <a:rPr lang="en-US" dirty="0"/>
              <a:t> </a:t>
            </a:r>
            <a:r>
              <a:rPr lang="en-US" dirty="0" err="1"/>
              <a:t>cobertura</a:t>
            </a:r>
            <a:r>
              <a:rPr lang="en-US" dirty="0"/>
              <a:t> de </a:t>
            </a:r>
            <a:r>
              <a:rPr lang="en-US" dirty="0" err="1"/>
              <a:t>medicamentos</a:t>
            </a:r>
            <a:r>
              <a:rPr lang="en-US" dirty="0"/>
              <a:t> de Medicare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Revise los </a:t>
            </a:r>
            <a:r>
              <a:rPr lang="en-US" dirty="0" err="1"/>
              <a:t>costos</a:t>
            </a:r>
            <a:r>
              <a:rPr lang="en-US" dirty="0"/>
              <a:t> </a:t>
            </a:r>
            <a:r>
              <a:rPr lang="en-US" dirty="0" err="1"/>
              <a:t>totales</a:t>
            </a:r>
            <a:r>
              <a:rPr lang="en-US" dirty="0"/>
              <a:t> </a:t>
            </a:r>
            <a:r>
              <a:rPr lang="en-US" dirty="0" err="1"/>
              <a:t>estimados</a:t>
            </a:r>
            <a:r>
              <a:rPr lang="en-US" dirty="0"/>
              <a:t> de un plan para </a:t>
            </a:r>
            <a:r>
              <a:rPr lang="en-US" dirty="0" err="1"/>
              <a:t>usted</a:t>
            </a:r>
            <a:r>
              <a:rPr lang="en-US" dirty="0"/>
              <a:t>, </a:t>
            </a:r>
            <a:r>
              <a:rPr lang="en-US" dirty="0" err="1"/>
              <a:t>incluyendo</a:t>
            </a:r>
            <a:r>
              <a:rPr lang="en-US" dirty="0"/>
              <a:t> </a:t>
            </a:r>
            <a:r>
              <a:rPr lang="en-US" dirty="0" err="1"/>
              <a:t>primas</a:t>
            </a:r>
            <a:r>
              <a:rPr lang="en-US" dirty="0"/>
              <a:t>, deducible y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gastos</a:t>
            </a:r>
            <a:r>
              <a:rPr lang="en-US" dirty="0"/>
              <a:t> de </a:t>
            </a:r>
            <a:r>
              <a:rPr lang="en-US" dirty="0" err="1"/>
              <a:t>bolsillo</a:t>
            </a:r>
            <a:endParaRPr lang="en-US" dirty="0"/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Compruebe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el plan </a:t>
            </a:r>
            <a:r>
              <a:rPr lang="en-US" dirty="0" err="1"/>
              <a:t>ofrece</a:t>
            </a:r>
            <a:r>
              <a:rPr lang="en-US" dirty="0"/>
              <a:t> </a:t>
            </a:r>
            <a:r>
              <a:rPr lang="en-US" dirty="0" err="1"/>
              <a:t>beneficios</a:t>
            </a:r>
            <a:r>
              <a:rPr lang="en-US" dirty="0"/>
              <a:t> </a:t>
            </a:r>
            <a:r>
              <a:rPr lang="en-US" dirty="0" err="1"/>
              <a:t>adicionales</a:t>
            </a:r>
            <a:r>
              <a:rPr lang="en-US" dirty="0"/>
              <a:t>, como </a:t>
            </a:r>
            <a:r>
              <a:rPr lang="en-US" dirty="0" err="1"/>
              <a:t>cobertura</a:t>
            </a:r>
            <a:r>
              <a:rPr lang="en-US" dirty="0"/>
              <a:t> de </a:t>
            </a:r>
            <a:r>
              <a:rPr lang="en-US" dirty="0" err="1"/>
              <a:t>visión</a:t>
            </a:r>
            <a:r>
              <a:rPr lang="en-US" dirty="0"/>
              <a:t>, </a:t>
            </a:r>
            <a:r>
              <a:rPr lang="en-US" dirty="0" err="1"/>
              <a:t>audición</a:t>
            </a:r>
            <a:r>
              <a:rPr lang="en-US" dirty="0"/>
              <a:t> o dental </a:t>
            </a:r>
          </a:p>
          <a:p>
            <a:pPr marL="525780" indent="-34290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Averigüe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sus </a:t>
            </a:r>
            <a:r>
              <a:rPr lang="en-US" dirty="0" err="1"/>
              <a:t>proveedores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están</a:t>
            </a:r>
            <a:r>
              <a:rPr lang="en-US" dirty="0"/>
              <a:t> </a:t>
            </a:r>
            <a:r>
              <a:rPr lang="en-US" dirty="0" err="1"/>
              <a:t>dentro</a:t>
            </a:r>
            <a:r>
              <a:rPr lang="en-US" dirty="0"/>
              <a:t> de la red del plan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Consulte</a:t>
            </a:r>
            <a:r>
              <a:rPr lang="en-US" dirty="0"/>
              <a:t> las </a:t>
            </a:r>
            <a:r>
              <a:rPr lang="en-US" dirty="0" err="1"/>
              <a:t>calificaciones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estrellas</a:t>
            </a:r>
            <a:r>
              <a:rPr lang="en-US" dirty="0"/>
              <a:t> para </a:t>
            </a:r>
            <a:r>
              <a:rPr lang="en-US" dirty="0" err="1"/>
              <a:t>ver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Medicare y </a:t>
            </a:r>
            <a:r>
              <a:rPr lang="en-US" dirty="0" err="1"/>
              <a:t>otras</a:t>
            </a:r>
            <a:r>
              <a:rPr lang="en-US" dirty="0"/>
              <a:t> personas con Medicare </a:t>
            </a:r>
            <a:r>
              <a:rPr lang="en-US" dirty="0" err="1"/>
              <a:t>calificaron</a:t>
            </a:r>
            <a:r>
              <a:rPr lang="en-US" dirty="0"/>
              <a:t> la </a:t>
            </a:r>
            <a:r>
              <a:rPr lang="en-US" dirty="0" err="1"/>
              <a:t>atención</a:t>
            </a:r>
            <a:r>
              <a:rPr lang="en-US" dirty="0"/>
              <a:t> y los </a:t>
            </a:r>
            <a:r>
              <a:rPr lang="en-US" dirty="0" err="1"/>
              <a:t>servicios</a:t>
            </a:r>
            <a:r>
              <a:rPr lang="en-US" dirty="0"/>
              <a:t> del plan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Entender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funciona</a:t>
            </a:r>
            <a:r>
              <a:rPr lang="en-US" dirty="0"/>
              <a:t> el plan con </a:t>
            </a:r>
            <a:r>
              <a:rPr lang="en-US" dirty="0" err="1"/>
              <a:t>otras</a:t>
            </a:r>
            <a:r>
              <a:rPr lang="en-US" dirty="0"/>
              <a:t> </a:t>
            </a:r>
            <a:r>
              <a:rPr lang="en-US" dirty="0" err="1"/>
              <a:t>coberturas</a:t>
            </a:r>
            <a:r>
              <a:rPr lang="en-US" dirty="0"/>
              <a:t> que </a:t>
            </a:r>
            <a:r>
              <a:rPr lang="en-US" dirty="0" err="1"/>
              <a:t>pueda</a:t>
            </a:r>
            <a:r>
              <a:rPr lang="en-US" dirty="0"/>
              <a:t> </a:t>
            </a:r>
            <a:r>
              <a:rPr lang="en-US" dirty="0" err="1"/>
              <a:t>tener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388864-1085-AA43-E3CE-6770C87835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03926" y="273043"/>
            <a:ext cx="1899747" cy="189974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AEC137-E838-6639-6155-C57765B98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5106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E04547-8658-A8FB-88DF-FD56422DB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1AB86A82-4F5C-8A91-EB37-75BA4B8D58E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36525"/>
            <a:ext cx="121920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Consideraciones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sobre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cobertura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medicamentos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 de Medicare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2BA9DD-A27D-9062-04EF-E3C0267EAA3D}"/>
              </a:ext>
            </a:extLst>
          </p:cNvPr>
          <p:cNvSpPr txBox="1"/>
          <p:nvPr/>
        </p:nvSpPr>
        <p:spPr>
          <a:xfrm>
            <a:off x="380011" y="1090633"/>
            <a:ext cx="9915895" cy="49244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sz="2200" b="1" dirty="0"/>
              <a:t>Antes de </a:t>
            </a:r>
            <a:r>
              <a:rPr lang="en-US" sz="2200" b="1" dirty="0" err="1"/>
              <a:t>elegir</a:t>
            </a:r>
            <a:r>
              <a:rPr lang="en-US" sz="2200" b="1" dirty="0"/>
              <a:t> un plan Medicare Advantage que </a:t>
            </a:r>
            <a:r>
              <a:rPr lang="en-US" sz="2200" b="1" dirty="0" err="1"/>
              <a:t>incluya</a:t>
            </a:r>
            <a:r>
              <a:rPr lang="en-US" sz="2200" b="1" dirty="0"/>
              <a:t> </a:t>
            </a:r>
            <a:r>
              <a:rPr lang="en-US" sz="2200" b="1" dirty="0" err="1"/>
              <a:t>cobertura</a:t>
            </a:r>
            <a:r>
              <a:rPr lang="en-US" sz="2200" b="1" dirty="0"/>
              <a:t> de </a:t>
            </a:r>
            <a:r>
              <a:rPr lang="en-US" sz="2200" b="1" dirty="0" err="1"/>
              <a:t>medicamentos</a:t>
            </a:r>
            <a:r>
              <a:rPr lang="en-US" sz="2200" b="1" dirty="0"/>
              <a:t> o un plan </a:t>
            </a:r>
            <a:r>
              <a:rPr lang="en-US" sz="2200" b="1" dirty="0" err="1"/>
              <a:t>independiente</a:t>
            </a:r>
            <a:r>
              <a:rPr lang="en-US" sz="2200" b="1" dirty="0"/>
              <a:t> de la </a:t>
            </a:r>
            <a:r>
              <a:rPr lang="en-US" sz="2200" b="1" dirty="0" err="1"/>
              <a:t>Parte</a:t>
            </a:r>
            <a:r>
              <a:rPr lang="en-US" sz="2200" b="1" dirty="0"/>
              <a:t> D:</a:t>
            </a:r>
            <a:endParaRPr lang="en-US" sz="2200" dirty="0"/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Revisa</a:t>
            </a:r>
            <a:r>
              <a:rPr lang="en-US" sz="2200" dirty="0"/>
              <a:t> el </a:t>
            </a:r>
            <a:r>
              <a:rPr lang="en-US" sz="2200" dirty="0" err="1"/>
              <a:t>formulario</a:t>
            </a:r>
            <a:r>
              <a:rPr lang="en-US" sz="2200" dirty="0"/>
              <a:t> para </a:t>
            </a:r>
            <a:r>
              <a:rPr lang="en-US" sz="2200" dirty="0" err="1"/>
              <a:t>ver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cubre</a:t>
            </a:r>
            <a:r>
              <a:rPr lang="en-US" sz="2200" dirty="0"/>
              <a:t> sus </a:t>
            </a:r>
            <a:r>
              <a:rPr lang="en-US" sz="2200" dirty="0" err="1"/>
              <a:t>medicamentos</a:t>
            </a:r>
            <a:r>
              <a:rPr lang="en-US" sz="2200" dirty="0"/>
              <a:t>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Compruebe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el plan </a:t>
            </a:r>
            <a:r>
              <a:rPr lang="en-US" sz="2200" dirty="0" err="1"/>
              <a:t>tiene</a:t>
            </a:r>
            <a:r>
              <a:rPr lang="en-US" sz="2200" dirty="0"/>
              <a:t> </a:t>
            </a:r>
            <a:r>
              <a:rPr lang="en-US" sz="2200" dirty="0" err="1"/>
              <a:t>restricciones</a:t>
            </a:r>
            <a:r>
              <a:rPr lang="en-US" sz="2200" dirty="0"/>
              <a:t> (como </a:t>
            </a:r>
            <a:r>
              <a:rPr lang="en-US" sz="2200" dirty="0" err="1"/>
              <a:t>autorización</a:t>
            </a:r>
            <a:r>
              <a:rPr lang="en-US" sz="2200" dirty="0"/>
              <a:t> previa, </a:t>
            </a:r>
            <a:r>
              <a:rPr lang="en-US" sz="2200" dirty="0" err="1"/>
              <a:t>terapia</a:t>
            </a:r>
            <a:r>
              <a:rPr lang="en-US" sz="2200" dirty="0"/>
              <a:t> </a:t>
            </a:r>
            <a:r>
              <a:rPr lang="en-US" sz="2200" dirty="0" err="1"/>
              <a:t>escalonada</a:t>
            </a:r>
            <a:r>
              <a:rPr lang="en-US" sz="2200" dirty="0"/>
              <a:t> o </a:t>
            </a:r>
            <a:r>
              <a:rPr lang="en-US" sz="2200" dirty="0" err="1"/>
              <a:t>límites</a:t>
            </a:r>
            <a:r>
              <a:rPr lang="en-US" sz="2200" dirty="0"/>
              <a:t> de </a:t>
            </a:r>
            <a:r>
              <a:rPr lang="en-US" sz="2200" dirty="0" err="1"/>
              <a:t>cantidad</a:t>
            </a:r>
            <a:r>
              <a:rPr lang="en-US" sz="2200" dirty="0"/>
              <a:t>).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Consulte</a:t>
            </a:r>
            <a:r>
              <a:rPr lang="en-US" sz="2200" dirty="0"/>
              <a:t> </a:t>
            </a:r>
            <a:r>
              <a:rPr lang="en-US" sz="2200" dirty="0" err="1"/>
              <a:t>si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farmacia</a:t>
            </a:r>
            <a:r>
              <a:rPr lang="en-US" sz="2200" dirty="0"/>
              <a:t> </a:t>
            </a:r>
            <a:r>
              <a:rPr lang="en-US" sz="2200" dirty="0" err="1"/>
              <a:t>está</a:t>
            </a:r>
            <a:r>
              <a:rPr lang="en-US" sz="2200" dirty="0"/>
              <a:t> </a:t>
            </a:r>
            <a:r>
              <a:rPr lang="en-US" sz="2200" dirty="0" err="1"/>
              <a:t>en</a:t>
            </a:r>
            <a:r>
              <a:rPr lang="en-US" sz="2200" dirty="0"/>
              <a:t> la red </a:t>
            </a:r>
            <a:r>
              <a:rPr lang="en-US" sz="2200" dirty="0" err="1"/>
              <a:t>preferida</a:t>
            </a:r>
            <a:r>
              <a:rPr lang="en-US" sz="2200" dirty="0"/>
              <a:t> del plan o </a:t>
            </a:r>
            <a:r>
              <a:rPr lang="en-US" sz="2200" dirty="0" err="1"/>
              <a:t>si</a:t>
            </a:r>
            <a:r>
              <a:rPr lang="en-US" sz="2200" dirty="0"/>
              <a:t> hay </a:t>
            </a:r>
            <a:r>
              <a:rPr lang="en-US" sz="2200" dirty="0" err="1"/>
              <a:t>pedidos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</a:t>
            </a:r>
            <a:r>
              <a:rPr lang="en-US" sz="2200" dirty="0" err="1"/>
              <a:t>correo</a:t>
            </a:r>
            <a:r>
              <a:rPr lang="en-US" sz="2200" dirty="0"/>
              <a:t> </a:t>
            </a:r>
            <a:r>
              <a:rPr lang="en-US" sz="2200" dirty="0" err="1"/>
              <a:t>disponibles</a:t>
            </a:r>
            <a:r>
              <a:rPr lang="en-US" sz="2200" dirty="0"/>
              <a:t>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Los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costos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de los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medicamentos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de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bolsillo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de la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Parte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D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están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</a:t>
            </a:r>
            <a:r>
              <a:rPr kumimoji="0" lang="en-US" sz="2200" b="0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limitados</a:t>
            </a:r>
            <a:r>
              <a:rPr kumimoji="0" lang="en-US" sz="22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a</a:t>
            </a:r>
            <a:r>
              <a:rPr kumimoji="0" lang="en-US" sz="2200" b="1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$2,400 </a:t>
            </a:r>
            <a:r>
              <a:rPr kumimoji="0" lang="en-US" sz="2200" b="1" i="0" u="none" strike="noStrike" kern="1200" cap="none" spc="0" normalizeH="0" baseline="0" noProof="0" dirty="0" err="1">
                <a:uLnTx/>
                <a:uFillTx/>
                <a:latin typeface="Arial"/>
                <a:ea typeface="Arial"/>
                <a:cs typeface="Arial"/>
                <a:sym typeface="Wingdings"/>
              </a:rPr>
              <a:t>en</a:t>
            </a:r>
            <a:r>
              <a:rPr kumimoji="0" lang="en-US" sz="2200" b="1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2027</a:t>
            </a:r>
            <a:r>
              <a:rPr dirty="0"/>
              <a:t> </a:t>
            </a:r>
          </a:p>
          <a:p>
            <a:pPr marL="1440180" lvl="2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Una </a:t>
            </a:r>
            <a:r>
              <a:rPr lang="en-US" sz="2200" dirty="0" err="1"/>
              <a:t>vez</a:t>
            </a:r>
            <a:r>
              <a:rPr lang="en-US" sz="2200" dirty="0"/>
              <a:t> que </a:t>
            </a:r>
            <a:r>
              <a:rPr lang="en-US" sz="2200" dirty="0" err="1"/>
              <a:t>alcance</a:t>
            </a:r>
            <a:r>
              <a:rPr lang="en-US" sz="2200" dirty="0"/>
              <a:t> </a:t>
            </a:r>
            <a:r>
              <a:rPr lang="en-US" sz="2200" dirty="0" err="1"/>
              <a:t>este</a:t>
            </a:r>
            <a:r>
              <a:rPr lang="en-US" sz="2200" dirty="0"/>
              <a:t> </a:t>
            </a:r>
            <a:r>
              <a:rPr lang="en-US" sz="2200" dirty="0" err="1"/>
              <a:t>límite</a:t>
            </a:r>
            <a:r>
              <a:rPr lang="en-US" sz="2200" dirty="0"/>
              <a:t>, no </a:t>
            </a:r>
            <a:r>
              <a:rPr lang="en-US" sz="2200" dirty="0" err="1"/>
              <a:t>pagará</a:t>
            </a:r>
            <a:r>
              <a:rPr lang="en-US" sz="2200" dirty="0"/>
              <a:t> </a:t>
            </a:r>
            <a:r>
              <a:rPr lang="en-US" sz="2200" dirty="0" err="1"/>
              <a:t>ningún</a:t>
            </a:r>
            <a:r>
              <a:rPr lang="en-US" sz="2200" dirty="0"/>
              <a:t> </a:t>
            </a:r>
            <a:r>
              <a:rPr lang="en-US" sz="2200" dirty="0" err="1"/>
              <a:t>copago</a:t>
            </a:r>
            <a:r>
              <a:rPr lang="en-US" sz="2200" dirty="0"/>
              <a:t> </a:t>
            </a:r>
            <a:r>
              <a:rPr lang="en-US" sz="2200" dirty="0" err="1"/>
              <a:t>ni</a:t>
            </a:r>
            <a:r>
              <a:rPr lang="en-US" sz="2200" dirty="0"/>
              <a:t> </a:t>
            </a:r>
            <a:r>
              <a:rPr lang="en-US" sz="2200" dirty="0" err="1"/>
              <a:t>coseguro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los </a:t>
            </a:r>
            <a:r>
              <a:rPr lang="en-US" sz="2200" dirty="0" err="1"/>
              <a:t>medicamentos</a:t>
            </a:r>
            <a:r>
              <a:rPr lang="en-US" sz="2200" dirty="0"/>
              <a:t> </a:t>
            </a:r>
            <a:r>
              <a:rPr lang="en-US" sz="2200" dirty="0" err="1"/>
              <a:t>cubiertos</a:t>
            </a:r>
            <a:r>
              <a:rPr lang="en-US" sz="2200" dirty="0"/>
              <a:t> de la </a:t>
            </a:r>
            <a:r>
              <a:rPr lang="en-US" sz="2200" dirty="0" err="1"/>
              <a:t>Parte</a:t>
            </a:r>
            <a:r>
              <a:rPr lang="en-US" sz="2200" dirty="0"/>
              <a:t> D </a:t>
            </a:r>
            <a:r>
              <a:rPr lang="en-US" sz="2200" dirty="0" err="1"/>
              <a:t>durante</a:t>
            </a:r>
            <a:r>
              <a:rPr lang="en-US" sz="2200" dirty="0"/>
              <a:t> el resto del </a:t>
            </a:r>
            <a:r>
              <a:rPr lang="en-US" sz="2200" dirty="0" err="1"/>
              <a:t>año</a:t>
            </a:r>
            <a:r>
              <a:rPr lang="en-US" sz="2200" dirty="0"/>
              <a:t> </a:t>
            </a:r>
            <a:r>
              <a:rPr lang="en-US" sz="2200" dirty="0" err="1"/>
              <a:t>calendario</a:t>
            </a:r>
            <a:r>
              <a:rPr lang="en-US" sz="22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723D7-C568-C54A-906F-00B239BC1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0064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73CC7B-7E9A-7FB8-A086-BB9113B0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F20C433-B502-8E6B-F829-381402EFE12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1497"/>
            <a:ext cx="11876442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Pólizas de Medigap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DD575D-7E05-EB82-F885-75B1C3E3A28D}"/>
              </a:ext>
            </a:extLst>
          </p:cNvPr>
          <p:cNvSpPr txBox="1"/>
          <p:nvPr/>
        </p:nvSpPr>
        <p:spPr>
          <a:xfrm>
            <a:off x="2850079" y="1304607"/>
            <a:ext cx="9026364" cy="440120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Son </a:t>
            </a:r>
            <a:r>
              <a:rPr lang="en-US" sz="2000" dirty="0" err="1"/>
              <a:t>vendidos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b="1" dirty="0" err="1"/>
              <a:t>compañías</a:t>
            </a:r>
            <a:r>
              <a:rPr lang="en-US" sz="2000" b="1" dirty="0"/>
              <a:t> </a:t>
            </a:r>
            <a:r>
              <a:rPr lang="en-US" sz="2000" b="1" dirty="0" err="1"/>
              <a:t>privadas</a:t>
            </a:r>
            <a:r>
              <a:rPr lang="en-US" sz="2000" b="1" dirty="0"/>
              <a:t> de </a:t>
            </a:r>
            <a:r>
              <a:rPr lang="en-US" sz="2000" b="1" dirty="0" err="1"/>
              <a:t>seguros</a:t>
            </a:r>
            <a:endParaRPr lang="en-US" sz="2000" b="1" dirty="0"/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Cubre</a:t>
            </a:r>
            <a:r>
              <a:rPr lang="en-US" sz="2000" b="1" dirty="0"/>
              <a:t> los </a:t>
            </a:r>
            <a:r>
              <a:rPr lang="en-US" sz="2000" b="1" dirty="0" err="1"/>
              <a:t>huecos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la </a:t>
            </a:r>
            <a:r>
              <a:rPr lang="en-US" sz="2000" b="1" dirty="0" err="1"/>
              <a:t>cobertura</a:t>
            </a:r>
            <a:r>
              <a:rPr lang="en-US" sz="2000" b="1" dirty="0"/>
              <a:t> original de Medicare</a:t>
            </a:r>
            <a:r>
              <a:rPr lang="en-US" sz="2000" dirty="0"/>
              <a:t>, como copagos, </a:t>
            </a:r>
            <a:r>
              <a:rPr lang="en-US" sz="2000" dirty="0" err="1"/>
              <a:t>coseguros</a:t>
            </a:r>
            <a:r>
              <a:rPr lang="en-US" sz="2000" dirty="0"/>
              <a:t> y </a:t>
            </a:r>
            <a:r>
              <a:rPr lang="en-US" sz="2000" dirty="0" err="1"/>
              <a:t>franquicias</a:t>
            </a:r>
            <a:endParaRPr lang="en-US" sz="2000" dirty="0"/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Cada </a:t>
            </a:r>
            <a:r>
              <a:rPr lang="en-US" sz="2000" b="1" dirty="0" err="1"/>
              <a:t>póliza</a:t>
            </a:r>
            <a:r>
              <a:rPr lang="en-US" sz="2000" b="1" dirty="0"/>
              <a:t> </a:t>
            </a:r>
            <a:r>
              <a:rPr lang="en-US" sz="2000" b="1" dirty="0" err="1"/>
              <a:t>estandarizada</a:t>
            </a:r>
            <a:r>
              <a:rPr lang="en-US" sz="2000" b="1" dirty="0"/>
              <a:t> de</a:t>
            </a:r>
            <a:r>
              <a:rPr lang="en-US" sz="2000" dirty="0"/>
              <a:t> Medigap con la </a:t>
            </a:r>
            <a:r>
              <a:rPr lang="en-US" sz="2000" dirty="0" err="1"/>
              <a:t>misma</a:t>
            </a:r>
            <a:r>
              <a:rPr lang="en-US" sz="2000" dirty="0"/>
              <a:t> carta de plan: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Debe </a:t>
            </a:r>
            <a:r>
              <a:rPr lang="en-US" sz="2000" dirty="0" err="1"/>
              <a:t>ofrecer</a:t>
            </a:r>
            <a:r>
              <a:rPr lang="en-US" sz="2000" dirty="0"/>
              <a:t> los </a:t>
            </a:r>
            <a:r>
              <a:rPr lang="en-US" sz="2000" dirty="0" err="1"/>
              <a:t>mismos</a:t>
            </a:r>
            <a:r>
              <a:rPr lang="en-US" sz="2000" dirty="0"/>
              <a:t> </a:t>
            </a:r>
            <a:r>
              <a:rPr lang="en-US" sz="2000" dirty="0" err="1"/>
              <a:t>beneficios</a:t>
            </a:r>
            <a:r>
              <a:rPr lang="en-US" sz="2000" dirty="0"/>
              <a:t> </a:t>
            </a:r>
            <a:r>
              <a:rPr lang="en-US" sz="2000" dirty="0" err="1"/>
              <a:t>básicos</a:t>
            </a:r>
            <a:r>
              <a:rPr lang="en-US" sz="2000" dirty="0"/>
              <a:t>, sin </a:t>
            </a:r>
            <a:r>
              <a:rPr lang="en-US" sz="2000" dirty="0" err="1"/>
              <a:t>importar</a:t>
            </a:r>
            <a:r>
              <a:rPr lang="en-US" sz="2000" dirty="0"/>
              <a:t> </a:t>
            </a:r>
            <a:r>
              <a:rPr lang="en-US" sz="2000" dirty="0" err="1"/>
              <a:t>quién</a:t>
            </a:r>
            <a:r>
              <a:rPr lang="en-US" sz="2000" dirty="0"/>
              <a:t> lo </a:t>
            </a:r>
            <a:r>
              <a:rPr lang="en-US" sz="2000" dirty="0" err="1"/>
              <a:t>venda</a:t>
            </a:r>
            <a:endParaRPr lang="en-US" sz="2000" dirty="0"/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Puede </a:t>
            </a:r>
            <a:r>
              <a:rPr lang="en-US" sz="2000" dirty="0" err="1"/>
              <a:t>variar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costos</a:t>
            </a:r>
            <a:endParaRPr lang="en-US" sz="2000" dirty="0"/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Otro</a:t>
            </a:r>
            <a:r>
              <a:rPr lang="en-US" sz="2000" dirty="0"/>
              <a:t> </a:t>
            </a:r>
            <a:r>
              <a:rPr lang="en-US" sz="2000" dirty="0" err="1"/>
              <a:t>tipo</a:t>
            </a:r>
            <a:r>
              <a:rPr lang="en-US" sz="2000" dirty="0"/>
              <a:t> de </a:t>
            </a:r>
            <a:r>
              <a:rPr lang="en-US" sz="2000" dirty="0" err="1"/>
              <a:t>póliza</a:t>
            </a:r>
            <a:r>
              <a:rPr lang="en-US" sz="2000" dirty="0"/>
              <a:t> Medigap </a:t>
            </a:r>
            <a:r>
              <a:rPr lang="en-US" sz="2000" dirty="0" err="1"/>
              <a:t>llamada</a:t>
            </a:r>
            <a:r>
              <a:rPr lang="en-US" sz="2000" dirty="0"/>
              <a:t> Medicare SELECT </a:t>
            </a:r>
            <a:r>
              <a:rPr lang="en-US" sz="2000" dirty="0" err="1"/>
              <a:t>está</a:t>
            </a:r>
            <a:r>
              <a:rPr lang="en-US" sz="2000" dirty="0"/>
              <a:t> disponible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algunos</a:t>
            </a:r>
            <a:r>
              <a:rPr lang="en-US" sz="2000" dirty="0"/>
              <a:t> </a:t>
            </a:r>
            <a:r>
              <a:rPr lang="en-US" sz="2000" dirty="0" err="1"/>
              <a:t>estados</a:t>
            </a:r>
            <a:r>
              <a:rPr lang="en-US" sz="2000" dirty="0"/>
              <a:t> (ten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cuenta</a:t>
            </a:r>
            <a:r>
              <a:rPr lang="en-US" sz="2000" dirty="0"/>
              <a:t> que los planes Medicare SELECT </a:t>
            </a:r>
            <a:r>
              <a:rPr lang="en-US" sz="2000" dirty="0" err="1"/>
              <a:t>pueden</a:t>
            </a:r>
            <a:r>
              <a:rPr lang="en-US" sz="2000" dirty="0"/>
              <a:t> </a:t>
            </a:r>
            <a:r>
              <a:rPr lang="en-US" sz="2000" dirty="0" err="1"/>
              <a:t>tener</a:t>
            </a:r>
            <a:r>
              <a:rPr lang="en-US" sz="2000" dirty="0"/>
              <a:t> redes </a:t>
            </a:r>
            <a:r>
              <a:rPr lang="en-US" sz="2000" dirty="0" err="1"/>
              <a:t>limitadas</a:t>
            </a:r>
            <a:r>
              <a:rPr lang="en-US" sz="2000" dirty="0"/>
              <a:t> de </a:t>
            </a:r>
            <a:r>
              <a:rPr lang="en-US" sz="2000" dirty="0" err="1"/>
              <a:t>proveedores</a:t>
            </a:r>
            <a:r>
              <a:rPr lang="en-US" sz="2000" dirty="0"/>
              <a:t>)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Los planes son </a:t>
            </a:r>
            <a:r>
              <a:rPr lang="en-US" sz="2000" dirty="0" err="1"/>
              <a:t>diferentes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Minnesota, Massachusetts y Wisconsin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D48A98-3762-A746-C523-B304AE6E8E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854" y="2228788"/>
            <a:ext cx="2616334" cy="24004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EAFECF7-3653-D4C0-D444-8767624307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0460" y="2882733"/>
            <a:ext cx="1435121" cy="143512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BFE363-1DF4-79FC-E7B0-4C25E1057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59493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F8FF59-7C9F-9477-E669-ABA1F617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058E9C1-6C08-1F65-2251-7072C2168B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Decisión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¿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Necesito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póliza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Medigap?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5F9630-99AE-BFC3-FAF6-D10B31B118B7}"/>
              </a:ext>
            </a:extLst>
          </p:cNvPr>
          <p:cNvSpPr txBox="1"/>
          <p:nvPr/>
        </p:nvSpPr>
        <p:spPr>
          <a:xfrm>
            <a:off x="1004075" y="1549341"/>
            <a:ext cx="4846320" cy="937911"/>
          </a:xfrm>
          <a:prstGeom prst="roundRect">
            <a:avLst/>
          </a:prstGeom>
          <a:ln w="38100">
            <a:solidFill>
              <a:srgbClr val="00529B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buNone/>
            </a:pPr>
            <a:r>
              <a:rPr lang="en-US" sz="2000" b="1">
                <a:solidFill>
                  <a:srgbClr val="16457A"/>
                </a:solidFill>
                <a:latin typeface="Arial" panose="020B0604020202020204" pitchFamily="34" charset="0"/>
              </a:rPr>
              <a:t>Solo funciona con el Medicare Original, ¿verdad?</a:t>
            </a:r>
            <a:endParaRPr lang="en-US" sz="2000" b="1">
              <a:solidFill>
                <a:srgbClr val="1645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0D7EB10F-44B5-68C3-A2C3-287330141CB4}"/>
              </a:ext>
            </a:extLst>
          </p:cNvPr>
          <p:cNvSpPr txBox="1"/>
          <p:nvPr/>
        </p:nvSpPr>
        <p:spPr>
          <a:xfrm>
            <a:off x="6361214" y="1549341"/>
            <a:ext cx="4846320" cy="937911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ctr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Sí.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A697FD94-B074-30A0-BC77-C481822FF627}"/>
              </a:ext>
            </a:extLst>
          </p:cNvPr>
          <p:cNvSpPr txBox="1"/>
          <p:nvPr/>
        </p:nvSpPr>
        <p:spPr>
          <a:xfrm>
            <a:off x="1004075" y="2610120"/>
            <a:ext cx="4846320" cy="1123487"/>
          </a:xfrm>
          <a:prstGeom prst="roundRect">
            <a:avLst/>
          </a:prstGeom>
          <a:ln w="38100">
            <a:solidFill>
              <a:srgbClr val="00529B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¿Y </a:t>
            </a:r>
            <a:r>
              <a:rPr lang="en-US" sz="2000" b="1" dirty="0" err="1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tengo</a:t>
            </a: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</a:t>
            </a: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</a:t>
            </a: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suplementaria</a:t>
            </a: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como la de un empleador?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80D1E35-E612-3D2F-D932-17D28739E939}"/>
              </a:ext>
            </a:extLst>
          </p:cNvPr>
          <p:cNvSpPr txBox="1"/>
          <p:nvPr/>
        </p:nvSpPr>
        <p:spPr>
          <a:xfrm>
            <a:off x="6372873" y="2610120"/>
            <a:ext cx="4834661" cy="1123488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t">
              <a:lnSpc>
                <a:spcPts val="19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Puede que no necesite Medigap</a:t>
            </a:r>
            <a:endParaRPr lang="en-US" sz="32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0476DB-5874-3066-943F-5D4E8CE05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162" y="2832771"/>
            <a:ext cx="310923" cy="720277"/>
          </a:xfrm>
          <a:prstGeom prst="rect">
            <a:avLst/>
          </a:prstGeom>
        </p:spPr>
      </p:pic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E64483AF-1FE1-BB28-487E-8C3254038E5F}"/>
              </a:ext>
            </a:extLst>
          </p:cNvPr>
          <p:cNvSpPr txBox="1"/>
          <p:nvPr/>
        </p:nvSpPr>
        <p:spPr>
          <a:xfrm>
            <a:off x="1004075" y="3879688"/>
            <a:ext cx="4830554" cy="990489"/>
          </a:xfrm>
          <a:prstGeom prst="roundRect">
            <a:avLst/>
          </a:prstGeom>
          <a:ln w="38100">
            <a:solidFill>
              <a:srgbClr val="00529B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ctr">
              <a:spcBef>
                <a:spcPct val="0"/>
              </a:spcBef>
              <a:buNone/>
              <a:defRPr/>
            </a:pP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¿Puedo permitirme los deducibles y copagos de Medicare?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01B6D008-F470-3376-10E3-7EB1C5A8B297}"/>
              </a:ext>
            </a:extLst>
          </p:cNvPr>
          <p:cNvSpPr txBox="1"/>
          <p:nvPr/>
        </p:nvSpPr>
        <p:spPr>
          <a:xfrm>
            <a:off x="6361214" y="3856476"/>
            <a:ext cx="4846320" cy="1013701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t">
              <a:lnSpc>
                <a:spcPts val="1900"/>
              </a:lnSpc>
              <a:spcBef>
                <a:spcPct val="0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Compara esto con cuánto cuesta la prima mensual de Medigap</a:t>
            </a:r>
            <a:endParaRPr lang="en-US" sz="2000" dirty="0"/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DDBAC387-BB23-8D1C-E544-89865E5111D2}"/>
              </a:ext>
            </a:extLst>
          </p:cNvPr>
          <p:cNvSpPr txBox="1"/>
          <p:nvPr/>
        </p:nvSpPr>
        <p:spPr>
          <a:xfrm>
            <a:off x="1004075" y="5048451"/>
            <a:ext cx="4846320" cy="902490"/>
          </a:xfrm>
          <a:prstGeom prst="roundRect">
            <a:avLst/>
          </a:prstGeom>
          <a:ln w="38100">
            <a:solidFill>
              <a:srgbClr val="00529B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ctr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sz="2000" b="1" dirty="0">
                <a:solidFill>
                  <a:srgbClr val="1645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¿Cuánto cuesta la prima mensual de Medigap?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47ED0338-275C-93D3-289C-71A5BA0D3F4E}"/>
              </a:ext>
            </a:extLst>
          </p:cNvPr>
          <p:cNvSpPr txBox="1"/>
          <p:nvPr/>
        </p:nvSpPr>
        <p:spPr>
          <a:xfrm>
            <a:off x="6361214" y="5025749"/>
            <a:ext cx="4846320" cy="902490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 fontAlgn="t">
              <a:lnSpc>
                <a:spcPts val="19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primas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variar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0CDD14A2-EAAE-259F-34DA-AC0FFD4D20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634" y="1705300"/>
            <a:ext cx="310923" cy="72027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EEA3F19-F7CF-3E51-64E8-F4E32E3BDA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634" y="4041082"/>
            <a:ext cx="310923" cy="72027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A8678DE-46BD-6279-20D8-51E54C34D7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9634" y="5139557"/>
            <a:ext cx="310923" cy="7202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86938-AC97-B5F1-245B-96DD861FA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974732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2DB40B-9995-03F2-C7B3-1C4C84550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4205ECE4-25A0-6234-E4B3-D9475ECD3A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1497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Encuentre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planes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salud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medicamentos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es.Medicare.gov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C9E934-56E4-4DDF-D0BD-CE0BCB5F129A}"/>
              </a:ext>
            </a:extLst>
          </p:cNvPr>
          <p:cNvSpPr txBox="1"/>
          <p:nvPr/>
        </p:nvSpPr>
        <p:spPr>
          <a:xfrm>
            <a:off x="351423" y="1500119"/>
            <a:ext cx="11840577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Revise y compare planes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b="1" dirty="0">
                <a:hlinkClick r:id="rId4"/>
              </a:rPr>
              <a:t>es.Medicare.gov/plan-compare</a:t>
            </a:r>
            <a:endParaRPr lang="en-US" b="1" dirty="0"/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Encuentre</a:t>
            </a:r>
            <a:r>
              <a:rPr lang="en-US" dirty="0"/>
              <a:t> </a:t>
            </a:r>
            <a:r>
              <a:rPr lang="en-US" dirty="0" err="1"/>
              <a:t>calificaciones</a:t>
            </a:r>
            <a:r>
              <a:rPr lang="en-US" dirty="0"/>
              <a:t> de </a:t>
            </a:r>
            <a:r>
              <a:rPr lang="en-US" dirty="0" err="1"/>
              <a:t>calidad</a:t>
            </a:r>
            <a:r>
              <a:rPr lang="en-US" dirty="0"/>
              <a:t> y </a:t>
            </a:r>
            <a:r>
              <a:rPr lang="en-US" dirty="0" err="1"/>
              <a:t>servicio</a:t>
            </a:r>
            <a:r>
              <a:rPr lang="en-US" dirty="0"/>
              <a:t> al </a:t>
            </a:r>
            <a:r>
              <a:rPr lang="en-US" dirty="0" err="1"/>
              <a:t>cliente</a:t>
            </a:r>
            <a:r>
              <a:rPr lang="en-US" dirty="0"/>
              <a:t> de </a:t>
            </a:r>
            <a:r>
              <a:rPr lang="en-US" dirty="0" err="1"/>
              <a:t>miembros</a:t>
            </a:r>
            <a:r>
              <a:rPr lang="en-US" dirty="0"/>
              <a:t> </a:t>
            </a:r>
            <a:r>
              <a:rPr lang="en-US" dirty="0" err="1"/>
              <a:t>actuales</a:t>
            </a:r>
            <a:r>
              <a:rPr lang="en-US" dirty="0"/>
              <a:t> del plan.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Maneje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lista</a:t>
            </a:r>
            <a:r>
              <a:rPr lang="en-US" dirty="0"/>
              <a:t> de </a:t>
            </a:r>
            <a:r>
              <a:rPr lang="en-US" dirty="0" err="1"/>
              <a:t>farmacias</a:t>
            </a:r>
            <a:r>
              <a:rPr lang="en-US" dirty="0"/>
              <a:t>, </a:t>
            </a:r>
            <a:r>
              <a:rPr lang="en-US" dirty="0" err="1"/>
              <a:t>recetas</a:t>
            </a:r>
            <a:r>
              <a:rPr lang="en-US" dirty="0"/>
              <a:t> y </a:t>
            </a:r>
            <a:r>
              <a:rPr lang="en-US" dirty="0" err="1"/>
              <a:t>proveedores</a:t>
            </a:r>
            <a:r>
              <a:rPr lang="en-US" dirty="0"/>
              <a:t> </a:t>
            </a:r>
            <a:r>
              <a:rPr lang="en-US" dirty="0" err="1"/>
              <a:t>preferidos</a:t>
            </a:r>
            <a:r>
              <a:rPr lang="en-US" dirty="0"/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contento</a:t>
            </a:r>
            <a:r>
              <a:rPr lang="en-US" dirty="0"/>
              <a:t> con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elección</a:t>
            </a:r>
            <a:r>
              <a:rPr lang="en-US" dirty="0"/>
              <a:t> actual, no </a:t>
            </a:r>
            <a:r>
              <a:rPr lang="en-US" dirty="0" err="1"/>
              <a:t>tiene</a:t>
            </a:r>
            <a:r>
              <a:rPr lang="en-US" dirty="0"/>
              <a:t> que hacer nada.  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/>
              <a:t>Si </a:t>
            </a:r>
            <a:r>
              <a:rPr lang="en-US" dirty="0" err="1"/>
              <a:t>elige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nueva</a:t>
            </a:r>
            <a:r>
              <a:rPr lang="en-US" dirty="0"/>
              <a:t> </a:t>
            </a:r>
            <a:r>
              <a:rPr lang="en-US" dirty="0" err="1"/>
              <a:t>opción</a:t>
            </a:r>
            <a:r>
              <a:rPr lang="en-US" dirty="0"/>
              <a:t> para 2027,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inscribirse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línea</a:t>
            </a:r>
            <a:r>
              <a:rPr lang="en-US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88C9DA-FA14-9E66-D80C-750C533D4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773596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F6093-53C3-07CE-8D38-65CD643BD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28838D4B-A1EB-0840-B57C-3902BE10BB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5131" y="201497"/>
            <a:ext cx="11641311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¿Por qué comparar planes en es.Medicare.gov?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578965-6053-2618-BDA8-003383F0BC80}"/>
              </a:ext>
            </a:extLst>
          </p:cNvPr>
          <p:cNvSpPr txBox="1"/>
          <p:nvPr/>
        </p:nvSpPr>
        <p:spPr>
          <a:xfrm>
            <a:off x="406960" y="2586465"/>
            <a:ext cx="11297652" cy="338328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hlinkClick r:id="rId4"/>
              </a:rPr>
              <a:t>es.Medicare.gov </a:t>
            </a:r>
            <a:r>
              <a:rPr lang="en-US" sz="2800" dirty="0"/>
              <a:t>es el sitio web </a:t>
            </a:r>
            <a:r>
              <a:rPr lang="en-US" sz="2800" dirty="0" err="1"/>
              <a:t>oficial</a:t>
            </a:r>
            <a:r>
              <a:rPr lang="en-US" sz="2800" dirty="0"/>
              <a:t> del </a:t>
            </a:r>
            <a:r>
              <a:rPr lang="en-US" sz="2800" dirty="0" err="1"/>
              <a:t>gobierno</a:t>
            </a:r>
            <a:endParaRPr lang="en-US" sz="2800" dirty="0"/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Es un </a:t>
            </a:r>
            <a:r>
              <a:rPr lang="en-US" sz="2800" b="1" dirty="0" err="1"/>
              <a:t>recurso</a:t>
            </a:r>
            <a:r>
              <a:rPr lang="en-US" sz="2800" b="1" dirty="0"/>
              <a:t> </a:t>
            </a:r>
            <a:r>
              <a:rPr lang="en-US" sz="2800" b="1" dirty="0" err="1"/>
              <a:t>imparcial</a:t>
            </a:r>
            <a:r>
              <a:rPr lang="en-US" sz="2800" b="1" dirty="0"/>
              <a:t> </a:t>
            </a:r>
            <a:r>
              <a:rPr lang="en-US" sz="2800" dirty="0"/>
              <a:t>para </a:t>
            </a:r>
            <a:r>
              <a:rPr lang="en-US" sz="2800" dirty="0" err="1"/>
              <a:t>investigar</a:t>
            </a:r>
            <a:r>
              <a:rPr lang="en-US" sz="2800" dirty="0"/>
              <a:t> planes, </a:t>
            </a:r>
            <a:r>
              <a:rPr lang="en-US" sz="2800" dirty="0" err="1"/>
              <a:t>obtener</a:t>
            </a:r>
            <a:r>
              <a:rPr lang="en-US" sz="2800" dirty="0"/>
              <a:t> </a:t>
            </a:r>
            <a:r>
              <a:rPr lang="en-US" sz="2800" dirty="0" err="1"/>
              <a:t>estimaciones</a:t>
            </a:r>
            <a:r>
              <a:rPr lang="en-US" sz="2800" dirty="0"/>
              <a:t> </a:t>
            </a:r>
            <a:r>
              <a:rPr lang="en-US" sz="2800" dirty="0" err="1"/>
              <a:t>personalizadas</a:t>
            </a:r>
            <a:r>
              <a:rPr lang="en-US" sz="2800" dirty="0"/>
              <a:t> de </a:t>
            </a:r>
            <a:r>
              <a:rPr lang="en-US" sz="2800" dirty="0" err="1"/>
              <a:t>costos</a:t>
            </a:r>
            <a:r>
              <a:rPr lang="en-US" sz="2800" dirty="0"/>
              <a:t> y encontrar </a:t>
            </a:r>
            <a:r>
              <a:rPr lang="en-US" sz="2800" dirty="0" err="1"/>
              <a:t>información</a:t>
            </a:r>
            <a:r>
              <a:rPr lang="en-US" sz="2800" dirty="0"/>
              <a:t> </a:t>
            </a:r>
            <a:r>
              <a:rPr lang="en-US" sz="2800" dirty="0" err="1"/>
              <a:t>sobre</a:t>
            </a:r>
            <a:r>
              <a:rPr lang="en-US" sz="2800" dirty="0"/>
              <a:t> la </a:t>
            </a:r>
            <a:r>
              <a:rPr lang="en-US" sz="2800" dirty="0" err="1"/>
              <a:t>calidad</a:t>
            </a:r>
            <a:r>
              <a:rPr lang="en-US" sz="2800" dirty="0"/>
              <a:t> de los planes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800" dirty="0"/>
              <a:t>Inicie </a:t>
            </a:r>
            <a:r>
              <a:rPr lang="en-US" sz="2800" dirty="0" err="1"/>
              <a:t>sesión</a:t>
            </a:r>
            <a:r>
              <a:rPr lang="en-US" sz="2800" dirty="0"/>
              <a:t> o </a:t>
            </a:r>
            <a:r>
              <a:rPr lang="en-US" sz="2800" dirty="0" err="1"/>
              <a:t>cree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cuenta</a:t>
            </a:r>
            <a:r>
              <a:rPr lang="en-US" sz="2800" dirty="0"/>
              <a:t> para </a:t>
            </a:r>
            <a:r>
              <a:rPr lang="en-US" sz="2800" dirty="0" err="1"/>
              <a:t>almacenar</a:t>
            </a:r>
            <a:r>
              <a:rPr lang="en-US" sz="2800" dirty="0"/>
              <a:t> sus </a:t>
            </a:r>
            <a:r>
              <a:rPr lang="en-US" sz="2800" dirty="0" err="1"/>
              <a:t>preferencias</a:t>
            </a:r>
            <a:r>
              <a:rPr lang="en-US" sz="2800" dirty="0"/>
              <a:t>, </a:t>
            </a:r>
            <a:r>
              <a:rPr lang="en-US" sz="2800" dirty="0" err="1"/>
              <a:t>revisar</a:t>
            </a:r>
            <a:r>
              <a:rPr lang="en-US" sz="2800" dirty="0"/>
              <a:t>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resumen</a:t>
            </a:r>
            <a:r>
              <a:rPr lang="en-US" sz="2800" dirty="0"/>
              <a:t> actual de la </a:t>
            </a:r>
            <a:r>
              <a:rPr lang="en-US" sz="2800" dirty="0" err="1"/>
              <a:t>cobertura</a:t>
            </a:r>
            <a:r>
              <a:rPr lang="en-US" sz="2800" dirty="0"/>
              <a:t> y </a:t>
            </a:r>
            <a:r>
              <a:rPr lang="en-US" sz="2800" dirty="0" err="1"/>
              <a:t>tener</a:t>
            </a:r>
            <a:r>
              <a:rPr lang="en-US" sz="2800" dirty="0"/>
              <a:t> </a:t>
            </a:r>
            <a:r>
              <a:rPr lang="en-US" sz="2800" dirty="0" err="1"/>
              <a:t>acceso</a:t>
            </a:r>
            <a:r>
              <a:rPr lang="en-US" sz="2800" dirty="0"/>
              <a:t> a </a:t>
            </a:r>
            <a:r>
              <a:rPr lang="en-US" sz="2800" dirty="0" err="1"/>
              <a:t>su</a:t>
            </a:r>
            <a:r>
              <a:rPr lang="en-US" sz="2800" dirty="0"/>
              <a:t> </a:t>
            </a:r>
            <a:r>
              <a:rPr lang="en-US" sz="2800" dirty="0" err="1"/>
              <a:t>información</a:t>
            </a:r>
            <a:r>
              <a:rPr lang="en-US" sz="2800" dirty="0"/>
              <a:t> </a:t>
            </a:r>
            <a:r>
              <a:rPr lang="en-US" sz="2800" dirty="0" err="1"/>
              <a:t>en</a:t>
            </a:r>
            <a:r>
              <a:rPr lang="en-US" sz="2800" dirty="0"/>
              <a:t> </a:t>
            </a:r>
            <a:r>
              <a:rPr lang="en-US" sz="2800" dirty="0" err="1"/>
              <a:t>cualquier</a:t>
            </a:r>
            <a:r>
              <a:rPr lang="en-US" sz="2800" dirty="0"/>
              <a:t> </a:t>
            </a:r>
            <a:r>
              <a:rPr lang="en-US" sz="2800" dirty="0" err="1"/>
              <a:t>momento</a:t>
            </a:r>
            <a:r>
              <a:rPr lang="en-US" sz="2800" dirty="0"/>
              <a:t>.</a:t>
            </a:r>
          </a:p>
        </p:txBody>
      </p:sp>
      <p:pic>
        <p:nvPicPr>
          <p:cNvPr id="3" name="Picture 2" descr="Medicare.gov logo">
            <a:extLst>
              <a:ext uri="{FF2B5EF4-FFF2-40B4-BE49-F238E27FC236}">
                <a16:creationId xmlns:a16="http://schemas.microsoft.com/office/drawing/2014/main" id="{D7BE1357-A31A-8F4D-F3A9-0CBF970421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0046" b="30798"/>
          <a:stretch>
            <a:fillRect/>
          </a:stretch>
        </p:blipFill>
        <p:spPr>
          <a:xfrm>
            <a:off x="3336967" y="1355319"/>
            <a:ext cx="5956959" cy="122457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6DAAE-08D0-CE4F-4B3C-D734328A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57380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98D217-6981-4844-FE1F-3E9468E83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7AE94D69-F2BA-6C2F-EA7E-247646B10BE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2001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Cuidado con 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fraude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Mercadeo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E41177-4268-F3F0-B00F-48B7DAD01810}"/>
              </a:ext>
            </a:extLst>
          </p:cNvPr>
          <p:cNvSpPr txBox="1"/>
          <p:nvPr/>
        </p:nvSpPr>
        <p:spPr>
          <a:xfrm>
            <a:off x="371261" y="1376279"/>
            <a:ext cx="11171555" cy="36625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b="1" dirty="0">
                <a:ea typeface="+mn-lt"/>
                <a:cs typeface="+mn-lt"/>
              </a:rPr>
              <a:t>es.Medicare.gov y 1-800-MEDICARE son las </a:t>
            </a:r>
            <a:r>
              <a:rPr lang="en-US" b="1" dirty="0" err="1">
                <a:ea typeface="+mn-lt"/>
                <a:cs typeface="+mn-lt"/>
              </a:rPr>
              <a:t>fuentes</a:t>
            </a:r>
            <a:r>
              <a:rPr lang="en-US" b="1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oficiales</a:t>
            </a:r>
            <a:r>
              <a:rPr lang="en-US" b="1" dirty="0">
                <a:ea typeface="+mn-lt"/>
                <a:cs typeface="+mn-lt"/>
              </a:rPr>
              <a:t> de </a:t>
            </a:r>
            <a:r>
              <a:rPr lang="en-US" b="1" dirty="0" err="1">
                <a:ea typeface="+mn-lt"/>
                <a:cs typeface="+mn-lt"/>
              </a:rPr>
              <a:t>información</a:t>
            </a:r>
            <a:r>
              <a:rPr lang="en-US" b="1" dirty="0">
                <a:ea typeface="+mn-lt"/>
                <a:cs typeface="+mn-lt"/>
              </a:rPr>
              <a:t> de Medicare. </a:t>
            </a:r>
          </a:p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b="1" dirty="0">
                <a:ea typeface="+mn-lt"/>
                <a:cs typeface="+mn-lt"/>
              </a:rPr>
              <a:t>Cuidado con las personas que: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Le </a:t>
            </a:r>
            <a:r>
              <a:rPr lang="en-US" dirty="0" err="1">
                <a:ea typeface="+mn-lt"/>
                <a:cs typeface="+mn-lt"/>
              </a:rPr>
              <a:t>presionan</a:t>
            </a:r>
            <a:r>
              <a:rPr lang="en-US" dirty="0">
                <a:ea typeface="+mn-lt"/>
                <a:cs typeface="+mn-lt"/>
              </a:rPr>
              <a:t> para que se </a:t>
            </a:r>
            <a:r>
              <a:rPr lang="en-US" dirty="0" err="1">
                <a:ea typeface="+mn-lt"/>
                <a:cs typeface="+mn-lt"/>
              </a:rPr>
              <a:t>inscriba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plan.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Dicen que </a:t>
            </a:r>
            <a:r>
              <a:rPr lang="en-US" dirty="0" err="1">
                <a:ea typeface="+mn-lt"/>
                <a:cs typeface="+mn-lt"/>
              </a:rPr>
              <a:t>representan</a:t>
            </a:r>
            <a:r>
              <a:rPr lang="en-US" dirty="0">
                <a:ea typeface="+mn-lt"/>
                <a:cs typeface="+mn-lt"/>
              </a:rPr>
              <a:t> Medicare o le </a:t>
            </a:r>
            <a:r>
              <a:rPr lang="en-US" dirty="0" err="1">
                <a:ea typeface="+mn-lt"/>
                <a:cs typeface="+mn-lt"/>
              </a:rPr>
              <a:t>ofrecen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dirty="0" err="1">
                <a:ea typeface="+mn-lt"/>
                <a:cs typeface="+mn-lt"/>
              </a:rPr>
              <a:t>servicio</a:t>
            </a:r>
            <a:r>
              <a:rPr lang="en-US" dirty="0">
                <a:ea typeface="+mn-lt"/>
                <a:cs typeface="+mn-lt"/>
              </a:rPr>
              <a:t> gratis.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Llama a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casa sin </a:t>
            </a:r>
            <a:r>
              <a:rPr lang="en-US" dirty="0" err="1">
                <a:ea typeface="+mn-lt"/>
                <a:cs typeface="+mn-lt"/>
              </a:rPr>
              <a:t>permiso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Le dice que </a:t>
            </a:r>
            <a:r>
              <a:rPr lang="en-US" dirty="0" err="1">
                <a:ea typeface="+mn-lt"/>
                <a:cs typeface="+mn-lt"/>
              </a:rPr>
              <a:t>perderá</a:t>
            </a:r>
            <a:r>
              <a:rPr lang="en-US" dirty="0">
                <a:ea typeface="+mn-lt"/>
                <a:cs typeface="+mn-lt"/>
              </a:rPr>
              <a:t> sus </a:t>
            </a:r>
            <a:r>
              <a:rPr lang="en-US" dirty="0" err="1">
                <a:ea typeface="+mn-lt"/>
                <a:cs typeface="+mn-lt"/>
              </a:rPr>
              <a:t>beneficios</a:t>
            </a:r>
            <a:r>
              <a:rPr lang="en-US" dirty="0">
                <a:ea typeface="+mn-lt"/>
                <a:cs typeface="+mn-lt"/>
              </a:rPr>
              <a:t> de Medicare </a:t>
            </a:r>
            <a:r>
              <a:rPr lang="en-US" dirty="0" err="1">
                <a:ea typeface="+mn-lt"/>
                <a:cs typeface="+mn-lt"/>
              </a:rPr>
              <a:t>si</a:t>
            </a:r>
            <a:r>
              <a:rPr lang="en-US" dirty="0">
                <a:ea typeface="+mn-lt"/>
                <a:cs typeface="+mn-lt"/>
              </a:rPr>
              <a:t> no se inscribe a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plan.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Le </a:t>
            </a:r>
            <a:r>
              <a:rPr lang="en-US" dirty="0" err="1">
                <a:ea typeface="+mn-lt"/>
                <a:cs typeface="+mn-lt"/>
              </a:rPr>
              <a:t>exige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proporcione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contacto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dirty="0" err="1">
                <a:ea typeface="+mn-lt"/>
                <a:cs typeface="+mn-lt"/>
              </a:rPr>
              <a:t>evento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planeado</a:t>
            </a:r>
            <a:r>
              <a:rPr lang="en-US" dirty="0">
                <a:ea typeface="+mn-lt"/>
                <a:cs typeface="+mn-lt"/>
              </a:rPr>
              <a:t>,</a:t>
            </a:r>
          </a:p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dirty="0">
                <a:ea typeface="+mn-lt"/>
                <a:cs typeface="+mn-lt"/>
              </a:rPr>
              <a:t>Medicare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tomando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medidas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rápidas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prevenir</a:t>
            </a:r>
            <a:r>
              <a:rPr lang="en-US" dirty="0">
                <a:ea typeface="+mn-lt"/>
                <a:cs typeface="+mn-lt"/>
              </a:rPr>
              <a:t> el </a:t>
            </a:r>
            <a:r>
              <a:rPr lang="en-US" dirty="0" err="1">
                <a:ea typeface="+mn-lt"/>
                <a:cs typeface="+mn-lt"/>
              </a:rPr>
              <a:t>fraude</a:t>
            </a:r>
            <a:r>
              <a:rPr lang="en-US" dirty="0">
                <a:ea typeface="+mn-lt"/>
                <a:cs typeface="+mn-lt"/>
              </a:rPr>
              <a:t>, el </a:t>
            </a:r>
            <a:r>
              <a:rPr lang="en-US" dirty="0" err="1">
                <a:ea typeface="+mn-lt"/>
                <a:cs typeface="+mn-lt"/>
              </a:rPr>
              <a:t>desperdicio</a:t>
            </a:r>
            <a:r>
              <a:rPr lang="en-US" dirty="0">
                <a:ea typeface="+mn-lt"/>
                <a:cs typeface="+mn-lt"/>
              </a:rPr>
              <a:t> y el </a:t>
            </a:r>
            <a:r>
              <a:rPr lang="en-US" dirty="0" err="1">
                <a:ea typeface="+mn-lt"/>
                <a:cs typeface="+mn-lt"/>
              </a:rPr>
              <a:t>abuso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el sector </a:t>
            </a:r>
            <a:r>
              <a:rPr lang="en-US" dirty="0" err="1">
                <a:ea typeface="+mn-lt"/>
                <a:cs typeface="+mn-lt"/>
              </a:rPr>
              <a:t>médico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Visite</a:t>
            </a:r>
            <a:r>
              <a:rPr lang="en-US" dirty="0">
                <a:ea typeface="+mn-lt"/>
                <a:cs typeface="+mn-lt"/>
                <a:hlinkClick r:id="rId4"/>
              </a:rPr>
              <a:t> CMS.gov/fraud </a:t>
            </a:r>
            <a:r>
              <a:rPr lang="en-US" dirty="0">
                <a:ea typeface="+mn-lt"/>
                <a:cs typeface="+mn-lt"/>
              </a:rPr>
              <a:t>para </a:t>
            </a:r>
            <a:r>
              <a:rPr lang="en-US" dirty="0" err="1">
                <a:ea typeface="+mn-lt"/>
                <a:cs typeface="+mn-lt"/>
              </a:rPr>
              <a:t>conocer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historias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éxito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la lucha contra el </a:t>
            </a:r>
            <a:r>
              <a:rPr lang="en-US" dirty="0" err="1">
                <a:ea typeface="+mn-lt"/>
                <a:cs typeface="+mn-lt"/>
              </a:rPr>
              <a:t>fraude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0A2FAA-AB92-60BE-3B57-8E5537AF5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3468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1F00D-87EE-0703-8B50-B0F5133B7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6AC0AA-1D6F-2DF0-3144-A7B1630F76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48384" y="136525"/>
            <a:ext cx="11876442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NUEVAS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actualizaciones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Medicare.gov para OE 2027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5E9BD3-453E-B0C3-D390-E4D41AB5D80B}"/>
              </a:ext>
            </a:extLst>
          </p:cNvPr>
          <p:cNvSpPr txBox="1"/>
          <p:nvPr/>
        </p:nvSpPr>
        <p:spPr>
          <a:xfrm>
            <a:off x="315573" y="1402494"/>
            <a:ext cx="11239117" cy="42473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Responde</a:t>
            </a:r>
            <a:r>
              <a:rPr lang="en-US" sz="2200" dirty="0"/>
              <a:t> a </a:t>
            </a:r>
            <a:r>
              <a:rPr lang="en-US" sz="2200" dirty="0" err="1"/>
              <a:t>algunas</a:t>
            </a:r>
            <a:r>
              <a:rPr lang="en-US" sz="2200" dirty="0"/>
              <a:t> </a:t>
            </a:r>
            <a:r>
              <a:rPr lang="en-US" sz="2200" dirty="0" err="1"/>
              <a:t>preguntas</a:t>
            </a:r>
            <a:r>
              <a:rPr lang="en-US" sz="2200" dirty="0"/>
              <a:t> para saber </a:t>
            </a:r>
            <a:r>
              <a:rPr lang="en-US" sz="2200" dirty="0" err="1"/>
              <a:t>si</a:t>
            </a:r>
            <a:r>
              <a:rPr lang="en-US" sz="2200" dirty="0"/>
              <a:t> el GLP-1 Bridge de Medicare </a:t>
            </a:r>
            <a:r>
              <a:rPr lang="en-US" sz="2200" dirty="0" err="1"/>
              <a:t>podría</a:t>
            </a:r>
            <a:r>
              <a:rPr lang="en-US" sz="2200" dirty="0"/>
              <a:t> ser </a:t>
            </a:r>
            <a:r>
              <a:rPr lang="en-US" sz="2200" dirty="0" err="1"/>
              <a:t>adecuado</a:t>
            </a:r>
            <a:r>
              <a:rPr lang="en-US" sz="2200" dirty="0"/>
              <a:t> para </a:t>
            </a:r>
            <a:r>
              <a:rPr lang="en-US" sz="2200" dirty="0" err="1"/>
              <a:t>usted</a:t>
            </a:r>
            <a:r>
              <a:rPr lang="en-US" sz="2200" dirty="0"/>
              <a:t> y </a:t>
            </a:r>
            <a:r>
              <a:rPr lang="en-US" sz="2200" dirty="0" err="1"/>
              <a:t>conseguir</a:t>
            </a:r>
            <a:r>
              <a:rPr lang="en-US" sz="2200" dirty="0"/>
              <a:t> </a:t>
            </a:r>
            <a:r>
              <a:rPr lang="en-US" sz="2200" dirty="0" err="1"/>
              <a:t>ciertos</a:t>
            </a:r>
            <a:r>
              <a:rPr lang="en-US" sz="2200" dirty="0"/>
              <a:t> </a:t>
            </a:r>
            <a:r>
              <a:rPr lang="en-US" sz="2200" dirty="0" err="1"/>
              <a:t>medicamentos</a:t>
            </a:r>
            <a:r>
              <a:rPr lang="en-US" sz="2200" dirty="0"/>
              <a:t> GLP-1 </a:t>
            </a:r>
            <a:r>
              <a:rPr lang="en-US" sz="2200" dirty="0" err="1"/>
              <a:t>por</a:t>
            </a:r>
            <a:r>
              <a:rPr lang="en-US" sz="2200" dirty="0"/>
              <a:t> $50 al </a:t>
            </a:r>
            <a:r>
              <a:rPr lang="en-US" sz="2200" dirty="0" err="1"/>
              <a:t>mes</a:t>
            </a:r>
            <a:r>
              <a:rPr lang="en-US" sz="2200" dirty="0"/>
              <a:t>.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Busque </a:t>
            </a:r>
            <a:r>
              <a:rPr lang="en-US" sz="2200" dirty="0" err="1"/>
              <a:t>en</a:t>
            </a:r>
            <a:r>
              <a:rPr lang="en-US" sz="2200" dirty="0"/>
              <a:t> </a:t>
            </a:r>
            <a:r>
              <a:rPr lang="en-US" sz="2200" dirty="0" err="1"/>
              <a:t>nuestra</a:t>
            </a:r>
            <a:r>
              <a:rPr lang="en-US" sz="2200" dirty="0"/>
              <a:t> Biblioteca de Apps </a:t>
            </a:r>
            <a:r>
              <a:rPr lang="en-US" sz="2200" dirty="0" err="1"/>
              <a:t>aplicaciones</a:t>
            </a:r>
            <a:r>
              <a:rPr lang="en-US" sz="2200" dirty="0"/>
              <a:t> y </a:t>
            </a:r>
            <a:r>
              <a:rPr lang="en-US" sz="2200" dirty="0" err="1"/>
              <a:t>herramientas</a:t>
            </a:r>
            <a:r>
              <a:rPr lang="en-US" sz="2200" dirty="0"/>
              <a:t> para </a:t>
            </a:r>
            <a:r>
              <a:rPr lang="en-US" sz="2200" dirty="0" err="1"/>
              <a:t>administrar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salud</a:t>
            </a:r>
            <a:r>
              <a:rPr lang="en-US" sz="2200" dirty="0"/>
              <a:t>.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Use Login.gov, ID.me, o CLEAR™ para </a:t>
            </a:r>
            <a:r>
              <a:rPr lang="en-US" sz="2200" dirty="0" err="1"/>
              <a:t>iniciar</a:t>
            </a:r>
            <a:r>
              <a:rPr lang="en-US" sz="2200" dirty="0"/>
              <a:t> </a:t>
            </a:r>
            <a:r>
              <a:rPr lang="en-US" sz="2200" dirty="0" err="1"/>
              <a:t>sesión</a:t>
            </a:r>
            <a:r>
              <a:rPr lang="en-US" sz="2200" dirty="0"/>
              <a:t> o </a:t>
            </a:r>
            <a:r>
              <a:rPr lang="en-US" sz="2200" dirty="0" err="1"/>
              <a:t>crear</a:t>
            </a:r>
            <a:r>
              <a:rPr lang="en-US" sz="2200" dirty="0"/>
              <a:t> </a:t>
            </a:r>
            <a:r>
              <a:rPr lang="en-US" sz="2200" dirty="0" err="1"/>
              <a:t>su</a:t>
            </a:r>
            <a:r>
              <a:rPr lang="en-US" sz="2200" dirty="0"/>
              <a:t> </a:t>
            </a:r>
            <a:r>
              <a:rPr lang="en-US" sz="2200" dirty="0" err="1"/>
              <a:t>cuenta</a:t>
            </a:r>
            <a:r>
              <a:rPr lang="en-US" sz="2200" dirty="0"/>
              <a:t> </a:t>
            </a:r>
            <a:r>
              <a:rPr lang="en-US" sz="2200" dirty="0" err="1"/>
              <a:t>segura</a:t>
            </a:r>
            <a:r>
              <a:rPr lang="en-US" sz="2200" dirty="0"/>
              <a:t> de Medicare.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Encuentre</a:t>
            </a:r>
            <a:r>
              <a:rPr lang="en-US" sz="2200" dirty="0"/>
              <a:t> </a:t>
            </a:r>
            <a:r>
              <a:rPr lang="en-US" sz="2200" dirty="0" err="1"/>
              <a:t>proveedores</a:t>
            </a:r>
            <a:r>
              <a:rPr lang="en-US" sz="2200" dirty="0"/>
              <a:t> que </a:t>
            </a:r>
            <a:r>
              <a:rPr lang="en-US" sz="2200" dirty="0" err="1"/>
              <a:t>ofrezcan</a:t>
            </a:r>
            <a:r>
              <a:rPr lang="en-US" sz="2200" dirty="0"/>
              <a:t> </a:t>
            </a:r>
            <a:r>
              <a:rPr lang="en-US" sz="2200" dirty="0" err="1"/>
              <a:t>acupuntura</a:t>
            </a:r>
            <a:r>
              <a:rPr lang="en-US" sz="2200" dirty="0"/>
              <a:t> </a:t>
            </a:r>
            <a:r>
              <a:rPr lang="en-US" sz="2200" dirty="0" err="1"/>
              <a:t>cubierta</a:t>
            </a:r>
            <a:r>
              <a:rPr lang="en-US" sz="2200" dirty="0"/>
              <a:t> </a:t>
            </a:r>
            <a:r>
              <a:rPr lang="en-US" sz="2200" dirty="0" err="1"/>
              <a:t>por</a:t>
            </a:r>
            <a:r>
              <a:rPr lang="en-US" sz="2200" dirty="0"/>
              <a:t> Medicare.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Encuentre</a:t>
            </a:r>
            <a:r>
              <a:rPr lang="en-US" sz="2200" dirty="0"/>
              <a:t> </a:t>
            </a:r>
            <a:r>
              <a:rPr lang="en-US" sz="2200" dirty="0" err="1"/>
              <a:t>opciones</a:t>
            </a:r>
            <a:r>
              <a:rPr lang="en-US" sz="2200" dirty="0"/>
              <a:t> </a:t>
            </a:r>
            <a:r>
              <a:rPr lang="en-US" sz="2200" dirty="0" err="1"/>
              <a:t>virtuales</a:t>
            </a:r>
            <a:r>
              <a:rPr lang="en-US" sz="2200" dirty="0"/>
              <a:t> para el </a:t>
            </a:r>
            <a:r>
              <a:rPr lang="en-US" sz="2200" dirty="0" err="1"/>
              <a:t>Programa</a:t>
            </a:r>
            <a:r>
              <a:rPr lang="en-US" sz="2200" dirty="0"/>
              <a:t> de </a:t>
            </a:r>
            <a:r>
              <a:rPr lang="en-US" sz="2200" dirty="0" err="1"/>
              <a:t>Prevención</a:t>
            </a:r>
            <a:r>
              <a:rPr lang="en-US" sz="2200" dirty="0"/>
              <a:t> de la Diabetes de Medicare.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200" dirty="0" err="1"/>
              <a:t>Encuentre</a:t>
            </a:r>
            <a:r>
              <a:rPr lang="en-US" sz="2200" dirty="0"/>
              <a:t> </a:t>
            </a:r>
            <a:r>
              <a:rPr lang="en-US" sz="2200" dirty="0" err="1"/>
              <a:t>datos</a:t>
            </a:r>
            <a:r>
              <a:rPr lang="en-US" sz="2200" dirty="0"/>
              <a:t> </a:t>
            </a:r>
            <a:r>
              <a:rPr lang="en-US" sz="2200" dirty="0" err="1"/>
              <a:t>nuevos</a:t>
            </a:r>
            <a:r>
              <a:rPr lang="en-US" sz="2200" dirty="0"/>
              <a:t> y </a:t>
            </a:r>
            <a:r>
              <a:rPr lang="en-US" sz="2200" dirty="0" err="1"/>
              <a:t>detallados</a:t>
            </a:r>
            <a:r>
              <a:rPr lang="en-US" sz="2200" dirty="0"/>
              <a:t> del </a:t>
            </a:r>
            <a:r>
              <a:rPr lang="en-US" sz="2200" dirty="0" err="1"/>
              <a:t>Programa</a:t>
            </a:r>
            <a:r>
              <a:rPr lang="en-US" sz="2200" dirty="0"/>
              <a:t> de Asistencia </a:t>
            </a:r>
            <a:r>
              <a:rPr lang="en-US" sz="2200" dirty="0" err="1"/>
              <a:t>Farmacéutica</a:t>
            </a:r>
            <a:r>
              <a:rPr lang="en-US" sz="22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80A8A-2F70-09AC-265A-73A6548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85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8DB736-9AD0-B509-4C87-056ED9BAD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C75BDCB-823D-0E0D-6B0A-9A00230EDE8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1"/>
            <a:ext cx="12053455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NUEVAS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actualizaciones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es.Medicare.gov/plan-compare para OE 2027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45CBDE-4F85-74B7-075C-F81952838B80}"/>
              </a:ext>
            </a:extLst>
          </p:cNvPr>
          <p:cNvSpPr txBox="1"/>
          <p:nvPr/>
        </p:nvSpPr>
        <p:spPr>
          <a:xfrm>
            <a:off x="287925" y="1177548"/>
            <a:ext cx="11207389" cy="37856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Consulte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precisa</a:t>
            </a:r>
            <a:r>
              <a:rPr lang="en-US" dirty="0"/>
              <a:t> </a:t>
            </a:r>
            <a:r>
              <a:rPr lang="en-US" dirty="0" err="1"/>
              <a:t>cuando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plan actual se termina o reduce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área</a:t>
            </a:r>
            <a:r>
              <a:rPr lang="en-US" dirty="0"/>
              <a:t> de </a:t>
            </a:r>
            <a:r>
              <a:rPr lang="en-US" dirty="0" err="1"/>
              <a:t>servicio</a:t>
            </a:r>
            <a:endParaRPr lang="en-US" dirty="0"/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notificación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un plan </a:t>
            </a:r>
            <a:r>
              <a:rPr lang="en-US" dirty="0" err="1"/>
              <a:t>seleccionado</a:t>
            </a:r>
            <a:r>
              <a:rPr lang="en-US" dirty="0"/>
              <a:t> </a:t>
            </a:r>
            <a:r>
              <a:rPr lang="en-US" dirty="0" err="1"/>
              <a:t>terminará</a:t>
            </a:r>
            <a:r>
              <a:rPr lang="en-US" dirty="0"/>
              <a:t> o no se </a:t>
            </a:r>
            <a:r>
              <a:rPr lang="en-US" dirty="0" err="1"/>
              <a:t>renovará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diciembre</a:t>
            </a:r>
            <a:endParaRPr lang="en-US" dirty="0"/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Alerta</a:t>
            </a:r>
            <a:r>
              <a:rPr lang="en-US" dirty="0"/>
              <a:t> que se da </a:t>
            </a:r>
            <a:r>
              <a:rPr lang="en-US" dirty="0" err="1"/>
              <a:t>cuando</a:t>
            </a:r>
            <a:r>
              <a:rPr lang="en-US" dirty="0"/>
              <a:t> un </a:t>
            </a:r>
            <a:r>
              <a:rPr lang="en-US" dirty="0" err="1"/>
              <a:t>medicamento</a:t>
            </a:r>
            <a:r>
              <a:rPr lang="en-US" dirty="0"/>
              <a:t> que </a:t>
            </a:r>
            <a:r>
              <a:rPr lang="en-US" dirty="0" err="1"/>
              <a:t>parece</a:t>
            </a:r>
            <a:r>
              <a:rPr lang="en-US" dirty="0"/>
              <a:t> no </a:t>
            </a:r>
            <a:r>
              <a:rPr lang="en-US" dirty="0" err="1"/>
              <a:t>estar</a:t>
            </a:r>
            <a:r>
              <a:rPr lang="en-US" dirty="0"/>
              <a:t> </a:t>
            </a:r>
            <a:r>
              <a:rPr lang="en-US" dirty="0" err="1"/>
              <a:t>cubierto</a:t>
            </a:r>
            <a:r>
              <a:rPr lang="en-US" dirty="0"/>
              <a:t> para un </a:t>
            </a:r>
            <a:r>
              <a:rPr lang="en-US" dirty="0" err="1"/>
              <a:t>suministro</a:t>
            </a:r>
            <a:r>
              <a:rPr lang="en-US" dirty="0"/>
              <a:t> </a:t>
            </a:r>
            <a:r>
              <a:rPr lang="en-US" dirty="0" err="1"/>
              <a:t>seleccionado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60 días) 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cubierto</a:t>
            </a:r>
            <a:r>
              <a:rPr lang="en-US" dirty="0"/>
              <a:t> para </a:t>
            </a:r>
            <a:r>
              <a:rPr lang="en-US" dirty="0" err="1"/>
              <a:t>otro</a:t>
            </a:r>
            <a:r>
              <a:rPr lang="en-US" dirty="0"/>
              <a:t> </a:t>
            </a:r>
            <a:r>
              <a:rPr lang="en-US" dirty="0" err="1"/>
              <a:t>suministro</a:t>
            </a:r>
            <a:r>
              <a:rPr lang="en-US" dirty="0"/>
              <a:t> </a:t>
            </a:r>
            <a:r>
              <a:rPr lang="en-US" dirty="0" err="1"/>
              <a:t>diferente</a:t>
            </a:r>
            <a:r>
              <a:rPr lang="en-US" dirty="0"/>
              <a:t> (</a:t>
            </a:r>
            <a:r>
              <a:rPr lang="en-US" dirty="0" err="1"/>
              <a:t>por</a:t>
            </a:r>
            <a:r>
              <a:rPr lang="en-US" dirty="0"/>
              <a:t> </a:t>
            </a:r>
            <a:r>
              <a:rPr lang="en-US" dirty="0" err="1"/>
              <a:t>ejemplo</a:t>
            </a:r>
            <a:r>
              <a:rPr lang="en-US" dirty="0"/>
              <a:t>, 30 días)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Consulte</a:t>
            </a:r>
            <a:r>
              <a:rPr lang="en-US" dirty="0"/>
              <a:t> los enlaces del </a:t>
            </a:r>
            <a:r>
              <a:rPr lang="en-US" dirty="0" err="1"/>
              <a:t>Formulario</a:t>
            </a:r>
            <a:r>
              <a:rPr lang="en-US" dirty="0"/>
              <a:t>, </a:t>
            </a:r>
            <a:r>
              <a:rPr lang="en-US" dirty="0" err="1"/>
              <a:t>Evidencia</a:t>
            </a:r>
            <a:r>
              <a:rPr lang="en-US" dirty="0"/>
              <a:t> de </a:t>
            </a:r>
            <a:r>
              <a:rPr lang="en-US" dirty="0" err="1"/>
              <a:t>Cobertura</a:t>
            </a:r>
            <a:r>
              <a:rPr lang="en-US" dirty="0"/>
              <a:t> y </a:t>
            </a:r>
            <a:r>
              <a:rPr lang="en-US" dirty="0" err="1"/>
              <a:t>Resumen</a:t>
            </a:r>
            <a:r>
              <a:rPr lang="en-US" dirty="0"/>
              <a:t> de </a:t>
            </a:r>
            <a:r>
              <a:rPr lang="en-US" dirty="0" err="1"/>
              <a:t>Beneficios</a:t>
            </a:r>
            <a:r>
              <a:rPr lang="en-US" dirty="0"/>
              <a:t> de un plan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página</a:t>
            </a:r>
            <a:r>
              <a:rPr lang="en-US" dirty="0"/>
              <a:t> de </a:t>
            </a:r>
            <a:r>
              <a:rPr lang="en-US" dirty="0" err="1"/>
              <a:t>Detalles</a:t>
            </a:r>
            <a:r>
              <a:rPr lang="en-US" dirty="0"/>
              <a:t> del Plan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Aclaración</a:t>
            </a:r>
            <a:r>
              <a:rPr lang="en-US" dirty="0"/>
              <a:t> de los </a:t>
            </a:r>
            <a:r>
              <a:rPr lang="en-US" dirty="0" err="1"/>
              <a:t>beneficios</a:t>
            </a:r>
            <a:r>
              <a:rPr lang="en-US" dirty="0"/>
              <a:t> de los </a:t>
            </a:r>
            <a:r>
              <a:rPr lang="en-US" dirty="0" err="1"/>
              <a:t>audífonos</a:t>
            </a:r>
            <a:r>
              <a:rPr lang="en-US" dirty="0"/>
              <a:t> con </a:t>
            </a:r>
            <a:r>
              <a:rPr lang="en-US" dirty="0" err="1"/>
              <a:t>prescripción</a:t>
            </a:r>
            <a:r>
              <a:rPr lang="en-US" dirty="0"/>
              <a:t> </a:t>
            </a:r>
            <a:r>
              <a:rPr lang="en-US" dirty="0" err="1"/>
              <a:t>frente</a:t>
            </a:r>
            <a:r>
              <a:rPr lang="en-US" dirty="0"/>
              <a:t> a los de </a:t>
            </a:r>
            <a:r>
              <a:rPr lang="en-US" dirty="0" err="1"/>
              <a:t>venta</a:t>
            </a:r>
            <a:r>
              <a:rPr lang="en-US" dirty="0"/>
              <a:t> libre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Consulte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precisa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los </a:t>
            </a:r>
            <a:r>
              <a:rPr lang="en-US" dirty="0" err="1"/>
              <a:t>máximos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bolsillo</a:t>
            </a:r>
            <a:r>
              <a:rPr lang="en-US" dirty="0"/>
              <a:t> para personas con Planes de </a:t>
            </a:r>
            <a:r>
              <a:rPr lang="en-US" dirty="0" err="1"/>
              <a:t>Programa</a:t>
            </a:r>
            <a:r>
              <a:rPr lang="en-US" dirty="0"/>
              <a:t> de Doble </a:t>
            </a:r>
            <a:r>
              <a:rPr lang="en-US" dirty="0" err="1"/>
              <a:t>Necesidad</a:t>
            </a:r>
            <a:r>
              <a:rPr lang="en-US" dirty="0"/>
              <a:t> Especial de 0$</a:t>
            </a:r>
          </a:p>
          <a:p>
            <a:pPr marL="640080" indent="-4572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Nuevos</a:t>
            </a:r>
            <a:r>
              <a:rPr lang="en-US" dirty="0"/>
              <a:t> </a:t>
            </a:r>
            <a:r>
              <a:rPr lang="en-US" dirty="0" err="1"/>
              <a:t>servicios</a:t>
            </a:r>
            <a:r>
              <a:rPr lang="en-US" dirty="0"/>
              <a:t> </a:t>
            </a:r>
            <a:r>
              <a:rPr lang="en-US" dirty="0" err="1"/>
              <a:t>preventivos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la </a:t>
            </a:r>
            <a:r>
              <a:rPr lang="en-US" dirty="0" err="1"/>
              <a:t>sección</a:t>
            </a:r>
            <a:r>
              <a:rPr lang="en-US" dirty="0"/>
              <a:t> "Más </a:t>
            </a:r>
            <a:r>
              <a:rPr lang="en-US" dirty="0" err="1"/>
              <a:t>Beneficios</a:t>
            </a:r>
            <a:r>
              <a:rPr lang="en-US" dirty="0"/>
              <a:t> </a:t>
            </a:r>
            <a:r>
              <a:rPr lang="en-US" dirty="0" err="1"/>
              <a:t>Adicionales</a:t>
            </a:r>
            <a:r>
              <a:rPr lang="en-US" dirty="0"/>
              <a:t>"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BEE11-AF6B-3FAB-EFBC-6EC7DA3236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166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9C05AB-3B89-1E42-87F7-7CC361C60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10CD3D5-4DF1-2389-1EEE-2C0428A31F7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31354" y="201497"/>
            <a:ext cx="11645089" cy="48013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sz="2800" b="1" dirty="0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¿</a:t>
            </a:r>
            <a:r>
              <a:rPr lang="en-US" sz="2800" b="1" dirty="0" err="1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Qué</a:t>
            </a:r>
            <a:r>
              <a:rPr lang="en-US" sz="2800" b="1" dirty="0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 hay de nuevo </a:t>
            </a:r>
            <a:r>
              <a:rPr lang="en-US" sz="2800" b="1" dirty="0" err="1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en</a:t>
            </a:r>
            <a:r>
              <a:rPr lang="en-US" sz="2800" b="1" dirty="0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 el </a:t>
            </a:r>
            <a:r>
              <a:rPr lang="en-US" sz="2800" b="1" dirty="0" err="1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programa</a:t>
            </a:r>
            <a:r>
              <a:rPr lang="en-US" sz="2800" b="1" dirty="0">
                <a:solidFill>
                  <a:srgbClr val="0C447C"/>
                </a:solidFill>
                <a:latin typeface="Arial" panose="020B0604020202020204" pitchFamily="34" charset="0"/>
                <a:ea typeface="+mn-lt"/>
                <a:cs typeface="+mn-lt"/>
              </a:rPr>
              <a:t> de Medicare para 2027?</a:t>
            </a:r>
            <a:endParaRPr lang="en-US" sz="2800" b="1" dirty="0">
              <a:latin typeface="Arial" panose="020B0604020202020204" pitchFamily="34" charset="0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ADCFF82C-F172-C81D-EBD8-C0D87A0F7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6028" y="1197903"/>
            <a:ext cx="4336597" cy="244717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3051134-476D-AAA3-D131-F3980D706B82}"/>
              </a:ext>
            </a:extLst>
          </p:cNvPr>
          <p:cNvSpPr txBox="1"/>
          <p:nvPr/>
        </p:nvSpPr>
        <p:spPr>
          <a:xfrm>
            <a:off x="608646" y="982491"/>
            <a:ext cx="11046643" cy="1621083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None/>
            </a:pPr>
            <a:r>
              <a:rPr kumimoji="0" lang="es-ES" sz="18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Ahora debe cumplir ciertos </a:t>
            </a:r>
            <a:r>
              <a:rPr kumimoji="0" lang="es-ES" sz="1800" b="1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requisitos de ciudadanía</a:t>
            </a:r>
            <a:r>
              <a:rPr kumimoji="0" lang="es-ES" sz="18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, </a:t>
            </a:r>
            <a:r>
              <a:rPr kumimoji="0" lang="es-ES" sz="1800" b="1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nacionalidad</a:t>
            </a:r>
            <a:r>
              <a:rPr lang="es-ES" sz="1800" dirty="0"/>
              <a:t> </a:t>
            </a:r>
            <a:r>
              <a:rPr kumimoji="0" lang="es-ES" sz="18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o </a:t>
            </a:r>
            <a:r>
              <a:rPr kumimoji="0" lang="es-ES" sz="1800" b="1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estatus migratorio</a:t>
            </a:r>
            <a:r>
              <a:rPr kumimoji="0" lang="es-ES" sz="1800" b="0" i="0" u="none" strike="noStrike" kern="1200" cap="none" spc="0" normalizeH="0" baseline="0" noProof="0" dirty="0">
                <a:uLnTx/>
                <a:uFillTx/>
                <a:latin typeface="Arial"/>
                <a:ea typeface="Arial"/>
                <a:cs typeface="Arial"/>
                <a:sym typeface="Wingdings"/>
              </a:rPr>
              <a:t> para inscribirse en Medicare. Debe ser ciudadano o nacional estadounidense, residente permanente legal (titular de tarjeta verde), ingresante cubano-haitiano o vivir legalmente en EE. UU. como migrante del Pacto de Libre Asociación (COFA) para obtener beneficios de las Partes A y Parte B o inscribirse en un plan de salud o medicamentos de Medicare.</a:t>
            </a:r>
            <a:endParaRPr kumimoji="0" lang="en-US" sz="1800" b="0" i="0" u="none" strike="noStrike" kern="1200" cap="none" spc="0" normalizeH="0" baseline="0" noProof="0" dirty="0">
              <a:uLnTx/>
              <a:uFillTx/>
              <a:latin typeface="Arial"/>
              <a:ea typeface="Arial"/>
              <a:cs typeface="Arial"/>
              <a:sym typeface="Wingdings"/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CCAD7B6A-F066-2C69-F3B8-FE22C84572BA}"/>
              </a:ext>
            </a:extLst>
          </p:cNvPr>
          <p:cNvSpPr txBox="1"/>
          <p:nvPr/>
        </p:nvSpPr>
        <p:spPr>
          <a:xfrm>
            <a:off x="589951" y="2603575"/>
            <a:ext cx="11137955" cy="1362128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None/>
            </a:pPr>
            <a:r>
              <a:rPr lang="en-US" sz="1800" dirty="0"/>
              <a:t>El nuevo </a:t>
            </a:r>
            <a:r>
              <a:rPr lang="en-US" sz="1800" b="1" dirty="0" err="1"/>
              <a:t>Programa</a:t>
            </a:r>
            <a:r>
              <a:rPr lang="en-US" sz="1800" b="1" dirty="0"/>
              <a:t> de </a:t>
            </a:r>
            <a:r>
              <a:rPr lang="en-US" sz="1800" b="1" dirty="0" err="1"/>
              <a:t>Transformación</a:t>
            </a:r>
            <a:r>
              <a:rPr lang="en-US" sz="1800" b="1" dirty="0"/>
              <a:t> de la Salud Rural </a:t>
            </a:r>
            <a:r>
              <a:rPr lang="en-US" sz="1800" dirty="0" err="1"/>
              <a:t>ayuda</a:t>
            </a:r>
            <a:r>
              <a:rPr lang="en-US" sz="1800" dirty="0"/>
              <a:t> a los </a:t>
            </a:r>
            <a:r>
              <a:rPr lang="en-US" sz="1800" dirty="0" err="1"/>
              <a:t>estados</a:t>
            </a:r>
            <a:r>
              <a:rPr lang="en-US" sz="1800" dirty="0"/>
              <a:t> a </a:t>
            </a:r>
            <a:r>
              <a:rPr lang="en-US" sz="1800" dirty="0" err="1"/>
              <a:t>facilitar</a:t>
            </a:r>
            <a:r>
              <a:rPr lang="en-US" sz="1800" dirty="0"/>
              <a:t> la </a:t>
            </a:r>
            <a:r>
              <a:rPr lang="en-US" sz="1800" dirty="0" err="1"/>
              <a:t>obtención</a:t>
            </a:r>
            <a:r>
              <a:rPr lang="en-US" sz="1800" dirty="0"/>
              <a:t> del </a:t>
            </a:r>
            <a:r>
              <a:rPr lang="en-US" sz="1800" dirty="0" err="1"/>
              <a:t>cuidado</a:t>
            </a:r>
            <a:r>
              <a:rPr lang="en-US" sz="1800" dirty="0"/>
              <a:t> que </a:t>
            </a:r>
            <a:r>
              <a:rPr lang="en-US" sz="1800" dirty="0" err="1"/>
              <a:t>necesita</a:t>
            </a:r>
            <a:r>
              <a:rPr lang="en-US" sz="1800" dirty="0"/>
              <a:t> </a:t>
            </a:r>
            <a:r>
              <a:rPr lang="en-US" sz="1800" dirty="0" err="1"/>
              <a:t>cerca</a:t>
            </a:r>
            <a:r>
              <a:rPr lang="en-US" sz="1800" dirty="0"/>
              <a:t> de casa. Medicare </a:t>
            </a:r>
            <a:r>
              <a:rPr lang="en-US" sz="1800" dirty="0" err="1"/>
              <a:t>está</a:t>
            </a:r>
            <a:r>
              <a:rPr lang="en-US" sz="1800" dirty="0"/>
              <a:t> </a:t>
            </a:r>
            <a:r>
              <a:rPr lang="en-US" sz="1800" dirty="0" err="1"/>
              <a:t>invirtiendo</a:t>
            </a:r>
            <a:r>
              <a:rPr lang="en-US" sz="1800" dirty="0"/>
              <a:t> </a:t>
            </a:r>
            <a:r>
              <a:rPr lang="en-US" sz="1800" dirty="0" err="1"/>
              <a:t>en</a:t>
            </a:r>
            <a:r>
              <a:rPr lang="en-US" sz="1800" dirty="0"/>
              <a:t> </a:t>
            </a:r>
            <a:r>
              <a:rPr lang="en-US" sz="1800" dirty="0" err="1"/>
              <a:t>sistemas</a:t>
            </a:r>
            <a:r>
              <a:rPr lang="en-US" sz="1800" dirty="0"/>
              <a:t> de </a:t>
            </a:r>
            <a:r>
              <a:rPr lang="en-US" sz="1800" dirty="0" err="1"/>
              <a:t>salud</a:t>
            </a:r>
            <a:r>
              <a:rPr lang="en-US" sz="1800" dirty="0"/>
              <a:t> rurales </a:t>
            </a:r>
            <a:r>
              <a:rPr lang="en-US" sz="1800" dirty="0" err="1"/>
              <a:t>más</a:t>
            </a:r>
            <a:r>
              <a:rPr lang="en-US" sz="1800" dirty="0"/>
              <a:t> </a:t>
            </a:r>
            <a:r>
              <a:rPr lang="en-US" sz="1800" dirty="0" err="1"/>
              <a:t>estables</a:t>
            </a:r>
            <a:r>
              <a:rPr lang="en-US" sz="1800" dirty="0"/>
              <a:t> a </a:t>
            </a:r>
            <a:r>
              <a:rPr lang="en-US" sz="1800" dirty="0" err="1"/>
              <a:t>nivel</a:t>
            </a:r>
            <a:r>
              <a:rPr lang="en-US" sz="1800" dirty="0"/>
              <a:t> </a:t>
            </a:r>
            <a:r>
              <a:rPr lang="en-US" sz="1800" dirty="0" err="1"/>
              <a:t>nacional</a:t>
            </a:r>
            <a:r>
              <a:rPr lang="en-US" sz="1800" dirty="0"/>
              <a:t> para </a:t>
            </a:r>
            <a:r>
              <a:rPr lang="en-US" sz="1800" dirty="0" err="1"/>
              <a:t>ayudar</a:t>
            </a:r>
            <a:r>
              <a:rPr lang="en-US" sz="1800" dirty="0"/>
              <a:t> a los </a:t>
            </a:r>
            <a:r>
              <a:rPr lang="en-US" sz="1800" dirty="0" err="1"/>
              <a:t>estados</a:t>
            </a:r>
            <a:r>
              <a:rPr lang="en-US" sz="1800" dirty="0"/>
              <a:t> a </a:t>
            </a:r>
            <a:r>
              <a:rPr lang="en-US" sz="1800" dirty="0" err="1"/>
              <a:t>mejorar</a:t>
            </a:r>
            <a:r>
              <a:rPr lang="en-US" sz="1800" dirty="0"/>
              <a:t> las </a:t>
            </a:r>
            <a:r>
              <a:rPr lang="en-US" sz="1800" dirty="0" err="1"/>
              <a:t>instalaciones</a:t>
            </a:r>
            <a:r>
              <a:rPr lang="en-US" sz="1800" dirty="0"/>
              <a:t>, </a:t>
            </a:r>
            <a:r>
              <a:rPr lang="en-US" sz="1800" dirty="0" err="1"/>
              <a:t>mejorar</a:t>
            </a:r>
            <a:r>
              <a:rPr lang="en-US" sz="1800" dirty="0"/>
              <a:t> la </a:t>
            </a:r>
            <a:r>
              <a:rPr lang="en-US" sz="1800" dirty="0" err="1"/>
              <a:t>tecnología</a:t>
            </a:r>
            <a:r>
              <a:rPr lang="en-US" sz="1800" dirty="0"/>
              <a:t> </a:t>
            </a:r>
            <a:r>
              <a:rPr lang="en-US" sz="1800" dirty="0" err="1"/>
              <a:t>médica</a:t>
            </a:r>
            <a:r>
              <a:rPr lang="en-US" sz="1800" dirty="0"/>
              <a:t> y </a:t>
            </a:r>
            <a:r>
              <a:rPr lang="en-US" sz="1800" dirty="0" err="1"/>
              <a:t>ampliar</a:t>
            </a:r>
            <a:r>
              <a:rPr lang="en-US" sz="1800" dirty="0"/>
              <a:t> las </a:t>
            </a:r>
            <a:r>
              <a:rPr lang="en-US" sz="1800" dirty="0" err="1"/>
              <a:t>opciones</a:t>
            </a:r>
            <a:r>
              <a:rPr lang="en-US" sz="1800" dirty="0"/>
              <a:t> de </a:t>
            </a:r>
            <a:r>
              <a:rPr lang="en-US" sz="1800" dirty="0" err="1"/>
              <a:t>cuidado</a:t>
            </a:r>
            <a:r>
              <a:rPr lang="en-US" sz="1800" dirty="0"/>
              <a:t> </a:t>
            </a:r>
            <a:r>
              <a:rPr lang="en-US" sz="1800" dirty="0" err="1"/>
              <a:t>confiables</a:t>
            </a:r>
            <a:r>
              <a:rPr lang="en-US" sz="1800" dirty="0"/>
              <a:t>.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19E8F10-2196-1EFC-48D7-EC8D6E290C26}"/>
              </a:ext>
            </a:extLst>
          </p:cNvPr>
          <p:cNvSpPr txBox="1"/>
          <p:nvPr/>
        </p:nvSpPr>
        <p:spPr>
          <a:xfrm>
            <a:off x="608646" y="4009246"/>
            <a:ext cx="11019814" cy="1087040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None/>
            </a:pPr>
            <a:r>
              <a:rPr lang="en-US" sz="1800" dirty="0"/>
              <a:t>Medicare </a:t>
            </a:r>
            <a:r>
              <a:rPr lang="en-US" sz="1800" dirty="0" err="1"/>
              <a:t>extendió</a:t>
            </a:r>
            <a:r>
              <a:rPr lang="en-US" sz="1800" dirty="0"/>
              <a:t> </a:t>
            </a:r>
            <a:r>
              <a:rPr lang="en-US" sz="1800" b="1" dirty="0"/>
              <a:t>las </a:t>
            </a:r>
            <a:r>
              <a:rPr lang="en-US" sz="1800" b="1" dirty="0" err="1"/>
              <a:t>flexibilidades</a:t>
            </a:r>
            <a:r>
              <a:rPr lang="en-US" sz="1800" dirty="0"/>
              <a:t> </a:t>
            </a:r>
            <a:r>
              <a:rPr lang="en-US" sz="1800" b="1" dirty="0"/>
              <a:t>de </a:t>
            </a:r>
            <a:r>
              <a:rPr lang="en-US" sz="1800" b="1" dirty="0" err="1"/>
              <a:t>telemedicina</a:t>
            </a:r>
            <a:r>
              <a:rPr lang="en-US" sz="1800" dirty="0"/>
              <a:t> hasta </a:t>
            </a:r>
            <a:r>
              <a:rPr lang="en-US" sz="1800" b="1" dirty="0"/>
              <a:t>el 31 de </a:t>
            </a:r>
            <a:r>
              <a:rPr lang="en-US" sz="1800" b="1" dirty="0" err="1"/>
              <a:t>diciembre</a:t>
            </a:r>
            <a:r>
              <a:rPr lang="en-US" sz="1800" b="1" dirty="0"/>
              <a:t> de</a:t>
            </a:r>
            <a:r>
              <a:rPr lang="en-US" sz="1800" dirty="0"/>
              <a:t> </a:t>
            </a:r>
            <a:r>
              <a:rPr lang="en-US" sz="1800" b="1" dirty="0"/>
              <a:t>2027</a:t>
            </a:r>
            <a:r>
              <a:rPr lang="en-US" sz="1800" dirty="0"/>
              <a:t>. Esto </a:t>
            </a:r>
            <a:r>
              <a:rPr lang="en-US" sz="1800" dirty="0" err="1"/>
              <a:t>significa</a:t>
            </a:r>
            <a:r>
              <a:rPr lang="en-US" sz="1800" dirty="0"/>
              <a:t> que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tener</a:t>
            </a:r>
            <a:r>
              <a:rPr lang="en-US" sz="1800" dirty="0"/>
              <a:t> </a:t>
            </a:r>
            <a:r>
              <a:rPr lang="en-US" sz="1800" dirty="0" err="1"/>
              <a:t>acceso</a:t>
            </a:r>
            <a:r>
              <a:rPr lang="en-US" sz="1800" dirty="0"/>
              <a:t> a </a:t>
            </a:r>
            <a:r>
              <a:rPr lang="en-US" sz="1800" dirty="0" err="1"/>
              <a:t>telemedicina</a:t>
            </a:r>
            <a:r>
              <a:rPr lang="en-US" sz="1800" dirty="0"/>
              <a:t> </a:t>
            </a:r>
            <a:r>
              <a:rPr lang="en-US" sz="1800" dirty="0" err="1">
                <a:ea typeface="+mn-lt"/>
                <a:cs typeface="+mn-lt"/>
              </a:rPr>
              <a:t>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cualquier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parte</a:t>
            </a:r>
            <a:r>
              <a:rPr lang="en-US" sz="1800" dirty="0">
                <a:ea typeface="+mn-lt"/>
                <a:cs typeface="+mn-lt"/>
              </a:rPr>
              <a:t> de EE. UU., </a:t>
            </a:r>
            <a:r>
              <a:rPr lang="en-US" sz="1800" dirty="0" err="1">
                <a:ea typeface="+mn-lt"/>
                <a:cs typeface="+mn-lt"/>
              </a:rPr>
              <a:t>incluida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su</a:t>
            </a:r>
            <a:r>
              <a:rPr lang="en-US" sz="1800" dirty="0">
                <a:ea typeface="+mn-lt"/>
                <a:cs typeface="+mn-lt"/>
              </a:rPr>
              <a:t> casa.</a:t>
            </a:r>
            <a:r>
              <a:rPr lang="en-US" sz="1800" dirty="0"/>
              <a:t> </a:t>
            </a:r>
            <a:r>
              <a:rPr lang="en-US" sz="1800" dirty="0" err="1">
                <a:ea typeface="+mn-lt"/>
                <a:cs typeface="+mn-lt"/>
              </a:rPr>
              <a:t>Ejemplos</a:t>
            </a:r>
            <a:r>
              <a:rPr lang="en-US" sz="1800" dirty="0">
                <a:ea typeface="+mn-lt"/>
                <a:cs typeface="+mn-lt"/>
              </a:rPr>
              <a:t> de </a:t>
            </a:r>
            <a:r>
              <a:rPr lang="en-US" sz="1800" dirty="0" err="1">
                <a:ea typeface="+mn-lt"/>
                <a:cs typeface="+mn-lt"/>
              </a:rPr>
              <a:t>servicios</a:t>
            </a:r>
            <a:r>
              <a:rPr lang="en-US" sz="1800" dirty="0">
                <a:ea typeface="+mn-lt"/>
                <a:cs typeface="+mn-lt"/>
              </a:rPr>
              <a:t> de </a:t>
            </a:r>
            <a:r>
              <a:rPr lang="en-US" sz="1800" dirty="0" err="1">
                <a:ea typeface="+mn-lt"/>
                <a:cs typeface="+mn-lt"/>
              </a:rPr>
              <a:t>telemedicina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incluyen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entrenamiento</a:t>
            </a:r>
            <a:r>
              <a:rPr lang="en-US" sz="1800" dirty="0">
                <a:ea typeface="+mn-lt"/>
                <a:cs typeface="+mn-lt"/>
              </a:rPr>
              <a:t> para </a:t>
            </a:r>
            <a:r>
              <a:rPr lang="en-US" sz="1800" dirty="0" err="1">
                <a:ea typeface="+mn-lt"/>
                <a:cs typeface="+mn-lt"/>
              </a:rPr>
              <a:t>cuidadores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pruebas</a:t>
            </a:r>
            <a:r>
              <a:rPr lang="en-US" sz="1800" dirty="0">
                <a:ea typeface="+mn-lt"/>
                <a:cs typeface="+mn-lt"/>
              </a:rPr>
              <a:t> para la </a:t>
            </a:r>
            <a:r>
              <a:rPr lang="en-US" sz="1800" dirty="0" err="1">
                <a:ea typeface="+mn-lt"/>
                <a:cs typeface="+mn-lt"/>
              </a:rPr>
              <a:t>depresión</a:t>
            </a:r>
            <a:r>
              <a:rPr lang="en-US" sz="1800" dirty="0">
                <a:ea typeface="+mn-lt"/>
                <a:cs typeface="+mn-lt"/>
              </a:rPr>
              <a:t>, </a:t>
            </a:r>
            <a:r>
              <a:rPr lang="en-US" sz="1800" dirty="0" err="1">
                <a:ea typeface="+mn-lt"/>
                <a:cs typeface="+mn-lt"/>
              </a:rPr>
              <a:t>terapia</a:t>
            </a:r>
            <a:r>
              <a:rPr lang="en-US" sz="1800" dirty="0">
                <a:ea typeface="+mn-lt"/>
                <a:cs typeface="+mn-lt"/>
              </a:rPr>
              <a:t> del </a:t>
            </a:r>
            <a:r>
              <a:rPr lang="en-US" sz="1800" dirty="0" err="1">
                <a:ea typeface="+mn-lt"/>
                <a:cs typeface="+mn-lt"/>
              </a:rPr>
              <a:t>habla</a:t>
            </a:r>
            <a:r>
              <a:rPr lang="en-US" sz="1800" dirty="0">
                <a:ea typeface="+mn-lt"/>
                <a:cs typeface="+mn-lt"/>
              </a:rPr>
              <a:t> y </a:t>
            </a:r>
            <a:r>
              <a:rPr lang="en-US" sz="1800" dirty="0" err="1">
                <a:ea typeface="+mn-lt"/>
                <a:cs typeface="+mn-lt"/>
              </a:rPr>
              <a:t>más</a:t>
            </a:r>
            <a:r>
              <a:rPr lang="en-US" sz="1800" dirty="0">
                <a:ea typeface="+mn-lt"/>
                <a:cs typeface="+mn-lt"/>
              </a:rPr>
              <a:t>.</a:t>
            </a:r>
            <a:endParaRPr lang="en-US" sz="1800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B25FCC4-CBFC-E10F-E0CD-73BFEDDF3DF7}"/>
              </a:ext>
            </a:extLst>
          </p:cNvPr>
          <p:cNvSpPr txBox="1"/>
          <p:nvPr/>
        </p:nvSpPr>
        <p:spPr>
          <a:xfrm>
            <a:off x="581818" y="5242138"/>
            <a:ext cx="11046642" cy="781073"/>
          </a:xfrm>
          <a:prstGeom prst="roundRect">
            <a:avLst/>
          </a:prstGeom>
          <a:ln w="38100">
            <a:solidFill>
              <a:srgbClr val="0070C0"/>
            </a:solidFill>
          </a:ln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indent="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None/>
            </a:pPr>
            <a:r>
              <a:rPr lang="en-US" sz="1800" dirty="0"/>
              <a:t>Puede que sea </a:t>
            </a:r>
            <a:r>
              <a:rPr lang="en-US" sz="1800" dirty="0" err="1"/>
              <a:t>elegible</a:t>
            </a:r>
            <a:r>
              <a:rPr lang="en-US" sz="1800" dirty="0"/>
              <a:t> para </a:t>
            </a:r>
            <a:r>
              <a:rPr lang="en-US" sz="1800" dirty="0" err="1"/>
              <a:t>unirte</a:t>
            </a:r>
            <a:r>
              <a:rPr lang="en-US" sz="1800" dirty="0"/>
              <a:t> a</a:t>
            </a:r>
            <a:r>
              <a:rPr lang="en-US" sz="1800" b="1" dirty="0"/>
              <a:t> </a:t>
            </a:r>
            <a:r>
              <a:rPr lang="en-US" sz="1800" b="1" dirty="0" err="1"/>
              <a:t>ACCESS,</a:t>
            </a:r>
            <a:r>
              <a:rPr lang="en-US" sz="1800" dirty="0" err="1"/>
              <a:t>un</a:t>
            </a:r>
            <a:r>
              <a:rPr lang="en-US" sz="1800" dirty="0"/>
              <a:t> nuevo </a:t>
            </a:r>
            <a:r>
              <a:rPr lang="en-US" sz="1800" dirty="0" err="1"/>
              <a:t>modelo</a:t>
            </a:r>
            <a:r>
              <a:rPr lang="en-US" sz="1800" dirty="0"/>
              <a:t> de </a:t>
            </a:r>
            <a:r>
              <a:rPr lang="en-US" sz="1800" dirty="0" err="1"/>
              <a:t>atención</a:t>
            </a:r>
            <a:r>
              <a:rPr lang="en-US" sz="1800" dirty="0"/>
              <a:t> que </a:t>
            </a:r>
            <a:r>
              <a:rPr lang="en-US" sz="1800" dirty="0" err="1"/>
              <a:t>puede</a:t>
            </a:r>
            <a:r>
              <a:rPr lang="en-US" sz="1800" dirty="0"/>
              <a:t> </a:t>
            </a:r>
            <a:r>
              <a:rPr lang="en-US" sz="1800" dirty="0" err="1"/>
              <a:t>reducir</a:t>
            </a:r>
            <a:r>
              <a:rPr lang="en-US" sz="1800" dirty="0"/>
              <a:t> sus </a:t>
            </a:r>
            <a:r>
              <a:rPr lang="en-US" sz="1800" dirty="0" err="1"/>
              <a:t>costos</a:t>
            </a:r>
            <a:r>
              <a:rPr lang="en-US" sz="1800" dirty="0"/>
              <a:t> </a:t>
            </a:r>
            <a:r>
              <a:rPr lang="en-US" sz="1800" dirty="0" err="1"/>
              <a:t>totales</a:t>
            </a:r>
            <a:r>
              <a:rPr lang="en-US" sz="1800" dirty="0"/>
              <a:t> y </a:t>
            </a:r>
            <a:r>
              <a:rPr lang="en-US" sz="1800" dirty="0" err="1"/>
              <a:t>darle</a:t>
            </a:r>
            <a:r>
              <a:rPr lang="en-US" sz="1800" dirty="0"/>
              <a:t> </a:t>
            </a:r>
            <a:r>
              <a:rPr lang="en-US" sz="1800" dirty="0" err="1"/>
              <a:t>acceso</a:t>
            </a:r>
            <a:r>
              <a:rPr lang="en-US" sz="1800" dirty="0"/>
              <a:t> a </a:t>
            </a:r>
            <a:r>
              <a:rPr lang="en-US" sz="1800" dirty="0" err="1"/>
              <a:t>una</a:t>
            </a:r>
            <a:r>
              <a:rPr lang="en-US" sz="1800" dirty="0"/>
              <a:t> </a:t>
            </a:r>
            <a:r>
              <a:rPr lang="en-US" sz="1800" dirty="0" err="1"/>
              <a:t>atención</a:t>
            </a:r>
            <a:r>
              <a:rPr lang="en-US" sz="1800" dirty="0"/>
              <a:t> </a:t>
            </a:r>
            <a:r>
              <a:rPr lang="en-US" sz="1800" dirty="0" err="1"/>
              <a:t>cómoda</a:t>
            </a:r>
            <a:r>
              <a:rPr lang="en-US" sz="1800" dirty="0"/>
              <a:t> y </a:t>
            </a:r>
            <a:r>
              <a:rPr lang="en-US" sz="1800" dirty="0" err="1"/>
              <a:t>respaldada</a:t>
            </a:r>
            <a:r>
              <a:rPr lang="en-US" sz="1800" dirty="0"/>
              <a:t> </a:t>
            </a:r>
            <a:r>
              <a:rPr lang="en-US" sz="1800" dirty="0" err="1"/>
              <a:t>por</a:t>
            </a:r>
            <a:r>
              <a:rPr lang="en-US" sz="1800" dirty="0"/>
              <a:t> </a:t>
            </a:r>
            <a:r>
              <a:rPr lang="en-US" sz="1800" dirty="0" err="1"/>
              <a:t>tecnología</a:t>
            </a:r>
            <a:r>
              <a:rPr lang="en-US" sz="1800" dirty="0"/>
              <a:t>.</a:t>
            </a:r>
            <a:endParaRPr lang="en-US" sz="1800" dirty="0">
              <a:ea typeface="+mn-lt"/>
              <a:cs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AD769-18BB-55C6-6E1D-F73A705C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8F7F351-82FE-6748-A3E2-20FA9B2EC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7537129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CB2F6A-10D2-6193-BB54-4ACEF6E62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C1CC74B3-5FB2-0844-238F-BFE3418CF33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76809" y="193917"/>
            <a:ext cx="12015191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Programas de Ahorros de Medicare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F80698-5AC3-32AD-5494-26C2583D832E}"/>
              </a:ext>
            </a:extLst>
          </p:cNvPr>
          <p:cNvSpPr txBox="1"/>
          <p:nvPr/>
        </p:nvSpPr>
        <p:spPr>
          <a:xfrm>
            <a:off x="390437" y="1346517"/>
            <a:ext cx="11259257" cy="499214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Los </a:t>
            </a:r>
            <a:r>
              <a:rPr lang="en-US" sz="2400" dirty="0" err="1"/>
              <a:t>Programas</a:t>
            </a:r>
            <a:r>
              <a:rPr lang="en-US" sz="2400" dirty="0"/>
              <a:t> de Ahorro de Medicare (MSP) </a:t>
            </a:r>
            <a:r>
              <a:rPr lang="en-US" sz="2400" dirty="0" err="1"/>
              <a:t>pueden</a:t>
            </a:r>
            <a:r>
              <a:rPr lang="en-US" sz="2400" dirty="0"/>
              <a:t> </a:t>
            </a:r>
            <a:r>
              <a:rPr lang="en-US" sz="2400" dirty="0" err="1"/>
              <a:t>ayudar</a:t>
            </a:r>
            <a:r>
              <a:rPr lang="en-US" sz="2400" dirty="0"/>
              <a:t> a las personas </a:t>
            </a:r>
            <a:r>
              <a:rPr lang="en-US" sz="2400" dirty="0" err="1"/>
              <a:t>elegibles</a:t>
            </a:r>
            <a:r>
              <a:rPr lang="en-US" sz="2400" dirty="0"/>
              <a:t> a </a:t>
            </a:r>
            <a:r>
              <a:rPr lang="en-US" sz="2400" dirty="0" err="1"/>
              <a:t>pagar</a:t>
            </a:r>
            <a:r>
              <a:rPr lang="en-US" sz="2400" dirty="0"/>
              <a:t> sus </a:t>
            </a:r>
            <a:r>
              <a:rPr lang="en-US" sz="2400" dirty="0" err="1"/>
              <a:t>primas</a:t>
            </a:r>
            <a:r>
              <a:rPr lang="en-US" sz="2400" dirty="0"/>
              <a:t> de Medicare y </a:t>
            </a:r>
            <a:r>
              <a:rPr lang="en-US" sz="2400" dirty="0" err="1"/>
              <a:t>otros</a:t>
            </a:r>
            <a:r>
              <a:rPr lang="en-US" sz="2400" dirty="0"/>
              <a:t> </a:t>
            </a:r>
            <a:r>
              <a:rPr lang="en-US" sz="2400" dirty="0" err="1"/>
              <a:t>costos</a:t>
            </a:r>
            <a:r>
              <a:rPr lang="en-US" sz="2400" dirty="0"/>
              <a:t> </a:t>
            </a:r>
            <a:r>
              <a:rPr lang="en-US" sz="2400" dirty="0" err="1"/>
              <a:t>asociados</a:t>
            </a:r>
            <a:r>
              <a:rPr lang="en-US" sz="2400" dirty="0"/>
              <a:t> a Medicare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MSP son </a:t>
            </a:r>
            <a:r>
              <a:rPr lang="en-US" sz="2400" dirty="0" err="1"/>
              <a:t>administrados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</a:t>
            </a:r>
            <a:r>
              <a:rPr lang="en-US" sz="2400" dirty="0">
                <a:highlight>
                  <a:srgbClr val="FFFF00"/>
                </a:highlight>
              </a:rPr>
              <a:t> [insert state specific contact info] 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Puede </a:t>
            </a:r>
            <a:r>
              <a:rPr lang="en-US" sz="2400" dirty="0" err="1"/>
              <a:t>solicitar</a:t>
            </a:r>
            <a:r>
              <a:rPr lang="en-US" sz="2400" dirty="0"/>
              <a:t> un MSP </a:t>
            </a:r>
            <a:r>
              <a:rPr lang="en-US" sz="2400" dirty="0">
                <a:highlight>
                  <a:srgbClr val="FFFF00"/>
                </a:highlight>
              </a:rPr>
              <a:t>[[insert state specific contact info regarding when they can apply]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400" dirty="0"/>
              <a:t>Los MSP </a:t>
            </a:r>
            <a:r>
              <a:rPr lang="en-US" sz="2400" dirty="0" err="1"/>
              <a:t>están</a:t>
            </a:r>
            <a:r>
              <a:rPr lang="en-US" sz="2400" dirty="0"/>
              <a:t> </a:t>
            </a:r>
            <a:r>
              <a:rPr lang="en-US" sz="2400" dirty="0" err="1"/>
              <a:t>autorizados</a:t>
            </a:r>
            <a:r>
              <a:rPr lang="en-US" sz="2400" dirty="0"/>
              <a:t> </a:t>
            </a:r>
            <a:r>
              <a:rPr lang="en-US" sz="2400" dirty="0" err="1"/>
              <a:t>por</a:t>
            </a:r>
            <a:r>
              <a:rPr lang="en-US" sz="2400" dirty="0"/>
              <a:t> 12 meses </a:t>
            </a:r>
          </a:p>
          <a:p>
            <a:pPr marL="525780" indent="-342900" rtl="0">
              <a:lnSpc>
                <a:spcPct val="150000"/>
              </a:lnSpc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</a:rPr>
              <a:t>[insert state agency]</a:t>
            </a:r>
            <a:r>
              <a:rPr lang="en-US" sz="2400" dirty="0"/>
              <a:t> </a:t>
            </a:r>
            <a:r>
              <a:rPr lang="en-US" sz="2400" dirty="0" err="1"/>
              <a:t>envía</a:t>
            </a:r>
            <a:r>
              <a:rPr lang="en-US" sz="2400" dirty="0"/>
              <a:t> </a:t>
            </a:r>
            <a:r>
              <a:rPr lang="en-US" sz="2400" dirty="0" err="1"/>
              <a:t>paquetes</a:t>
            </a:r>
            <a:r>
              <a:rPr lang="en-US" sz="2400" dirty="0"/>
              <a:t> de </a:t>
            </a:r>
            <a:r>
              <a:rPr lang="en-US" sz="2400" dirty="0" err="1"/>
              <a:t>renovación</a:t>
            </a:r>
            <a:r>
              <a:rPr lang="en-US" sz="2400" dirty="0"/>
              <a:t> </a:t>
            </a:r>
            <a:r>
              <a:rPr lang="en-US" sz="2400" dirty="0" err="1"/>
              <a:t>cada</a:t>
            </a:r>
            <a:r>
              <a:rPr lang="en-US" sz="2400" dirty="0"/>
              <a:t> </a:t>
            </a:r>
            <a:r>
              <a:rPr lang="en-US" sz="2400" dirty="0" err="1"/>
              <a:t>año</a:t>
            </a:r>
            <a:r>
              <a:rPr lang="en-US" sz="2400" dirty="0"/>
              <a:t> para </a:t>
            </a:r>
            <a:r>
              <a:rPr lang="en-US" sz="2400" dirty="0" err="1"/>
              <a:t>evaluar</a:t>
            </a:r>
            <a:r>
              <a:rPr lang="en-US" sz="2400" dirty="0"/>
              <a:t> </a:t>
            </a:r>
            <a:r>
              <a:rPr lang="en-US" sz="2400" dirty="0" err="1"/>
              <a:t>si</a:t>
            </a:r>
            <a:r>
              <a:rPr lang="en-US" sz="2400" dirty="0"/>
              <a:t> las personas </a:t>
            </a:r>
            <a:r>
              <a:rPr lang="en-US" sz="2400" dirty="0" err="1"/>
              <a:t>siguen</a:t>
            </a:r>
            <a:r>
              <a:rPr lang="en-US" sz="2400" dirty="0"/>
              <a:t> </a:t>
            </a:r>
            <a:r>
              <a:rPr lang="en-US" sz="2400" dirty="0" err="1"/>
              <a:t>siendo</a:t>
            </a:r>
            <a:r>
              <a:rPr lang="en-US" sz="2400" dirty="0"/>
              <a:t> </a:t>
            </a:r>
            <a:r>
              <a:rPr lang="en-US" sz="2400" dirty="0" err="1"/>
              <a:t>elegibles</a:t>
            </a:r>
            <a:r>
              <a:rPr lang="en-US" sz="2400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44B38-8D1B-57E6-FEAC-9BF325FF2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569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51BFB11-0B1B-A535-FCE7-BE8207CA1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BD2FAB2-ADA2-DE78-9FAF-93482D3480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Parte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Subvención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para Bajos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Ingresos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(LIS o "Ayuda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Adicional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51E6F6-7A00-9D0D-9DB2-DAF6C93A5608}"/>
              </a:ext>
            </a:extLst>
          </p:cNvPr>
          <p:cNvSpPr txBox="1"/>
          <p:nvPr/>
        </p:nvSpPr>
        <p:spPr>
          <a:xfrm>
            <a:off x="352509" y="1495031"/>
            <a:ext cx="11237807" cy="27853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buClr>
                <a:srgbClr val="0C447C"/>
              </a:buClr>
            </a:pPr>
            <a:r>
              <a:rPr lang="en-US" sz="2000" b="1" dirty="0"/>
              <a:t>"Ayuda </a:t>
            </a:r>
            <a:r>
              <a:rPr lang="en-US" sz="2000" b="1" dirty="0" err="1"/>
              <a:t>Adicional</a:t>
            </a:r>
            <a:r>
              <a:rPr lang="en-US" sz="2000" b="1" dirty="0"/>
              <a:t>" es un </a:t>
            </a:r>
            <a:r>
              <a:rPr lang="en-US" sz="2000" b="1" dirty="0" err="1"/>
              <a:t>programa</a:t>
            </a:r>
            <a:r>
              <a:rPr lang="en-US" sz="2000" b="1" dirty="0"/>
              <a:t> para </a:t>
            </a:r>
            <a:r>
              <a:rPr lang="en-US" sz="2000" b="1" dirty="0" err="1"/>
              <a:t>ayudar</a:t>
            </a:r>
            <a:r>
              <a:rPr lang="en-US" sz="2000" b="1" dirty="0"/>
              <a:t> a personas con </a:t>
            </a:r>
            <a:r>
              <a:rPr lang="en-US" sz="2000" b="1" dirty="0" err="1"/>
              <a:t>ingresos</a:t>
            </a:r>
            <a:r>
              <a:rPr lang="en-US" sz="2000" b="1" dirty="0"/>
              <a:t> y </a:t>
            </a:r>
            <a:r>
              <a:rPr lang="en-US" sz="2000" b="1" dirty="0" err="1"/>
              <a:t>recursos</a:t>
            </a:r>
            <a:r>
              <a:rPr lang="en-US" sz="2000" b="1" dirty="0"/>
              <a:t> </a:t>
            </a:r>
            <a:r>
              <a:rPr lang="en-US" sz="2000" b="1" dirty="0" err="1"/>
              <a:t>limitados</a:t>
            </a:r>
            <a:r>
              <a:rPr lang="en-US" sz="2000" b="1" dirty="0"/>
              <a:t> a </a:t>
            </a:r>
            <a:r>
              <a:rPr lang="en-US" sz="2000" b="1" dirty="0" err="1"/>
              <a:t>pagar</a:t>
            </a:r>
            <a:r>
              <a:rPr lang="en-US" sz="2000" b="1" dirty="0"/>
              <a:t> los </a:t>
            </a:r>
            <a:r>
              <a:rPr lang="en-US" sz="2000" b="1" dirty="0" err="1"/>
              <a:t>costos</a:t>
            </a:r>
            <a:r>
              <a:rPr lang="en-US" sz="2000" b="1" dirty="0"/>
              <a:t> de la </a:t>
            </a:r>
            <a:r>
              <a:rPr lang="en-US" sz="2000" b="1" dirty="0" err="1"/>
              <a:t>cobertura</a:t>
            </a:r>
            <a:r>
              <a:rPr lang="en-US" sz="2000" b="1" dirty="0"/>
              <a:t> de </a:t>
            </a:r>
            <a:r>
              <a:rPr lang="en-US" sz="2000" b="1" dirty="0" err="1"/>
              <a:t>medicamentos</a:t>
            </a:r>
            <a:r>
              <a:rPr lang="en-US" sz="2000" b="1" dirty="0"/>
              <a:t> de Medicare. </a:t>
            </a:r>
            <a:endParaRPr lang="en-US" sz="2000" dirty="0"/>
          </a:p>
          <a:p>
            <a:pPr marL="182880"/>
            <a:endParaRPr lang="en-US" sz="2000" b="1" dirty="0"/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Elegible</a:t>
            </a:r>
            <a:r>
              <a:rPr lang="en-US" sz="2000" dirty="0"/>
              <a:t> para </a:t>
            </a:r>
            <a:r>
              <a:rPr lang="en-US" sz="2000" dirty="0" err="1"/>
              <a:t>una</a:t>
            </a:r>
            <a:r>
              <a:rPr lang="en-US" sz="2000" dirty="0"/>
              <a:t> prima de plan de $0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Pagar $0 </a:t>
            </a:r>
            <a:r>
              <a:rPr lang="en-US" sz="2000" dirty="0" err="1"/>
              <a:t>por</a:t>
            </a:r>
            <a:r>
              <a:rPr lang="en-US" sz="2000" dirty="0"/>
              <a:t> deducibles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Reducción</a:t>
            </a:r>
            <a:r>
              <a:rPr lang="en-US" sz="2000" dirty="0"/>
              <a:t> de </a:t>
            </a:r>
            <a:r>
              <a:rPr lang="en-US" sz="2000" dirty="0" err="1"/>
              <a:t>costos</a:t>
            </a:r>
            <a:r>
              <a:rPr lang="en-US" sz="2000" dirty="0"/>
              <a:t> </a:t>
            </a:r>
            <a:r>
              <a:rPr lang="en-US" sz="2000" dirty="0" err="1"/>
              <a:t>compartidos</a:t>
            </a:r>
            <a:r>
              <a:rPr lang="en-US" sz="2000" dirty="0"/>
              <a:t> para </a:t>
            </a:r>
            <a:r>
              <a:rPr lang="en-US" sz="2000" dirty="0" err="1"/>
              <a:t>medicamentos</a:t>
            </a:r>
            <a:r>
              <a:rPr lang="en-US" sz="2000" dirty="0"/>
              <a:t> </a:t>
            </a:r>
            <a:r>
              <a:rPr lang="en-US" sz="2000" dirty="0" err="1"/>
              <a:t>genéricos</a:t>
            </a:r>
            <a:r>
              <a:rPr lang="en-US" sz="2000" dirty="0"/>
              <a:t> y de </a:t>
            </a:r>
            <a:r>
              <a:rPr lang="en-US" sz="2000" dirty="0" err="1"/>
              <a:t>marca</a:t>
            </a:r>
            <a:r>
              <a:rPr lang="en-US" sz="2000" dirty="0"/>
              <a:t>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Las personas que </a:t>
            </a:r>
            <a:r>
              <a:rPr lang="en-US" sz="2000" dirty="0" err="1"/>
              <a:t>cumplan</a:t>
            </a:r>
            <a:r>
              <a:rPr lang="en-US" sz="2000" dirty="0"/>
              <a:t> los </a:t>
            </a:r>
            <a:r>
              <a:rPr lang="en-US" sz="2000" dirty="0" err="1"/>
              <a:t>requisitos</a:t>
            </a:r>
            <a:r>
              <a:rPr lang="en-US" sz="2000" dirty="0"/>
              <a:t> no </a:t>
            </a:r>
            <a:r>
              <a:rPr lang="en-US" sz="2000" dirty="0" err="1"/>
              <a:t>pagarán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</a:t>
            </a:r>
            <a:r>
              <a:rPr lang="en-US" sz="2000" dirty="0" err="1"/>
              <a:t>multa</a:t>
            </a:r>
            <a:r>
              <a:rPr lang="en-US" sz="2000" dirty="0"/>
              <a:t>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inscripción</a:t>
            </a:r>
            <a:r>
              <a:rPr lang="en-US" sz="2000" dirty="0"/>
              <a:t> </a:t>
            </a:r>
            <a:r>
              <a:rPr lang="en-US" sz="2000" dirty="0" err="1"/>
              <a:t>tardía</a:t>
            </a:r>
            <a:r>
              <a:rPr lang="en-US" sz="2000" dirty="0"/>
              <a:t>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FD70D-1C49-3EB7-04F0-55B88942C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87533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60CE41-7B5D-3077-1759-7A5CE3C45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6A80F5A-480D-1198-3ADC-74D8FA012C6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" y="236591"/>
            <a:ext cx="1236221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Límites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Ingresos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y Recursos de 2026* para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Solicitar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Ayuda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Adcional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2810C7C-6ADA-ED7C-40E2-E0DACA17AB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746285"/>
              </p:ext>
            </p:extLst>
          </p:nvPr>
        </p:nvGraphicFramePr>
        <p:xfrm>
          <a:off x="641268" y="1282535"/>
          <a:ext cx="10925298" cy="426040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36818">
                  <a:extLst>
                    <a:ext uri="{9D8B030D-6E8A-4147-A177-3AD203B41FA5}">
                      <a16:colId xmlns:a16="http://schemas.microsoft.com/office/drawing/2014/main" val="1576058855"/>
                    </a:ext>
                  </a:extLst>
                </a:gridCol>
                <a:gridCol w="3644240">
                  <a:extLst>
                    <a:ext uri="{9D8B030D-6E8A-4147-A177-3AD203B41FA5}">
                      <a16:colId xmlns:a16="http://schemas.microsoft.com/office/drawing/2014/main" val="3859883162"/>
                    </a:ext>
                  </a:extLst>
                </a:gridCol>
                <a:gridCol w="3644240">
                  <a:extLst>
                    <a:ext uri="{9D8B030D-6E8A-4147-A177-3AD203B41FA5}">
                      <a16:colId xmlns:a16="http://schemas.microsoft.com/office/drawing/2014/main" val="1113068164"/>
                    </a:ext>
                  </a:extLst>
                </a:gridCol>
              </a:tblGrid>
              <a:tr h="622826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/>
                        <a:t>Límite anual de ingresos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/>
                        <a:t>Límite de recursos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5491528"/>
                  </a:ext>
                </a:extLst>
              </a:tr>
              <a:tr h="622826">
                <a:tc>
                  <a:txBody>
                    <a:bodyPr/>
                    <a:lstStyle/>
                    <a:p>
                      <a:pPr rtl="0"/>
                      <a:r>
                        <a:rPr lang="en-US" sz="2400" b="1">
                          <a:solidFill>
                            <a:srgbClr val="4472C4"/>
                          </a:solidFill>
                        </a:rPr>
                        <a:t>Persona soltera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/>
                        <a:t>$23,940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/>
                        <a:t>$18,090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0422520"/>
                  </a:ext>
                </a:extLst>
              </a:tr>
              <a:tr h="1535735">
                <a:tc>
                  <a:txBody>
                    <a:bodyPr/>
                    <a:lstStyle/>
                    <a:p>
                      <a:pPr rtl="0"/>
                      <a:r>
                        <a:rPr lang="en-US" sz="2400" b="1" dirty="0">
                          <a:solidFill>
                            <a:srgbClr val="4472C4"/>
                          </a:solidFill>
                        </a:rPr>
                        <a:t>Persona </a:t>
                      </a:r>
                      <a:r>
                        <a:rPr lang="en-US" sz="2400" b="1" dirty="0" err="1">
                          <a:solidFill>
                            <a:srgbClr val="4472C4"/>
                          </a:solidFill>
                        </a:rPr>
                        <a:t>casada</a:t>
                      </a:r>
                      <a:r>
                        <a:rPr lang="en-US" sz="2400" b="1" dirty="0">
                          <a:solidFill>
                            <a:srgbClr val="4472C4"/>
                          </a:solidFill>
                        </a:rPr>
                        <a:t> que </a:t>
                      </a:r>
                      <a:r>
                        <a:rPr lang="en-US" sz="2400" b="1" dirty="0" err="1">
                          <a:solidFill>
                            <a:srgbClr val="4472C4"/>
                          </a:solidFill>
                        </a:rPr>
                        <a:t>vive</a:t>
                      </a:r>
                      <a:r>
                        <a:rPr lang="en-US" sz="2400" b="1" dirty="0">
                          <a:solidFill>
                            <a:srgbClr val="4472C4"/>
                          </a:solidFill>
                        </a:rPr>
                        <a:t> con </a:t>
                      </a:r>
                      <a:r>
                        <a:rPr lang="en-US" sz="2400" b="1" dirty="0" err="1">
                          <a:solidFill>
                            <a:srgbClr val="4472C4"/>
                          </a:solidFill>
                        </a:rPr>
                        <a:t>cónyuge</a:t>
                      </a:r>
                      <a:r>
                        <a:rPr lang="en-US" sz="2400" b="1" dirty="0">
                          <a:solidFill>
                            <a:srgbClr val="4472C4"/>
                          </a:solidFill>
                        </a:rPr>
                        <a:t> y sin </a:t>
                      </a:r>
                      <a:r>
                        <a:rPr lang="en-US" sz="2400" b="1" dirty="0" err="1">
                          <a:solidFill>
                            <a:srgbClr val="4472C4"/>
                          </a:solidFill>
                        </a:rPr>
                        <a:t>otros</a:t>
                      </a:r>
                      <a:r>
                        <a:rPr lang="en-US" sz="2400" b="1" dirty="0">
                          <a:solidFill>
                            <a:srgbClr val="4472C4"/>
                          </a:solidFill>
                        </a:rPr>
                        <a:t> </a:t>
                      </a:r>
                      <a:r>
                        <a:rPr lang="en-US" sz="2400" b="1" dirty="0" err="1">
                          <a:solidFill>
                            <a:srgbClr val="4472C4"/>
                          </a:solidFill>
                        </a:rPr>
                        <a:t>dependientes</a:t>
                      </a:r>
                      <a:endParaRPr lang="en-US" sz="2400" b="1" dirty="0">
                        <a:solidFill>
                          <a:srgbClr val="4472C4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/>
                        <a:t>$32,460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2400" b="1"/>
                        <a:t>$36,100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0694624"/>
                  </a:ext>
                </a:extLst>
              </a:tr>
              <a:tr h="1278885">
                <a:tc gridSpan="3">
                  <a:txBody>
                    <a:bodyPr/>
                    <a:lstStyle/>
                    <a:p>
                      <a:pPr marL="168275" indent="0" rtl="0"/>
                      <a:r>
                        <a:rPr lang="en-US" sz="2000" i="1" dirty="0"/>
                        <a:t>En </a:t>
                      </a:r>
                      <a:r>
                        <a:rPr lang="en-US" sz="2000" i="1" dirty="0" err="1"/>
                        <a:t>algunas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situaciones</a:t>
                      </a:r>
                      <a:r>
                        <a:rPr lang="en-US" sz="2000" i="1" dirty="0"/>
                        <a:t>, </a:t>
                      </a:r>
                      <a:r>
                        <a:rPr lang="en-US" sz="2000" i="1" dirty="0" err="1"/>
                        <a:t>puede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calificar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incluso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si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tiene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ingresos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más</a:t>
                      </a:r>
                      <a:r>
                        <a:rPr lang="en-US" sz="2000" i="1" dirty="0"/>
                        <a:t> altos. Por </a:t>
                      </a:r>
                      <a:r>
                        <a:rPr lang="en-US" sz="2000" i="1" dirty="0" err="1"/>
                        <a:t>ejemplo</a:t>
                      </a:r>
                      <a:r>
                        <a:rPr lang="en-US" sz="2000" i="1" dirty="0"/>
                        <a:t>, </a:t>
                      </a:r>
                      <a:r>
                        <a:rPr lang="en-US" sz="2000" i="1" dirty="0" err="1"/>
                        <a:t>si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sigue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trabajando</a:t>
                      </a:r>
                      <a:r>
                        <a:rPr lang="en-US" sz="2000" i="1" dirty="0"/>
                        <a:t>, </a:t>
                      </a:r>
                      <a:r>
                        <a:rPr lang="en-US" sz="2000" i="1" dirty="0" err="1"/>
                        <a:t>viviendo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en</a:t>
                      </a:r>
                      <a:r>
                        <a:rPr lang="en-US" sz="2000" i="1" dirty="0"/>
                        <a:t> Alaska o </a:t>
                      </a:r>
                      <a:r>
                        <a:rPr lang="en-US" sz="2000" i="1" dirty="0" err="1"/>
                        <a:t>Hawái</a:t>
                      </a:r>
                      <a:r>
                        <a:rPr lang="en-US" sz="2000" i="1" dirty="0"/>
                        <a:t>, o </a:t>
                      </a:r>
                      <a:r>
                        <a:rPr lang="en-US" sz="2000" i="1" dirty="0" err="1"/>
                        <a:t>teniendo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dependientes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viviendo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1" dirty="0" err="1"/>
                        <a:t>consigo</a:t>
                      </a:r>
                      <a:r>
                        <a:rPr lang="en-US" sz="2000" i="1" dirty="0"/>
                        <a:t>, los </a:t>
                      </a:r>
                      <a:r>
                        <a:rPr lang="en-US" sz="2000" i="1" dirty="0" err="1"/>
                        <a:t>límites</a:t>
                      </a:r>
                      <a:r>
                        <a:rPr lang="en-US" sz="2000" i="1" dirty="0"/>
                        <a:t> de </a:t>
                      </a:r>
                      <a:r>
                        <a:rPr lang="en-US" sz="2000" i="1" dirty="0" err="1"/>
                        <a:t>ingresos</a:t>
                      </a:r>
                      <a:r>
                        <a:rPr lang="en-US" sz="2000" i="1" dirty="0"/>
                        <a:t> son </a:t>
                      </a:r>
                      <a:r>
                        <a:rPr lang="en-US" sz="2000" i="1" dirty="0" err="1"/>
                        <a:t>más</a:t>
                      </a:r>
                      <a:r>
                        <a:rPr lang="en-US" sz="2000" i="1" dirty="0"/>
                        <a:t> altos.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590165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3EA17A6-58FB-C109-5D2B-2CF88F0C603E}"/>
              </a:ext>
            </a:extLst>
          </p:cNvPr>
          <p:cNvSpPr txBox="1"/>
          <p:nvPr/>
        </p:nvSpPr>
        <p:spPr>
          <a:xfrm>
            <a:off x="633845" y="5773200"/>
            <a:ext cx="10932719" cy="3962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buFont typeface="Arial"/>
            </a:pPr>
            <a:r>
              <a:rPr lang="en-US" sz="2000" b="1" i="1" dirty="0"/>
              <a:t>* </a:t>
            </a:r>
            <a:r>
              <a:rPr lang="en-US" sz="2000" b="1" i="1" dirty="0" err="1"/>
              <a:t>Límites</a:t>
            </a:r>
            <a:r>
              <a:rPr lang="en-US" sz="2000" b="1" i="1" dirty="0"/>
              <a:t> de </a:t>
            </a:r>
            <a:r>
              <a:rPr lang="en-US" sz="2000" b="1" i="1" dirty="0" err="1"/>
              <a:t>ingresos</a:t>
            </a:r>
            <a:r>
              <a:rPr lang="en-US" sz="2000" b="1" i="1" dirty="0"/>
              <a:t> y </a:t>
            </a:r>
            <a:r>
              <a:rPr lang="en-US" sz="2000" b="1" i="1" dirty="0" err="1"/>
              <a:t>recursos</a:t>
            </a:r>
            <a:r>
              <a:rPr lang="en-US" sz="2000" b="1" i="1" dirty="0"/>
              <a:t> de 2027 </a:t>
            </a:r>
            <a:r>
              <a:rPr lang="en-US" sz="2000" b="1" i="1" dirty="0" err="1"/>
              <a:t>anunciados</a:t>
            </a:r>
            <a:r>
              <a:rPr lang="en-US" sz="2000" b="1" i="1" dirty="0"/>
              <a:t> a </a:t>
            </a:r>
            <a:r>
              <a:rPr lang="en-US" sz="2000" b="1" i="1" dirty="0" err="1"/>
              <a:t>principios</a:t>
            </a:r>
            <a:r>
              <a:rPr lang="en-US" sz="2000" b="1" i="1" dirty="0"/>
              <a:t> de 2027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92E77-CA67-2E46-5FEA-D84CE761C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036812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B1061-A139-8072-BEB1-D844E9D75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DDF6F281-E4BE-6289-B73E-F63B5F3C866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4622"/>
            <a:ext cx="12192000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Que Paga Bajo la Ayuda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Adicional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2027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1707AF-7B41-6DEA-CF28-8C2831701032}"/>
              </a:ext>
            </a:extLst>
          </p:cNvPr>
          <p:cNvSpPr txBox="1"/>
          <p:nvPr/>
        </p:nvSpPr>
        <p:spPr>
          <a:xfrm>
            <a:off x="550223" y="1551563"/>
            <a:ext cx="11091553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Prima del plan: $0</a:t>
            </a:r>
          </a:p>
          <a:p>
            <a:pPr marL="525780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Deducible del plan: $0</a:t>
            </a:r>
          </a:p>
          <a:p>
            <a:pPr marL="525780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Recetas</a:t>
            </a:r>
            <a:r>
              <a:rPr lang="en-US" sz="2000" dirty="0"/>
              <a:t> </a:t>
            </a:r>
            <a:r>
              <a:rPr lang="en-US" sz="2000" dirty="0" err="1"/>
              <a:t>surtidas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una</a:t>
            </a:r>
            <a:r>
              <a:rPr lang="en-US" sz="2000" dirty="0"/>
              <a:t> de las </a:t>
            </a:r>
            <a:r>
              <a:rPr lang="en-US" sz="2000" dirty="0" err="1"/>
              <a:t>farmacias</a:t>
            </a:r>
            <a:r>
              <a:rPr lang="en-US" sz="2000" dirty="0"/>
              <a:t> </a:t>
            </a:r>
            <a:r>
              <a:rPr lang="en-US" sz="2000" dirty="0" err="1"/>
              <a:t>participantes</a:t>
            </a:r>
            <a:r>
              <a:rPr lang="en-US" sz="2000" dirty="0"/>
              <a:t> de </a:t>
            </a:r>
            <a:r>
              <a:rPr lang="en-US" sz="2000" dirty="0" err="1"/>
              <a:t>su</a:t>
            </a:r>
            <a:r>
              <a:rPr lang="en-US" sz="2000" dirty="0"/>
              <a:t> plan:</a:t>
            </a:r>
          </a:p>
          <a:p>
            <a:pPr marL="982980" lvl="1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Hasta</a:t>
            </a:r>
            <a:r>
              <a:rPr lang="en-US" sz="2000" b="1" dirty="0"/>
              <a:t> $5.80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medicamento</a:t>
            </a:r>
            <a:r>
              <a:rPr lang="en-US" sz="2000" dirty="0"/>
              <a:t> </a:t>
            </a:r>
            <a:r>
              <a:rPr lang="en-US" sz="2000" dirty="0" err="1"/>
              <a:t>genérico</a:t>
            </a:r>
            <a:endParaRPr lang="en-US" sz="2000" dirty="0"/>
          </a:p>
          <a:p>
            <a:pPr marL="982980" lvl="1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Hasta</a:t>
            </a:r>
            <a:r>
              <a:rPr lang="en-US" sz="2000" b="1" dirty="0"/>
              <a:t> $14.40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medicamento</a:t>
            </a:r>
            <a:r>
              <a:rPr lang="en-US" sz="2000" dirty="0"/>
              <a:t> de </a:t>
            </a:r>
            <a:r>
              <a:rPr lang="en-US" sz="2000" dirty="0" err="1"/>
              <a:t>marca</a:t>
            </a:r>
            <a:endParaRPr lang="en-US" sz="2000" dirty="0"/>
          </a:p>
          <a:p>
            <a:pPr marL="525780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Las personas que </a:t>
            </a:r>
            <a:r>
              <a:rPr lang="en-US" sz="2000" dirty="0" err="1"/>
              <a:t>reciben</a:t>
            </a:r>
            <a:r>
              <a:rPr lang="en-US" sz="2000" dirty="0"/>
              <a:t> </a:t>
            </a:r>
            <a:r>
              <a:rPr lang="en-US" sz="2000" dirty="0" err="1"/>
              <a:t>cobertura</a:t>
            </a:r>
            <a:r>
              <a:rPr lang="en-US" sz="2000" dirty="0"/>
              <a:t> completa de Medicaid y </a:t>
            </a:r>
            <a:r>
              <a:rPr lang="en-US" sz="2000" dirty="0" err="1"/>
              <a:t>están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el </a:t>
            </a:r>
            <a:r>
              <a:rPr lang="en-US" sz="2000" dirty="0" err="1"/>
              <a:t>programa</a:t>
            </a:r>
            <a:r>
              <a:rPr lang="en-US" sz="2000" dirty="0"/>
              <a:t> de </a:t>
            </a:r>
            <a:r>
              <a:rPr lang="en-US" sz="2000" dirty="0" err="1"/>
              <a:t>Beneficiario</a:t>
            </a:r>
            <a:r>
              <a:rPr lang="en-US" sz="2000" dirty="0"/>
              <a:t> </a:t>
            </a:r>
            <a:r>
              <a:rPr lang="en-US" sz="2000" dirty="0" err="1"/>
              <a:t>Calificado</a:t>
            </a:r>
            <a:r>
              <a:rPr lang="en-US" sz="2000" dirty="0"/>
              <a:t> de Medicare (QMB) no pagan </a:t>
            </a:r>
            <a:r>
              <a:rPr lang="en-US" sz="2000" dirty="0" err="1"/>
              <a:t>más</a:t>
            </a:r>
            <a:r>
              <a:rPr lang="en-US" sz="2000" dirty="0"/>
              <a:t> de </a:t>
            </a:r>
            <a:r>
              <a:rPr lang="en-US" sz="2000" b="1" dirty="0"/>
              <a:t>$5.00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medicamento</a:t>
            </a:r>
            <a:r>
              <a:rPr lang="en-US" sz="2000" dirty="0"/>
              <a:t> </a:t>
            </a:r>
            <a:r>
              <a:rPr lang="en-US" sz="2000" dirty="0" err="1"/>
              <a:t>cubierto</a:t>
            </a:r>
            <a:r>
              <a:rPr lang="en-US" sz="2000" dirty="0"/>
              <a:t>.</a:t>
            </a:r>
          </a:p>
          <a:p>
            <a:pPr marL="525780" indent="-342900" rtl="0">
              <a:spcBef>
                <a:spcPts val="400"/>
              </a:spcBef>
              <a:spcAft>
                <a:spcPts val="4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Una </a:t>
            </a:r>
            <a:r>
              <a:rPr lang="en-US" sz="2000" dirty="0" err="1"/>
              <a:t>vez</a:t>
            </a:r>
            <a:r>
              <a:rPr lang="en-US" sz="2000" dirty="0"/>
              <a:t> que el </a:t>
            </a:r>
            <a:r>
              <a:rPr lang="en-US" sz="2000" dirty="0" err="1"/>
              <a:t>costo</a:t>
            </a:r>
            <a:r>
              <a:rPr lang="en-US" sz="2000" dirty="0"/>
              <a:t> total de sus </a:t>
            </a:r>
            <a:r>
              <a:rPr lang="en-US" sz="2000" dirty="0" err="1"/>
              <a:t>medicamentos</a:t>
            </a:r>
            <a:r>
              <a:rPr lang="en-US" sz="2000" dirty="0"/>
              <a:t> (</a:t>
            </a:r>
            <a:r>
              <a:rPr lang="en-US" sz="2000" dirty="0" err="1"/>
              <a:t>incluidos</a:t>
            </a:r>
            <a:r>
              <a:rPr lang="en-US" sz="2000" dirty="0"/>
              <a:t> </a:t>
            </a:r>
            <a:r>
              <a:rPr lang="en-US" sz="2000" dirty="0" err="1"/>
              <a:t>ciertos</a:t>
            </a:r>
            <a:r>
              <a:rPr lang="en-US" sz="2000" dirty="0"/>
              <a:t> </a:t>
            </a:r>
            <a:r>
              <a:rPr lang="en-US" sz="2000" dirty="0" err="1"/>
              <a:t>pagos</a:t>
            </a:r>
            <a:r>
              <a:rPr lang="en-US" sz="2000" dirty="0"/>
              <a:t> </a:t>
            </a:r>
            <a:r>
              <a:rPr lang="en-US" sz="2000" dirty="0" err="1"/>
              <a:t>hechos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</a:t>
            </a:r>
            <a:r>
              <a:rPr lang="en-US" sz="2000" dirty="0" err="1"/>
              <a:t>nombre</a:t>
            </a:r>
            <a:r>
              <a:rPr lang="en-US" sz="2000" dirty="0"/>
              <a:t>, como a </a:t>
            </a:r>
            <a:r>
              <a:rPr lang="en-US" sz="2000" dirty="0" err="1"/>
              <a:t>través</a:t>
            </a:r>
            <a:r>
              <a:rPr lang="en-US" sz="2000" dirty="0"/>
              <a:t> del </a:t>
            </a:r>
            <a:r>
              <a:rPr lang="en-US" sz="2000" dirty="0" err="1"/>
              <a:t>programa</a:t>
            </a:r>
            <a:r>
              <a:rPr lang="en-US" sz="2000" dirty="0"/>
              <a:t> Ayuda </a:t>
            </a:r>
            <a:r>
              <a:rPr lang="en-US" sz="2000" dirty="0" err="1"/>
              <a:t>Adicional</a:t>
            </a:r>
            <a:r>
              <a:rPr lang="en-US" sz="2000" dirty="0"/>
              <a:t>) </a:t>
            </a:r>
            <a:r>
              <a:rPr lang="en-US" sz="2000" dirty="0" err="1"/>
              <a:t>alcance</a:t>
            </a:r>
            <a:r>
              <a:rPr lang="en-US" sz="2000" dirty="0"/>
              <a:t> </a:t>
            </a:r>
            <a:r>
              <a:rPr lang="en-US" sz="2000" b="1" dirty="0"/>
              <a:t>$2,400</a:t>
            </a:r>
            <a:r>
              <a:rPr lang="en-US" sz="2000" dirty="0"/>
              <a:t>, </a:t>
            </a:r>
            <a:r>
              <a:rPr lang="en-US" sz="2000" dirty="0" err="1"/>
              <a:t>pagará</a:t>
            </a:r>
            <a:r>
              <a:rPr lang="en-US" sz="2000" dirty="0"/>
              <a:t> $0 </a:t>
            </a:r>
            <a:r>
              <a:rPr lang="en-US" sz="2000" dirty="0" err="1"/>
              <a:t>por</a:t>
            </a:r>
            <a:r>
              <a:rPr lang="en-US" sz="2000" dirty="0"/>
              <a:t> </a:t>
            </a:r>
            <a:r>
              <a:rPr lang="en-US" sz="2000" dirty="0" err="1"/>
              <a:t>cada</a:t>
            </a:r>
            <a:r>
              <a:rPr lang="en-US" sz="2000" dirty="0"/>
              <a:t> </a:t>
            </a:r>
            <a:r>
              <a:rPr lang="en-US" sz="2000" dirty="0" err="1"/>
              <a:t>medicamento</a:t>
            </a:r>
            <a:r>
              <a:rPr lang="en-US" sz="2000" dirty="0"/>
              <a:t> </a:t>
            </a:r>
            <a:r>
              <a:rPr lang="en-US" sz="2000" dirty="0" err="1"/>
              <a:t>cubierto</a:t>
            </a:r>
            <a:r>
              <a:rPr lang="en-US" sz="20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94AC3A-2A60-D449-4A67-4E4D52D30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33496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79B24F-5263-F9EC-D8F7-576C1E5C8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201E3CE-73B3-22E3-CF93-A0118C1BBA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1497"/>
            <a:ext cx="12191999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Calificación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para Ayuda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Adicional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A7CB0C-8195-5614-47CF-A24C05A9962A}"/>
              </a:ext>
            </a:extLst>
          </p:cNvPr>
          <p:cNvSpPr txBox="1"/>
          <p:nvPr/>
        </p:nvSpPr>
        <p:spPr>
          <a:xfrm>
            <a:off x="495340" y="1268730"/>
            <a:ext cx="6689231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sz="2000" b="1" dirty="0" err="1"/>
              <a:t>Automáticamente</a:t>
            </a:r>
            <a:r>
              <a:rPr lang="en-US" sz="2000" b="1" dirty="0"/>
              <a:t> </a:t>
            </a:r>
            <a:r>
              <a:rPr lang="en-US" sz="2000" b="1" dirty="0" err="1"/>
              <a:t>califica</a:t>
            </a:r>
            <a:r>
              <a:rPr lang="en-US" sz="2000" b="1" dirty="0"/>
              <a:t> para Ayuda </a:t>
            </a:r>
            <a:r>
              <a:rPr lang="en-US" sz="2000" b="1" dirty="0" err="1"/>
              <a:t>Adicional</a:t>
            </a:r>
            <a:r>
              <a:rPr lang="en-US" sz="2000" b="1" dirty="0"/>
              <a:t> </a:t>
            </a:r>
            <a:r>
              <a:rPr lang="en-US" sz="2000" b="1" dirty="0" err="1"/>
              <a:t>si</a:t>
            </a:r>
            <a:r>
              <a:rPr lang="en-US" sz="2000" b="1" dirty="0"/>
              <a:t> </a:t>
            </a:r>
            <a:r>
              <a:rPr lang="en-US" sz="2000" b="1" dirty="0" err="1"/>
              <a:t>recibe</a:t>
            </a:r>
            <a:r>
              <a:rPr lang="en-US" sz="2000" b="1" dirty="0"/>
              <a:t>: </a:t>
            </a:r>
            <a:endParaRPr lang="en-US" sz="2000" dirty="0"/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Cobertura</a:t>
            </a:r>
            <a:r>
              <a:rPr lang="en-US" sz="2000" dirty="0"/>
              <a:t> completa de Medicaid (a </a:t>
            </a:r>
            <a:r>
              <a:rPr lang="en-US" sz="2000" dirty="0" err="1"/>
              <a:t>veces</a:t>
            </a:r>
            <a:r>
              <a:rPr lang="en-US" sz="2000" dirty="0"/>
              <a:t> </a:t>
            </a:r>
            <a:r>
              <a:rPr lang="en-US" sz="2000" dirty="0" err="1"/>
              <a:t>llamada</a:t>
            </a:r>
            <a:r>
              <a:rPr lang="en-US" sz="2000" dirty="0"/>
              <a:t> "doble total") 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/>
              <a:t>Ingreso</a:t>
            </a:r>
            <a:r>
              <a:rPr lang="en-US" sz="2000" dirty="0"/>
              <a:t> de </a:t>
            </a:r>
            <a:r>
              <a:rPr lang="en-US" sz="2000" dirty="0" err="1"/>
              <a:t>Seguridad</a:t>
            </a:r>
            <a:r>
              <a:rPr lang="en-US" sz="2000" dirty="0"/>
              <a:t> </a:t>
            </a:r>
            <a:r>
              <a:rPr lang="en-US" sz="2000" dirty="0" err="1"/>
              <a:t>Suplementario</a:t>
            </a:r>
            <a:r>
              <a:rPr lang="en-US" sz="2000" dirty="0"/>
              <a:t> (SSI)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Ayuda de Medicaid para </a:t>
            </a:r>
            <a:r>
              <a:rPr lang="en-US" sz="2000" dirty="0" err="1"/>
              <a:t>pagar</a:t>
            </a:r>
            <a:r>
              <a:rPr lang="en-US" sz="2000" dirty="0"/>
              <a:t> </a:t>
            </a:r>
            <a:r>
              <a:rPr lang="en-US" sz="2000" dirty="0" err="1"/>
              <a:t>su</a:t>
            </a:r>
            <a:r>
              <a:rPr lang="en-US" sz="2000" dirty="0"/>
              <a:t> prima de la </a:t>
            </a:r>
            <a:r>
              <a:rPr lang="en-US" sz="2000" dirty="0" err="1"/>
              <a:t>Parte</a:t>
            </a:r>
            <a:r>
              <a:rPr lang="en-US" sz="2000" dirty="0"/>
              <a:t> B de Medicare (</a:t>
            </a:r>
            <a:r>
              <a:rPr lang="en-US" sz="2000" dirty="0" err="1"/>
              <a:t>seguro</a:t>
            </a:r>
            <a:r>
              <a:rPr lang="en-US" sz="2000" dirty="0"/>
              <a:t> </a:t>
            </a:r>
            <a:r>
              <a:rPr lang="en-US" sz="2000" dirty="0" err="1"/>
              <a:t>médico</a:t>
            </a:r>
            <a:r>
              <a:rPr lang="en-US" sz="2000" dirty="0"/>
              <a:t>) (</a:t>
            </a:r>
            <a:r>
              <a:rPr lang="en-US" sz="2000" dirty="0" err="1"/>
              <a:t>Programa</a:t>
            </a:r>
            <a:r>
              <a:rPr lang="en-US" sz="2000" dirty="0"/>
              <a:t> de Ahorro Medicare, a </a:t>
            </a:r>
            <a:r>
              <a:rPr lang="en-US" sz="2000" dirty="0" err="1"/>
              <a:t>veces</a:t>
            </a:r>
            <a:r>
              <a:rPr lang="en-US" sz="2000" dirty="0"/>
              <a:t> </a:t>
            </a:r>
            <a:r>
              <a:rPr lang="en-US" sz="2000" dirty="0" err="1"/>
              <a:t>llamado</a:t>
            </a:r>
            <a:r>
              <a:rPr lang="en-US" sz="2000" dirty="0"/>
              <a:t> "doble </a:t>
            </a:r>
            <a:r>
              <a:rPr lang="en-US" sz="2000" dirty="0" err="1"/>
              <a:t>parcial</a:t>
            </a:r>
            <a:r>
              <a:rPr lang="en-US" sz="2000" dirty="0"/>
              <a:t>")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48BB93-54FB-2DB9-8F53-BF98F17F36C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7577728" y="961901"/>
            <a:ext cx="3371321" cy="5027771"/>
          </a:xfrm>
          <a:prstGeom prst="roundRect">
            <a:avLst/>
          </a:prstGeom>
          <a:solidFill>
            <a:srgbClr val="00529B"/>
          </a:solidFill>
          <a:ln w="38100" cap="flat" cmpd="sng" algn="ctr">
            <a:solidFill>
              <a:srgbClr val="00529B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 no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cumple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los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requisitos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automáticamente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aquí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tiene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cómo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1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solicitar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Seguro Social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sng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SSA.gov/EXTRAHELP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 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1-800-772-1213; 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TTY: 1-800-325-0778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oficina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estatal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Asistencia </a:t>
            </a:r>
            <a:r>
              <a:rPr kumimoji="0" lang="en-US" b="0" i="0" u="none" strike="noStrike" kern="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Médica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(Medicaid)</a:t>
            </a:r>
          </a:p>
          <a:p>
            <a:pPr marL="285750" marR="0" lvl="0" indent="-28575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Programa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Estatal de Asistencia con el Seguro Médico (SHIP)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shiphelp.org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3E1AAB-4B9A-9953-0D98-30183BD90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62758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D6F1E6-FF8F-4CC7-3510-304AD7B20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AB3628-3275-B7AC-4841-77CCB2B791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7779" y="136525"/>
            <a:ext cx="1187644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Encuentre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proveedores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Medicare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F65A8B-ABEE-C302-D7BD-7B4B3425BD7E}"/>
              </a:ext>
            </a:extLst>
          </p:cNvPr>
          <p:cNvSpPr txBox="1"/>
          <p:nvPr/>
        </p:nvSpPr>
        <p:spPr>
          <a:xfrm>
            <a:off x="4001984" y="1370370"/>
            <a:ext cx="7885215" cy="27699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Usar </a:t>
            </a:r>
            <a:r>
              <a:rPr lang="en-US" dirty="0" err="1">
                <a:ea typeface="+mn-lt"/>
                <a:cs typeface="+mn-lt"/>
              </a:rPr>
              <a:t>médicos</a:t>
            </a:r>
            <a:r>
              <a:rPr lang="en-US" dirty="0">
                <a:ea typeface="+mn-lt"/>
                <a:cs typeface="+mn-lt"/>
              </a:rPr>
              <a:t> u </a:t>
            </a:r>
            <a:r>
              <a:rPr lang="en-US" dirty="0" err="1">
                <a:ea typeface="+mn-lt"/>
                <a:cs typeface="+mn-lt"/>
              </a:rPr>
              <a:t>otros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profesionales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médicos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acepten</a:t>
            </a:r>
            <a:r>
              <a:rPr lang="en-US" dirty="0">
                <a:ea typeface="+mn-lt"/>
                <a:cs typeface="+mn-lt"/>
              </a:rPr>
              <a:t> Medicare </a:t>
            </a:r>
            <a:r>
              <a:rPr lang="en-US" dirty="0" err="1">
                <a:ea typeface="+mn-lt"/>
                <a:cs typeface="+mn-lt"/>
              </a:rPr>
              <a:t>puede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ayudar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ahorrar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costos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bolsillo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Para saber </a:t>
            </a:r>
            <a:r>
              <a:rPr lang="en-US" dirty="0" err="1">
                <a:ea typeface="+mn-lt"/>
                <a:cs typeface="+mn-lt"/>
              </a:rPr>
              <a:t>si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proveedor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acepta</a:t>
            </a:r>
            <a:r>
              <a:rPr lang="en-US" dirty="0">
                <a:ea typeface="+mn-lt"/>
                <a:cs typeface="+mn-lt"/>
              </a:rPr>
              <a:t> Medicare, </a:t>
            </a:r>
            <a:r>
              <a:rPr lang="en-US" dirty="0" err="1">
                <a:ea typeface="+mn-lt"/>
                <a:cs typeface="+mn-lt"/>
              </a:rPr>
              <a:t>consulte</a:t>
            </a:r>
            <a:r>
              <a:rPr lang="en-US" dirty="0">
                <a:ea typeface="+mn-lt"/>
                <a:cs typeface="+mn-lt"/>
              </a:rPr>
              <a:t> con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proveedor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visite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  <a:hlinkClick r:id="rId3"/>
              </a:rPr>
              <a:t>es.Medicare.gov/care-compare.</a:t>
            </a:r>
            <a:endParaRPr lang="en-US" dirty="0">
              <a:ea typeface="+mn-lt"/>
              <a:cs typeface="+mn-lt"/>
            </a:endParaRP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Normalmente</a:t>
            </a:r>
            <a:r>
              <a:rPr lang="en-US" dirty="0">
                <a:ea typeface="+mn-lt"/>
                <a:cs typeface="+mn-lt"/>
              </a:rPr>
              <a:t>, Medicare no </a:t>
            </a:r>
            <a:r>
              <a:rPr lang="en-US" dirty="0" err="1">
                <a:ea typeface="+mn-lt"/>
                <a:cs typeface="+mn-lt"/>
              </a:rPr>
              <a:t>paga</a:t>
            </a:r>
            <a:r>
              <a:rPr lang="en-US" dirty="0">
                <a:ea typeface="+mn-lt"/>
                <a:cs typeface="+mn-lt"/>
              </a:rPr>
              <a:t> los </a:t>
            </a:r>
            <a:r>
              <a:rPr lang="en-US" dirty="0" err="1">
                <a:ea typeface="+mn-lt"/>
                <a:cs typeface="+mn-lt"/>
              </a:rPr>
              <a:t>artículos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servicios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recibe</a:t>
            </a:r>
            <a:r>
              <a:rPr lang="en-US" dirty="0">
                <a:ea typeface="+mn-lt"/>
                <a:cs typeface="+mn-lt"/>
              </a:rPr>
              <a:t> de un </a:t>
            </a:r>
            <a:r>
              <a:rPr lang="en-US" dirty="0" err="1">
                <a:ea typeface="+mn-lt"/>
                <a:cs typeface="+mn-lt"/>
              </a:rPr>
              <a:t>proveedor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optó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 no </a:t>
            </a:r>
            <a:r>
              <a:rPr lang="en-US" dirty="0" err="1">
                <a:ea typeface="+mn-lt"/>
                <a:cs typeface="+mn-lt"/>
              </a:rPr>
              <a:t>participar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Visite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  <a:hlinkClick r:id="rId4"/>
              </a:rPr>
              <a:t>data.cms.gov/tools/provider-opt-out-affidavits-look-up-tool </a:t>
            </a:r>
            <a:r>
              <a:rPr lang="en-US" dirty="0">
                <a:ea typeface="+mn-lt"/>
                <a:cs typeface="+mn-lt"/>
              </a:rPr>
              <a:t>para encontrar </a:t>
            </a:r>
            <a:r>
              <a:rPr lang="en-US" dirty="0" err="1">
                <a:ea typeface="+mn-lt"/>
                <a:cs typeface="+mn-lt"/>
              </a:rPr>
              <a:t>proveedores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optaron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por</a:t>
            </a:r>
            <a:r>
              <a:rPr lang="en-US" dirty="0">
                <a:ea typeface="+mn-lt"/>
                <a:cs typeface="+mn-lt"/>
              </a:rPr>
              <a:t> no </a:t>
            </a:r>
            <a:r>
              <a:rPr lang="en-US" dirty="0" err="1">
                <a:ea typeface="+mn-lt"/>
                <a:cs typeface="+mn-lt"/>
              </a:rPr>
              <a:t>participar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Medicare.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D7F9ECD5-12E2-3BDE-7D99-F40EAEC3D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0037" y="1906827"/>
            <a:ext cx="1766578" cy="258192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159C99-A1FE-0B3E-E401-D12206100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50583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C14BB-9DE7-9CF2-F1F1-294BBF783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4205480-80A2-F361-2DC5-08ADEDF704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27413" y="145977"/>
            <a:ext cx="11698642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Puntos clave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Inscripción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Abierta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2027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16457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5" name="TextBox 7">
            <a:extLst>
              <a:ext uri="{FF2B5EF4-FFF2-40B4-BE49-F238E27FC236}">
                <a16:creationId xmlns:a16="http://schemas.microsoft.com/office/drawing/2014/main" id="{D3DC55EC-1CFA-B8A3-19A8-2401DD095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8158258"/>
              </p:ext>
            </p:extLst>
          </p:nvPr>
        </p:nvGraphicFramePr>
        <p:xfrm>
          <a:off x="627413" y="1582427"/>
          <a:ext cx="10937174" cy="39165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497212-D051-58AC-E0CE-7D0E09F30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376805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ACDFF-4244-D30B-FDE5-E27399AA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31CAEEF-150C-B2E3-3060-8C89844CC3C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317" y="201497"/>
            <a:ext cx="974568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Ejemplos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Divulgación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Inscripción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Abierta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2027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Picture 2" descr="A person with her arms up">
            <a:extLst>
              <a:ext uri="{FF2B5EF4-FFF2-40B4-BE49-F238E27FC236}">
                <a16:creationId xmlns:a16="http://schemas.microsoft.com/office/drawing/2014/main" id="{8728663E-BA0D-0235-888D-C3C52878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4447" y="1562884"/>
            <a:ext cx="1931211" cy="3732232"/>
          </a:xfrm>
          <a:prstGeom prst="rect">
            <a:avLst/>
          </a:prstGeom>
        </p:spPr>
      </p:pic>
      <p:pic>
        <p:nvPicPr>
          <p:cNvPr id="7" name="Picture 6" descr="Medicare.gov visual outreach, woman at laptop">
            <a:extLst>
              <a:ext uri="{FF2B5EF4-FFF2-40B4-BE49-F238E27FC236}">
                <a16:creationId xmlns:a16="http://schemas.microsoft.com/office/drawing/2014/main" id="{C92A96CB-3A01-3FD6-EA0E-E86371229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3641" y="1365753"/>
            <a:ext cx="2095371" cy="1732174"/>
          </a:xfrm>
          <a:prstGeom prst="rect">
            <a:avLst/>
          </a:prstGeom>
        </p:spPr>
      </p:pic>
      <p:pic>
        <p:nvPicPr>
          <p:cNvPr id="9" name="Picture 8" descr="Woman with arms raised, medicare enrollment visual ">
            <a:extLst>
              <a:ext uri="{FF2B5EF4-FFF2-40B4-BE49-F238E27FC236}">
                <a16:creationId xmlns:a16="http://schemas.microsoft.com/office/drawing/2014/main" id="{FC171AE8-1490-E7D3-F4AE-154BDE9CC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931" y="4913785"/>
            <a:ext cx="4300396" cy="11091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A1ABA40-28DC-4490-115E-428A0B629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3569" y="2231840"/>
            <a:ext cx="3469120" cy="17321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F49A5A0-0E5A-6515-586D-8ABBEA82B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10600" y="3429000"/>
            <a:ext cx="3197768" cy="214028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0E4EC5-3A01-BD2A-EBDB-75E5E48FD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5258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D709B8-9EC0-C24B-D578-1EC1C6167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92D3D4-68EC-AA8A-6E35-3D77024C929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66345"/>
            <a:ext cx="12192000" cy="150810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Puntos clave del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Programa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Prevención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de la Diabetes de Medicare (MDPP)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Septiembre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Noviembre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2026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457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AB3AA2-6DCA-E47E-4A19-E74B5306EC97}"/>
              </a:ext>
            </a:extLst>
          </p:cNvPr>
          <p:cNvSpPr txBox="1"/>
          <p:nvPr/>
        </p:nvSpPr>
        <p:spPr>
          <a:xfrm>
            <a:off x="520634" y="1205118"/>
            <a:ext cx="8160228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MDPP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ayudarle</a:t>
            </a:r>
            <a:r>
              <a:rPr lang="en-US" dirty="0"/>
              <a:t> a </a:t>
            </a:r>
            <a:r>
              <a:rPr lang="en-US" dirty="0" err="1"/>
              <a:t>establecer</a:t>
            </a:r>
            <a:r>
              <a:rPr lang="en-US" dirty="0"/>
              <a:t> </a:t>
            </a:r>
            <a:r>
              <a:rPr lang="en-US" dirty="0" err="1"/>
              <a:t>objetivos</a:t>
            </a:r>
            <a:r>
              <a:rPr lang="en-US" dirty="0"/>
              <a:t> </a:t>
            </a:r>
            <a:r>
              <a:rPr lang="en-US" dirty="0" err="1"/>
              <a:t>personales</a:t>
            </a:r>
            <a:r>
              <a:rPr lang="en-US" dirty="0"/>
              <a:t> de </a:t>
            </a:r>
            <a:r>
              <a:rPr lang="en-US" dirty="0" err="1"/>
              <a:t>salud</a:t>
            </a:r>
            <a:r>
              <a:rPr lang="en-US" dirty="0"/>
              <a:t>, </a:t>
            </a:r>
            <a:r>
              <a:rPr lang="en-US" dirty="0" err="1"/>
              <a:t>crear</a:t>
            </a:r>
            <a:r>
              <a:rPr lang="en-US" dirty="0"/>
              <a:t> </a:t>
            </a:r>
            <a:r>
              <a:rPr lang="en-US" dirty="0" err="1"/>
              <a:t>hábitos</a:t>
            </a:r>
            <a:r>
              <a:rPr lang="en-US" dirty="0"/>
              <a:t> </a:t>
            </a:r>
            <a:r>
              <a:rPr lang="en-US" dirty="0" err="1"/>
              <a:t>duraderos</a:t>
            </a:r>
            <a:r>
              <a:rPr lang="en-US" dirty="0"/>
              <a:t> y </a:t>
            </a:r>
            <a:r>
              <a:rPr lang="en-US" dirty="0" err="1"/>
              <a:t>conectar</a:t>
            </a:r>
            <a:r>
              <a:rPr lang="en-US" dirty="0"/>
              <a:t> con el </a:t>
            </a:r>
            <a:r>
              <a:rPr lang="en-US" dirty="0" err="1"/>
              <a:t>apoyo</a:t>
            </a:r>
            <a:r>
              <a:rPr lang="en-US" dirty="0"/>
              <a:t> de </a:t>
            </a:r>
            <a:r>
              <a:rPr lang="en-US" dirty="0" err="1"/>
              <a:t>entrenadores</a:t>
            </a:r>
            <a:r>
              <a:rPr lang="en-US" dirty="0"/>
              <a:t> y comunidad.</a:t>
            </a:r>
          </a:p>
          <a:p>
            <a:pPr marL="342900" lvl="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Puede </a:t>
            </a:r>
            <a:r>
              <a:rPr lang="en-US" dirty="0" err="1"/>
              <a:t>elegir</a:t>
            </a:r>
            <a:r>
              <a:rPr lang="en-US" dirty="0"/>
              <a:t> el </a:t>
            </a:r>
            <a:r>
              <a:rPr lang="en-US" dirty="0" err="1"/>
              <a:t>formato</a:t>
            </a:r>
            <a:r>
              <a:rPr lang="en-US" dirty="0"/>
              <a:t> de </a:t>
            </a:r>
            <a:r>
              <a:rPr lang="en-US" dirty="0" err="1"/>
              <a:t>clase</a:t>
            </a:r>
            <a:r>
              <a:rPr lang="en-US" dirty="0"/>
              <a:t> que </a:t>
            </a:r>
            <a:r>
              <a:rPr lang="en-US" dirty="0" err="1"/>
              <a:t>mejor</a:t>
            </a:r>
            <a:r>
              <a:rPr lang="en-US" dirty="0"/>
              <a:t> se </a:t>
            </a:r>
            <a:r>
              <a:rPr lang="en-US" dirty="0" err="1"/>
              <a:t>adapte</a:t>
            </a:r>
            <a:r>
              <a:rPr lang="en-US" dirty="0"/>
              <a:t> para </a:t>
            </a:r>
            <a:r>
              <a:rPr lang="en-US" dirty="0" err="1"/>
              <a:t>usted</a:t>
            </a:r>
            <a:r>
              <a:rPr lang="en-US" dirty="0"/>
              <a:t>:</a:t>
            </a:r>
          </a:p>
          <a:p>
            <a:pPr marL="800100" lvl="1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Hay </a:t>
            </a:r>
            <a:r>
              <a:rPr lang="en-US" dirty="0" err="1"/>
              <a:t>clases</a:t>
            </a:r>
            <a:r>
              <a:rPr lang="en-US" dirty="0"/>
              <a:t> </a:t>
            </a:r>
            <a:r>
              <a:rPr lang="en-US" dirty="0" err="1"/>
              <a:t>disponibles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línea</a:t>
            </a:r>
            <a:r>
              <a:rPr lang="en-US" dirty="0"/>
              <a:t>, </a:t>
            </a:r>
            <a:r>
              <a:rPr lang="en-US" dirty="0" err="1"/>
              <a:t>presenciales</a:t>
            </a:r>
            <a:r>
              <a:rPr lang="en-US" dirty="0"/>
              <a:t> o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propio</a:t>
            </a:r>
            <a:r>
              <a:rPr lang="en-US" dirty="0"/>
              <a:t> </a:t>
            </a:r>
            <a:r>
              <a:rPr lang="en-US" dirty="0" err="1"/>
              <a:t>ritmo</a:t>
            </a:r>
            <a:r>
              <a:rPr lang="en-US" dirty="0"/>
              <a:t>.</a:t>
            </a:r>
          </a:p>
          <a:p>
            <a:pPr marL="342900" lvl="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 err="1"/>
              <a:t>través</a:t>
            </a:r>
            <a:r>
              <a:rPr lang="en-US" dirty="0"/>
              <a:t> de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práctico</a:t>
            </a:r>
            <a:r>
              <a:rPr lang="en-US" dirty="0"/>
              <a:t> </a:t>
            </a:r>
            <a:r>
              <a:rPr lang="en-US" dirty="0" err="1"/>
              <a:t>programa</a:t>
            </a:r>
            <a:r>
              <a:rPr lang="en-US" dirty="0"/>
              <a:t> </a:t>
            </a:r>
            <a:r>
              <a:rPr lang="en-US" dirty="0" err="1"/>
              <a:t>guiado</a:t>
            </a:r>
            <a:r>
              <a:rPr lang="en-US" dirty="0"/>
              <a:t> </a:t>
            </a:r>
            <a:r>
              <a:rPr lang="en-US" dirty="0" err="1"/>
              <a:t>por</a:t>
            </a:r>
            <a:r>
              <a:rPr lang="en-US" dirty="0"/>
              <a:t> un </a:t>
            </a:r>
            <a:r>
              <a:rPr lang="en-US" dirty="0" err="1"/>
              <a:t>entrenador</a:t>
            </a:r>
            <a:r>
              <a:rPr lang="en-US" dirty="0"/>
              <a:t>,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puede</a:t>
            </a:r>
            <a:r>
              <a:rPr lang="en-US" dirty="0"/>
              <a:t> </a:t>
            </a:r>
            <a:r>
              <a:rPr lang="en-US" dirty="0" err="1"/>
              <a:t>aprender</a:t>
            </a:r>
            <a:r>
              <a:rPr lang="en-US" dirty="0"/>
              <a:t> a </a:t>
            </a:r>
            <a:r>
              <a:rPr lang="en-US" dirty="0" err="1"/>
              <a:t>reducir</a:t>
            </a:r>
            <a:r>
              <a:rPr lang="en-US" dirty="0"/>
              <a:t> el </a:t>
            </a:r>
            <a:r>
              <a:rPr lang="en-US" dirty="0" err="1"/>
              <a:t>riesgo</a:t>
            </a:r>
            <a:r>
              <a:rPr lang="en-US" dirty="0"/>
              <a:t> de diabetes </a:t>
            </a:r>
            <a:r>
              <a:rPr lang="en-US" dirty="0" err="1"/>
              <a:t>preparando</a:t>
            </a:r>
            <a:r>
              <a:rPr lang="en-US" dirty="0"/>
              <a:t> </a:t>
            </a:r>
            <a:r>
              <a:rPr lang="en-US" dirty="0" err="1"/>
              <a:t>comidas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saludables</a:t>
            </a:r>
            <a:r>
              <a:rPr lang="en-US" dirty="0"/>
              <a:t>, </a:t>
            </a:r>
            <a:r>
              <a:rPr lang="en-US" dirty="0" err="1"/>
              <a:t>manteniéndose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activo</a:t>
            </a:r>
            <a:r>
              <a:rPr lang="en-US" dirty="0"/>
              <a:t> y </a:t>
            </a:r>
            <a:r>
              <a:rPr lang="en-US" dirty="0" err="1"/>
              <a:t>creando</a:t>
            </a:r>
            <a:r>
              <a:rPr lang="en-US" dirty="0"/>
              <a:t> </a:t>
            </a:r>
            <a:r>
              <a:rPr lang="en-US" dirty="0" err="1"/>
              <a:t>hábitos</a:t>
            </a:r>
            <a:r>
              <a:rPr lang="en-US" dirty="0"/>
              <a:t> </a:t>
            </a:r>
            <a:r>
              <a:rPr lang="en-US" dirty="0" err="1"/>
              <a:t>saludables</a:t>
            </a:r>
            <a:r>
              <a:rPr lang="en-US" dirty="0"/>
              <a:t>.</a:t>
            </a:r>
          </a:p>
          <a:p>
            <a:pPr marL="342900" lvl="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Gratis para </a:t>
            </a:r>
            <a:r>
              <a:rPr lang="en-US" dirty="0" err="1"/>
              <a:t>usted</a:t>
            </a:r>
            <a:r>
              <a:rPr lang="en-US" dirty="0"/>
              <a:t>.</a:t>
            </a:r>
          </a:p>
          <a:p>
            <a:pPr marL="342900" lvl="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Tome control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salud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sus </a:t>
            </a:r>
            <a:r>
              <a:rPr lang="en-US" dirty="0" err="1"/>
              <a:t>propios</a:t>
            </a:r>
            <a:r>
              <a:rPr lang="en-US" dirty="0"/>
              <a:t> </a:t>
            </a:r>
            <a:r>
              <a:rPr lang="en-US" dirty="0" err="1"/>
              <a:t>términos</a:t>
            </a:r>
            <a:r>
              <a:rPr lang="en-US" dirty="0"/>
              <a:t>, con un </a:t>
            </a:r>
            <a:r>
              <a:rPr lang="en-US" dirty="0" err="1"/>
              <a:t>horario</a:t>
            </a:r>
            <a:r>
              <a:rPr lang="en-US" dirty="0"/>
              <a:t> y </a:t>
            </a:r>
            <a:r>
              <a:rPr lang="en-US" dirty="0" err="1"/>
              <a:t>ritmo</a:t>
            </a:r>
            <a:r>
              <a:rPr lang="en-US" dirty="0"/>
              <a:t> que se </a:t>
            </a:r>
            <a:r>
              <a:rPr lang="en-US" dirty="0" err="1"/>
              <a:t>adapten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vida</a:t>
            </a:r>
            <a:r>
              <a:rPr lang="en-US" dirty="0"/>
              <a:t>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8E47B7-3215-A746-0593-AD1D00C6AEC5}"/>
              </a:ext>
            </a:extLst>
          </p:cNvPr>
          <p:cNvSpPr txBox="1"/>
          <p:nvPr/>
        </p:nvSpPr>
        <p:spPr>
          <a:xfrm>
            <a:off x="8668994" y="1398211"/>
            <a:ext cx="304008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rtl="0">
              <a:buClr>
                <a:srgbClr val="16457A"/>
              </a:buClr>
            </a:pPr>
            <a:r>
              <a:rPr lang="en-US" i="1" dirty="0"/>
              <a:t>"Al no </a:t>
            </a:r>
            <a:r>
              <a:rPr lang="en-US" i="1" dirty="0" err="1"/>
              <a:t>tener</a:t>
            </a:r>
            <a:r>
              <a:rPr lang="en-US" i="1" dirty="0"/>
              <a:t> </a:t>
            </a:r>
            <a:r>
              <a:rPr lang="en-US" i="1" dirty="0" err="1"/>
              <a:t>presiones</a:t>
            </a:r>
            <a:r>
              <a:rPr lang="en-US" i="1" dirty="0"/>
              <a:t> </a:t>
            </a:r>
            <a:r>
              <a:rPr lang="en-US" i="1" dirty="0" err="1"/>
              <a:t>ni</a:t>
            </a:r>
            <a:r>
              <a:rPr lang="en-US" i="1" dirty="0"/>
              <a:t> </a:t>
            </a:r>
            <a:r>
              <a:rPr lang="en-US" i="1" dirty="0" err="1"/>
              <a:t>apuros</a:t>
            </a:r>
            <a:r>
              <a:rPr lang="en-US" i="1" dirty="0"/>
              <a:t>, los </a:t>
            </a:r>
            <a:r>
              <a:rPr lang="en-US" i="1" dirty="0" err="1"/>
              <a:t>cambios</a:t>
            </a:r>
            <a:r>
              <a:rPr lang="en-US" i="1" dirty="0"/>
              <a:t> </a:t>
            </a:r>
            <a:r>
              <a:rPr lang="en-US" i="1" dirty="0" err="1"/>
              <a:t>funcionaron</a:t>
            </a:r>
            <a:r>
              <a:rPr lang="en-US" i="1" dirty="0"/>
              <a:t> de </a:t>
            </a:r>
            <a:r>
              <a:rPr lang="en-US" i="1" dirty="0" err="1"/>
              <a:t>verdad</a:t>
            </a:r>
            <a:r>
              <a:rPr lang="en-US" i="1" dirty="0"/>
              <a:t>. No he </a:t>
            </a:r>
            <a:r>
              <a:rPr lang="en-US" i="1" dirty="0" err="1"/>
              <a:t>recuperado</a:t>
            </a:r>
            <a:r>
              <a:rPr lang="en-US" i="1" dirty="0"/>
              <a:t> peso, </a:t>
            </a:r>
            <a:r>
              <a:rPr lang="en-US" i="1" dirty="0" err="1"/>
              <a:t>mejoré</a:t>
            </a:r>
            <a:r>
              <a:rPr lang="en-US" i="1" dirty="0"/>
              <a:t> mi </a:t>
            </a:r>
            <a:r>
              <a:rPr lang="en-US" i="1" dirty="0" err="1"/>
              <a:t>glucosa</a:t>
            </a:r>
            <a:r>
              <a:rPr lang="en-US" i="1" dirty="0"/>
              <a:t> y </a:t>
            </a:r>
            <a:r>
              <a:rPr lang="en-US" i="1" dirty="0" err="1"/>
              <a:t>adopté</a:t>
            </a:r>
            <a:r>
              <a:rPr lang="en-US" i="1" dirty="0"/>
              <a:t> </a:t>
            </a:r>
            <a:r>
              <a:rPr lang="en-US" i="1" dirty="0" err="1"/>
              <a:t>hábitos</a:t>
            </a:r>
            <a:r>
              <a:rPr lang="en-US" i="1" dirty="0"/>
              <a:t> </a:t>
            </a:r>
            <a:r>
              <a:rPr lang="en-US" i="1" dirty="0" err="1"/>
              <a:t>duraderos</a:t>
            </a:r>
            <a:r>
              <a:rPr lang="en-US" i="1" dirty="0"/>
              <a:t>. No he </a:t>
            </a:r>
            <a:r>
              <a:rPr lang="en-US" i="1" dirty="0" err="1"/>
              <a:t>recuperado</a:t>
            </a:r>
            <a:r>
              <a:rPr lang="en-US" i="1" dirty="0"/>
              <a:t> peso, </a:t>
            </a:r>
            <a:r>
              <a:rPr lang="en-US" i="1" dirty="0" err="1"/>
              <a:t>mejoré</a:t>
            </a:r>
            <a:r>
              <a:rPr lang="en-US" i="1" dirty="0"/>
              <a:t> mi </a:t>
            </a:r>
            <a:r>
              <a:rPr lang="en-US" i="1" dirty="0" err="1"/>
              <a:t>glucosa</a:t>
            </a:r>
            <a:r>
              <a:rPr lang="en-US" i="1" dirty="0"/>
              <a:t> y </a:t>
            </a:r>
            <a:r>
              <a:rPr lang="en-US" i="1" dirty="0" err="1"/>
              <a:t>adopté</a:t>
            </a:r>
            <a:r>
              <a:rPr lang="en-US" i="1" dirty="0"/>
              <a:t> </a:t>
            </a:r>
            <a:r>
              <a:rPr lang="en-US" i="1" dirty="0" err="1"/>
              <a:t>hábitos</a:t>
            </a:r>
            <a:r>
              <a:rPr lang="en-US" i="1" dirty="0"/>
              <a:t> </a:t>
            </a:r>
            <a:r>
              <a:rPr lang="en-US" i="1" dirty="0" err="1"/>
              <a:t>duraderos</a:t>
            </a:r>
            <a:r>
              <a:rPr lang="en-US" i="1" dirty="0"/>
              <a:t>."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F9382D49-D060-3E25-523F-D236DA9C86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68994" y="1297379"/>
            <a:ext cx="3099458" cy="4162410"/>
          </a:xfrm>
          <a:prstGeom prst="wedgeRoundRectCallout">
            <a:avLst/>
          </a:prstGeom>
          <a:noFill/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BBE05-B815-3B46-EEE1-EF75B7BEB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4173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D13185-E4C8-AEF9-226C-4AAB0AE7A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ED8EF1-5F0D-D006-03AD-429D1DD464F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10690" y="0"/>
            <a:ext cx="9781309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Ejemplos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Divulgación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del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Programa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Prevención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de la Diabetes de Medicare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96A6F-38F9-A88B-2B0E-8DCBEA027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737" y="3748217"/>
            <a:ext cx="2685268" cy="224023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753AAE-CA8B-7A07-ED1C-22E70AB16E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1136" y="1481241"/>
            <a:ext cx="2208399" cy="186295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9883C01-A61E-70DC-38BF-EE949B29DD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5921" y="3748217"/>
            <a:ext cx="2685268" cy="22402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3368429-499F-69F8-54A5-3828E4329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2723" y="3748217"/>
            <a:ext cx="2697480" cy="224028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AE393B8-67C5-B5AC-32E8-6FECDB20B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1315" y="1481242"/>
            <a:ext cx="2251066" cy="186295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97C625-3535-D0D1-82F5-5B576060F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22440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D2A970-AC38-4AF7-2A5B-3DAC6E7B5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8E07561-B419-21F1-7010-34EFF271419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-1" y="66345"/>
            <a:ext cx="1219200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Puntos clave de Medicare "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Vuélvase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digital"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Septiembre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principios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de 2027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457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2DD8B7-FD75-D418-1D6D-B8972F3EF4B4}"/>
              </a:ext>
            </a:extLst>
          </p:cNvPr>
          <p:cNvSpPr txBox="1"/>
          <p:nvPr/>
        </p:nvSpPr>
        <p:spPr>
          <a:xfrm>
            <a:off x="503909" y="1222704"/>
            <a:ext cx="11074533" cy="418576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Su </a:t>
            </a:r>
            <a:r>
              <a:rPr lang="en-US" dirty="0" err="1"/>
              <a:t>cuenta</a:t>
            </a:r>
            <a:r>
              <a:rPr lang="en-US" dirty="0"/>
              <a:t> es.Medicare.gov le da </a:t>
            </a:r>
            <a:r>
              <a:rPr lang="en-US" dirty="0" err="1"/>
              <a:t>acceso</a:t>
            </a:r>
            <a:r>
              <a:rPr lang="en-US" dirty="0"/>
              <a:t> a </a:t>
            </a:r>
            <a:r>
              <a:rPr lang="en-US" dirty="0" err="1"/>
              <a:t>herramientas</a:t>
            </a:r>
            <a:r>
              <a:rPr lang="en-US" dirty="0"/>
              <a:t> </a:t>
            </a:r>
            <a:r>
              <a:rPr lang="en-US" dirty="0" err="1"/>
              <a:t>útiles</a:t>
            </a:r>
            <a:r>
              <a:rPr lang="en-US" dirty="0"/>
              <a:t> que </a:t>
            </a:r>
            <a:br>
              <a:rPr lang="en-US" dirty="0"/>
            </a:b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ayudarle</a:t>
            </a:r>
            <a:r>
              <a:rPr lang="en-US" dirty="0"/>
              <a:t> a </a:t>
            </a:r>
            <a:r>
              <a:rPr lang="en-US" dirty="0" err="1"/>
              <a:t>administrar</a:t>
            </a:r>
            <a:r>
              <a:rPr lang="en-US" dirty="0"/>
              <a:t> </a:t>
            </a:r>
            <a:r>
              <a:rPr lang="en-US" dirty="0" err="1"/>
              <a:t>mejor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Medicare. </a:t>
            </a:r>
          </a:p>
          <a:p>
            <a:pPr marL="342900" indent="-342900" rtl="0"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actualizaciones</a:t>
            </a:r>
            <a:r>
              <a:rPr lang="en-US" dirty="0"/>
              <a:t> </a:t>
            </a:r>
            <a:r>
              <a:rPr lang="en-US" dirty="0" err="1"/>
              <a:t>importantes</a:t>
            </a:r>
            <a:r>
              <a:rPr lang="en-US" dirty="0"/>
              <a:t> </a:t>
            </a:r>
            <a:r>
              <a:rPr lang="en-US" dirty="0" err="1"/>
              <a:t>directamente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correo</a:t>
            </a:r>
            <a:r>
              <a:rPr lang="en-US" dirty="0"/>
              <a:t> con los </a:t>
            </a:r>
            <a:r>
              <a:rPr lang="en-US" dirty="0" err="1"/>
              <a:t>mensajes</a:t>
            </a:r>
            <a:r>
              <a:rPr lang="en-US" dirty="0"/>
              <a:t> de Medicare. </a:t>
            </a:r>
            <a:br>
              <a:rPr lang="en-US" dirty="0"/>
            </a:br>
            <a:r>
              <a:rPr lang="en-US" dirty="0" err="1"/>
              <a:t>Reciba</a:t>
            </a:r>
            <a:r>
              <a:rPr lang="en-US" dirty="0"/>
              <a:t> </a:t>
            </a:r>
            <a:r>
              <a:rPr lang="en-US" dirty="0" err="1"/>
              <a:t>recordatorios</a:t>
            </a:r>
            <a:r>
              <a:rPr lang="en-US" dirty="0"/>
              <a:t> </a:t>
            </a:r>
            <a:r>
              <a:rPr lang="en-US" dirty="0" err="1"/>
              <a:t>sobre</a:t>
            </a:r>
            <a:r>
              <a:rPr lang="en-US" dirty="0"/>
              <a:t> la </a:t>
            </a:r>
            <a:r>
              <a:rPr lang="en-US" dirty="0" err="1"/>
              <a:t>Inscripción</a:t>
            </a:r>
            <a:r>
              <a:rPr lang="en-US" dirty="0"/>
              <a:t> </a:t>
            </a:r>
            <a:r>
              <a:rPr lang="en-US" dirty="0" err="1"/>
              <a:t>Abierta</a:t>
            </a:r>
            <a:r>
              <a:rPr lang="en-US" dirty="0"/>
              <a:t>, formas de </a:t>
            </a:r>
            <a:r>
              <a:rPr lang="en-US" dirty="0" err="1"/>
              <a:t>ahorrar</a:t>
            </a:r>
            <a:r>
              <a:rPr lang="en-US" dirty="0"/>
              <a:t> con los </a:t>
            </a:r>
            <a:r>
              <a:rPr lang="en-US" dirty="0" err="1"/>
              <a:t>costos</a:t>
            </a:r>
            <a:r>
              <a:rPr lang="en-US" dirty="0"/>
              <a:t> y </a:t>
            </a:r>
            <a:r>
              <a:rPr lang="en-US" dirty="0" err="1"/>
              <a:t>más</a:t>
            </a:r>
            <a:r>
              <a:rPr lang="en-US" dirty="0"/>
              <a:t>.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Obtenga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clave </a:t>
            </a:r>
            <a:r>
              <a:rPr lang="en-US" dirty="0" err="1"/>
              <a:t>sobre</a:t>
            </a:r>
            <a:r>
              <a:rPr lang="en-US" dirty="0"/>
              <a:t> Medicare </a:t>
            </a:r>
            <a:r>
              <a:rPr lang="en-US" dirty="0" err="1"/>
              <a:t>rápidamente</a:t>
            </a:r>
            <a:r>
              <a:rPr lang="en-US" dirty="0"/>
              <a:t>, </a:t>
            </a:r>
            <a:r>
              <a:rPr lang="en-US" dirty="0" err="1"/>
              <a:t>cuando</a:t>
            </a:r>
            <a:r>
              <a:rPr lang="en-US" dirty="0"/>
              <a:t> y </a:t>
            </a:r>
            <a:r>
              <a:rPr lang="en-US" dirty="0" err="1"/>
              <a:t>donde</a:t>
            </a:r>
            <a:r>
              <a:rPr lang="en-US" dirty="0"/>
              <a:t> la necesite. 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Revise sus </a:t>
            </a:r>
            <a:r>
              <a:rPr lang="en-US" dirty="0" err="1">
                <a:ea typeface="Times New Roman" panose="02020603050405020304" pitchFamily="18" charset="0"/>
              </a:rPr>
              <a:t>reclamaciones</a:t>
            </a:r>
            <a:r>
              <a:rPr lang="en-US" dirty="0">
                <a:ea typeface="Times New Roman" panose="02020603050405020304" pitchFamily="18" charset="0"/>
              </a:rPr>
              <a:t> al </a:t>
            </a:r>
            <a:r>
              <a:rPr lang="en-US" dirty="0" err="1">
                <a:ea typeface="Times New Roman" panose="02020603050405020304" pitchFamily="18" charset="0"/>
              </a:rPr>
              <a:t>momento</a:t>
            </a:r>
            <a:r>
              <a:rPr lang="en-US" dirty="0">
                <a:ea typeface="Times New Roman" panose="02020603050405020304" pitchFamily="18" charset="0"/>
              </a:rPr>
              <a:t>, sin </a:t>
            </a:r>
            <a:r>
              <a:rPr lang="en-US" dirty="0" err="1">
                <a:ea typeface="Times New Roman" panose="02020603050405020304" pitchFamily="18" charset="0"/>
              </a:rPr>
              <a:t>tener</a:t>
            </a:r>
            <a:r>
              <a:rPr lang="en-US" dirty="0">
                <a:ea typeface="Times New Roman" panose="02020603050405020304" pitchFamily="18" charset="0"/>
              </a:rPr>
              <a:t> que </a:t>
            </a:r>
            <a:r>
              <a:rPr lang="en-US" dirty="0" err="1">
                <a:ea typeface="Times New Roman" panose="02020603050405020304" pitchFamily="18" charset="0"/>
              </a:rPr>
              <a:t>esperar</a:t>
            </a:r>
            <a:r>
              <a:rPr lang="en-US" dirty="0">
                <a:ea typeface="Times New Roman" panose="02020603050405020304" pitchFamily="18" charset="0"/>
              </a:rPr>
              <a:t> meses a que </a:t>
            </a:r>
            <a:r>
              <a:rPr lang="en-US" dirty="0" err="1">
                <a:ea typeface="Times New Roman" panose="02020603050405020304" pitchFamily="18" charset="0"/>
              </a:rPr>
              <a:t>lleguen</a:t>
            </a:r>
            <a:r>
              <a:rPr lang="en-US" dirty="0">
                <a:ea typeface="Times New Roman" panose="02020603050405020304" pitchFamily="18" charset="0"/>
              </a:rPr>
              <a:t> los </a:t>
            </a:r>
            <a:r>
              <a:rPr lang="en-US" dirty="0" err="1">
                <a:ea typeface="Times New Roman" panose="02020603050405020304" pitchFamily="18" charset="0"/>
              </a:rPr>
              <a:t>estados</a:t>
            </a:r>
            <a:r>
              <a:rPr lang="en-US" dirty="0">
                <a:ea typeface="Times New Roman" panose="02020603050405020304" pitchFamily="18" charset="0"/>
              </a:rPr>
              <a:t> de </a:t>
            </a:r>
            <a:r>
              <a:rPr lang="en-US" dirty="0" err="1">
                <a:ea typeface="Times New Roman" panose="02020603050405020304" pitchFamily="18" charset="0"/>
              </a:rPr>
              <a:t>cuenta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por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correo</a:t>
            </a:r>
            <a:r>
              <a:rPr lang="en-US" dirty="0">
                <a:ea typeface="Times New Roman" panose="02020603050405020304" pitchFamily="18" charset="0"/>
              </a:rPr>
              <a:t>.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Haga un </a:t>
            </a:r>
            <a:r>
              <a:rPr lang="en-US" dirty="0" err="1">
                <a:ea typeface="Times New Roman" panose="02020603050405020304" pitchFamily="18" charset="0"/>
              </a:rPr>
              <a:t>seguimiento</a:t>
            </a:r>
            <a:r>
              <a:rPr lang="en-US" dirty="0">
                <a:ea typeface="Times New Roman" panose="02020603050405020304" pitchFamily="18" charset="0"/>
              </a:rPr>
              <a:t> de sus </a:t>
            </a:r>
            <a:r>
              <a:rPr lang="en-US" dirty="0" err="1">
                <a:ea typeface="Times New Roman" panose="02020603050405020304" pitchFamily="18" charset="0"/>
              </a:rPr>
              <a:t>costos</a:t>
            </a:r>
            <a:r>
              <a:rPr lang="en-US" dirty="0">
                <a:ea typeface="Times New Roman" panose="02020603050405020304" pitchFamily="18" charset="0"/>
              </a:rPr>
              <a:t>, revise </a:t>
            </a:r>
            <a:r>
              <a:rPr lang="en-US" dirty="0" err="1">
                <a:ea typeface="Times New Roman" panose="02020603050405020304" pitchFamily="18" charset="0"/>
              </a:rPr>
              <a:t>su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facturación</a:t>
            </a:r>
            <a:r>
              <a:rPr lang="en-US" dirty="0">
                <a:ea typeface="Times New Roman" panose="02020603050405020304" pitchFamily="18" charset="0"/>
              </a:rPr>
              <a:t> y </a:t>
            </a:r>
            <a:r>
              <a:rPr lang="en-US" dirty="0" err="1">
                <a:ea typeface="Times New Roman" panose="02020603050405020304" pitchFamily="18" charset="0"/>
              </a:rPr>
              <a:t>detecte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errores</a:t>
            </a:r>
            <a:r>
              <a:rPr lang="en-US" dirty="0">
                <a:ea typeface="Times New Roman" panose="02020603050405020304" pitchFamily="18" charset="0"/>
              </a:rPr>
              <a:t> de forma </a:t>
            </a:r>
            <a:r>
              <a:rPr lang="en-US" dirty="0" err="1">
                <a:ea typeface="Times New Roman" panose="02020603050405020304" pitchFamily="18" charset="0"/>
              </a:rPr>
              <a:t>más</a:t>
            </a:r>
            <a:r>
              <a:rPr lang="en-US" dirty="0">
                <a:ea typeface="Times New Roman" panose="02020603050405020304" pitchFamily="18" charset="0"/>
              </a:rPr>
              <a:t> </a:t>
            </a:r>
            <a:r>
              <a:rPr lang="en-US" dirty="0" err="1">
                <a:ea typeface="Times New Roman" panose="02020603050405020304" pitchFamily="18" charset="0"/>
              </a:rPr>
              <a:t>rápida</a:t>
            </a:r>
            <a:r>
              <a:rPr lang="en-US" dirty="0">
                <a:ea typeface="Times New Roman" panose="02020603050405020304" pitchFamily="18" charset="0"/>
              </a:rPr>
              <a:t> y </a:t>
            </a:r>
            <a:r>
              <a:rPr lang="en-US" dirty="0" err="1">
                <a:ea typeface="Times New Roman" panose="02020603050405020304" pitchFamily="18" charset="0"/>
              </a:rPr>
              <a:t>sencilla</a:t>
            </a:r>
            <a:r>
              <a:rPr lang="en-US" dirty="0">
                <a:ea typeface="Times New Roman" panose="02020603050405020304" pitchFamily="18" charset="0"/>
              </a:rPr>
              <a:t>.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/>
              <a:t>Elimine el </a:t>
            </a:r>
            <a:r>
              <a:rPr lang="en-US" dirty="0" err="1"/>
              <a:t>exceso</a:t>
            </a:r>
            <a:r>
              <a:rPr lang="en-US" dirty="0"/>
              <a:t> e </a:t>
            </a:r>
            <a:r>
              <a:rPr lang="en-US" dirty="0" err="1"/>
              <a:t>imprima</a:t>
            </a:r>
            <a:r>
              <a:rPr lang="en-US" dirty="0"/>
              <a:t> solo lo que necesite.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Encuentre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rápido</a:t>
            </a:r>
            <a:r>
              <a:rPr lang="en-US" dirty="0"/>
              <a:t>.</a:t>
            </a:r>
          </a:p>
          <a:p>
            <a:pPr marL="342900" indent="-342900" rtl="0">
              <a:spcBef>
                <a:spcPts val="500"/>
              </a:spcBef>
              <a:spcAft>
                <a:spcPts val="500"/>
              </a:spcAft>
              <a:buClr>
                <a:srgbClr val="16457A"/>
              </a:buClr>
              <a:buFont typeface="Arial" panose="020B0604020202020204" pitchFamily="34" charset="0"/>
              <a:buChar char="•"/>
            </a:pPr>
            <a:r>
              <a:rPr lang="en-US" dirty="0" err="1"/>
              <a:t>Tenga</a:t>
            </a:r>
            <a:r>
              <a:rPr lang="en-US" dirty="0"/>
              <a:t> </a:t>
            </a:r>
            <a:r>
              <a:rPr lang="en-US" dirty="0" err="1"/>
              <a:t>acceso</a:t>
            </a:r>
            <a:r>
              <a:rPr lang="en-US" dirty="0"/>
              <a:t> </a:t>
            </a:r>
            <a:r>
              <a:rPr lang="en-US" dirty="0" err="1"/>
              <a:t>seguro</a:t>
            </a:r>
            <a:r>
              <a:rPr lang="en-US" dirty="0"/>
              <a:t> a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de Medicare.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D34A21-9180-3DA5-3D37-434B8EDB5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40937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93A34-2DB3-A1E5-BE4E-307E7B5C79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8E0673A-1E6A-51FA-15CB-D838A3298D4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10692" y="136525"/>
            <a:ext cx="9781309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Ejemplos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6457A"/>
                </a:solidFill>
                <a:effectLst/>
                <a:uLnTx/>
                <a:uFillTx/>
                <a:latin typeface="Arial" panose="020B0604020202020204" pitchFamily="34" charset="0"/>
                <a:ea typeface="Calibri"/>
                <a:cs typeface="Calibri"/>
              </a:rPr>
              <a:t>Divulgación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"Vuélvase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lt"/>
                <a:cs typeface="+mn-lt"/>
              </a:rPr>
              <a:t> Digital" de Medicare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C73E460-F259-4E5C-5CC0-1639688F8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114" y="2565105"/>
            <a:ext cx="2321701" cy="230428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12D7858-4465-FA1A-A606-991DBB88C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8791" y="2267360"/>
            <a:ext cx="2234417" cy="289977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B6B30B-7A0A-3442-41BB-BB53CD603A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6598" y="2565105"/>
            <a:ext cx="2304288" cy="23042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0906D5-38BB-F48C-9379-756EDC7C7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33676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FA1E40-57F8-57F6-DC92-57207D341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18BE19F-0774-E53D-05E5-95E4638D65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1497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Resúmenes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Medicare (MSNs)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es.Medicare.gov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CFD8FE-40D3-F259-B5F8-BBE8D2E3E6FA}"/>
              </a:ext>
            </a:extLst>
          </p:cNvPr>
          <p:cNvSpPr txBox="1"/>
          <p:nvPr/>
        </p:nvSpPr>
        <p:spPr>
          <a:xfrm>
            <a:off x="328447" y="1386060"/>
            <a:ext cx="11226244" cy="39087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No es </a:t>
            </a:r>
            <a:r>
              <a:rPr lang="en-US" dirty="0" err="1">
                <a:ea typeface="+mn-lt"/>
                <a:cs typeface="+mn-lt"/>
              </a:rPr>
              <a:t>necesario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esperar</a:t>
            </a:r>
            <a:r>
              <a:rPr lang="en-US" dirty="0">
                <a:ea typeface="+mn-lt"/>
                <a:cs typeface="+mn-lt"/>
              </a:rPr>
              <a:t> meses para </a:t>
            </a:r>
            <a:r>
              <a:rPr lang="en-US" dirty="0" err="1">
                <a:ea typeface="+mn-lt"/>
                <a:cs typeface="+mn-lt"/>
              </a:rPr>
              <a:t>obtener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copias</a:t>
            </a:r>
            <a:r>
              <a:rPr lang="en-US" dirty="0">
                <a:ea typeface="+mn-lt"/>
                <a:cs typeface="+mn-lt"/>
              </a:rPr>
              <a:t> impresas de sus  </a:t>
            </a:r>
            <a:r>
              <a:rPr lang="en-US" dirty="0" err="1">
                <a:ea typeface="+mn-lt"/>
                <a:cs typeface="+mn-lt"/>
              </a:rPr>
              <a:t>Resúmenes</a:t>
            </a:r>
            <a:r>
              <a:rPr lang="en-US" dirty="0">
                <a:ea typeface="+mn-lt"/>
                <a:cs typeface="+mn-lt"/>
              </a:rPr>
              <a:t> de Medicare (MSNs) - </a:t>
            </a:r>
            <a:r>
              <a:rPr lang="en-US" dirty="0" err="1">
                <a:ea typeface="+mn-lt"/>
                <a:cs typeface="+mn-lt"/>
              </a:rPr>
              <a:t>simplemente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inicie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sesión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cuenta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segura</a:t>
            </a:r>
            <a:r>
              <a:rPr lang="en-US" dirty="0">
                <a:ea typeface="+mn-lt"/>
                <a:cs typeface="+mn-lt"/>
              </a:rPr>
              <a:t> de Medicare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  <a:hlinkClick r:id="rId3"/>
              </a:rPr>
              <a:t> es.Medicare.gov/account </a:t>
            </a:r>
            <a:r>
              <a:rPr lang="en-US" dirty="0">
                <a:ea typeface="+mn-lt"/>
                <a:cs typeface="+mn-lt"/>
              </a:rPr>
              <a:t>y </a:t>
            </a:r>
            <a:r>
              <a:rPr lang="en-US" dirty="0" err="1">
                <a:ea typeface="+mn-lt"/>
                <a:cs typeface="+mn-lt"/>
              </a:rPr>
              <a:t>regístrese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recibir</a:t>
            </a:r>
            <a:r>
              <a:rPr lang="en-US" dirty="0">
                <a:ea typeface="+mn-lt"/>
                <a:cs typeface="+mn-lt"/>
              </a:rPr>
              <a:t> los MSNs </a:t>
            </a:r>
            <a:r>
              <a:rPr lang="en-US" dirty="0" err="1">
                <a:ea typeface="+mn-lt"/>
                <a:cs typeface="+mn-lt"/>
              </a:rPr>
              <a:t>electrónicos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Cada </a:t>
            </a:r>
            <a:r>
              <a:rPr lang="en-US" dirty="0" err="1">
                <a:ea typeface="+mn-lt"/>
                <a:cs typeface="+mn-lt"/>
              </a:rPr>
              <a:t>mes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el que se </a:t>
            </a:r>
            <a:r>
              <a:rPr lang="en-US" dirty="0" err="1">
                <a:ea typeface="+mn-lt"/>
                <a:cs typeface="+mn-lt"/>
              </a:rPr>
              <a:t>hayan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procesado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reclamaciones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recibirá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dirty="0" err="1">
                <a:ea typeface="+mn-lt"/>
                <a:cs typeface="+mn-lt"/>
              </a:rPr>
              <a:t>correo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electrónico</a:t>
            </a:r>
            <a:r>
              <a:rPr lang="en-US" dirty="0">
                <a:ea typeface="+mn-lt"/>
                <a:cs typeface="+mn-lt"/>
              </a:rPr>
              <a:t> con un enlace </a:t>
            </a:r>
            <a:r>
              <a:rPr lang="en-US" dirty="0" err="1">
                <a:ea typeface="+mn-lt"/>
                <a:cs typeface="+mn-lt"/>
              </a:rPr>
              <a:t>seguro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MSN </a:t>
            </a:r>
            <a:r>
              <a:rPr lang="en-US" dirty="0" err="1">
                <a:ea typeface="+mn-lt"/>
                <a:cs typeface="+mn-lt"/>
              </a:rPr>
              <a:t>electrónico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Manténgase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organizado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reduzca</a:t>
            </a:r>
            <a:r>
              <a:rPr lang="en-US" dirty="0">
                <a:ea typeface="+mn-lt"/>
                <a:cs typeface="+mn-lt"/>
              </a:rPr>
              <a:t> el </a:t>
            </a:r>
            <a:r>
              <a:rPr lang="en-US" dirty="0" err="1">
                <a:ea typeface="+mn-lt"/>
                <a:cs typeface="+mn-lt"/>
              </a:rPr>
              <a:t>desorden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Recibirá</a:t>
            </a:r>
            <a:r>
              <a:rPr lang="en-US" dirty="0">
                <a:ea typeface="+mn-lt"/>
                <a:cs typeface="+mn-lt"/>
              </a:rPr>
              <a:t> sus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cuenta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reclamaciones</a:t>
            </a:r>
            <a:r>
              <a:rPr lang="en-US" dirty="0">
                <a:ea typeface="+mn-lt"/>
                <a:cs typeface="+mn-lt"/>
              </a:rPr>
              <a:t> de Medicare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línea</a:t>
            </a:r>
            <a:r>
              <a:rPr lang="en-US" dirty="0">
                <a:ea typeface="+mn-lt"/>
                <a:cs typeface="+mn-lt"/>
              </a:rPr>
              <a:t>, con mayor </a:t>
            </a:r>
            <a:r>
              <a:rPr lang="en-US" dirty="0" err="1">
                <a:ea typeface="+mn-lt"/>
                <a:cs typeface="+mn-lt"/>
              </a:rPr>
              <a:t>rapidez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frecuencia</a:t>
            </a:r>
            <a:r>
              <a:rPr lang="en-US" dirty="0">
                <a:ea typeface="+mn-lt"/>
                <a:cs typeface="+mn-lt"/>
              </a:rPr>
              <a:t>. </a:t>
            </a:r>
          </a:p>
          <a:p>
            <a:pPr marL="18288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endParaRPr lang="en-US" dirty="0">
              <a:ea typeface="+mn-lt"/>
              <a:cs typeface="+mn-lt"/>
            </a:endParaRPr>
          </a:p>
          <a:p>
            <a:pPr marL="18288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Ayude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a 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detener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 a los </a:t>
            </a:r>
            <a:r>
              <a:rPr lang="en-US" b="1" dirty="0" err="1">
                <a:solidFill>
                  <a:srgbClr val="FF0000"/>
                </a:solidFill>
                <a:ea typeface="+mn-lt"/>
                <a:cs typeface="+mn-lt"/>
              </a:rPr>
              <a:t>estafadores</a:t>
            </a:r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:</a:t>
            </a:r>
          </a:p>
          <a:p>
            <a:pPr marL="182880" algn="ctr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dirty="0">
                <a:ea typeface="+mn-lt"/>
                <a:cs typeface="+mn-lt"/>
              </a:rPr>
              <a:t>¡</a:t>
            </a:r>
            <a:r>
              <a:rPr lang="en-US" dirty="0" err="1">
                <a:ea typeface="+mn-lt"/>
                <a:cs typeface="+mn-lt"/>
              </a:rPr>
              <a:t>Siempre</a:t>
            </a:r>
            <a:r>
              <a:rPr lang="en-US" dirty="0">
                <a:ea typeface="+mn-lt"/>
                <a:cs typeface="+mn-lt"/>
              </a:rPr>
              <a:t> revise sus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cuenta</a:t>
            </a:r>
            <a:r>
              <a:rPr lang="en-US" dirty="0">
                <a:ea typeface="+mn-lt"/>
                <a:cs typeface="+mn-lt"/>
              </a:rPr>
              <a:t> de Medicare! El </a:t>
            </a:r>
            <a:r>
              <a:rPr lang="en-US" dirty="0" err="1">
                <a:ea typeface="+mn-lt"/>
                <a:cs typeface="+mn-lt"/>
              </a:rPr>
              <a:t>obtener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copias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electrónicas</a:t>
            </a:r>
            <a:r>
              <a:rPr lang="en-US" dirty="0">
                <a:ea typeface="+mn-lt"/>
                <a:cs typeface="+mn-lt"/>
              </a:rPr>
              <a:t> de sus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cuenta</a:t>
            </a:r>
            <a:r>
              <a:rPr lang="en-US" dirty="0">
                <a:ea typeface="+mn-lt"/>
                <a:cs typeface="+mn-lt"/>
              </a:rPr>
              <a:t> le </a:t>
            </a:r>
            <a:r>
              <a:rPr lang="en-US" dirty="0" err="1">
                <a:ea typeface="+mn-lt"/>
                <a:cs typeface="+mn-lt"/>
              </a:rPr>
              <a:t>permite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detectar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fraudes</a:t>
            </a:r>
            <a:r>
              <a:rPr lang="en-US" dirty="0">
                <a:ea typeface="+mn-lt"/>
                <a:cs typeface="+mn-lt"/>
              </a:rPr>
              <a:t> con </a:t>
            </a:r>
            <a:r>
              <a:rPr lang="en-US" dirty="0" err="1">
                <a:ea typeface="+mn-lt"/>
                <a:cs typeface="+mn-lt"/>
              </a:rPr>
              <a:t>facilidad</a:t>
            </a:r>
            <a:r>
              <a:rPr lang="en-US" dirty="0">
                <a:ea typeface="+mn-lt"/>
                <a:cs typeface="+mn-lt"/>
              </a:rPr>
              <a:t>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9D21E8-5531-11CB-0375-ACE7E1DA5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62943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C7AB11-640A-A48F-377C-0438045D0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292095-D42C-803F-D5F6-DED9C6BF5A7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99346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Manual de "Medicare y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Usted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"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es.Medicare.gov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459562-283B-6841-2180-76F867BDF9ED}"/>
              </a:ext>
            </a:extLst>
          </p:cNvPr>
          <p:cNvSpPr txBox="1"/>
          <p:nvPr/>
        </p:nvSpPr>
        <p:spPr>
          <a:xfrm>
            <a:off x="416800" y="1459230"/>
            <a:ext cx="7782400" cy="33239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Regístrese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recibir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electrónicamente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próximo</a:t>
            </a:r>
            <a:r>
              <a:rPr lang="en-US" dirty="0">
                <a:ea typeface="+mn-lt"/>
                <a:cs typeface="+mn-lt"/>
              </a:rPr>
              <a:t> manual de “Medicare y </a:t>
            </a:r>
            <a:r>
              <a:rPr lang="en-US" dirty="0" err="1">
                <a:ea typeface="+mn-lt"/>
                <a:cs typeface="+mn-lt"/>
              </a:rPr>
              <a:t>usted</a:t>
            </a:r>
            <a:r>
              <a:rPr lang="en-US" dirty="0">
                <a:ea typeface="+mn-lt"/>
                <a:cs typeface="+mn-lt"/>
              </a:rPr>
              <a:t>”. </a:t>
            </a:r>
            <a:r>
              <a:rPr lang="en-US" dirty="0" err="1">
                <a:ea typeface="+mn-lt"/>
                <a:cs typeface="+mn-lt"/>
              </a:rPr>
              <a:t>Contiene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exactamente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misma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una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versión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electrónica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permite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realizar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búsquedas</a:t>
            </a:r>
            <a:r>
              <a:rPr lang="en-US" dirty="0">
                <a:ea typeface="+mn-lt"/>
                <a:cs typeface="+mn-lt"/>
              </a:rPr>
              <a:t>, y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disponible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letra</a:t>
            </a:r>
            <a:r>
              <a:rPr lang="en-US" dirty="0">
                <a:ea typeface="+mn-lt"/>
                <a:cs typeface="+mn-lt"/>
              </a:rPr>
              <a:t> grande y </a:t>
            </a:r>
            <a:r>
              <a:rPr lang="en-US" dirty="0" err="1">
                <a:ea typeface="+mn-lt"/>
                <a:cs typeface="+mn-lt"/>
              </a:rPr>
              <a:t>otros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formatos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La </a:t>
            </a:r>
            <a:r>
              <a:rPr lang="en-US" dirty="0" err="1">
                <a:ea typeface="+mn-lt"/>
                <a:cs typeface="+mn-lt"/>
              </a:rPr>
              <a:t>versión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línea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actualiza</a:t>
            </a:r>
            <a:r>
              <a:rPr lang="en-US" dirty="0">
                <a:ea typeface="+mn-lt"/>
                <a:cs typeface="+mn-lt"/>
              </a:rPr>
              <a:t> a lo largo del </a:t>
            </a:r>
            <a:r>
              <a:rPr lang="en-US" dirty="0" err="1">
                <a:ea typeface="+mn-lt"/>
                <a:cs typeface="+mn-lt"/>
              </a:rPr>
              <a:t>año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así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siempre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tendrá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más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actualizada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Puede </a:t>
            </a:r>
            <a:r>
              <a:rPr lang="en-US" dirty="0" err="1">
                <a:ea typeface="+mn-lt"/>
                <a:cs typeface="+mn-lt"/>
              </a:rPr>
              <a:t>verla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cualquier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lugar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donde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lleve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dispositivo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electrónico</a:t>
            </a:r>
            <a:r>
              <a:rPr lang="en-US" dirty="0">
                <a:ea typeface="+mn-lt"/>
                <a:cs typeface="+mn-lt"/>
              </a:rPr>
              <a:t>, como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la consulta de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médico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Si cambia de </a:t>
            </a:r>
            <a:r>
              <a:rPr lang="en-US" dirty="0" err="1">
                <a:ea typeface="+mn-lt"/>
                <a:cs typeface="+mn-lt"/>
              </a:rPr>
              <a:t>opinión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más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adelante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siempre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puede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volver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poner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configuración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"</a:t>
            </a:r>
            <a:r>
              <a:rPr lang="en-US" dirty="0" err="1">
                <a:ea typeface="+mn-lt"/>
                <a:cs typeface="+mn-lt"/>
              </a:rPr>
              <a:t>papel</a:t>
            </a:r>
            <a:r>
              <a:rPr lang="en-US" dirty="0">
                <a:ea typeface="+mn-lt"/>
                <a:cs typeface="+mn-lt"/>
              </a:rPr>
              <a:t>"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cuenta</a:t>
            </a:r>
            <a:r>
              <a:rPr lang="en-US" dirty="0">
                <a:ea typeface="+mn-lt"/>
                <a:cs typeface="+mn-lt"/>
              </a:rPr>
              <a:t> de Medicare. 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ABE56FD-59BE-7F1B-5CD7-F668D5037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600" y="1613961"/>
            <a:ext cx="2793458" cy="36300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5CEFE-6C5E-78A0-454B-21D750799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32879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78A58-4231-FAF8-7309-C838F2A5B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280D17D-F02D-CEAD-C84B-EF3A9755452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3999" y="201497"/>
            <a:ext cx="1162244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Innovar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con Medicare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971F02-699A-7488-AA31-B9F542A78DBE}"/>
              </a:ext>
            </a:extLst>
          </p:cNvPr>
          <p:cNvSpPr txBox="1"/>
          <p:nvPr/>
        </p:nvSpPr>
        <p:spPr>
          <a:xfrm>
            <a:off x="253999" y="1386097"/>
            <a:ext cx="11257807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Medicare </a:t>
            </a:r>
            <a:r>
              <a:rPr lang="en-US" dirty="0" err="1">
                <a:ea typeface="+mn-lt"/>
                <a:cs typeface="+mn-lt"/>
              </a:rPr>
              <a:t>desarrolla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manera</a:t>
            </a:r>
            <a:r>
              <a:rPr lang="en-US" dirty="0">
                <a:ea typeface="+mn-lt"/>
                <a:cs typeface="+mn-lt"/>
              </a:rPr>
              <a:t> regular </a:t>
            </a:r>
            <a:r>
              <a:rPr lang="en-US" dirty="0" err="1">
                <a:ea typeface="+mn-lt"/>
                <a:cs typeface="+mn-lt"/>
              </a:rPr>
              <a:t>demostraciones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programas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piloto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conocidos</a:t>
            </a:r>
            <a:r>
              <a:rPr lang="en-US" dirty="0">
                <a:ea typeface="+mn-lt"/>
                <a:cs typeface="+mn-lt"/>
              </a:rPr>
              <a:t> como </a:t>
            </a:r>
            <a:r>
              <a:rPr lang="en-US" dirty="0" err="1">
                <a:ea typeface="+mn-lt"/>
                <a:cs typeface="+mn-lt"/>
              </a:rPr>
              <a:t>modelos</a:t>
            </a:r>
            <a:r>
              <a:rPr lang="en-US" dirty="0">
                <a:ea typeface="+mn-lt"/>
                <a:cs typeface="+mn-lt"/>
              </a:rPr>
              <a:t>) para </a:t>
            </a:r>
            <a:r>
              <a:rPr lang="en-US" dirty="0" err="1">
                <a:ea typeface="+mn-lt"/>
                <a:cs typeface="+mn-lt"/>
              </a:rPr>
              <a:t>probar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medir</a:t>
            </a:r>
            <a:r>
              <a:rPr lang="en-US" dirty="0">
                <a:ea typeface="+mn-lt"/>
                <a:cs typeface="+mn-lt"/>
              </a:rPr>
              <a:t> el </a:t>
            </a:r>
            <a:r>
              <a:rPr lang="en-US" dirty="0" err="1">
                <a:ea typeface="+mn-lt"/>
                <a:cs typeface="+mn-lt"/>
              </a:rPr>
              <a:t>funcionamiento</a:t>
            </a:r>
            <a:r>
              <a:rPr lang="en-US" dirty="0">
                <a:ea typeface="+mn-lt"/>
                <a:cs typeface="+mn-lt"/>
              </a:rPr>
              <a:t> de los </a:t>
            </a:r>
            <a:r>
              <a:rPr lang="en-US" dirty="0" err="1">
                <a:ea typeface="+mn-lt"/>
                <a:cs typeface="+mn-lt"/>
              </a:rPr>
              <a:t>posibles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cambios</a:t>
            </a:r>
            <a:r>
              <a:rPr lang="en-US" dirty="0">
                <a:ea typeface="+mn-lt"/>
                <a:cs typeface="+mn-lt"/>
              </a:rPr>
              <a:t>. </a:t>
            </a:r>
            <a:r>
              <a:rPr lang="en-US" dirty="0" err="1">
                <a:ea typeface="+mn-lt"/>
                <a:cs typeface="+mn-lt"/>
              </a:rPr>
              <a:t>Estas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iniciativas</a:t>
            </a:r>
            <a:r>
              <a:rPr lang="en-US" dirty="0">
                <a:ea typeface="+mn-lt"/>
                <a:cs typeface="+mn-lt"/>
              </a:rPr>
              <a:t> se </a:t>
            </a:r>
            <a:r>
              <a:rPr lang="en-US" dirty="0" err="1">
                <a:ea typeface="+mn-lt"/>
                <a:cs typeface="+mn-lt"/>
              </a:rPr>
              <a:t>centran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áreas</a:t>
            </a:r>
            <a:r>
              <a:rPr lang="en-US" dirty="0">
                <a:ea typeface="+mn-lt"/>
                <a:cs typeface="+mn-lt"/>
              </a:rPr>
              <a:t> como la </a:t>
            </a:r>
            <a:r>
              <a:rPr lang="en-US" dirty="0" err="1">
                <a:ea typeface="+mn-lt"/>
                <a:cs typeface="+mn-lt"/>
              </a:rPr>
              <a:t>calidad</a:t>
            </a:r>
            <a:r>
              <a:rPr lang="en-US" dirty="0">
                <a:ea typeface="+mn-lt"/>
                <a:cs typeface="+mn-lt"/>
              </a:rPr>
              <a:t> del </a:t>
            </a:r>
            <a:r>
              <a:rPr lang="en-US" dirty="0" err="1">
                <a:ea typeface="+mn-lt"/>
                <a:cs typeface="+mn-lt"/>
              </a:rPr>
              <a:t>cuidado</a:t>
            </a:r>
            <a:r>
              <a:rPr lang="en-US" dirty="0">
                <a:ea typeface="+mn-lt"/>
                <a:cs typeface="+mn-lt"/>
              </a:rPr>
              <a:t> el </a:t>
            </a:r>
            <a:r>
              <a:rPr lang="en-US" dirty="0" err="1">
                <a:ea typeface="+mn-lt"/>
                <a:cs typeface="+mn-lt"/>
              </a:rPr>
              <a:t>rendimiento</a:t>
            </a:r>
            <a:r>
              <a:rPr lang="en-US" dirty="0">
                <a:ea typeface="+mn-lt"/>
                <a:cs typeface="+mn-lt"/>
              </a:rPr>
              <a:t> del </a:t>
            </a:r>
            <a:r>
              <a:rPr lang="en-US" dirty="0" err="1">
                <a:ea typeface="+mn-lt"/>
                <a:cs typeface="+mn-lt"/>
              </a:rPr>
              <a:t>proveedor</a:t>
            </a:r>
            <a:r>
              <a:rPr lang="en-US" dirty="0">
                <a:ea typeface="+mn-lt"/>
                <a:cs typeface="+mn-lt"/>
              </a:rPr>
              <a:t> y la </a:t>
            </a:r>
            <a:r>
              <a:rPr lang="en-US" dirty="0" err="1">
                <a:ea typeface="+mn-lt"/>
                <a:cs typeface="+mn-lt"/>
              </a:rPr>
              <a:t>experiencia</a:t>
            </a:r>
            <a:r>
              <a:rPr lang="en-US" dirty="0">
                <a:ea typeface="+mn-lt"/>
                <a:cs typeface="+mn-lt"/>
              </a:rPr>
              <a:t> del </a:t>
            </a:r>
            <a:r>
              <a:rPr lang="en-US" dirty="0" err="1">
                <a:ea typeface="+mn-lt"/>
                <a:cs typeface="+mn-lt"/>
              </a:rPr>
              <a:t>paciente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Es </a:t>
            </a:r>
            <a:r>
              <a:rPr lang="en-US" dirty="0" err="1">
                <a:ea typeface="+mn-lt"/>
                <a:cs typeface="+mn-lt"/>
              </a:rPr>
              <a:t>posible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pueda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participar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modelos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actuales</a:t>
            </a:r>
            <a:r>
              <a:rPr lang="en-US" dirty="0">
                <a:ea typeface="+mn-lt"/>
                <a:cs typeface="+mn-lt"/>
              </a:rPr>
              <a:t>, como el </a:t>
            </a:r>
            <a:r>
              <a:rPr lang="en-US" b="1" dirty="0" err="1">
                <a:ea typeface="+mn-lt"/>
                <a:cs typeface="+mn-lt"/>
              </a:rPr>
              <a:t>Programa</a:t>
            </a:r>
            <a:r>
              <a:rPr lang="en-US" b="1" dirty="0">
                <a:ea typeface="+mn-lt"/>
                <a:cs typeface="+mn-lt"/>
              </a:rPr>
              <a:t> de </a:t>
            </a:r>
            <a:r>
              <a:rPr lang="en-US" b="1" dirty="0" err="1">
                <a:ea typeface="+mn-lt"/>
                <a:cs typeface="+mn-lt"/>
              </a:rPr>
              <a:t>Prevención</a:t>
            </a:r>
            <a:r>
              <a:rPr lang="en-US" b="1" dirty="0">
                <a:ea typeface="+mn-lt"/>
                <a:cs typeface="+mn-lt"/>
              </a:rPr>
              <a:t> de la Diabetes de Medicare</a:t>
            </a:r>
            <a:r>
              <a:rPr lang="en-US" dirty="0">
                <a:ea typeface="+mn-lt"/>
                <a:cs typeface="+mn-lt"/>
              </a:rPr>
              <a:t> (que le </a:t>
            </a:r>
            <a:r>
              <a:rPr lang="en-US" dirty="0" err="1">
                <a:ea typeface="+mn-lt"/>
                <a:cs typeface="+mn-lt"/>
              </a:rPr>
              <a:t>ayuda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prevenir</a:t>
            </a:r>
            <a:r>
              <a:rPr lang="en-US" dirty="0">
                <a:ea typeface="+mn-lt"/>
                <a:cs typeface="+mn-lt"/>
              </a:rPr>
              <a:t> la diabetes </a:t>
            </a:r>
            <a:r>
              <a:rPr lang="en-US" dirty="0" err="1">
                <a:ea typeface="+mn-lt"/>
                <a:cs typeface="+mn-lt"/>
              </a:rPr>
              <a:t>tipo</a:t>
            </a:r>
            <a:r>
              <a:rPr lang="en-US" dirty="0">
                <a:ea typeface="+mn-lt"/>
                <a:cs typeface="+mn-lt"/>
              </a:rPr>
              <a:t> 2), </a:t>
            </a:r>
            <a:r>
              <a:rPr lang="en-US" b="1" dirty="0">
                <a:ea typeface="+mn-lt"/>
                <a:cs typeface="+mn-lt"/>
              </a:rPr>
              <a:t>el </a:t>
            </a:r>
            <a:r>
              <a:rPr lang="en-US" b="1" dirty="0" err="1">
                <a:ea typeface="+mn-lt"/>
                <a:cs typeface="+mn-lt"/>
              </a:rPr>
              <a:t>modelo</a:t>
            </a:r>
            <a:r>
              <a:rPr lang="en-US" b="1" dirty="0">
                <a:ea typeface="+mn-lt"/>
                <a:cs typeface="+mn-lt"/>
              </a:rPr>
              <a:t> ACCESS </a:t>
            </a:r>
            <a:r>
              <a:rPr lang="en-US" dirty="0">
                <a:ea typeface="+mn-lt"/>
                <a:cs typeface="+mn-lt"/>
              </a:rPr>
              <a:t>para personas con </a:t>
            </a:r>
            <a:r>
              <a:rPr lang="en-US" dirty="0" err="1">
                <a:ea typeface="+mn-lt"/>
                <a:cs typeface="+mn-lt"/>
              </a:rPr>
              <a:t>enfermedades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crónicas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o el Medicare GLP-1 Bridge </a:t>
            </a:r>
            <a:r>
              <a:rPr lang="en-US" dirty="0">
                <a:ea typeface="+mn-lt"/>
                <a:cs typeface="+mn-lt"/>
              </a:rPr>
              <a:t> que </a:t>
            </a:r>
            <a:r>
              <a:rPr lang="en-US" dirty="0" err="1">
                <a:ea typeface="+mn-lt"/>
                <a:cs typeface="+mn-lt"/>
              </a:rPr>
              <a:t>facilita</a:t>
            </a:r>
            <a:r>
              <a:rPr lang="en-US" dirty="0">
                <a:ea typeface="+mn-lt"/>
                <a:cs typeface="+mn-lt"/>
              </a:rPr>
              <a:t> el </a:t>
            </a:r>
            <a:r>
              <a:rPr lang="en-US" dirty="0" err="1">
                <a:ea typeface="+mn-lt"/>
                <a:cs typeface="+mn-lt"/>
              </a:rPr>
              <a:t>acceso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ciertos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medicamentos</a:t>
            </a:r>
            <a:r>
              <a:rPr lang="en-US" dirty="0">
                <a:ea typeface="+mn-lt"/>
                <a:cs typeface="+mn-lt"/>
              </a:rPr>
              <a:t> GLP-1 para </a:t>
            </a:r>
            <a:r>
              <a:rPr lang="en-US" dirty="0" err="1">
                <a:ea typeface="+mn-lt"/>
                <a:cs typeface="+mn-lt"/>
              </a:rPr>
              <a:t>ayudarle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perder</a:t>
            </a:r>
            <a:r>
              <a:rPr lang="en-US" dirty="0">
                <a:ea typeface="+mn-lt"/>
                <a:cs typeface="+mn-lt"/>
              </a:rPr>
              <a:t> peso y </a:t>
            </a:r>
            <a:r>
              <a:rPr lang="en-US" dirty="0" err="1">
                <a:ea typeface="+mn-lt"/>
                <a:cs typeface="+mn-lt"/>
              </a:rPr>
              <a:t>mejorar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salud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i="1" dirty="0" err="1">
                <a:ea typeface="+mn-lt"/>
                <a:cs typeface="+mn-lt"/>
              </a:rPr>
              <a:t>Pregúntele</a:t>
            </a:r>
            <a:r>
              <a:rPr lang="en-US" i="1" dirty="0">
                <a:ea typeface="+mn-lt"/>
                <a:cs typeface="+mn-lt"/>
              </a:rPr>
              <a:t> a </a:t>
            </a:r>
            <a:r>
              <a:rPr lang="en-US" i="1" dirty="0" err="1">
                <a:ea typeface="+mn-lt"/>
                <a:cs typeface="+mn-lt"/>
              </a:rPr>
              <a:t>su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médico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si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participa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en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estos</a:t>
            </a:r>
            <a:r>
              <a:rPr lang="en-US" i="1" dirty="0">
                <a:ea typeface="+mn-lt"/>
                <a:cs typeface="+mn-lt"/>
              </a:rPr>
              <a:t> </a:t>
            </a:r>
            <a:r>
              <a:rPr lang="en-US" i="1" dirty="0" err="1">
                <a:ea typeface="+mn-lt"/>
                <a:cs typeface="+mn-lt"/>
              </a:rPr>
              <a:t>modelos</a:t>
            </a:r>
            <a:r>
              <a:rPr lang="en-US" i="1" dirty="0">
                <a:ea typeface="+mn-lt"/>
                <a:cs typeface="+mn-lt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4FE566-0273-5678-E149-E6B4CCEF6C51}"/>
              </a:ext>
            </a:extLst>
          </p:cNvPr>
          <p:cNvSpPr txBox="1"/>
          <p:nvPr/>
        </p:nvSpPr>
        <p:spPr>
          <a:xfrm>
            <a:off x="380011" y="5032909"/>
            <a:ext cx="109737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</a:pPr>
            <a:r>
              <a:rPr lang="en-US" dirty="0">
                <a:ea typeface="+mn-lt"/>
                <a:cs typeface="+mn-lt"/>
              </a:rPr>
              <a:t>Para </a:t>
            </a:r>
            <a:r>
              <a:rPr lang="en-US" dirty="0" err="1">
                <a:ea typeface="+mn-lt"/>
                <a:cs typeface="+mn-lt"/>
              </a:rPr>
              <a:t>más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sobre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modelos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actuales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futuros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visite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>
                <a:ea typeface="+mn-lt"/>
                <a:cs typeface="+mn-lt"/>
                <a:hlinkClick r:id="rId3"/>
              </a:rPr>
              <a:t>CMS.gov/priorities/innovation/models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llame</a:t>
            </a:r>
            <a:r>
              <a:rPr lang="en-US" dirty="0">
                <a:ea typeface="+mn-lt"/>
                <a:cs typeface="+mn-lt"/>
              </a:rPr>
              <a:t> al 1-800-MEDICARE (1-800-633-4227). Los </a:t>
            </a:r>
            <a:r>
              <a:rPr lang="en-US" dirty="0" err="1">
                <a:ea typeface="+mn-lt"/>
                <a:cs typeface="+mn-lt"/>
              </a:rPr>
              <a:t>usuarios</a:t>
            </a:r>
            <a:r>
              <a:rPr lang="en-US" dirty="0">
                <a:ea typeface="+mn-lt"/>
                <a:cs typeface="+mn-lt"/>
              </a:rPr>
              <a:t> de TTY </a:t>
            </a:r>
            <a:r>
              <a:rPr lang="en-US" dirty="0" err="1">
                <a:ea typeface="+mn-lt"/>
                <a:cs typeface="+mn-lt"/>
              </a:rPr>
              <a:t>pueden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llamar</a:t>
            </a:r>
            <a:r>
              <a:rPr lang="en-US" dirty="0">
                <a:ea typeface="+mn-lt"/>
                <a:cs typeface="+mn-lt"/>
              </a:rPr>
              <a:t> al 1-877-486-2048.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D3C0A-F71B-1EE8-0E6B-3CE778C6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228685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AE563E-9C26-1095-31E5-FA8A4F17B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75096FC-C185-C95E-3993-9B0D59D78DF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317" y="201497"/>
            <a:ext cx="9745683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Recursos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6BC0B6-B2D2-677E-0DA1-F5CCBC95F2B3}"/>
              </a:ext>
            </a:extLst>
          </p:cNvPr>
          <p:cNvSpPr txBox="1"/>
          <p:nvPr/>
        </p:nvSpPr>
        <p:spPr>
          <a:xfrm>
            <a:off x="2177716" y="1432264"/>
            <a:ext cx="8494295" cy="26468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  <a:hlinkClick r:id="rId3"/>
              </a:rPr>
              <a:t>es.Medicare.gov</a:t>
            </a:r>
            <a:endParaRPr lang="en-US" b="1" dirty="0">
              <a:ea typeface="+mn-lt"/>
              <a:cs typeface="+mn-lt"/>
            </a:endParaRPr>
          </a:p>
          <a:p>
            <a:pPr marL="525780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b="1" dirty="0">
                <a:ea typeface="+mn-lt"/>
                <a:cs typeface="+mn-lt"/>
              </a:rPr>
              <a:t>1-800-MEDICARE</a:t>
            </a:r>
            <a:r>
              <a:rPr lang="en-US" dirty="0">
                <a:ea typeface="+mn-lt"/>
                <a:cs typeface="+mn-lt"/>
              </a:rPr>
              <a:t> (1-800-633-4227) (TTY: 1-877-486-2048)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Disponible las 24 horas del día, </a:t>
            </a:r>
            <a:r>
              <a:rPr lang="en-US" dirty="0" err="1">
                <a:ea typeface="+mn-lt"/>
                <a:cs typeface="+mn-lt"/>
              </a:rPr>
              <a:t>incluidos</a:t>
            </a:r>
            <a:r>
              <a:rPr lang="en-US" dirty="0">
                <a:ea typeface="+mn-lt"/>
                <a:cs typeface="+mn-lt"/>
              </a:rPr>
              <a:t> los fines de </a:t>
            </a:r>
            <a:r>
              <a:rPr lang="en-US" dirty="0" err="1">
                <a:ea typeface="+mn-lt"/>
                <a:cs typeface="+mn-lt"/>
              </a:rPr>
              <a:t>semana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 err="1">
                <a:ea typeface="+mn-lt"/>
                <a:cs typeface="+mn-lt"/>
              </a:rPr>
              <a:t>Ofrece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ayuda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comparar</a:t>
            </a:r>
            <a:r>
              <a:rPr lang="en-US" dirty="0">
                <a:ea typeface="+mn-lt"/>
                <a:cs typeface="+mn-lt"/>
              </a:rPr>
              <a:t> e </a:t>
            </a:r>
            <a:r>
              <a:rPr lang="en-US" dirty="0" err="1">
                <a:ea typeface="+mn-lt"/>
                <a:cs typeface="+mn-lt"/>
              </a:rPr>
              <a:t>inscribir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planes Medicare Advantage o de </a:t>
            </a:r>
            <a:r>
              <a:rPr lang="en-US" dirty="0" err="1">
                <a:ea typeface="+mn-lt"/>
                <a:cs typeface="+mn-lt"/>
              </a:rPr>
              <a:t>medicamentos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apoyar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necesidades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seguro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continuas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982980" lvl="1" indent="-342900" rtl="0">
              <a:spcBef>
                <a:spcPts val="600"/>
              </a:spcBef>
              <a:spcAft>
                <a:spcPts val="600"/>
              </a:spcAft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Para </a:t>
            </a:r>
            <a:r>
              <a:rPr lang="en-US" dirty="0" err="1">
                <a:ea typeface="+mn-lt"/>
                <a:cs typeface="+mn-lt"/>
              </a:rPr>
              <a:t>obtener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ayuda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dirty="0" err="1">
                <a:ea typeface="+mn-lt"/>
                <a:cs typeface="+mn-lt"/>
              </a:rPr>
              <a:t>idioma</a:t>
            </a:r>
            <a:r>
              <a:rPr lang="en-US" dirty="0">
                <a:ea typeface="+mn-lt"/>
                <a:cs typeface="+mn-lt"/>
              </a:rPr>
              <a:t> que no sea </a:t>
            </a:r>
            <a:r>
              <a:rPr lang="en-US" dirty="0" err="1">
                <a:ea typeface="+mn-lt"/>
                <a:cs typeface="+mn-lt"/>
              </a:rPr>
              <a:t>inglés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español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infórmele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representante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servicio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cliente</a:t>
            </a:r>
            <a:r>
              <a:rPr lang="en-US" dirty="0">
                <a:ea typeface="+mn-lt"/>
                <a:cs typeface="+mn-lt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D1C82-B8BA-6162-4712-A081EE71C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6237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8ABDCC-A1AB-50A1-175E-3E7CD0D08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F457B4F-D9F8-E889-CA8E-2254CCFE6DA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0" y="201497"/>
            <a:ext cx="12191999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Programa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Estatal de Asistencia con el Seguro Médico (SHIP)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D94428-9046-FDCF-7605-A2713A0C2208}"/>
              </a:ext>
            </a:extLst>
          </p:cNvPr>
          <p:cNvSpPr txBox="1"/>
          <p:nvPr/>
        </p:nvSpPr>
        <p:spPr>
          <a:xfrm>
            <a:off x="381000" y="1435654"/>
            <a:ext cx="6530439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algn="ctr" rtl="0">
              <a:buClr>
                <a:srgbClr val="0C447C"/>
              </a:buClr>
            </a:pPr>
            <a:r>
              <a:rPr lang="en-US" sz="2000" b="1" dirty="0">
                <a:ea typeface="+mn-lt"/>
                <a:cs typeface="+mn-lt"/>
              </a:rPr>
              <a:t>SHIP </a:t>
            </a:r>
            <a:r>
              <a:rPr lang="en-US" sz="2000" dirty="0">
                <a:ea typeface="+mn-lt"/>
                <a:cs typeface="+mn-lt"/>
              </a:rPr>
              <a:t>es un </a:t>
            </a:r>
            <a:r>
              <a:rPr lang="en-US" sz="2000" dirty="0" err="1">
                <a:ea typeface="+mn-lt"/>
                <a:cs typeface="+mn-lt"/>
              </a:rPr>
              <a:t>programa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nacional</a:t>
            </a:r>
            <a:r>
              <a:rPr lang="en-US" sz="2000" dirty="0">
                <a:ea typeface="+mn-lt"/>
                <a:cs typeface="+mn-lt"/>
              </a:rPr>
              <a:t> que </a:t>
            </a:r>
            <a:r>
              <a:rPr lang="en-US" sz="2000" dirty="0" err="1">
                <a:ea typeface="+mn-lt"/>
                <a:cs typeface="+mn-lt"/>
              </a:rPr>
              <a:t>ofrece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asesoramiento</a:t>
            </a:r>
            <a:r>
              <a:rPr lang="en-US" sz="2000" dirty="0">
                <a:ea typeface="+mn-lt"/>
                <a:cs typeface="+mn-lt"/>
              </a:rPr>
              <a:t> gratis y </a:t>
            </a:r>
            <a:r>
              <a:rPr lang="en-US" sz="2000" dirty="0" err="1">
                <a:ea typeface="+mn-lt"/>
                <a:cs typeface="+mn-lt"/>
              </a:rPr>
              <a:t>personalizado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en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seguros</a:t>
            </a:r>
            <a:r>
              <a:rPr lang="en-US" sz="2000" dirty="0">
                <a:ea typeface="+mn-lt"/>
                <a:cs typeface="+mn-lt"/>
              </a:rPr>
              <a:t> de </a:t>
            </a:r>
            <a:r>
              <a:rPr lang="en-US" sz="2000" dirty="0" err="1">
                <a:ea typeface="+mn-lt"/>
                <a:cs typeface="+mn-lt"/>
              </a:rPr>
              <a:t>salud</a:t>
            </a:r>
            <a:r>
              <a:rPr lang="en-US" sz="2000" dirty="0">
                <a:ea typeface="+mn-lt"/>
                <a:cs typeface="+mn-lt"/>
              </a:rPr>
              <a:t> a personas con Medicare, sus </a:t>
            </a:r>
            <a:r>
              <a:rPr lang="en-US" sz="2000" dirty="0" err="1">
                <a:ea typeface="+mn-lt"/>
                <a:cs typeface="+mn-lt"/>
              </a:rPr>
              <a:t>familias</a:t>
            </a:r>
            <a:r>
              <a:rPr lang="en-US" sz="2000" dirty="0">
                <a:ea typeface="+mn-lt"/>
                <a:cs typeface="+mn-lt"/>
              </a:rPr>
              <a:t> y </a:t>
            </a:r>
            <a:r>
              <a:rPr lang="en-US" sz="2000" dirty="0" err="1">
                <a:ea typeface="+mn-lt"/>
                <a:cs typeface="+mn-lt"/>
              </a:rPr>
              <a:t>cuidadores</a:t>
            </a:r>
            <a:r>
              <a:rPr lang="en-US" sz="2000" dirty="0">
                <a:ea typeface="+mn-lt"/>
                <a:cs typeface="+mn-lt"/>
              </a:rPr>
              <a:t>, para </a:t>
            </a:r>
            <a:r>
              <a:rPr lang="en-US" sz="2000" dirty="0" err="1">
                <a:ea typeface="+mn-lt"/>
                <a:cs typeface="+mn-lt"/>
              </a:rPr>
              <a:t>ayudarles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dirty="0" err="1">
                <a:ea typeface="+mn-lt"/>
                <a:cs typeface="+mn-lt"/>
              </a:rPr>
              <a:t>tomar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decisiones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informadas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sobre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su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cuidado</a:t>
            </a:r>
            <a:r>
              <a:rPr lang="en-US" sz="2000" dirty="0">
                <a:ea typeface="+mn-lt"/>
                <a:cs typeface="+mn-lt"/>
              </a:rPr>
              <a:t> y </a:t>
            </a:r>
            <a:r>
              <a:rPr lang="en-US" sz="2000" dirty="0" err="1">
                <a:ea typeface="+mn-lt"/>
                <a:cs typeface="+mn-lt"/>
              </a:rPr>
              <a:t>beneficios</a:t>
            </a:r>
            <a:r>
              <a:rPr lang="en-US" sz="2000" dirty="0">
                <a:ea typeface="+mn-lt"/>
                <a:cs typeface="+mn-lt"/>
              </a:rPr>
              <a:t>.</a:t>
            </a:r>
          </a:p>
          <a:p>
            <a:pPr marL="457200" indent="-274320">
              <a:buClr>
                <a:srgbClr val="0C447C"/>
              </a:buClr>
              <a:buFont typeface="Wingdings" pitchFamily="2" charset="2"/>
              <a:buChar char="§"/>
            </a:pPr>
            <a:endParaRPr lang="en-US" sz="2000" dirty="0">
              <a:ea typeface="+mn-lt"/>
              <a:cs typeface="+mn-lt"/>
            </a:endParaRPr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>
                <a:highlight>
                  <a:srgbClr val="FFFF00"/>
                </a:highlight>
                <a:ea typeface="+mn-lt"/>
                <a:cs typeface="+mn-lt"/>
              </a:rPr>
              <a:t>[insert state specific contact info]</a:t>
            </a:r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sz="2000" dirty="0" err="1">
                <a:ea typeface="+mn-lt"/>
                <a:cs typeface="+mn-lt"/>
              </a:rPr>
              <a:t>Visite</a:t>
            </a:r>
            <a:r>
              <a:rPr lang="en-US" sz="2000" dirty="0">
                <a:ea typeface="+mn-lt"/>
                <a:cs typeface="+mn-lt"/>
                <a:hlinkClick r:id="rId4"/>
              </a:rPr>
              <a:t> shiphelp.org</a:t>
            </a:r>
            <a:r>
              <a:rPr lang="en-US" sz="2000" dirty="0">
                <a:ea typeface="+mn-lt"/>
                <a:cs typeface="+mn-lt"/>
              </a:rPr>
              <a:t> para </a:t>
            </a:r>
            <a:r>
              <a:rPr lang="en-US" sz="2000" dirty="0" err="1">
                <a:ea typeface="+mn-lt"/>
                <a:cs typeface="+mn-lt"/>
              </a:rPr>
              <a:t>ubicaciones</a:t>
            </a:r>
            <a:r>
              <a:rPr lang="en-US" sz="2000" dirty="0">
                <a:ea typeface="+mn-lt"/>
                <a:cs typeface="+mn-lt"/>
              </a:rPr>
              <a:t> </a:t>
            </a:r>
            <a:r>
              <a:rPr lang="en-US" sz="2000" dirty="0" err="1">
                <a:ea typeface="+mn-lt"/>
                <a:cs typeface="+mn-lt"/>
              </a:rPr>
              <a:t>cercanas</a:t>
            </a:r>
            <a:r>
              <a:rPr lang="en-US" sz="2000" dirty="0">
                <a:ea typeface="+mn-lt"/>
                <a:cs typeface="+mn-lt"/>
              </a:rPr>
              <a:t> a </a:t>
            </a:r>
            <a:r>
              <a:rPr lang="en-US" sz="2000" dirty="0" err="1">
                <a:ea typeface="+mn-lt"/>
                <a:cs typeface="+mn-lt"/>
              </a:rPr>
              <a:t>usted</a:t>
            </a:r>
            <a:endParaRPr lang="en-US" sz="2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AA24FF-233B-4CFA-7B05-A6DC7EF5D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5"/>
          <a:stretch>
            <a:fillRect/>
          </a:stretch>
        </p:blipFill>
        <p:spPr>
          <a:xfrm>
            <a:off x="7778338" y="1435654"/>
            <a:ext cx="4032662" cy="439361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9374B-C340-F4F8-B83E-D7D6E53D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14378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D393FA-5D5A-E78B-BF7F-80EFA0498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B636662-47B8-61FA-A3F3-4163C4BE5D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" y="201497"/>
            <a:ext cx="11876442" cy="64008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Información de contacto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A9BAB2-AC1D-1BBF-14CB-F880F2152D8F}"/>
              </a:ext>
            </a:extLst>
          </p:cNvPr>
          <p:cNvSpPr txBox="1"/>
          <p:nvPr/>
        </p:nvSpPr>
        <p:spPr>
          <a:xfrm>
            <a:off x="2731999" y="1423779"/>
            <a:ext cx="869328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82880" rtl="0">
              <a:buClr>
                <a:srgbClr val="0C447C"/>
              </a:buClr>
            </a:pPr>
            <a:r>
              <a:rPr lang="en-US" sz="2400">
                <a:highlight>
                  <a:srgbClr val="FFFF00"/>
                </a:highlight>
              </a:rPr>
              <a:t>[insert presenter's contact information]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E60EA2-C72B-BBEA-7AAF-5B43D64C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29902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E67EE0-1571-D247-A2BF-417C9560F82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10692" y="201497"/>
            <a:ext cx="9781309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Descargo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de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C44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responsabilidad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E139A6-DAA7-EB4E-A23B-C453E3F7C873}"/>
              </a:ext>
            </a:extLst>
          </p:cNvPr>
          <p:cNvSpPr txBox="1"/>
          <p:nvPr/>
        </p:nvSpPr>
        <p:spPr>
          <a:xfrm>
            <a:off x="2150108" y="1374171"/>
            <a:ext cx="9452083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Esta </a:t>
            </a:r>
            <a:r>
              <a:rPr lang="en-US" dirty="0" err="1">
                <a:ea typeface="+mn-lt"/>
                <a:cs typeface="+mn-lt"/>
              </a:rPr>
              <a:t>información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actualizada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momento</a:t>
            </a:r>
            <a:r>
              <a:rPr lang="en-US" dirty="0">
                <a:ea typeface="+mn-lt"/>
                <a:cs typeface="+mn-lt"/>
              </a:rPr>
              <a:t> de la </a:t>
            </a:r>
            <a:r>
              <a:rPr lang="en-US" dirty="0" err="1">
                <a:ea typeface="+mn-lt"/>
                <a:cs typeface="+mn-lt"/>
              </a:rPr>
              <a:t>presentación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pero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política</a:t>
            </a:r>
            <a:r>
              <a:rPr lang="en-US" dirty="0">
                <a:ea typeface="+mn-lt"/>
                <a:cs typeface="+mn-lt"/>
              </a:rPr>
              <a:t> de Medicare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sujeta</a:t>
            </a:r>
            <a:r>
              <a:rPr lang="en-US" dirty="0">
                <a:ea typeface="+mn-lt"/>
                <a:cs typeface="+mn-lt"/>
              </a:rPr>
              <a:t> a </a:t>
            </a:r>
            <a:r>
              <a:rPr lang="en-US" dirty="0" err="1">
                <a:ea typeface="+mn-lt"/>
                <a:cs typeface="+mn-lt"/>
              </a:rPr>
              <a:t>cambios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El </a:t>
            </a:r>
            <a:r>
              <a:rPr lang="en-US" dirty="0" err="1">
                <a:ea typeface="+mn-lt"/>
                <a:cs typeface="+mn-lt"/>
              </a:rPr>
              <a:t>contenido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este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documento</a:t>
            </a:r>
            <a:r>
              <a:rPr lang="en-US" dirty="0">
                <a:ea typeface="+mn-lt"/>
                <a:cs typeface="+mn-lt"/>
              </a:rPr>
              <a:t> no </a:t>
            </a:r>
            <a:r>
              <a:rPr lang="en-US" dirty="0" err="1">
                <a:ea typeface="+mn-lt"/>
                <a:cs typeface="+mn-lt"/>
              </a:rPr>
              <a:t>tiene</a:t>
            </a:r>
            <a:r>
              <a:rPr lang="en-US" dirty="0">
                <a:ea typeface="+mn-lt"/>
                <a:cs typeface="+mn-lt"/>
              </a:rPr>
              <a:t> la </a:t>
            </a:r>
            <a:r>
              <a:rPr lang="en-US" dirty="0" err="1">
                <a:ea typeface="+mn-lt"/>
                <a:cs typeface="+mn-lt"/>
              </a:rPr>
              <a:t>fuerza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efecto</a:t>
            </a:r>
            <a:r>
              <a:rPr lang="en-US" dirty="0">
                <a:ea typeface="+mn-lt"/>
                <a:cs typeface="+mn-lt"/>
              </a:rPr>
              <a:t> de ley y no </a:t>
            </a:r>
            <a:r>
              <a:rPr lang="en-US" dirty="0" err="1">
                <a:ea typeface="+mn-lt"/>
                <a:cs typeface="+mn-lt"/>
              </a:rPr>
              <a:t>está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destinado</a:t>
            </a:r>
            <a:r>
              <a:rPr lang="en-US" dirty="0">
                <a:ea typeface="+mn-lt"/>
                <a:cs typeface="+mn-lt"/>
              </a:rPr>
              <a:t> para </a:t>
            </a:r>
            <a:r>
              <a:rPr lang="en-US" dirty="0" err="1">
                <a:ea typeface="+mn-lt"/>
                <a:cs typeface="+mn-lt"/>
              </a:rPr>
              <a:t>obligar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público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ninguna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manera</a:t>
            </a:r>
            <a:r>
              <a:rPr lang="en-US" dirty="0">
                <a:ea typeface="+mn-lt"/>
                <a:cs typeface="+mn-lt"/>
              </a:rPr>
              <a:t>, a </a:t>
            </a:r>
            <a:r>
              <a:rPr lang="en-US" dirty="0" err="1">
                <a:ea typeface="+mn-lt"/>
                <a:cs typeface="+mn-lt"/>
              </a:rPr>
              <a:t>menos</a:t>
            </a:r>
            <a:r>
              <a:rPr lang="en-US" dirty="0">
                <a:ea typeface="+mn-lt"/>
                <a:cs typeface="+mn-lt"/>
              </a:rPr>
              <a:t> que se </a:t>
            </a:r>
            <a:r>
              <a:rPr lang="en-US" dirty="0" err="1">
                <a:ea typeface="+mn-lt"/>
                <a:cs typeface="+mn-lt"/>
              </a:rPr>
              <a:t>incorpore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específicamente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en</a:t>
            </a:r>
            <a:r>
              <a:rPr lang="en-US" dirty="0">
                <a:ea typeface="+mn-lt"/>
                <a:cs typeface="+mn-lt"/>
              </a:rPr>
              <a:t> un </a:t>
            </a:r>
            <a:r>
              <a:rPr lang="en-US" dirty="0" err="1">
                <a:ea typeface="+mn-lt"/>
                <a:cs typeface="+mn-lt"/>
              </a:rPr>
              <a:t>contrato</a:t>
            </a:r>
            <a:r>
              <a:rPr lang="en-US" dirty="0">
                <a:ea typeface="+mn-lt"/>
                <a:cs typeface="+mn-lt"/>
              </a:rPr>
              <a:t>. </a:t>
            </a:r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El </a:t>
            </a:r>
            <a:r>
              <a:rPr lang="en-US" dirty="0" err="1">
                <a:ea typeface="+mn-lt"/>
                <a:cs typeface="+mn-lt"/>
              </a:rPr>
              <a:t>único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propósito</a:t>
            </a:r>
            <a:r>
              <a:rPr lang="en-US" dirty="0">
                <a:ea typeface="+mn-lt"/>
                <a:cs typeface="+mn-lt"/>
              </a:rPr>
              <a:t> de </a:t>
            </a:r>
            <a:r>
              <a:rPr lang="en-US" dirty="0" err="1">
                <a:ea typeface="+mn-lt"/>
                <a:cs typeface="+mn-lt"/>
              </a:rPr>
              <a:t>este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documento</a:t>
            </a:r>
            <a:r>
              <a:rPr lang="en-US" dirty="0">
                <a:ea typeface="+mn-lt"/>
                <a:cs typeface="+mn-lt"/>
              </a:rPr>
              <a:t> es </a:t>
            </a:r>
            <a:r>
              <a:rPr lang="en-US" dirty="0" err="1">
                <a:ea typeface="+mn-lt"/>
                <a:cs typeface="+mn-lt"/>
              </a:rPr>
              <a:t>dar</a:t>
            </a:r>
            <a:r>
              <a:rPr lang="en-US" dirty="0">
                <a:ea typeface="+mn-lt"/>
                <a:cs typeface="+mn-lt"/>
              </a:rPr>
              <a:t> mayor </a:t>
            </a:r>
            <a:r>
              <a:rPr lang="en-US" dirty="0" err="1">
                <a:ea typeface="+mn-lt"/>
                <a:cs typeface="+mn-lt"/>
              </a:rPr>
              <a:t>claridad</a:t>
            </a:r>
            <a:r>
              <a:rPr lang="en-US" dirty="0">
                <a:ea typeface="+mn-lt"/>
                <a:cs typeface="+mn-lt"/>
              </a:rPr>
              <a:t> al </a:t>
            </a:r>
            <a:r>
              <a:rPr lang="en-US" dirty="0" err="1">
                <a:ea typeface="+mn-lt"/>
                <a:cs typeface="+mn-lt"/>
              </a:rPr>
              <a:t>público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sobre</a:t>
            </a:r>
            <a:r>
              <a:rPr lang="en-US" dirty="0">
                <a:ea typeface="+mn-lt"/>
                <a:cs typeface="+mn-lt"/>
              </a:rPr>
              <a:t> los </a:t>
            </a:r>
            <a:r>
              <a:rPr lang="en-US" dirty="0" err="1">
                <a:ea typeface="+mn-lt"/>
                <a:cs typeface="+mn-lt"/>
              </a:rPr>
              <a:t>requisitos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legales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existentes</a:t>
            </a:r>
            <a:r>
              <a:rPr lang="en-US" dirty="0">
                <a:ea typeface="+mn-lt"/>
                <a:cs typeface="+mn-lt"/>
              </a:rPr>
              <a:t>.</a:t>
            </a:r>
          </a:p>
          <a:p>
            <a:pPr marL="525780" indent="-342900" rtl="0">
              <a:buClr>
                <a:srgbClr val="0C447C"/>
              </a:buClr>
              <a:buFont typeface="Arial" panose="020B0604020202020204" pitchFamily="34" charset="0"/>
              <a:buChar char="•"/>
            </a:pPr>
            <a:r>
              <a:rPr lang="en-US" dirty="0">
                <a:ea typeface="+mn-lt"/>
                <a:cs typeface="+mn-lt"/>
              </a:rPr>
              <a:t>Esta </a:t>
            </a:r>
            <a:r>
              <a:rPr lang="en-US" dirty="0" err="1">
                <a:ea typeface="+mn-lt"/>
                <a:cs typeface="+mn-lt"/>
              </a:rPr>
              <a:t>comunicación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fue</a:t>
            </a:r>
            <a:r>
              <a:rPr lang="en-US" dirty="0">
                <a:ea typeface="+mn-lt"/>
                <a:cs typeface="+mn-lt"/>
              </a:rPr>
              <a:t> impresa, </a:t>
            </a:r>
            <a:r>
              <a:rPr lang="en-US" dirty="0" err="1">
                <a:ea typeface="+mn-lt"/>
                <a:cs typeface="+mn-lt"/>
              </a:rPr>
              <a:t>publicada</a:t>
            </a:r>
            <a:r>
              <a:rPr lang="en-US" dirty="0">
                <a:ea typeface="+mn-lt"/>
                <a:cs typeface="+mn-lt"/>
              </a:rPr>
              <a:t> o </a:t>
            </a:r>
            <a:r>
              <a:rPr lang="en-US" dirty="0" err="1">
                <a:ea typeface="+mn-lt"/>
                <a:cs typeface="+mn-lt"/>
              </a:rPr>
              <a:t>producida</a:t>
            </a:r>
            <a:r>
              <a:rPr lang="en-US" dirty="0">
                <a:ea typeface="+mn-lt"/>
                <a:cs typeface="+mn-lt"/>
              </a:rPr>
              <a:t> y </a:t>
            </a:r>
            <a:r>
              <a:rPr lang="en-US" dirty="0" err="1">
                <a:ea typeface="+mn-lt"/>
                <a:cs typeface="+mn-lt"/>
              </a:rPr>
              <a:t>difundida</a:t>
            </a:r>
            <a:r>
              <a:rPr lang="en-US" dirty="0">
                <a:ea typeface="+mn-lt"/>
                <a:cs typeface="+mn-lt"/>
              </a:rPr>
              <a:t> a con dinero de los </a:t>
            </a:r>
            <a:r>
              <a:rPr lang="en-US" dirty="0" err="1">
                <a:ea typeface="+mn-lt"/>
                <a:cs typeface="+mn-lt"/>
              </a:rPr>
              <a:t>contribuyentes</a:t>
            </a:r>
            <a:r>
              <a:rPr lang="en-US" dirty="0">
                <a:ea typeface="+mn-lt"/>
                <a:cs typeface="+mn-lt"/>
              </a:rPr>
              <a:t> de los </a:t>
            </a:r>
            <a:r>
              <a:rPr lang="en-US" dirty="0" err="1">
                <a:ea typeface="+mn-lt"/>
                <a:cs typeface="+mn-lt"/>
              </a:rPr>
              <a:t>Estados</a:t>
            </a:r>
            <a:r>
              <a:rPr lang="en-US" dirty="0">
                <a:ea typeface="+mn-lt"/>
                <a:cs typeface="+mn-lt"/>
              </a:rPr>
              <a:t> Unidos.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B1E3A-8936-DB4A-A351-BD650CB2D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7F351-82FE-6748-A3E2-20FA9B2ECD3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69453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4.14 unknown"/>
  <p:tag name="AS_RELEASE_DATE" val="2021.05.31"/>
  <p:tag name="AS_TITLE" val="Aspose.Slides for Java"/>
  <p:tag name="AS_VERSION" val="21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PTDiamondthemepresen" id="{60C049AB-401F-EF43-A3AF-86458C1F765D}" vid="{27895DCB-09AB-284B-8E76-A90C198CA5B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1563</TotalTime>
  <Words>5812</Words>
  <Application>Microsoft Office PowerPoint</Application>
  <PresentationFormat>Widescreen</PresentationFormat>
  <Paragraphs>351</Paragraphs>
  <Slides>34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Times New Roman</vt:lpstr>
      <vt:lpstr>Wingdings</vt:lpstr>
      <vt:lpstr>Office Theme</vt:lpstr>
      <vt:lpstr>Inscripción Abierta de Medicare</vt:lpstr>
      <vt:lpstr>2 formas principales de obtener cobertura de Medicare</vt:lpstr>
      <vt:lpstr>Periodo de Inscripción Abierta de Medicare </vt:lpstr>
      <vt:lpstr>Revise su Aviso Anual de Cambio</vt:lpstr>
      <vt:lpstr>Inscripción Abierta: Lo que puede hacer</vt:lpstr>
      <vt:lpstr>Consideraciones de Medicare Advantage</vt:lpstr>
      <vt:lpstr>Consideraciones sobre la cobertura de medicamentos de la Parte D de Medicare</vt:lpstr>
      <vt:lpstr>Pólizas de Medigap </vt:lpstr>
      <vt:lpstr>Decisión: ¿Necesito una póliza Medigap?</vt:lpstr>
      <vt:lpstr>Encuentre planes de salud y medicamentos en es.Medicare.gov</vt:lpstr>
      <vt:lpstr>¿Por qué comparar planes en es.Medicare.gov?</vt:lpstr>
      <vt:lpstr>Cuidado con el fraude de Mercadeo</vt:lpstr>
      <vt:lpstr>NUEVAS actualizaciones de Medicare.gov para OE 2027 </vt:lpstr>
      <vt:lpstr>NUEVAS actualizaciones de es.Medicare.gov/plan-compare para OE 2027 </vt:lpstr>
      <vt:lpstr>¿Qué hay de nuevo en el programa de Medicare para 2027?</vt:lpstr>
      <vt:lpstr>Programas de Ahorros de Medicare </vt:lpstr>
      <vt:lpstr>Parte D Subvención para Bajos Ingresos (LIS o "Ayuda Adicional)</vt:lpstr>
      <vt:lpstr>Límites de Ingresos y Recursos de 2026* para Solicitar Ayuda Adcional </vt:lpstr>
      <vt:lpstr>Lo Que Paga Bajo la Ayuda Adicional en 2027</vt:lpstr>
      <vt:lpstr>Calificación para Ayuda Adicional </vt:lpstr>
      <vt:lpstr>Encuentre proveedores de Medicare</vt:lpstr>
      <vt:lpstr>Puntos clave de Inscripción Abierta 2027</vt:lpstr>
      <vt:lpstr>Ejemplos de Divulgación de Inscripción Abierta 2027</vt:lpstr>
      <vt:lpstr>Puntos clave del Programa de Prevención de la Diabetes de Medicare (MDPP) Septiembre – Noviembre 2026 </vt:lpstr>
      <vt:lpstr>Ejemplos de Divulgación del Programa de Prevención de la Diabetes de Medicare</vt:lpstr>
      <vt:lpstr>Puntos clave de Medicare "Vuélvase digital" Septiembre – principios de 2027 </vt:lpstr>
      <vt:lpstr>Ejemplos de Divulgación"Vuélvase Digital" de Medicare</vt:lpstr>
      <vt:lpstr>Resúmenes de Medicare (MSNs) en es.Medicare.gov</vt:lpstr>
      <vt:lpstr>Manual de "Medicare y Usted" en es.Medicare.gov</vt:lpstr>
      <vt:lpstr>Innovar con Medicare</vt:lpstr>
      <vt:lpstr>Recursos</vt:lpstr>
      <vt:lpstr>Programa Estatal de Asistencia con el Seguro Médico (SHIP)</vt:lpstr>
      <vt:lpstr>Información de contacto</vt:lpstr>
      <vt:lpstr>Descargo de responsabilidad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Booth, Natalie</dc:creator>
  <cp:lastModifiedBy>Tirado, LIZETTE (CMS/OC)</cp:lastModifiedBy>
  <cp:revision>295</cp:revision>
  <cp:lastPrinted>2026-06-24T19:49:43Z</cp:lastPrinted>
  <dcterms:created xsi:type="dcterms:W3CDTF">2021-06-07T14:21:13Z</dcterms:created>
  <dcterms:modified xsi:type="dcterms:W3CDTF">2026-10-06T22:16:01Z</dcterms:modified>
</cp:coreProperties>
</file>