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6"/>
  </p:notesMasterIdLst>
  <p:sldIdLst>
    <p:sldId id="256" r:id="rId2"/>
    <p:sldId id="260" r:id="rId3"/>
    <p:sldId id="264" r:id="rId4"/>
    <p:sldId id="301" r:id="rId5"/>
    <p:sldId id="302" r:id="rId6"/>
    <p:sldId id="262" r:id="rId7"/>
    <p:sldId id="552" r:id="rId8"/>
    <p:sldId id="267" r:id="rId9"/>
    <p:sldId id="269" r:id="rId10"/>
    <p:sldId id="553" r:id="rId11"/>
    <p:sldId id="271" r:id="rId12"/>
    <p:sldId id="554" r:id="rId13"/>
    <p:sldId id="273" r:id="rId14"/>
    <p:sldId id="299" r:id="rId15"/>
    <p:sldId id="551" r:id="rId16"/>
    <p:sldId id="555" r:id="rId17"/>
    <p:sldId id="277" r:id="rId18"/>
    <p:sldId id="279" r:id="rId19"/>
    <p:sldId id="556" r:id="rId20"/>
    <p:sldId id="274" r:id="rId21"/>
    <p:sldId id="293" r:id="rId22"/>
    <p:sldId id="550" r:id="rId23"/>
    <p:sldId id="282" r:id="rId24"/>
    <p:sldId id="304" r:id="rId25"/>
    <p:sldId id="305" r:id="rId26"/>
    <p:sldId id="306" r:id="rId27"/>
    <p:sldId id="307" r:id="rId28"/>
    <p:sldId id="292" r:id="rId29"/>
    <p:sldId id="308" r:id="rId30"/>
    <p:sldId id="294" r:id="rId31"/>
    <p:sldId id="297" r:id="rId32"/>
    <p:sldId id="295" r:id="rId33"/>
    <p:sldId id="296" r:id="rId34"/>
    <p:sldId id="25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88FE09-D6D9-3E00-EA8E-453E87D8DC03}" name="Natalie Booth" initials="NB" userId="Natalie Booth" providerId="None"/>
  <p188:author id="{4EB7A118-C55E-5938-363A-D92BCE81D981}" name="Heather Holland" initials="HH" userId="S-1-5-21-4095628063-3556742122-3606576086-160584" providerId="AD"/>
  <p188:author id="{D879005B-C9EC-0114-72B5-57284F0AD70E}" name="Graham, Makayla (CMS/OC)" initials="MG" userId="S::makayla.graham@cms.hhs.gov::9cde76bc-afa8-4c9e-9eb7-f8c47662b14e" providerId="AD"/>
  <p188:author id="{2A828A65-AB9F-A4C2-D804-976029E082F9}" name="Booth, Natalie (CMS/OC)" initials="BN" userId="S::natalie.booth@cms.hhs.gov::b27f5560-c5b5-4720-aca6-fb9db3b8297b" providerId="AD"/>
  <p188:author id="{8FA42471-A9DB-6083-F1B5-F0401BE5F914}" name="Gordon, Erin (CMS/OC)" initials="EG" userId="S::erin.gordon@cms.hhs.gov::ff3b03ec-2bd6-4728-9caf-f723e702e94c" providerId="AD"/>
  <p188:author id="{7DB0EF8D-DF40-9A54-6FC5-0F36B982697B}" name="Holland, Heather (CMS/OC)" initials="HH" userId="S::heather.holland@cms.hhs.gov::1196eccc-8521-4f3c-8339-9c4a2803715a" providerId="AD"/>
  <p188:author id="{C711BF9F-122E-5EB6-A11B-69FB61293849}" name="Miner, Amy (CMS/OC)" initials="AM" userId="S::amy.miner@cms.hhs.gov::33760fed-62ff-4c49-b742-c1a91e9591c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CFD5EA"/>
    <a:srgbClr val="16457A"/>
    <a:srgbClr val="0C447C"/>
    <a:srgbClr val="063A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5" autoAdjust="0"/>
    <p:restoredTop sz="80904" autoAdjust="0"/>
  </p:normalViewPr>
  <p:slideViewPr>
    <p:cSldViewPr snapToGrid="0">
      <p:cViewPr varScale="1">
        <p:scale>
          <a:sx n="89" d="100"/>
          <a:sy n="89" d="100"/>
        </p:scale>
        <p:origin x="1398" y="114"/>
      </p:cViewPr>
      <p:guideLst/>
    </p:cSldViewPr>
  </p:slideViewPr>
  <p:outlineViewPr>
    <p:cViewPr>
      <p:scale>
        <a:sx n="33" d="100"/>
        <a:sy n="33" d="100"/>
      </p:scale>
      <p:origin x="0" y="-1901"/>
    </p:cViewPr>
    <p:sldLst>
      <p:sld r:id="rId1" collapse="1"/>
    </p:sldLst>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72" d="100"/>
          <a:sy n="72" d="100"/>
        </p:scale>
        <p:origin x="3010"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15.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node0NoLn">
    <dgm:fillClrLst meth="repeat">
      <a:schemeClr val="accent1">
        <a:shade val="80000"/>
      </a:schemeClr>
    </dgm:fillClrLst>
    <dgm:linClrLst meth="repeat">
      <a:schemeClr val="lt1">
        <a:alpha val="0"/>
      </a:schemeClr>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node1NoLn">
    <dgm:fillClrLst>
      <a:schemeClr val="accent1">
        <a:shade val="80000"/>
      </a:schemeClr>
      <a:schemeClr val="accent1">
        <a:tint val="70000"/>
      </a:schemeClr>
    </dgm:fillClrLst>
    <dgm:linClrLst meth="repeat">
      <a:schemeClr val="lt1">
        <a:alpha val="0"/>
      </a:schemeClr>
    </dgm:linClrLst>
    <dgm:effectClrLst/>
    <dgm:txLinClrLst/>
    <dgm:txFillClrLst/>
    <dgm:txEffectClrLst/>
  </dgm:styleLbl>
  <dgm:styleLbl name="ltNode1NoLn">
    <dgm:fillClrLst>
      <a:schemeClr val="accent1">
        <a:tint val="75000"/>
      </a:schemeClr>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2NoLn">
    <dgm:fillClrLst>
      <a:schemeClr val="accent1">
        <a:tint val="99000"/>
      </a:schemeClr>
    </dgm:fillClrLst>
    <dgm:linClrLst meth="repeat">
      <a:schemeClr val="lt1">
        <a:alpha val="0"/>
      </a:schemeClr>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3NoLn">
    <dgm:fillClrLst>
      <a:schemeClr val="accent1">
        <a:tint val="80000"/>
      </a:schemeClr>
    </dgm:fillClrLst>
    <dgm:linClrLst meth="repeat">
      <a:schemeClr val="lt1">
        <a:alpha val="0"/>
      </a:schemeClr>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node4NoLn">
    <dgm:fillClrLst>
      <a:schemeClr val="accent1">
        <a:tint val="70000"/>
      </a:schemeClr>
    </dgm:fillClrLst>
    <dgm:linClrLst meth="repeat">
      <a:schemeClr val="lt1">
        <a:alpha val="0"/>
      </a:schemeClr>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C3D26C0-A32F-4A23-AAF4-F14C66B11F9D}" type="doc">
      <dgm:prSet loTypeId="urn:microsoft.com/office/officeart/2005/8/layout/architecture" loCatId="list" qsTypeId="urn:microsoft.com/office/officeart/2005/8/quickstyle/simple1#29" qsCatId="simple" csTypeId="urn:microsoft.com/office/officeart/2005/8/colors/accent1_3" csCatId="accent1" phldr="1"/>
      <dgm:spPr/>
      <dgm:t>
        <a:bodyPr/>
        <a:lstStyle/>
        <a:p>
          <a:endParaRPr lang="en-US"/>
        </a:p>
      </dgm:t>
    </dgm:pt>
    <dgm:pt modelId="{24912231-E40C-429B-9814-168E4DCF6B45}">
      <dgm:prSet/>
      <dgm:spPr/>
      <dgm:t>
        <a:bodyPr/>
        <a:lstStyle/>
        <a:p>
          <a:r>
            <a:rPr lang="en-US" b="1" dirty="0">
              <a:solidFill>
                <a:schemeClr val="bg1"/>
              </a:solidFill>
            </a:rPr>
            <a:t>The Medicare Open Enrollment is October 15 through December 7.</a:t>
          </a:r>
        </a:p>
      </dgm:t>
    </dgm:pt>
    <dgm:pt modelId="{F7F10044-A06A-47AC-9CC5-71035569DFAB}" type="parTrans" cxnId="{5C65D036-7EC0-429F-A348-599C9F9A9C95}">
      <dgm:prSet/>
      <dgm:spPr/>
      <dgm:t>
        <a:bodyPr/>
        <a:lstStyle/>
        <a:p>
          <a:endParaRPr lang="en-US" b="1">
            <a:solidFill>
              <a:schemeClr val="bg1"/>
            </a:solidFill>
          </a:endParaRPr>
        </a:p>
      </dgm:t>
    </dgm:pt>
    <dgm:pt modelId="{C9B4D64F-FAF2-43DC-B65A-AAF73295AAC6}" type="sibTrans" cxnId="{5C65D036-7EC0-429F-A348-599C9F9A9C95}">
      <dgm:prSet/>
      <dgm:spPr/>
      <dgm:t>
        <a:bodyPr/>
        <a:lstStyle/>
        <a:p>
          <a:endParaRPr lang="en-US" b="1">
            <a:solidFill>
              <a:schemeClr val="bg1"/>
            </a:solidFill>
          </a:endParaRPr>
        </a:p>
      </dgm:t>
    </dgm:pt>
    <dgm:pt modelId="{084A8017-449E-4786-8FA9-3C67C2C1E5A1}">
      <dgm:prSet/>
      <dgm:spPr/>
      <dgm:t>
        <a:bodyPr/>
        <a:lstStyle/>
        <a:p>
          <a:r>
            <a:rPr lang="en-US" b="1">
              <a:solidFill>
                <a:schemeClr val="bg1"/>
              </a:solidFill>
            </a:rPr>
            <a:t>Medicare.gov (and 1-800-MEDICARE) are the official sources for Medicare Open Enrollment.</a:t>
          </a:r>
        </a:p>
      </dgm:t>
    </dgm:pt>
    <dgm:pt modelId="{1E458ADD-413C-4A13-8D66-7244C4033222}" type="parTrans" cxnId="{28F86A7A-C5CA-4817-96AD-E4CDCC47A775}">
      <dgm:prSet/>
      <dgm:spPr/>
      <dgm:t>
        <a:bodyPr/>
        <a:lstStyle/>
        <a:p>
          <a:endParaRPr lang="en-US" b="1">
            <a:solidFill>
              <a:schemeClr val="bg1"/>
            </a:solidFill>
          </a:endParaRPr>
        </a:p>
      </dgm:t>
    </dgm:pt>
    <dgm:pt modelId="{20319568-C540-43D5-B749-F319519CB9F3}" type="sibTrans" cxnId="{28F86A7A-C5CA-4817-96AD-E4CDCC47A775}">
      <dgm:prSet/>
      <dgm:spPr/>
      <dgm:t>
        <a:bodyPr/>
        <a:lstStyle/>
        <a:p>
          <a:endParaRPr lang="en-US" b="1">
            <a:solidFill>
              <a:schemeClr val="bg1"/>
            </a:solidFill>
          </a:endParaRPr>
        </a:p>
      </dgm:t>
    </dgm:pt>
    <dgm:pt modelId="{7BCF518B-6E2D-4DEE-BEDA-D3C17AE93505}">
      <dgm:prSet/>
      <dgm:spPr/>
      <dgm:t>
        <a:bodyPr/>
        <a:lstStyle/>
        <a:p>
          <a:r>
            <a:rPr lang="en-US" b="1">
              <a:solidFill>
                <a:schemeClr val="bg1"/>
              </a:solidFill>
            </a:rPr>
            <a:t>Plans can change every year. Your health needs can change, too. By comparing all your options, you could save money, find better coverage, or both.</a:t>
          </a:r>
        </a:p>
      </dgm:t>
    </dgm:pt>
    <dgm:pt modelId="{13A6001F-0D41-4FC2-B81F-68EFBD8A5878}" type="parTrans" cxnId="{1F27E5A8-3DEA-4336-B2D5-2F5263060142}">
      <dgm:prSet/>
      <dgm:spPr/>
      <dgm:t>
        <a:bodyPr/>
        <a:lstStyle/>
        <a:p>
          <a:endParaRPr lang="en-US" b="1">
            <a:solidFill>
              <a:schemeClr val="bg1"/>
            </a:solidFill>
          </a:endParaRPr>
        </a:p>
      </dgm:t>
    </dgm:pt>
    <dgm:pt modelId="{F6B7FED6-DA27-41AA-AC2A-413B06A12BA9}" type="sibTrans" cxnId="{1F27E5A8-3DEA-4336-B2D5-2F5263060142}">
      <dgm:prSet/>
      <dgm:spPr/>
      <dgm:t>
        <a:bodyPr/>
        <a:lstStyle/>
        <a:p>
          <a:endParaRPr lang="en-US" b="1">
            <a:solidFill>
              <a:schemeClr val="bg1"/>
            </a:solidFill>
          </a:endParaRPr>
        </a:p>
      </dgm:t>
    </dgm:pt>
    <dgm:pt modelId="{5232FF9F-26C7-4FF4-A228-463514CCED9A}">
      <dgm:prSet/>
      <dgm:spPr/>
      <dgm:t>
        <a:bodyPr/>
        <a:lstStyle/>
        <a:p>
          <a:r>
            <a:rPr lang="en-US" b="1">
              <a:solidFill>
                <a:schemeClr val="bg1"/>
              </a:solidFill>
            </a:rPr>
            <a:t>Log in or start an account at Medicare.gov to do a personalized, side-by-side comparison of health and drug plans.</a:t>
          </a:r>
        </a:p>
      </dgm:t>
    </dgm:pt>
    <dgm:pt modelId="{74DD886E-833A-4BE7-96E3-13E8ADF1E2CA}" type="parTrans" cxnId="{60C1F951-00F7-4A80-9E81-641B5B3378BD}">
      <dgm:prSet/>
      <dgm:spPr/>
      <dgm:t>
        <a:bodyPr/>
        <a:lstStyle/>
        <a:p>
          <a:endParaRPr lang="en-US" b="1">
            <a:solidFill>
              <a:schemeClr val="bg1"/>
            </a:solidFill>
          </a:endParaRPr>
        </a:p>
      </dgm:t>
    </dgm:pt>
    <dgm:pt modelId="{12245D56-0FDC-4555-A941-E85F6AC70749}" type="sibTrans" cxnId="{60C1F951-00F7-4A80-9E81-641B5B3378BD}">
      <dgm:prSet/>
      <dgm:spPr/>
      <dgm:t>
        <a:bodyPr/>
        <a:lstStyle/>
        <a:p>
          <a:endParaRPr lang="en-US" b="1">
            <a:solidFill>
              <a:schemeClr val="bg1"/>
            </a:solidFill>
          </a:endParaRPr>
        </a:p>
      </dgm:t>
    </dgm:pt>
    <dgm:pt modelId="{98B84ACA-5428-4A05-A8EA-8A89E6E51DBF}">
      <dgm:prSet/>
      <dgm:spPr/>
      <dgm:t>
        <a:bodyPr/>
        <a:lstStyle/>
        <a:p>
          <a:r>
            <a:rPr lang="en-US" b="1">
              <a:solidFill>
                <a:schemeClr val="bg1"/>
              </a:solidFill>
            </a:rPr>
            <a:t>Make sure your prescription drugs are covered.</a:t>
          </a:r>
        </a:p>
      </dgm:t>
    </dgm:pt>
    <dgm:pt modelId="{70305612-B8F1-4ADA-8B06-B5CFE493B95D}" type="parTrans" cxnId="{0E089150-F74A-48CC-B41E-77CE6F914EB5}">
      <dgm:prSet/>
      <dgm:spPr/>
      <dgm:t>
        <a:bodyPr/>
        <a:lstStyle/>
        <a:p>
          <a:endParaRPr lang="en-US" b="1">
            <a:solidFill>
              <a:schemeClr val="bg1"/>
            </a:solidFill>
          </a:endParaRPr>
        </a:p>
      </dgm:t>
    </dgm:pt>
    <dgm:pt modelId="{93201296-C50D-4457-A7BF-43F8ED15B5EF}" type="sibTrans" cxnId="{0E089150-F74A-48CC-B41E-77CE6F914EB5}">
      <dgm:prSet/>
      <dgm:spPr/>
      <dgm:t>
        <a:bodyPr/>
        <a:lstStyle/>
        <a:p>
          <a:endParaRPr lang="en-US" b="1">
            <a:solidFill>
              <a:schemeClr val="bg1"/>
            </a:solidFill>
          </a:endParaRPr>
        </a:p>
      </dgm:t>
    </dgm:pt>
    <dgm:pt modelId="{408CC7FF-8B4D-4BB4-8F76-6E87FCC6AD64}" type="pres">
      <dgm:prSet presAssocID="{2C3D26C0-A32F-4A23-AAF4-F14C66B11F9D}" presName="Name0" presStyleCnt="0">
        <dgm:presLayoutVars>
          <dgm:chPref val="1"/>
          <dgm:dir/>
          <dgm:animOne val="branch"/>
          <dgm:animLvl val="lvl"/>
          <dgm:resizeHandles/>
        </dgm:presLayoutVars>
      </dgm:prSet>
      <dgm:spPr/>
    </dgm:pt>
    <dgm:pt modelId="{64CCB2F0-3EB4-452A-A45B-604DE1D270B1}" type="pres">
      <dgm:prSet presAssocID="{24912231-E40C-429B-9814-168E4DCF6B45}" presName="vertOne" presStyleCnt="0"/>
      <dgm:spPr/>
    </dgm:pt>
    <dgm:pt modelId="{8FFE2A07-76E2-40EA-A7A7-B279ED3CE367}" type="pres">
      <dgm:prSet presAssocID="{24912231-E40C-429B-9814-168E4DCF6B45}" presName="txOne" presStyleLbl="node0" presStyleIdx="0" presStyleCnt="5">
        <dgm:presLayoutVars>
          <dgm:chPref val="3"/>
        </dgm:presLayoutVars>
      </dgm:prSet>
      <dgm:spPr/>
    </dgm:pt>
    <dgm:pt modelId="{46ADA941-71FE-46AC-A56A-A80506B8FC7B}" type="pres">
      <dgm:prSet presAssocID="{24912231-E40C-429B-9814-168E4DCF6B45}" presName="horzOne" presStyleCnt="0"/>
      <dgm:spPr/>
    </dgm:pt>
    <dgm:pt modelId="{A644E19C-CD8D-4BE6-87C3-35C2B8417A01}" type="pres">
      <dgm:prSet presAssocID="{C9B4D64F-FAF2-43DC-B65A-AAF73295AAC6}" presName="sibSpaceOne" presStyleCnt="0"/>
      <dgm:spPr/>
    </dgm:pt>
    <dgm:pt modelId="{5A84B8CB-8E53-4DE8-ADD9-0EC9098331EE}" type="pres">
      <dgm:prSet presAssocID="{084A8017-449E-4786-8FA9-3C67C2C1E5A1}" presName="vertOne" presStyleCnt="0"/>
      <dgm:spPr/>
    </dgm:pt>
    <dgm:pt modelId="{D9E784ED-DEB6-48E7-A39E-ED2770A2E83A}" type="pres">
      <dgm:prSet presAssocID="{084A8017-449E-4786-8FA9-3C67C2C1E5A1}" presName="txOne" presStyleLbl="node0" presStyleIdx="1" presStyleCnt="5">
        <dgm:presLayoutVars>
          <dgm:chPref val="3"/>
        </dgm:presLayoutVars>
      </dgm:prSet>
      <dgm:spPr/>
    </dgm:pt>
    <dgm:pt modelId="{76154D06-DD2D-43A1-A593-CBD084F8B795}" type="pres">
      <dgm:prSet presAssocID="{084A8017-449E-4786-8FA9-3C67C2C1E5A1}" presName="horzOne" presStyleCnt="0"/>
      <dgm:spPr/>
    </dgm:pt>
    <dgm:pt modelId="{D5399C4D-AB00-4D02-BBCB-70634116B630}" type="pres">
      <dgm:prSet presAssocID="{20319568-C540-43D5-B749-F319519CB9F3}" presName="sibSpaceOne" presStyleCnt="0"/>
      <dgm:spPr/>
    </dgm:pt>
    <dgm:pt modelId="{F950C6FF-96C2-4E2B-9C21-E864C144F82F}" type="pres">
      <dgm:prSet presAssocID="{7BCF518B-6E2D-4DEE-BEDA-D3C17AE93505}" presName="vertOne" presStyleCnt="0"/>
      <dgm:spPr/>
    </dgm:pt>
    <dgm:pt modelId="{C561CA86-86A3-4667-91F3-27865FA03EA6}" type="pres">
      <dgm:prSet presAssocID="{7BCF518B-6E2D-4DEE-BEDA-D3C17AE93505}" presName="txOne" presStyleLbl="node0" presStyleIdx="2" presStyleCnt="5">
        <dgm:presLayoutVars>
          <dgm:chPref val="3"/>
        </dgm:presLayoutVars>
      </dgm:prSet>
      <dgm:spPr/>
    </dgm:pt>
    <dgm:pt modelId="{4D465A69-E5EB-4BD8-864E-496420DF5C53}" type="pres">
      <dgm:prSet presAssocID="{7BCF518B-6E2D-4DEE-BEDA-D3C17AE93505}" presName="horzOne" presStyleCnt="0"/>
      <dgm:spPr/>
    </dgm:pt>
    <dgm:pt modelId="{0E1A06C1-A56B-4A30-83E9-FEDDF151F89A}" type="pres">
      <dgm:prSet presAssocID="{F6B7FED6-DA27-41AA-AC2A-413B06A12BA9}" presName="sibSpaceOne" presStyleCnt="0"/>
      <dgm:spPr/>
    </dgm:pt>
    <dgm:pt modelId="{1CAB5380-B263-48F5-8F9B-DE2AE06D091A}" type="pres">
      <dgm:prSet presAssocID="{5232FF9F-26C7-4FF4-A228-463514CCED9A}" presName="vertOne" presStyleCnt="0"/>
      <dgm:spPr/>
    </dgm:pt>
    <dgm:pt modelId="{4B122772-1667-4847-BD0B-502DB90F9F0A}" type="pres">
      <dgm:prSet presAssocID="{5232FF9F-26C7-4FF4-A228-463514CCED9A}" presName="txOne" presStyleLbl="node0" presStyleIdx="3" presStyleCnt="5">
        <dgm:presLayoutVars>
          <dgm:chPref val="3"/>
        </dgm:presLayoutVars>
      </dgm:prSet>
      <dgm:spPr/>
    </dgm:pt>
    <dgm:pt modelId="{8A51C01D-90F9-48B4-80C5-0E17D0C0984D}" type="pres">
      <dgm:prSet presAssocID="{5232FF9F-26C7-4FF4-A228-463514CCED9A}" presName="horzOne" presStyleCnt="0"/>
      <dgm:spPr/>
    </dgm:pt>
    <dgm:pt modelId="{C40169BC-AC32-4FDD-B11C-A5F7D15AAB2A}" type="pres">
      <dgm:prSet presAssocID="{12245D56-0FDC-4555-A941-E85F6AC70749}" presName="sibSpaceOne" presStyleCnt="0"/>
      <dgm:spPr/>
    </dgm:pt>
    <dgm:pt modelId="{FA06D760-D9AF-495F-8A6B-982FBC938B27}" type="pres">
      <dgm:prSet presAssocID="{98B84ACA-5428-4A05-A8EA-8A89E6E51DBF}" presName="vertOne" presStyleCnt="0"/>
      <dgm:spPr/>
    </dgm:pt>
    <dgm:pt modelId="{55EDC2DB-D22D-4D9C-BF98-D411C5061DDD}" type="pres">
      <dgm:prSet presAssocID="{98B84ACA-5428-4A05-A8EA-8A89E6E51DBF}" presName="txOne" presStyleLbl="node0" presStyleIdx="4" presStyleCnt="5">
        <dgm:presLayoutVars>
          <dgm:chPref val="3"/>
        </dgm:presLayoutVars>
      </dgm:prSet>
      <dgm:spPr/>
    </dgm:pt>
    <dgm:pt modelId="{5D095E9D-5EFA-48E1-A5AC-EAB85059E3B5}" type="pres">
      <dgm:prSet presAssocID="{98B84ACA-5428-4A05-A8EA-8A89E6E51DBF}" presName="horzOne" presStyleCnt="0"/>
      <dgm:spPr/>
    </dgm:pt>
  </dgm:ptLst>
  <dgm:cxnLst>
    <dgm:cxn modelId="{4D7CBF14-56C8-4CFD-934B-694114CCA059}" type="presOf" srcId="{084A8017-449E-4786-8FA9-3C67C2C1E5A1}" destId="{D9E784ED-DEB6-48E7-A39E-ED2770A2E83A}" srcOrd="0" destOrd="0" presId="urn:microsoft.com/office/officeart/2005/8/layout/architecture"/>
    <dgm:cxn modelId="{D7C1DD1C-35D2-4A2B-85DE-1F9677BE044D}" type="presOf" srcId="{98B84ACA-5428-4A05-A8EA-8A89E6E51DBF}" destId="{55EDC2DB-D22D-4D9C-BF98-D411C5061DDD}" srcOrd="0" destOrd="0" presId="urn:microsoft.com/office/officeart/2005/8/layout/architecture"/>
    <dgm:cxn modelId="{5C65D036-7EC0-429F-A348-599C9F9A9C95}" srcId="{2C3D26C0-A32F-4A23-AAF4-F14C66B11F9D}" destId="{24912231-E40C-429B-9814-168E4DCF6B45}" srcOrd="0" destOrd="0" parTransId="{F7F10044-A06A-47AC-9CC5-71035569DFAB}" sibTransId="{C9B4D64F-FAF2-43DC-B65A-AAF73295AAC6}"/>
    <dgm:cxn modelId="{0E089150-F74A-48CC-B41E-77CE6F914EB5}" srcId="{2C3D26C0-A32F-4A23-AAF4-F14C66B11F9D}" destId="{98B84ACA-5428-4A05-A8EA-8A89E6E51DBF}" srcOrd="4" destOrd="0" parTransId="{70305612-B8F1-4ADA-8B06-B5CFE493B95D}" sibTransId="{93201296-C50D-4457-A7BF-43F8ED15B5EF}"/>
    <dgm:cxn modelId="{E655E450-A3A4-420C-953C-025A4BC8E74C}" type="presOf" srcId="{24912231-E40C-429B-9814-168E4DCF6B45}" destId="{8FFE2A07-76E2-40EA-A7A7-B279ED3CE367}" srcOrd="0" destOrd="0" presId="urn:microsoft.com/office/officeart/2005/8/layout/architecture"/>
    <dgm:cxn modelId="{60C1F951-00F7-4A80-9E81-641B5B3378BD}" srcId="{2C3D26C0-A32F-4A23-AAF4-F14C66B11F9D}" destId="{5232FF9F-26C7-4FF4-A228-463514CCED9A}" srcOrd="3" destOrd="0" parTransId="{74DD886E-833A-4BE7-96E3-13E8ADF1E2CA}" sibTransId="{12245D56-0FDC-4555-A941-E85F6AC70749}"/>
    <dgm:cxn modelId="{28F86A7A-C5CA-4817-96AD-E4CDCC47A775}" srcId="{2C3D26C0-A32F-4A23-AAF4-F14C66B11F9D}" destId="{084A8017-449E-4786-8FA9-3C67C2C1E5A1}" srcOrd="1" destOrd="0" parTransId="{1E458ADD-413C-4A13-8D66-7244C4033222}" sibTransId="{20319568-C540-43D5-B749-F319519CB9F3}"/>
    <dgm:cxn modelId="{44130B8E-666C-4389-B90F-E36172AC3FAA}" type="presOf" srcId="{7BCF518B-6E2D-4DEE-BEDA-D3C17AE93505}" destId="{C561CA86-86A3-4667-91F3-27865FA03EA6}" srcOrd="0" destOrd="0" presId="urn:microsoft.com/office/officeart/2005/8/layout/architecture"/>
    <dgm:cxn modelId="{1F27E5A8-3DEA-4336-B2D5-2F5263060142}" srcId="{2C3D26C0-A32F-4A23-AAF4-F14C66B11F9D}" destId="{7BCF518B-6E2D-4DEE-BEDA-D3C17AE93505}" srcOrd="2" destOrd="0" parTransId="{13A6001F-0D41-4FC2-B81F-68EFBD8A5878}" sibTransId="{F6B7FED6-DA27-41AA-AC2A-413B06A12BA9}"/>
    <dgm:cxn modelId="{2539E0CE-41B7-4372-BCE8-6E2AF4C7257A}" type="presOf" srcId="{5232FF9F-26C7-4FF4-A228-463514CCED9A}" destId="{4B122772-1667-4847-BD0B-502DB90F9F0A}" srcOrd="0" destOrd="0" presId="urn:microsoft.com/office/officeart/2005/8/layout/architecture"/>
    <dgm:cxn modelId="{A1DF1DF2-95A3-415B-A81C-1AA27A392840}" type="presOf" srcId="{2C3D26C0-A32F-4A23-AAF4-F14C66B11F9D}" destId="{408CC7FF-8B4D-4BB4-8F76-6E87FCC6AD64}" srcOrd="0" destOrd="0" presId="urn:microsoft.com/office/officeart/2005/8/layout/architecture"/>
    <dgm:cxn modelId="{B2DAB8C7-D530-4CDA-AC67-919FDE344756}" type="presParOf" srcId="{408CC7FF-8B4D-4BB4-8F76-6E87FCC6AD64}" destId="{64CCB2F0-3EB4-452A-A45B-604DE1D270B1}" srcOrd="0" destOrd="0" presId="urn:microsoft.com/office/officeart/2005/8/layout/architecture"/>
    <dgm:cxn modelId="{BFC5A026-C462-429C-81F9-5D737978A3BC}" type="presParOf" srcId="{64CCB2F0-3EB4-452A-A45B-604DE1D270B1}" destId="{8FFE2A07-76E2-40EA-A7A7-B279ED3CE367}" srcOrd="0" destOrd="0" presId="urn:microsoft.com/office/officeart/2005/8/layout/architecture"/>
    <dgm:cxn modelId="{87B62778-D5CA-4B95-8839-069644EC4DE1}" type="presParOf" srcId="{64CCB2F0-3EB4-452A-A45B-604DE1D270B1}" destId="{46ADA941-71FE-46AC-A56A-A80506B8FC7B}" srcOrd="1" destOrd="0" presId="urn:microsoft.com/office/officeart/2005/8/layout/architecture"/>
    <dgm:cxn modelId="{0DAD0156-A378-4D9A-A5B6-E314ADC7FD98}" type="presParOf" srcId="{408CC7FF-8B4D-4BB4-8F76-6E87FCC6AD64}" destId="{A644E19C-CD8D-4BE6-87C3-35C2B8417A01}" srcOrd="1" destOrd="0" presId="urn:microsoft.com/office/officeart/2005/8/layout/architecture"/>
    <dgm:cxn modelId="{A254970C-9D93-4498-BBBD-344DEA2FD264}" type="presParOf" srcId="{408CC7FF-8B4D-4BB4-8F76-6E87FCC6AD64}" destId="{5A84B8CB-8E53-4DE8-ADD9-0EC9098331EE}" srcOrd="2" destOrd="0" presId="urn:microsoft.com/office/officeart/2005/8/layout/architecture"/>
    <dgm:cxn modelId="{F580B424-0B71-42D4-A7EF-F23851D622FE}" type="presParOf" srcId="{5A84B8CB-8E53-4DE8-ADD9-0EC9098331EE}" destId="{D9E784ED-DEB6-48E7-A39E-ED2770A2E83A}" srcOrd="0" destOrd="0" presId="urn:microsoft.com/office/officeart/2005/8/layout/architecture"/>
    <dgm:cxn modelId="{13FBED2E-C584-4202-B56F-192683419758}" type="presParOf" srcId="{5A84B8CB-8E53-4DE8-ADD9-0EC9098331EE}" destId="{76154D06-DD2D-43A1-A593-CBD084F8B795}" srcOrd="1" destOrd="0" presId="urn:microsoft.com/office/officeart/2005/8/layout/architecture"/>
    <dgm:cxn modelId="{83A3C3B4-C729-418D-97DC-B18FFEE385B6}" type="presParOf" srcId="{408CC7FF-8B4D-4BB4-8F76-6E87FCC6AD64}" destId="{D5399C4D-AB00-4D02-BBCB-70634116B630}" srcOrd="3" destOrd="0" presId="urn:microsoft.com/office/officeart/2005/8/layout/architecture"/>
    <dgm:cxn modelId="{15D988CA-381D-4E19-910A-0405947ED7AF}" type="presParOf" srcId="{408CC7FF-8B4D-4BB4-8F76-6E87FCC6AD64}" destId="{F950C6FF-96C2-4E2B-9C21-E864C144F82F}" srcOrd="4" destOrd="0" presId="urn:microsoft.com/office/officeart/2005/8/layout/architecture"/>
    <dgm:cxn modelId="{C397A0CF-6840-441C-9FE1-A70438B81019}" type="presParOf" srcId="{F950C6FF-96C2-4E2B-9C21-E864C144F82F}" destId="{C561CA86-86A3-4667-91F3-27865FA03EA6}" srcOrd="0" destOrd="0" presId="urn:microsoft.com/office/officeart/2005/8/layout/architecture"/>
    <dgm:cxn modelId="{83B0420B-48A0-4AB0-934E-E1F4313793B5}" type="presParOf" srcId="{F950C6FF-96C2-4E2B-9C21-E864C144F82F}" destId="{4D465A69-E5EB-4BD8-864E-496420DF5C53}" srcOrd="1" destOrd="0" presId="urn:microsoft.com/office/officeart/2005/8/layout/architecture"/>
    <dgm:cxn modelId="{E5651E25-4BCA-40B8-8B3B-4F191C873CF2}" type="presParOf" srcId="{408CC7FF-8B4D-4BB4-8F76-6E87FCC6AD64}" destId="{0E1A06C1-A56B-4A30-83E9-FEDDF151F89A}" srcOrd="5" destOrd="0" presId="urn:microsoft.com/office/officeart/2005/8/layout/architecture"/>
    <dgm:cxn modelId="{1370ADB0-C40C-4EED-A7A2-7E93DFB420AA}" type="presParOf" srcId="{408CC7FF-8B4D-4BB4-8F76-6E87FCC6AD64}" destId="{1CAB5380-B263-48F5-8F9B-DE2AE06D091A}" srcOrd="6" destOrd="0" presId="urn:microsoft.com/office/officeart/2005/8/layout/architecture"/>
    <dgm:cxn modelId="{3B7D7FC3-51FE-4033-B902-A3CAA7890E1F}" type="presParOf" srcId="{1CAB5380-B263-48F5-8F9B-DE2AE06D091A}" destId="{4B122772-1667-4847-BD0B-502DB90F9F0A}" srcOrd="0" destOrd="0" presId="urn:microsoft.com/office/officeart/2005/8/layout/architecture"/>
    <dgm:cxn modelId="{D6D9A57F-6403-4D98-B347-893930B1382C}" type="presParOf" srcId="{1CAB5380-B263-48F5-8F9B-DE2AE06D091A}" destId="{8A51C01D-90F9-48B4-80C5-0E17D0C0984D}" srcOrd="1" destOrd="0" presId="urn:microsoft.com/office/officeart/2005/8/layout/architecture"/>
    <dgm:cxn modelId="{6C703260-5558-4158-993F-37AB8C1A01F5}" type="presParOf" srcId="{408CC7FF-8B4D-4BB4-8F76-6E87FCC6AD64}" destId="{C40169BC-AC32-4FDD-B11C-A5F7D15AAB2A}" srcOrd="7" destOrd="0" presId="urn:microsoft.com/office/officeart/2005/8/layout/architecture"/>
    <dgm:cxn modelId="{32523544-91FB-4E6E-9237-543C93A85054}" type="presParOf" srcId="{408CC7FF-8B4D-4BB4-8F76-6E87FCC6AD64}" destId="{FA06D760-D9AF-495F-8A6B-982FBC938B27}" srcOrd="8" destOrd="0" presId="urn:microsoft.com/office/officeart/2005/8/layout/architecture"/>
    <dgm:cxn modelId="{D0F7D2E2-D860-4328-85AF-452A12FB7D2D}" type="presParOf" srcId="{FA06D760-D9AF-495F-8A6B-982FBC938B27}" destId="{55EDC2DB-D22D-4D9C-BF98-D411C5061DDD}" srcOrd="0" destOrd="0" presId="urn:microsoft.com/office/officeart/2005/8/layout/architecture"/>
    <dgm:cxn modelId="{63FC5A01-786F-4DB9-AD00-EDCE720F66AC}" type="presParOf" srcId="{FA06D760-D9AF-495F-8A6B-982FBC938B27}" destId="{5D095E9D-5EFA-48E1-A5AC-EAB85059E3B5}" srcOrd="1" destOrd="0" presId="urn:microsoft.com/office/officeart/2005/8/layout/architecture"/>
  </dgm:cxnLst>
  <dgm:bg/>
  <dgm:whole>
    <a:ln>
      <a:solidFill>
        <a:srgbClr val="CFD5EA"/>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FE2A07-76E2-40EA-A7A7-B279ED3CE367}">
      <dsp:nvSpPr>
        <dsp:cNvPr id="0" name=""/>
        <dsp:cNvSpPr/>
      </dsp:nvSpPr>
      <dsp:spPr>
        <a:xfrm>
          <a:off x="1089" y="0"/>
          <a:ext cx="1927890" cy="3916593"/>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rPr>
            <a:t>The Medicare Open Enrollment is October 15 through December 7.</a:t>
          </a:r>
        </a:p>
      </dsp:txBody>
      <dsp:txXfrm>
        <a:off x="57555" y="56466"/>
        <a:ext cx="1814958" cy="3803661"/>
      </dsp:txXfrm>
    </dsp:sp>
    <dsp:sp modelId="{D9E784ED-DEB6-48E7-A39E-ED2770A2E83A}">
      <dsp:nvSpPr>
        <dsp:cNvPr id="0" name=""/>
        <dsp:cNvSpPr/>
      </dsp:nvSpPr>
      <dsp:spPr>
        <a:xfrm>
          <a:off x="2252865" y="0"/>
          <a:ext cx="1927890" cy="3916593"/>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1"/>
              </a:solidFill>
            </a:rPr>
            <a:t>Medicare.gov (and 1-800-MEDICARE) are the official sources for Medicare Open Enrollment.</a:t>
          </a:r>
        </a:p>
      </dsp:txBody>
      <dsp:txXfrm>
        <a:off x="2309331" y="56466"/>
        <a:ext cx="1814958" cy="3803661"/>
      </dsp:txXfrm>
    </dsp:sp>
    <dsp:sp modelId="{C561CA86-86A3-4667-91F3-27865FA03EA6}">
      <dsp:nvSpPr>
        <dsp:cNvPr id="0" name=""/>
        <dsp:cNvSpPr/>
      </dsp:nvSpPr>
      <dsp:spPr>
        <a:xfrm>
          <a:off x="4504641" y="0"/>
          <a:ext cx="1927890" cy="3916593"/>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1"/>
              </a:solidFill>
            </a:rPr>
            <a:t>Plans can change every year. Your health needs can change, too. By comparing all your options, you could save money, find better coverage, or both.</a:t>
          </a:r>
        </a:p>
      </dsp:txBody>
      <dsp:txXfrm>
        <a:off x="4561107" y="56466"/>
        <a:ext cx="1814958" cy="3803661"/>
      </dsp:txXfrm>
    </dsp:sp>
    <dsp:sp modelId="{4B122772-1667-4847-BD0B-502DB90F9F0A}">
      <dsp:nvSpPr>
        <dsp:cNvPr id="0" name=""/>
        <dsp:cNvSpPr/>
      </dsp:nvSpPr>
      <dsp:spPr>
        <a:xfrm>
          <a:off x="6756417" y="0"/>
          <a:ext cx="1927890" cy="3916593"/>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1"/>
              </a:solidFill>
            </a:rPr>
            <a:t>Log in or start an account at Medicare.gov to do a personalized, side-by-side comparison of health and drug plans.</a:t>
          </a:r>
        </a:p>
      </dsp:txBody>
      <dsp:txXfrm>
        <a:off x="6812883" y="56466"/>
        <a:ext cx="1814958" cy="3803661"/>
      </dsp:txXfrm>
    </dsp:sp>
    <dsp:sp modelId="{55EDC2DB-D22D-4D9C-BF98-D411C5061DDD}">
      <dsp:nvSpPr>
        <dsp:cNvPr id="0" name=""/>
        <dsp:cNvSpPr/>
      </dsp:nvSpPr>
      <dsp:spPr>
        <a:xfrm>
          <a:off x="9008194" y="0"/>
          <a:ext cx="1927890" cy="3916593"/>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1"/>
              </a:solidFill>
            </a:rPr>
            <a:t>Make sure your prescription drugs are covered.</a:t>
          </a:r>
        </a:p>
      </dsp:txBody>
      <dsp:txXfrm>
        <a:off x="9064660" y="56466"/>
        <a:ext cx="1814958" cy="3803661"/>
      </dsp:txXfrm>
    </dsp:sp>
  </dsp:spTree>
</dsp:drawing>
</file>

<file path=ppt/diagrams/layout1.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DD46DF-0FF2-1F48-8464-9B61339F66C9}"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DC2E25-2B01-2743-96C5-05673520BD0B}" type="slidenum">
              <a:rPr lang="en-US" smtClean="0"/>
              <a:t>‹#›</a:t>
            </a:fld>
            <a:endParaRPr lang="en-US"/>
          </a:p>
        </p:txBody>
      </p:sp>
    </p:spTree>
    <p:extLst>
      <p:ext uri="{BB962C8B-B14F-4D97-AF65-F5344CB8AC3E}">
        <p14:creationId xmlns:p14="http://schemas.microsoft.com/office/powerpoint/2010/main" val="3644333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medicare.gov/"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DC2E25-2B01-2743-96C5-05673520BD0B}" type="slidenum">
              <a:rPr lang="en-US" smtClean="0"/>
              <a:t>1</a:t>
            </a:fld>
            <a:endParaRPr lang="en-US"/>
          </a:p>
        </p:txBody>
      </p:sp>
    </p:spTree>
    <p:extLst>
      <p:ext uri="{BB962C8B-B14F-4D97-AF65-F5344CB8AC3E}">
        <p14:creationId xmlns:p14="http://schemas.microsoft.com/office/powerpoint/2010/main" val="2213585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DC2E25-2B01-2743-96C5-05673520BD0B}" type="slidenum">
              <a:rPr lang="en-US" smtClean="0"/>
              <a:t>2</a:t>
            </a:fld>
            <a:endParaRPr lang="en-US"/>
          </a:p>
        </p:txBody>
      </p:sp>
    </p:spTree>
    <p:extLst>
      <p:ext uri="{BB962C8B-B14F-4D97-AF65-F5344CB8AC3E}">
        <p14:creationId xmlns:p14="http://schemas.microsoft.com/office/powerpoint/2010/main" val="905005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is Medicare’s Open Enrollment Period? </a:t>
            </a:r>
            <a:r>
              <a:rPr lang="en-US" dirty="0"/>
              <a:t>Medicare’s Open Enrollment Period (OEP) runs from October 15 through December 7 each year. During this time, you can make certain changes to your health insurance coverage, including adding, dropping, or changing your Medicare Advantage and Part D coverage. </a:t>
            </a:r>
          </a:p>
          <a:p>
            <a:pPr defTabSz="913303" fontAlgn="base">
              <a:spcBef>
                <a:spcPts val="599"/>
              </a:spcBef>
              <a:defRPr/>
            </a:pPr>
            <a:endParaRPr lang="en-US" dirty="0"/>
          </a:p>
          <a:p>
            <a:pPr defTabSz="913303" fontAlgn="base">
              <a:spcBef>
                <a:spcPts val="599"/>
              </a:spcBef>
              <a:defRPr/>
            </a:pPr>
            <a:r>
              <a:rPr lang="en-US" sz="1800" dirty="0">
                <a:solidFill>
                  <a:srgbClr val="0D0D0D"/>
                </a:solidFill>
                <a:latin typeface="Times New Roman" panose="02020603050405020304" pitchFamily="18" charset="0"/>
                <a:ea typeface="Calibri" panose="020F0502020204030204" pitchFamily="34" charset="0"/>
              </a:rPr>
              <a:t>Open Enrollment is for all people with Medicare, which is health insurance for people 65 or older, certain people under 65 with disabilities, and people of any age with End-Stage Renal Disease (ESRD) </a:t>
            </a:r>
            <a:r>
              <a:rPr lang="en-US" sz="1200" b="0" i="0" kern="1200" dirty="0">
                <a:solidFill>
                  <a:schemeClr val="tx1"/>
                </a:solidFill>
                <a:effectLst/>
                <a:latin typeface="+mn-lt"/>
                <a:ea typeface="+mn-ea"/>
                <a:cs typeface="+mn-cs"/>
              </a:rPr>
              <a:t>or ALS (also called Lou Gehrig’s disease)</a:t>
            </a:r>
            <a:r>
              <a:rPr lang="en-US" sz="1800" dirty="0">
                <a:solidFill>
                  <a:srgbClr val="0D0D0D"/>
                </a:solidFill>
                <a:latin typeface="Times New Roman" panose="02020603050405020304" pitchFamily="18" charset="0"/>
                <a:ea typeface="Calibri" panose="020F0502020204030204" pitchFamily="34" charset="0"/>
              </a:rPr>
              <a:t>.</a:t>
            </a:r>
          </a:p>
          <a:p>
            <a:pPr defTabSz="913303" fontAlgn="base">
              <a:spcBef>
                <a:spcPts val="599"/>
              </a:spcBef>
              <a:defRPr/>
            </a:pPr>
            <a:endParaRPr lang="en-US" sz="1800" dirty="0">
              <a:solidFill>
                <a:srgbClr val="0D0D0D"/>
              </a:solidFill>
              <a:latin typeface="Times New Roman" panose="02020603050405020304" pitchFamily="18" charset="0"/>
            </a:endParaRPr>
          </a:p>
          <a:p>
            <a:pPr defTabSz="913303" fontAlgn="base">
              <a:spcBef>
                <a:spcPts val="599"/>
              </a:spcBef>
              <a:defRPr/>
            </a:pPr>
            <a:r>
              <a:rPr lang="en-US" dirty="0"/>
              <a:t>Even if you are happy with your current health and drug coverage, Medicare’s Open Enrollment Period is a good time to review what you have, compare it with other options, and make sure that your current coverage still meets your needs for the coming year. </a:t>
            </a:r>
          </a:p>
          <a:p>
            <a:pPr defTabSz="913303" fontAlgn="base">
              <a:spcBef>
                <a:spcPts val="599"/>
              </a:spcBef>
              <a:defRPr/>
            </a:pPr>
            <a:endParaRPr lang="en-US" dirty="0"/>
          </a:p>
          <a:p>
            <a:pPr defTabSz="913303" fontAlgn="base">
              <a:spcBef>
                <a:spcPts val="599"/>
              </a:spcBef>
              <a:defRPr/>
            </a:pPr>
            <a:r>
              <a:rPr lang="en-US" dirty="0"/>
              <a:t>If you've reviewed your options and you're happy with your current coverage, you don't need to do anything.</a:t>
            </a:r>
          </a:p>
          <a:p>
            <a:pPr defTabSz="913303" fontAlgn="base">
              <a:spcBef>
                <a:spcPts val="599"/>
              </a:spcBef>
              <a:defRPr/>
            </a:pPr>
            <a:endParaRPr lang="en-US" dirty="0"/>
          </a:p>
          <a:p>
            <a:pPr defTabSz="913303" fontAlgn="base">
              <a:spcBef>
                <a:spcPts val="599"/>
              </a:spcBef>
              <a:defRPr/>
            </a:pPr>
            <a:r>
              <a:rPr lang="en-US" sz="1800" dirty="0">
                <a:solidFill>
                  <a:srgbClr val="0D0D0D"/>
                </a:solidFill>
                <a:latin typeface="Times New Roman" panose="02020603050405020304" pitchFamily="18" charset="0"/>
                <a:ea typeface="Calibri" panose="020F0502020204030204" pitchFamily="34" charset="0"/>
              </a:rPr>
              <a:t>After December 7th, people with Medicare may have to wait until next year’s Open Enrollment period to review and make changes. This is why we strongly encourage people with Medicare to review their coverage right now. Even if they are happy with their current coverage, they might find something that’s a better fit for their budget or health needs.  </a:t>
            </a:r>
            <a:endParaRPr lang="en-US" sz="1800" dirty="0">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a:t>
            </a:fld>
            <a:endParaRPr lang="en-US"/>
          </a:p>
        </p:txBody>
      </p:sp>
    </p:spTree>
    <p:extLst>
      <p:ext uri="{BB962C8B-B14F-4D97-AF65-F5344CB8AC3E}">
        <p14:creationId xmlns:p14="http://schemas.microsoft.com/office/powerpoint/2010/main" val="2774788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153C5-3E18-6CA0-4FDB-80E4158DB8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6D5FF8-3551-B74D-008F-60F6A12395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BCCC7F-245C-8F10-00E4-B4D2C40D8E8A}"/>
              </a:ext>
            </a:extLst>
          </p:cNvPr>
          <p:cNvSpPr>
            <a:spLocks noGrp="1"/>
          </p:cNvSpPr>
          <p:nvPr>
            <p:ph type="body" idx="1"/>
          </p:nvPr>
        </p:nvSpPr>
        <p:spPr/>
        <p:txBody>
          <a:bodyPr/>
          <a:lstStyle/>
          <a:p>
            <a:pPr fontAlgn="base"/>
            <a:r>
              <a:rPr lang="en-US" dirty="0"/>
              <a:t>If you have a Medicare Advantage Plan or a stand-alone Part D plan, read your plan’s Annual Notice of Change (ANOC) and/or Evidence of Coverage (EOC). Review these notices for any changes in a) the plan’s costs, b) the plan’s benefits and coverage rules, or c) the plan’s formulary (list of drugs your plan covers). Make sure your drugs will still be covered next year and that your providers and pharmacies are still in the plan’s network. </a:t>
            </a:r>
          </a:p>
          <a:p>
            <a:pPr fontAlgn="base"/>
            <a:endParaRPr lang="en-US" dirty="0"/>
          </a:p>
          <a:p>
            <a:pPr fontAlgn="base"/>
            <a:r>
              <a:rPr lang="en-US" dirty="0"/>
              <a:t>If you are unhappy with any of your plan’s changes or your plan’s performance, you can enroll in a new plan. If you want help reviewing your options, contact your State Health Insurance Assistance Program (SHIP) for unbiased health insurance counseling. Contact information for your SHIP is at the end of this presentation or visit shiphelp.org.  </a:t>
            </a:r>
          </a:p>
          <a:p>
            <a:pPr fontAlgn="base"/>
            <a:endParaRPr lang="en-US" dirty="0"/>
          </a:p>
          <a:p>
            <a:pPr fontAlgn="base"/>
            <a:r>
              <a:rPr lang="en-US" dirty="0"/>
              <a:t>You should get your Annual Notice of Change by October 1, 2026. </a:t>
            </a:r>
          </a:p>
          <a:p>
            <a:endParaRPr lang="en-US" dirty="0"/>
          </a:p>
        </p:txBody>
      </p:sp>
      <p:sp>
        <p:nvSpPr>
          <p:cNvPr id="4" name="Slide Number Placeholder 3">
            <a:extLst>
              <a:ext uri="{FF2B5EF4-FFF2-40B4-BE49-F238E27FC236}">
                <a16:creationId xmlns:a16="http://schemas.microsoft.com/office/drawing/2014/main" id="{14CF0BEA-E25C-F6E2-B70B-B8E7E41F6ED7}"/>
              </a:ext>
            </a:extLst>
          </p:cNvPr>
          <p:cNvSpPr>
            <a:spLocks noGrp="1"/>
          </p:cNvSpPr>
          <p:nvPr>
            <p:ph type="sldNum" sz="quarter" idx="5"/>
          </p:nvPr>
        </p:nvSpPr>
        <p:spPr/>
        <p:txBody>
          <a:bodyPr/>
          <a:lstStyle/>
          <a:p>
            <a:fld id="{01DC2E25-2B01-2743-96C5-05673520BD0B}" type="slidenum">
              <a:rPr lang="en-US" smtClean="0"/>
              <a:t>4</a:t>
            </a:fld>
            <a:endParaRPr lang="en-US"/>
          </a:p>
        </p:txBody>
      </p:sp>
    </p:spTree>
    <p:extLst>
      <p:ext uri="{BB962C8B-B14F-4D97-AF65-F5344CB8AC3E}">
        <p14:creationId xmlns:p14="http://schemas.microsoft.com/office/powerpoint/2010/main" val="1812054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83590-3B08-0AE8-8FC8-D4DE19059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015547-4364-C394-A049-F3325679E5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C897C9-A5CF-CDDE-0148-5B3BAE8EC081}"/>
              </a:ext>
            </a:extLst>
          </p:cNvPr>
          <p:cNvSpPr>
            <a:spLocks noGrp="1"/>
          </p:cNvSpPr>
          <p:nvPr>
            <p:ph type="body" idx="1"/>
          </p:nvPr>
        </p:nvSpPr>
        <p:spPr/>
        <p:txBody>
          <a:bodyPr/>
          <a:lstStyle/>
          <a:p>
            <a:pPr fontAlgn="base"/>
            <a:r>
              <a:rPr lang="en-US" dirty="0"/>
              <a:t>You can make as many changes as you need to your Medicare coverage during Open Enrollment.  </a:t>
            </a:r>
          </a:p>
          <a:p>
            <a:pPr fontAlgn="base"/>
            <a:endParaRPr lang="en-US" dirty="0"/>
          </a:p>
          <a:p>
            <a:pPr fontAlgn="base"/>
            <a:r>
              <a:rPr lang="en-US" dirty="0"/>
              <a:t>Depending on where you live, you may have a right to buy a Medigap policy, which helps pay Original Medicare costs. Limitations apply as to who can buy a Medigap and when. Contact your SHIP to ask about state specific Medigap rights and options. </a:t>
            </a:r>
          </a:p>
          <a:p>
            <a:pPr fontAlgn="base"/>
            <a:endParaRPr lang="en-US" dirty="0"/>
          </a:p>
          <a:p>
            <a:pPr defTabSz="684977" fontAlgn="base">
              <a:spcBef>
                <a:spcPts val="0"/>
              </a:spcBef>
              <a:defRPr/>
            </a:pPr>
            <a:r>
              <a:rPr lang="en-US" dirty="0"/>
              <a:t>The last change you make will take effect on January 1, 2027. </a:t>
            </a:r>
          </a:p>
          <a:p>
            <a:endParaRPr lang="en-US" dirty="0"/>
          </a:p>
        </p:txBody>
      </p:sp>
      <p:sp>
        <p:nvSpPr>
          <p:cNvPr id="4" name="Slide Number Placeholder 3">
            <a:extLst>
              <a:ext uri="{FF2B5EF4-FFF2-40B4-BE49-F238E27FC236}">
                <a16:creationId xmlns:a16="http://schemas.microsoft.com/office/drawing/2014/main" id="{B49DDD56-E59A-42B5-AA1F-6E96B86F6A26}"/>
              </a:ext>
            </a:extLst>
          </p:cNvPr>
          <p:cNvSpPr>
            <a:spLocks noGrp="1"/>
          </p:cNvSpPr>
          <p:nvPr>
            <p:ph type="sldNum" sz="quarter" idx="5"/>
          </p:nvPr>
        </p:nvSpPr>
        <p:spPr/>
        <p:txBody>
          <a:bodyPr/>
          <a:lstStyle/>
          <a:p>
            <a:fld id="{01DC2E25-2B01-2743-96C5-05673520BD0B}" type="slidenum">
              <a:rPr lang="en-US" smtClean="0"/>
              <a:t>5</a:t>
            </a:fld>
            <a:endParaRPr lang="en-US"/>
          </a:p>
        </p:txBody>
      </p:sp>
    </p:spTree>
    <p:extLst>
      <p:ext uri="{BB962C8B-B14F-4D97-AF65-F5344CB8AC3E}">
        <p14:creationId xmlns:p14="http://schemas.microsoft.com/office/powerpoint/2010/main" val="3798759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Ask yourself the following questions before choosing a Medicare Advantage Plan: </a:t>
            </a:r>
            <a:endParaRPr lang="en-US" dirty="0"/>
          </a:p>
          <a:p>
            <a:pPr marL="171450" indent="-171450">
              <a:buFont typeface="Arial" panose="020B0604020202020204" pitchFamily="34" charset="0"/>
              <a:buChar char="•"/>
            </a:pPr>
            <a:r>
              <a:rPr lang="en-US" dirty="0">
                <a:solidFill>
                  <a:srgbClr val="404040"/>
                </a:solidFill>
              </a:rPr>
              <a:t>How much are your premiums, deductibles, and other costs? How much do you pay for services like hospital stays or doctor visits? Is there a yearly limit on what you could pay out-of-pocket for medical services? Make sure you understand any coverage rules that may affect your costs. </a:t>
            </a:r>
            <a:r>
              <a:rPr lang="en-US" b="1" dirty="0"/>
              <a:t>A low monthly premium may not always be the best overall value for your specific needs.</a:t>
            </a:r>
            <a:endParaRPr lang="en-US" dirty="0"/>
          </a:p>
          <a:p>
            <a:pPr marL="171450" indent="-171450">
              <a:buFont typeface="Arial" panose="020B0604020202020204" pitchFamily="34" charset="0"/>
              <a:buChar char="•"/>
            </a:pPr>
            <a:r>
              <a:rPr lang="en-US" dirty="0">
                <a:solidFill>
                  <a:srgbClr val="404040"/>
                </a:solidFill>
              </a:rPr>
              <a:t>Does the plan include Medicare drug coverage?</a:t>
            </a:r>
            <a:endParaRPr lang="en-US" dirty="0"/>
          </a:p>
          <a:p>
            <a:pPr marL="171450" indent="-171450">
              <a:buFont typeface="Arial" panose="020B0604020202020204" pitchFamily="34" charset="0"/>
              <a:buChar char="•"/>
            </a:pPr>
            <a:r>
              <a:rPr lang="en-US" dirty="0">
                <a:solidFill>
                  <a:srgbClr val="404040"/>
                </a:solidFill>
              </a:rPr>
              <a:t>Plans must cover all medically necessary services that Original Medicare covers. In many cases, you may need to get approval from your plan before it covers certain services or supplies. Does the plan also offer some extra benefits that Original Medicare doesn’t cover—like certain vision, hearing, and dental services?  </a:t>
            </a:r>
            <a:endParaRPr lang="en-US" dirty="0"/>
          </a:p>
          <a:p>
            <a:pPr marL="171450" indent="-171450">
              <a:buFont typeface="Arial" panose="020B0604020202020204" pitchFamily="34" charset="0"/>
              <a:buChar char="•"/>
            </a:pPr>
            <a:r>
              <a:rPr lang="en-US" dirty="0">
                <a:solidFill>
                  <a:srgbClr val="404040"/>
                </a:solidFill>
              </a:rPr>
              <a:t>Do your doctors accept the coverage? Are the doctors you want to see accepting new patients? </a:t>
            </a:r>
            <a:endParaRPr lang="en-US" dirty="0"/>
          </a:p>
          <a:p>
            <a:pPr marL="171450" indent="-171450">
              <a:buFont typeface="Arial" panose="020B0604020202020204" pitchFamily="34" charset="0"/>
              <a:buChar char="•"/>
            </a:pPr>
            <a:r>
              <a:rPr lang="en-US" dirty="0">
                <a:solidFill>
                  <a:srgbClr val="404040"/>
                </a:solidFill>
              </a:rPr>
              <a:t>Do you have to choose your hospital and health care providers from a network? Do you need to get referrals? </a:t>
            </a:r>
            <a:endParaRPr lang="en-US" dirty="0"/>
          </a:p>
          <a:p>
            <a:pPr marL="171450" indent="-171450">
              <a:buFont typeface="Arial" panose="020B0604020202020204" pitchFamily="34" charset="0"/>
              <a:buChar char="•"/>
            </a:pPr>
            <a:r>
              <a:rPr lang="en-US" dirty="0">
                <a:solidFill>
                  <a:srgbClr val="404040"/>
                </a:solidFill>
              </a:rPr>
              <a:t>Are you satisfied with your medical care? The quality of care and services offered by plans and other health care providers can vary. How have Medicare and other people with Medicare rated your health and drug plan’s care and services? </a:t>
            </a:r>
            <a:endParaRPr lang="en-US" dirty="0"/>
          </a:p>
          <a:p>
            <a:pPr marL="171450" indent="-171450">
              <a:buFont typeface="Arial" panose="020B0604020202020204" pitchFamily="34" charset="0"/>
              <a:buChar char="•"/>
            </a:pPr>
            <a:r>
              <a:rPr lang="en-US" dirty="0"/>
              <a:t>Will this plan affect any additional coverage I may have?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1DC2E25-2B01-2743-96C5-05673520BD0B}" type="slidenum">
              <a:rPr lang="en-US" smtClean="0"/>
              <a:t>6</a:t>
            </a:fld>
            <a:endParaRPr lang="en-US"/>
          </a:p>
        </p:txBody>
      </p:sp>
    </p:spTree>
    <p:extLst>
      <p:ext uri="{BB962C8B-B14F-4D97-AF65-F5344CB8AC3E}">
        <p14:creationId xmlns:p14="http://schemas.microsoft.com/office/powerpoint/2010/main" val="4004216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9F654-7D4E-CDB0-5ADD-1107B8998A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272197-C964-3549-E60D-2419780918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2CB67C-4F3D-7A7E-51C9-DFA08C8418DC}"/>
              </a:ext>
            </a:extLst>
          </p:cNvPr>
          <p:cNvSpPr>
            <a:spLocks noGrp="1"/>
          </p:cNvSpPr>
          <p:nvPr>
            <p:ph type="body" idx="1"/>
          </p:nvPr>
        </p:nvSpPr>
        <p:spPr/>
        <p:txBody>
          <a:bodyPr/>
          <a:lstStyle/>
          <a:p>
            <a:endParaRPr lang="en-US" b="1" dirty="0">
              <a:ea typeface="Calibri"/>
              <a:cs typeface="Calibri"/>
            </a:endParaRPr>
          </a:p>
          <a:p>
            <a:r>
              <a:rPr lang="en-US" b="1" dirty="0"/>
              <a:t>Ask yourself the following questions before choosing a Medicare Advantage Plan that includes drug coverage or a standalone Part D drug plan: </a:t>
            </a:r>
            <a:endParaRPr lang="en-US" dirty="0"/>
          </a:p>
          <a:p>
            <a:pPr marL="171450" indent="-171450">
              <a:buFont typeface="Arial" panose="020B0604020202020204" pitchFamily="34" charset="0"/>
              <a:buChar char="•"/>
            </a:pPr>
            <a:r>
              <a:rPr lang="en-US" dirty="0"/>
              <a:t>Does the plan cover all the medications I take?  </a:t>
            </a:r>
          </a:p>
          <a:p>
            <a:pPr marL="171450" indent="-171450">
              <a:buFont typeface="Arial" panose="020B0604020202020204" pitchFamily="34" charset="0"/>
              <a:buChar char="•"/>
            </a:pPr>
            <a:r>
              <a:rPr lang="en-US" dirty="0"/>
              <a:t>Does the plan have restrictions on my drugs (i.e. prior authorization, step therapy, or quantity limits)? </a:t>
            </a:r>
          </a:p>
          <a:p>
            <a:pPr marL="628650" lvl="1" indent="-171450">
              <a:buFont typeface="Arial" panose="020B0604020202020204" pitchFamily="34" charset="0"/>
              <a:buChar char="•"/>
            </a:pPr>
            <a:r>
              <a:rPr lang="en-US" b="1" dirty="0"/>
              <a:t>Prior authorization </a:t>
            </a:r>
            <a:r>
              <a:rPr lang="en-US" dirty="0"/>
              <a:t>means that you must get approval from your Part D plan before the plan will pay for the drug.    </a:t>
            </a:r>
          </a:p>
          <a:p>
            <a:pPr marL="628650" lvl="1" indent="-171450">
              <a:buFont typeface="Arial" panose="020B0604020202020204" pitchFamily="34" charset="0"/>
              <a:buChar char="•"/>
            </a:pPr>
            <a:r>
              <a:rPr lang="en-US" b="1" dirty="0"/>
              <a:t>Step therapy</a:t>
            </a:r>
            <a:r>
              <a:rPr lang="en-US" dirty="0"/>
              <a:t> means that your plan requires you to try a cheaper version of your drug before it will cover the more expensive one. </a:t>
            </a:r>
          </a:p>
          <a:p>
            <a:pPr marL="628650" lvl="1" indent="-171450">
              <a:buFont typeface="Arial" panose="020B0604020202020204" pitchFamily="34" charset="0"/>
              <a:buChar char="•"/>
            </a:pPr>
            <a:r>
              <a:rPr lang="en-US" b="1" dirty="0"/>
              <a:t>Quantity limits</a:t>
            </a:r>
            <a:r>
              <a:rPr lang="en-US" dirty="0"/>
              <a:t> restrict the quantity of a drug you can get per prescription fill, such as 30 pills of Drug X per month. </a:t>
            </a:r>
          </a:p>
          <a:p>
            <a:pPr marL="171450" indent="-171450">
              <a:buFont typeface="Arial" panose="020B0604020202020204" pitchFamily="34" charset="0"/>
              <a:buChar char="•"/>
            </a:pPr>
            <a:r>
              <a:rPr lang="en-US" dirty="0"/>
              <a:t>How much will I pay for monthly premiums and the annual deductible?  </a:t>
            </a:r>
          </a:p>
          <a:p>
            <a:pPr marL="171450" indent="-171450">
              <a:buFont typeface="Arial" panose="020B0604020202020204" pitchFamily="34" charset="0"/>
              <a:buChar char="•"/>
            </a:pPr>
            <a:r>
              <a:rPr lang="en-US" dirty="0"/>
              <a:t>How much will I pay at the pharmacy (copay/coinsurance) for each drug I take? </a:t>
            </a:r>
          </a:p>
          <a:p>
            <a:pPr marL="171450" indent="-171450">
              <a:buFont typeface="Arial" panose="020B0604020202020204" pitchFamily="34" charset="0"/>
              <a:buChar char="•"/>
            </a:pPr>
            <a:r>
              <a:rPr lang="en-US" dirty="0"/>
              <a:t>Is my pharmacy in the plan’s preferred network? You pay the least if you use preferred network pharmacies. </a:t>
            </a:r>
          </a:p>
          <a:p>
            <a:pPr marL="171450" indent="-171450">
              <a:buFont typeface="Arial" panose="020B0604020202020204" pitchFamily="34" charset="0"/>
              <a:buChar char="•"/>
            </a:pPr>
            <a:r>
              <a:rPr lang="en-US" dirty="0"/>
              <a:t>Can I fill my prescriptions by mail order? </a:t>
            </a:r>
          </a:p>
          <a:p>
            <a:pPr marL="171450" indent="-171450">
              <a:buFont typeface="Arial" panose="020B0604020202020204" pitchFamily="34" charset="0"/>
              <a:buChar char="•"/>
            </a:pPr>
            <a:r>
              <a:rPr lang="en-US" dirty="0"/>
              <a:t>What is the plan’s star rating?  </a:t>
            </a:r>
          </a:p>
          <a:p>
            <a:pPr marL="171450" indent="-171450">
              <a:buFont typeface="Arial" panose="020B0604020202020204" pitchFamily="34" charset="0"/>
              <a:buChar char="•"/>
            </a:pPr>
            <a:r>
              <a:rPr lang="en-US" dirty="0"/>
              <a:t>If I have retiree coverage, will the Medicare drug plan work with this coverage?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F3173627-72FC-5C70-F485-729B43E7740E}"/>
              </a:ext>
            </a:extLst>
          </p:cNvPr>
          <p:cNvSpPr>
            <a:spLocks noGrp="1"/>
          </p:cNvSpPr>
          <p:nvPr>
            <p:ph type="sldNum" sz="quarter" idx="5"/>
          </p:nvPr>
        </p:nvSpPr>
        <p:spPr/>
        <p:txBody>
          <a:bodyPr/>
          <a:lstStyle/>
          <a:p>
            <a:fld id="{01DC2E25-2B01-2743-96C5-05673520BD0B}" type="slidenum">
              <a:rPr lang="en-US" smtClean="0"/>
              <a:t>7</a:t>
            </a:fld>
            <a:endParaRPr lang="en-US"/>
          </a:p>
        </p:txBody>
      </p:sp>
    </p:spTree>
    <p:extLst>
      <p:ext uri="{BB962C8B-B14F-4D97-AF65-F5344CB8AC3E}">
        <p14:creationId xmlns:p14="http://schemas.microsoft.com/office/powerpoint/2010/main" val="2587808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A Medicare Supplement Insurance (Medigap) policy is an insurance policy that helps fill "gaps" in Original Medicare. </a:t>
            </a:r>
            <a:r>
              <a:rPr lang="en-US" dirty="0"/>
              <a:t>Private companies sell these policies.</a:t>
            </a:r>
            <a:r>
              <a:rPr lang="en-US" b="1" dirty="0"/>
              <a:t> </a:t>
            </a:r>
            <a:r>
              <a:rPr lang="en-US" dirty="0"/>
              <a:t>Original Medicare pays for much, but not all, of the cost for covered health care services and supplies. Medigap policies can help pay for some of the costs that Original Medicare doesn't, like copayments, coinsurance, and deductibles.</a:t>
            </a:r>
          </a:p>
          <a:p>
            <a:pPr marL="171450" indent="-171450">
              <a:buFont typeface="Arial" panose="020B0604020202020204" pitchFamily="34" charset="0"/>
              <a:buChar char="•"/>
            </a:pPr>
            <a:r>
              <a:rPr lang="en-US" b="1" dirty="0"/>
              <a:t>Some Medigap policies also cover benefits Original Medicare doesn’t cover, </a:t>
            </a:r>
            <a:r>
              <a:rPr lang="en-US" dirty="0"/>
              <a:t>like emergency foreign travel expenses. Medigap policies don’t cover your share of the costs under other types of health coverage, including Medicare Advantage Plans, stand-alone Medicare drug plans, employer/union group health coverage, Medicaid, or TRICARE.</a:t>
            </a:r>
          </a:p>
          <a:p>
            <a:pPr marL="171450" indent="-171450">
              <a:buFont typeface="Arial" panose="020B0604020202020204" pitchFamily="34" charset="0"/>
              <a:buChar char="•"/>
            </a:pPr>
            <a:r>
              <a:rPr lang="en-US" b="1" dirty="0"/>
              <a:t>All Medigap policies must follow federal and state laws designed to protect you, </a:t>
            </a:r>
            <a:r>
              <a:rPr lang="en-US" dirty="0"/>
              <a:t>and policies must be clearly identified as “Medicare Supplement Insurance.” Medigap policies are standardized, and in most states are named by letters, Plans A–N. Each standardized Medigap policy under the same plan letter must offer the same basic benefits, no matter which insurance company sells it. Cost is usually the only difference between Medigap policies with the same plan letter sold by different insurance companies.</a:t>
            </a:r>
          </a:p>
          <a:p>
            <a:pPr marL="171450" indent="-171450">
              <a:buFont typeface="Arial" panose="020B0604020202020204" pitchFamily="34" charset="0"/>
              <a:buChar char="•"/>
            </a:pPr>
            <a:r>
              <a:rPr lang="en-US" b="1" dirty="0"/>
              <a:t>In some states, you may be able to buy another type of Medigap policy called Medicare SELECT.</a:t>
            </a:r>
            <a:r>
              <a:rPr lang="en-US" dirty="0"/>
              <a:t> If you buy a Medicare SELECT policy, you have the right to change your mind within 12 months and switch to a standard Medigap policy. Note that Medicare SELECT plans may have limited provider networks, which means even if Original Medicare Parts A or B cover a participating provider, your Medicare SELECT plan might not cover the gaps if the provider isn’t in the SELECT plan network.</a:t>
            </a:r>
          </a:p>
          <a:p>
            <a:pPr marL="171450" indent="-171450">
              <a:buFont typeface="Arial" panose="020B0604020202020204" pitchFamily="34" charset="0"/>
              <a:buChar char="•"/>
            </a:pPr>
            <a:r>
              <a:rPr lang="en-US" b="1" dirty="0"/>
              <a:t>In Massachusetts, Minnesota, and Wisconsin, Medigap policies are standardized in a different way. </a:t>
            </a:r>
            <a:endParaRPr lang="en-US" dirty="0"/>
          </a:p>
          <a:p>
            <a:pPr marL="171450" indent="-171450">
              <a:buFont typeface="Arial" panose="020B0604020202020204" pitchFamily="34" charset="0"/>
              <a:buChar char="•"/>
            </a:pPr>
            <a:r>
              <a:rPr lang="en-US" b="1" dirty="0"/>
              <a:t>NOTE</a:t>
            </a:r>
            <a:r>
              <a:rPr lang="en-US" dirty="0"/>
              <a:t>: Since January 1, 2020, Medigap plans sold to people new to Medicare aren't allowed to cover the Medicare Part B (Medical Insurance) deductible. Because of this, Plans C and F are no longer available to people who were “new to Medicare” on or after January 1, 2020. </a:t>
            </a:r>
          </a:p>
          <a:p>
            <a:pPr marL="171450" indent="-171450">
              <a:buFont typeface="Arial" panose="020B0604020202020204" pitchFamily="34" charset="0"/>
              <a:buChar char="•"/>
            </a:pPr>
            <a:r>
              <a:rPr lang="en-US" dirty="0"/>
              <a:t>If you already have either of these 2 plans (or the high deductible version of Plan F) or you were covered by one of these plans before January 1, 2020, you'll be able to keep your plan. If you qualified for Medicare before January 1, 2020 but you haven’t signed up yet, you may be able to buy one of these plans. </a:t>
            </a:r>
            <a:endParaRPr lang="en-US" dirty="0">
              <a:ea typeface="Calibri"/>
              <a:cs typeface="Calibri"/>
            </a:endParaRPr>
          </a:p>
          <a:p>
            <a:pPr marL="171450" indent="-171450">
              <a:buFont typeface="Arial" panose="020B0604020202020204" pitchFamily="34" charset="0"/>
              <a:buChar char="•"/>
            </a:pPr>
            <a:r>
              <a:rPr lang="en-US" dirty="0"/>
              <a:t>For this situation, “new to Medicare” means people who turned 65 on or after January 1, 2020, and people who got Medicare Part A (Hospital Insurance) on or after January 1, 2020.</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1DC2E25-2B01-2743-96C5-05673520BD0B}" type="slidenum">
              <a:rPr lang="en-US" smtClean="0"/>
              <a:t>8</a:t>
            </a:fld>
            <a:endParaRPr lang="en-US"/>
          </a:p>
        </p:txBody>
      </p:sp>
    </p:spTree>
    <p:extLst>
      <p:ext uri="{BB962C8B-B14F-4D97-AF65-F5344CB8AC3E}">
        <p14:creationId xmlns:p14="http://schemas.microsoft.com/office/powerpoint/2010/main" val="293740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 Medigap policy only works with Original Medicare; Medigap doesn’t work with Medicare Advantage Plans. </a:t>
            </a:r>
          </a:p>
          <a:p>
            <a:pPr marL="171450" indent="-171450">
              <a:buFont typeface="Arial" panose="020B0604020202020204" pitchFamily="34" charset="0"/>
              <a:buChar char="•"/>
            </a:pPr>
            <a:r>
              <a:rPr lang="en-US" dirty="0"/>
              <a:t>If you have other coverage that supplements Medicare, like retiree coverage, you might not need Medigap.</a:t>
            </a:r>
          </a:p>
          <a:p>
            <a:pPr marL="171450" indent="-171450">
              <a:buFont typeface="Arial" panose="020B0604020202020204" pitchFamily="34" charset="0"/>
              <a:buChar char="•"/>
            </a:pPr>
            <a:r>
              <a:rPr lang="en-US" dirty="0"/>
              <a:t>Consider whether you can afford Original Medicare’s deductibles and copayments and weigh this against how much the monthly Medigap premium costs.</a:t>
            </a:r>
            <a:endParaRPr lang="en-US" dirty="0">
              <a:ea typeface="Calibri"/>
              <a:cs typeface="Calibri"/>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You get a 6 month “Medigap Open Enrollment” period, which starts the first month you have Medicare Part B and you’re 65 or older. During this time, you can enroll in any Medigap policy and the insurance company can’t deny you coverage due to pre-existing health problems. After this period, you may not be able to buy a Medigap policy, or it may cost more. </a:t>
            </a:r>
            <a:endParaRPr lang="en-US" b="0" dirty="0">
              <a:ea typeface="Calibri"/>
              <a:cs typeface="Calibri"/>
            </a:endParaRPr>
          </a:p>
        </p:txBody>
      </p:sp>
      <p:sp>
        <p:nvSpPr>
          <p:cNvPr id="4" name="Slide Number Placeholder 3"/>
          <p:cNvSpPr>
            <a:spLocks noGrp="1"/>
          </p:cNvSpPr>
          <p:nvPr>
            <p:ph type="sldNum" sz="quarter" idx="5"/>
          </p:nvPr>
        </p:nvSpPr>
        <p:spPr/>
        <p:txBody>
          <a:bodyPr/>
          <a:lstStyle/>
          <a:p>
            <a:fld id="{01DC2E25-2B01-2743-96C5-05673520BD0B}" type="slidenum">
              <a:rPr lang="en-US" smtClean="0"/>
              <a:t>9</a:t>
            </a:fld>
            <a:endParaRPr lang="en-US"/>
          </a:p>
        </p:txBody>
      </p:sp>
    </p:spTree>
    <p:extLst>
      <p:ext uri="{BB962C8B-B14F-4D97-AF65-F5344CB8AC3E}">
        <p14:creationId xmlns:p14="http://schemas.microsoft.com/office/powerpoint/2010/main" val="691760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Comparing drug and health plan options is easy at Medicare.gov. You can input the list of prescriptions you are taking and do a side-by-side comparison of plan coverage, costs, and quality ratings. If you are happy with your current choice, you don’t have to do anything. </a:t>
            </a:r>
            <a:r>
              <a:rPr lang="en-US" sz="1200" kern="1200" dirty="0">
                <a:solidFill>
                  <a:schemeClr val="tx1"/>
                </a:solidFill>
                <a:effectLst/>
                <a:latin typeface="+mn-lt"/>
                <a:ea typeface="+mn-ea"/>
                <a:cs typeface="+mn-cs"/>
              </a:rPr>
              <a:t>If you choose to remain with your drug plan, ensure you confirm your form of payment with the plan. </a:t>
            </a:r>
          </a:p>
          <a:p>
            <a:endParaRPr lang="en-US" dirty="0"/>
          </a:p>
          <a:p>
            <a:r>
              <a:rPr lang="en-US" dirty="0"/>
              <a:t>If you choose a new plan for 2027, you can enroll at Medicare.gov. </a:t>
            </a:r>
            <a:r>
              <a:rPr lang="en-US" b="0" dirty="0">
                <a:solidFill>
                  <a:srgbClr val="FF0000"/>
                </a:solidFill>
              </a:rPr>
              <a:t>Get started by clicking “Find health &amp; drug plans”. </a:t>
            </a:r>
            <a:endParaRPr lang="en-US" b="0" dirty="0"/>
          </a:p>
          <a:p>
            <a:r>
              <a:rPr lang="en-US" dirty="0"/>
              <a:t>To look up and compare plans in your area, visit </a:t>
            </a:r>
            <a:r>
              <a:rPr lang="en-US" dirty="0">
                <a:hlinkClick r:id="rId3"/>
              </a:rPr>
              <a:t>Medicare.gov/plan-compare</a:t>
            </a:r>
            <a:r>
              <a:rPr lang="en-US" u="sng" dirty="0"/>
              <a:t>.</a:t>
            </a:r>
            <a:r>
              <a:rPr lang="en-US" dirty="0"/>
              <a:t> You can do either a personalized search or basic search.  </a:t>
            </a:r>
          </a:p>
          <a:p>
            <a:r>
              <a:rPr lang="en-US" b="0" dirty="0"/>
              <a:t>The personalized search requires you to log in to your Medicare account or make an account if you don’t have one. Once you are logged in, you can personalize your results by adding and saving the drugs, pharmacies and providers you use. Note: </a:t>
            </a:r>
            <a:r>
              <a:rPr lang="en-US" sz="1200" kern="1200" dirty="0">
                <a:solidFill>
                  <a:schemeClr val="tx1"/>
                </a:solidFill>
                <a:effectLst/>
                <a:latin typeface="+mn-lt"/>
                <a:ea typeface="+mn-ea"/>
                <a:cs typeface="+mn-cs"/>
              </a:rPr>
              <a:t>If using the GLP-1 Bridge Program, you don’t need to add your GLP-1 medication into Medicare.gov/plan-compare when comparing plans. </a:t>
            </a:r>
            <a:endParaRPr lang="en-US" b="0" dirty="0"/>
          </a:p>
          <a:p>
            <a:endParaRPr lang="en-US" b="0" dirty="0"/>
          </a:p>
          <a:p>
            <a:r>
              <a:rPr lang="en-US" b="0" dirty="0"/>
              <a:t>The basic search </a:t>
            </a:r>
            <a:r>
              <a:rPr lang="en-US" dirty="0"/>
              <a:t>requires some personal information like your ZIP code, and your search results won’t be saved or accessible once you close the page. </a:t>
            </a:r>
            <a:endParaRPr lang="en-US" sz="1200" kern="1200" dirty="0">
              <a:solidFill>
                <a:schemeClr val="tx1"/>
              </a:solidFill>
              <a:effectLst/>
              <a:latin typeface="+mn-lt"/>
              <a:ea typeface="+mn-ea"/>
              <a:cs typeface="+mn-cs"/>
            </a:endParaRPr>
          </a:p>
          <a:p>
            <a:endParaRPr lang="en-US" dirty="0">
              <a:ea typeface="Calibri"/>
              <a:cs typeface="Calibri"/>
            </a:endParaRPr>
          </a:p>
          <a:p>
            <a:r>
              <a:rPr lang="en-US" dirty="0"/>
              <a:t>Once you enter your information, you will be able to compare a list of plans available in your area. Call your SHIP for help comparing your options. </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10</a:t>
            </a:fld>
            <a:endParaRPr lang="en-US"/>
          </a:p>
        </p:txBody>
      </p:sp>
    </p:spTree>
    <p:extLst>
      <p:ext uri="{BB962C8B-B14F-4D97-AF65-F5344CB8AC3E}">
        <p14:creationId xmlns:p14="http://schemas.microsoft.com/office/powerpoint/2010/main" val="916026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11</a:t>
            </a:fld>
            <a:endParaRPr lang="en-US"/>
          </a:p>
        </p:txBody>
      </p:sp>
    </p:spTree>
    <p:extLst>
      <p:ext uri="{BB962C8B-B14F-4D97-AF65-F5344CB8AC3E}">
        <p14:creationId xmlns:p14="http://schemas.microsoft.com/office/powerpoint/2010/main" val="2446197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CD4B0-7DCA-D810-F2FD-79BAEEF830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A36B28-45B6-31D5-9534-5E12DBC73E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CB62FD-2B16-44AE-D65A-61D88EB57998}"/>
              </a:ext>
            </a:extLst>
          </p:cNvPr>
          <p:cNvSpPr>
            <a:spLocks noGrp="1"/>
          </p:cNvSpPr>
          <p:nvPr>
            <p:ph type="body" idx="1"/>
          </p:nvPr>
        </p:nvSpPr>
        <p:spPr/>
        <p:txBody>
          <a:bodyPr/>
          <a:lstStyle/>
          <a:p>
            <a:r>
              <a:rPr lang="en-US" dirty="0"/>
              <a:t>Resource:</a:t>
            </a:r>
          </a:p>
          <a:p>
            <a:r>
              <a:rPr lang="en-US" dirty="0"/>
              <a:t>Medicare.gov/health-drug-plans/health-plans/your-coverage-options/plan-marketing-rules</a:t>
            </a:r>
          </a:p>
        </p:txBody>
      </p:sp>
      <p:sp>
        <p:nvSpPr>
          <p:cNvPr id="4" name="Slide Number Placeholder 3">
            <a:extLst>
              <a:ext uri="{FF2B5EF4-FFF2-40B4-BE49-F238E27FC236}">
                <a16:creationId xmlns:a16="http://schemas.microsoft.com/office/drawing/2014/main" id="{D9493511-FCD1-A761-C15A-D3786E34E687}"/>
              </a:ext>
            </a:extLst>
          </p:cNvPr>
          <p:cNvSpPr>
            <a:spLocks noGrp="1"/>
          </p:cNvSpPr>
          <p:nvPr>
            <p:ph type="sldNum" sz="quarter" idx="5"/>
          </p:nvPr>
        </p:nvSpPr>
        <p:spPr/>
        <p:txBody>
          <a:bodyPr/>
          <a:lstStyle/>
          <a:p>
            <a:fld id="{01DC2E25-2B01-2743-96C5-05673520BD0B}" type="slidenum">
              <a:rPr lang="en-US" smtClean="0"/>
              <a:t>12</a:t>
            </a:fld>
            <a:endParaRPr lang="en-US"/>
          </a:p>
        </p:txBody>
      </p:sp>
    </p:spTree>
    <p:extLst>
      <p:ext uri="{BB962C8B-B14F-4D97-AF65-F5344CB8AC3E}">
        <p14:creationId xmlns:p14="http://schemas.microsoft.com/office/powerpoint/2010/main" val="1795227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 links:</a:t>
            </a:r>
          </a:p>
          <a:p>
            <a:pPr marL="171450" indent="-171450">
              <a:buFont typeface="Arial" panose="020B0604020202020204" pitchFamily="34" charset="0"/>
              <a:buChar char="•"/>
            </a:pPr>
            <a:r>
              <a:rPr lang="en-US" dirty="0"/>
              <a:t>GLP-1 Bridge: Medicare.gov/coverage/weight-loss-drugs</a:t>
            </a:r>
          </a:p>
          <a:p>
            <a:pPr marL="171450" indent="-171450">
              <a:buFont typeface="Arial" panose="020B0604020202020204" pitchFamily="34" charset="0"/>
              <a:buChar char="•"/>
            </a:pPr>
            <a:r>
              <a:rPr lang="en-US" dirty="0"/>
              <a:t>App Library: Medicare.gov/health-apps</a:t>
            </a:r>
          </a:p>
          <a:p>
            <a:pPr marL="171450" indent="-171450">
              <a:buFont typeface="Arial" panose="020B0604020202020204" pitchFamily="34" charset="0"/>
              <a:buChar char="•"/>
            </a:pPr>
            <a:r>
              <a:rPr lang="en-US" dirty="0"/>
              <a:t>Medicare Diabetes Prevention Program: Medicare.gov/coverage/medicare-diabetes-prevention-program</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13</a:t>
            </a:fld>
            <a:endParaRPr lang="en-US"/>
          </a:p>
        </p:txBody>
      </p:sp>
    </p:spTree>
    <p:extLst>
      <p:ext uri="{BB962C8B-B14F-4D97-AF65-F5344CB8AC3E}">
        <p14:creationId xmlns:p14="http://schemas.microsoft.com/office/powerpoint/2010/main" val="23917585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5A43B-DDD2-DF50-23CD-C0CF9B8327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3940DE-85E2-129F-4F50-9F20095E7C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B7883F-FA9C-9AB4-3A23-2C9847F964D3}"/>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You must now meet certain </a:t>
            </a:r>
            <a:r>
              <a:rPr lang="en-US" sz="1200" b="1" dirty="0"/>
              <a:t>citizenship</a:t>
            </a:r>
            <a:r>
              <a:rPr lang="en-US" sz="1200" dirty="0"/>
              <a:t>, </a:t>
            </a:r>
            <a:r>
              <a:rPr lang="en-US" sz="1200" b="1" dirty="0"/>
              <a:t>nationality</a:t>
            </a:r>
            <a:r>
              <a:rPr lang="en-US" sz="1200" dirty="0"/>
              <a:t>, or </a:t>
            </a:r>
            <a:r>
              <a:rPr lang="en-US" sz="1200" b="1" dirty="0"/>
              <a:t>immigration status requirements</a:t>
            </a:r>
            <a:r>
              <a:rPr lang="en-US" sz="1200" dirty="0"/>
              <a:t> to sign up for Medicare. </a:t>
            </a:r>
            <a:r>
              <a:rPr lang="en-US" sz="1200" dirty="0">
                <a:ea typeface="+mn-lt"/>
                <a:cs typeface="+mn-lt"/>
              </a:rPr>
              <a:t>You must be either a U.S. citizen or U.S. national, a lawful permanent resident (green card holder), a Cuban-Haitian entrant, or lawfully living in the U.S. as a Compact of Free Association (COFA) migrant to get Part A and Part B benefits or join a Medicare health or drug plan.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new </a:t>
            </a:r>
            <a:r>
              <a:rPr lang="en-US" sz="1200" b="1" dirty="0"/>
              <a:t>Rural Health Transformation Program </a:t>
            </a:r>
            <a:r>
              <a:rPr lang="en-US" sz="1200" dirty="0"/>
              <a:t>helps states make it easier to get the care you need close to home. Medicare is investing in stronger rural health systems nationwide to help states improve facilities, upgrade health technology, and expand reliable care options.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Medicare extended </a:t>
            </a:r>
            <a:r>
              <a:rPr lang="en-US" sz="1200" b="1" dirty="0"/>
              <a:t>telehealth</a:t>
            </a:r>
            <a:r>
              <a:rPr lang="en-US" sz="1200" dirty="0"/>
              <a:t> </a:t>
            </a:r>
            <a:r>
              <a:rPr lang="en-US" sz="1200" b="1" dirty="0"/>
              <a:t>flexibilities</a:t>
            </a:r>
            <a:r>
              <a:rPr lang="en-US" sz="1200" dirty="0"/>
              <a:t> through </a:t>
            </a:r>
            <a:r>
              <a:rPr lang="en-US" sz="1200" b="1" dirty="0"/>
              <a:t>December 31, 2027</a:t>
            </a:r>
            <a:r>
              <a:rPr lang="en-US" sz="1200" dirty="0"/>
              <a:t>. This means you can get telehealth </a:t>
            </a:r>
            <a:r>
              <a:rPr lang="en-US" sz="1200" dirty="0">
                <a:ea typeface="+mn-lt"/>
                <a:cs typeface="+mn-lt"/>
              </a:rPr>
              <a:t>anywhere in the U.S., including your home.</a:t>
            </a:r>
            <a:r>
              <a:rPr lang="en-US" sz="1200" dirty="0"/>
              <a:t> </a:t>
            </a:r>
            <a:r>
              <a:rPr lang="en-US" sz="1200" dirty="0">
                <a:ea typeface="+mn-lt"/>
                <a:cs typeface="+mn-lt"/>
              </a:rPr>
              <a:t>Examples of telehealth services include caregiver training, depression screenings, speech therapy, and more.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You may be eligible to join </a:t>
            </a:r>
            <a:r>
              <a:rPr lang="en-US" sz="1200" b="1" dirty="0"/>
              <a:t>ACCESS</a:t>
            </a:r>
            <a:r>
              <a:rPr lang="en-US" sz="1200" dirty="0"/>
              <a:t>, a new care model that may lower your overall costs and give you access to convenient, technology-supported care.</a:t>
            </a:r>
            <a:endParaRPr lang="en-US" sz="1200" dirty="0">
              <a:ea typeface="+mn-lt"/>
              <a:cs typeface="+mn-lt"/>
            </a:endParaRPr>
          </a:p>
          <a:p>
            <a:endParaRPr lang="en-US" dirty="0"/>
          </a:p>
        </p:txBody>
      </p:sp>
      <p:sp>
        <p:nvSpPr>
          <p:cNvPr id="4" name="Slide Number Placeholder 3">
            <a:extLst>
              <a:ext uri="{FF2B5EF4-FFF2-40B4-BE49-F238E27FC236}">
                <a16:creationId xmlns:a16="http://schemas.microsoft.com/office/drawing/2014/main" id="{29453A7A-C1D7-111A-888B-900856D71E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DC2E25-2B01-2743-96C5-05673520BD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31663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404040"/>
                </a:solidFill>
              </a:rPr>
              <a:t>Some people may be eligible for the Medicare Savings Program or MSP. This program is for people with </a:t>
            </a:r>
            <a:r>
              <a:rPr lang="en-US" dirty="0"/>
              <a:t>limited incomes and resources. </a:t>
            </a:r>
            <a:r>
              <a:rPr lang="en-US" dirty="0">
                <a:solidFill>
                  <a:srgbClr val="404040"/>
                </a:solidFill>
              </a:rPr>
              <a:t>The Medicare Savings Program can help eligible individuals pay for their Medicare premiums and other costs associated with Medicare such as deductibles, coinsurance and copayments. </a:t>
            </a:r>
            <a:endParaRPr lang="en-US" dirty="0"/>
          </a:p>
          <a:p>
            <a:r>
              <a:rPr lang="en-US" dirty="0">
                <a:solidFill>
                  <a:srgbClr val="404040"/>
                </a:solidFill>
              </a:rPr>
              <a:t>You’ll apply for Medicare Savings Programs through your state. When you apply, your state determines which of the 4 Medicare Savings Program(s) you qualify for. Even if you don’t think you qualify, you should still apply.</a:t>
            </a:r>
            <a:endParaRPr lang="en-US" dirty="0"/>
          </a:p>
          <a:p>
            <a:r>
              <a:rPr lang="en-US" dirty="0">
                <a:solidFill>
                  <a:srgbClr val="404040"/>
                </a:solidFill>
              </a:rPr>
              <a:t>In many cases, to qualify for a Medicare Savings Program, you must have income and resources below a certain limit, as described on Medicare.gov.</a:t>
            </a:r>
            <a:endParaRPr lang="en-US" dirty="0"/>
          </a:p>
          <a:p>
            <a:r>
              <a:rPr lang="en-US" dirty="0"/>
              <a:t>There are 4 kinds of Medicare Savings Programs: </a:t>
            </a:r>
          </a:p>
          <a:p>
            <a:r>
              <a:rPr lang="en-US" dirty="0"/>
              <a:t>1.</a:t>
            </a:r>
            <a:r>
              <a:rPr lang="en-US" b="1" dirty="0"/>
              <a:t>Qualified Medicare Beneficiary (QMB) Program: </a:t>
            </a:r>
            <a:r>
              <a:rPr lang="en-US" dirty="0"/>
              <a:t>If you’re eligible, the QMB Program pays for Part A and/or Part B premiums. In addition, Medicare providers aren’t allowed to bill you for services and items Medicare covers, including deductibles, coinsurance, and copayments. and shouldn’t be billed. </a:t>
            </a:r>
          </a:p>
          <a:p>
            <a:r>
              <a:rPr lang="en-US" dirty="0"/>
              <a:t>2.</a:t>
            </a:r>
            <a:r>
              <a:rPr lang="en-US" b="1" dirty="0"/>
              <a:t>Specified Low-Income Medicare Beneficiary (SLMB) Program</a:t>
            </a:r>
            <a:r>
              <a:rPr lang="en-US" dirty="0"/>
              <a:t>: Pays Part B premiums only. </a:t>
            </a:r>
          </a:p>
          <a:p>
            <a:r>
              <a:rPr lang="en-US" dirty="0"/>
              <a:t>3.</a:t>
            </a:r>
            <a:r>
              <a:rPr lang="en-US" b="1" dirty="0"/>
              <a:t>Qualifying Individual (QI) Program: </a:t>
            </a:r>
            <a:r>
              <a:rPr lang="en-US" dirty="0"/>
              <a:t>Helps pay Part B premiums only. You must apply each year for QI benefits. Apply as soon as possible since applications are granted on a first-come, first-served basis. </a:t>
            </a:r>
          </a:p>
          <a:p>
            <a:r>
              <a:rPr lang="en-US" dirty="0"/>
              <a:t>4.</a:t>
            </a:r>
            <a:r>
              <a:rPr lang="en-US" b="1" dirty="0"/>
              <a:t>Qualified Disabled and Working Individuals (QDWI) Program: </a:t>
            </a:r>
            <a:r>
              <a:rPr lang="en-US" dirty="0"/>
              <a:t>Pays Part A premiums only. You may qualify for this program if you have a disability, you’re working, and you lost your Social Security disability.</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16</a:t>
            </a:fld>
            <a:endParaRPr lang="en-US"/>
          </a:p>
        </p:txBody>
      </p:sp>
    </p:spTree>
    <p:extLst>
      <p:ext uri="{BB962C8B-B14F-4D97-AF65-F5344CB8AC3E}">
        <p14:creationId xmlns:p14="http://schemas.microsoft.com/office/powerpoint/2010/main" val="35414981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Source: Medicare.gov/basics/costs/help/drug-costs</a:t>
            </a:r>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18</a:t>
            </a:fld>
            <a:endParaRPr lang="en-US"/>
          </a:p>
        </p:txBody>
      </p:sp>
    </p:spTree>
    <p:extLst>
      <p:ext uri="{BB962C8B-B14F-4D97-AF65-F5344CB8AC3E}">
        <p14:creationId xmlns:p14="http://schemas.microsoft.com/office/powerpoint/2010/main" val="2836421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Sources: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Medicare.gov/basics/costs/help/drug-costs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CMS.gov/files/document/2027-announcement.pdf </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19</a:t>
            </a:fld>
            <a:endParaRPr lang="en-US"/>
          </a:p>
        </p:txBody>
      </p:sp>
    </p:spTree>
    <p:extLst>
      <p:ext uri="{BB962C8B-B14F-4D97-AF65-F5344CB8AC3E}">
        <p14:creationId xmlns:p14="http://schemas.microsoft.com/office/powerpoint/2010/main" val="446349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Many plans advertise around Open enrollment and so does Medicare. Watch for advertising that promotes Medicare.gov as the “official source” for Medicare information to provide accurate, unbiased information.</a:t>
            </a:r>
          </a:p>
        </p:txBody>
      </p:sp>
      <p:sp>
        <p:nvSpPr>
          <p:cNvPr id="4" name="Slide Number Placeholder 3"/>
          <p:cNvSpPr>
            <a:spLocks noGrp="1"/>
          </p:cNvSpPr>
          <p:nvPr>
            <p:ph type="sldNum" sz="quarter" idx="5"/>
          </p:nvPr>
        </p:nvSpPr>
        <p:spPr/>
        <p:txBody>
          <a:bodyPr/>
          <a:lstStyle/>
          <a:p>
            <a:fld id="{01DC2E25-2B01-2743-96C5-05673520BD0B}" type="slidenum">
              <a:rPr lang="en-US" smtClean="0"/>
              <a:t>23</a:t>
            </a:fld>
            <a:endParaRPr lang="en-US"/>
          </a:p>
        </p:txBody>
      </p:sp>
    </p:spTree>
    <p:extLst>
      <p:ext uri="{BB962C8B-B14F-4D97-AF65-F5344CB8AC3E}">
        <p14:creationId xmlns:p14="http://schemas.microsoft.com/office/powerpoint/2010/main" val="312235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Research informed us about motivators that resonate with this audience.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24</a:t>
            </a:fld>
            <a:endParaRPr lang="en-US"/>
          </a:p>
        </p:txBody>
      </p:sp>
    </p:spTree>
    <p:extLst>
      <p:ext uri="{BB962C8B-B14F-4D97-AF65-F5344CB8AC3E}">
        <p14:creationId xmlns:p14="http://schemas.microsoft.com/office/powerpoint/2010/main" val="40602473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3B36E-6629-8ECA-CA25-7833E4042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EE5095-0688-CAC7-F3CB-99B3E2FD93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96B31E-7574-40CF-4791-FD61401CDE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88E505-C931-A699-37EE-F6D800FA4716}"/>
              </a:ext>
            </a:extLst>
          </p:cNvPr>
          <p:cNvSpPr>
            <a:spLocks noGrp="1"/>
          </p:cNvSpPr>
          <p:nvPr>
            <p:ph type="sldNum" sz="quarter" idx="5"/>
          </p:nvPr>
        </p:nvSpPr>
        <p:spPr/>
        <p:txBody>
          <a:bodyPr/>
          <a:lstStyle/>
          <a:p>
            <a:fld id="{01DC2E25-2B01-2743-96C5-05673520BD0B}" type="slidenum">
              <a:rPr lang="en-US" smtClean="0"/>
              <a:t>25</a:t>
            </a:fld>
            <a:endParaRPr lang="en-US"/>
          </a:p>
        </p:txBody>
      </p:sp>
    </p:spTree>
    <p:extLst>
      <p:ext uri="{BB962C8B-B14F-4D97-AF65-F5344CB8AC3E}">
        <p14:creationId xmlns:p14="http://schemas.microsoft.com/office/powerpoint/2010/main" val="1497554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3BB1B-54EF-3ADD-4464-0794475D07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935AF8-FE2A-6871-103A-D9732106A8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C7CD1B-A679-96C6-B904-458D15A216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7E5DF4-189D-BA06-A1A1-7D2F608C1627}"/>
              </a:ext>
            </a:extLst>
          </p:cNvPr>
          <p:cNvSpPr>
            <a:spLocks noGrp="1"/>
          </p:cNvSpPr>
          <p:nvPr>
            <p:ph type="sldNum" sz="quarter" idx="5"/>
          </p:nvPr>
        </p:nvSpPr>
        <p:spPr/>
        <p:txBody>
          <a:bodyPr/>
          <a:lstStyle/>
          <a:p>
            <a:fld id="{01DC2E25-2B01-2743-96C5-05673520BD0B}" type="slidenum">
              <a:rPr lang="en-US" smtClean="0"/>
              <a:t>26</a:t>
            </a:fld>
            <a:endParaRPr lang="en-US"/>
          </a:p>
        </p:txBody>
      </p:sp>
    </p:spTree>
    <p:extLst>
      <p:ext uri="{BB962C8B-B14F-4D97-AF65-F5344CB8AC3E}">
        <p14:creationId xmlns:p14="http://schemas.microsoft.com/office/powerpoint/2010/main" val="29947382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35950-0340-2656-F558-EE328D57E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9797E-1B58-A9BD-25E4-B49654039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4F1E0F-C644-71E0-AEAD-384B3D6FB6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4603BA-1C8E-2F79-7445-E6040095B948}"/>
              </a:ext>
            </a:extLst>
          </p:cNvPr>
          <p:cNvSpPr>
            <a:spLocks noGrp="1"/>
          </p:cNvSpPr>
          <p:nvPr>
            <p:ph type="sldNum" sz="quarter" idx="5"/>
          </p:nvPr>
        </p:nvSpPr>
        <p:spPr/>
        <p:txBody>
          <a:bodyPr/>
          <a:lstStyle/>
          <a:p>
            <a:fld id="{01DC2E25-2B01-2743-96C5-05673520BD0B}" type="slidenum">
              <a:rPr lang="en-US" smtClean="0"/>
              <a:t>27</a:t>
            </a:fld>
            <a:endParaRPr lang="en-US"/>
          </a:p>
        </p:txBody>
      </p:sp>
    </p:spTree>
    <p:extLst>
      <p:ext uri="{BB962C8B-B14F-4D97-AF65-F5344CB8AC3E}">
        <p14:creationId xmlns:p14="http://schemas.microsoft.com/office/powerpoint/2010/main" val="2903746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this slide could be substituted or supplemented with information about Senior Medicare Patrol (SMP) as needed.</a:t>
            </a:r>
          </a:p>
        </p:txBody>
      </p:sp>
      <p:sp>
        <p:nvSpPr>
          <p:cNvPr id="4" name="Slide Number Placeholder 3"/>
          <p:cNvSpPr>
            <a:spLocks noGrp="1"/>
          </p:cNvSpPr>
          <p:nvPr>
            <p:ph type="sldNum" sz="quarter" idx="5"/>
          </p:nvPr>
        </p:nvSpPr>
        <p:spPr/>
        <p:txBody>
          <a:bodyPr/>
          <a:lstStyle/>
          <a:p>
            <a:fld id="{01DC2E25-2B01-2743-96C5-05673520BD0B}" type="slidenum">
              <a:rPr lang="en-US" smtClean="0"/>
              <a:t>32</a:t>
            </a:fld>
            <a:endParaRPr lang="en-US"/>
          </a:p>
        </p:txBody>
      </p:sp>
    </p:spTree>
    <p:extLst>
      <p:ext uri="{BB962C8B-B14F-4D97-AF65-F5344CB8AC3E}">
        <p14:creationId xmlns:p14="http://schemas.microsoft.com/office/powerpoint/2010/main" val="2130733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2C168-3D78-5D41-B40B-CB0C7F42EF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F049BC-AC20-A740-9672-19349C847B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B2CBF8-1553-9645-868B-47FBA52141AE}"/>
              </a:ext>
            </a:extLst>
          </p:cNvPr>
          <p:cNvSpPr>
            <a:spLocks noGrp="1"/>
          </p:cNvSpPr>
          <p:nvPr>
            <p:ph type="dt" sz="half" idx="10"/>
          </p:nvPr>
        </p:nvSpPr>
        <p:spPr/>
        <p:txBody>
          <a:bodyPr/>
          <a:lstStyle/>
          <a:p>
            <a:r>
              <a:rPr lang="en-US"/>
              <a:t>Month Year placeholder</a:t>
            </a:r>
          </a:p>
        </p:txBody>
      </p:sp>
      <p:sp>
        <p:nvSpPr>
          <p:cNvPr id="5" name="Footer Placeholder 4">
            <a:extLst>
              <a:ext uri="{FF2B5EF4-FFF2-40B4-BE49-F238E27FC236}">
                <a16:creationId xmlns:a16="http://schemas.microsoft.com/office/drawing/2014/main" id="{CDE500A9-64B2-3246-8911-37CDFC6AFD44}"/>
              </a:ext>
            </a:extLst>
          </p:cNvPr>
          <p:cNvSpPr>
            <a:spLocks noGrp="1"/>
          </p:cNvSpPr>
          <p:nvPr>
            <p:ph type="ftr" sz="quarter" idx="11"/>
          </p:nvPr>
        </p:nvSpPr>
        <p:spPr/>
        <p:txBody>
          <a:bodyPr/>
          <a:lstStyle/>
          <a:p>
            <a:r>
              <a:rPr lang="en-US"/>
              <a:t>Title Placeholder</a:t>
            </a:r>
          </a:p>
        </p:txBody>
      </p:sp>
      <p:sp>
        <p:nvSpPr>
          <p:cNvPr id="6" name="Slide Number Placeholder 5">
            <a:extLst>
              <a:ext uri="{FF2B5EF4-FFF2-40B4-BE49-F238E27FC236}">
                <a16:creationId xmlns:a16="http://schemas.microsoft.com/office/drawing/2014/main" id="{3472D2F5-5749-C540-9DD2-B3DF49E4EBA6}"/>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742934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p:txBody>
          <a:bodyPr/>
          <a:lstStyle/>
          <a:p>
            <a:fld id="{C8F7F351-82FE-6748-A3E2-20FA9B2ECD38}" type="slidenum">
              <a:rPr lang="en-US" smtClean="0"/>
              <a:t>‹#›</a:t>
            </a:fld>
            <a:endParaRPr lang="en-US"/>
          </a:p>
        </p:txBody>
      </p:sp>
      <p:sp>
        <p:nvSpPr>
          <p:cNvPr id="7" name="Rectangle 6">
            <a:extLst>
              <a:ext uri="{FF2B5EF4-FFF2-40B4-BE49-F238E27FC236}">
                <a16:creationId xmlns:a16="http://schemas.microsoft.com/office/drawing/2014/main" id="{021C53D9-939A-8C4D-A0D5-3364ACE44EF5}"/>
              </a:ext>
            </a:extLst>
          </p:cNvPr>
          <p:cNvSpPr/>
          <p:nvPr userDrawn="1"/>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6569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1A786-D47D-2641-AA87-E6CC9234A4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5BA4AE-616D-DC41-B388-C417EC10B2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3124BF-B12E-234E-BDDD-FB49DDB5A485}"/>
              </a:ext>
            </a:extLst>
          </p:cNvPr>
          <p:cNvSpPr>
            <a:spLocks noGrp="1"/>
          </p:cNvSpPr>
          <p:nvPr>
            <p:ph type="dt" sz="half" idx="10"/>
          </p:nvPr>
        </p:nvSpPr>
        <p:spPr/>
        <p:txBody>
          <a:bodyPr/>
          <a:lstStyle/>
          <a:p>
            <a:r>
              <a:rPr lang="en-US"/>
              <a:t>Month Year placeholder</a:t>
            </a:r>
          </a:p>
        </p:txBody>
      </p:sp>
      <p:sp>
        <p:nvSpPr>
          <p:cNvPr id="5" name="Footer Placeholder 4">
            <a:extLst>
              <a:ext uri="{FF2B5EF4-FFF2-40B4-BE49-F238E27FC236}">
                <a16:creationId xmlns:a16="http://schemas.microsoft.com/office/drawing/2014/main" id="{7A2B05A5-67B9-5444-86C1-C62B60C8DC7E}"/>
              </a:ext>
            </a:extLst>
          </p:cNvPr>
          <p:cNvSpPr>
            <a:spLocks noGrp="1"/>
          </p:cNvSpPr>
          <p:nvPr>
            <p:ph type="ftr" sz="quarter" idx="11"/>
          </p:nvPr>
        </p:nvSpPr>
        <p:spPr/>
        <p:txBody>
          <a:bodyPr/>
          <a:lstStyle/>
          <a:p>
            <a:r>
              <a:rPr lang="en-US"/>
              <a:t>Title Placeholder</a:t>
            </a:r>
          </a:p>
        </p:txBody>
      </p:sp>
      <p:sp>
        <p:nvSpPr>
          <p:cNvPr id="6" name="Slide Number Placeholder 5">
            <a:extLst>
              <a:ext uri="{FF2B5EF4-FFF2-40B4-BE49-F238E27FC236}">
                <a16:creationId xmlns:a16="http://schemas.microsoft.com/office/drawing/2014/main" id="{CA0B0BD2-9640-A74B-8DC8-0424CA937A77}"/>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265245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355F7-AC63-414E-83DE-E1CD985677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86FCDE-E5F4-2541-9DD0-8702AFA05E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4D4E3C-8DF2-4F40-8137-DA391C5B59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B1FECC-0527-E44B-ADB8-584150AAF5B4}"/>
              </a:ext>
            </a:extLst>
          </p:cNvPr>
          <p:cNvSpPr>
            <a:spLocks noGrp="1"/>
          </p:cNvSpPr>
          <p:nvPr>
            <p:ph type="dt" sz="half" idx="10"/>
          </p:nvPr>
        </p:nvSpPr>
        <p:spPr/>
        <p:txBody>
          <a:bodyPr/>
          <a:lstStyle/>
          <a:p>
            <a:r>
              <a:rPr lang="en-US"/>
              <a:t>Month Year placeholder</a:t>
            </a:r>
          </a:p>
        </p:txBody>
      </p:sp>
      <p:sp>
        <p:nvSpPr>
          <p:cNvPr id="6" name="Footer Placeholder 5">
            <a:extLst>
              <a:ext uri="{FF2B5EF4-FFF2-40B4-BE49-F238E27FC236}">
                <a16:creationId xmlns:a16="http://schemas.microsoft.com/office/drawing/2014/main" id="{C1B01EF7-DA87-1945-A2A2-15BFF82B2C8B}"/>
              </a:ext>
            </a:extLst>
          </p:cNvPr>
          <p:cNvSpPr>
            <a:spLocks noGrp="1"/>
          </p:cNvSpPr>
          <p:nvPr>
            <p:ph type="ftr" sz="quarter" idx="11"/>
          </p:nvPr>
        </p:nvSpPr>
        <p:spPr/>
        <p:txBody>
          <a:bodyPr/>
          <a:lstStyle/>
          <a:p>
            <a:r>
              <a:rPr lang="en-US"/>
              <a:t>Title Placeholder</a:t>
            </a:r>
          </a:p>
        </p:txBody>
      </p:sp>
      <p:sp>
        <p:nvSpPr>
          <p:cNvPr id="7" name="Slide Number Placeholder 6">
            <a:extLst>
              <a:ext uri="{FF2B5EF4-FFF2-40B4-BE49-F238E27FC236}">
                <a16:creationId xmlns:a16="http://schemas.microsoft.com/office/drawing/2014/main" id="{415332E1-076F-1E40-BEC9-8D26FEA2D751}"/>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4220786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20C4F-7641-2341-93A4-590701477E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2CEB5E-8ED5-5D47-9F9B-A742866575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FB31D3-35E9-7447-BE1F-4A81E59321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BCA134-4AAB-6142-A6A4-17D0EEC791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C27BFC-BFA9-3A4E-8D1B-5B18FA36D6F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C71E53-1766-D44E-BAF5-4AB8E0D06585}"/>
              </a:ext>
            </a:extLst>
          </p:cNvPr>
          <p:cNvSpPr>
            <a:spLocks noGrp="1"/>
          </p:cNvSpPr>
          <p:nvPr>
            <p:ph type="dt" sz="half" idx="10"/>
          </p:nvPr>
        </p:nvSpPr>
        <p:spPr/>
        <p:txBody>
          <a:bodyPr/>
          <a:lstStyle/>
          <a:p>
            <a:r>
              <a:rPr lang="en-US"/>
              <a:t>Month Year placeholder</a:t>
            </a:r>
          </a:p>
        </p:txBody>
      </p:sp>
      <p:sp>
        <p:nvSpPr>
          <p:cNvPr id="8" name="Footer Placeholder 7">
            <a:extLst>
              <a:ext uri="{FF2B5EF4-FFF2-40B4-BE49-F238E27FC236}">
                <a16:creationId xmlns:a16="http://schemas.microsoft.com/office/drawing/2014/main" id="{A4518418-1F15-7F4A-BAEB-23F48CCB7432}"/>
              </a:ext>
            </a:extLst>
          </p:cNvPr>
          <p:cNvSpPr>
            <a:spLocks noGrp="1"/>
          </p:cNvSpPr>
          <p:nvPr>
            <p:ph type="ftr" sz="quarter" idx="11"/>
          </p:nvPr>
        </p:nvSpPr>
        <p:spPr/>
        <p:txBody>
          <a:bodyPr/>
          <a:lstStyle/>
          <a:p>
            <a:r>
              <a:rPr lang="en-US"/>
              <a:t>Title Placeholder</a:t>
            </a:r>
          </a:p>
        </p:txBody>
      </p:sp>
      <p:sp>
        <p:nvSpPr>
          <p:cNvPr id="9" name="Slide Number Placeholder 8">
            <a:extLst>
              <a:ext uri="{FF2B5EF4-FFF2-40B4-BE49-F238E27FC236}">
                <a16:creationId xmlns:a16="http://schemas.microsoft.com/office/drawing/2014/main" id="{81D8DD36-A547-E34D-A42B-EE7790ECE5E7}"/>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1760944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A5312-D595-8746-8C4F-A2223A66CA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660A3C-3D1F-1942-97E8-4B1FC1EF5F7A}"/>
              </a:ext>
            </a:extLst>
          </p:cNvPr>
          <p:cNvSpPr>
            <a:spLocks noGrp="1"/>
          </p:cNvSpPr>
          <p:nvPr>
            <p:ph type="dt" sz="half" idx="10"/>
          </p:nvPr>
        </p:nvSpPr>
        <p:spPr/>
        <p:txBody>
          <a:bodyPr/>
          <a:lstStyle/>
          <a:p>
            <a:r>
              <a:rPr lang="en-US"/>
              <a:t>Month Year placeholder</a:t>
            </a:r>
          </a:p>
        </p:txBody>
      </p:sp>
      <p:sp>
        <p:nvSpPr>
          <p:cNvPr id="4" name="Footer Placeholder 3">
            <a:extLst>
              <a:ext uri="{FF2B5EF4-FFF2-40B4-BE49-F238E27FC236}">
                <a16:creationId xmlns:a16="http://schemas.microsoft.com/office/drawing/2014/main" id="{47FFC2F1-DE46-3241-9C01-C24E15BE0F57}"/>
              </a:ext>
            </a:extLst>
          </p:cNvPr>
          <p:cNvSpPr>
            <a:spLocks noGrp="1"/>
          </p:cNvSpPr>
          <p:nvPr>
            <p:ph type="ftr" sz="quarter" idx="11"/>
          </p:nvPr>
        </p:nvSpPr>
        <p:spPr/>
        <p:txBody>
          <a:bodyPr/>
          <a:lstStyle/>
          <a:p>
            <a:r>
              <a:rPr lang="en-US"/>
              <a:t>Title Placeholder</a:t>
            </a:r>
          </a:p>
        </p:txBody>
      </p:sp>
      <p:sp>
        <p:nvSpPr>
          <p:cNvPr id="5" name="Slide Number Placeholder 4">
            <a:extLst>
              <a:ext uri="{FF2B5EF4-FFF2-40B4-BE49-F238E27FC236}">
                <a16:creationId xmlns:a16="http://schemas.microsoft.com/office/drawing/2014/main" id="{5478A02D-5880-E549-B931-C65D345D83C0}"/>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3987688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4E4B7-2BEC-E24A-9C2A-D8E5CC443181}"/>
              </a:ext>
            </a:extLst>
          </p:cNvPr>
          <p:cNvSpPr>
            <a:spLocks noGrp="1"/>
          </p:cNvSpPr>
          <p:nvPr>
            <p:ph type="dt" sz="half" idx="10"/>
          </p:nvPr>
        </p:nvSpPr>
        <p:spPr/>
        <p:txBody>
          <a:bodyPr/>
          <a:lstStyle/>
          <a:p>
            <a:r>
              <a:rPr lang="en-US"/>
              <a:t>Month Year placeholder</a:t>
            </a:r>
          </a:p>
        </p:txBody>
      </p:sp>
      <p:sp>
        <p:nvSpPr>
          <p:cNvPr id="3" name="Footer Placeholder 2">
            <a:extLst>
              <a:ext uri="{FF2B5EF4-FFF2-40B4-BE49-F238E27FC236}">
                <a16:creationId xmlns:a16="http://schemas.microsoft.com/office/drawing/2014/main" id="{1E3CABCD-E239-F241-8B72-F2A1DF422EE7}"/>
              </a:ext>
            </a:extLst>
          </p:cNvPr>
          <p:cNvSpPr>
            <a:spLocks noGrp="1"/>
          </p:cNvSpPr>
          <p:nvPr>
            <p:ph type="ftr" sz="quarter" idx="11"/>
          </p:nvPr>
        </p:nvSpPr>
        <p:spPr/>
        <p:txBody>
          <a:bodyPr/>
          <a:lstStyle/>
          <a:p>
            <a:r>
              <a:rPr lang="en-US"/>
              <a:t>Title Placeholder</a:t>
            </a:r>
          </a:p>
        </p:txBody>
      </p:sp>
      <p:sp>
        <p:nvSpPr>
          <p:cNvPr id="4" name="Slide Number Placeholder 3">
            <a:extLst>
              <a:ext uri="{FF2B5EF4-FFF2-40B4-BE49-F238E27FC236}">
                <a16:creationId xmlns:a16="http://schemas.microsoft.com/office/drawing/2014/main" id="{FE58F9A7-CF0C-824B-A016-F77E571709B3}"/>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1238872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4F5DE-82F6-2747-A390-00C4CBA85B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635ED7-4831-7748-84EA-E7DE24D395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2EBFE7-6AB8-F043-A1F3-29F412E458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C0F4A2-E78F-2745-9F6A-0B216555BA6D}"/>
              </a:ext>
            </a:extLst>
          </p:cNvPr>
          <p:cNvSpPr>
            <a:spLocks noGrp="1"/>
          </p:cNvSpPr>
          <p:nvPr>
            <p:ph type="dt" sz="half" idx="10"/>
          </p:nvPr>
        </p:nvSpPr>
        <p:spPr/>
        <p:txBody>
          <a:bodyPr/>
          <a:lstStyle/>
          <a:p>
            <a:r>
              <a:rPr lang="en-US"/>
              <a:t>Month Year placeholder</a:t>
            </a:r>
          </a:p>
        </p:txBody>
      </p:sp>
      <p:sp>
        <p:nvSpPr>
          <p:cNvPr id="6" name="Footer Placeholder 5">
            <a:extLst>
              <a:ext uri="{FF2B5EF4-FFF2-40B4-BE49-F238E27FC236}">
                <a16:creationId xmlns:a16="http://schemas.microsoft.com/office/drawing/2014/main" id="{A9A93B37-D113-BC40-9096-795A26693A5C}"/>
              </a:ext>
            </a:extLst>
          </p:cNvPr>
          <p:cNvSpPr>
            <a:spLocks noGrp="1"/>
          </p:cNvSpPr>
          <p:nvPr>
            <p:ph type="ftr" sz="quarter" idx="11"/>
          </p:nvPr>
        </p:nvSpPr>
        <p:spPr/>
        <p:txBody>
          <a:bodyPr/>
          <a:lstStyle/>
          <a:p>
            <a:r>
              <a:rPr lang="en-US"/>
              <a:t>Title Placeholder</a:t>
            </a:r>
          </a:p>
        </p:txBody>
      </p:sp>
      <p:sp>
        <p:nvSpPr>
          <p:cNvPr id="7" name="Slide Number Placeholder 6">
            <a:extLst>
              <a:ext uri="{FF2B5EF4-FFF2-40B4-BE49-F238E27FC236}">
                <a16:creationId xmlns:a16="http://schemas.microsoft.com/office/drawing/2014/main" id="{AA181A2E-43E9-B247-9D9A-56C856D26DBB}"/>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2621370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A647-DB7C-B044-873C-9963B118BF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AC81AE-577B-7147-BE6C-D36DED2EB3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816C24-2491-0144-BBC2-DA96A3120E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00F236-5DD7-F34A-8809-744B2B078761}"/>
              </a:ext>
            </a:extLst>
          </p:cNvPr>
          <p:cNvSpPr>
            <a:spLocks noGrp="1"/>
          </p:cNvSpPr>
          <p:nvPr>
            <p:ph type="dt" sz="half" idx="10"/>
          </p:nvPr>
        </p:nvSpPr>
        <p:spPr/>
        <p:txBody>
          <a:bodyPr/>
          <a:lstStyle/>
          <a:p>
            <a:r>
              <a:rPr lang="en-US"/>
              <a:t>Month Year placeholder</a:t>
            </a:r>
          </a:p>
        </p:txBody>
      </p:sp>
      <p:sp>
        <p:nvSpPr>
          <p:cNvPr id="6" name="Footer Placeholder 5">
            <a:extLst>
              <a:ext uri="{FF2B5EF4-FFF2-40B4-BE49-F238E27FC236}">
                <a16:creationId xmlns:a16="http://schemas.microsoft.com/office/drawing/2014/main" id="{5F690B55-36B1-1E4E-A6AC-401F5C145146}"/>
              </a:ext>
            </a:extLst>
          </p:cNvPr>
          <p:cNvSpPr>
            <a:spLocks noGrp="1"/>
          </p:cNvSpPr>
          <p:nvPr>
            <p:ph type="ftr" sz="quarter" idx="11"/>
          </p:nvPr>
        </p:nvSpPr>
        <p:spPr/>
        <p:txBody>
          <a:bodyPr/>
          <a:lstStyle/>
          <a:p>
            <a:r>
              <a:rPr lang="en-US"/>
              <a:t>Title Placeholder</a:t>
            </a:r>
          </a:p>
        </p:txBody>
      </p:sp>
      <p:sp>
        <p:nvSpPr>
          <p:cNvPr id="7" name="Slide Number Placeholder 6">
            <a:extLst>
              <a:ext uri="{FF2B5EF4-FFF2-40B4-BE49-F238E27FC236}">
                <a16:creationId xmlns:a16="http://schemas.microsoft.com/office/drawing/2014/main" id="{7657AD42-31DD-E645-9184-82845896A44D}"/>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1162473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BB50-EFB5-EB49-870D-679B617668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4936DD-C9F9-DE40-AEC3-A45EB110EA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6762F6-EA9A-214A-9907-C4EE1A77E823}"/>
              </a:ext>
            </a:extLst>
          </p:cNvPr>
          <p:cNvSpPr>
            <a:spLocks noGrp="1"/>
          </p:cNvSpPr>
          <p:nvPr>
            <p:ph type="dt" sz="half" idx="10"/>
          </p:nvPr>
        </p:nvSpPr>
        <p:spPr/>
        <p:txBody>
          <a:bodyPr/>
          <a:lstStyle/>
          <a:p>
            <a:r>
              <a:rPr lang="en-US"/>
              <a:t>Month Year placeholder</a:t>
            </a:r>
          </a:p>
        </p:txBody>
      </p:sp>
      <p:sp>
        <p:nvSpPr>
          <p:cNvPr id="5" name="Footer Placeholder 4">
            <a:extLst>
              <a:ext uri="{FF2B5EF4-FFF2-40B4-BE49-F238E27FC236}">
                <a16:creationId xmlns:a16="http://schemas.microsoft.com/office/drawing/2014/main" id="{11135A8E-D598-BE44-87A0-AEE21583EA07}"/>
              </a:ext>
            </a:extLst>
          </p:cNvPr>
          <p:cNvSpPr>
            <a:spLocks noGrp="1"/>
          </p:cNvSpPr>
          <p:nvPr>
            <p:ph type="ftr" sz="quarter" idx="11"/>
          </p:nvPr>
        </p:nvSpPr>
        <p:spPr/>
        <p:txBody>
          <a:bodyPr/>
          <a:lstStyle/>
          <a:p>
            <a:r>
              <a:rPr lang="en-US"/>
              <a:t>Title Placeholder</a:t>
            </a:r>
          </a:p>
        </p:txBody>
      </p:sp>
      <p:sp>
        <p:nvSpPr>
          <p:cNvPr id="6" name="Slide Number Placeholder 5">
            <a:extLst>
              <a:ext uri="{FF2B5EF4-FFF2-40B4-BE49-F238E27FC236}">
                <a16:creationId xmlns:a16="http://schemas.microsoft.com/office/drawing/2014/main" id="{02874432-A3A1-9E46-AFA0-18D1591ADE5E}"/>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2529419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4C8BEF-4297-F842-AB78-69D994DB58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87929A-7CD2-7545-9812-F7FD377AE7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58B937-D6E6-7743-BBE6-CA3915206343}"/>
              </a:ext>
            </a:extLst>
          </p:cNvPr>
          <p:cNvSpPr>
            <a:spLocks noGrp="1"/>
          </p:cNvSpPr>
          <p:nvPr>
            <p:ph type="dt" sz="half" idx="10"/>
          </p:nvPr>
        </p:nvSpPr>
        <p:spPr/>
        <p:txBody>
          <a:bodyPr/>
          <a:lstStyle/>
          <a:p>
            <a:r>
              <a:rPr lang="en-US"/>
              <a:t>Month Year placeholder</a:t>
            </a:r>
          </a:p>
        </p:txBody>
      </p:sp>
      <p:sp>
        <p:nvSpPr>
          <p:cNvPr id="5" name="Footer Placeholder 4">
            <a:extLst>
              <a:ext uri="{FF2B5EF4-FFF2-40B4-BE49-F238E27FC236}">
                <a16:creationId xmlns:a16="http://schemas.microsoft.com/office/drawing/2014/main" id="{9D080CA4-9999-EA4D-9E93-CA237AB24552}"/>
              </a:ext>
            </a:extLst>
          </p:cNvPr>
          <p:cNvSpPr>
            <a:spLocks noGrp="1"/>
          </p:cNvSpPr>
          <p:nvPr>
            <p:ph type="ftr" sz="quarter" idx="11"/>
          </p:nvPr>
        </p:nvSpPr>
        <p:spPr/>
        <p:txBody>
          <a:bodyPr/>
          <a:lstStyle/>
          <a:p>
            <a:r>
              <a:rPr lang="en-US"/>
              <a:t>Title Placeholder</a:t>
            </a:r>
          </a:p>
        </p:txBody>
      </p:sp>
      <p:sp>
        <p:nvSpPr>
          <p:cNvPr id="6" name="Slide Number Placeholder 5">
            <a:extLst>
              <a:ext uri="{FF2B5EF4-FFF2-40B4-BE49-F238E27FC236}">
                <a16:creationId xmlns:a16="http://schemas.microsoft.com/office/drawing/2014/main" id="{CCF49933-9203-0E48-A8BE-9B9365FA1674}"/>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2889926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DEDA8E-4ACE-FA44-8C3F-160321DC72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80F386-A96F-584B-8410-4923BE4891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7C59D3-B330-BE40-BBDA-C16BC019EA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Month Year placeholder</a:t>
            </a:r>
          </a:p>
        </p:txBody>
      </p:sp>
      <p:sp>
        <p:nvSpPr>
          <p:cNvPr id="5" name="Footer Placeholder 4">
            <a:extLst>
              <a:ext uri="{FF2B5EF4-FFF2-40B4-BE49-F238E27FC236}">
                <a16:creationId xmlns:a16="http://schemas.microsoft.com/office/drawing/2014/main" id="{C46315A2-D733-8F47-882F-040D9CFB8F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Placeholder</a:t>
            </a:r>
          </a:p>
        </p:txBody>
      </p:sp>
      <p:sp>
        <p:nvSpPr>
          <p:cNvPr id="6" name="Slide Number Placeholder 5">
            <a:extLst>
              <a:ext uri="{FF2B5EF4-FFF2-40B4-BE49-F238E27FC236}">
                <a16:creationId xmlns:a16="http://schemas.microsoft.com/office/drawing/2014/main" id="{AE80E33C-E29A-CF4D-8721-0E3C1C4DEF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F7F351-82FE-6748-A3E2-20FA9B2ECD38}" type="slidenum">
              <a:rPr lang="en-US" smtClean="0"/>
              <a:t>‹#›</a:t>
            </a:fld>
            <a:endParaRPr lang="en-US"/>
          </a:p>
        </p:txBody>
      </p:sp>
    </p:spTree>
    <p:extLst>
      <p:ext uri="{BB962C8B-B14F-4D97-AF65-F5344CB8AC3E}">
        <p14:creationId xmlns:p14="http://schemas.microsoft.com/office/powerpoint/2010/main" val="988293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medicare.gov/plan-compare/#/?lang=en&amp;year=2026"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www.medicare.gov/"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cms.gov/fraud"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shiphelp.org/"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medicare.gov/care-compare/"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hyperlink" Target="https://data.cms.gov/tools/provider-opt-out-affidavits-look-up-tool" TargetMode="Externa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jpeg"/><Relationship Id="rId7"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jpeg"/><Relationship Id="rId7"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image" Target="../media/image21.jpeg"/><Relationship Id="rId4" Type="http://schemas.openxmlformats.org/officeDocument/2006/relationships/image" Target="../media/image20.emf"/></Relationships>
</file>

<file path=ppt/slides/_rels/slide28.xml.rels><?xml version="1.0" encoding="UTF-8" standalone="yes"?>
<Relationships xmlns="http://schemas.openxmlformats.org/package/2006/relationships"><Relationship Id="rId3" Type="http://schemas.openxmlformats.org/officeDocument/2006/relationships/hyperlink" Target="https://www.medicare.gov/account/"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cms.gov/priorities/innovation/models"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medicare.gov/"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hyperlink" Target="https://www.shiphelp.org/"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76EF4-E6CC-EF43-8526-0C36C24B762F}"/>
              </a:ext>
            </a:extLst>
          </p:cNvPr>
          <p:cNvSpPr>
            <a:spLocks noGrp="1"/>
          </p:cNvSpPr>
          <p:nvPr>
            <p:ph type="ctrTitle"/>
          </p:nvPr>
        </p:nvSpPr>
        <p:spPr>
          <a:xfrm>
            <a:off x="6553864" y="1140310"/>
            <a:ext cx="5150457" cy="2710927"/>
          </a:xfrm>
        </p:spPr>
        <p:txBody>
          <a:bodyPr anchor="t">
            <a:noAutofit/>
          </a:bodyPr>
          <a:lstStyle/>
          <a:p>
            <a:r>
              <a:rPr lang="en-US" sz="4600" b="1" dirty="0">
                <a:solidFill>
                  <a:srgbClr val="16457A"/>
                </a:solidFill>
                <a:latin typeface="Arial" panose="020B0604020202020204" pitchFamily="34" charset="0"/>
              </a:rPr>
              <a:t>Medicare</a:t>
            </a:r>
            <a:br>
              <a:rPr lang="en-US" sz="4600" b="1" dirty="0">
                <a:solidFill>
                  <a:srgbClr val="16457A"/>
                </a:solidFill>
                <a:latin typeface="Arial" panose="020B0604020202020204" pitchFamily="34" charset="0"/>
              </a:rPr>
            </a:br>
            <a:r>
              <a:rPr lang="en-US" sz="4600" b="1" dirty="0">
                <a:solidFill>
                  <a:srgbClr val="16457A"/>
                </a:solidFill>
                <a:latin typeface="Arial" panose="020B0604020202020204" pitchFamily="34" charset="0"/>
              </a:rPr>
              <a:t>Open Enrollment</a:t>
            </a:r>
          </a:p>
        </p:txBody>
      </p:sp>
      <p:sp>
        <p:nvSpPr>
          <p:cNvPr id="3" name="TextBox 2">
            <a:extLst>
              <a:ext uri="{FF2B5EF4-FFF2-40B4-BE49-F238E27FC236}">
                <a16:creationId xmlns:a16="http://schemas.microsoft.com/office/drawing/2014/main" id="{7C38C939-B6C8-07C9-6E52-53214FDDE486}"/>
              </a:ext>
            </a:extLst>
          </p:cNvPr>
          <p:cNvSpPr txBox="1"/>
          <p:nvPr/>
        </p:nvSpPr>
        <p:spPr>
          <a:xfrm>
            <a:off x="7006442" y="6212264"/>
            <a:ext cx="4572000" cy="369332"/>
          </a:xfrm>
          <a:prstGeom prst="rect">
            <a:avLst/>
          </a:prstGeom>
          <a:noFill/>
        </p:spPr>
        <p:txBody>
          <a:bodyPr wrap="square" rtlCol="0">
            <a:spAutoFit/>
          </a:bodyPr>
          <a:lstStyle/>
          <a:p>
            <a:pPr algn="ctr"/>
            <a:r>
              <a:rPr lang="en-US" dirty="0"/>
              <a:t>September 2026</a:t>
            </a:r>
          </a:p>
        </p:txBody>
      </p:sp>
    </p:spTree>
    <p:extLst>
      <p:ext uri="{BB962C8B-B14F-4D97-AF65-F5344CB8AC3E}">
        <p14:creationId xmlns:p14="http://schemas.microsoft.com/office/powerpoint/2010/main" val="124534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94B2DFF-544B-935E-929F-9DA029AEFD9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CD45161-4317-7BE6-BE18-2B1271954610}"/>
              </a:ext>
            </a:extLst>
          </p:cNvPr>
          <p:cNvSpPr txBox="1">
            <a:spLocks noGrp="1"/>
          </p:cNvSpPr>
          <p:nvPr>
            <p:ph type="title" idx="4294967295"/>
          </p:nvPr>
        </p:nvSpPr>
        <p:spPr>
          <a:xfrm>
            <a:off x="0" y="201497"/>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2 Main Ways to Get Medicare Coverage</a:t>
            </a:r>
          </a:p>
        </p:txBody>
      </p:sp>
      <p:sp>
        <p:nvSpPr>
          <p:cNvPr id="7" name="TextBox 6">
            <a:extLst>
              <a:ext uri="{FF2B5EF4-FFF2-40B4-BE49-F238E27FC236}">
                <a16:creationId xmlns:a16="http://schemas.microsoft.com/office/drawing/2014/main" id="{072CCE7C-DD53-ABBC-F182-423C0EFF678C}"/>
              </a:ext>
            </a:extLst>
          </p:cNvPr>
          <p:cNvSpPr txBox="1"/>
          <p:nvPr/>
        </p:nvSpPr>
        <p:spPr>
          <a:xfrm>
            <a:off x="367511" y="1493819"/>
            <a:ext cx="11195722" cy="4216539"/>
          </a:xfrm>
          <a:prstGeom prst="rect">
            <a:avLst/>
          </a:prstGeom>
          <a:noFill/>
        </p:spPr>
        <p:txBody>
          <a:bodyPr wrap="square" rtlCol="0">
            <a:spAutoFit/>
          </a:bodyPr>
          <a:lstStyle/>
          <a:p>
            <a:pPr marL="182880">
              <a:spcBef>
                <a:spcPts val="600"/>
              </a:spcBef>
              <a:spcAft>
                <a:spcPts val="600"/>
              </a:spcAft>
              <a:buClr>
                <a:srgbClr val="0C447C"/>
              </a:buClr>
            </a:pPr>
            <a:r>
              <a:rPr lang="en-US" sz="2200" b="1" dirty="0"/>
              <a:t>Original Medicare: </a:t>
            </a:r>
          </a:p>
          <a:p>
            <a:pPr marL="982980" lvl="1" indent="-342900">
              <a:spcBef>
                <a:spcPts val="600"/>
              </a:spcBef>
              <a:spcAft>
                <a:spcPts val="600"/>
              </a:spcAft>
              <a:buClr>
                <a:srgbClr val="0C447C"/>
              </a:buClr>
              <a:buFont typeface="Arial" panose="020B0604020202020204" pitchFamily="34" charset="0"/>
              <a:buChar char="•"/>
            </a:pPr>
            <a:r>
              <a:rPr lang="en-US" sz="2200" dirty="0"/>
              <a:t>Get your health care through Medicare Parts A and B</a:t>
            </a:r>
          </a:p>
          <a:p>
            <a:pPr marL="982980" lvl="1" indent="-342900">
              <a:spcBef>
                <a:spcPts val="600"/>
              </a:spcBef>
              <a:spcAft>
                <a:spcPts val="600"/>
              </a:spcAft>
              <a:buClr>
                <a:srgbClr val="0C447C"/>
              </a:buClr>
              <a:buFont typeface="Arial" panose="020B0604020202020204" pitchFamily="34" charset="0"/>
              <a:buChar char="•"/>
            </a:pPr>
            <a:r>
              <a:rPr lang="en-US" sz="2200" dirty="0"/>
              <a:t>Can join a separate drug plan to get Medicare drug coverage (Part D)</a:t>
            </a:r>
          </a:p>
          <a:p>
            <a:pPr marL="982980" lvl="1" indent="-342900">
              <a:spcBef>
                <a:spcPts val="600"/>
              </a:spcBef>
              <a:spcAft>
                <a:spcPts val="600"/>
              </a:spcAft>
              <a:buClr>
                <a:srgbClr val="0C447C"/>
              </a:buClr>
              <a:buFont typeface="Arial" panose="020B0604020202020204" pitchFamily="34" charset="0"/>
              <a:buChar char="•"/>
            </a:pPr>
            <a:r>
              <a:rPr lang="en-US" sz="2200" dirty="0"/>
              <a:t>Can see any doctor that takes Medicare anywhere in U.S.</a:t>
            </a:r>
          </a:p>
          <a:p>
            <a:pPr marL="182880">
              <a:spcBef>
                <a:spcPts val="600"/>
              </a:spcBef>
              <a:spcAft>
                <a:spcPts val="600"/>
              </a:spcAft>
              <a:buClr>
                <a:srgbClr val="0C447C"/>
              </a:buClr>
            </a:pPr>
            <a:r>
              <a:rPr lang="en-US" sz="2200" b="1" dirty="0"/>
              <a:t>Medicare Advantage:</a:t>
            </a:r>
          </a:p>
          <a:p>
            <a:pPr marL="982980" lvl="1" indent="-342900">
              <a:spcBef>
                <a:spcPts val="600"/>
              </a:spcBef>
              <a:spcAft>
                <a:spcPts val="600"/>
              </a:spcAft>
              <a:buClr>
                <a:srgbClr val="0C447C"/>
              </a:buClr>
              <a:buFont typeface="Arial" panose="020B0604020202020204" pitchFamily="34" charset="0"/>
              <a:buChar char="•"/>
            </a:pPr>
            <a:r>
              <a:rPr lang="en-US" sz="2200" dirty="0"/>
              <a:t>Usually bundles health and drug coverage all in one plan </a:t>
            </a:r>
          </a:p>
          <a:p>
            <a:pPr marL="982980" lvl="1" indent="-342900">
              <a:spcBef>
                <a:spcPts val="600"/>
              </a:spcBef>
              <a:spcAft>
                <a:spcPts val="600"/>
              </a:spcAft>
              <a:buClr>
                <a:srgbClr val="0C447C"/>
              </a:buClr>
              <a:buFont typeface="Arial" panose="020B0604020202020204" pitchFamily="34" charset="0"/>
              <a:buChar char="•"/>
            </a:pPr>
            <a:r>
              <a:rPr lang="en-US" sz="2200" dirty="0"/>
              <a:t>May offer extra benefits that Original Medicare doesn’t cover - like certain vision, hearing, and dental services </a:t>
            </a:r>
          </a:p>
          <a:p>
            <a:pPr marL="982980" lvl="1" indent="-342900">
              <a:spcBef>
                <a:spcPts val="600"/>
              </a:spcBef>
              <a:spcAft>
                <a:spcPts val="600"/>
              </a:spcAft>
              <a:buClr>
                <a:srgbClr val="0C447C"/>
              </a:buClr>
              <a:buFont typeface="Arial" panose="020B0604020202020204" pitchFamily="34" charset="0"/>
              <a:buChar char="•"/>
            </a:pPr>
            <a:r>
              <a:rPr lang="en-US" sz="2200" dirty="0"/>
              <a:t>In many cases, you can only use doctors in the plan’s network </a:t>
            </a:r>
          </a:p>
        </p:txBody>
      </p:sp>
      <p:sp>
        <p:nvSpPr>
          <p:cNvPr id="4" name="Slide Number Placeholder 3">
            <a:extLst>
              <a:ext uri="{FF2B5EF4-FFF2-40B4-BE49-F238E27FC236}">
                <a16:creationId xmlns:a16="http://schemas.microsoft.com/office/drawing/2014/main" id="{0DE8E811-80D4-CC61-BE5A-BA18B130A813}"/>
              </a:ext>
            </a:extLst>
          </p:cNvPr>
          <p:cNvSpPr>
            <a:spLocks noGrp="1"/>
          </p:cNvSpPr>
          <p:nvPr>
            <p:ph type="sldNum" sz="quarter" idx="12"/>
          </p:nvPr>
        </p:nvSpPr>
        <p:spPr/>
        <p:txBody>
          <a:bodyPr/>
          <a:lstStyle/>
          <a:p>
            <a:fld id="{C8F7F351-82FE-6748-A3E2-20FA9B2ECD38}" type="slidenum">
              <a:rPr lang="en-US" smtClean="0"/>
              <a:t>2</a:t>
            </a:fld>
            <a:endParaRPr lang="en-US"/>
          </a:p>
        </p:txBody>
      </p:sp>
    </p:spTree>
    <p:extLst>
      <p:ext uri="{BB962C8B-B14F-4D97-AF65-F5344CB8AC3E}">
        <p14:creationId xmlns:p14="http://schemas.microsoft.com/office/powerpoint/2010/main" val="2085223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85147F3-48CF-9ABB-25C4-F2EBC493906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E244F51-5F5F-A03A-6F73-5BB553299E3E}"/>
              </a:ext>
            </a:extLst>
          </p:cNvPr>
          <p:cNvSpPr txBox="1">
            <a:spLocks noGrp="1"/>
          </p:cNvSpPr>
          <p:nvPr>
            <p:ph type="title" idx="4294967295"/>
          </p:nvPr>
        </p:nvSpPr>
        <p:spPr>
          <a:xfrm>
            <a:off x="2434442" y="201497"/>
            <a:ext cx="9757558"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Medicare’s Open Enrollment Period </a:t>
            </a:r>
          </a:p>
        </p:txBody>
      </p:sp>
      <p:sp>
        <p:nvSpPr>
          <p:cNvPr id="3" name="TextBox 2">
            <a:extLst>
              <a:ext uri="{FF2B5EF4-FFF2-40B4-BE49-F238E27FC236}">
                <a16:creationId xmlns:a16="http://schemas.microsoft.com/office/drawing/2014/main" id="{0D6BA90A-3B1E-FE45-1239-0325B8E7F2A4}"/>
              </a:ext>
            </a:extLst>
          </p:cNvPr>
          <p:cNvSpPr txBox="1"/>
          <p:nvPr/>
        </p:nvSpPr>
        <p:spPr>
          <a:xfrm>
            <a:off x="2141242" y="1406880"/>
            <a:ext cx="8693288" cy="1938992"/>
          </a:xfrm>
          <a:prstGeom prst="rect">
            <a:avLst/>
          </a:prstGeom>
          <a:noFill/>
        </p:spPr>
        <p:txBody>
          <a:bodyPr wrap="square" lIns="91440" tIns="45720" rIns="91440" bIns="45720" rtlCol="0" anchor="t">
            <a:spAutoFit/>
          </a:bodyPr>
          <a:lstStyle/>
          <a:p>
            <a:pPr marL="525780" indent="-342900">
              <a:buClr>
                <a:srgbClr val="0C447C"/>
              </a:buClr>
              <a:buFont typeface="Arial" panose="020B0604020202020204" pitchFamily="34" charset="0"/>
              <a:buChar char="•"/>
            </a:pPr>
            <a:r>
              <a:rPr lang="en-US" sz="2400" dirty="0"/>
              <a:t>Runs </a:t>
            </a:r>
            <a:r>
              <a:rPr lang="en-US" sz="2400" b="1" dirty="0"/>
              <a:t>October 15 – December 7 </a:t>
            </a:r>
            <a:r>
              <a:rPr lang="en-US" sz="2400" dirty="0"/>
              <a:t>every year </a:t>
            </a:r>
          </a:p>
          <a:p>
            <a:pPr marL="525780" indent="-342900">
              <a:buClr>
                <a:srgbClr val="0C447C"/>
              </a:buClr>
              <a:buFont typeface="Arial" panose="020B0604020202020204" pitchFamily="34" charset="0"/>
              <a:buChar char="•"/>
            </a:pPr>
            <a:endParaRPr lang="en-US" sz="2400" dirty="0"/>
          </a:p>
          <a:p>
            <a:pPr marL="525780" indent="-342900">
              <a:buClr>
                <a:srgbClr val="0C447C"/>
              </a:buClr>
              <a:buFont typeface="Arial" panose="020B0604020202020204" pitchFamily="34" charset="0"/>
              <a:buChar char="•"/>
            </a:pPr>
            <a:r>
              <a:rPr lang="en-US" sz="2400" dirty="0"/>
              <a:t>You can make changes to your health or drug coverage </a:t>
            </a:r>
          </a:p>
          <a:p>
            <a:pPr marL="525780" indent="-342900">
              <a:buClr>
                <a:srgbClr val="0C447C"/>
              </a:buClr>
              <a:buFont typeface="Arial" panose="020B0604020202020204" pitchFamily="34" charset="0"/>
              <a:buChar char="•"/>
            </a:pPr>
            <a:endParaRPr lang="en-US" sz="2400" dirty="0"/>
          </a:p>
          <a:p>
            <a:pPr marL="525780" indent="-342900">
              <a:buClr>
                <a:srgbClr val="0C447C"/>
              </a:buClr>
              <a:buFont typeface="Arial" panose="020B0604020202020204" pitchFamily="34" charset="0"/>
              <a:buChar char="•"/>
            </a:pPr>
            <a:r>
              <a:rPr lang="en-US" sz="2400" dirty="0"/>
              <a:t>Compare your options to find the right coverage for you </a:t>
            </a:r>
          </a:p>
        </p:txBody>
      </p:sp>
      <p:sp>
        <p:nvSpPr>
          <p:cNvPr id="4" name="Slide Number Placeholder 3">
            <a:extLst>
              <a:ext uri="{FF2B5EF4-FFF2-40B4-BE49-F238E27FC236}">
                <a16:creationId xmlns:a16="http://schemas.microsoft.com/office/drawing/2014/main" id="{6737F514-7F76-3E93-CE70-6D3C928A4857}"/>
              </a:ext>
            </a:extLst>
          </p:cNvPr>
          <p:cNvSpPr>
            <a:spLocks noGrp="1"/>
          </p:cNvSpPr>
          <p:nvPr>
            <p:ph type="sldNum" sz="quarter" idx="12"/>
          </p:nvPr>
        </p:nvSpPr>
        <p:spPr/>
        <p:txBody>
          <a:bodyPr/>
          <a:lstStyle/>
          <a:p>
            <a:fld id="{C8F7F351-82FE-6748-A3E2-20FA9B2ECD38}" type="slidenum">
              <a:rPr lang="en-US" smtClean="0"/>
              <a:t>3</a:t>
            </a:fld>
            <a:endParaRPr lang="en-US"/>
          </a:p>
        </p:txBody>
      </p:sp>
    </p:spTree>
    <p:extLst>
      <p:ext uri="{BB962C8B-B14F-4D97-AF65-F5344CB8AC3E}">
        <p14:creationId xmlns:p14="http://schemas.microsoft.com/office/powerpoint/2010/main" val="4217825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E1AFB40-57B3-E612-05FB-DB311EAE9D2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D8EE685-3131-B18D-7EAE-3AAAA792B804}"/>
              </a:ext>
            </a:extLst>
          </p:cNvPr>
          <p:cNvSpPr txBox="1">
            <a:spLocks noGrp="1"/>
          </p:cNvSpPr>
          <p:nvPr>
            <p:ph type="title" idx="4294967295"/>
          </p:nvPr>
        </p:nvSpPr>
        <p:spPr>
          <a:xfrm>
            <a:off x="2446317" y="210999"/>
            <a:ext cx="9745683" cy="6309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Review Your Plan’s Annual Notice of Change</a:t>
            </a:r>
          </a:p>
        </p:txBody>
      </p:sp>
      <p:sp>
        <p:nvSpPr>
          <p:cNvPr id="8" name="TextBox 7">
            <a:extLst>
              <a:ext uri="{FF2B5EF4-FFF2-40B4-BE49-F238E27FC236}">
                <a16:creationId xmlns:a16="http://schemas.microsoft.com/office/drawing/2014/main" id="{1BBB03B5-35F3-C821-9BCA-FC704F3D5382}"/>
              </a:ext>
            </a:extLst>
          </p:cNvPr>
          <p:cNvSpPr txBox="1"/>
          <p:nvPr/>
        </p:nvSpPr>
        <p:spPr>
          <a:xfrm>
            <a:off x="2176867" y="1536174"/>
            <a:ext cx="9425325" cy="3785652"/>
          </a:xfrm>
          <a:prstGeom prst="rect">
            <a:avLst/>
          </a:prstGeom>
          <a:noFill/>
        </p:spPr>
        <p:txBody>
          <a:bodyPr wrap="square" lIns="91440" tIns="45720" rIns="91440" bIns="45720" rtlCol="0" anchor="t">
            <a:spAutoFit/>
          </a:bodyPr>
          <a:lstStyle/>
          <a:p>
            <a:pPr marL="182880">
              <a:buClr>
                <a:srgbClr val="0C447C"/>
              </a:buClr>
            </a:pPr>
            <a:r>
              <a:rPr lang="en-US" sz="2400" dirty="0"/>
              <a:t>Review your plan’s Annual Notice of Change (ANOC) documents to learn about changes in 2027:</a:t>
            </a:r>
          </a:p>
          <a:p>
            <a:pPr marL="182880">
              <a:buClr>
                <a:srgbClr val="0C447C"/>
              </a:buClr>
            </a:pPr>
            <a:endParaRPr lang="en-US" sz="2400" dirty="0"/>
          </a:p>
          <a:p>
            <a:pPr marL="982980" lvl="1" indent="-342900">
              <a:lnSpc>
                <a:spcPct val="150000"/>
              </a:lnSpc>
              <a:buClr>
                <a:srgbClr val="0C447C"/>
              </a:buClr>
              <a:buFont typeface="Arial" panose="020B0604020202020204" pitchFamily="34" charset="0"/>
              <a:buChar char="•"/>
            </a:pPr>
            <a:r>
              <a:rPr lang="en-US" sz="2400" dirty="0"/>
              <a:t>Costs </a:t>
            </a:r>
          </a:p>
          <a:p>
            <a:pPr marL="982980" lvl="1" indent="-342900">
              <a:lnSpc>
                <a:spcPct val="150000"/>
              </a:lnSpc>
              <a:buClr>
                <a:srgbClr val="0C447C"/>
              </a:buClr>
              <a:buFont typeface="Arial" panose="020B0604020202020204" pitchFamily="34" charset="0"/>
              <a:buChar char="•"/>
            </a:pPr>
            <a:r>
              <a:rPr lang="en-US" sz="2400" dirty="0"/>
              <a:t>Benefits and coverage rules </a:t>
            </a:r>
          </a:p>
          <a:p>
            <a:pPr marL="982980" lvl="1" indent="-342900">
              <a:lnSpc>
                <a:spcPct val="150000"/>
              </a:lnSpc>
              <a:buClr>
                <a:srgbClr val="0C447C"/>
              </a:buClr>
              <a:buFont typeface="Arial" panose="020B0604020202020204" pitchFamily="34" charset="0"/>
              <a:buChar char="•"/>
            </a:pPr>
            <a:r>
              <a:rPr lang="en-US" sz="2400" dirty="0"/>
              <a:t>Drug formulary (list of covered drugs) </a:t>
            </a:r>
          </a:p>
          <a:p>
            <a:pPr marL="982980" lvl="1" indent="-342900">
              <a:lnSpc>
                <a:spcPct val="150000"/>
              </a:lnSpc>
              <a:buClr>
                <a:srgbClr val="0C447C"/>
              </a:buClr>
              <a:buFont typeface="Arial" panose="020B0604020202020204" pitchFamily="34" charset="0"/>
              <a:buChar char="•"/>
            </a:pPr>
            <a:r>
              <a:rPr lang="en-US" sz="2400" dirty="0"/>
              <a:t>Provider and pharmacy networks </a:t>
            </a:r>
          </a:p>
          <a:p>
            <a:pPr marL="182880">
              <a:buClr>
                <a:srgbClr val="0C447C"/>
              </a:buClr>
            </a:pPr>
            <a:endParaRPr lang="en-US" sz="2400" dirty="0"/>
          </a:p>
        </p:txBody>
      </p:sp>
      <p:sp>
        <p:nvSpPr>
          <p:cNvPr id="4" name="Slide Number Placeholder 3">
            <a:extLst>
              <a:ext uri="{FF2B5EF4-FFF2-40B4-BE49-F238E27FC236}">
                <a16:creationId xmlns:a16="http://schemas.microsoft.com/office/drawing/2014/main" id="{61F3901D-A380-7629-F564-96E48A7F7E48}"/>
              </a:ext>
            </a:extLst>
          </p:cNvPr>
          <p:cNvSpPr>
            <a:spLocks noGrp="1"/>
          </p:cNvSpPr>
          <p:nvPr>
            <p:ph type="sldNum" sz="quarter" idx="12"/>
          </p:nvPr>
        </p:nvSpPr>
        <p:spPr/>
        <p:txBody>
          <a:bodyPr/>
          <a:lstStyle/>
          <a:p>
            <a:fld id="{C8F7F351-82FE-6748-A3E2-20FA9B2ECD38}" type="slidenum">
              <a:rPr lang="en-US" smtClean="0"/>
              <a:t>4</a:t>
            </a:fld>
            <a:endParaRPr lang="en-US"/>
          </a:p>
        </p:txBody>
      </p:sp>
    </p:spTree>
    <p:extLst>
      <p:ext uri="{BB962C8B-B14F-4D97-AF65-F5344CB8AC3E}">
        <p14:creationId xmlns:p14="http://schemas.microsoft.com/office/powerpoint/2010/main" val="4063216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B275698-08A1-92DF-CC6B-461069D787D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E42727D-94F0-F852-A58E-4B41885FE391}"/>
              </a:ext>
            </a:extLst>
          </p:cNvPr>
          <p:cNvSpPr txBox="1">
            <a:spLocks noGrp="1"/>
          </p:cNvSpPr>
          <p:nvPr>
            <p:ph type="title" idx="4294967295"/>
          </p:nvPr>
        </p:nvSpPr>
        <p:spPr>
          <a:xfrm>
            <a:off x="2398816" y="198392"/>
            <a:ext cx="979318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Open Enrollment: What You Can Do</a:t>
            </a:r>
          </a:p>
        </p:txBody>
      </p:sp>
      <p:sp>
        <p:nvSpPr>
          <p:cNvPr id="7" name="TextBox 6">
            <a:extLst>
              <a:ext uri="{FF2B5EF4-FFF2-40B4-BE49-F238E27FC236}">
                <a16:creationId xmlns:a16="http://schemas.microsoft.com/office/drawing/2014/main" id="{7B52D5BF-4836-10F9-80BC-9BFF9F66081B}"/>
              </a:ext>
              <a:ext uri="{C183D7F6-B498-43B3-948B-1728B52AA6E4}">
                <adec:decorative xmlns:adec="http://schemas.microsoft.com/office/drawing/2017/decorative" val="0"/>
              </a:ext>
            </a:extLst>
          </p:cNvPr>
          <p:cNvSpPr txBox="1"/>
          <p:nvPr/>
        </p:nvSpPr>
        <p:spPr>
          <a:xfrm>
            <a:off x="2164835" y="1261819"/>
            <a:ext cx="9295633" cy="3347840"/>
          </a:xfrm>
          <a:prstGeom prst="rect">
            <a:avLst/>
          </a:prstGeom>
          <a:noFill/>
        </p:spPr>
        <p:txBody>
          <a:bodyPr wrap="square" lIns="91440" tIns="45720" rIns="91440" bIns="45720" rtlCol="0" anchor="t">
            <a:spAutoFit/>
          </a:bodyPr>
          <a:lstStyle/>
          <a:p>
            <a:pPr marL="525780" indent="-342900">
              <a:lnSpc>
                <a:spcPct val="150000"/>
              </a:lnSpc>
              <a:buClr>
                <a:srgbClr val="0C447C"/>
              </a:buClr>
              <a:buFont typeface="Arial" panose="020B0604020202020204" pitchFamily="34" charset="0"/>
              <a:buChar char="•"/>
            </a:pPr>
            <a:r>
              <a:rPr lang="en-US" sz="2400" dirty="0"/>
              <a:t>Join a new Medicare Advantage (MA) Plan </a:t>
            </a:r>
          </a:p>
          <a:p>
            <a:pPr marL="525780" indent="-342900">
              <a:lnSpc>
                <a:spcPct val="150000"/>
              </a:lnSpc>
              <a:buClr>
                <a:srgbClr val="0C447C"/>
              </a:buClr>
              <a:buFont typeface="Arial" panose="020B0604020202020204" pitchFamily="34" charset="0"/>
              <a:buChar char="•"/>
            </a:pPr>
            <a:r>
              <a:rPr lang="en-US" sz="2400" dirty="0"/>
              <a:t>Join a new Part D drug plan </a:t>
            </a:r>
          </a:p>
          <a:p>
            <a:pPr marL="525780" indent="-342900">
              <a:lnSpc>
                <a:spcPct val="150000"/>
              </a:lnSpc>
              <a:buClr>
                <a:srgbClr val="0C447C"/>
              </a:buClr>
              <a:buFont typeface="Arial" panose="020B0604020202020204" pitchFamily="34" charset="0"/>
              <a:buChar char="•"/>
            </a:pPr>
            <a:r>
              <a:rPr lang="en-US" sz="2400" dirty="0"/>
              <a:t>Switch from Original Medicare to MA </a:t>
            </a:r>
          </a:p>
          <a:p>
            <a:pPr marL="525780" indent="-342900">
              <a:lnSpc>
                <a:spcPct val="150000"/>
              </a:lnSpc>
              <a:buClr>
                <a:srgbClr val="0C447C"/>
              </a:buClr>
              <a:buFont typeface="Arial" panose="020B0604020202020204" pitchFamily="34" charset="0"/>
              <a:buChar char="•"/>
            </a:pPr>
            <a:r>
              <a:rPr lang="en-US" sz="2400" dirty="0"/>
              <a:t>Switch from MA to Original Medicare (with or without a Part D plan) </a:t>
            </a:r>
          </a:p>
          <a:p>
            <a:pPr marL="525780" indent="-342900">
              <a:lnSpc>
                <a:spcPct val="150000"/>
              </a:lnSpc>
              <a:buClr>
                <a:srgbClr val="0C447C"/>
              </a:buClr>
              <a:buFont typeface="Arial" panose="020B0604020202020204" pitchFamily="34" charset="0"/>
              <a:buChar char="•"/>
            </a:pPr>
            <a:r>
              <a:rPr lang="en-US" sz="2400" dirty="0"/>
              <a:t>Changes effective January 1, 2027</a:t>
            </a:r>
          </a:p>
        </p:txBody>
      </p:sp>
      <p:sp>
        <p:nvSpPr>
          <p:cNvPr id="4" name="Slide Number Placeholder 3">
            <a:extLst>
              <a:ext uri="{FF2B5EF4-FFF2-40B4-BE49-F238E27FC236}">
                <a16:creationId xmlns:a16="http://schemas.microsoft.com/office/drawing/2014/main" id="{F4EFAF46-936F-3B61-D5EA-EED04407E6CB}"/>
              </a:ext>
            </a:extLst>
          </p:cNvPr>
          <p:cNvSpPr>
            <a:spLocks noGrp="1"/>
          </p:cNvSpPr>
          <p:nvPr>
            <p:ph type="sldNum" sz="quarter" idx="12"/>
          </p:nvPr>
        </p:nvSpPr>
        <p:spPr/>
        <p:txBody>
          <a:bodyPr/>
          <a:lstStyle/>
          <a:p>
            <a:fld id="{C8F7F351-82FE-6748-A3E2-20FA9B2ECD38}" type="slidenum">
              <a:rPr lang="en-US" smtClean="0"/>
              <a:t>5</a:t>
            </a:fld>
            <a:endParaRPr lang="en-US"/>
          </a:p>
        </p:txBody>
      </p:sp>
    </p:spTree>
    <p:extLst>
      <p:ext uri="{BB962C8B-B14F-4D97-AF65-F5344CB8AC3E}">
        <p14:creationId xmlns:p14="http://schemas.microsoft.com/office/powerpoint/2010/main" val="115198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674DBC4-BDC7-51E1-66EF-4CB4B49B7E6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06C4D3B-73B3-1068-72A0-307B88DFDEC6}"/>
              </a:ext>
            </a:extLst>
          </p:cNvPr>
          <p:cNvSpPr txBox="1">
            <a:spLocks noGrp="1"/>
          </p:cNvSpPr>
          <p:nvPr>
            <p:ph type="title" idx="4294967295"/>
          </p:nvPr>
        </p:nvSpPr>
        <p:spPr>
          <a:xfrm>
            <a:off x="0" y="201497"/>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Advantage Considerations</a:t>
            </a:r>
          </a:p>
        </p:txBody>
      </p:sp>
      <p:sp>
        <p:nvSpPr>
          <p:cNvPr id="3" name="TextBox 2">
            <a:extLst>
              <a:ext uri="{FF2B5EF4-FFF2-40B4-BE49-F238E27FC236}">
                <a16:creationId xmlns:a16="http://schemas.microsoft.com/office/drawing/2014/main" id="{D7578769-4335-B6CE-94A7-94A9861F1139}"/>
              </a:ext>
            </a:extLst>
          </p:cNvPr>
          <p:cNvSpPr txBox="1"/>
          <p:nvPr/>
        </p:nvSpPr>
        <p:spPr>
          <a:xfrm>
            <a:off x="299435" y="1222917"/>
            <a:ext cx="10637739" cy="5009833"/>
          </a:xfrm>
          <a:prstGeom prst="rect">
            <a:avLst/>
          </a:prstGeom>
          <a:noFill/>
        </p:spPr>
        <p:txBody>
          <a:bodyPr wrap="square" lIns="91440" tIns="45720" rIns="91440" bIns="45720" rtlCol="0" anchor="t">
            <a:spAutoFit/>
          </a:bodyPr>
          <a:lstStyle/>
          <a:p>
            <a:pPr marL="525780" indent="-342900">
              <a:lnSpc>
                <a:spcPct val="150000"/>
              </a:lnSpc>
              <a:buClr>
                <a:srgbClr val="0C447C"/>
              </a:buClr>
              <a:buFont typeface="Arial" panose="020B0604020202020204" pitchFamily="34" charset="0"/>
              <a:buChar char="•"/>
            </a:pPr>
            <a:r>
              <a:rPr lang="en-US" sz="2400" dirty="0"/>
              <a:t>Check if the plan includes Medicare drug coverage.</a:t>
            </a:r>
          </a:p>
          <a:p>
            <a:pPr marL="525780" indent="-342900">
              <a:lnSpc>
                <a:spcPct val="150000"/>
              </a:lnSpc>
              <a:buClr>
                <a:srgbClr val="0C447C"/>
              </a:buClr>
              <a:buFont typeface="Arial" panose="020B0604020202020204" pitchFamily="34" charset="0"/>
              <a:buChar char="•"/>
            </a:pPr>
            <a:r>
              <a:rPr lang="en-US" sz="2400" dirty="0"/>
              <a:t>Review a plan's estimated total costs to you, including premium, deductible, and other out-of-pocket costs.</a:t>
            </a:r>
          </a:p>
          <a:p>
            <a:pPr marL="525780" indent="-342900">
              <a:lnSpc>
                <a:spcPct val="150000"/>
              </a:lnSpc>
              <a:buClr>
                <a:srgbClr val="0C447C"/>
              </a:buClr>
              <a:buFont typeface="Arial" panose="020B0604020202020204" pitchFamily="34" charset="0"/>
              <a:buChar char="•"/>
            </a:pPr>
            <a:r>
              <a:rPr lang="en-US" sz="2400" dirty="0"/>
              <a:t>Check if the plan offers extra benefits, like vision, hearing, or dental coverage </a:t>
            </a:r>
          </a:p>
          <a:p>
            <a:pPr marL="525780" indent="-342900">
              <a:lnSpc>
                <a:spcPct val="150000"/>
              </a:lnSpc>
              <a:buClr>
                <a:srgbClr val="0C447C"/>
              </a:buClr>
              <a:buFont typeface="Arial" panose="020B0604020202020204" pitchFamily="34" charset="0"/>
              <a:buChar char="•"/>
            </a:pPr>
            <a:r>
              <a:rPr lang="en-US" sz="2400" dirty="0"/>
              <a:t>Find out if your health care providers are in the plan's network.</a:t>
            </a:r>
          </a:p>
          <a:p>
            <a:pPr marL="525780" indent="-342900">
              <a:lnSpc>
                <a:spcPct val="150000"/>
              </a:lnSpc>
              <a:buClr>
                <a:srgbClr val="0C447C"/>
              </a:buClr>
              <a:buFont typeface="Arial" panose="020B0604020202020204" pitchFamily="34" charset="0"/>
              <a:buChar char="•"/>
            </a:pPr>
            <a:r>
              <a:rPr lang="en-US" sz="2400" dirty="0"/>
              <a:t>Check star ratings to see how Medicare and other people with Medicare rated the plan's care and services.</a:t>
            </a:r>
          </a:p>
          <a:p>
            <a:pPr marL="525780" indent="-342900">
              <a:lnSpc>
                <a:spcPct val="150000"/>
              </a:lnSpc>
              <a:buClr>
                <a:srgbClr val="0C447C"/>
              </a:buClr>
              <a:buFont typeface="Arial" panose="020B0604020202020204" pitchFamily="34" charset="0"/>
              <a:buChar char="•"/>
            </a:pPr>
            <a:r>
              <a:rPr lang="en-US" sz="2400" dirty="0"/>
              <a:t>Understand how the plan works with other coverage you may have.</a:t>
            </a:r>
          </a:p>
        </p:txBody>
      </p:sp>
      <p:pic>
        <p:nvPicPr>
          <p:cNvPr id="5" name="Picture 4">
            <a:extLst>
              <a:ext uri="{FF2B5EF4-FFF2-40B4-BE49-F238E27FC236}">
                <a16:creationId xmlns:a16="http://schemas.microsoft.com/office/drawing/2014/main" id="{C0388864-1085-AA43-E3CE-6770C87835D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802812" y="971428"/>
            <a:ext cx="1899747" cy="1899747"/>
          </a:xfrm>
          <a:prstGeom prst="rect">
            <a:avLst/>
          </a:prstGeom>
        </p:spPr>
      </p:pic>
      <p:sp>
        <p:nvSpPr>
          <p:cNvPr id="4" name="Slide Number Placeholder 3">
            <a:extLst>
              <a:ext uri="{FF2B5EF4-FFF2-40B4-BE49-F238E27FC236}">
                <a16:creationId xmlns:a16="http://schemas.microsoft.com/office/drawing/2014/main" id="{50AEC137-E838-6639-6155-C57765B987CE}"/>
              </a:ext>
            </a:extLst>
          </p:cNvPr>
          <p:cNvSpPr>
            <a:spLocks noGrp="1"/>
          </p:cNvSpPr>
          <p:nvPr>
            <p:ph type="sldNum" sz="quarter" idx="12"/>
          </p:nvPr>
        </p:nvSpPr>
        <p:spPr/>
        <p:txBody>
          <a:bodyPr/>
          <a:lstStyle/>
          <a:p>
            <a:fld id="{C8F7F351-82FE-6748-A3E2-20FA9B2ECD38}" type="slidenum">
              <a:rPr lang="en-US" smtClean="0"/>
              <a:t>6</a:t>
            </a:fld>
            <a:endParaRPr lang="en-US"/>
          </a:p>
        </p:txBody>
      </p:sp>
    </p:spTree>
    <p:extLst>
      <p:ext uri="{BB962C8B-B14F-4D97-AF65-F5344CB8AC3E}">
        <p14:creationId xmlns:p14="http://schemas.microsoft.com/office/powerpoint/2010/main" val="2516551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CE04547-8658-A8FB-88DF-FD56422DB8D6}"/>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AB86A82-4F5C-8A91-EB37-75BA4B8D58E9}"/>
              </a:ext>
            </a:extLst>
          </p:cNvPr>
          <p:cNvSpPr txBox="1">
            <a:spLocks noGrp="1"/>
          </p:cNvSpPr>
          <p:nvPr>
            <p:ph type="title" idx="4294967295"/>
          </p:nvPr>
        </p:nvSpPr>
        <p:spPr>
          <a:xfrm>
            <a:off x="1" y="249382"/>
            <a:ext cx="12192000" cy="61555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Part D Drug Coverage Considerations</a:t>
            </a:r>
          </a:p>
        </p:txBody>
      </p:sp>
      <p:sp>
        <p:nvSpPr>
          <p:cNvPr id="7" name="TextBox 6">
            <a:extLst>
              <a:ext uri="{FF2B5EF4-FFF2-40B4-BE49-F238E27FC236}">
                <a16:creationId xmlns:a16="http://schemas.microsoft.com/office/drawing/2014/main" id="{362BA9DD-A27D-9062-04EF-E3C0267EAA3D}"/>
              </a:ext>
            </a:extLst>
          </p:cNvPr>
          <p:cNvSpPr txBox="1"/>
          <p:nvPr/>
        </p:nvSpPr>
        <p:spPr>
          <a:xfrm>
            <a:off x="380011" y="1570111"/>
            <a:ext cx="10795659" cy="4247317"/>
          </a:xfrm>
          <a:prstGeom prst="rect">
            <a:avLst/>
          </a:prstGeom>
          <a:noFill/>
        </p:spPr>
        <p:txBody>
          <a:bodyPr wrap="square" lIns="91440" tIns="45720" rIns="91440" bIns="45720" rtlCol="0" anchor="t">
            <a:spAutoFit/>
          </a:bodyPr>
          <a:lstStyle/>
          <a:p>
            <a:pPr marL="182880">
              <a:spcBef>
                <a:spcPts val="600"/>
              </a:spcBef>
              <a:spcAft>
                <a:spcPts val="600"/>
              </a:spcAft>
              <a:buClr>
                <a:srgbClr val="0C447C"/>
              </a:buClr>
            </a:pPr>
            <a:r>
              <a:rPr lang="en-US" sz="2200" b="1" dirty="0"/>
              <a:t>Before you choose a Medicare Advantage Plan that includes drug coverage or a standalone Part D drug plan:</a:t>
            </a:r>
            <a:endParaRPr lang="en-US" sz="2200" dirty="0"/>
          </a:p>
          <a:p>
            <a:pPr marL="982980" lvl="1" indent="-342900">
              <a:spcBef>
                <a:spcPts val="600"/>
              </a:spcBef>
              <a:spcAft>
                <a:spcPts val="600"/>
              </a:spcAft>
              <a:buClr>
                <a:srgbClr val="0C447C"/>
              </a:buClr>
              <a:buFont typeface="Arial" panose="020B0604020202020204" pitchFamily="34" charset="0"/>
              <a:buChar char="•"/>
            </a:pPr>
            <a:r>
              <a:rPr lang="en-US" sz="2200" dirty="0"/>
              <a:t>Review the formulary to see if it covers your drugs </a:t>
            </a:r>
          </a:p>
          <a:p>
            <a:pPr marL="982980" lvl="1" indent="-342900">
              <a:spcBef>
                <a:spcPts val="600"/>
              </a:spcBef>
              <a:spcAft>
                <a:spcPts val="600"/>
              </a:spcAft>
              <a:buClr>
                <a:srgbClr val="0C447C"/>
              </a:buClr>
              <a:buFont typeface="Arial" panose="020B0604020202020204" pitchFamily="34" charset="0"/>
              <a:buChar char="•"/>
            </a:pPr>
            <a:r>
              <a:rPr lang="en-US" sz="2200" dirty="0"/>
              <a:t>Check if the plan has restrictions (like prior authorization, step therapy, or quantity limits) </a:t>
            </a:r>
          </a:p>
          <a:p>
            <a:pPr marL="982980" lvl="1" indent="-342900">
              <a:spcBef>
                <a:spcPts val="600"/>
              </a:spcBef>
              <a:spcAft>
                <a:spcPts val="600"/>
              </a:spcAft>
              <a:buClr>
                <a:srgbClr val="0C447C"/>
              </a:buClr>
              <a:buFont typeface="Arial" panose="020B0604020202020204" pitchFamily="34" charset="0"/>
              <a:buChar char="•"/>
            </a:pPr>
            <a:r>
              <a:rPr lang="en-US" sz="2200" dirty="0"/>
              <a:t>Check if your pharmacy is in the plan's preferred network or if mail order is available </a:t>
            </a:r>
          </a:p>
          <a:p>
            <a:pPr marL="982980" lvl="1" indent="-342900">
              <a:spcBef>
                <a:spcPts val="600"/>
              </a:spcBef>
              <a:spcAft>
                <a:spcPts val="600"/>
              </a:spcAft>
              <a:buClr>
                <a:srgbClr val="0C447C"/>
              </a:buClr>
              <a:buFont typeface="Arial" panose="020B0604020202020204" pitchFamily="34" charset="0"/>
              <a:buChar char="•"/>
            </a:pPr>
            <a:r>
              <a:rPr lang="en-US" sz="2200" dirty="0"/>
              <a:t>Part D out-of-pocket drug costs are capped at </a:t>
            </a:r>
            <a:r>
              <a:rPr lang="en-US" sz="2200" b="1" dirty="0"/>
              <a:t>$2,400 in 2027</a:t>
            </a:r>
          </a:p>
          <a:p>
            <a:pPr marL="1440180" lvl="2" indent="-342900">
              <a:spcBef>
                <a:spcPts val="600"/>
              </a:spcBef>
              <a:spcAft>
                <a:spcPts val="600"/>
              </a:spcAft>
              <a:buClr>
                <a:srgbClr val="0C447C"/>
              </a:buClr>
              <a:buFont typeface="Arial" panose="020B0604020202020204" pitchFamily="34" charset="0"/>
              <a:buChar char="•"/>
            </a:pPr>
            <a:r>
              <a:rPr lang="en-US" sz="2200" dirty="0"/>
              <a:t>Once you reach this cap, you pay $0 copay for covered Part D drugs for the rest of the calendar year</a:t>
            </a:r>
          </a:p>
        </p:txBody>
      </p:sp>
      <p:sp>
        <p:nvSpPr>
          <p:cNvPr id="4" name="Slide Number Placeholder 3">
            <a:extLst>
              <a:ext uri="{FF2B5EF4-FFF2-40B4-BE49-F238E27FC236}">
                <a16:creationId xmlns:a16="http://schemas.microsoft.com/office/drawing/2014/main" id="{F29723D7-C568-C54A-906F-00B239BC1E8D}"/>
              </a:ext>
            </a:extLst>
          </p:cNvPr>
          <p:cNvSpPr>
            <a:spLocks noGrp="1"/>
          </p:cNvSpPr>
          <p:nvPr>
            <p:ph type="sldNum" sz="quarter" idx="12"/>
          </p:nvPr>
        </p:nvSpPr>
        <p:spPr/>
        <p:txBody>
          <a:bodyPr/>
          <a:lstStyle/>
          <a:p>
            <a:fld id="{C8F7F351-82FE-6748-A3E2-20FA9B2ECD38}" type="slidenum">
              <a:rPr lang="en-US" smtClean="0"/>
              <a:t>7</a:t>
            </a:fld>
            <a:endParaRPr lang="en-US"/>
          </a:p>
        </p:txBody>
      </p:sp>
    </p:spTree>
    <p:extLst>
      <p:ext uri="{BB962C8B-B14F-4D97-AF65-F5344CB8AC3E}">
        <p14:creationId xmlns:p14="http://schemas.microsoft.com/office/powerpoint/2010/main" val="2255700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C73CC7B-7E9A-7FB8-A086-BB9113B0345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F20C433-B502-8E6B-F829-381402EFE12D}"/>
              </a:ext>
            </a:extLst>
          </p:cNvPr>
          <p:cNvSpPr txBox="1">
            <a:spLocks noGrp="1"/>
          </p:cNvSpPr>
          <p:nvPr>
            <p:ph type="title" idx="4294967295"/>
          </p:nvPr>
        </p:nvSpPr>
        <p:spPr>
          <a:xfrm>
            <a:off x="1" y="201497"/>
            <a:ext cx="1187644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Medigap Policies </a:t>
            </a:r>
          </a:p>
        </p:txBody>
      </p:sp>
      <p:sp>
        <p:nvSpPr>
          <p:cNvPr id="3" name="TextBox 2">
            <a:extLst>
              <a:ext uri="{FF2B5EF4-FFF2-40B4-BE49-F238E27FC236}">
                <a16:creationId xmlns:a16="http://schemas.microsoft.com/office/drawing/2014/main" id="{06DD575D-7E05-EB82-F885-75B1C3E3A28D}"/>
              </a:ext>
            </a:extLst>
          </p:cNvPr>
          <p:cNvSpPr txBox="1"/>
          <p:nvPr/>
        </p:nvSpPr>
        <p:spPr>
          <a:xfrm>
            <a:off x="3086188" y="1304607"/>
            <a:ext cx="8516004" cy="4739759"/>
          </a:xfrm>
          <a:prstGeom prst="rect">
            <a:avLst/>
          </a:prstGeom>
          <a:noFill/>
        </p:spPr>
        <p:txBody>
          <a:bodyPr wrap="square" lIns="91440" tIns="45720" rIns="91440" bIns="45720" rtlCol="0" anchor="t">
            <a:spAutoFit/>
          </a:bodyPr>
          <a:lstStyle/>
          <a:p>
            <a:pPr marL="525780" indent="-342900">
              <a:spcBef>
                <a:spcPts val="600"/>
              </a:spcBef>
              <a:spcAft>
                <a:spcPts val="600"/>
              </a:spcAft>
              <a:buClr>
                <a:srgbClr val="0C447C"/>
              </a:buClr>
              <a:buFont typeface="Arial" panose="020B0604020202020204" pitchFamily="34" charset="0"/>
              <a:buChar char="•"/>
            </a:pPr>
            <a:r>
              <a:rPr lang="en-US" sz="2200" dirty="0"/>
              <a:t>Are sold by </a:t>
            </a:r>
            <a:r>
              <a:rPr lang="en-US" sz="2200" b="1" dirty="0"/>
              <a:t>private insurance companies.</a:t>
            </a:r>
          </a:p>
          <a:p>
            <a:pPr marL="525780" indent="-342900">
              <a:spcBef>
                <a:spcPts val="600"/>
              </a:spcBef>
              <a:spcAft>
                <a:spcPts val="600"/>
              </a:spcAft>
              <a:buClr>
                <a:srgbClr val="0C447C"/>
              </a:buClr>
              <a:buFont typeface="Arial" panose="020B0604020202020204" pitchFamily="34" charset="0"/>
              <a:buChar char="•"/>
            </a:pPr>
            <a:r>
              <a:rPr lang="en-US" sz="2200" dirty="0"/>
              <a:t>Fill </a:t>
            </a:r>
            <a:r>
              <a:rPr lang="en-US" sz="2200" b="1" dirty="0"/>
              <a:t>gaps in Original Medicare </a:t>
            </a:r>
            <a:r>
              <a:rPr lang="en-US" sz="2200" dirty="0"/>
              <a:t>coverage, like copayments, coinsurance, and deductibles.</a:t>
            </a:r>
          </a:p>
          <a:p>
            <a:pPr marL="525780" indent="-342900">
              <a:spcBef>
                <a:spcPts val="600"/>
              </a:spcBef>
              <a:spcAft>
                <a:spcPts val="600"/>
              </a:spcAft>
              <a:buClr>
                <a:srgbClr val="0C447C"/>
              </a:buClr>
              <a:buFont typeface="Arial" panose="020B0604020202020204" pitchFamily="34" charset="0"/>
              <a:buChar char="•"/>
            </a:pPr>
            <a:r>
              <a:rPr lang="en-US" sz="2200" dirty="0"/>
              <a:t>Each </a:t>
            </a:r>
            <a:r>
              <a:rPr lang="en-US" sz="2200" b="1" dirty="0"/>
              <a:t>standardized </a:t>
            </a:r>
            <a:r>
              <a:rPr lang="en-US" sz="2200" dirty="0"/>
              <a:t>Medigap policy with the same plan letter: </a:t>
            </a:r>
          </a:p>
          <a:p>
            <a:pPr marL="982980" lvl="1" indent="-342900">
              <a:spcBef>
                <a:spcPts val="600"/>
              </a:spcBef>
              <a:spcAft>
                <a:spcPts val="600"/>
              </a:spcAft>
              <a:buClr>
                <a:srgbClr val="0C447C"/>
              </a:buClr>
              <a:buFont typeface="Arial" panose="020B0604020202020204" pitchFamily="34" charset="0"/>
              <a:buChar char="•"/>
            </a:pPr>
            <a:r>
              <a:rPr lang="en-US" sz="2200" dirty="0"/>
              <a:t>Must offer the same basic benefits, no matter who sells it.</a:t>
            </a:r>
          </a:p>
          <a:p>
            <a:pPr marL="982980" lvl="1" indent="-342900">
              <a:spcBef>
                <a:spcPts val="600"/>
              </a:spcBef>
              <a:spcAft>
                <a:spcPts val="600"/>
              </a:spcAft>
              <a:buClr>
                <a:srgbClr val="0C447C"/>
              </a:buClr>
              <a:buFont typeface="Arial" panose="020B0604020202020204" pitchFamily="34" charset="0"/>
              <a:buChar char="•"/>
            </a:pPr>
            <a:r>
              <a:rPr lang="en-US" sz="2200" dirty="0"/>
              <a:t>May vary in costs.</a:t>
            </a:r>
          </a:p>
          <a:p>
            <a:pPr marL="525780" indent="-342900">
              <a:spcBef>
                <a:spcPts val="600"/>
              </a:spcBef>
              <a:spcAft>
                <a:spcPts val="600"/>
              </a:spcAft>
              <a:buClr>
                <a:srgbClr val="0C447C"/>
              </a:buClr>
              <a:buFont typeface="Arial" panose="020B0604020202020204" pitchFamily="34" charset="0"/>
              <a:buChar char="•"/>
            </a:pPr>
            <a:r>
              <a:rPr lang="en-US" sz="2200" dirty="0"/>
              <a:t>Another type of Medigap policy called Medicare SELECT is available in some states (note that Medicare SELECT plans may have limited provider networks).</a:t>
            </a:r>
          </a:p>
          <a:p>
            <a:pPr marL="525780" indent="-342900">
              <a:spcBef>
                <a:spcPts val="600"/>
              </a:spcBef>
              <a:spcAft>
                <a:spcPts val="600"/>
              </a:spcAft>
              <a:buClr>
                <a:srgbClr val="0C447C"/>
              </a:buClr>
              <a:buFont typeface="Arial" panose="020B0604020202020204" pitchFamily="34" charset="0"/>
              <a:buChar char="•"/>
            </a:pPr>
            <a:r>
              <a:rPr lang="en-US" sz="2200" dirty="0"/>
              <a:t>Plans are different in Minnesota, Massachusetts, and Wisconsin.</a:t>
            </a:r>
          </a:p>
        </p:txBody>
      </p:sp>
      <p:pic>
        <p:nvPicPr>
          <p:cNvPr id="11" name="Picture 10">
            <a:extLst>
              <a:ext uri="{FF2B5EF4-FFF2-40B4-BE49-F238E27FC236}">
                <a16:creationId xmlns:a16="http://schemas.microsoft.com/office/drawing/2014/main" id="{82D48A98-3762-A746-C523-B304AE6E8EC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69854" y="2228788"/>
            <a:ext cx="2616334" cy="2400423"/>
          </a:xfrm>
          <a:prstGeom prst="rect">
            <a:avLst/>
          </a:prstGeom>
        </p:spPr>
      </p:pic>
      <p:pic>
        <p:nvPicPr>
          <p:cNvPr id="13" name="Picture 12">
            <a:extLst>
              <a:ext uri="{FF2B5EF4-FFF2-40B4-BE49-F238E27FC236}">
                <a16:creationId xmlns:a16="http://schemas.microsoft.com/office/drawing/2014/main" id="{6EAFECF7-3653-D4C0-D444-876762430716}"/>
              </a:ext>
              <a:ext uri="{C183D7F6-B498-43B3-948B-1728B52AA6E4}">
                <adec:decorative xmlns:adec="http://schemas.microsoft.com/office/drawing/2017/decorative" val="1"/>
              </a:ext>
            </a:extLst>
          </p:cNvPr>
          <p:cNvPicPr>
            <a:picLocks noChangeAspect="1"/>
          </p:cNvPicPr>
          <p:nvPr/>
        </p:nvPicPr>
        <p:blipFill>
          <a:blip r:embed="rId5">
            <a:biLevel thresh="25000"/>
            <a:extLst>
              <a:ext uri="{BEBA8EAE-BF5A-486C-A8C5-ECC9F3942E4B}">
                <a14:imgProps xmlns:a14="http://schemas.microsoft.com/office/drawing/2010/main">
                  <a14:imgLayer r:embed="rId6">
                    <a14:imgEffect>
                      <a14:backgroundRemoval t="10000" b="90000" l="10000" r="90000"/>
                    </a14:imgEffect>
                    <a14:imgEffect>
                      <a14:saturation sat="0"/>
                    </a14:imgEffect>
                  </a14:imgLayer>
                </a14:imgProps>
              </a:ext>
            </a:extLst>
          </a:blip>
          <a:stretch>
            <a:fillRect/>
          </a:stretch>
        </p:blipFill>
        <p:spPr>
          <a:xfrm>
            <a:off x="1060460" y="2858983"/>
            <a:ext cx="1435121" cy="1435121"/>
          </a:xfrm>
          <a:prstGeom prst="rect">
            <a:avLst/>
          </a:prstGeom>
        </p:spPr>
      </p:pic>
      <p:sp>
        <p:nvSpPr>
          <p:cNvPr id="4" name="Slide Number Placeholder 3">
            <a:extLst>
              <a:ext uri="{FF2B5EF4-FFF2-40B4-BE49-F238E27FC236}">
                <a16:creationId xmlns:a16="http://schemas.microsoft.com/office/drawing/2014/main" id="{A1BFE363-1DF4-79FC-E7B0-4C25E1057097}"/>
              </a:ext>
            </a:extLst>
          </p:cNvPr>
          <p:cNvSpPr>
            <a:spLocks noGrp="1"/>
          </p:cNvSpPr>
          <p:nvPr>
            <p:ph type="sldNum" sz="quarter" idx="12"/>
          </p:nvPr>
        </p:nvSpPr>
        <p:spPr/>
        <p:txBody>
          <a:bodyPr/>
          <a:lstStyle/>
          <a:p>
            <a:fld id="{C8F7F351-82FE-6748-A3E2-20FA9B2ECD38}" type="slidenum">
              <a:rPr lang="en-US" smtClean="0"/>
              <a:t>8</a:t>
            </a:fld>
            <a:endParaRPr lang="en-US"/>
          </a:p>
        </p:txBody>
      </p:sp>
    </p:spTree>
    <p:extLst>
      <p:ext uri="{BB962C8B-B14F-4D97-AF65-F5344CB8AC3E}">
        <p14:creationId xmlns:p14="http://schemas.microsoft.com/office/powerpoint/2010/main" val="1951259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7F8FF59-7C9F-9477-E669-ABA1F617792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058E9C1-6C08-1F65-2251-7072C2168B95}"/>
              </a:ext>
            </a:extLst>
          </p:cNvPr>
          <p:cNvSpPr txBox="1">
            <a:spLocks noGrp="1"/>
          </p:cNvSpPr>
          <p:nvPr>
            <p:ph type="title" idx="4294967295"/>
          </p:nvPr>
        </p:nvSpPr>
        <p:spPr>
          <a:xfrm>
            <a:off x="0" y="201497"/>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Decision: Do I Need a Medigap Policy?</a:t>
            </a:r>
          </a:p>
        </p:txBody>
      </p:sp>
      <p:sp>
        <p:nvSpPr>
          <p:cNvPr id="5" name="Text Placeholder 4">
            <a:extLst>
              <a:ext uri="{FF2B5EF4-FFF2-40B4-BE49-F238E27FC236}">
                <a16:creationId xmlns:a16="http://schemas.microsoft.com/office/drawing/2014/main" id="{A95F9630-99AE-BFC3-FAF6-D10B31B118B7}"/>
              </a:ext>
            </a:extLst>
          </p:cNvPr>
          <p:cNvSpPr txBox="1">
            <a:spLocks/>
          </p:cNvSpPr>
          <p:nvPr/>
        </p:nvSpPr>
        <p:spPr>
          <a:xfrm>
            <a:off x="1004075" y="1549341"/>
            <a:ext cx="4846320" cy="937911"/>
          </a:xfrm>
          <a:prstGeom prst="roundRect">
            <a:avLst/>
          </a:prstGeom>
          <a:ln w="38100">
            <a:solidFill>
              <a:srgbClr val="00529B"/>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rgbClr val="16457A"/>
                </a:solidFill>
                <a:latin typeface="Arial" panose="020B0604020202020204" pitchFamily="34" charset="0"/>
              </a:rPr>
              <a:t>It only works with Original Medicare, right?</a:t>
            </a:r>
            <a:endParaRPr lang="en-US" sz="2000" b="1" dirty="0">
              <a:solidFill>
                <a:srgbClr val="16457A"/>
              </a:solidFill>
              <a:latin typeface="Arial" panose="020B0604020202020204" pitchFamily="34" charset="0"/>
              <a:cs typeface="Arial" panose="020B0604020202020204" pitchFamily="34" charset="0"/>
            </a:endParaRPr>
          </a:p>
        </p:txBody>
      </p:sp>
      <p:sp>
        <p:nvSpPr>
          <p:cNvPr id="8" name="Text Placeholder 6">
            <a:extLst>
              <a:ext uri="{FF2B5EF4-FFF2-40B4-BE49-F238E27FC236}">
                <a16:creationId xmlns:a16="http://schemas.microsoft.com/office/drawing/2014/main" id="{0D7EB10F-44B5-68C3-A2C3-287330141CB4}"/>
              </a:ext>
            </a:extLst>
          </p:cNvPr>
          <p:cNvSpPr txBox="1">
            <a:spLocks/>
          </p:cNvSpPr>
          <p:nvPr/>
        </p:nvSpPr>
        <p:spPr>
          <a:xfrm>
            <a:off x="6361214" y="1549341"/>
            <a:ext cx="4846320" cy="937911"/>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lnSpc>
                <a:spcPct val="100000"/>
              </a:lnSpc>
              <a:spcBef>
                <a:spcPts val="0"/>
              </a:spcBef>
              <a:buFont typeface="Arial" panose="020B0604020202020204" pitchFamily="34" charset="0"/>
              <a:buNone/>
            </a:pPr>
            <a:r>
              <a:rPr lang="en-US" sz="2000" dirty="0">
                <a:latin typeface="Arial" panose="020B0604020202020204" pitchFamily="34" charset="0"/>
                <a:cs typeface="Arial" panose="020B0604020202020204" pitchFamily="34" charset="0"/>
              </a:rPr>
              <a:t>Yes.</a:t>
            </a:r>
          </a:p>
        </p:txBody>
      </p:sp>
      <p:sp>
        <p:nvSpPr>
          <p:cNvPr id="10" name="Text Placeholder 7">
            <a:extLst>
              <a:ext uri="{FF2B5EF4-FFF2-40B4-BE49-F238E27FC236}">
                <a16:creationId xmlns:a16="http://schemas.microsoft.com/office/drawing/2014/main" id="{A697FD94-B074-30A0-BC77-C481822FF627}"/>
              </a:ext>
            </a:extLst>
          </p:cNvPr>
          <p:cNvSpPr txBox="1">
            <a:spLocks/>
          </p:cNvSpPr>
          <p:nvPr/>
        </p:nvSpPr>
        <p:spPr>
          <a:xfrm>
            <a:off x="1004075" y="2610120"/>
            <a:ext cx="4846320" cy="1123487"/>
          </a:xfrm>
          <a:prstGeom prst="roundRect">
            <a:avLst/>
          </a:prstGeom>
          <a:ln w="38100">
            <a:solidFill>
              <a:srgbClr val="00529B"/>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Font typeface="Arial" panose="020B0604020202020204" pitchFamily="34" charset="0"/>
              <a:buNone/>
              <a:defRPr/>
            </a:pPr>
            <a:r>
              <a:rPr lang="en-US" sz="2000" b="1" dirty="0">
                <a:solidFill>
                  <a:srgbClr val="16457A"/>
                </a:solidFill>
                <a:latin typeface="Arial" panose="020B0604020202020204" pitchFamily="34" charset="0"/>
                <a:cs typeface="Arial" panose="020B0604020202020204" pitchFamily="34" charset="0"/>
              </a:rPr>
              <a:t>What if I have other supplemental coverage, like from an employer?</a:t>
            </a:r>
          </a:p>
        </p:txBody>
      </p:sp>
      <p:sp>
        <p:nvSpPr>
          <p:cNvPr id="12" name="Text Placeholder 8">
            <a:extLst>
              <a:ext uri="{FF2B5EF4-FFF2-40B4-BE49-F238E27FC236}">
                <a16:creationId xmlns:a16="http://schemas.microsoft.com/office/drawing/2014/main" id="{080D1E35-E612-3D2F-D932-17D28739E939}"/>
              </a:ext>
            </a:extLst>
          </p:cNvPr>
          <p:cNvSpPr txBox="1">
            <a:spLocks/>
          </p:cNvSpPr>
          <p:nvPr/>
        </p:nvSpPr>
        <p:spPr>
          <a:xfrm>
            <a:off x="6372873" y="2610120"/>
            <a:ext cx="4834661" cy="1123488"/>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t">
              <a:lnSpc>
                <a:spcPts val="1900"/>
              </a:lnSpc>
              <a:spcBef>
                <a:spcPts val="0"/>
              </a:spcBef>
              <a:buFont typeface="Arial" panose="020B0604020202020204" pitchFamily="34" charset="0"/>
              <a:buNone/>
            </a:pPr>
            <a:r>
              <a:rPr lang="en-US" sz="2000" dirty="0">
                <a:latin typeface="Arial" panose="020B0604020202020204" pitchFamily="34" charset="0"/>
                <a:cs typeface="Arial" panose="020B0604020202020204" pitchFamily="34" charset="0"/>
              </a:rPr>
              <a:t>You might not need Medigap.</a:t>
            </a:r>
            <a:endParaRPr lang="en-US" sz="3200" dirty="0"/>
          </a:p>
        </p:txBody>
      </p:sp>
      <p:pic>
        <p:nvPicPr>
          <p:cNvPr id="14" name="Picture 13">
            <a:extLst>
              <a:ext uri="{FF2B5EF4-FFF2-40B4-BE49-F238E27FC236}">
                <a16:creationId xmlns:a16="http://schemas.microsoft.com/office/drawing/2014/main" id="{940476DB-5874-3066-943F-5D4E8CE05D0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95162" y="2832771"/>
            <a:ext cx="310923" cy="720277"/>
          </a:xfrm>
          <a:prstGeom prst="rect">
            <a:avLst/>
          </a:prstGeom>
        </p:spPr>
      </p:pic>
      <p:sp>
        <p:nvSpPr>
          <p:cNvPr id="16" name="Text Placeholder 9">
            <a:extLst>
              <a:ext uri="{FF2B5EF4-FFF2-40B4-BE49-F238E27FC236}">
                <a16:creationId xmlns:a16="http://schemas.microsoft.com/office/drawing/2014/main" id="{E64483AF-1FE1-BB28-487E-8C3254038E5F}"/>
              </a:ext>
            </a:extLst>
          </p:cNvPr>
          <p:cNvSpPr txBox="1">
            <a:spLocks/>
          </p:cNvSpPr>
          <p:nvPr/>
        </p:nvSpPr>
        <p:spPr>
          <a:xfrm>
            <a:off x="1004075" y="3879688"/>
            <a:ext cx="4830554" cy="990489"/>
          </a:xfrm>
          <a:prstGeom prst="roundRect">
            <a:avLst/>
          </a:prstGeom>
          <a:ln w="38100">
            <a:solidFill>
              <a:srgbClr val="00529B"/>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spcBef>
                <a:spcPts val="0"/>
              </a:spcBef>
              <a:buNone/>
              <a:defRPr/>
            </a:pPr>
            <a:r>
              <a:rPr lang="en-US" sz="2000" b="1" dirty="0">
                <a:solidFill>
                  <a:srgbClr val="16457A"/>
                </a:solidFill>
                <a:latin typeface="Arial" panose="020B0604020202020204" pitchFamily="34" charset="0"/>
                <a:cs typeface="Arial" panose="020B0604020202020204" pitchFamily="34" charset="0"/>
              </a:rPr>
              <a:t>Can I afford Medicare deductibles and copayments?</a:t>
            </a:r>
          </a:p>
        </p:txBody>
      </p:sp>
      <p:sp>
        <p:nvSpPr>
          <p:cNvPr id="18" name="Text Placeholder 10">
            <a:extLst>
              <a:ext uri="{FF2B5EF4-FFF2-40B4-BE49-F238E27FC236}">
                <a16:creationId xmlns:a16="http://schemas.microsoft.com/office/drawing/2014/main" id="{01B6D008-F470-3376-10E3-7EB1C5A8B297}"/>
              </a:ext>
            </a:extLst>
          </p:cNvPr>
          <p:cNvSpPr txBox="1">
            <a:spLocks/>
          </p:cNvSpPr>
          <p:nvPr/>
        </p:nvSpPr>
        <p:spPr>
          <a:xfrm>
            <a:off x="6361214" y="3856476"/>
            <a:ext cx="4846320" cy="1013701"/>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t">
              <a:lnSpc>
                <a:spcPts val="1900"/>
              </a:lnSpc>
              <a:spcBef>
                <a:spcPts val="0"/>
              </a:spcBef>
              <a:buNone/>
            </a:pPr>
            <a:r>
              <a:rPr lang="en-US" sz="2000" dirty="0">
                <a:latin typeface="Arial" panose="020B0604020202020204" pitchFamily="34" charset="0"/>
                <a:cs typeface="Arial" panose="020B0604020202020204" pitchFamily="34" charset="0"/>
              </a:rPr>
              <a:t>Weigh this against how much the monthly Medigap premium costs.</a:t>
            </a:r>
            <a:endParaRPr lang="en-US" sz="2000" dirty="0"/>
          </a:p>
        </p:txBody>
      </p:sp>
      <p:sp>
        <p:nvSpPr>
          <p:cNvPr id="20" name="Text Placeholder 11">
            <a:extLst>
              <a:ext uri="{FF2B5EF4-FFF2-40B4-BE49-F238E27FC236}">
                <a16:creationId xmlns:a16="http://schemas.microsoft.com/office/drawing/2014/main" id="{DDBAC387-BB23-8D1C-E544-89865E5111D2}"/>
              </a:ext>
            </a:extLst>
          </p:cNvPr>
          <p:cNvSpPr txBox="1">
            <a:spLocks/>
          </p:cNvSpPr>
          <p:nvPr/>
        </p:nvSpPr>
        <p:spPr>
          <a:xfrm>
            <a:off x="1004075" y="5048451"/>
            <a:ext cx="4846320" cy="902490"/>
          </a:xfrm>
          <a:prstGeom prst="roundRect">
            <a:avLst/>
          </a:prstGeom>
          <a:ln w="38100">
            <a:solidFill>
              <a:srgbClr val="00529B"/>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ctr">
              <a:spcBef>
                <a:spcPts val="0"/>
              </a:spcBef>
              <a:buFont typeface="Arial" panose="020B0604020202020204" pitchFamily="34" charset="0"/>
              <a:buNone/>
              <a:defRPr/>
            </a:pPr>
            <a:r>
              <a:rPr lang="en-US" sz="2000" b="1" dirty="0">
                <a:solidFill>
                  <a:srgbClr val="16457A"/>
                </a:solidFill>
                <a:latin typeface="Arial" panose="020B0604020202020204" pitchFamily="34" charset="0"/>
                <a:cs typeface="Arial" panose="020B0604020202020204" pitchFamily="34" charset="0"/>
              </a:rPr>
              <a:t>What does the monthly Medigap premium cost?</a:t>
            </a:r>
          </a:p>
        </p:txBody>
      </p:sp>
      <p:sp>
        <p:nvSpPr>
          <p:cNvPr id="22" name="Text Placeholder 12">
            <a:extLst>
              <a:ext uri="{FF2B5EF4-FFF2-40B4-BE49-F238E27FC236}">
                <a16:creationId xmlns:a16="http://schemas.microsoft.com/office/drawing/2014/main" id="{47ED0338-275C-93D3-289C-71A5BA0D3F4E}"/>
              </a:ext>
            </a:extLst>
          </p:cNvPr>
          <p:cNvSpPr txBox="1">
            <a:spLocks/>
          </p:cNvSpPr>
          <p:nvPr/>
        </p:nvSpPr>
        <p:spPr>
          <a:xfrm>
            <a:off x="6361214" y="5025749"/>
            <a:ext cx="4846320" cy="902490"/>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t">
              <a:lnSpc>
                <a:spcPts val="1900"/>
              </a:lnSpc>
              <a:spcBef>
                <a:spcPts val="0"/>
              </a:spcBef>
              <a:buFont typeface="Arial" panose="020B0604020202020204" pitchFamily="34" charset="0"/>
              <a:buNone/>
            </a:pPr>
            <a:r>
              <a:rPr lang="en-US" sz="2000" dirty="0">
                <a:latin typeface="Arial" panose="020B0604020202020204" pitchFamily="34" charset="0"/>
                <a:cs typeface="Arial" panose="020B0604020202020204" pitchFamily="34" charset="0"/>
              </a:rPr>
              <a:t>Premiums can vary.</a:t>
            </a:r>
          </a:p>
        </p:txBody>
      </p:sp>
      <p:pic>
        <p:nvPicPr>
          <p:cNvPr id="24" name="Picture 23">
            <a:extLst>
              <a:ext uri="{FF2B5EF4-FFF2-40B4-BE49-F238E27FC236}">
                <a16:creationId xmlns:a16="http://schemas.microsoft.com/office/drawing/2014/main" id="{0CDD14A2-EAAE-259F-34DA-AC0FFD4D205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89634" y="1705300"/>
            <a:ext cx="310923" cy="720277"/>
          </a:xfrm>
          <a:prstGeom prst="rect">
            <a:avLst/>
          </a:prstGeom>
        </p:spPr>
      </p:pic>
      <p:pic>
        <p:nvPicPr>
          <p:cNvPr id="26" name="Picture 25">
            <a:extLst>
              <a:ext uri="{FF2B5EF4-FFF2-40B4-BE49-F238E27FC236}">
                <a16:creationId xmlns:a16="http://schemas.microsoft.com/office/drawing/2014/main" id="{5EEA3F19-F7CF-3E51-64E8-F4E32E3BDA6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89634" y="4041082"/>
            <a:ext cx="310923" cy="720277"/>
          </a:xfrm>
          <a:prstGeom prst="rect">
            <a:avLst/>
          </a:prstGeom>
        </p:spPr>
      </p:pic>
      <p:pic>
        <p:nvPicPr>
          <p:cNvPr id="28" name="Picture 27">
            <a:extLst>
              <a:ext uri="{FF2B5EF4-FFF2-40B4-BE49-F238E27FC236}">
                <a16:creationId xmlns:a16="http://schemas.microsoft.com/office/drawing/2014/main" id="{4A8678DE-46BD-6279-20D8-51E54C34D7D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89634" y="5139557"/>
            <a:ext cx="310923" cy="720277"/>
          </a:xfrm>
          <a:prstGeom prst="rect">
            <a:avLst/>
          </a:prstGeom>
        </p:spPr>
      </p:pic>
      <p:sp>
        <p:nvSpPr>
          <p:cNvPr id="4" name="Slide Number Placeholder 3">
            <a:extLst>
              <a:ext uri="{FF2B5EF4-FFF2-40B4-BE49-F238E27FC236}">
                <a16:creationId xmlns:a16="http://schemas.microsoft.com/office/drawing/2014/main" id="{B9A86938-AC97-B5F1-245B-96DD861FA2C7}"/>
              </a:ext>
            </a:extLst>
          </p:cNvPr>
          <p:cNvSpPr>
            <a:spLocks noGrp="1"/>
          </p:cNvSpPr>
          <p:nvPr>
            <p:ph type="sldNum" sz="quarter" idx="12"/>
          </p:nvPr>
        </p:nvSpPr>
        <p:spPr/>
        <p:txBody>
          <a:bodyPr/>
          <a:lstStyle/>
          <a:p>
            <a:fld id="{C8F7F351-82FE-6748-A3E2-20FA9B2ECD38}" type="slidenum">
              <a:rPr lang="en-US" smtClean="0"/>
              <a:t>9</a:t>
            </a:fld>
            <a:endParaRPr lang="en-US"/>
          </a:p>
        </p:txBody>
      </p:sp>
    </p:spTree>
    <p:extLst>
      <p:ext uri="{BB962C8B-B14F-4D97-AF65-F5344CB8AC3E}">
        <p14:creationId xmlns:p14="http://schemas.microsoft.com/office/powerpoint/2010/main" val="3974974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12DB40B-9995-03F2-C7B3-1C4C84550B79}"/>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4205ECE4-25A0-6234-E4B3-D9475ECD3A1D}"/>
              </a:ext>
            </a:extLst>
          </p:cNvPr>
          <p:cNvSpPr txBox="1">
            <a:spLocks noGrp="1"/>
          </p:cNvSpPr>
          <p:nvPr>
            <p:ph type="title" idx="4294967295"/>
          </p:nvPr>
        </p:nvSpPr>
        <p:spPr>
          <a:xfrm>
            <a:off x="1" y="201497"/>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Find Health &amp; Drug Plans at Medicare.gov</a:t>
            </a:r>
          </a:p>
        </p:txBody>
      </p:sp>
      <p:sp>
        <p:nvSpPr>
          <p:cNvPr id="5" name="TextBox 4">
            <a:extLst>
              <a:ext uri="{FF2B5EF4-FFF2-40B4-BE49-F238E27FC236}">
                <a16:creationId xmlns:a16="http://schemas.microsoft.com/office/drawing/2014/main" id="{2EC9E934-56E4-4DDF-D0BD-CE0BCB5F129A}"/>
              </a:ext>
            </a:extLst>
          </p:cNvPr>
          <p:cNvSpPr txBox="1"/>
          <p:nvPr/>
        </p:nvSpPr>
        <p:spPr>
          <a:xfrm>
            <a:off x="351423" y="1500119"/>
            <a:ext cx="11840577" cy="2554545"/>
          </a:xfrm>
          <a:prstGeom prst="rect">
            <a:avLst/>
          </a:prstGeom>
          <a:noFill/>
        </p:spPr>
        <p:txBody>
          <a:bodyPr wrap="square" lIns="91440" tIns="45720" rIns="91440" bIns="45720" rtlCol="0" anchor="t">
            <a:spAutoFit/>
          </a:bodyPr>
          <a:lstStyle/>
          <a:p>
            <a:pPr marL="525780" indent="-342900">
              <a:spcBef>
                <a:spcPts val="600"/>
              </a:spcBef>
              <a:spcAft>
                <a:spcPts val="600"/>
              </a:spcAft>
              <a:buClr>
                <a:srgbClr val="0C447C"/>
              </a:buClr>
              <a:buFont typeface="Arial" panose="020B0604020202020204" pitchFamily="34" charset="0"/>
              <a:buChar char="•"/>
            </a:pPr>
            <a:r>
              <a:rPr lang="en-US" sz="2400" dirty="0"/>
              <a:t>Review and compare plans at </a:t>
            </a:r>
            <a:r>
              <a:rPr lang="en-US" sz="2400" b="1" dirty="0">
                <a:hlinkClick r:id="rId4"/>
              </a:rPr>
              <a:t>Medicare.gov/plan-compare</a:t>
            </a:r>
            <a:endParaRPr lang="en-US" sz="2400" b="1" dirty="0"/>
          </a:p>
          <a:p>
            <a:pPr marL="525780" indent="-342900">
              <a:spcBef>
                <a:spcPts val="600"/>
              </a:spcBef>
              <a:spcAft>
                <a:spcPts val="600"/>
              </a:spcAft>
              <a:buClr>
                <a:srgbClr val="0C447C"/>
              </a:buClr>
              <a:buFont typeface="Arial" panose="020B0604020202020204" pitchFamily="34" charset="0"/>
              <a:buChar char="•"/>
            </a:pPr>
            <a:r>
              <a:rPr lang="en-US" sz="2400" dirty="0"/>
              <a:t>Find quality and customer service ratings from current plan members.</a:t>
            </a:r>
          </a:p>
          <a:p>
            <a:pPr marL="525780" indent="-342900">
              <a:spcBef>
                <a:spcPts val="600"/>
              </a:spcBef>
              <a:spcAft>
                <a:spcPts val="600"/>
              </a:spcAft>
              <a:buClr>
                <a:srgbClr val="0C447C"/>
              </a:buClr>
              <a:buFont typeface="Arial" panose="020B0604020202020204" pitchFamily="34" charset="0"/>
              <a:buChar char="•"/>
            </a:pPr>
            <a:r>
              <a:rPr lang="en-US" sz="2400" dirty="0"/>
              <a:t>Manage a list of preferred pharmacies, prescriptions and providers.</a:t>
            </a:r>
          </a:p>
          <a:p>
            <a:pPr marL="525780" indent="-342900">
              <a:spcBef>
                <a:spcPts val="600"/>
              </a:spcBef>
              <a:spcAft>
                <a:spcPts val="600"/>
              </a:spcAft>
              <a:buClr>
                <a:srgbClr val="0C447C"/>
              </a:buClr>
              <a:buFont typeface="Arial" panose="020B0604020202020204" pitchFamily="34" charset="0"/>
              <a:buChar char="•"/>
            </a:pPr>
            <a:r>
              <a:rPr lang="en-US" sz="2400" dirty="0"/>
              <a:t>If you're happy with your current choice, you don't have to do anything.</a:t>
            </a:r>
          </a:p>
          <a:p>
            <a:pPr marL="525780" indent="-342900">
              <a:spcBef>
                <a:spcPts val="600"/>
              </a:spcBef>
              <a:spcAft>
                <a:spcPts val="600"/>
              </a:spcAft>
              <a:buClr>
                <a:srgbClr val="0C447C"/>
              </a:buClr>
              <a:buFont typeface="Arial" panose="020B0604020202020204" pitchFamily="34" charset="0"/>
              <a:buChar char="•"/>
            </a:pPr>
            <a:r>
              <a:rPr lang="en-US" sz="2400" dirty="0"/>
              <a:t>If you choose a new option for 2027, you can enroll online.</a:t>
            </a:r>
          </a:p>
        </p:txBody>
      </p:sp>
      <p:sp>
        <p:nvSpPr>
          <p:cNvPr id="4" name="Slide Number Placeholder 3">
            <a:extLst>
              <a:ext uri="{FF2B5EF4-FFF2-40B4-BE49-F238E27FC236}">
                <a16:creationId xmlns:a16="http://schemas.microsoft.com/office/drawing/2014/main" id="{4C88C9DA-FA14-9E66-D80C-750C533D4686}"/>
              </a:ext>
            </a:extLst>
          </p:cNvPr>
          <p:cNvSpPr>
            <a:spLocks noGrp="1"/>
          </p:cNvSpPr>
          <p:nvPr>
            <p:ph type="sldNum" sz="quarter" idx="12"/>
          </p:nvPr>
        </p:nvSpPr>
        <p:spPr/>
        <p:txBody>
          <a:bodyPr/>
          <a:lstStyle/>
          <a:p>
            <a:fld id="{C8F7F351-82FE-6748-A3E2-20FA9B2ECD38}" type="slidenum">
              <a:rPr lang="en-US" smtClean="0"/>
              <a:t>10</a:t>
            </a:fld>
            <a:endParaRPr lang="en-US"/>
          </a:p>
        </p:txBody>
      </p:sp>
    </p:spTree>
    <p:extLst>
      <p:ext uri="{BB962C8B-B14F-4D97-AF65-F5344CB8AC3E}">
        <p14:creationId xmlns:p14="http://schemas.microsoft.com/office/powerpoint/2010/main" val="3992773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47F6093-53C3-07CE-8D38-65CD643BDE8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8838D4B-A1EB-0840-B57C-3902BE10BB6E}"/>
              </a:ext>
            </a:extLst>
          </p:cNvPr>
          <p:cNvSpPr txBox="1">
            <a:spLocks noGrp="1"/>
          </p:cNvSpPr>
          <p:nvPr>
            <p:ph type="title" idx="4294967295"/>
          </p:nvPr>
        </p:nvSpPr>
        <p:spPr>
          <a:xfrm>
            <a:off x="235131" y="201497"/>
            <a:ext cx="1164131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Why Compare Plans on Medicare.gov?</a:t>
            </a:r>
          </a:p>
        </p:txBody>
      </p:sp>
      <p:sp>
        <p:nvSpPr>
          <p:cNvPr id="7" name="TextBox 6">
            <a:extLst>
              <a:ext uri="{FF2B5EF4-FFF2-40B4-BE49-F238E27FC236}">
                <a16:creationId xmlns:a16="http://schemas.microsoft.com/office/drawing/2014/main" id="{FA578965-6053-2618-BDA8-003383F0BC80}"/>
              </a:ext>
            </a:extLst>
          </p:cNvPr>
          <p:cNvSpPr txBox="1"/>
          <p:nvPr/>
        </p:nvSpPr>
        <p:spPr>
          <a:xfrm>
            <a:off x="447174" y="2948136"/>
            <a:ext cx="11297652" cy="2554545"/>
          </a:xfrm>
          <a:prstGeom prst="rect">
            <a:avLst/>
          </a:prstGeom>
          <a:noFill/>
        </p:spPr>
        <p:txBody>
          <a:bodyPr wrap="square" lIns="91440" tIns="45720" rIns="91440" bIns="45720" rtlCol="0" anchor="t">
            <a:spAutoFit/>
          </a:bodyPr>
          <a:lstStyle/>
          <a:p>
            <a:pPr marL="525780" indent="-342900">
              <a:spcBef>
                <a:spcPts val="600"/>
              </a:spcBef>
              <a:spcAft>
                <a:spcPts val="600"/>
              </a:spcAft>
              <a:buClr>
                <a:srgbClr val="0C447C"/>
              </a:buClr>
              <a:buFont typeface="Arial" panose="020B0604020202020204" pitchFamily="34" charset="0"/>
              <a:buChar char="•"/>
            </a:pPr>
            <a:r>
              <a:rPr lang="en-US" sz="2800" dirty="0">
                <a:hlinkClick r:id="rId4"/>
              </a:rPr>
              <a:t>Medicare.gov </a:t>
            </a:r>
            <a:r>
              <a:rPr lang="en-US" sz="2800" dirty="0"/>
              <a:t>is the official government website.</a:t>
            </a:r>
          </a:p>
          <a:p>
            <a:pPr marL="525780" indent="-342900">
              <a:spcBef>
                <a:spcPts val="600"/>
              </a:spcBef>
              <a:spcAft>
                <a:spcPts val="600"/>
              </a:spcAft>
              <a:buClr>
                <a:srgbClr val="0C447C"/>
              </a:buClr>
              <a:buFont typeface="Arial" panose="020B0604020202020204" pitchFamily="34" charset="0"/>
              <a:buChar char="•"/>
            </a:pPr>
            <a:r>
              <a:rPr lang="en-US" sz="2800" dirty="0"/>
              <a:t>It's an </a:t>
            </a:r>
            <a:r>
              <a:rPr lang="en-US" sz="2800" b="1" dirty="0"/>
              <a:t>unbiased resource</a:t>
            </a:r>
            <a:r>
              <a:rPr lang="en-US" sz="2800" dirty="0"/>
              <a:t> to research plans, get personalized cost estimates, and find information on plan quality.</a:t>
            </a:r>
          </a:p>
          <a:p>
            <a:pPr marL="525780" indent="-342900">
              <a:spcBef>
                <a:spcPts val="600"/>
              </a:spcBef>
              <a:spcAft>
                <a:spcPts val="600"/>
              </a:spcAft>
              <a:buClr>
                <a:srgbClr val="0C447C"/>
              </a:buClr>
              <a:buFont typeface="Arial" panose="020B0604020202020204" pitchFamily="34" charset="0"/>
              <a:buChar char="•"/>
            </a:pPr>
            <a:r>
              <a:rPr lang="en-US" sz="2800" dirty="0"/>
              <a:t>Log in or create an account to save your preferences, review your current coverage summary, and access your information anytime.</a:t>
            </a:r>
          </a:p>
        </p:txBody>
      </p:sp>
      <p:pic>
        <p:nvPicPr>
          <p:cNvPr id="3" name="Picture 2" descr="Medicare.gov logo">
            <a:extLst>
              <a:ext uri="{FF2B5EF4-FFF2-40B4-BE49-F238E27FC236}">
                <a16:creationId xmlns:a16="http://schemas.microsoft.com/office/drawing/2014/main" id="{D7BE1357-A31A-8F4D-F3A9-0CBF97042193}"/>
              </a:ext>
            </a:extLst>
          </p:cNvPr>
          <p:cNvPicPr>
            <a:picLocks noChangeAspect="1"/>
          </p:cNvPicPr>
          <p:nvPr/>
        </p:nvPicPr>
        <p:blipFill>
          <a:blip r:embed="rId5"/>
          <a:srcRect t="30046" b="30798"/>
          <a:stretch>
            <a:fillRect/>
          </a:stretch>
        </p:blipFill>
        <p:spPr>
          <a:xfrm>
            <a:off x="3336967" y="1355319"/>
            <a:ext cx="5956959" cy="1224577"/>
          </a:xfrm>
          <a:prstGeom prst="rect">
            <a:avLst/>
          </a:prstGeom>
        </p:spPr>
      </p:pic>
      <p:sp>
        <p:nvSpPr>
          <p:cNvPr id="4" name="Slide Number Placeholder 3">
            <a:extLst>
              <a:ext uri="{FF2B5EF4-FFF2-40B4-BE49-F238E27FC236}">
                <a16:creationId xmlns:a16="http://schemas.microsoft.com/office/drawing/2014/main" id="{0106DAAE-08D0-CE4F-4B3C-D734328AD33C}"/>
              </a:ext>
            </a:extLst>
          </p:cNvPr>
          <p:cNvSpPr>
            <a:spLocks noGrp="1"/>
          </p:cNvSpPr>
          <p:nvPr>
            <p:ph type="sldNum" sz="quarter" idx="12"/>
          </p:nvPr>
        </p:nvSpPr>
        <p:spPr/>
        <p:txBody>
          <a:bodyPr/>
          <a:lstStyle/>
          <a:p>
            <a:fld id="{C8F7F351-82FE-6748-A3E2-20FA9B2ECD38}" type="slidenum">
              <a:rPr lang="en-US" smtClean="0"/>
              <a:t>11</a:t>
            </a:fld>
            <a:endParaRPr lang="en-US"/>
          </a:p>
        </p:txBody>
      </p:sp>
    </p:spTree>
    <p:extLst>
      <p:ext uri="{BB962C8B-B14F-4D97-AF65-F5344CB8AC3E}">
        <p14:creationId xmlns:p14="http://schemas.microsoft.com/office/powerpoint/2010/main" val="1569573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C98D217-6981-4844-FE1F-3E9468E83541}"/>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7AE94D69-F2BA-6C2F-EA7E-247646B10BE0}"/>
              </a:ext>
            </a:extLst>
          </p:cNvPr>
          <p:cNvSpPr txBox="1">
            <a:spLocks noGrp="1"/>
          </p:cNvSpPr>
          <p:nvPr>
            <p:ph type="title" idx="4294967295"/>
          </p:nvPr>
        </p:nvSpPr>
        <p:spPr>
          <a:xfrm>
            <a:off x="0" y="201497"/>
            <a:ext cx="1219200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Beware of Marketing Fraud</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Box 2">
            <a:extLst>
              <a:ext uri="{FF2B5EF4-FFF2-40B4-BE49-F238E27FC236}">
                <a16:creationId xmlns:a16="http://schemas.microsoft.com/office/drawing/2014/main" id="{45E41177-4268-F3F0-B00F-48B7DAD01810}"/>
              </a:ext>
            </a:extLst>
          </p:cNvPr>
          <p:cNvSpPr txBox="1"/>
          <p:nvPr/>
        </p:nvSpPr>
        <p:spPr>
          <a:xfrm>
            <a:off x="371261" y="1376279"/>
            <a:ext cx="11171555" cy="4555093"/>
          </a:xfrm>
          <a:prstGeom prst="rect">
            <a:avLst/>
          </a:prstGeom>
          <a:noFill/>
        </p:spPr>
        <p:txBody>
          <a:bodyPr wrap="square" lIns="91440" tIns="45720" rIns="91440" bIns="45720" rtlCol="0" anchor="t">
            <a:spAutoFit/>
          </a:bodyPr>
          <a:lstStyle/>
          <a:p>
            <a:pPr marL="182880">
              <a:spcBef>
                <a:spcPts val="600"/>
              </a:spcBef>
              <a:spcAft>
                <a:spcPts val="600"/>
              </a:spcAft>
              <a:buClr>
                <a:srgbClr val="0C447C"/>
              </a:buClr>
            </a:pPr>
            <a:r>
              <a:rPr lang="en-US" sz="2200" b="1" dirty="0">
                <a:ea typeface="+mn-lt"/>
                <a:cs typeface="+mn-lt"/>
              </a:rPr>
              <a:t>Medicare.gov and 1-800-MEDICARE are the official sources of Medicare information. </a:t>
            </a:r>
          </a:p>
          <a:p>
            <a:pPr marL="182880">
              <a:spcBef>
                <a:spcPts val="600"/>
              </a:spcBef>
              <a:spcAft>
                <a:spcPts val="600"/>
              </a:spcAft>
              <a:buClr>
                <a:srgbClr val="0C447C"/>
              </a:buClr>
            </a:pPr>
            <a:r>
              <a:rPr lang="en-US" sz="2200" b="1" dirty="0">
                <a:ea typeface="+mn-lt"/>
                <a:cs typeface="+mn-lt"/>
              </a:rPr>
              <a:t>Watch out for people who:</a:t>
            </a:r>
          </a:p>
          <a:p>
            <a:pPr marL="982980" lvl="1" indent="-342900">
              <a:spcBef>
                <a:spcPts val="600"/>
              </a:spcBef>
              <a:spcAft>
                <a:spcPts val="600"/>
              </a:spcAft>
              <a:buClr>
                <a:srgbClr val="0C447C"/>
              </a:buClr>
              <a:buFont typeface="Arial" panose="020B0604020202020204" pitchFamily="34" charset="0"/>
              <a:buChar char="•"/>
            </a:pPr>
            <a:r>
              <a:rPr lang="en-US" sz="2200" dirty="0">
                <a:ea typeface="+mn-lt"/>
                <a:cs typeface="+mn-lt"/>
              </a:rPr>
              <a:t>Pressure you to join their plan.</a:t>
            </a:r>
          </a:p>
          <a:p>
            <a:pPr marL="982980" lvl="1" indent="-342900">
              <a:spcBef>
                <a:spcPts val="600"/>
              </a:spcBef>
              <a:spcAft>
                <a:spcPts val="600"/>
              </a:spcAft>
              <a:buClr>
                <a:srgbClr val="0C447C"/>
              </a:buClr>
              <a:buFont typeface="Arial" panose="020B0604020202020204" pitchFamily="34" charset="0"/>
              <a:buChar char="•"/>
            </a:pPr>
            <a:r>
              <a:rPr lang="en-US" sz="2200" dirty="0">
                <a:ea typeface="+mn-lt"/>
                <a:cs typeface="+mn-lt"/>
              </a:rPr>
              <a:t>Say they represent Medicare or give you a service for free.</a:t>
            </a:r>
          </a:p>
          <a:p>
            <a:pPr marL="982980" lvl="1" indent="-342900">
              <a:spcBef>
                <a:spcPts val="600"/>
              </a:spcBef>
              <a:spcAft>
                <a:spcPts val="600"/>
              </a:spcAft>
              <a:buClr>
                <a:srgbClr val="0C447C"/>
              </a:buClr>
              <a:buFont typeface="Arial" panose="020B0604020202020204" pitchFamily="34" charset="0"/>
              <a:buChar char="•"/>
            </a:pPr>
            <a:r>
              <a:rPr lang="en-US" sz="2200" dirty="0">
                <a:ea typeface="+mn-lt"/>
                <a:cs typeface="+mn-lt"/>
              </a:rPr>
              <a:t>Call your home without permission.</a:t>
            </a:r>
          </a:p>
          <a:p>
            <a:pPr marL="982980" lvl="1" indent="-342900">
              <a:spcBef>
                <a:spcPts val="600"/>
              </a:spcBef>
              <a:spcAft>
                <a:spcPts val="600"/>
              </a:spcAft>
              <a:buClr>
                <a:srgbClr val="0C447C"/>
              </a:buClr>
              <a:buFont typeface="Arial" panose="020B0604020202020204" pitchFamily="34" charset="0"/>
              <a:buChar char="•"/>
            </a:pPr>
            <a:r>
              <a:rPr lang="en-US" sz="2200" dirty="0">
                <a:ea typeface="+mn-lt"/>
                <a:cs typeface="+mn-lt"/>
              </a:rPr>
              <a:t>Say that you’ll lose your Medicare benefits if you don’t sign up for their plan.</a:t>
            </a:r>
          </a:p>
          <a:p>
            <a:pPr marL="982980" lvl="1" indent="-342900">
              <a:spcBef>
                <a:spcPts val="600"/>
              </a:spcBef>
              <a:spcAft>
                <a:spcPts val="600"/>
              </a:spcAft>
              <a:buClr>
                <a:srgbClr val="0C447C"/>
              </a:buClr>
              <a:buFont typeface="Arial" panose="020B0604020202020204" pitchFamily="34" charset="0"/>
              <a:buChar char="•"/>
            </a:pPr>
            <a:r>
              <a:rPr lang="en-US" sz="2200" dirty="0">
                <a:ea typeface="+mn-lt"/>
                <a:cs typeface="+mn-lt"/>
              </a:rPr>
              <a:t>Require you to provide contact information at a plan event.</a:t>
            </a:r>
          </a:p>
          <a:p>
            <a:pPr marL="182880">
              <a:spcBef>
                <a:spcPts val="600"/>
              </a:spcBef>
              <a:spcAft>
                <a:spcPts val="600"/>
              </a:spcAft>
              <a:buClr>
                <a:srgbClr val="0C447C"/>
              </a:buClr>
            </a:pPr>
            <a:r>
              <a:rPr lang="en-US" sz="2200" dirty="0">
                <a:ea typeface="+mn-lt"/>
                <a:cs typeface="+mn-lt"/>
              </a:rPr>
              <a:t>Medicare is taking quick actions to prevent health care fraud, waste, and abuse. Visit </a:t>
            </a:r>
            <a:r>
              <a:rPr lang="en-US" sz="2200" dirty="0">
                <a:ea typeface="+mn-lt"/>
                <a:cs typeface="+mn-lt"/>
                <a:hlinkClick r:id="rId4"/>
              </a:rPr>
              <a:t>CMS.gov/fraud </a:t>
            </a:r>
            <a:r>
              <a:rPr lang="en-US" sz="2200" dirty="0">
                <a:ea typeface="+mn-lt"/>
                <a:cs typeface="+mn-lt"/>
              </a:rPr>
              <a:t>to learn about success stories fighting fraud.</a:t>
            </a:r>
            <a:endParaRPr lang="en-US" sz="2200" dirty="0"/>
          </a:p>
        </p:txBody>
      </p:sp>
      <p:sp>
        <p:nvSpPr>
          <p:cNvPr id="4" name="Slide Number Placeholder 3">
            <a:extLst>
              <a:ext uri="{FF2B5EF4-FFF2-40B4-BE49-F238E27FC236}">
                <a16:creationId xmlns:a16="http://schemas.microsoft.com/office/drawing/2014/main" id="{360A2FAA-AB92-60BE-3B57-8E5537AF5107}"/>
              </a:ext>
            </a:extLst>
          </p:cNvPr>
          <p:cNvSpPr>
            <a:spLocks noGrp="1"/>
          </p:cNvSpPr>
          <p:nvPr>
            <p:ph type="sldNum" sz="quarter" idx="12"/>
          </p:nvPr>
        </p:nvSpPr>
        <p:spPr/>
        <p:txBody>
          <a:bodyPr/>
          <a:lstStyle/>
          <a:p>
            <a:fld id="{C8F7F351-82FE-6748-A3E2-20FA9B2ECD38}" type="slidenum">
              <a:rPr lang="en-US" smtClean="0"/>
              <a:t>12</a:t>
            </a:fld>
            <a:endParaRPr lang="en-US"/>
          </a:p>
        </p:txBody>
      </p:sp>
    </p:spTree>
    <p:extLst>
      <p:ext uri="{BB962C8B-B14F-4D97-AF65-F5344CB8AC3E}">
        <p14:creationId xmlns:p14="http://schemas.microsoft.com/office/powerpoint/2010/main" val="2632534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6D1F00D-87EE-0703-8B50-B0F5133B749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D6AC0AA-1D6F-2DF0-3144-A7B1630F76D6}"/>
              </a:ext>
            </a:extLst>
          </p:cNvPr>
          <p:cNvSpPr txBox="1">
            <a:spLocks noGrp="1"/>
          </p:cNvSpPr>
          <p:nvPr>
            <p:ph type="title" idx="4294967295"/>
          </p:nvPr>
        </p:nvSpPr>
        <p:spPr>
          <a:xfrm>
            <a:off x="148384" y="136525"/>
            <a:ext cx="1187644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NEW Updates to Medicare.gov for OE 2027 </a:t>
            </a:r>
          </a:p>
        </p:txBody>
      </p:sp>
      <p:sp>
        <p:nvSpPr>
          <p:cNvPr id="7" name="TextBox 6">
            <a:extLst>
              <a:ext uri="{FF2B5EF4-FFF2-40B4-BE49-F238E27FC236}">
                <a16:creationId xmlns:a16="http://schemas.microsoft.com/office/drawing/2014/main" id="{D55E9BD3-453E-B0C3-D390-E4D41AB5D80B}"/>
              </a:ext>
            </a:extLst>
          </p:cNvPr>
          <p:cNvSpPr txBox="1"/>
          <p:nvPr/>
        </p:nvSpPr>
        <p:spPr>
          <a:xfrm>
            <a:off x="315573" y="1402494"/>
            <a:ext cx="11239117" cy="3816429"/>
          </a:xfrm>
          <a:prstGeom prst="rect">
            <a:avLst/>
          </a:prstGeom>
          <a:noFill/>
        </p:spPr>
        <p:txBody>
          <a:bodyPr wrap="square" lIns="91440" tIns="45720" rIns="91440" bIns="45720" rtlCol="0" anchor="t">
            <a:spAutoFit/>
          </a:bodyPr>
          <a:lstStyle/>
          <a:p>
            <a:pPr marL="640080" indent="-457200">
              <a:spcBef>
                <a:spcPts val="600"/>
              </a:spcBef>
              <a:spcAft>
                <a:spcPts val="600"/>
              </a:spcAft>
              <a:buClr>
                <a:srgbClr val="0C447C"/>
              </a:buClr>
              <a:buFont typeface="Arial" panose="020B0604020202020204" pitchFamily="34" charset="0"/>
              <a:buChar char="•"/>
            </a:pPr>
            <a:r>
              <a:rPr lang="en-US" sz="2400" dirty="0"/>
              <a:t>Answer a few questions to find out if Medicare GLP-1 Bridge might be right for you to get certain GLP-1 medications for $50 per month.</a:t>
            </a:r>
          </a:p>
          <a:p>
            <a:pPr marL="640080" indent="-457200">
              <a:spcBef>
                <a:spcPts val="600"/>
              </a:spcBef>
              <a:spcAft>
                <a:spcPts val="600"/>
              </a:spcAft>
              <a:buClr>
                <a:srgbClr val="0C447C"/>
              </a:buClr>
              <a:buFont typeface="Arial" panose="020B0604020202020204" pitchFamily="34" charset="0"/>
              <a:buChar char="•"/>
            </a:pPr>
            <a:r>
              <a:rPr lang="en-US" sz="2400" dirty="0"/>
              <a:t>Search our App Library for apps and tools to manage your health.</a:t>
            </a:r>
          </a:p>
          <a:p>
            <a:pPr marL="640080" indent="-457200">
              <a:spcBef>
                <a:spcPts val="600"/>
              </a:spcBef>
              <a:spcAft>
                <a:spcPts val="600"/>
              </a:spcAft>
              <a:buClr>
                <a:srgbClr val="0C447C"/>
              </a:buClr>
              <a:buFont typeface="Arial" panose="020B0604020202020204" pitchFamily="34" charset="0"/>
              <a:buChar char="•"/>
            </a:pPr>
            <a:r>
              <a:rPr lang="en-US" sz="2400" dirty="0"/>
              <a:t>Use Login.gov, ID.me, or CLEAR™ to sign in to or create your secure Medicare account.</a:t>
            </a:r>
          </a:p>
          <a:p>
            <a:pPr marL="640080" indent="-457200">
              <a:spcBef>
                <a:spcPts val="600"/>
              </a:spcBef>
              <a:spcAft>
                <a:spcPts val="600"/>
              </a:spcAft>
              <a:buClr>
                <a:srgbClr val="0C447C"/>
              </a:buClr>
              <a:buFont typeface="Arial" panose="020B0604020202020204" pitchFamily="34" charset="0"/>
              <a:buChar char="•"/>
            </a:pPr>
            <a:r>
              <a:rPr lang="en-US" sz="2400" dirty="0"/>
              <a:t>Find providers offering Medicare-covered acupuncture.</a:t>
            </a:r>
          </a:p>
          <a:p>
            <a:pPr marL="640080" indent="-457200">
              <a:spcBef>
                <a:spcPts val="600"/>
              </a:spcBef>
              <a:spcAft>
                <a:spcPts val="600"/>
              </a:spcAft>
              <a:buClr>
                <a:srgbClr val="0C447C"/>
              </a:buClr>
              <a:buFont typeface="Arial" panose="020B0604020202020204" pitchFamily="34" charset="0"/>
              <a:buChar char="•"/>
            </a:pPr>
            <a:r>
              <a:rPr lang="en-US" sz="2400" dirty="0"/>
              <a:t>Find virtual options for the Medicare Diabetes Prevention Program.</a:t>
            </a:r>
          </a:p>
          <a:p>
            <a:pPr marL="640080" indent="-457200">
              <a:spcBef>
                <a:spcPts val="600"/>
              </a:spcBef>
              <a:spcAft>
                <a:spcPts val="600"/>
              </a:spcAft>
              <a:buClr>
                <a:srgbClr val="0C447C"/>
              </a:buClr>
              <a:buFont typeface="Arial" panose="020B0604020202020204" pitchFamily="34" charset="0"/>
              <a:buChar char="•"/>
            </a:pPr>
            <a:r>
              <a:rPr lang="en-US" sz="2400" dirty="0"/>
              <a:t>Find new, detailed Pharmaceutical Assistance Program data.</a:t>
            </a:r>
          </a:p>
        </p:txBody>
      </p:sp>
      <p:sp>
        <p:nvSpPr>
          <p:cNvPr id="4" name="Slide Number Placeholder 3">
            <a:extLst>
              <a:ext uri="{FF2B5EF4-FFF2-40B4-BE49-F238E27FC236}">
                <a16:creationId xmlns:a16="http://schemas.microsoft.com/office/drawing/2014/main" id="{45080A8A-2F70-09AC-265A-73A65486E39B}"/>
              </a:ext>
            </a:extLst>
          </p:cNvPr>
          <p:cNvSpPr>
            <a:spLocks noGrp="1"/>
          </p:cNvSpPr>
          <p:nvPr>
            <p:ph type="sldNum" sz="quarter" idx="12"/>
          </p:nvPr>
        </p:nvSpPr>
        <p:spPr/>
        <p:txBody>
          <a:bodyPr/>
          <a:lstStyle/>
          <a:p>
            <a:fld id="{C8F7F351-82FE-6748-A3E2-20FA9B2ECD38}" type="slidenum">
              <a:rPr lang="en-US" smtClean="0"/>
              <a:t>13</a:t>
            </a:fld>
            <a:endParaRPr lang="en-US"/>
          </a:p>
        </p:txBody>
      </p:sp>
    </p:spTree>
    <p:extLst>
      <p:ext uri="{BB962C8B-B14F-4D97-AF65-F5344CB8AC3E}">
        <p14:creationId xmlns:p14="http://schemas.microsoft.com/office/powerpoint/2010/main" val="4575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8DB736-9AD0-B509-4C87-056ED9BAD09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C75BDCB-823D-0E0D-6B0A-9A00230EDE8D}"/>
              </a:ext>
            </a:extLst>
          </p:cNvPr>
          <p:cNvSpPr txBox="1">
            <a:spLocks noGrp="1"/>
          </p:cNvSpPr>
          <p:nvPr>
            <p:ph type="title" idx="4294967295"/>
          </p:nvPr>
        </p:nvSpPr>
        <p:spPr>
          <a:xfrm>
            <a:off x="0" y="223441"/>
            <a:ext cx="12192000" cy="61555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NEW Updates to Medicare.gov/plan-compare for OE 2027 </a:t>
            </a:r>
          </a:p>
        </p:txBody>
      </p:sp>
      <p:sp>
        <p:nvSpPr>
          <p:cNvPr id="7" name="TextBox 6">
            <a:extLst>
              <a:ext uri="{FF2B5EF4-FFF2-40B4-BE49-F238E27FC236}">
                <a16:creationId xmlns:a16="http://schemas.microsoft.com/office/drawing/2014/main" id="{3B45CBDE-4F85-74B7-075C-F81952838B80}"/>
              </a:ext>
            </a:extLst>
          </p:cNvPr>
          <p:cNvSpPr txBox="1"/>
          <p:nvPr/>
        </p:nvSpPr>
        <p:spPr>
          <a:xfrm>
            <a:off x="287925" y="1378658"/>
            <a:ext cx="11302392" cy="4770537"/>
          </a:xfrm>
          <a:prstGeom prst="rect">
            <a:avLst/>
          </a:prstGeom>
          <a:noFill/>
        </p:spPr>
        <p:txBody>
          <a:bodyPr wrap="square" lIns="91440" tIns="45720" rIns="91440" bIns="45720" rtlCol="0" anchor="t">
            <a:spAutoFit/>
          </a:bodyPr>
          <a:lstStyle/>
          <a:p>
            <a:pPr marL="640080" indent="-457200">
              <a:spcBef>
                <a:spcPts val="600"/>
              </a:spcBef>
              <a:spcAft>
                <a:spcPts val="600"/>
              </a:spcAft>
              <a:buClr>
                <a:srgbClr val="0C447C"/>
              </a:buClr>
              <a:buFont typeface="Arial" panose="020B0604020202020204" pitchFamily="34" charset="0"/>
              <a:buChar char="•"/>
            </a:pPr>
            <a:r>
              <a:rPr lang="en-US" sz="2200" dirty="0"/>
              <a:t>View accurate information when your current plan is being terminated or reduces its service area</a:t>
            </a:r>
          </a:p>
          <a:p>
            <a:pPr marL="640080" indent="-457200">
              <a:spcBef>
                <a:spcPts val="600"/>
              </a:spcBef>
              <a:spcAft>
                <a:spcPts val="600"/>
              </a:spcAft>
              <a:buClr>
                <a:srgbClr val="0C447C"/>
              </a:buClr>
              <a:buFont typeface="Arial" panose="020B0604020202020204" pitchFamily="34" charset="0"/>
              <a:buChar char="•"/>
            </a:pPr>
            <a:r>
              <a:rPr lang="en-US" sz="2200" dirty="0"/>
              <a:t>Get notified if a selected plan will terminate or not renew in December</a:t>
            </a:r>
          </a:p>
          <a:p>
            <a:pPr marL="640080" indent="-457200">
              <a:spcBef>
                <a:spcPts val="600"/>
              </a:spcBef>
              <a:spcAft>
                <a:spcPts val="600"/>
              </a:spcAft>
              <a:buClr>
                <a:srgbClr val="0C447C"/>
              </a:buClr>
              <a:buFont typeface="Arial" panose="020B0604020202020204" pitchFamily="34" charset="0"/>
              <a:buChar char="•"/>
            </a:pPr>
            <a:r>
              <a:rPr lang="en-US" sz="2200" dirty="0"/>
              <a:t>Alert given when a drug that appears as not covered for a selected supply (e.g., 60 day) is covered for a different supply (e.g., 30 day)</a:t>
            </a:r>
          </a:p>
          <a:p>
            <a:pPr marL="640080" indent="-457200">
              <a:spcBef>
                <a:spcPts val="600"/>
              </a:spcBef>
              <a:spcAft>
                <a:spcPts val="600"/>
              </a:spcAft>
              <a:buClr>
                <a:srgbClr val="0C447C"/>
              </a:buClr>
              <a:buFont typeface="Arial" panose="020B0604020202020204" pitchFamily="34" charset="0"/>
              <a:buChar char="•"/>
            </a:pPr>
            <a:r>
              <a:rPr lang="en-US" sz="2200" dirty="0"/>
              <a:t>View a plan’s Formulary, Evidence of Coverage, and Summary of Benefits links on the Plan Details page</a:t>
            </a:r>
          </a:p>
          <a:p>
            <a:pPr marL="640080" indent="-457200">
              <a:spcBef>
                <a:spcPts val="600"/>
              </a:spcBef>
              <a:spcAft>
                <a:spcPts val="600"/>
              </a:spcAft>
              <a:buClr>
                <a:srgbClr val="0C447C"/>
              </a:buClr>
              <a:buFont typeface="Arial" panose="020B0604020202020204" pitchFamily="34" charset="0"/>
              <a:buChar char="•"/>
            </a:pPr>
            <a:r>
              <a:rPr lang="en-US" sz="2200" dirty="0"/>
              <a:t>Clarifying prescription versus over-the-counter hearing aid benefits</a:t>
            </a:r>
          </a:p>
          <a:p>
            <a:pPr marL="640080" indent="-457200">
              <a:spcBef>
                <a:spcPts val="600"/>
              </a:spcBef>
              <a:spcAft>
                <a:spcPts val="600"/>
              </a:spcAft>
              <a:buClr>
                <a:srgbClr val="0C447C"/>
              </a:buClr>
              <a:buFont typeface="Arial" panose="020B0604020202020204" pitchFamily="34" charset="0"/>
              <a:buChar char="•"/>
            </a:pPr>
            <a:r>
              <a:rPr lang="en-US" sz="2200" dirty="0"/>
              <a:t>View more accurate information on out-of-pocket maximums for people in $0 Dual-Special Needs Program Plans</a:t>
            </a:r>
          </a:p>
          <a:p>
            <a:pPr marL="640080" indent="-457200">
              <a:spcBef>
                <a:spcPts val="600"/>
              </a:spcBef>
              <a:spcAft>
                <a:spcPts val="600"/>
              </a:spcAft>
              <a:buClr>
                <a:srgbClr val="0C447C"/>
              </a:buClr>
              <a:buFont typeface="Arial" panose="020B0604020202020204" pitchFamily="34" charset="0"/>
              <a:buChar char="•"/>
            </a:pPr>
            <a:r>
              <a:rPr lang="en-US" sz="2400" dirty="0"/>
              <a:t>New preventive services to the “More Extra Benefits” section </a:t>
            </a:r>
          </a:p>
        </p:txBody>
      </p:sp>
      <p:sp>
        <p:nvSpPr>
          <p:cNvPr id="4" name="Slide Number Placeholder 3">
            <a:extLst>
              <a:ext uri="{FF2B5EF4-FFF2-40B4-BE49-F238E27FC236}">
                <a16:creationId xmlns:a16="http://schemas.microsoft.com/office/drawing/2014/main" id="{505BEE11-AF6B-3FAB-EFBC-6EC7DA32368E}"/>
              </a:ext>
            </a:extLst>
          </p:cNvPr>
          <p:cNvSpPr>
            <a:spLocks noGrp="1"/>
          </p:cNvSpPr>
          <p:nvPr>
            <p:ph type="sldNum" sz="quarter" idx="12"/>
          </p:nvPr>
        </p:nvSpPr>
        <p:spPr/>
        <p:txBody>
          <a:bodyPr/>
          <a:lstStyle/>
          <a:p>
            <a:fld id="{C8F7F351-82FE-6748-A3E2-20FA9B2ECD38}" type="slidenum">
              <a:rPr lang="en-US" smtClean="0"/>
              <a:t>14</a:t>
            </a:fld>
            <a:endParaRPr lang="en-US"/>
          </a:p>
        </p:txBody>
      </p:sp>
    </p:spTree>
    <p:extLst>
      <p:ext uri="{BB962C8B-B14F-4D97-AF65-F5344CB8AC3E}">
        <p14:creationId xmlns:p14="http://schemas.microsoft.com/office/powerpoint/2010/main" val="2800916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79C05AB-3B89-1E42-87F7-7CC361C603A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10CD3D5-4DF1-2389-1EEE-2C0428A31F7C}"/>
              </a:ext>
            </a:extLst>
          </p:cNvPr>
          <p:cNvSpPr txBox="1">
            <a:spLocks noGrp="1"/>
          </p:cNvSpPr>
          <p:nvPr>
            <p:ph type="title" idx="4294967295"/>
          </p:nvPr>
        </p:nvSpPr>
        <p:spPr>
          <a:xfrm>
            <a:off x="231354" y="201497"/>
            <a:ext cx="11645089" cy="5909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0C447C"/>
                </a:solidFill>
                <a:latin typeface="Arial" panose="020B0604020202020204" pitchFamily="34" charset="0"/>
                <a:ea typeface="+mn-lt"/>
                <a:cs typeface="+mn-lt"/>
              </a:rPr>
              <a:t>What Else is New in the Medicare Program for 2027?</a:t>
            </a:r>
            <a:endParaRPr lang="en-US" sz="3600" b="1" dirty="0">
              <a:latin typeface="Arial" panose="020B0604020202020204" pitchFamily="34" charset="0"/>
            </a:endParaRPr>
          </a:p>
        </p:txBody>
      </p:sp>
      <p:sp>
        <p:nvSpPr>
          <p:cNvPr id="3" name="Content Placeholder 6">
            <a:extLst>
              <a:ext uri="{FF2B5EF4-FFF2-40B4-BE49-F238E27FC236}">
                <a16:creationId xmlns:a16="http://schemas.microsoft.com/office/drawing/2014/main" id="{ADCFF82C-F172-C81D-EBD8-C0D87A0F739B}"/>
              </a:ext>
              <a:ext uri="{C183D7F6-B498-43B3-948B-1728B52AA6E4}">
                <adec:decorative xmlns:adec="http://schemas.microsoft.com/office/drawing/2017/decorative" val="1"/>
              </a:ext>
            </a:extLst>
          </p:cNvPr>
          <p:cNvSpPr txBox="1">
            <a:spLocks/>
          </p:cNvSpPr>
          <p:nvPr/>
        </p:nvSpPr>
        <p:spPr>
          <a:xfrm>
            <a:off x="536028" y="1197903"/>
            <a:ext cx="4336597" cy="244717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 Placeholder 6">
            <a:extLst>
              <a:ext uri="{FF2B5EF4-FFF2-40B4-BE49-F238E27FC236}">
                <a16:creationId xmlns:a16="http://schemas.microsoft.com/office/drawing/2014/main" id="{93051134-476D-AAA3-D131-F3980D706B82}"/>
              </a:ext>
            </a:extLst>
          </p:cNvPr>
          <p:cNvSpPr txBox="1">
            <a:spLocks/>
          </p:cNvSpPr>
          <p:nvPr/>
        </p:nvSpPr>
        <p:spPr>
          <a:xfrm>
            <a:off x="581818" y="1302830"/>
            <a:ext cx="11046643" cy="1621083"/>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indent="0" algn="ctr">
              <a:spcBef>
                <a:spcPts val="600"/>
              </a:spcBef>
              <a:spcAft>
                <a:spcPts val="600"/>
              </a:spcAft>
              <a:buClr>
                <a:srgbClr val="0C447C"/>
              </a:buClr>
              <a:buNone/>
            </a:pPr>
            <a:r>
              <a:rPr lang="en-US" sz="2000" dirty="0"/>
              <a:t>You must now meet certain </a:t>
            </a:r>
            <a:r>
              <a:rPr lang="en-US" sz="2000" b="1" dirty="0"/>
              <a:t>citizenship</a:t>
            </a:r>
            <a:r>
              <a:rPr lang="en-US" sz="2000" dirty="0"/>
              <a:t>, </a:t>
            </a:r>
            <a:r>
              <a:rPr lang="en-US" sz="2000" b="1" dirty="0"/>
              <a:t>nationality</a:t>
            </a:r>
            <a:r>
              <a:rPr lang="en-US" sz="2000" dirty="0"/>
              <a:t>, or </a:t>
            </a:r>
            <a:r>
              <a:rPr lang="en-US" sz="2000" b="1" dirty="0"/>
              <a:t>immigration status requirements</a:t>
            </a:r>
            <a:r>
              <a:rPr lang="en-US" sz="2000" dirty="0"/>
              <a:t> to sign up for Medicare. </a:t>
            </a:r>
            <a:r>
              <a:rPr lang="en-US" sz="2000" dirty="0">
                <a:ea typeface="+mn-lt"/>
                <a:cs typeface="+mn-lt"/>
              </a:rPr>
              <a:t>You must be either a U.S. citizen or U.S. national, a lawful permanent resident (green card holder), a Cuban-Haitian entrant, or lawfully living in the U.S. as a Compact of Free Association (COFA) migrant to get Part A and Part B benefits or join a Medicare health or drug plan.</a:t>
            </a:r>
          </a:p>
        </p:txBody>
      </p:sp>
      <p:sp>
        <p:nvSpPr>
          <p:cNvPr id="8" name="Text Placeholder 6">
            <a:extLst>
              <a:ext uri="{FF2B5EF4-FFF2-40B4-BE49-F238E27FC236}">
                <a16:creationId xmlns:a16="http://schemas.microsoft.com/office/drawing/2014/main" id="{CCAD7B6A-F066-2C69-F3B8-FE22C84572BA}"/>
              </a:ext>
            </a:extLst>
          </p:cNvPr>
          <p:cNvSpPr txBox="1">
            <a:spLocks/>
          </p:cNvSpPr>
          <p:nvPr/>
        </p:nvSpPr>
        <p:spPr>
          <a:xfrm>
            <a:off x="589952" y="3069765"/>
            <a:ext cx="11009252" cy="895937"/>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indent="0" algn="ctr">
              <a:spcBef>
                <a:spcPts val="600"/>
              </a:spcBef>
              <a:spcAft>
                <a:spcPts val="600"/>
              </a:spcAft>
              <a:buClr>
                <a:srgbClr val="0C447C"/>
              </a:buClr>
              <a:buNone/>
            </a:pPr>
            <a:r>
              <a:rPr lang="en-US" sz="2000" dirty="0"/>
              <a:t>The new </a:t>
            </a:r>
            <a:r>
              <a:rPr lang="en-US" sz="2000" b="1" dirty="0"/>
              <a:t>Rural Health Transformation Program </a:t>
            </a:r>
            <a:r>
              <a:rPr lang="en-US" sz="2000" dirty="0"/>
              <a:t>helps states make it easier to get the care you need close to home. Medicare is investing in stronger rural health systems nationwide to help states improve facilities, upgrade health technology, and expand reliable care options.</a:t>
            </a:r>
          </a:p>
        </p:txBody>
      </p:sp>
      <p:sp>
        <p:nvSpPr>
          <p:cNvPr id="9" name="Text Placeholder 6">
            <a:extLst>
              <a:ext uri="{FF2B5EF4-FFF2-40B4-BE49-F238E27FC236}">
                <a16:creationId xmlns:a16="http://schemas.microsoft.com/office/drawing/2014/main" id="{B19E8F10-2196-1EFC-48D7-EC8D6E290C26}"/>
              </a:ext>
            </a:extLst>
          </p:cNvPr>
          <p:cNvSpPr txBox="1">
            <a:spLocks/>
          </p:cNvSpPr>
          <p:nvPr/>
        </p:nvSpPr>
        <p:spPr>
          <a:xfrm>
            <a:off x="608646" y="4111554"/>
            <a:ext cx="11009252" cy="984732"/>
          </a:xfrm>
          <a:prstGeom prst="roundRect">
            <a:avLst/>
          </a:prstGeom>
          <a:ln w="38100">
            <a:solidFill>
              <a:srgbClr val="0070C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indent="0" algn="ctr">
              <a:spcBef>
                <a:spcPts val="600"/>
              </a:spcBef>
              <a:spcAft>
                <a:spcPts val="600"/>
              </a:spcAft>
              <a:buClr>
                <a:srgbClr val="0C447C"/>
              </a:buClr>
              <a:buNone/>
            </a:pPr>
            <a:r>
              <a:rPr lang="en-US" sz="2000" dirty="0"/>
              <a:t>Medicare extended </a:t>
            </a:r>
            <a:r>
              <a:rPr lang="en-US" sz="2000" b="1" dirty="0"/>
              <a:t>telehealth</a:t>
            </a:r>
            <a:r>
              <a:rPr lang="en-US" sz="2000" dirty="0"/>
              <a:t> </a:t>
            </a:r>
            <a:r>
              <a:rPr lang="en-US" sz="2000" b="1" dirty="0"/>
              <a:t>flexibilities</a:t>
            </a:r>
            <a:r>
              <a:rPr lang="en-US" sz="2000" dirty="0"/>
              <a:t> through </a:t>
            </a:r>
            <a:r>
              <a:rPr lang="en-US" sz="2000" b="1" dirty="0"/>
              <a:t>December 31, 2027</a:t>
            </a:r>
            <a:r>
              <a:rPr lang="en-US" sz="2000" dirty="0"/>
              <a:t>. This means you can get telehealth </a:t>
            </a:r>
            <a:r>
              <a:rPr lang="en-US" sz="2000" dirty="0">
                <a:ea typeface="+mn-lt"/>
                <a:cs typeface="+mn-lt"/>
              </a:rPr>
              <a:t>anywhere in the U.S., including your home.</a:t>
            </a:r>
            <a:r>
              <a:rPr lang="en-US" sz="2000" dirty="0"/>
              <a:t> </a:t>
            </a:r>
            <a:r>
              <a:rPr lang="en-US" sz="2000" dirty="0">
                <a:ea typeface="+mn-lt"/>
                <a:cs typeface="+mn-lt"/>
              </a:rPr>
              <a:t>Examples of telehealth services include caregiver training, depression screenings, speech therapy, and more.</a:t>
            </a:r>
            <a:endParaRPr lang="en-US" sz="2000" dirty="0"/>
          </a:p>
        </p:txBody>
      </p:sp>
      <p:sp>
        <p:nvSpPr>
          <p:cNvPr id="11" name="Text Placeholder 6">
            <a:extLst>
              <a:ext uri="{FF2B5EF4-FFF2-40B4-BE49-F238E27FC236}">
                <a16:creationId xmlns:a16="http://schemas.microsoft.com/office/drawing/2014/main" id="{4B25FCC4-CBFC-E10F-E0CD-73BFEDDF3DF7}"/>
              </a:ext>
            </a:extLst>
          </p:cNvPr>
          <p:cNvSpPr txBox="1">
            <a:spLocks/>
          </p:cNvSpPr>
          <p:nvPr/>
        </p:nvSpPr>
        <p:spPr>
          <a:xfrm>
            <a:off x="581818" y="5242138"/>
            <a:ext cx="11046642" cy="781073"/>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indent="0" algn="ctr">
              <a:spcBef>
                <a:spcPts val="600"/>
              </a:spcBef>
              <a:spcAft>
                <a:spcPts val="600"/>
              </a:spcAft>
              <a:buClr>
                <a:srgbClr val="0C447C"/>
              </a:buClr>
              <a:buNone/>
            </a:pPr>
            <a:r>
              <a:rPr lang="en-US" sz="2000" dirty="0"/>
              <a:t>You may be eligible to join </a:t>
            </a:r>
            <a:r>
              <a:rPr lang="en-US" sz="2000" b="1" dirty="0"/>
              <a:t>ACCESS</a:t>
            </a:r>
            <a:r>
              <a:rPr lang="en-US" sz="2000" dirty="0"/>
              <a:t>, a new care model that may lower your overall costs and give you access to convenient, technology-supported care.</a:t>
            </a:r>
            <a:endParaRPr lang="en-US" sz="2000" dirty="0">
              <a:ea typeface="+mn-lt"/>
              <a:cs typeface="+mn-lt"/>
            </a:endParaRPr>
          </a:p>
        </p:txBody>
      </p:sp>
      <p:sp>
        <p:nvSpPr>
          <p:cNvPr id="4" name="Slide Number Placeholder 3">
            <a:extLst>
              <a:ext uri="{FF2B5EF4-FFF2-40B4-BE49-F238E27FC236}">
                <a16:creationId xmlns:a16="http://schemas.microsoft.com/office/drawing/2014/main" id="{43BAD769-18BB-55C6-6E1D-F73A705CED2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97537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4CB2F6A-10D2-6193-BB54-4ACEF6E62214}"/>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C1CC74B3-5FB2-0844-238F-BFE3418CF33E}"/>
              </a:ext>
            </a:extLst>
          </p:cNvPr>
          <p:cNvSpPr txBox="1">
            <a:spLocks noGrp="1"/>
          </p:cNvSpPr>
          <p:nvPr>
            <p:ph type="title" idx="4294967295"/>
          </p:nvPr>
        </p:nvSpPr>
        <p:spPr>
          <a:xfrm>
            <a:off x="176809" y="193917"/>
            <a:ext cx="1201519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Savings Programs </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Box 2">
            <a:extLst>
              <a:ext uri="{FF2B5EF4-FFF2-40B4-BE49-F238E27FC236}">
                <a16:creationId xmlns:a16="http://schemas.microsoft.com/office/drawing/2014/main" id="{16F80698-5AC3-32AD-5494-26C2583D832E}"/>
              </a:ext>
            </a:extLst>
          </p:cNvPr>
          <p:cNvSpPr txBox="1"/>
          <p:nvPr/>
        </p:nvSpPr>
        <p:spPr>
          <a:xfrm>
            <a:off x="390437" y="1346517"/>
            <a:ext cx="11259257" cy="4455835"/>
          </a:xfrm>
          <a:prstGeom prst="rect">
            <a:avLst/>
          </a:prstGeom>
          <a:noFill/>
        </p:spPr>
        <p:txBody>
          <a:bodyPr wrap="square" lIns="91440" tIns="45720" rIns="91440" bIns="45720" rtlCol="0" anchor="t">
            <a:spAutoFit/>
          </a:bodyPr>
          <a:lstStyle/>
          <a:p>
            <a:pPr marL="525780" indent="-342900">
              <a:lnSpc>
                <a:spcPct val="150000"/>
              </a:lnSpc>
              <a:buClr>
                <a:srgbClr val="0C447C"/>
              </a:buClr>
              <a:buFont typeface="Arial" panose="020B0604020202020204" pitchFamily="34" charset="0"/>
              <a:buChar char="•"/>
            </a:pPr>
            <a:r>
              <a:rPr lang="en-US" sz="2400" dirty="0"/>
              <a:t>Medicare Savings Programs (MSPs) can help eligible people pay their Medicare premiums and other costs associated with Medicare </a:t>
            </a:r>
          </a:p>
          <a:p>
            <a:pPr marL="525780" indent="-342900">
              <a:lnSpc>
                <a:spcPct val="150000"/>
              </a:lnSpc>
              <a:buClr>
                <a:srgbClr val="0C447C"/>
              </a:buClr>
              <a:buFont typeface="Arial" panose="020B0604020202020204" pitchFamily="34" charset="0"/>
              <a:buChar char="•"/>
            </a:pPr>
            <a:r>
              <a:rPr lang="en-US" sz="2400" dirty="0"/>
              <a:t>MSPs are administered by </a:t>
            </a:r>
            <a:r>
              <a:rPr lang="en-US" sz="2400" dirty="0">
                <a:highlight>
                  <a:srgbClr val="FFFF00"/>
                </a:highlight>
              </a:rPr>
              <a:t>[insert state specific contact info]</a:t>
            </a:r>
          </a:p>
          <a:p>
            <a:pPr marL="525780" indent="-342900">
              <a:lnSpc>
                <a:spcPct val="150000"/>
              </a:lnSpc>
              <a:buClr>
                <a:srgbClr val="0C447C"/>
              </a:buClr>
              <a:buFont typeface="Arial" panose="020B0604020202020204" pitchFamily="34" charset="0"/>
              <a:buChar char="•"/>
            </a:pPr>
            <a:r>
              <a:rPr lang="en-US" sz="2400" dirty="0"/>
              <a:t>You can apply for an MSP </a:t>
            </a:r>
            <a:r>
              <a:rPr lang="en-US" sz="2400" dirty="0">
                <a:highlight>
                  <a:srgbClr val="FFFF00"/>
                </a:highlight>
              </a:rPr>
              <a:t>[insert state specific MSP info regarding when they can apply]</a:t>
            </a:r>
          </a:p>
          <a:p>
            <a:pPr marL="525780" indent="-342900">
              <a:lnSpc>
                <a:spcPct val="150000"/>
              </a:lnSpc>
              <a:buClr>
                <a:srgbClr val="0C447C"/>
              </a:buClr>
              <a:buFont typeface="Arial" panose="020B0604020202020204" pitchFamily="34" charset="0"/>
              <a:buChar char="•"/>
            </a:pPr>
            <a:r>
              <a:rPr lang="en-US" sz="2400" dirty="0"/>
              <a:t>MSPs are authorized for 12 months </a:t>
            </a:r>
          </a:p>
          <a:p>
            <a:pPr marL="525780" indent="-342900">
              <a:lnSpc>
                <a:spcPct val="150000"/>
              </a:lnSpc>
              <a:buClr>
                <a:srgbClr val="0C447C"/>
              </a:buClr>
              <a:buFont typeface="Arial" panose="020B0604020202020204" pitchFamily="34" charset="0"/>
              <a:buChar char="•"/>
            </a:pPr>
            <a:r>
              <a:rPr lang="en-US" sz="2400" dirty="0">
                <a:highlight>
                  <a:srgbClr val="FFFF00"/>
                </a:highlight>
              </a:rPr>
              <a:t>[insert state agency]</a:t>
            </a:r>
            <a:r>
              <a:rPr lang="en-US" sz="2400" dirty="0"/>
              <a:t> mails renewal packets each year to assess whether people are still </a:t>
            </a:r>
            <a:r>
              <a:rPr lang="en-US" sz="2400" dirty="0" err="1"/>
              <a:t>eli</a:t>
            </a:r>
            <a:r>
              <a:rPr lang="en-US" sz="2400" dirty="0"/>
              <a:t>gible </a:t>
            </a:r>
          </a:p>
        </p:txBody>
      </p:sp>
      <p:sp>
        <p:nvSpPr>
          <p:cNvPr id="4" name="Slide Number Placeholder 3">
            <a:extLst>
              <a:ext uri="{FF2B5EF4-FFF2-40B4-BE49-F238E27FC236}">
                <a16:creationId xmlns:a16="http://schemas.microsoft.com/office/drawing/2014/main" id="{97D44B38-8D1B-57E6-FEAC-9BF325FF2C48}"/>
              </a:ext>
            </a:extLst>
          </p:cNvPr>
          <p:cNvSpPr>
            <a:spLocks noGrp="1"/>
          </p:cNvSpPr>
          <p:nvPr>
            <p:ph type="sldNum" sz="quarter" idx="12"/>
          </p:nvPr>
        </p:nvSpPr>
        <p:spPr/>
        <p:txBody>
          <a:bodyPr/>
          <a:lstStyle/>
          <a:p>
            <a:fld id="{C8F7F351-82FE-6748-A3E2-20FA9B2ECD38}" type="slidenum">
              <a:rPr lang="en-US" smtClean="0"/>
              <a:t>16</a:t>
            </a:fld>
            <a:endParaRPr lang="en-US"/>
          </a:p>
        </p:txBody>
      </p:sp>
    </p:spTree>
    <p:extLst>
      <p:ext uri="{BB962C8B-B14F-4D97-AF65-F5344CB8AC3E}">
        <p14:creationId xmlns:p14="http://schemas.microsoft.com/office/powerpoint/2010/main" val="308595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51BFB11-0B1B-A535-FCE7-BE8207CA1FE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BD2FAB2-ADA2-DE78-9FAF-93482D348066}"/>
              </a:ext>
            </a:extLst>
          </p:cNvPr>
          <p:cNvSpPr txBox="1">
            <a:spLocks noGrp="1"/>
          </p:cNvSpPr>
          <p:nvPr>
            <p:ph type="title" idx="4294967295"/>
          </p:nvPr>
        </p:nvSpPr>
        <p:spPr>
          <a:xfrm>
            <a:off x="0" y="201497"/>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Part D Low-Income Subsidy (LIS or "Extra Help")</a:t>
            </a:r>
          </a:p>
        </p:txBody>
      </p:sp>
      <p:sp>
        <p:nvSpPr>
          <p:cNvPr id="7" name="TextBox 6">
            <a:extLst>
              <a:ext uri="{FF2B5EF4-FFF2-40B4-BE49-F238E27FC236}">
                <a16:creationId xmlns:a16="http://schemas.microsoft.com/office/drawing/2014/main" id="{1F51E6F6-7A00-9D0D-9DB2-DAF6C93A5608}"/>
              </a:ext>
            </a:extLst>
          </p:cNvPr>
          <p:cNvSpPr txBox="1"/>
          <p:nvPr/>
        </p:nvSpPr>
        <p:spPr>
          <a:xfrm>
            <a:off x="352509" y="1495031"/>
            <a:ext cx="11237807" cy="3216265"/>
          </a:xfrm>
          <a:prstGeom prst="rect">
            <a:avLst/>
          </a:prstGeom>
          <a:noFill/>
        </p:spPr>
        <p:txBody>
          <a:bodyPr wrap="square" lIns="91440" tIns="45720" rIns="91440" bIns="45720" rtlCol="0" anchor="t">
            <a:spAutoFit/>
          </a:bodyPr>
          <a:lstStyle/>
          <a:p>
            <a:pPr marL="182880">
              <a:buClr>
                <a:srgbClr val="0C447C"/>
              </a:buClr>
            </a:pPr>
            <a:r>
              <a:rPr lang="en-US" sz="2400" b="1" dirty="0"/>
              <a:t>"Extra Help" is a program to help people with limited income and resources pay for Medicare drug coverage costs. </a:t>
            </a:r>
            <a:endParaRPr lang="en-US" sz="2400" dirty="0"/>
          </a:p>
          <a:p>
            <a:pPr marL="182880"/>
            <a:endParaRPr lang="en-US" sz="2400" b="1" dirty="0"/>
          </a:p>
          <a:p>
            <a:pPr marL="982980" lvl="1" indent="-342900">
              <a:spcBef>
                <a:spcPts val="600"/>
              </a:spcBef>
              <a:spcAft>
                <a:spcPts val="600"/>
              </a:spcAft>
              <a:buClr>
                <a:srgbClr val="0C447C"/>
              </a:buClr>
              <a:buFont typeface="Arial" panose="020B0604020202020204" pitchFamily="34" charset="0"/>
              <a:buChar char="•"/>
            </a:pPr>
            <a:r>
              <a:rPr lang="en-US" sz="2400" dirty="0"/>
              <a:t>Eligible for $0 plan premium </a:t>
            </a:r>
          </a:p>
          <a:p>
            <a:pPr marL="982980" lvl="1" indent="-342900">
              <a:spcBef>
                <a:spcPts val="600"/>
              </a:spcBef>
              <a:spcAft>
                <a:spcPts val="600"/>
              </a:spcAft>
              <a:buClr>
                <a:srgbClr val="0C447C"/>
              </a:buClr>
              <a:buFont typeface="Arial" panose="020B0604020202020204" pitchFamily="34" charset="0"/>
              <a:buChar char="•"/>
            </a:pPr>
            <a:r>
              <a:rPr lang="en-US" sz="2400" dirty="0"/>
              <a:t>Pay $0 for deductibles </a:t>
            </a:r>
          </a:p>
          <a:p>
            <a:pPr marL="982980" lvl="1" indent="-342900">
              <a:spcBef>
                <a:spcPts val="600"/>
              </a:spcBef>
              <a:spcAft>
                <a:spcPts val="600"/>
              </a:spcAft>
              <a:buClr>
                <a:srgbClr val="0C447C"/>
              </a:buClr>
              <a:buFont typeface="Arial" panose="020B0604020202020204" pitchFamily="34" charset="0"/>
              <a:buChar char="•"/>
            </a:pPr>
            <a:r>
              <a:rPr lang="en-US" sz="2400" dirty="0"/>
              <a:t>Reduced cost-sharing for generic &amp; brand-name drugs </a:t>
            </a:r>
          </a:p>
          <a:p>
            <a:pPr marL="982980" lvl="1" indent="-342900">
              <a:spcBef>
                <a:spcPts val="600"/>
              </a:spcBef>
              <a:spcAft>
                <a:spcPts val="600"/>
              </a:spcAft>
              <a:buClr>
                <a:srgbClr val="0C447C"/>
              </a:buClr>
              <a:buFont typeface="Arial" panose="020B0604020202020204" pitchFamily="34" charset="0"/>
              <a:buChar char="•"/>
            </a:pPr>
            <a:r>
              <a:rPr lang="en-US" sz="2400" dirty="0"/>
              <a:t>People who qualify won't pay a late enrollment penalty </a:t>
            </a:r>
          </a:p>
        </p:txBody>
      </p:sp>
      <p:sp>
        <p:nvSpPr>
          <p:cNvPr id="4" name="Slide Number Placeholder 3">
            <a:extLst>
              <a:ext uri="{FF2B5EF4-FFF2-40B4-BE49-F238E27FC236}">
                <a16:creationId xmlns:a16="http://schemas.microsoft.com/office/drawing/2014/main" id="{0AEFD70D-1C49-3EB7-04F0-55B88942C63B}"/>
              </a:ext>
            </a:extLst>
          </p:cNvPr>
          <p:cNvSpPr>
            <a:spLocks noGrp="1"/>
          </p:cNvSpPr>
          <p:nvPr>
            <p:ph type="sldNum" sz="quarter" idx="12"/>
          </p:nvPr>
        </p:nvSpPr>
        <p:spPr/>
        <p:txBody>
          <a:bodyPr/>
          <a:lstStyle/>
          <a:p>
            <a:fld id="{C8F7F351-82FE-6748-A3E2-20FA9B2ECD38}" type="slidenum">
              <a:rPr lang="en-US" smtClean="0"/>
              <a:t>17</a:t>
            </a:fld>
            <a:endParaRPr lang="en-US"/>
          </a:p>
        </p:txBody>
      </p:sp>
    </p:spTree>
    <p:extLst>
      <p:ext uri="{BB962C8B-B14F-4D97-AF65-F5344CB8AC3E}">
        <p14:creationId xmlns:p14="http://schemas.microsoft.com/office/powerpoint/2010/main" val="2765587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460CE41-7B5D-3077-1759-7A5CE3C4585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6A80F5A-480D-1198-3ADC-74D8FA012C69}"/>
              </a:ext>
            </a:extLst>
          </p:cNvPr>
          <p:cNvSpPr txBox="1">
            <a:spLocks noGrp="1"/>
          </p:cNvSpPr>
          <p:nvPr>
            <p:ph type="title" idx="4294967295"/>
          </p:nvPr>
        </p:nvSpPr>
        <p:spPr>
          <a:xfrm>
            <a:off x="0" y="236590"/>
            <a:ext cx="12192000" cy="61555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2026* Income &amp; Resource Limits to Apply for Extra Help </a:t>
            </a:r>
          </a:p>
        </p:txBody>
      </p:sp>
      <p:graphicFrame>
        <p:nvGraphicFramePr>
          <p:cNvPr id="3" name="Table 2">
            <a:extLst>
              <a:ext uri="{FF2B5EF4-FFF2-40B4-BE49-F238E27FC236}">
                <a16:creationId xmlns:a16="http://schemas.microsoft.com/office/drawing/2014/main" id="{E2810C7C-6ADA-ED7C-40E2-E0DACA17AB81}"/>
              </a:ext>
            </a:extLst>
          </p:cNvPr>
          <p:cNvGraphicFramePr>
            <a:graphicFrameLocks noGrp="1"/>
          </p:cNvGraphicFramePr>
          <p:nvPr>
            <p:extLst>
              <p:ext uri="{D42A27DB-BD31-4B8C-83A1-F6EECF244321}">
                <p14:modId xmlns:p14="http://schemas.microsoft.com/office/powerpoint/2010/main" val="4064212047"/>
              </p:ext>
            </p:extLst>
          </p:nvPr>
        </p:nvGraphicFramePr>
        <p:xfrm>
          <a:off x="633846" y="1282535"/>
          <a:ext cx="10932720" cy="4060272"/>
        </p:xfrm>
        <a:graphic>
          <a:graphicData uri="http://schemas.openxmlformats.org/drawingml/2006/table">
            <a:tbl>
              <a:tblPr firstRow="1" bandRow="1">
                <a:tableStyleId>{69012ECD-51FC-41F1-AA8D-1B2483CD663E}</a:tableStyleId>
              </a:tblPr>
              <a:tblGrid>
                <a:gridCol w="3644240">
                  <a:extLst>
                    <a:ext uri="{9D8B030D-6E8A-4147-A177-3AD203B41FA5}">
                      <a16:colId xmlns:a16="http://schemas.microsoft.com/office/drawing/2014/main" val="1576058855"/>
                    </a:ext>
                  </a:extLst>
                </a:gridCol>
                <a:gridCol w="3644240">
                  <a:extLst>
                    <a:ext uri="{9D8B030D-6E8A-4147-A177-3AD203B41FA5}">
                      <a16:colId xmlns:a16="http://schemas.microsoft.com/office/drawing/2014/main" val="3859883162"/>
                    </a:ext>
                  </a:extLst>
                </a:gridCol>
                <a:gridCol w="3644240">
                  <a:extLst>
                    <a:ext uri="{9D8B030D-6E8A-4147-A177-3AD203B41FA5}">
                      <a16:colId xmlns:a16="http://schemas.microsoft.com/office/drawing/2014/main" val="1113068164"/>
                    </a:ext>
                  </a:extLst>
                </a:gridCol>
              </a:tblGrid>
              <a:tr h="622826">
                <a:tc>
                  <a:txBody>
                    <a:bodyPr/>
                    <a:lstStyle/>
                    <a:p>
                      <a:endParaRPr lang="en-US" dirty="0"/>
                    </a:p>
                  </a:txBody>
                  <a:tcPr/>
                </a:tc>
                <a:tc>
                  <a:txBody>
                    <a:bodyPr/>
                    <a:lstStyle/>
                    <a:p>
                      <a:pPr algn="ctr"/>
                      <a:r>
                        <a:rPr lang="en-US" sz="2400" dirty="0"/>
                        <a:t>Yearly income limit</a:t>
                      </a:r>
                    </a:p>
                  </a:txBody>
                  <a:tcPr anchor="ctr"/>
                </a:tc>
                <a:tc>
                  <a:txBody>
                    <a:bodyPr/>
                    <a:lstStyle/>
                    <a:p>
                      <a:pPr algn="ctr"/>
                      <a:r>
                        <a:rPr lang="en-US" sz="2400" dirty="0"/>
                        <a:t>Resources limit</a:t>
                      </a:r>
                    </a:p>
                  </a:txBody>
                  <a:tcPr anchor="ctr"/>
                </a:tc>
                <a:extLst>
                  <a:ext uri="{0D108BD9-81ED-4DB2-BD59-A6C34878D82A}">
                    <a16:rowId xmlns:a16="http://schemas.microsoft.com/office/drawing/2014/main" val="1565491528"/>
                  </a:ext>
                </a:extLst>
              </a:tr>
              <a:tr h="622826">
                <a:tc>
                  <a:txBody>
                    <a:bodyPr/>
                    <a:lstStyle/>
                    <a:p>
                      <a:r>
                        <a:rPr lang="en-US" sz="2400" b="1" dirty="0">
                          <a:solidFill>
                            <a:srgbClr val="4472C4"/>
                          </a:solidFill>
                        </a:rPr>
                        <a:t>Single person</a:t>
                      </a:r>
                    </a:p>
                  </a:txBody>
                  <a:tcPr anchor="ctr"/>
                </a:tc>
                <a:tc>
                  <a:txBody>
                    <a:bodyPr/>
                    <a:lstStyle/>
                    <a:p>
                      <a:pPr algn="ctr"/>
                      <a:r>
                        <a:rPr lang="en-US" sz="2400" b="1" dirty="0"/>
                        <a:t>$23,940</a:t>
                      </a:r>
                    </a:p>
                  </a:txBody>
                  <a:tcPr anchor="ctr"/>
                </a:tc>
                <a:tc>
                  <a:txBody>
                    <a:bodyPr/>
                    <a:lstStyle/>
                    <a:p>
                      <a:pPr algn="ctr"/>
                      <a:r>
                        <a:rPr lang="en-US" sz="2400" b="1" dirty="0"/>
                        <a:t>$18,090</a:t>
                      </a:r>
                    </a:p>
                  </a:txBody>
                  <a:tcPr anchor="ctr"/>
                </a:tc>
                <a:extLst>
                  <a:ext uri="{0D108BD9-81ED-4DB2-BD59-A6C34878D82A}">
                    <a16:rowId xmlns:a16="http://schemas.microsoft.com/office/drawing/2014/main" val="3540422520"/>
                  </a:ext>
                </a:extLst>
              </a:tr>
              <a:tr h="1535735">
                <a:tc>
                  <a:txBody>
                    <a:bodyPr/>
                    <a:lstStyle/>
                    <a:p>
                      <a:r>
                        <a:rPr lang="en-US" sz="2400" b="1" dirty="0">
                          <a:solidFill>
                            <a:srgbClr val="4472C4"/>
                          </a:solidFill>
                        </a:rPr>
                        <a:t>Married person living with a spouse and no other dependents</a:t>
                      </a:r>
                    </a:p>
                  </a:txBody>
                  <a:tcPr anchor="ctr"/>
                </a:tc>
                <a:tc>
                  <a:txBody>
                    <a:bodyPr/>
                    <a:lstStyle/>
                    <a:p>
                      <a:pPr algn="ctr"/>
                      <a:r>
                        <a:rPr lang="en-US" sz="2400" b="1" dirty="0"/>
                        <a:t>$32,460</a:t>
                      </a:r>
                    </a:p>
                  </a:txBody>
                  <a:tcPr anchor="ctr"/>
                </a:tc>
                <a:tc>
                  <a:txBody>
                    <a:bodyPr/>
                    <a:lstStyle/>
                    <a:p>
                      <a:pPr algn="ctr"/>
                      <a:r>
                        <a:rPr lang="en-US" sz="2400" b="1" dirty="0"/>
                        <a:t>$36,100</a:t>
                      </a:r>
                    </a:p>
                  </a:txBody>
                  <a:tcPr anchor="ctr"/>
                </a:tc>
                <a:extLst>
                  <a:ext uri="{0D108BD9-81ED-4DB2-BD59-A6C34878D82A}">
                    <a16:rowId xmlns:a16="http://schemas.microsoft.com/office/drawing/2014/main" val="3210694624"/>
                  </a:ext>
                </a:extLst>
              </a:tr>
              <a:tr h="1278885">
                <a:tc gridSpan="3">
                  <a:txBody>
                    <a:bodyPr/>
                    <a:lstStyle/>
                    <a:p>
                      <a:pPr marL="168275" indent="0"/>
                      <a:r>
                        <a:rPr lang="en-US" sz="2000" i="1" dirty="0"/>
                        <a:t>In some situations, you may qualify even if you have a higher income. For example, if you still work, live in Alaska or Hawaii, or have dependents living with you, the income limits are higher.</a:t>
                      </a:r>
                    </a:p>
                  </a:txBody>
                  <a:tcPr anchor="ct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150590165"/>
                  </a:ext>
                </a:extLst>
              </a:tr>
            </a:tbl>
          </a:graphicData>
        </a:graphic>
      </p:graphicFrame>
      <p:sp>
        <p:nvSpPr>
          <p:cNvPr id="7" name="TextBox 6">
            <a:extLst>
              <a:ext uri="{FF2B5EF4-FFF2-40B4-BE49-F238E27FC236}">
                <a16:creationId xmlns:a16="http://schemas.microsoft.com/office/drawing/2014/main" id="{B3EA17A6-58FB-C109-5D2B-2CF88F0C603E}"/>
              </a:ext>
            </a:extLst>
          </p:cNvPr>
          <p:cNvSpPr txBox="1"/>
          <p:nvPr/>
        </p:nvSpPr>
        <p:spPr>
          <a:xfrm>
            <a:off x="633845" y="5773199"/>
            <a:ext cx="10932719" cy="400110"/>
          </a:xfrm>
          <a:prstGeom prst="rect">
            <a:avLst/>
          </a:prstGeom>
          <a:noFill/>
        </p:spPr>
        <p:txBody>
          <a:bodyPr wrap="square" lIns="91440" tIns="45720" rIns="91440" bIns="45720" rtlCol="0" anchor="t">
            <a:spAutoFit/>
          </a:bodyPr>
          <a:lstStyle/>
          <a:p>
            <a:pPr marL="182880">
              <a:buFont typeface="Arial"/>
            </a:pPr>
            <a:r>
              <a:rPr lang="en-US" sz="2000" b="1" i="1" dirty="0"/>
              <a:t>*2027 income and resource limits announced in early 2027</a:t>
            </a:r>
          </a:p>
        </p:txBody>
      </p:sp>
      <p:sp>
        <p:nvSpPr>
          <p:cNvPr id="4" name="Slide Number Placeholder 3">
            <a:extLst>
              <a:ext uri="{FF2B5EF4-FFF2-40B4-BE49-F238E27FC236}">
                <a16:creationId xmlns:a16="http://schemas.microsoft.com/office/drawing/2014/main" id="{54B92E77-CA67-2E46-5FEA-D84CE761C709}"/>
              </a:ext>
            </a:extLst>
          </p:cNvPr>
          <p:cNvSpPr>
            <a:spLocks noGrp="1"/>
          </p:cNvSpPr>
          <p:nvPr>
            <p:ph type="sldNum" sz="quarter" idx="12"/>
          </p:nvPr>
        </p:nvSpPr>
        <p:spPr/>
        <p:txBody>
          <a:bodyPr/>
          <a:lstStyle/>
          <a:p>
            <a:fld id="{C8F7F351-82FE-6748-A3E2-20FA9B2ECD38}" type="slidenum">
              <a:rPr lang="en-US" smtClean="0"/>
              <a:t>18</a:t>
            </a:fld>
            <a:endParaRPr lang="en-US"/>
          </a:p>
        </p:txBody>
      </p:sp>
    </p:spTree>
    <p:extLst>
      <p:ext uri="{BB962C8B-B14F-4D97-AF65-F5344CB8AC3E}">
        <p14:creationId xmlns:p14="http://schemas.microsoft.com/office/powerpoint/2010/main" val="4228036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0CB1061-A139-8072-BEB1-D844E9D75AA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DF6F281-E4BE-6289-B73E-F63B5F3C866E}"/>
              </a:ext>
            </a:extLst>
          </p:cNvPr>
          <p:cNvSpPr txBox="1">
            <a:spLocks noGrp="1"/>
          </p:cNvSpPr>
          <p:nvPr>
            <p:ph type="title" idx="4294967295"/>
          </p:nvPr>
        </p:nvSpPr>
        <p:spPr>
          <a:xfrm>
            <a:off x="1" y="201497"/>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What You Pay Under Extra Help in 2027</a:t>
            </a:r>
          </a:p>
        </p:txBody>
      </p:sp>
      <p:sp>
        <p:nvSpPr>
          <p:cNvPr id="5" name="TextBox 4">
            <a:extLst>
              <a:ext uri="{FF2B5EF4-FFF2-40B4-BE49-F238E27FC236}">
                <a16:creationId xmlns:a16="http://schemas.microsoft.com/office/drawing/2014/main" id="{631707AF-7B41-6DEA-CF28-8C2831701032}"/>
              </a:ext>
            </a:extLst>
          </p:cNvPr>
          <p:cNvSpPr txBox="1"/>
          <p:nvPr/>
        </p:nvSpPr>
        <p:spPr>
          <a:xfrm>
            <a:off x="550223" y="1551563"/>
            <a:ext cx="11091553" cy="3754874"/>
          </a:xfrm>
          <a:prstGeom prst="rect">
            <a:avLst/>
          </a:prstGeom>
          <a:noFill/>
        </p:spPr>
        <p:txBody>
          <a:bodyPr wrap="square" lIns="91440" tIns="45720" rIns="91440" bIns="45720" rtlCol="0" anchor="t">
            <a:spAutoFit/>
          </a:bodyPr>
          <a:lstStyle/>
          <a:p>
            <a:pPr marL="525780" indent="-342900">
              <a:spcBef>
                <a:spcPts val="400"/>
              </a:spcBef>
              <a:spcAft>
                <a:spcPts val="400"/>
              </a:spcAft>
              <a:buClr>
                <a:srgbClr val="0C447C"/>
              </a:buClr>
              <a:buFont typeface="Arial" panose="020B0604020202020204" pitchFamily="34" charset="0"/>
              <a:buChar char="•"/>
            </a:pPr>
            <a:r>
              <a:rPr lang="en-US" sz="2200" dirty="0"/>
              <a:t>Plan premium: $0</a:t>
            </a:r>
          </a:p>
          <a:p>
            <a:pPr marL="525780" indent="-342900">
              <a:spcBef>
                <a:spcPts val="400"/>
              </a:spcBef>
              <a:spcAft>
                <a:spcPts val="400"/>
              </a:spcAft>
              <a:buClr>
                <a:srgbClr val="0C447C"/>
              </a:buClr>
              <a:buFont typeface="Arial" panose="020B0604020202020204" pitchFamily="34" charset="0"/>
              <a:buChar char="•"/>
            </a:pPr>
            <a:r>
              <a:rPr lang="en-US" sz="2200" dirty="0"/>
              <a:t>Plan deductible: $0</a:t>
            </a:r>
          </a:p>
          <a:p>
            <a:pPr marL="525780" indent="-342900">
              <a:spcBef>
                <a:spcPts val="400"/>
              </a:spcBef>
              <a:spcAft>
                <a:spcPts val="400"/>
              </a:spcAft>
              <a:buClr>
                <a:srgbClr val="0C447C"/>
              </a:buClr>
              <a:buFont typeface="Arial" panose="020B0604020202020204" pitchFamily="34" charset="0"/>
              <a:buChar char="•"/>
            </a:pPr>
            <a:r>
              <a:rPr lang="en-US" sz="2200" dirty="0"/>
              <a:t>Prescriptions filled at one of your plan's participating pharmacies:</a:t>
            </a:r>
          </a:p>
          <a:p>
            <a:pPr marL="982980" lvl="1" indent="-342900">
              <a:spcBef>
                <a:spcPts val="400"/>
              </a:spcBef>
              <a:spcAft>
                <a:spcPts val="400"/>
              </a:spcAft>
              <a:buClr>
                <a:srgbClr val="0C447C"/>
              </a:buClr>
              <a:buFont typeface="Arial" panose="020B0604020202020204" pitchFamily="34" charset="0"/>
              <a:buChar char="•"/>
            </a:pPr>
            <a:r>
              <a:rPr lang="en-US" sz="2200" dirty="0"/>
              <a:t>Up to </a:t>
            </a:r>
            <a:r>
              <a:rPr lang="en-US" sz="2200" b="1" dirty="0"/>
              <a:t>$5.80 </a:t>
            </a:r>
            <a:r>
              <a:rPr lang="en-US" sz="2200" dirty="0"/>
              <a:t>for each generic drug</a:t>
            </a:r>
          </a:p>
          <a:p>
            <a:pPr marL="982980" lvl="1" indent="-342900">
              <a:spcBef>
                <a:spcPts val="400"/>
              </a:spcBef>
              <a:spcAft>
                <a:spcPts val="400"/>
              </a:spcAft>
              <a:buClr>
                <a:srgbClr val="0C447C"/>
              </a:buClr>
              <a:buFont typeface="Arial" panose="020B0604020202020204" pitchFamily="34" charset="0"/>
              <a:buChar char="•"/>
            </a:pPr>
            <a:r>
              <a:rPr lang="en-US" sz="2200" dirty="0"/>
              <a:t>Up to </a:t>
            </a:r>
            <a:r>
              <a:rPr lang="en-US" sz="2200" b="1" dirty="0"/>
              <a:t>$14.40 </a:t>
            </a:r>
            <a:r>
              <a:rPr lang="en-US" sz="2200" dirty="0"/>
              <a:t>for each brand-name drug</a:t>
            </a:r>
          </a:p>
          <a:p>
            <a:pPr marL="525780" indent="-342900">
              <a:spcBef>
                <a:spcPts val="400"/>
              </a:spcBef>
              <a:spcAft>
                <a:spcPts val="400"/>
              </a:spcAft>
              <a:buClr>
                <a:srgbClr val="0C447C"/>
              </a:buClr>
              <a:buFont typeface="Arial" panose="020B0604020202020204" pitchFamily="34" charset="0"/>
              <a:buChar char="•"/>
            </a:pPr>
            <a:r>
              <a:rPr lang="en-US" sz="2200" dirty="0"/>
              <a:t>People who get full Medicaid coverage and are in the Qualified Medicare Beneficiary (QMB) program pay no more than </a:t>
            </a:r>
            <a:r>
              <a:rPr lang="en-US" sz="2200" b="1" dirty="0"/>
              <a:t>$5.00 </a:t>
            </a:r>
            <a:r>
              <a:rPr lang="en-US" sz="2200" dirty="0"/>
              <a:t>for each covered drug.</a:t>
            </a:r>
          </a:p>
          <a:p>
            <a:pPr marL="525780" indent="-342900">
              <a:spcBef>
                <a:spcPts val="400"/>
              </a:spcBef>
              <a:spcAft>
                <a:spcPts val="400"/>
              </a:spcAft>
              <a:buClr>
                <a:srgbClr val="0C447C"/>
              </a:buClr>
              <a:buFont typeface="Arial" panose="020B0604020202020204" pitchFamily="34" charset="0"/>
              <a:buChar char="•"/>
            </a:pPr>
            <a:r>
              <a:rPr lang="en-US" sz="2200" dirty="0"/>
              <a:t>Once your total drug costs (including certain payments made on your behalf, like through the Extra Help program) reach </a:t>
            </a:r>
            <a:r>
              <a:rPr lang="en-US" sz="2200" b="1" dirty="0"/>
              <a:t>$2,400</a:t>
            </a:r>
            <a:r>
              <a:rPr lang="en-US" sz="2200" dirty="0"/>
              <a:t>, you’ll pay $0 for each covered drug.</a:t>
            </a:r>
          </a:p>
        </p:txBody>
      </p:sp>
      <p:sp>
        <p:nvSpPr>
          <p:cNvPr id="4" name="Slide Number Placeholder 3">
            <a:extLst>
              <a:ext uri="{FF2B5EF4-FFF2-40B4-BE49-F238E27FC236}">
                <a16:creationId xmlns:a16="http://schemas.microsoft.com/office/drawing/2014/main" id="{4C94AC3A-2A60-D449-4A67-4E4D52D302CC}"/>
              </a:ext>
            </a:extLst>
          </p:cNvPr>
          <p:cNvSpPr>
            <a:spLocks noGrp="1"/>
          </p:cNvSpPr>
          <p:nvPr>
            <p:ph type="sldNum" sz="quarter" idx="12"/>
          </p:nvPr>
        </p:nvSpPr>
        <p:spPr/>
        <p:txBody>
          <a:bodyPr/>
          <a:lstStyle/>
          <a:p>
            <a:fld id="{C8F7F351-82FE-6748-A3E2-20FA9B2ECD38}" type="slidenum">
              <a:rPr lang="en-US" smtClean="0"/>
              <a:t>19</a:t>
            </a:fld>
            <a:endParaRPr lang="en-US"/>
          </a:p>
        </p:txBody>
      </p:sp>
    </p:spTree>
    <p:extLst>
      <p:ext uri="{BB962C8B-B14F-4D97-AF65-F5344CB8AC3E}">
        <p14:creationId xmlns:p14="http://schemas.microsoft.com/office/powerpoint/2010/main" val="1308733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79B24F-5263-F9EC-D8F7-576C1E5C835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201E3CE-73B3-22E3-CF93-A0118C1BBA0E}"/>
              </a:ext>
            </a:extLst>
          </p:cNvPr>
          <p:cNvSpPr txBox="1">
            <a:spLocks noGrp="1"/>
          </p:cNvSpPr>
          <p:nvPr>
            <p:ph type="title" idx="4294967295"/>
          </p:nvPr>
        </p:nvSpPr>
        <p:spPr>
          <a:xfrm>
            <a:off x="1"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Qualifying for Extra Help </a:t>
            </a:r>
          </a:p>
        </p:txBody>
      </p:sp>
      <p:sp>
        <p:nvSpPr>
          <p:cNvPr id="7" name="TextBox 6">
            <a:extLst>
              <a:ext uri="{FF2B5EF4-FFF2-40B4-BE49-F238E27FC236}">
                <a16:creationId xmlns:a16="http://schemas.microsoft.com/office/drawing/2014/main" id="{ABA7CB0C-8195-5614-47CF-A24C05A9962A}"/>
              </a:ext>
            </a:extLst>
          </p:cNvPr>
          <p:cNvSpPr txBox="1"/>
          <p:nvPr/>
        </p:nvSpPr>
        <p:spPr>
          <a:xfrm>
            <a:off x="495340" y="1268730"/>
            <a:ext cx="6689231" cy="3877985"/>
          </a:xfrm>
          <a:prstGeom prst="rect">
            <a:avLst/>
          </a:prstGeom>
          <a:noFill/>
        </p:spPr>
        <p:txBody>
          <a:bodyPr wrap="square" lIns="91440" tIns="45720" rIns="91440" bIns="45720" rtlCol="0" anchor="t">
            <a:spAutoFit/>
          </a:bodyPr>
          <a:lstStyle/>
          <a:p>
            <a:pPr marL="182880">
              <a:spcBef>
                <a:spcPts val="600"/>
              </a:spcBef>
              <a:spcAft>
                <a:spcPts val="600"/>
              </a:spcAft>
              <a:buClr>
                <a:srgbClr val="0C447C"/>
              </a:buClr>
            </a:pPr>
            <a:r>
              <a:rPr lang="en-US" sz="2400" b="1" dirty="0"/>
              <a:t>You automatically qualify for Extra Help if you get: </a:t>
            </a:r>
            <a:endParaRPr lang="en-US" sz="2400" dirty="0"/>
          </a:p>
          <a:p>
            <a:pPr marL="982980" lvl="1" indent="-342900">
              <a:spcBef>
                <a:spcPts val="600"/>
              </a:spcBef>
              <a:spcAft>
                <a:spcPts val="600"/>
              </a:spcAft>
              <a:buClr>
                <a:srgbClr val="0C447C"/>
              </a:buClr>
              <a:buFont typeface="Arial" panose="020B0604020202020204" pitchFamily="34" charset="0"/>
              <a:buChar char="•"/>
            </a:pPr>
            <a:r>
              <a:rPr lang="en-US" sz="2400" dirty="0"/>
              <a:t>Full Medicaid coverage (sometimes called "full dual") </a:t>
            </a:r>
          </a:p>
          <a:p>
            <a:pPr marL="982980" lvl="1" indent="-342900">
              <a:spcBef>
                <a:spcPts val="600"/>
              </a:spcBef>
              <a:spcAft>
                <a:spcPts val="600"/>
              </a:spcAft>
              <a:buClr>
                <a:srgbClr val="0C447C"/>
              </a:buClr>
              <a:buFont typeface="Arial" panose="020B0604020202020204" pitchFamily="34" charset="0"/>
              <a:buChar char="•"/>
            </a:pPr>
            <a:r>
              <a:rPr lang="en-US" sz="2400" dirty="0"/>
              <a:t>Supplemental Security Income (SSI)</a:t>
            </a:r>
          </a:p>
          <a:p>
            <a:pPr marL="982980" lvl="1" indent="-342900">
              <a:spcBef>
                <a:spcPts val="600"/>
              </a:spcBef>
              <a:spcAft>
                <a:spcPts val="600"/>
              </a:spcAft>
              <a:buClr>
                <a:srgbClr val="0C447C"/>
              </a:buClr>
              <a:buFont typeface="Arial" panose="020B0604020202020204" pitchFamily="34" charset="0"/>
              <a:buChar char="•"/>
            </a:pPr>
            <a:r>
              <a:rPr lang="en-US" sz="2400" dirty="0"/>
              <a:t>Help from Medicaid paying your Medicare Part B (Medical Insurance) premium (Medicare Savings Program, sometimes called "partial dual")</a:t>
            </a:r>
          </a:p>
        </p:txBody>
      </p:sp>
      <p:sp>
        <p:nvSpPr>
          <p:cNvPr id="3" name="Title 2">
            <a:extLst>
              <a:ext uri="{FF2B5EF4-FFF2-40B4-BE49-F238E27FC236}">
                <a16:creationId xmlns:a16="http://schemas.microsoft.com/office/drawing/2014/main" id="{4F48BB93-54FB-2DB9-8F53-BF98F17F36CE}"/>
              </a:ext>
              <a:ext uri="{C183D7F6-B498-43B3-948B-1728B52AA6E4}">
                <adec:decorative xmlns:adec="http://schemas.microsoft.com/office/drawing/2017/decorative" val="0"/>
              </a:ext>
            </a:extLst>
          </p:cNvPr>
          <p:cNvSpPr>
            <a:spLocks/>
          </p:cNvSpPr>
          <p:nvPr/>
        </p:nvSpPr>
        <p:spPr>
          <a:xfrm>
            <a:off x="7398326" y="1268730"/>
            <a:ext cx="4072700" cy="4320540"/>
          </a:xfrm>
          <a:prstGeom prst="roundRect">
            <a:avLst/>
          </a:prstGeom>
          <a:solidFill>
            <a:srgbClr val="00529B"/>
          </a:solidFill>
          <a:ln w="38100" cap="flat" cmpd="sng" algn="ctr">
            <a:solidFill>
              <a:srgbClr val="00529B"/>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85800" rtl="0" eaLnBrk="1" fontAlgn="auto" latinLnBrk="0" hangingPunct="1">
              <a:lnSpc>
                <a:spcPct val="100000"/>
              </a:lnSpc>
              <a:spcBef>
                <a:spcPts val="600"/>
              </a:spcBef>
              <a:spcAft>
                <a:spcPts val="600"/>
              </a:spcAft>
              <a:buClrTx/>
              <a:buSzTx/>
              <a:buFontTx/>
              <a:buNone/>
              <a:tabLst/>
              <a:defRPr/>
            </a:pPr>
            <a:r>
              <a:rPr kumimoji="0" lang="en-US" sz="2000" b="1" i="0" u="none" strike="noStrike" kern="0" cap="none" spc="0" normalizeH="0" baseline="0" noProof="0">
                <a:ln>
                  <a:noFill/>
                </a:ln>
                <a:solidFill>
                  <a:schemeClr val="bg1"/>
                </a:solidFill>
                <a:effectLst/>
                <a:uLnTx/>
                <a:uFillTx/>
                <a:latin typeface="+mn-lt"/>
                <a:ea typeface="+mn-ea"/>
                <a:cs typeface="+mn-cs"/>
              </a:rPr>
              <a:t>If you don’t automatically qualify, here’s how to apply:</a:t>
            </a:r>
          </a:p>
          <a:p>
            <a:pPr marL="285750" marR="0" lvl="0" indent="-285750" algn="ctr"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0" cap="none" spc="0" normalizeH="0" baseline="0" noProof="0">
                <a:ln>
                  <a:noFill/>
                </a:ln>
                <a:solidFill>
                  <a:schemeClr val="bg1"/>
                </a:solidFill>
                <a:effectLst/>
                <a:uLnTx/>
                <a:uFillTx/>
                <a:latin typeface="+mn-lt"/>
                <a:ea typeface="+mn-ea"/>
                <a:cs typeface="+mn-cs"/>
              </a:rPr>
              <a:t>Social Security at </a:t>
            </a:r>
            <a:r>
              <a:rPr kumimoji="0" lang="en-US" sz="2000" b="0" i="0" u="sng" strike="noStrike" kern="1200" cap="none" spc="0" normalizeH="0" baseline="0" noProof="0">
                <a:ln>
                  <a:noFill/>
                </a:ln>
                <a:solidFill>
                  <a:schemeClr val="bg1"/>
                </a:solidFill>
                <a:effectLst/>
                <a:uLnTx/>
                <a:uFillTx/>
                <a:latin typeface="+mn-lt"/>
                <a:ea typeface="+mn-ea"/>
                <a:cs typeface="+mn-cs"/>
              </a:rPr>
              <a:t>SSA.gov/ExtraHelp </a:t>
            </a:r>
            <a:r>
              <a:rPr kumimoji="0" lang="en-US" sz="2000" b="0" i="0" u="none" strike="noStrike" kern="1200" cap="none" spc="0" normalizeH="0" baseline="0" noProof="0">
                <a:ln>
                  <a:noFill/>
                </a:ln>
                <a:solidFill>
                  <a:schemeClr val="bg1"/>
                </a:solidFill>
                <a:effectLst/>
                <a:uLnTx/>
                <a:uFillTx/>
                <a:latin typeface="+mn-lt"/>
                <a:ea typeface="+mn-ea"/>
                <a:cs typeface="+mn-cs"/>
              </a:rPr>
              <a:t>or </a:t>
            </a:r>
            <a:br>
              <a:rPr kumimoji="0" lang="en-US" sz="2000" b="0" i="0" u="none" strike="noStrike" kern="1200" cap="none" spc="0" normalizeH="0" baseline="0" noProof="0">
                <a:ln>
                  <a:noFill/>
                </a:ln>
                <a:solidFill>
                  <a:schemeClr val="bg1"/>
                </a:solidFill>
                <a:effectLst/>
                <a:uLnTx/>
                <a:uFillTx/>
                <a:latin typeface="+mn-lt"/>
                <a:ea typeface="+mn-ea"/>
                <a:cs typeface="+mn-cs"/>
              </a:rPr>
            </a:br>
            <a:r>
              <a:rPr kumimoji="0" lang="en-US" sz="2000" b="0" i="0" u="none" strike="noStrike" kern="1200" cap="none" spc="0" normalizeH="0" baseline="0" noProof="0">
                <a:ln>
                  <a:noFill/>
                </a:ln>
                <a:solidFill>
                  <a:schemeClr val="bg1"/>
                </a:solidFill>
                <a:effectLst/>
                <a:uLnTx/>
                <a:uFillTx/>
                <a:latin typeface="+mn-lt"/>
                <a:ea typeface="+mn-ea"/>
                <a:cs typeface="+mn-cs"/>
              </a:rPr>
              <a:t>1-800-772-1213; </a:t>
            </a:r>
            <a:br>
              <a:rPr kumimoji="0" lang="en-US" sz="2000" b="0" i="0" u="none" strike="noStrike" kern="1200" cap="none" spc="0" normalizeH="0" baseline="0" noProof="0">
                <a:ln>
                  <a:noFill/>
                </a:ln>
                <a:solidFill>
                  <a:schemeClr val="bg1"/>
                </a:solidFill>
                <a:effectLst/>
                <a:uLnTx/>
                <a:uFillTx/>
                <a:latin typeface="+mn-lt"/>
                <a:ea typeface="+mn-ea"/>
                <a:cs typeface="+mn-cs"/>
              </a:rPr>
            </a:br>
            <a:r>
              <a:rPr kumimoji="0" lang="en-US" sz="2000" b="0" i="0" u="none" strike="noStrike" kern="1200" cap="none" spc="0" normalizeH="0" baseline="0" noProof="0">
                <a:ln>
                  <a:noFill/>
                </a:ln>
                <a:solidFill>
                  <a:schemeClr val="bg1"/>
                </a:solidFill>
                <a:effectLst/>
                <a:uLnTx/>
                <a:uFillTx/>
                <a:latin typeface="+mn-lt"/>
                <a:ea typeface="+mn-ea"/>
                <a:cs typeface="+mn-cs"/>
              </a:rPr>
              <a:t>TTY: 1-800-325-0778</a:t>
            </a:r>
          </a:p>
          <a:p>
            <a:pPr marL="285750" marR="0" lvl="0" indent="-285750" algn="ctr"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0" cap="none" spc="0" normalizeH="0" baseline="0" noProof="0">
                <a:ln>
                  <a:noFill/>
                </a:ln>
                <a:solidFill>
                  <a:schemeClr val="bg1"/>
                </a:solidFill>
                <a:effectLst/>
                <a:uLnTx/>
                <a:uFillTx/>
                <a:latin typeface="+mn-lt"/>
                <a:ea typeface="+mn-ea"/>
                <a:cs typeface="+mn-cs"/>
              </a:rPr>
              <a:t>Your State Medical Assistance (Medicaid) office</a:t>
            </a:r>
          </a:p>
          <a:p>
            <a:pPr marL="285750" marR="0" lvl="0" indent="-285750" algn="ctr"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chemeClr val="bg1"/>
                </a:solidFill>
                <a:effectLst/>
                <a:uLnTx/>
                <a:uFillTx/>
                <a:latin typeface="+mn-lt"/>
                <a:ea typeface="+mn-ea"/>
                <a:cs typeface="+mn-cs"/>
              </a:rPr>
              <a:t>State Health Insurance Assistance Program (SHIP) at </a:t>
            </a:r>
            <a:r>
              <a:rPr kumimoji="0" lang="en-US" sz="2000" b="0" i="0" u="none" strike="noStrike" kern="1200" cap="none" spc="0" normalizeH="0" baseline="0" noProof="0">
                <a:ln>
                  <a:noFill/>
                </a:ln>
                <a:solidFill>
                  <a:schemeClr val="bg1"/>
                </a:solidFill>
                <a:effectLst/>
                <a:uLnTx/>
                <a:uFillTx/>
                <a:latin typeface="+mn-lt"/>
                <a:ea typeface="+mn-ea"/>
                <a:cs typeface="+mn-cs"/>
                <a:hlinkClick r:id="rId3">
                  <a:extLst>
                    <a:ext uri="{A12FA001-AC4F-418D-AE19-62706E023703}">
                      <ahyp:hlinkClr xmlns:ahyp="http://schemas.microsoft.com/office/drawing/2018/hyperlinkcolor" val="tx"/>
                    </a:ext>
                  </a:extLst>
                </a:hlinkClick>
              </a:rPr>
              <a:t>shiphelp.org</a:t>
            </a:r>
            <a:endParaRPr kumimoji="0" lang="en-US" sz="2000" b="0" i="0" u="none" strike="noStrike" kern="1200" cap="none" spc="0" normalizeH="0" baseline="0" noProof="0" dirty="0">
              <a:ln>
                <a:noFill/>
              </a:ln>
              <a:solidFill>
                <a:schemeClr val="lt1"/>
              </a:solidFill>
              <a:effectLst/>
              <a:uLnTx/>
              <a:uFillTx/>
              <a:latin typeface="+mn-lt"/>
              <a:ea typeface="+mn-ea"/>
              <a:cs typeface="+mn-cs"/>
            </a:endParaRPr>
          </a:p>
        </p:txBody>
      </p:sp>
      <p:sp>
        <p:nvSpPr>
          <p:cNvPr id="4" name="Slide Number Placeholder 3">
            <a:extLst>
              <a:ext uri="{FF2B5EF4-FFF2-40B4-BE49-F238E27FC236}">
                <a16:creationId xmlns:a16="http://schemas.microsoft.com/office/drawing/2014/main" id="{E83E1AAB-4B9A-9953-0D98-30183BD90421}"/>
              </a:ext>
            </a:extLst>
          </p:cNvPr>
          <p:cNvSpPr>
            <a:spLocks noGrp="1"/>
          </p:cNvSpPr>
          <p:nvPr>
            <p:ph type="sldNum" sz="quarter" idx="12"/>
          </p:nvPr>
        </p:nvSpPr>
        <p:spPr/>
        <p:txBody>
          <a:bodyPr/>
          <a:lstStyle/>
          <a:p>
            <a:fld id="{C8F7F351-82FE-6748-A3E2-20FA9B2ECD38}" type="slidenum">
              <a:rPr lang="en-US" smtClean="0"/>
              <a:t>20</a:t>
            </a:fld>
            <a:endParaRPr lang="en-US"/>
          </a:p>
        </p:txBody>
      </p:sp>
    </p:spTree>
    <p:extLst>
      <p:ext uri="{BB962C8B-B14F-4D97-AF65-F5344CB8AC3E}">
        <p14:creationId xmlns:p14="http://schemas.microsoft.com/office/powerpoint/2010/main" val="2911162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9D6F1E6-FF8F-4CC7-3510-304AD7B20C9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9AB3628-3275-B7AC-4841-77CCB2B79150}"/>
              </a:ext>
            </a:extLst>
          </p:cNvPr>
          <p:cNvSpPr txBox="1">
            <a:spLocks noGrp="1"/>
          </p:cNvSpPr>
          <p:nvPr>
            <p:ph type="title" idx="4294967295"/>
          </p:nvPr>
        </p:nvSpPr>
        <p:spPr>
          <a:xfrm>
            <a:off x="157779" y="136525"/>
            <a:ext cx="1187644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Find Medicare providers</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0" name="TextBox 9">
            <a:extLst>
              <a:ext uri="{FF2B5EF4-FFF2-40B4-BE49-F238E27FC236}">
                <a16:creationId xmlns:a16="http://schemas.microsoft.com/office/drawing/2014/main" id="{ABF65A8B-ABEE-C302-D7BD-7B4B3425BD7E}"/>
              </a:ext>
            </a:extLst>
          </p:cNvPr>
          <p:cNvSpPr txBox="1"/>
          <p:nvPr/>
        </p:nvSpPr>
        <p:spPr>
          <a:xfrm>
            <a:off x="4001984" y="1370370"/>
            <a:ext cx="7885215" cy="4616648"/>
          </a:xfrm>
          <a:prstGeom prst="rect">
            <a:avLst/>
          </a:prstGeom>
          <a:noFill/>
        </p:spPr>
        <p:txBody>
          <a:bodyPr wrap="square" lIns="91440" tIns="45720" rIns="91440" bIns="45720" rtlCol="0" anchor="t">
            <a:spAutoFit/>
          </a:bodyPr>
          <a:lstStyle/>
          <a:p>
            <a:pPr marL="525780" indent="-342900">
              <a:spcBef>
                <a:spcPts val="600"/>
              </a:spcBef>
              <a:spcAft>
                <a:spcPts val="600"/>
              </a:spcAft>
              <a:buClr>
                <a:srgbClr val="0C447C"/>
              </a:buClr>
              <a:buFont typeface="Arial" panose="020B0604020202020204" pitchFamily="34" charset="0"/>
              <a:buChar char="•"/>
            </a:pPr>
            <a:r>
              <a:rPr lang="en-US" sz="2400" dirty="0">
                <a:ea typeface="+mn-lt"/>
                <a:cs typeface="+mn-lt"/>
              </a:rPr>
              <a:t>Using doctors or other health care providers that accept Medicare can help save on out-of-pocket costs.</a:t>
            </a:r>
          </a:p>
          <a:p>
            <a:pPr marL="525780" indent="-342900">
              <a:spcBef>
                <a:spcPts val="600"/>
              </a:spcBef>
              <a:spcAft>
                <a:spcPts val="600"/>
              </a:spcAft>
              <a:buClr>
                <a:srgbClr val="0C447C"/>
              </a:buClr>
              <a:buFont typeface="Arial" panose="020B0604020202020204" pitchFamily="34" charset="0"/>
              <a:buChar char="•"/>
            </a:pPr>
            <a:r>
              <a:rPr lang="en-US" sz="2400" dirty="0">
                <a:ea typeface="+mn-lt"/>
                <a:cs typeface="+mn-lt"/>
              </a:rPr>
              <a:t>To find out if your provider accepts Medicare, check with your provider or visit </a:t>
            </a:r>
            <a:r>
              <a:rPr lang="en-US" sz="2400" dirty="0">
                <a:ea typeface="+mn-lt"/>
                <a:cs typeface="+mn-lt"/>
                <a:hlinkClick r:id="rId3"/>
              </a:rPr>
              <a:t>Medicare.gov/care-compare</a:t>
            </a:r>
            <a:r>
              <a:rPr lang="en-US" sz="2400" dirty="0">
                <a:ea typeface="+mn-lt"/>
                <a:cs typeface="+mn-lt"/>
              </a:rPr>
              <a:t>.</a:t>
            </a:r>
          </a:p>
          <a:p>
            <a:pPr marL="525780" indent="-342900">
              <a:spcBef>
                <a:spcPts val="600"/>
              </a:spcBef>
              <a:spcAft>
                <a:spcPts val="600"/>
              </a:spcAft>
              <a:buClr>
                <a:srgbClr val="0C447C"/>
              </a:buClr>
              <a:buFont typeface="Arial" panose="020B0604020202020204" pitchFamily="34" charset="0"/>
              <a:buChar char="•"/>
            </a:pPr>
            <a:r>
              <a:rPr lang="en-US" sz="2400" dirty="0">
                <a:ea typeface="+mn-lt"/>
                <a:cs typeface="+mn-lt"/>
              </a:rPr>
              <a:t>Medicare typically doesn’t pay for items or services you get from a provider that’s opted out of Medicare.</a:t>
            </a:r>
          </a:p>
          <a:p>
            <a:pPr marL="525780" indent="-342900">
              <a:spcBef>
                <a:spcPts val="600"/>
              </a:spcBef>
              <a:spcAft>
                <a:spcPts val="600"/>
              </a:spcAft>
              <a:buClr>
                <a:srgbClr val="0C447C"/>
              </a:buClr>
              <a:buFont typeface="Arial" panose="020B0604020202020204" pitchFamily="34" charset="0"/>
              <a:buChar char="•"/>
            </a:pPr>
            <a:r>
              <a:rPr lang="en-US" sz="2400" dirty="0">
                <a:ea typeface="+mn-lt"/>
                <a:cs typeface="+mn-lt"/>
              </a:rPr>
              <a:t>Visit </a:t>
            </a:r>
            <a:r>
              <a:rPr lang="en-US" sz="2400" dirty="0">
                <a:ea typeface="+mn-lt"/>
                <a:cs typeface="+mn-lt"/>
                <a:hlinkClick r:id="rId4"/>
              </a:rPr>
              <a:t>data.cms.gov/tools/provider-opt-out-affidavits-look-up-tool </a:t>
            </a:r>
            <a:r>
              <a:rPr lang="en-US" sz="2400" dirty="0">
                <a:ea typeface="+mn-lt"/>
                <a:cs typeface="+mn-lt"/>
              </a:rPr>
              <a:t>to find providers that have opted out of Medicare.</a:t>
            </a:r>
            <a:endParaRPr lang="en-US" sz="2400" dirty="0"/>
          </a:p>
        </p:txBody>
      </p:sp>
      <p:pic>
        <p:nvPicPr>
          <p:cNvPr id="5" name="Graphic 4">
            <a:extLst>
              <a:ext uri="{FF2B5EF4-FFF2-40B4-BE49-F238E27FC236}">
                <a16:creationId xmlns:a16="http://schemas.microsoft.com/office/drawing/2014/main" id="{D7F9ECD5-12E2-3BDE-7D99-F40EAEC3DA0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30037" y="1906827"/>
            <a:ext cx="1766578" cy="2581922"/>
          </a:xfrm>
          <a:prstGeom prst="rect">
            <a:avLst/>
          </a:prstGeom>
        </p:spPr>
      </p:pic>
      <p:sp>
        <p:nvSpPr>
          <p:cNvPr id="4" name="Slide Number Placeholder 3">
            <a:extLst>
              <a:ext uri="{FF2B5EF4-FFF2-40B4-BE49-F238E27FC236}">
                <a16:creationId xmlns:a16="http://schemas.microsoft.com/office/drawing/2014/main" id="{C2159C99-A1FE-0B3E-E401-D1220610019B}"/>
              </a:ext>
            </a:extLst>
          </p:cNvPr>
          <p:cNvSpPr>
            <a:spLocks noGrp="1"/>
          </p:cNvSpPr>
          <p:nvPr>
            <p:ph type="sldNum" sz="quarter" idx="12"/>
          </p:nvPr>
        </p:nvSpPr>
        <p:spPr/>
        <p:txBody>
          <a:bodyPr/>
          <a:lstStyle/>
          <a:p>
            <a:fld id="{C8F7F351-82FE-6748-A3E2-20FA9B2ECD38}" type="slidenum">
              <a:rPr lang="en-US" smtClean="0"/>
              <a:t>21</a:t>
            </a:fld>
            <a:endParaRPr lang="en-US"/>
          </a:p>
        </p:txBody>
      </p:sp>
    </p:spTree>
    <p:extLst>
      <p:ext uri="{BB962C8B-B14F-4D97-AF65-F5344CB8AC3E}">
        <p14:creationId xmlns:p14="http://schemas.microsoft.com/office/powerpoint/2010/main" val="1294650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C9C14BB-9DE7-9CF2-F1F1-294BBF7830B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4205480-80A2-F361-2DC5-08ADEDF704BA}"/>
              </a:ext>
            </a:extLst>
          </p:cNvPr>
          <p:cNvSpPr txBox="1">
            <a:spLocks noGrp="1"/>
          </p:cNvSpPr>
          <p:nvPr>
            <p:ph type="title" idx="4294967295"/>
          </p:nvPr>
        </p:nvSpPr>
        <p:spPr>
          <a:xfrm>
            <a:off x="177801" y="201497"/>
            <a:ext cx="1169864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6457A"/>
                </a:solidFill>
                <a:effectLst/>
                <a:uLnTx/>
                <a:uFillTx/>
                <a:latin typeface="Arial" panose="020B0604020202020204" pitchFamily="34" charset="0"/>
                <a:ea typeface="Calibri"/>
                <a:cs typeface="Calibri"/>
              </a:rPr>
              <a:t>2027 Open Enrollment Key Points</a:t>
            </a:r>
            <a:endParaRPr kumimoji="0" lang="en-US" sz="1800" b="0" i="0" u="none" strike="noStrike" kern="1200" cap="none" spc="0" normalizeH="0" baseline="0" noProof="0" dirty="0">
              <a:ln>
                <a:noFill/>
              </a:ln>
              <a:solidFill>
                <a:srgbClr val="16457A"/>
              </a:solidFill>
              <a:effectLst/>
              <a:uLnTx/>
              <a:uFillTx/>
              <a:latin typeface="Arial" panose="020B0604020202020204" pitchFamily="34" charset="0"/>
              <a:ea typeface="+mn-ea"/>
              <a:cs typeface="+mn-cs"/>
            </a:endParaRPr>
          </a:p>
        </p:txBody>
      </p:sp>
      <p:graphicFrame>
        <p:nvGraphicFramePr>
          <p:cNvPr id="5" name="TextBox 7">
            <a:extLst>
              <a:ext uri="{FF2B5EF4-FFF2-40B4-BE49-F238E27FC236}">
                <a16:creationId xmlns:a16="http://schemas.microsoft.com/office/drawing/2014/main" id="{D3DC55EC-1CFA-B8A3-19A8-2401DD0952A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508158258"/>
              </p:ext>
            </p:extLst>
          </p:nvPr>
        </p:nvGraphicFramePr>
        <p:xfrm>
          <a:off x="627413" y="1582427"/>
          <a:ext cx="10937174" cy="39165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DF497212-D051-58AC-E0CE-7D0E09F308EF}"/>
              </a:ext>
            </a:extLst>
          </p:cNvPr>
          <p:cNvSpPr>
            <a:spLocks noGrp="1"/>
          </p:cNvSpPr>
          <p:nvPr>
            <p:ph type="sldNum" sz="quarter" idx="12"/>
          </p:nvPr>
        </p:nvSpPr>
        <p:spPr/>
        <p:txBody>
          <a:bodyPr/>
          <a:lstStyle/>
          <a:p>
            <a:fld id="{C8F7F351-82FE-6748-A3E2-20FA9B2ECD38}" type="slidenum">
              <a:rPr lang="en-US" smtClean="0"/>
              <a:t>22</a:t>
            </a:fld>
            <a:endParaRPr lang="en-US"/>
          </a:p>
        </p:txBody>
      </p:sp>
    </p:spTree>
    <p:extLst>
      <p:ext uri="{BB962C8B-B14F-4D97-AF65-F5344CB8AC3E}">
        <p14:creationId xmlns:p14="http://schemas.microsoft.com/office/powerpoint/2010/main" val="861376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3DACDFF-4244-D30B-FDE5-E27399AA899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31CAEEF-150C-B2E3-3060-8C89844CC3CD}"/>
              </a:ext>
            </a:extLst>
          </p:cNvPr>
          <p:cNvSpPr txBox="1">
            <a:spLocks noGrp="1"/>
          </p:cNvSpPr>
          <p:nvPr>
            <p:ph type="title" idx="4294967295"/>
          </p:nvPr>
        </p:nvSpPr>
        <p:spPr>
          <a:xfrm>
            <a:off x="2446317" y="201497"/>
            <a:ext cx="974568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lt"/>
                <a:cs typeface="+mn-lt"/>
              </a:rPr>
              <a:t>2027 Open Enrollment Outreach Examples</a:t>
            </a:r>
            <a:endPar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mn-ea"/>
              <a:cs typeface="+mn-cs"/>
            </a:endParaRPr>
          </a:p>
        </p:txBody>
      </p:sp>
      <p:pic>
        <p:nvPicPr>
          <p:cNvPr id="3" name="Picture 2" descr="A person with her arms up">
            <a:extLst>
              <a:ext uri="{FF2B5EF4-FFF2-40B4-BE49-F238E27FC236}">
                <a16:creationId xmlns:a16="http://schemas.microsoft.com/office/drawing/2014/main" id="{8728663E-BA0D-0235-888D-C3C5287851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4447" y="1562884"/>
            <a:ext cx="1931211" cy="3732232"/>
          </a:xfrm>
          <a:prstGeom prst="rect">
            <a:avLst/>
          </a:prstGeom>
        </p:spPr>
      </p:pic>
      <p:pic>
        <p:nvPicPr>
          <p:cNvPr id="7" name="Picture 6" descr="Medicare.gov visual outreach, woman at laptop">
            <a:extLst>
              <a:ext uri="{FF2B5EF4-FFF2-40B4-BE49-F238E27FC236}">
                <a16:creationId xmlns:a16="http://schemas.microsoft.com/office/drawing/2014/main" id="{C92A96CB-3A01-3FD6-EA0E-E86371229CCA}"/>
              </a:ext>
            </a:extLst>
          </p:cNvPr>
          <p:cNvPicPr>
            <a:picLocks noChangeAspect="1"/>
          </p:cNvPicPr>
          <p:nvPr/>
        </p:nvPicPr>
        <p:blipFill>
          <a:blip r:embed="rId5"/>
          <a:stretch>
            <a:fillRect/>
          </a:stretch>
        </p:blipFill>
        <p:spPr>
          <a:xfrm>
            <a:off x="9013641" y="1365753"/>
            <a:ext cx="2095371" cy="1732174"/>
          </a:xfrm>
          <a:prstGeom prst="rect">
            <a:avLst/>
          </a:prstGeom>
        </p:spPr>
      </p:pic>
      <p:pic>
        <p:nvPicPr>
          <p:cNvPr id="9" name="Picture 8" descr="Woman with arms raised, medicare enrollment visual ">
            <a:extLst>
              <a:ext uri="{FF2B5EF4-FFF2-40B4-BE49-F238E27FC236}">
                <a16:creationId xmlns:a16="http://schemas.microsoft.com/office/drawing/2014/main" id="{FC171AE8-1490-E7D3-F4AE-154BDE9CC1BF}"/>
              </a:ext>
            </a:extLst>
          </p:cNvPr>
          <p:cNvPicPr>
            <a:picLocks noChangeAspect="1"/>
          </p:cNvPicPr>
          <p:nvPr/>
        </p:nvPicPr>
        <p:blipFill>
          <a:blip r:embed="rId6"/>
          <a:stretch>
            <a:fillRect/>
          </a:stretch>
        </p:blipFill>
        <p:spPr>
          <a:xfrm>
            <a:off x="4017931" y="4913785"/>
            <a:ext cx="4300396" cy="1109180"/>
          </a:xfrm>
          <a:prstGeom prst="rect">
            <a:avLst/>
          </a:prstGeom>
        </p:spPr>
      </p:pic>
      <p:pic>
        <p:nvPicPr>
          <p:cNvPr id="11" name="Picture 10">
            <a:extLst>
              <a:ext uri="{FF2B5EF4-FFF2-40B4-BE49-F238E27FC236}">
                <a16:creationId xmlns:a16="http://schemas.microsoft.com/office/drawing/2014/main" id="{9A1ABA40-28DC-4490-115E-428A0B629375}"/>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33569" y="2231840"/>
            <a:ext cx="3469120" cy="1732174"/>
          </a:xfrm>
          <a:prstGeom prst="rect">
            <a:avLst/>
          </a:prstGeom>
        </p:spPr>
      </p:pic>
      <p:pic>
        <p:nvPicPr>
          <p:cNvPr id="13" name="Picture 12">
            <a:extLst>
              <a:ext uri="{FF2B5EF4-FFF2-40B4-BE49-F238E27FC236}">
                <a16:creationId xmlns:a16="http://schemas.microsoft.com/office/drawing/2014/main" id="{5F49A5A0-0E5A-6515-586D-8ABBEA82B2A9}"/>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610600" y="3429000"/>
            <a:ext cx="3197768" cy="2140289"/>
          </a:xfrm>
          <a:prstGeom prst="rect">
            <a:avLst/>
          </a:prstGeom>
        </p:spPr>
      </p:pic>
      <p:sp>
        <p:nvSpPr>
          <p:cNvPr id="4" name="Slide Number Placeholder 3">
            <a:extLst>
              <a:ext uri="{FF2B5EF4-FFF2-40B4-BE49-F238E27FC236}">
                <a16:creationId xmlns:a16="http://schemas.microsoft.com/office/drawing/2014/main" id="{410E4EC5-3A01-BD2A-EBDB-75E5E48FD7F9}"/>
              </a:ext>
            </a:extLst>
          </p:cNvPr>
          <p:cNvSpPr>
            <a:spLocks noGrp="1"/>
          </p:cNvSpPr>
          <p:nvPr>
            <p:ph type="sldNum" sz="quarter" idx="12"/>
          </p:nvPr>
        </p:nvSpPr>
        <p:spPr/>
        <p:txBody>
          <a:bodyPr/>
          <a:lstStyle/>
          <a:p>
            <a:fld id="{C8F7F351-82FE-6748-A3E2-20FA9B2ECD38}" type="slidenum">
              <a:rPr lang="en-US" smtClean="0"/>
              <a:t>23</a:t>
            </a:fld>
            <a:endParaRPr lang="en-US"/>
          </a:p>
        </p:txBody>
      </p:sp>
    </p:spTree>
    <p:extLst>
      <p:ext uri="{BB962C8B-B14F-4D97-AF65-F5344CB8AC3E}">
        <p14:creationId xmlns:p14="http://schemas.microsoft.com/office/powerpoint/2010/main" val="3284252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AD709B8-9EC0-C24B-D578-1EC1C616752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E92D3D4-68EC-AA8A-6E35-3D77024C929B}"/>
              </a:ext>
            </a:extLst>
          </p:cNvPr>
          <p:cNvSpPr txBox="1">
            <a:spLocks noGrp="1"/>
          </p:cNvSpPr>
          <p:nvPr>
            <p:ph type="title" idx="4294967295"/>
          </p:nvPr>
        </p:nvSpPr>
        <p:spPr>
          <a:xfrm>
            <a:off x="0" y="66345"/>
            <a:ext cx="12192000" cy="11387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6457A"/>
                </a:solidFill>
                <a:effectLst/>
                <a:uLnTx/>
                <a:uFillTx/>
                <a:latin typeface="Arial" panose="020B0604020202020204" pitchFamily="34" charset="0"/>
                <a:ea typeface="Calibri"/>
                <a:cs typeface="Calibri"/>
              </a:rPr>
              <a:t>Medicare Diabetes Prevention Program (MDPP) Key Points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6457A"/>
                </a:solidFill>
                <a:effectLst/>
                <a:uLnTx/>
                <a:uFillTx/>
                <a:latin typeface="+mn-lt"/>
                <a:ea typeface="+mn-ea"/>
                <a:cs typeface="+mn-cs"/>
              </a:rPr>
              <a:t>September – November 2026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457A"/>
              </a:solidFill>
              <a:effectLst/>
              <a:uLnTx/>
              <a:uFillTx/>
              <a:latin typeface="Arial" panose="020B0604020202020204" pitchFamily="34" charset="0"/>
              <a:ea typeface="+mn-ea"/>
              <a:cs typeface="+mn-cs"/>
            </a:endParaRPr>
          </a:p>
        </p:txBody>
      </p:sp>
      <p:sp>
        <p:nvSpPr>
          <p:cNvPr id="8" name="TextBox 7">
            <a:extLst>
              <a:ext uri="{FF2B5EF4-FFF2-40B4-BE49-F238E27FC236}">
                <a16:creationId xmlns:a16="http://schemas.microsoft.com/office/drawing/2014/main" id="{BFAB3AA2-6DCA-E47E-4A19-E74B5306EC97}"/>
              </a:ext>
            </a:extLst>
          </p:cNvPr>
          <p:cNvSpPr txBox="1"/>
          <p:nvPr/>
        </p:nvSpPr>
        <p:spPr>
          <a:xfrm>
            <a:off x="520634" y="1205118"/>
            <a:ext cx="8160228" cy="4893647"/>
          </a:xfrm>
          <a:prstGeom prst="rect">
            <a:avLst/>
          </a:prstGeom>
          <a:noFill/>
        </p:spPr>
        <p:txBody>
          <a:bodyPr wrap="square" lIns="91440" tIns="45720" rIns="91440" bIns="45720" rtlCol="0" anchor="t">
            <a:spAutoFit/>
          </a:bodyPr>
          <a:lstStyle/>
          <a:p>
            <a:pPr marL="342900" lvl="0" indent="-342900">
              <a:buClr>
                <a:srgbClr val="16457A"/>
              </a:buClr>
              <a:buFont typeface="Arial" panose="020B0604020202020204" pitchFamily="34" charset="0"/>
              <a:buChar char="•"/>
            </a:pPr>
            <a:r>
              <a:rPr lang="en-US" sz="2400" dirty="0"/>
              <a:t>MDPP can help you set personal health goals, build habits that last, connect with support from coach and community.</a:t>
            </a:r>
          </a:p>
          <a:p>
            <a:pPr marL="342900" lvl="0" indent="-342900">
              <a:buClr>
                <a:srgbClr val="16457A"/>
              </a:buClr>
              <a:buFont typeface="Arial" panose="020B0604020202020204" pitchFamily="34" charset="0"/>
              <a:buChar char="•"/>
            </a:pPr>
            <a:r>
              <a:rPr lang="en-US" sz="2400" dirty="0"/>
              <a:t>You can choose a class format that works best for you:</a:t>
            </a:r>
          </a:p>
          <a:p>
            <a:pPr marL="800100" lvl="1" indent="-342900">
              <a:buClr>
                <a:srgbClr val="16457A"/>
              </a:buClr>
              <a:buFont typeface="Arial" panose="020B0604020202020204" pitchFamily="34" charset="0"/>
              <a:buChar char="•"/>
            </a:pPr>
            <a:r>
              <a:rPr lang="en-US" sz="2400" dirty="0"/>
              <a:t>Online, in person, or self-paced classes are available.</a:t>
            </a:r>
          </a:p>
          <a:p>
            <a:pPr marL="342900" lvl="0" indent="-342900">
              <a:buClr>
                <a:srgbClr val="16457A"/>
              </a:buClr>
              <a:buFont typeface="Arial" panose="020B0604020202020204" pitchFamily="34" charset="0"/>
              <a:buChar char="•"/>
            </a:pPr>
            <a:r>
              <a:rPr lang="en-US" sz="2400" dirty="0"/>
              <a:t>Through this convenient, coach-led program, you can learn how to reduce your diabetes risk by making healthier meals, moving more, and building healthy habits.</a:t>
            </a:r>
          </a:p>
          <a:p>
            <a:pPr marL="342900" lvl="0" indent="-342900">
              <a:buClr>
                <a:srgbClr val="16457A"/>
              </a:buClr>
              <a:buFont typeface="Arial" panose="020B0604020202020204" pitchFamily="34" charset="0"/>
              <a:buChar char="•"/>
            </a:pPr>
            <a:r>
              <a:rPr lang="en-US" sz="2400" dirty="0"/>
              <a:t>Available at no cost to you.</a:t>
            </a:r>
          </a:p>
          <a:p>
            <a:pPr marL="342900" lvl="0" indent="-342900">
              <a:buClr>
                <a:srgbClr val="16457A"/>
              </a:buClr>
              <a:buFont typeface="Arial" panose="020B0604020202020204" pitchFamily="34" charset="0"/>
              <a:buChar char="•"/>
            </a:pPr>
            <a:r>
              <a:rPr lang="en-US" sz="2400" dirty="0"/>
              <a:t>Take control of your health on your own terms, schedule, and pace that fits into your life.</a:t>
            </a:r>
          </a:p>
        </p:txBody>
      </p:sp>
      <p:sp>
        <p:nvSpPr>
          <p:cNvPr id="3" name="TextBox 2">
            <a:extLst>
              <a:ext uri="{FF2B5EF4-FFF2-40B4-BE49-F238E27FC236}">
                <a16:creationId xmlns:a16="http://schemas.microsoft.com/office/drawing/2014/main" id="{168E47B7-3215-A746-0593-AD1D00C6AEC5}"/>
              </a:ext>
            </a:extLst>
          </p:cNvPr>
          <p:cNvSpPr txBox="1"/>
          <p:nvPr/>
        </p:nvSpPr>
        <p:spPr>
          <a:xfrm>
            <a:off x="8668994" y="1398211"/>
            <a:ext cx="3040083" cy="4093428"/>
          </a:xfrm>
          <a:prstGeom prst="rect">
            <a:avLst/>
          </a:prstGeom>
          <a:noFill/>
        </p:spPr>
        <p:txBody>
          <a:bodyPr wrap="square">
            <a:spAutoFit/>
          </a:bodyPr>
          <a:lstStyle/>
          <a:p>
            <a:pPr lvl="0" algn="ctr">
              <a:buClr>
                <a:srgbClr val="16457A"/>
              </a:buClr>
            </a:pPr>
            <a:r>
              <a:rPr lang="en-US" sz="2600" i="1" dirty="0"/>
              <a:t>“Because I wasn’t pressured or rushed, the changes actually stuck. I’ve kept off the pounds, lowered my blood sugar, and built habits I can sustain.”</a:t>
            </a:r>
          </a:p>
        </p:txBody>
      </p:sp>
      <p:sp>
        <p:nvSpPr>
          <p:cNvPr id="5" name="Speech Bubble: Rectangle with Corners Rounded 4">
            <a:extLst>
              <a:ext uri="{FF2B5EF4-FFF2-40B4-BE49-F238E27FC236}">
                <a16:creationId xmlns:a16="http://schemas.microsoft.com/office/drawing/2014/main" id="{F9382D49-D060-3E25-523F-D236DA9C8619}"/>
              </a:ext>
              <a:ext uri="{C183D7F6-B498-43B3-948B-1728B52AA6E4}">
                <adec:decorative xmlns:adec="http://schemas.microsoft.com/office/drawing/2017/decorative" val="1"/>
              </a:ext>
            </a:extLst>
          </p:cNvPr>
          <p:cNvSpPr/>
          <p:nvPr/>
        </p:nvSpPr>
        <p:spPr>
          <a:xfrm>
            <a:off x="8668994" y="1297379"/>
            <a:ext cx="3099458" cy="4162410"/>
          </a:xfrm>
          <a:prstGeom prst="wedgeRoundRectCallout">
            <a:avLst/>
          </a:prstGeom>
          <a:no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67BBE05-B815-3B46-EEE1-EF75B7BEB302}"/>
              </a:ext>
            </a:extLst>
          </p:cNvPr>
          <p:cNvSpPr>
            <a:spLocks noGrp="1"/>
          </p:cNvSpPr>
          <p:nvPr>
            <p:ph type="sldNum" sz="quarter" idx="12"/>
          </p:nvPr>
        </p:nvSpPr>
        <p:spPr/>
        <p:txBody>
          <a:bodyPr/>
          <a:lstStyle/>
          <a:p>
            <a:fld id="{C8F7F351-82FE-6748-A3E2-20FA9B2ECD38}" type="slidenum">
              <a:rPr lang="en-US" smtClean="0"/>
              <a:t>24</a:t>
            </a:fld>
            <a:endParaRPr lang="en-US"/>
          </a:p>
        </p:txBody>
      </p:sp>
    </p:spTree>
    <p:extLst>
      <p:ext uri="{BB962C8B-B14F-4D97-AF65-F5344CB8AC3E}">
        <p14:creationId xmlns:p14="http://schemas.microsoft.com/office/powerpoint/2010/main" val="18834417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ED13185-E4C8-AEF9-226C-4AAB0AE7ACA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5ED8EF1-5F0D-D006-03AD-429D1DD464F1}"/>
              </a:ext>
            </a:extLst>
          </p:cNvPr>
          <p:cNvSpPr txBox="1">
            <a:spLocks noGrp="1"/>
          </p:cNvSpPr>
          <p:nvPr>
            <p:ph type="title" idx="4294967295"/>
          </p:nvPr>
        </p:nvSpPr>
        <p:spPr>
          <a:xfrm>
            <a:off x="2410690" y="0"/>
            <a:ext cx="9781309"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6457A"/>
                </a:solidFill>
                <a:effectLst/>
                <a:uLnTx/>
                <a:uFillTx/>
                <a:latin typeface="Arial" panose="020B0604020202020204" pitchFamily="34" charset="0"/>
                <a:ea typeface="Calibri"/>
                <a:cs typeface="Calibri"/>
              </a:rPr>
              <a:t>Medicare Diabetes Prevention Program</a:t>
            </a:r>
            <a:r>
              <a:rPr kumimoji="0" lang="en-US" sz="3000" b="1" i="0" u="none" strike="noStrike" kern="1200" cap="none" spc="0" normalizeH="0" baseline="0" noProof="0" dirty="0">
                <a:ln>
                  <a:noFill/>
                </a:ln>
                <a:solidFill>
                  <a:srgbClr val="0C447C"/>
                </a:solidFill>
                <a:effectLst/>
                <a:uLnTx/>
                <a:uFillTx/>
                <a:latin typeface="Arial" panose="020B0604020202020204" pitchFamily="34" charset="0"/>
                <a:ea typeface="+mn-lt"/>
                <a:cs typeface="+mn-lt"/>
              </a:rPr>
              <a:t> Outreach Examples</a:t>
            </a:r>
            <a:endParaRPr kumimoji="0" lang="en-US" sz="3000" b="1" i="0" u="none" strike="noStrike" kern="1200" cap="none" spc="0" normalizeH="0" baseline="0" noProof="0" dirty="0">
              <a:ln>
                <a:noFill/>
              </a:ln>
              <a:solidFill>
                <a:schemeClr val="tx1"/>
              </a:solidFill>
              <a:effectLst/>
              <a:uLnTx/>
              <a:uFillTx/>
              <a:latin typeface="Arial" panose="020B0604020202020204" pitchFamily="34" charset="0"/>
              <a:ea typeface="+mn-ea"/>
              <a:cs typeface="+mn-cs"/>
            </a:endParaRPr>
          </a:p>
        </p:txBody>
      </p:sp>
      <p:pic>
        <p:nvPicPr>
          <p:cNvPr id="5" name="Picture 4">
            <a:extLst>
              <a:ext uri="{FF2B5EF4-FFF2-40B4-BE49-F238E27FC236}">
                <a16:creationId xmlns:a16="http://schemas.microsoft.com/office/drawing/2014/main" id="{FAF96A6F-38F9-A88B-2B0E-8DCBEA027D8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1737" y="3748217"/>
            <a:ext cx="2685268" cy="2240238"/>
          </a:xfrm>
          <a:prstGeom prst="rect">
            <a:avLst/>
          </a:prstGeom>
        </p:spPr>
      </p:pic>
      <p:pic>
        <p:nvPicPr>
          <p:cNvPr id="10" name="Picture 9">
            <a:extLst>
              <a:ext uri="{FF2B5EF4-FFF2-40B4-BE49-F238E27FC236}">
                <a16:creationId xmlns:a16="http://schemas.microsoft.com/office/drawing/2014/main" id="{31753AAE-CA8B-7A07-ED1C-22E70AB16EC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851136" y="1481241"/>
            <a:ext cx="2208399" cy="1862951"/>
          </a:xfrm>
          <a:prstGeom prst="rect">
            <a:avLst/>
          </a:prstGeom>
        </p:spPr>
      </p:pic>
      <p:pic>
        <p:nvPicPr>
          <p:cNvPr id="14" name="Picture 13">
            <a:extLst>
              <a:ext uri="{FF2B5EF4-FFF2-40B4-BE49-F238E27FC236}">
                <a16:creationId xmlns:a16="http://schemas.microsoft.com/office/drawing/2014/main" id="{B9883C01-A61E-70DC-38BF-EE949B29DD1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305921" y="3748217"/>
            <a:ext cx="2685268" cy="2240280"/>
          </a:xfrm>
          <a:prstGeom prst="rect">
            <a:avLst/>
          </a:prstGeom>
        </p:spPr>
      </p:pic>
      <p:pic>
        <p:nvPicPr>
          <p:cNvPr id="16" name="Picture 15">
            <a:extLst>
              <a:ext uri="{FF2B5EF4-FFF2-40B4-BE49-F238E27FC236}">
                <a16:creationId xmlns:a16="http://schemas.microsoft.com/office/drawing/2014/main" id="{33368429-499F-69F8-54A5-3828E4329F18}"/>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562723" y="3748217"/>
            <a:ext cx="2697480" cy="2240280"/>
          </a:xfrm>
          <a:prstGeom prst="rect">
            <a:avLst/>
          </a:prstGeom>
        </p:spPr>
      </p:pic>
      <p:pic>
        <p:nvPicPr>
          <p:cNvPr id="18" name="Picture 17">
            <a:extLst>
              <a:ext uri="{FF2B5EF4-FFF2-40B4-BE49-F238E27FC236}">
                <a16:creationId xmlns:a16="http://schemas.microsoft.com/office/drawing/2014/main" id="{FAE393B8-67C5-B5AC-32E8-6FECDB20B9A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941315" y="1481242"/>
            <a:ext cx="2251066" cy="1862951"/>
          </a:xfrm>
          <a:prstGeom prst="rect">
            <a:avLst/>
          </a:prstGeom>
        </p:spPr>
      </p:pic>
      <p:sp>
        <p:nvSpPr>
          <p:cNvPr id="4" name="Slide Number Placeholder 3">
            <a:extLst>
              <a:ext uri="{FF2B5EF4-FFF2-40B4-BE49-F238E27FC236}">
                <a16:creationId xmlns:a16="http://schemas.microsoft.com/office/drawing/2014/main" id="{6297C625-3535-D0D1-82F5-5B576060F29F}"/>
              </a:ext>
            </a:extLst>
          </p:cNvPr>
          <p:cNvSpPr>
            <a:spLocks noGrp="1"/>
          </p:cNvSpPr>
          <p:nvPr>
            <p:ph type="sldNum" sz="quarter" idx="12"/>
          </p:nvPr>
        </p:nvSpPr>
        <p:spPr/>
        <p:txBody>
          <a:bodyPr/>
          <a:lstStyle/>
          <a:p>
            <a:fld id="{C8F7F351-82FE-6748-A3E2-20FA9B2ECD38}" type="slidenum">
              <a:rPr lang="en-US" smtClean="0"/>
              <a:t>25</a:t>
            </a:fld>
            <a:endParaRPr lang="en-US"/>
          </a:p>
        </p:txBody>
      </p:sp>
    </p:spTree>
    <p:extLst>
      <p:ext uri="{BB962C8B-B14F-4D97-AF65-F5344CB8AC3E}">
        <p14:creationId xmlns:p14="http://schemas.microsoft.com/office/powerpoint/2010/main" val="5086224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8D2A970-AC38-4AF7-2A5B-3DAC6E7B5D8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8E07561-B419-21F1-7010-34EFF2714199}"/>
              </a:ext>
            </a:extLst>
          </p:cNvPr>
          <p:cNvSpPr txBox="1">
            <a:spLocks noGrp="1"/>
          </p:cNvSpPr>
          <p:nvPr>
            <p:ph type="title" idx="4294967295"/>
          </p:nvPr>
        </p:nvSpPr>
        <p:spPr>
          <a:xfrm>
            <a:off x="-1" y="66345"/>
            <a:ext cx="12192000" cy="11387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6457A"/>
                </a:solidFill>
                <a:effectLst/>
                <a:uLnTx/>
                <a:uFillTx/>
                <a:latin typeface="Arial" panose="020B0604020202020204" pitchFamily="34" charset="0"/>
                <a:ea typeface="Calibri"/>
                <a:cs typeface="Calibri"/>
              </a:rPr>
              <a:t>Medicare “Go Digital” Key Points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6457A"/>
                </a:solidFill>
                <a:effectLst/>
                <a:uLnTx/>
                <a:uFillTx/>
                <a:latin typeface="+mn-lt"/>
                <a:ea typeface="+mn-ea"/>
                <a:cs typeface="+mn-cs"/>
              </a:rPr>
              <a:t>September – Early 2027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457A"/>
              </a:solidFill>
              <a:effectLst/>
              <a:uLnTx/>
              <a:uFillTx/>
              <a:latin typeface="Arial" panose="020B0604020202020204" pitchFamily="34" charset="0"/>
              <a:ea typeface="+mn-ea"/>
              <a:cs typeface="+mn-cs"/>
            </a:endParaRPr>
          </a:p>
        </p:txBody>
      </p:sp>
      <p:sp>
        <p:nvSpPr>
          <p:cNvPr id="8" name="TextBox 7">
            <a:extLst>
              <a:ext uri="{FF2B5EF4-FFF2-40B4-BE49-F238E27FC236}">
                <a16:creationId xmlns:a16="http://schemas.microsoft.com/office/drawing/2014/main" id="{A72DD8B7-FD75-D418-1D6D-B8972F3EF4B4}"/>
              </a:ext>
            </a:extLst>
          </p:cNvPr>
          <p:cNvSpPr txBox="1"/>
          <p:nvPr/>
        </p:nvSpPr>
        <p:spPr>
          <a:xfrm>
            <a:off x="503909" y="1222704"/>
            <a:ext cx="11074533" cy="4924425"/>
          </a:xfrm>
          <a:prstGeom prst="rect">
            <a:avLst/>
          </a:prstGeom>
          <a:noFill/>
        </p:spPr>
        <p:txBody>
          <a:bodyPr wrap="square" lIns="91440" tIns="45720" rIns="91440" bIns="45720" rtlCol="0" anchor="t">
            <a:spAutoFit/>
          </a:bodyPr>
          <a:lstStyle/>
          <a:p>
            <a:pPr marL="342900" indent="-342900">
              <a:spcBef>
                <a:spcPts val="500"/>
              </a:spcBef>
              <a:spcAft>
                <a:spcPts val="500"/>
              </a:spcAft>
              <a:buClr>
                <a:srgbClr val="16457A"/>
              </a:buClr>
              <a:buFont typeface="Arial" panose="020B0604020202020204" pitchFamily="34" charset="0"/>
              <a:buChar char="•"/>
            </a:pPr>
            <a:r>
              <a:rPr lang="en-US" sz="2400" dirty="0"/>
              <a:t>Your Medicare.gov account gives you access to useful tools that </a:t>
            </a:r>
            <a:br>
              <a:rPr lang="en-US" sz="2400" dirty="0"/>
            </a:br>
            <a:r>
              <a:rPr lang="en-US" sz="2400" dirty="0"/>
              <a:t>can help you better manage your Medicare. </a:t>
            </a:r>
          </a:p>
          <a:p>
            <a:pPr marL="342900" indent="-342900">
              <a:buClr>
                <a:srgbClr val="16457A"/>
              </a:buClr>
              <a:buFont typeface="Arial" panose="020B0604020202020204" pitchFamily="34" charset="0"/>
              <a:buChar char="•"/>
            </a:pPr>
            <a:r>
              <a:rPr lang="en-US" sz="2400" dirty="0"/>
              <a:t>Important updates, straight to your inbox with Medicare emails. </a:t>
            </a:r>
            <a:br>
              <a:rPr lang="en-US" sz="2400" dirty="0"/>
            </a:br>
            <a:r>
              <a:rPr lang="en-US" sz="2400" dirty="0"/>
              <a:t>Get reminders about Open Enrollment, ways to save costs, and more.</a:t>
            </a:r>
          </a:p>
          <a:p>
            <a:pPr marL="342900" indent="-342900">
              <a:spcBef>
                <a:spcPts val="500"/>
              </a:spcBef>
              <a:spcAft>
                <a:spcPts val="500"/>
              </a:spcAft>
              <a:buClr>
                <a:srgbClr val="16457A"/>
              </a:buClr>
              <a:buFont typeface="Arial" panose="020B0604020202020204" pitchFamily="34" charset="0"/>
              <a:buChar char="•"/>
            </a:pPr>
            <a:r>
              <a:rPr lang="en-US" sz="2400" dirty="0"/>
              <a:t>Get key Medicare information fast, whenever or wherever you need it. </a:t>
            </a:r>
          </a:p>
          <a:p>
            <a:pPr marL="342900" indent="-342900">
              <a:spcBef>
                <a:spcPts val="500"/>
              </a:spcBef>
              <a:spcAft>
                <a:spcPts val="500"/>
              </a:spcAft>
              <a:buClr>
                <a:srgbClr val="16457A"/>
              </a:buClr>
              <a:buFont typeface="Arial" panose="020B0604020202020204" pitchFamily="34" charset="0"/>
              <a:buChar char="•"/>
            </a:pPr>
            <a:r>
              <a:rPr lang="en-US" sz="2400" dirty="0">
                <a:ea typeface="Times New Roman" panose="02020603050405020304" pitchFamily="18" charset="0"/>
              </a:rPr>
              <a:t>See your claims right away - no waiting months for paper statements in the mail.</a:t>
            </a:r>
          </a:p>
          <a:p>
            <a:pPr marL="342900" indent="-342900">
              <a:spcBef>
                <a:spcPts val="500"/>
              </a:spcBef>
              <a:spcAft>
                <a:spcPts val="500"/>
              </a:spcAft>
              <a:buClr>
                <a:srgbClr val="16457A"/>
              </a:buClr>
              <a:buFont typeface="Arial" panose="020B0604020202020204" pitchFamily="34" charset="0"/>
              <a:buChar char="•"/>
            </a:pPr>
            <a:r>
              <a:rPr lang="en-US" sz="2400" dirty="0">
                <a:ea typeface="Times New Roman" panose="02020603050405020304" pitchFamily="18" charset="0"/>
              </a:rPr>
              <a:t>Track your costs, review your billing, and catch errors faster and easier.</a:t>
            </a:r>
          </a:p>
          <a:p>
            <a:pPr marL="342900" indent="-342900">
              <a:spcBef>
                <a:spcPts val="500"/>
              </a:spcBef>
              <a:spcAft>
                <a:spcPts val="500"/>
              </a:spcAft>
              <a:buClr>
                <a:srgbClr val="16457A"/>
              </a:buClr>
              <a:buFont typeface="Arial" panose="020B0604020202020204" pitchFamily="34" charset="0"/>
              <a:buChar char="•"/>
            </a:pPr>
            <a:r>
              <a:rPr lang="en-US" sz="2400" dirty="0"/>
              <a:t>Cut out clutter, print only what you need.</a:t>
            </a:r>
          </a:p>
          <a:p>
            <a:pPr marL="342900" indent="-342900">
              <a:spcBef>
                <a:spcPts val="500"/>
              </a:spcBef>
              <a:spcAft>
                <a:spcPts val="500"/>
              </a:spcAft>
              <a:buClr>
                <a:srgbClr val="16457A"/>
              </a:buClr>
              <a:buFont typeface="Arial" panose="020B0604020202020204" pitchFamily="34" charset="0"/>
              <a:buChar char="•"/>
            </a:pPr>
            <a:r>
              <a:rPr lang="en-US" sz="2400" dirty="0"/>
              <a:t>Find important information faster.</a:t>
            </a:r>
          </a:p>
          <a:p>
            <a:pPr marL="342900" indent="-342900">
              <a:spcBef>
                <a:spcPts val="500"/>
              </a:spcBef>
              <a:spcAft>
                <a:spcPts val="500"/>
              </a:spcAft>
              <a:buClr>
                <a:srgbClr val="16457A"/>
              </a:buClr>
              <a:buFont typeface="Arial" panose="020B0604020202020204" pitchFamily="34" charset="0"/>
              <a:buChar char="•"/>
            </a:pPr>
            <a:r>
              <a:rPr lang="en-US" sz="2400" dirty="0"/>
              <a:t>Have secure access to your Medicare information. </a:t>
            </a:r>
          </a:p>
        </p:txBody>
      </p:sp>
      <p:sp>
        <p:nvSpPr>
          <p:cNvPr id="4" name="Slide Number Placeholder 3">
            <a:extLst>
              <a:ext uri="{FF2B5EF4-FFF2-40B4-BE49-F238E27FC236}">
                <a16:creationId xmlns:a16="http://schemas.microsoft.com/office/drawing/2014/main" id="{DED34A21-9180-3DA5-3D37-434B8EDB5776}"/>
              </a:ext>
            </a:extLst>
          </p:cNvPr>
          <p:cNvSpPr>
            <a:spLocks noGrp="1"/>
          </p:cNvSpPr>
          <p:nvPr>
            <p:ph type="sldNum" sz="quarter" idx="12"/>
          </p:nvPr>
        </p:nvSpPr>
        <p:spPr/>
        <p:txBody>
          <a:bodyPr/>
          <a:lstStyle/>
          <a:p>
            <a:fld id="{C8F7F351-82FE-6748-A3E2-20FA9B2ECD38}" type="slidenum">
              <a:rPr lang="en-US" smtClean="0"/>
              <a:t>26</a:t>
            </a:fld>
            <a:endParaRPr lang="en-US"/>
          </a:p>
        </p:txBody>
      </p:sp>
    </p:spTree>
    <p:extLst>
      <p:ext uri="{BB962C8B-B14F-4D97-AF65-F5344CB8AC3E}">
        <p14:creationId xmlns:p14="http://schemas.microsoft.com/office/powerpoint/2010/main" val="15375409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8093A34-2DB3-A1E5-BE4E-307E7B5C790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8E0673A-1E6A-51FA-15CB-D838A3298D49}"/>
              </a:ext>
            </a:extLst>
          </p:cNvPr>
          <p:cNvSpPr txBox="1">
            <a:spLocks noGrp="1"/>
          </p:cNvSpPr>
          <p:nvPr>
            <p:ph type="title" idx="4294967295"/>
          </p:nvPr>
        </p:nvSpPr>
        <p:spPr>
          <a:xfrm>
            <a:off x="2410691" y="136525"/>
            <a:ext cx="978130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6457A"/>
                </a:solidFill>
                <a:effectLst/>
                <a:uLnTx/>
                <a:uFillTx/>
                <a:latin typeface="Arial" panose="020B0604020202020204" pitchFamily="34" charset="0"/>
                <a:ea typeface="Calibri"/>
                <a:cs typeface="Calibri"/>
              </a:rPr>
              <a:t>Medicare “Go Digital” </a:t>
            </a: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lt"/>
                <a:cs typeface="+mn-lt"/>
              </a:rPr>
              <a:t>Outreach Examples</a:t>
            </a:r>
            <a:endParaRPr kumimoji="0" lang="en-US" sz="3600" b="1" i="0" u="none" strike="noStrike" kern="1200" cap="none" spc="0" normalizeH="0" baseline="0" noProof="0" dirty="0">
              <a:ln>
                <a:noFill/>
              </a:ln>
              <a:solidFill>
                <a:schemeClr val="tx1"/>
              </a:solidFill>
              <a:effectLst/>
              <a:uLnTx/>
              <a:uFillTx/>
              <a:latin typeface="Arial" panose="020B0604020202020204" pitchFamily="34" charset="0"/>
              <a:ea typeface="+mn-ea"/>
              <a:cs typeface="+mn-cs"/>
            </a:endParaRPr>
          </a:p>
        </p:txBody>
      </p:sp>
      <p:pic>
        <p:nvPicPr>
          <p:cNvPr id="8" name="Picture 7">
            <a:extLst>
              <a:ext uri="{FF2B5EF4-FFF2-40B4-BE49-F238E27FC236}">
                <a16:creationId xmlns:a16="http://schemas.microsoft.com/office/drawing/2014/main" id="{6C73E460-F259-4E5C-5CC0-1639688F81A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671114" y="2565105"/>
            <a:ext cx="2321701" cy="2304288"/>
          </a:xfrm>
          <a:prstGeom prst="rect">
            <a:avLst/>
          </a:prstGeom>
          <a:ln>
            <a:solidFill>
              <a:schemeClr val="tx1"/>
            </a:solidFill>
          </a:ln>
        </p:spPr>
      </p:pic>
      <p:pic>
        <p:nvPicPr>
          <p:cNvPr id="12" name="Picture 11">
            <a:extLst>
              <a:ext uri="{FF2B5EF4-FFF2-40B4-BE49-F238E27FC236}">
                <a16:creationId xmlns:a16="http://schemas.microsoft.com/office/drawing/2014/main" id="{112D7858-4465-FA1A-A606-991DBB88CE3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978791" y="2267360"/>
            <a:ext cx="2234417" cy="2899777"/>
          </a:xfrm>
          <a:prstGeom prst="rect">
            <a:avLst/>
          </a:prstGeom>
          <a:ln>
            <a:solidFill>
              <a:schemeClr val="accent1"/>
            </a:solidFill>
          </a:ln>
        </p:spPr>
      </p:pic>
      <p:pic>
        <p:nvPicPr>
          <p:cNvPr id="15" name="Picture 14">
            <a:extLst>
              <a:ext uri="{FF2B5EF4-FFF2-40B4-BE49-F238E27FC236}">
                <a16:creationId xmlns:a16="http://schemas.microsoft.com/office/drawing/2014/main" id="{EFB6B30B-7A0A-3442-41BB-BB53CD603A1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216598" y="2565105"/>
            <a:ext cx="2304288" cy="2304288"/>
          </a:xfrm>
          <a:prstGeom prst="rect">
            <a:avLst/>
          </a:prstGeom>
          <a:ln>
            <a:solidFill>
              <a:schemeClr val="tx1"/>
            </a:solidFill>
          </a:ln>
        </p:spPr>
      </p:pic>
      <p:sp>
        <p:nvSpPr>
          <p:cNvPr id="4" name="Slide Number Placeholder 3">
            <a:extLst>
              <a:ext uri="{FF2B5EF4-FFF2-40B4-BE49-F238E27FC236}">
                <a16:creationId xmlns:a16="http://schemas.microsoft.com/office/drawing/2014/main" id="{690906D5-38BB-F48C-9379-756EDC7C72FC}"/>
              </a:ext>
            </a:extLst>
          </p:cNvPr>
          <p:cNvSpPr>
            <a:spLocks noGrp="1"/>
          </p:cNvSpPr>
          <p:nvPr>
            <p:ph type="sldNum" sz="quarter" idx="12"/>
          </p:nvPr>
        </p:nvSpPr>
        <p:spPr/>
        <p:txBody>
          <a:bodyPr/>
          <a:lstStyle/>
          <a:p>
            <a:fld id="{C8F7F351-82FE-6748-A3E2-20FA9B2ECD38}" type="slidenum">
              <a:rPr lang="en-US" smtClean="0"/>
              <a:t>27</a:t>
            </a:fld>
            <a:endParaRPr lang="en-US"/>
          </a:p>
        </p:txBody>
      </p:sp>
    </p:spTree>
    <p:extLst>
      <p:ext uri="{BB962C8B-B14F-4D97-AF65-F5344CB8AC3E}">
        <p14:creationId xmlns:p14="http://schemas.microsoft.com/office/powerpoint/2010/main" val="8617336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4FA1E40-57F8-57F6-DC92-57207D3415A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18BE19F-0774-E53D-05E5-95E4638D6513}"/>
              </a:ext>
            </a:extLst>
          </p:cNvPr>
          <p:cNvSpPr txBox="1">
            <a:spLocks noGrp="1"/>
          </p:cNvSpPr>
          <p:nvPr>
            <p:ph type="title" idx="4294967295"/>
          </p:nvPr>
        </p:nvSpPr>
        <p:spPr>
          <a:xfrm>
            <a:off x="1" y="201497"/>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Summary Notices (MSNs) at Medicare.gov</a:t>
            </a:r>
          </a:p>
        </p:txBody>
      </p:sp>
      <p:sp>
        <p:nvSpPr>
          <p:cNvPr id="8" name="TextBox 7">
            <a:extLst>
              <a:ext uri="{FF2B5EF4-FFF2-40B4-BE49-F238E27FC236}">
                <a16:creationId xmlns:a16="http://schemas.microsoft.com/office/drawing/2014/main" id="{1ACFD8FE-40D3-F259-B5F8-BBE8D2E3E6FA}"/>
              </a:ext>
            </a:extLst>
          </p:cNvPr>
          <p:cNvSpPr txBox="1"/>
          <p:nvPr/>
        </p:nvSpPr>
        <p:spPr>
          <a:xfrm>
            <a:off x="328447" y="1386060"/>
            <a:ext cx="11226244" cy="4585871"/>
          </a:xfrm>
          <a:prstGeom prst="rect">
            <a:avLst/>
          </a:prstGeom>
          <a:noFill/>
        </p:spPr>
        <p:txBody>
          <a:bodyPr wrap="square" lIns="91440" tIns="45720" rIns="91440" bIns="45720" rtlCol="0" anchor="t">
            <a:spAutoFit/>
          </a:bodyPr>
          <a:lstStyle/>
          <a:p>
            <a:pPr marL="525780" indent="-342900">
              <a:spcBef>
                <a:spcPts val="600"/>
              </a:spcBef>
              <a:spcAft>
                <a:spcPts val="600"/>
              </a:spcAft>
              <a:buClr>
                <a:srgbClr val="0C447C"/>
              </a:buClr>
              <a:buFont typeface="Arial" panose="020B0604020202020204" pitchFamily="34" charset="0"/>
              <a:buChar char="•"/>
            </a:pPr>
            <a:r>
              <a:rPr lang="en-US" sz="2200" dirty="0">
                <a:ea typeface="+mn-lt"/>
                <a:cs typeface="+mn-lt"/>
              </a:rPr>
              <a:t>No need to wait months to get paper copies of your Medicare Summary Notices (MSNs) - just log into your secure Medicare account at </a:t>
            </a:r>
            <a:r>
              <a:rPr lang="en-US" sz="2200" dirty="0">
                <a:ea typeface="+mn-lt"/>
                <a:cs typeface="+mn-lt"/>
                <a:hlinkClick r:id="rId3"/>
              </a:rPr>
              <a:t>Medicare.gov/account </a:t>
            </a:r>
            <a:r>
              <a:rPr lang="en-US" sz="2200" dirty="0">
                <a:ea typeface="+mn-lt"/>
                <a:cs typeface="+mn-lt"/>
              </a:rPr>
              <a:t>and sign up for electronic MSNs. </a:t>
            </a:r>
          </a:p>
          <a:p>
            <a:pPr marL="982980" lvl="1" indent="-342900">
              <a:spcBef>
                <a:spcPts val="600"/>
              </a:spcBef>
              <a:spcAft>
                <a:spcPts val="600"/>
              </a:spcAft>
              <a:buClr>
                <a:srgbClr val="0C447C"/>
              </a:buClr>
              <a:buFont typeface="Arial" panose="020B0604020202020204" pitchFamily="34" charset="0"/>
              <a:buChar char="•"/>
            </a:pPr>
            <a:r>
              <a:rPr lang="en-US" sz="2200" dirty="0">
                <a:ea typeface="+mn-lt"/>
                <a:cs typeface="+mn-lt"/>
              </a:rPr>
              <a:t>Every month you have processed claims, you’ll get an email with a secure link to your electronic MSN.</a:t>
            </a:r>
          </a:p>
          <a:p>
            <a:pPr marL="525780" indent="-342900">
              <a:spcBef>
                <a:spcPts val="600"/>
              </a:spcBef>
              <a:spcAft>
                <a:spcPts val="600"/>
              </a:spcAft>
              <a:buClr>
                <a:srgbClr val="0C447C"/>
              </a:buClr>
              <a:buFont typeface="Arial" panose="020B0604020202020204" pitchFamily="34" charset="0"/>
              <a:buChar char="•"/>
            </a:pPr>
            <a:r>
              <a:rPr lang="en-US" sz="2200" dirty="0">
                <a:ea typeface="+mn-lt"/>
                <a:cs typeface="+mn-lt"/>
              </a:rPr>
              <a:t>Get organized and reduce clutter. You’ll get your Medicare claims statements online faster and more frequently.</a:t>
            </a:r>
          </a:p>
          <a:p>
            <a:pPr marL="182880">
              <a:spcBef>
                <a:spcPts val="600"/>
              </a:spcBef>
              <a:spcAft>
                <a:spcPts val="600"/>
              </a:spcAft>
              <a:buClr>
                <a:srgbClr val="0C447C"/>
              </a:buClr>
            </a:pPr>
            <a:endParaRPr lang="en-US" sz="2200" dirty="0">
              <a:ea typeface="+mn-lt"/>
              <a:cs typeface="+mn-lt"/>
            </a:endParaRPr>
          </a:p>
          <a:p>
            <a:pPr marL="182880" algn="ctr">
              <a:spcBef>
                <a:spcPts val="600"/>
              </a:spcBef>
              <a:spcAft>
                <a:spcPts val="600"/>
              </a:spcAft>
              <a:buClr>
                <a:srgbClr val="0C447C"/>
              </a:buClr>
            </a:pPr>
            <a:r>
              <a:rPr lang="en-US" sz="2200" b="1" dirty="0">
                <a:solidFill>
                  <a:srgbClr val="FF0000"/>
                </a:solidFill>
                <a:ea typeface="+mn-lt"/>
                <a:cs typeface="+mn-lt"/>
              </a:rPr>
              <a:t>Help stop scammers:</a:t>
            </a:r>
          </a:p>
          <a:p>
            <a:pPr marL="182880" algn="ctr">
              <a:spcBef>
                <a:spcPts val="600"/>
              </a:spcBef>
              <a:spcAft>
                <a:spcPts val="600"/>
              </a:spcAft>
              <a:buClr>
                <a:srgbClr val="0C447C"/>
              </a:buClr>
            </a:pPr>
            <a:r>
              <a:rPr lang="en-US" sz="2200" dirty="0">
                <a:ea typeface="+mn-lt"/>
                <a:cs typeface="+mn-lt"/>
              </a:rPr>
              <a:t>Always check your Medicare statements! Getting electronic copies of your statements lets you easily check for fraud.</a:t>
            </a:r>
            <a:endParaRPr lang="en-US" sz="2200" dirty="0"/>
          </a:p>
        </p:txBody>
      </p:sp>
      <p:sp>
        <p:nvSpPr>
          <p:cNvPr id="4" name="Slide Number Placeholder 3">
            <a:extLst>
              <a:ext uri="{FF2B5EF4-FFF2-40B4-BE49-F238E27FC236}">
                <a16:creationId xmlns:a16="http://schemas.microsoft.com/office/drawing/2014/main" id="{E09D21E8-5531-11CB-0375-ACE7E1DA5A2F}"/>
              </a:ext>
            </a:extLst>
          </p:cNvPr>
          <p:cNvSpPr>
            <a:spLocks noGrp="1"/>
          </p:cNvSpPr>
          <p:nvPr>
            <p:ph type="sldNum" sz="quarter" idx="12"/>
          </p:nvPr>
        </p:nvSpPr>
        <p:spPr/>
        <p:txBody>
          <a:bodyPr/>
          <a:lstStyle/>
          <a:p>
            <a:fld id="{C8F7F351-82FE-6748-A3E2-20FA9B2ECD38}" type="slidenum">
              <a:rPr lang="en-US" smtClean="0"/>
              <a:t>28</a:t>
            </a:fld>
            <a:endParaRPr lang="en-US" dirty="0"/>
          </a:p>
        </p:txBody>
      </p:sp>
    </p:spTree>
    <p:extLst>
      <p:ext uri="{BB962C8B-B14F-4D97-AF65-F5344CB8AC3E}">
        <p14:creationId xmlns:p14="http://schemas.microsoft.com/office/powerpoint/2010/main" val="635629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6C7AB11-640A-A48F-377C-0438045D03B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292095-D42C-803F-D5F6-DED9C6BF5A7B}"/>
              </a:ext>
            </a:extLst>
          </p:cNvPr>
          <p:cNvSpPr txBox="1">
            <a:spLocks noGrp="1"/>
          </p:cNvSpPr>
          <p:nvPr>
            <p:ph type="title" idx="4294967295"/>
          </p:nvPr>
        </p:nvSpPr>
        <p:spPr>
          <a:xfrm>
            <a:off x="0" y="260874"/>
            <a:ext cx="12192000" cy="6001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&amp; You" Handbook at Medicare.gov</a:t>
            </a:r>
            <a:endParaRPr kumimoji="0" lang="en-US" sz="33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TextBox 7">
            <a:extLst>
              <a:ext uri="{FF2B5EF4-FFF2-40B4-BE49-F238E27FC236}">
                <a16:creationId xmlns:a16="http://schemas.microsoft.com/office/drawing/2014/main" id="{C6459562-283B-6841-2180-76F867BDF9ED}"/>
              </a:ext>
            </a:extLst>
          </p:cNvPr>
          <p:cNvSpPr txBox="1"/>
          <p:nvPr/>
        </p:nvSpPr>
        <p:spPr>
          <a:xfrm>
            <a:off x="416800" y="1459230"/>
            <a:ext cx="7782400" cy="3939540"/>
          </a:xfrm>
          <a:prstGeom prst="rect">
            <a:avLst/>
          </a:prstGeom>
          <a:noFill/>
        </p:spPr>
        <p:txBody>
          <a:bodyPr wrap="square" lIns="91440" tIns="45720" rIns="91440" bIns="45720" rtlCol="0" anchor="t">
            <a:spAutoFit/>
          </a:bodyPr>
          <a:lstStyle/>
          <a:p>
            <a:pPr marL="525780" indent="-342900">
              <a:spcBef>
                <a:spcPts val="600"/>
              </a:spcBef>
              <a:spcAft>
                <a:spcPts val="600"/>
              </a:spcAft>
              <a:buClr>
                <a:srgbClr val="0C447C"/>
              </a:buClr>
              <a:buFont typeface="Arial" panose="020B0604020202020204" pitchFamily="34" charset="0"/>
              <a:buChar char="•"/>
            </a:pPr>
            <a:r>
              <a:rPr lang="en-US" sz="2200" dirty="0">
                <a:ea typeface="+mn-lt"/>
                <a:cs typeface="+mn-lt"/>
              </a:rPr>
              <a:t>Sign up to get your next “Medicare &amp; You” handbook electronically. It has all the same information in a searchable electronic version, and available in large type and other formats.</a:t>
            </a:r>
          </a:p>
          <a:p>
            <a:pPr marL="525780" indent="-342900">
              <a:spcBef>
                <a:spcPts val="600"/>
              </a:spcBef>
              <a:spcAft>
                <a:spcPts val="600"/>
              </a:spcAft>
              <a:buClr>
                <a:srgbClr val="0C447C"/>
              </a:buClr>
              <a:buFont typeface="Arial" panose="020B0604020202020204" pitchFamily="34" charset="0"/>
              <a:buChar char="•"/>
            </a:pPr>
            <a:r>
              <a:rPr lang="en-US" sz="2200" dirty="0">
                <a:ea typeface="+mn-lt"/>
                <a:cs typeface="+mn-lt"/>
              </a:rPr>
              <a:t>The online version is updated throughout the year, so you’ll always have the most up-to-date information.</a:t>
            </a:r>
          </a:p>
          <a:p>
            <a:pPr marL="525780" indent="-342900">
              <a:spcBef>
                <a:spcPts val="600"/>
              </a:spcBef>
              <a:spcAft>
                <a:spcPts val="600"/>
              </a:spcAft>
              <a:buClr>
                <a:srgbClr val="0C447C"/>
              </a:buClr>
              <a:buFont typeface="Arial" panose="020B0604020202020204" pitchFamily="34" charset="0"/>
              <a:buChar char="•"/>
            </a:pPr>
            <a:r>
              <a:rPr lang="en-US" sz="2200" dirty="0">
                <a:ea typeface="+mn-lt"/>
                <a:cs typeface="+mn-lt"/>
              </a:rPr>
              <a:t>You can view it anywhere you take your electronic device, like at your doctor’s office.</a:t>
            </a:r>
          </a:p>
          <a:p>
            <a:pPr marL="525780" indent="-342900">
              <a:spcBef>
                <a:spcPts val="600"/>
              </a:spcBef>
              <a:spcAft>
                <a:spcPts val="600"/>
              </a:spcAft>
              <a:buClr>
                <a:srgbClr val="0C447C"/>
              </a:buClr>
              <a:buFont typeface="Arial" panose="020B0604020202020204" pitchFamily="34" charset="0"/>
              <a:buChar char="•"/>
            </a:pPr>
            <a:r>
              <a:rPr lang="en-US" sz="2200" dirty="0">
                <a:ea typeface="+mn-lt"/>
                <a:cs typeface="+mn-lt"/>
              </a:rPr>
              <a:t>If you change your mind later, you can always switch your settings back to “paper” in your Medicare account.</a:t>
            </a:r>
            <a:endParaRPr lang="en-US" sz="2200" dirty="0"/>
          </a:p>
        </p:txBody>
      </p:sp>
      <p:pic>
        <p:nvPicPr>
          <p:cNvPr id="6" name="Picture 5">
            <a:extLst>
              <a:ext uri="{FF2B5EF4-FFF2-40B4-BE49-F238E27FC236}">
                <a16:creationId xmlns:a16="http://schemas.microsoft.com/office/drawing/2014/main" id="{5ABE56FD-59BE-7F1B-5CD7-F668D50379A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10600" y="1613961"/>
            <a:ext cx="2793458" cy="3630078"/>
          </a:xfrm>
          <a:prstGeom prst="rect">
            <a:avLst/>
          </a:prstGeom>
        </p:spPr>
      </p:pic>
      <p:sp>
        <p:nvSpPr>
          <p:cNvPr id="4" name="Slide Number Placeholder 3">
            <a:extLst>
              <a:ext uri="{FF2B5EF4-FFF2-40B4-BE49-F238E27FC236}">
                <a16:creationId xmlns:a16="http://schemas.microsoft.com/office/drawing/2014/main" id="{FBB5CEFE-6C5E-78A0-454B-21D75079943E}"/>
              </a:ext>
            </a:extLst>
          </p:cNvPr>
          <p:cNvSpPr>
            <a:spLocks noGrp="1"/>
          </p:cNvSpPr>
          <p:nvPr>
            <p:ph type="sldNum" sz="quarter" idx="12"/>
          </p:nvPr>
        </p:nvSpPr>
        <p:spPr/>
        <p:txBody>
          <a:bodyPr/>
          <a:lstStyle/>
          <a:p>
            <a:fld id="{C8F7F351-82FE-6748-A3E2-20FA9B2ECD38}" type="slidenum">
              <a:rPr lang="en-US" smtClean="0"/>
              <a:t>29</a:t>
            </a:fld>
            <a:endParaRPr lang="en-US" dirty="0"/>
          </a:p>
        </p:txBody>
      </p:sp>
    </p:spTree>
    <p:extLst>
      <p:ext uri="{BB962C8B-B14F-4D97-AF65-F5344CB8AC3E}">
        <p14:creationId xmlns:p14="http://schemas.microsoft.com/office/powerpoint/2010/main" val="33903287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F678A58-4231-FAF8-7309-C838F2A5B3E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280D17D-F02D-CEAD-C84B-EF3A97554524}"/>
              </a:ext>
            </a:extLst>
          </p:cNvPr>
          <p:cNvSpPr txBox="1">
            <a:spLocks noGrp="1"/>
          </p:cNvSpPr>
          <p:nvPr>
            <p:ph type="title" idx="4294967295"/>
          </p:nvPr>
        </p:nvSpPr>
        <p:spPr>
          <a:xfrm>
            <a:off x="253999" y="201497"/>
            <a:ext cx="1162244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Innovate with Medicare</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Box 2">
            <a:extLst>
              <a:ext uri="{FF2B5EF4-FFF2-40B4-BE49-F238E27FC236}">
                <a16:creationId xmlns:a16="http://schemas.microsoft.com/office/drawing/2014/main" id="{15971F02-699A-7488-AA31-B9F542A78DBE}"/>
              </a:ext>
            </a:extLst>
          </p:cNvPr>
          <p:cNvSpPr txBox="1"/>
          <p:nvPr/>
        </p:nvSpPr>
        <p:spPr>
          <a:xfrm>
            <a:off x="253999" y="1386097"/>
            <a:ext cx="11257807" cy="3108543"/>
          </a:xfrm>
          <a:prstGeom prst="rect">
            <a:avLst/>
          </a:prstGeom>
          <a:noFill/>
        </p:spPr>
        <p:txBody>
          <a:bodyPr wrap="square" lIns="91440" tIns="45720" rIns="91440" bIns="45720" rtlCol="0" anchor="t">
            <a:spAutoFit/>
          </a:bodyPr>
          <a:lstStyle/>
          <a:p>
            <a:pPr marL="525780" indent="-342900">
              <a:spcBef>
                <a:spcPts val="600"/>
              </a:spcBef>
              <a:spcAft>
                <a:spcPts val="600"/>
              </a:spcAft>
              <a:buClr>
                <a:srgbClr val="0C447C"/>
              </a:buClr>
              <a:buFont typeface="Arial" panose="020B0604020202020204" pitchFamily="34" charset="0"/>
              <a:buChar char="•"/>
            </a:pPr>
            <a:r>
              <a:rPr lang="en-US" sz="2200" dirty="0">
                <a:ea typeface="+mn-lt"/>
                <a:cs typeface="+mn-lt"/>
              </a:rPr>
              <a:t>Medicare regularly develops demonstrations and pilot programs (known as models) to test and measure how well potential changes work. These initiatives focus on areas like quality of care, provider performance, and patient experience.</a:t>
            </a:r>
          </a:p>
          <a:p>
            <a:pPr marL="525780" indent="-342900">
              <a:spcBef>
                <a:spcPts val="600"/>
              </a:spcBef>
              <a:spcAft>
                <a:spcPts val="600"/>
              </a:spcAft>
              <a:buClr>
                <a:srgbClr val="0C447C"/>
              </a:buClr>
              <a:buFont typeface="Arial" panose="020B0604020202020204" pitchFamily="34" charset="0"/>
              <a:buChar char="•"/>
            </a:pPr>
            <a:r>
              <a:rPr lang="en-US" sz="2200" dirty="0">
                <a:ea typeface="+mn-lt"/>
                <a:cs typeface="+mn-lt"/>
              </a:rPr>
              <a:t>You may be able to participate in current models, like the </a:t>
            </a:r>
            <a:r>
              <a:rPr lang="en-US" sz="2200" b="1" dirty="0">
                <a:ea typeface="+mn-lt"/>
                <a:cs typeface="+mn-lt"/>
              </a:rPr>
              <a:t>Medicare Diabetes Prevention Program </a:t>
            </a:r>
            <a:r>
              <a:rPr lang="en-US" sz="2200" dirty="0">
                <a:ea typeface="+mn-lt"/>
                <a:cs typeface="+mn-lt"/>
              </a:rPr>
              <a:t>(helps you prevent type 2 diabetes), </a:t>
            </a:r>
            <a:r>
              <a:rPr lang="en-US" sz="2200" b="1" dirty="0">
                <a:ea typeface="+mn-lt"/>
                <a:cs typeface="+mn-lt"/>
              </a:rPr>
              <a:t>the ACCESS Model </a:t>
            </a:r>
            <a:r>
              <a:rPr lang="en-US" sz="2200" dirty="0">
                <a:ea typeface="+mn-lt"/>
                <a:cs typeface="+mn-lt"/>
              </a:rPr>
              <a:t>for people with chronic conditions or </a:t>
            </a:r>
            <a:r>
              <a:rPr lang="en-US" sz="2200" b="1" dirty="0">
                <a:ea typeface="+mn-lt"/>
                <a:cs typeface="+mn-lt"/>
              </a:rPr>
              <a:t>Medicare GLP-1 Bridge </a:t>
            </a:r>
            <a:r>
              <a:rPr lang="en-US" sz="2200" dirty="0">
                <a:ea typeface="+mn-lt"/>
                <a:cs typeface="+mn-lt"/>
              </a:rPr>
              <a:t>that provides access to certain GLP-1 drugs to help you lose weight and improve your health.</a:t>
            </a:r>
          </a:p>
          <a:p>
            <a:pPr marL="982980" lvl="1" indent="-342900">
              <a:spcBef>
                <a:spcPts val="600"/>
              </a:spcBef>
              <a:spcAft>
                <a:spcPts val="600"/>
              </a:spcAft>
              <a:buClr>
                <a:srgbClr val="0C447C"/>
              </a:buClr>
              <a:buFont typeface="Arial" panose="020B0604020202020204" pitchFamily="34" charset="0"/>
              <a:buChar char="•"/>
            </a:pPr>
            <a:r>
              <a:rPr lang="en-US" sz="2200" i="1" dirty="0">
                <a:ea typeface="+mn-lt"/>
                <a:cs typeface="+mn-lt"/>
              </a:rPr>
              <a:t>Ask your doctor if they participate in these models.</a:t>
            </a:r>
          </a:p>
        </p:txBody>
      </p:sp>
      <p:sp>
        <p:nvSpPr>
          <p:cNvPr id="8" name="TextBox 7">
            <a:extLst>
              <a:ext uri="{FF2B5EF4-FFF2-40B4-BE49-F238E27FC236}">
                <a16:creationId xmlns:a16="http://schemas.microsoft.com/office/drawing/2014/main" id="{1E4FE566-0273-5678-E149-E6B4CCEF6C51}"/>
              </a:ext>
            </a:extLst>
          </p:cNvPr>
          <p:cNvSpPr txBox="1"/>
          <p:nvPr/>
        </p:nvSpPr>
        <p:spPr>
          <a:xfrm>
            <a:off x="380011" y="5032909"/>
            <a:ext cx="10973789" cy="1107996"/>
          </a:xfrm>
          <a:prstGeom prst="rect">
            <a:avLst/>
          </a:prstGeom>
          <a:noFill/>
        </p:spPr>
        <p:txBody>
          <a:bodyPr wrap="square">
            <a:spAutoFit/>
          </a:bodyPr>
          <a:lstStyle/>
          <a:p>
            <a:pPr marL="182880">
              <a:spcBef>
                <a:spcPts val="600"/>
              </a:spcBef>
              <a:spcAft>
                <a:spcPts val="600"/>
              </a:spcAft>
              <a:buClr>
                <a:srgbClr val="0C447C"/>
              </a:buClr>
            </a:pPr>
            <a:r>
              <a:rPr lang="en-US" sz="2200" dirty="0">
                <a:ea typeface="+mn-lt"/>
                <a:cs typeface="+mn-lt"/>
              </a:rPr>
              <a:t>To learn more about current or future models, visit </a:t>
            </a:r>
            <a:r>
              <a:rPr lang="en-US" sz="2200" dirty="0">
                <a:ea typeface="+mn-lt"/>
                <a:cs typeface="+mn-lt"/>
                <a:hlinkClick r:id="rId3"/>
              </a:rPr>
              <a:t>CMS.gov/priorities/innovation/models </a:t>
            </a:r>
            <a:r>
              <a:rPr lang="en-US" sz="2200" dirty="0">
                <a:ea typeface="+mn-lt"/>
                <a:cs typeface="+mn-lt"/>
              </a:rPr>
              <a:t>or call 1-800-MEDICARE (1‑800‑633‑4227). TTY users can call 1‑877‑486‑2048.</a:t>
            </a:r>
            <a:endParaRPr lang="en-US" sz="2200" dirty="0"/>
          </a:p>
        </p:txBody>
      </p:sp>
      <p:sp>
        <p:nvSpPr>
          <p:cNvPr id="4" name="Slide Number Placeholder 3">
            <a:extLst>
              <a:ext uri="{FF2B5EF4-FFF2-40B4-BE49-F238E27FC236}">
                <a16:creationId xmlns:a16="http://schemas.microsoft.com/office/drawing/2014/main" id="{C73D3C0A-F71B-1EE8-0E6B-3CE778C6EED1}"/>
              </a:ext>
            </a:extLst>
          </p:cNvPr>
          <p:cNvSpPr>
            <a:spLocks noGrp="1"/>
          </p:cNvSpPr>
          <p:nvPr>
            <p:ph type="sldNum" sz="quarter" idx="12"/>
          </p:nvPr>
        </p:nvSpPr>
        <p:spPr/>
        <p:txBody>
          <a:bodyPr/>
          <a:lstStyle/>
          <a:p>
            <a:fld id="{C8F7F351-82FE-6748-A3E2-20FA9B2ECD38}" type="slidenum">
              <a:rPr lang="en-US" smtClean="0"/>
              <a:t>30</a:t>
            </a:fld>
            <a:endParaRPr lang="en-US"/>
          </a:p>
        </p:txBody>
      </p:sp>
    </p:spTree>
    <p:extLst>
      <p:ext uri="{BB962C8B-B14F-4D97-AF65-F5344CB8AC3E}">
        <p14:creationId xmlns:p14="http://schemas.microsoft.com/office/powerpoint/2010/main" val="2533228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FAE563E-9C26-1095-31E5-FA8A4F17BB1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75096FC-C185-C95E-3993-9B0D59D78DF5}"/>
              </a:ext>
            </a:extLst>
          </p:cNvPr>
          <p:cNvSpPr txBox="1">
            <a:spLocks noGrp="1"/>
          </p:cNvSpPr>
          <p:nvPr>
            <p:ph type="title" idx="4294967295"/>
          </p:nvPr>
        </p:nvSpPr>
        <p:spPr>
          <a:xfrm>
            <a:off x="2446317" y="201497"/>
            <a:ext cx="974568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Resources</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extBox 6">
            <a:extLst>
              <a:ext uri="{FF2B5EF4-FFF2-40B4-BE49-F238E27FC236}">
                <a16:creationId xmlns:a16="http://schemas.microsoft.com/office/drawing/2014/main" id="{146BC0B6-B2D2-677E-0DA1-F5CCBC95F2B3}"/>
              </a:ext>
            </a:extLst>
          </p:cNvPr>
          <p:cNvSpPr txBox="1"/>
          <p:nvPr/>
        </p:nvSpPr>
        <p:spPr>
          <a:xfrm>
            <a:off x="2177716" y="1432264"/>
            <a:ext cx="8494295" cy="3416320"/>
          </a:xfrm>
          <a:prstGeom prst="rect">
            <a:avLst/>
          </a:prstGeom>
          <a:noFill/>
        </p:spPr>
        <p:txBody>
          <a:bodyPr wrap="square" lIns="91440" tIns="45720" rIns="91440" bIns="45720" rtlCol="0" anchor="t">
            <a:spAutoFit/>
          </a:bodyPr>
          <a:lstStyle/>
          <a:p>
            <a:pPr marL="525780" indent="-342900">
              <a:spcBef>
                <a:spcPts val="600"/>
              </a:spcBef>
              <a:spcAft>
                <a:spcPts val="600"/>
              </a:spcAft>
              <a:buClr>
                <a:srgbClr val="0C447C"/>
              </a:buClr>
              <a:buFont typeface="Arial" panose="020B0604020202020204" pitchFamily="34" charset="0"/>
              <a:buChar char="•"/>
            </a:pPr>
            <a:r>
              <a:rPr lang="en-US" sz="2200" b="1" dirty="0">
                <a:ea typeface="+mn-lt"/>
                <a:cs typeface="+mn-lt"/>
                <a:hlinkClick r:id="rId3"/>
              </a:rPr>
              <a:t>Medicare.gov</a:t>
            </a:r>
            <a:endParaRPr lang="en-US" sz="2200" b="1" dirty="0">
              <a:ea typeface="+mn-lt"/>
              <a:cs typeface="+mn-lt"/>
            </a:endParaRPr>
          </a:p>
          <a:p>
            <a:pPr marL="525780" indent="-342900">
              <a:spcBef>
                <a:spcPts val="600"/>
              </a:spcBef>
              <a:spcAft>
                <a:spcPts val="600"/>
              </a:spcAft>
              <a:buClr>
                <a:srgbClr val="0C447C"/>
              </a:buClr>
              <a:buFont typeface="Arial" panose="020B0604020202020204" pitchFamily="34" charset="0"/>
              <a:buChar char="•"/>
            </a:pPr>
            <a:r>
              <a:rPr lang="en-US" sz="2200" b="1" dirty="0">
                <a:ea typeface="+mn-lt"/>
                <a:cs typeface="+mn-lt"/>
              </a:rPr>
              <a:t>1-800-MEDICARE</a:t>
            </a:r>
            <a:r>
              <a:rPr lang="en-US" sz="2200" dirty="0">
                <a:ea typeface="+mn-lt"/>
                <a:cs typeface="+mn-lt"/>
              </a:rPr>
              <a:t> (1-800-633-4227) (TTY: 1-877-486-2048)</a:t>
            </a:r>
          </a:p>
          <a:p>
            <a:pPr marL="982980" lvl="1" indent="-342900">
              <a:spcBef>
                <a:spcPts val="600"/>
              </a:spcBef>
              <a:spcAft>
                <a:spcPts val="600"/>
              </a:spcAft>
              <a:buClr>
                <a:srgbClr val="0C447C"/>
              </a:buClr>
              <a:buFont typeface="Arial" panose="020B0604020202020204" pitchFamily="34" charset="0"/>
              <a:buChar char="•"/>
            </a:pPr>
            <a:r>
              <a:rPr lang="en-US" sz="2200" dirty="0">
                <a:ea typeface="+mn-lt"/>
                <a:cs typeface="+mn-lt"/>
              </a:rPr>
              <a:t>Available 24 hours a day, including weekends.</a:t>
            </a:r>
          </a:p>
          <a:p>
            <a:pPr marL="982980" lvl="1" indent="-342900">
              <a:spcBef>
                <a:spcPts val="600"/>
              </a:spcBef>
              <a:spcAft>
                <a:spcPts val="600"/>
              </a:spcAft>
              <a:buClr>
                <a:srgbClr val="0C447C"/>
              </a:buClr>
              <a:buFont typeface="Arial" panose="020B0604020202020204" pitchFamily="34" charset="0"/>
              <a:buChar char="•"/>
            </a:pPr>
            <a:r>
              <a:rPr lang="en-US" sz="2200" dirty="0">
                <a:ea typeface="+mn-lt"/>
                <a:cs typeface="+mn-lt"/>
              </a:rPr>
              <a:t>Offers help comparing and enrolling in Medicare Advantage or Drug Plans and supporting ongoing insurance needs.</a:t>
            </a:r>
          </a:p>
          <a:p>
            <a:pPr marL="982980" lvl="1" indent="-342900">
              <a:spcBef>
                <a:spcPts val="600"/>
              </a:spcBef>
              <a:spcAft>
                <a:spcPts val="600"/>
              </a:spcAft>
              <a:buClr>
                <a:srgbClr val="0C447C"/>
              </a:buClr>
              <a:buFont typeface="Arial" panose="020B0604020202020204" pitchFamily="34" charset="0"/>
              <a:buChar char="•"/>
            </a:pPr>
            <a:r>
              <a:rPr lang="en-US" sz="2200" dirty="0">
                <a:ea typeface="+mn-lt"/>
                <a:cs typeface="+mn-lt"/>
              </a:rPr>
              <a:t>If you need help in a language other than English or Spanish, let the customer service representative know.</a:t>
            </a:r>
          </a:p>
        </p:txBody>
      </p:sp>
      <p:sp>
        <p:nvSpPr>
          <p:cNvPr id="4" name="Slide Number Placeholder 3">
            <a:extLst>
              <a:ext uri="{FF2B5EF4-FFF2-40B4-BE49-F238E27FC236}">
                <a16:creationId xmlns:a16="http://schemas.microsoft.com/office/drawing/2014/main" id="{0CDD1C82-B8BA-6162-4712-A081EE71CDBF}"/>
              </a:ext>
            </a:extLst>
          </p:cNvPr>
          <p:cNvSpPr>
            <a:spLocks noGrp="1"/>
          </p:cNvSpPr>
          <p:nvPr>
            <p:ph type="sldNum" sz="quarter" idx="12"/>
          </p:nvPr>
        </p:nvSpPr>
        <p:spPr/>
        <p:txBody>
          <a:bodyPr/>
          <a:lstStyle/>
          <a:p>
            <a:fld id="{C8F7F351-82FE-6748-A3E2-20FA9B2ECD38}" type="slidenum">
              <a:rPr lang="en-US" smtClean="0"/>
              <a:t>31</a:t>
            </a:fld>
            <a:endParaRPr lang="en-US"/>
          </a:p>
        </p:txBody>
      </p:sp>
    </p:spTree>
    <p:extLst>
      <p:ext uri="{BB962C8B-B14F-4D97-AF65-F5344CB8AC3E}">
        <p14:creationId xmlns:p14="http://schemas.microsoft.com/office/powerpoint/2010/main" val="11594623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C8ABDCC-A1AB-50A1-175E-3E7CD0D0899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F457B4F-D9F8-E889-CA8E-2254CCFE6DA7}"/>
              </a:ext>
            </a:extLst>
          </p:cNvPr>
          <p:cNvSpPr txBox="1">
            <a:spLocks noGrp="1"/>
          </p:cNvSpPr>
          <p:nvPr>
            <p:ph type="title" idx="4294967295"/>
          </p:nvPr>
        </p:nvSpPr>
        <p:spPr>
          <a:xfrm>
            <a:off x="0" y="201497"/>
            <a:ext cx="12191999" cy="5693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State Health Insurance Assistance Program (SHIP)</a:t>
            </a:r>
            <a:endParaRPr kumimoji="0" lang="en-US" sz="31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extBox 6">
            <a:extLst>
              <a:ext uri="{FF2B5EF4-FFF2-40B4-BE49-F238E27FC236}">
                <a16:creationId xmlns:a16="http://schemas.microsoft.com/office/drawing/2014/main" id="{28D94428-9046-FDCF-7605-A2713A0C2208}"/>
              </a:ext>
            </a:extLst>
          </p:cNvPr>
          <p:cNvSpPr txBox="1"/>
          <p:nvPr/>
        </p:nvSpPr>
        <p:spPr>
          <a:xfrm>
            <a:off x="381000" y="1435654"/>
            <a:ext cx="6530439" cy="3046988"/>
          </a:xfrm>
          <a:prstGeom prst="rect">
            <a:avLst/>
          </a:prstGeom>
          <a:noFill/>
        </p:spPr>
        <p:txBody>
          <a:bodyPr wrap="square" lIns="91440" tIns="45720" rIns="91440" bIns="45720" rtlCol="0" anchor="t">
            <a:spAutoFit/>
          </a:bodyPr>
          <a:lstStyle/>
          <a:p>
            <a:pPr marL="182880" algn="ctr">
              <a:buClr>
                <a:srgbClr val="0C447C"/>
              </a:buClr>
            </a:pPr>
            <a:r>
              <a:rPr lang="en-US" sz="2400" b="1" dirty="0">
                <a:ea typeface="+mn-lt"/>
                <a:cs typeface="+mn-lt"/>
              </a:rPr>
              <a:t>SHIP</a:t>
            </a:r>
            <a:r>
              <a:rPr lang="en-US" sz="2400" dirty="0">
                <a:ea typeface="+mn-lt"/>
                <a:cs typeface="+mn-lt"/>
              </a:rPr>
              <a:t> is a national program that offers free, personalized health insurance counseling to people with Medicare, their families, and caregivers to help them make informed decisions about their care and benefits.</a:t>
            </a:r>
          </a:p>
          <a:p>
            <a:pPr marL="457200" indent="-274320">
              <a:buClr>
                <a:srgbClr val="0C447C"/>
              </a:buClr>
              <a:buFont typeface="Wingdings" pitchFamily="2" charset="2"/>
              <a:buChar char="§"/>
            </a:pPr>
            <a:endParaRPr lang="en-US" sz="2400" dirty="0">
              <a:ea typeface="+mn-lt"/>
              <a:cs typeface="+mn-lt"/>
            </a:endParaRPr>
          </a:p>
          <a:p>
            <a:pPr marL="525780" indent="-342900">
              <a:buClr>
                <a:srgbClr val="0C447C"/>
              </a:buClr>
              <a:buFont typeface="Arial" panose="020B0604020202020204" pitchFamily="34" charset="0"/>
              <a:buChar char="•"/>
            </a:pPr>
            <a:r>
              <a:rPr lang="en-US" sz="2400" dirty="0">
                <a:highlight>
                  <a:srgbClr val="FFFF00"/>
                </a:highlight>
                <a:ea typeface="+mn-lt"/>
                <a:cs typeface="+mn-lt"/>
              </a:rPr>
              <a:t>[insert state specific contact info]</a:t>
            </a:r>
          </a:p>
          <a:p>
            <a:pPr marL="525780" indent="-342900">
              <a:buClr>
                <a:srgbClr val="0C447C"/>
              </a:buClr>
              <a:buFont typeface="Arial" panose="020B0604020202020204" pitchFamily="34" charset="0"/>
              <a:buChar char="•"/>
            </a:pPr>
            <a:r>
              <a:rPr lang="en-US" sz="2400" dirty="0">
                <a:ea typeface="+mn-lt"/>
                <a:cs typeface="+mn-lt"/>
              </a:rPr>
              <a:t>Visit </a:t>
            </a:r>
            <a:r>
              <a:rPr lang="en-US" sz="2400" dirty="0">
                <a:ea typeface="+mn-lt"/>
                <a:cs typeface="+mn-lt"/>
                <a:hlinkClick r:id="rId4"/>
              </a:rPr>
              <a:t>shiphelp.org </a:t>
            </a:r>
            <a:r>
              <a:rPr lang="en-US" sz="2400" dirty="0">
                <a:ea typeface="+mn-lt"/>
                <a:cs typeface="+mn-lt"/>
              </a:rPr>
              <a:t>for locations near you</a:t>
            </a:r>
            <a:endParaRPr lang="en-US" sz="2400" dirty="0"/>
          </a:p>
        </p:txBody>
      </p:sp>
      <p:pic>
        <p:nvPicPr>
          <p:cNvPr id="3" name="Picture 2">
            <a:extLst>
              <a:ext uri="{FF2B5EF4-FFF2-40B4-BE49-F238E27FC236}">
                <a16:creationId xmlns:a16="http://schemas.microsoft.com/office/drawing/2014/main" id="{0FAA24FF-233B-4CFA-7B05-A6DC7EF5D4C2}"/>
              </a:ext>
              <a:ext uri="{C183D7F6-B498-43B3-948B-1728B52AA6E4}">
                <adec:decorative xmlns:adec="http://schemas.microsoft.com/office/drawing/2017/decorative" val="1"/>
              </a:ext>
            </a:extLst>
          </p:cNvPr>
          <p:cNvPicPr>
            <a:picLocks noChangeAspect="1"/>
          </p:cNvPicPr>
          <p:nvPr/>
        </p:nvPicPr>
        <p:blipFill>
          <a:blip r:embed="rId5"/>
          <a:srcRect l="2605"/>
          <a:stretch>
            <a:fillRect/>
          </a:stretch>
        </p:blipFill>
        <p:spPr>
          <a:xfrm>
            <a:off x="7778338" y="1435654"/>
            <a:ext cx="4032662" cy="4393611"/>
          </a:xfrm>
          <a:prstGeom prst="rect">
            <a:avLst/>
          </a:prstGeom>
        </p:spPr>
      </p:pic>
      <p:sp>
        <p:nvSpPr>
          <p:cNvPr id="4" name="Slide Number Placeholder 3">
            <a:extLst>
              <a:ext uri="{FF2B5EF4-FFF2-40B4-BE49-F238E27FC236}">
                <a16:creationId xmlns:a16="http://schemas.microsoft.com/office/drawing/2014/main" id="{E629374B-C340-F4F8-B83E-D7D6E53DEE06}"/>
              </a:ext>
            </a:extLst>
          </p:cNvPr>
          <p:cNvSpPr>
            <a:spLocks noGrp="1"/>
          </p:cNvSpPr>
          <p:nvPr>
            <p:ph type="sldNum" sz="quarter" idx="12"/>
          </p:nvPr>
        </p:nvSpPr>
        <p:spPr/>
        <p:txBody>
          <a:bodyPr/>
          <a:lstStyle/>
          <a:p>
            <a:fld id="{C8F7F351-82FE-6748-A3E2-20FA9B2ECD38}" type="slidenum">
              <a:rPr lang="en-US" smtClean="0"/>
              <a:t>32</a:t>
            </a:fld>
            <a:endParaRPr lang="en-US"/>
          </a:p>
        </p:txBody>
      </p:sp>
    </p:spTree>
    <p:extLst>
      <p:ext uri="{BB962C8B-B14F-4D97-AF65-F5344CB8AC3E}">
        <p14:creationId xmlns:p14="http://schemas.microsoft.com/office/powerpoint/2010/main" val="34671437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4D393FA-5D5A-E78B-BF7F-80EFA049830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B636662-47B8-61FA-A3F3-4163C4BE5D33}"/>
              </a:ext>
            </a:extLst>
          </p:cNvPr>
          <p:cNvSpPr txBox="1">
            <a:spLocks noGrp="1"/>
          </p:cNvSpPr>
          <p:nvPr>
            <p:ph type="title" idx="4294967295"/>
          </p:nvPr>
        </p:nvSpPr>
        <p:spPr>
          <a:xfrm>
            <a:off x="1" y="201497"/>
            <a:ext cx="1187644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Contact Information</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extBox 6">
            <a:extLst>
              <a:ext uri="{FF2B5EF4-FFF2-40B4-BE49-F238E27FC236}">
                <a16:creationId xmlns:a16="http://schemas.microsoft.com/office/drawing/2014/main" id="{9FA9BAB2-AC1D-1BBF-14CB-F880F2152D8F}"/>
              </a:ext>
            </a:extLst>
          </p:cNvPr>
          <p:cNvSpPr txBox="1"/>
          <p:nvPr/>
        </p:nvSpPr>
        <p:spPr>
          <a:xfrm>
            <a:off x="2731999" y="1423779"/>
            <a:ext cx="8693288" cy="461665"/>
          </a:xfrm>
          <a:prstGeom prst="rect">
            <a:avLst/>
          </a:prstGeom>
          <a:noFill/>
        </p:spPr>
        <p:txBody>
          <a:bodyPr wrap="square" lIns="91440" tIns="45720" rIns="91440" bIns="45720" rtlCol="0" anchor="t">
            <a:spAutoFit/>
          </a:bodyPr>
          <a:lstStyle/>
          <a:p>
            <a:pPr marL="182880">
              <a:buClr>
                <a:srgbClr val="0C447C"/>
              </a:buClr>
            </a:pPr>
            <a:r>
              <a:rPr lang="en-US" sz="2400" dirty="0">
                <a:highlight>
                  <a:srgbClr val="FFFF00"/>
                </a:highlight>
              </a:rPr>
              <a:t>[insert presenter's contact information]</a:t>
            </a:r>
          </a:p>
        </p:txBody>
      </p:sp>
      <p:sp>
        <p:nvSpPr>
          <p:cNvPr id="4" name="Slide Number Placeholder 3">
            <a:extLst>
              <a:ext uri="{FF2B5EF4-FFF2-40B4-BE49-F238E27FC236}">
                <a16:creationId xmlns:a16="http://schemas.microsoft.com/office/drawing/2014/main" id="{BFE60EA2-C72B-BBEA-7AAF-5B43D64C3A0F}"/>
              </a:ext>
            </a:extLst>
          </p:cNvPr>
          <p:cNvSpPr>
            <a:spLocks noGrp="1"/>
          </p:cNvSpPr>
          <p:nvPr>
            <p:ph type="sldNum" sz="quarter" idx="12"/>
          </p:nvPr>
        </p:nvSpPr>
        <p:spPr/>
        <p:txBody>
          <a:bodyPr/>
          <a:lstStyle/>
          <a:p>
            <a:fld id="{C8F7F351-82FE-6748-A3E2-20FA9B2ECD38}" type="slidenum">
              <a:rPr lang="en-US" smtClean="0"/>
              <a:t>33</a:t>
            </a:fld>
            <a:endParaRPr lang="en-US"/>
          </a:p>
        </p:txBody>
      </p:sp>
    </p:spTree>
    <p:extLst>
      <p:ext uri="{BB962C8B-B14F-4D97-AF65-F5344CB8AC3E}">
        <p14:creationId xmlns:p14="http://schemas.microsoft.com/office/powerpoint/2010/main" val="32809299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2E67EE0-1571-D247-A2BF-417C9560F822}"/>
              </a:ext>
            </a:extLst>
          </p:cNvPr>
          <p:cNvSpPr txBox="1">
            <a:spLocks noGrp="1"/>
          </p:cNvSpPr>
          <p:nvPr>
            <p:ph type="title" idx="4294967295"/>
          </p:nvPr>
        </p:nvSpPr>
        <p:spPr>
          <a:xfrm>
            <a:off x="2410691" y="201497"/>
            <a:ext cx="978130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Disclaimer</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extBox 6">
            <a:extLst>
              <a:ext uri="{FF2B5EF4-FFF2-40B4-BE49-F238E27FC236}">
                <a16:creationId xmlns:a16="http://schemas.microsoft.com/office/drawing/2014/main" id="{69E139A6-DAA7-EB4E-A23B-C453E3F7C873}"/>
              </a:ext>
            </a:extLst>
          </p:cNvPr>
          <p:cNvSpPr txBox="1"/>
          <p:nvPr/>
        </p:nvSpPr>
        <p:spPr>
          <a:xfrm>
            <a:off x="2150108" y="1374171"/>
            <a:ext cx="9452083" cy="3416320"/>
          </a:xfrm>
          <a:prstGeom prst="rect">
            <a:avLst/>
          </a:prstGeom>
          <a:noFill/>
        </p:spPr>
        <p:txBody>
          <a:bodyPr wrap="square" lIns="91440" tIns="45720" rIns="91440" bIns="45720" rtlCol="0" anchor="t">
            <a:spAutoFit/>
          </a:bodyPr>
          <a:lstStyle/>
          <a:p>
            <a:pPr marL="525780" indent="-342900">
              <a:buClr>
                <a:srgbClr val="0C447C"/>
              </a:buClr>
              <a:buFont typeface="Arial" panose="020B0604020202020204" pitchFamily="34" charset="0"/>
              <a:buChar char="•"/>
            </a:pPr>
            <a:r>
              <a:rPr lang="en-US" sz="2400" dirty="0">
                <a:ea typeface="+mn-lt"/>
                <a:cs typeface="+mn-lt"/>
              </a:rPr>
              <a:t>This information is current at the time of presentation, but the Medicare policy is subject to change.</a:t>
            </a:r>
          </a:p>
          <a:p>
            <a:pPr marL="525780" indent="-342900">
              <a:buClr>
                <a:srgbClr val="0C447C"/>
              </a:buClr>
              <a:buFont typeface="Arial" panose="020B0604020202020204" pitchFamily="34" charset="0"/>
              <a:buChar char="•"/>
            </a:pPr>
            <a:r>
              <a:rPr lang="en-US" sz="2400" dirty="0">
                <a:ea typeface="+mn-lt"/>
                <a:cs typeface="+mn-lt"/>
              </a:rPr>
              <a:t>The contents of this document don’t have the force and effect of law and aren’t meant to bind the public in any way, unless specifically incorporated into a contract.</a:t>
            </a:r>
          </a:p>
          <a:p>
            <a:pPr marL="525780" indent="-342900">
              <a:buClr>
                <a:srgbClr val="0C447C"/>
              </a:buClr>
              <a:buFont typeface="Arial" panose="020B0604020202020204" pitchFamily="34" charset="0"/>
              <a:buChar char="•"/>
            </a:pPr>
            <a:r>
              <a:rPr lang="en-US" sz="2400" dirty="0">
                <a:ea typeface="+mn-lt"/>
                <a:cs typeface="+mn-lt"/>
              </a:rPr>
              <a:t>This document is intended only to provide clarity to the public regarding existing requirements under the law.</a:t>
            </a:r>
          </a:p>
          <a:p>
            <a:pPr marL="525780" indent="-342900">
              <a:buClr>
                <a:srgbClr val="0C447C"/>
              </a:buClr>
              <a:buFont typeface="Arial" panose="020B0604020202020204" pitchFamily="34" charset="0"/>
              <a:buChar char="•"/>
            </a:pPr>
            <a:r>
              <a:rPr lang="en-US" sz="2400" dirty="0">
                <a:ea typeface="+mn-lt"/>
                <a:cs typeface="+mn-lt"/>
              </a:rPr>
              <a:t>This communication was printed, published, or produced and disseminated at U.S. taxpayer expense.</a:t>
            </a:r>
            <a:endParaRPr lang="en-US" sz="2400" dirty="0"/>
          </a:p>
        </p:txBody>
      </p:sp>
      <p:sp>
        <p:nvSpPr>
          <p:cNvPr id="4" name="Slide Number Placeholder 3">
            <a:extLst>
              <a:ext uri="{FF2B5EF4-FFF2-40B4-BE49-F238E27FC236}">
                <a16:creationId xmlns:a16="http://schemas.microsoft.com/office/drawing/2014/main" id="{89CB1E3A-8936-DB4A-A351-BD650CB2DAEA}"/>
              </a:ext>
            </a:extLst>
          </p:cNvPr>
          <p:cNvSpPr>
            <a:spLocks noGrp="1"/>
          </p:cNvSpPr>
          <p:nvPr>
            <p:ph type="sldNum" sz="quarter" idx="12"/>
          </p:nvPr>
        </p:nvSpPr>
        <p:spPr/>
        <p:txBody>
          <a:bodyPr/>
          <a:lstStyle/>
          <a:p>
            <a:fld id="{C8F7F351-82FE-6748-A3E2-20FA9B2ECD38}" type="slidenum">
              <a:rPr lang="en-US" smtClean="0"/>
              <a:t>34</a:t>
            </a:fld>
            <a:endParaRPr lang="en-US"/>
          </a:p>
        </p:txBody>
      </p:sp>
    </p:spTree>
    <p:extLst>
      <p:ext uri="{BB962C8B-B14F-4D97-AF65-F5344CB8AC3E}">
        <p14:creationId xmlns:p14="http://schemas.microsoft.com/office/powerpoint/2010/main" val="33016945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PTDiamondthemepresen" id="{60C049AB-401F-EF43-A3AF-86458C1F765D}" vid="{27895DCB-09AB-284B-8E76-A90C198CA5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1379</TotalTime>
  <Words>5230</Words>
  <Application>Microsoft Office PowerPoint</Application>
  <PresentationFormat>Widescreen</PresentationFormat>
  <Paragraphs>351</Paragraphs>
  <Slides>34</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Times New Roman</vt:lpstr>
      <vt:lpstr>Wingdings</vt:lpstr>
      <vt:lpstr>Office Theme</vt:lpstr>
      <vt:lpstr>Medicare Open Enrollment</vt:lpstr>
      <vt:lpstr>2 Main Ways to Get Medicare Coverage</vt:lpstr>
      <vt:lpstr>Medicare’s Open Enrollment Period </vt:lpstr>
      <vt:lpstr>Review Your Plan’s Annual Notice of Change</vt:lpstr>
      <vt:lpstr>Open Enrollment: What You Can Do</vt:lpstr>
      <vt:lpstr>Medicare Advantage Considerations</vt:lpstr>
      <vt:lpstr>Medicare Part D Drug Coverage Considerations</vt:lpstr>
      <vt:lpstr>Medigap Policies </vt:lpstr>
      <vt:lpstr>Decision: Do I Need a Medigap Policy?</vt:lpstr>
      <vt:lpstr>Find Health &amp; Drug Plans at Medicare.gov</vt:lpstr>
      <vt:lpstr>Why Compare Plans on Medicare.gov?</vt:lpstr>
      <vt:lpstr>Beware of Marketing Fraud</vt:lpstr>
      <vt:lpstr>NEW Updates to Medicare.gov for OE 2027 </vt:lpstr>
      <vt:lpstr>NEW Updates to Medicare.gov/plan-compare for OE 2027 </vt:lpstr>
      <vt:lpstr>What Else is New in the Medicare Program for 2027?</vt:lpstr>
      <vt:lpstr>Medicare Savings Programs </vt:lpstr>
      <vt:lpstr>Part D Low-Income Subsidy (LIS or "Extra Help")</vt:lpstr>
      <vt:lpstr>2026* Income &amp; Resource Limits to Apply for Extra Help </vt:lpstr>
      <vt:lpstr>What You Pay Under Extra Help in 2027</vt:lpstr>
      <vt:lpstr>Qualifying for Extra Help </vt:lpstr>
      <vt:lpstr>Find Medicare providers</vt:lpstr>
      <vt:lpstr>2027 Open Enrollment Key Points</vt:lpstr>
      <vt:lpstr>2027 Open Enrollment Outreach Examples</vt:lpstr>
      <vt:lpstr>Medicare Diabetes Prevention Program (MDPP) Key Points September – November 2026 </vt:lpstr>
      <vt:lpstr>Medicare Diabetes Prevention Program Outreach Examples</vt:lpstr>
      <vt:lpstr>Medicare “Go Digital” Key Points September – Early 2027 </vt:lpstr>
      <vt:lpstr>Medicare “Go Digital” Outreach Examples</vt:lpstr>
      <vt:lpstr>Medicare Summary Notices (MSNs) at Medicare.gov</vt:lpstr>
      <vt:lpstr>"Medicare &amp; You" Handbook at Medicare.gov</vt:lpstr>
      <vt:lpstr>Innovate with Medicare</vt:lpstr>
      <vt:lpstr>Resources</vt:lpstr>
      <vt:lpstr>State Health Insurance Assistance Program (SHIP)</vt:lpstr>
      <vt:lpstr>Contact Information</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Booth, Natalie</dc:creator>
  <cp:lastModifiedBy>Gordon, Erin (CMS/OC)</cp:lastModifiedBy>
  <cp:revision>295</cp:revision>
  <cp:lastPrinted>2026-06-24T19:49:43Z</cp:lastPrinted>
  <dcterms:created xsi:type="dcterms:W3CDTF">2021-06-07T14:21:13Z</dcterms:created>
  <dcterms:modified xsi:type="dcterms:W3CDTF">2026-09-28T14:30:32Z</dcterms:modified>
</cp:coreProperties>
</file>