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54" r:id="rId2"/>
    <p:sldMasterId id="2147483651" r:id="rId3"/>
    <p:sldMasterId id="2147483935" r:id="rId4"/>
    <p:sldMasterId id="2147483948" r:id="rId5"/>
    <p:sldMasterId id="2147483960" r:id="rId6"/>
    <p:sldMasterId id="2147483972" r:id="rId7"/>
    <p:sldMasterId id="2147483987" r:id="rId8"/>
  </p:sldMasterIdLst>
  <p:notesMasterIdLst>
    <p:notesMasterId r:id="rId64"/>
  </p:notesMasterIdLst>
  <p:handoutMasterIdLst>
    <p:handoutMasterId r:id="rId65"/>
  </p:handoutMasterIdLst>
  <p:sldIdLst>
    <p:sldId id="404" r:id="rId9"/>
    <p:sldId id="428" r:id="rId10"/>
    <p:sldId id="429" r:id="rId11"/>
    <p:sldId id="444" r:id="rId12"/>
    <p:sldId id="352" r:id="rId13"/>
    <p:sldId id="436" r:id="rId14"/>
    <p:sldId id="437" r:id="rId15"/>
    <p:sldId id="412" r:id="rId16"/>
    <p:sldId id="438" r:id="rId17"/>
    <p:sldId id="413" r:id="rId18"/>
    <p:sldId id="424" r:id="rId19"/>
    <p:sldId id="425" r:id="rId20"/>
    <p:sldId id="426" r:id="rId21"/>
    <p:sldId id="432" r:id="rId22"/>
    <p:sldId id="439" r:id="rId23"/>
    <p:sldId id="433" r:id="rId24"/>
    <p:sldId id="440" r:id="rId25"/>
    <p:sldId id="430" r:id="rId26"/>
    <p:sldId id="448" r:id="rId27"/>
    <p:sldId id="441" r:id="rId28"/>
    <p:sldId id="442" r:id="rId29"/>
    <p:sldId id="486" r:id="rId30"/>
    <p:sldId id="443" r:id="rId31"/>
    <p:sldId id="453" r:id="rId32"/>
    <p:sldId id="454" r:id="rId33"/>
    <p:sldId id="455" r:id="rId34"/>
    <p:sldId id="456" r:id="rId35"/>
    <p:sldId id="457" r:id="rId36"/>
    <p:sldId id="458" r:id="rId37"/>
    <p:sldId id="459" r:id="rId38"/>
    <p:sldId id="483" r:id="rId39"/>
    <p:sldId id="460" r:id="rId40"/>
    <p:sldId id="461" r:id="rId41"/>
    <p:sldId id="462" r:id="rId42"/>
    <p:sldId id="463" r:id="rId43"/>
    <p:sldId id="464" r:id="rId44"/>
    <p:sldId id="465" r:id="rId45"/>
    <p:sldId id="466" r:id="rId46"/>
    <p:sldId id="467" r:id="rId47"/>
    <p:sldId id="468" r:id="rId48"/>
    <p:sldId id="469" r:id="rId49"/>
    <p:sldId id="484" r:id="rId50"/>
    <p:sldId id="470" r:id="rId51"/>
    <p:sldId id="485" r:id="rId52"/>
    <p:sldId id="471" r:id="rId53"/>
    <p:sldId id="472" r:id="rId54"/>
    <p:sldId id="473" r:id="rId55"/>
    <p:sldId id="474" r:id="rId56"/>
    <p:sldId id="475" r:id="rId57"/>
    <p:sldId id="476" r:id="rId58"/>
    <p:sldId id="477" r:id="rId59"/>
    <p:sldId id="478" r:id="rId60"/>
    <p:sldId id="479" r:id="rId61"/>
    <p:sldId id="481" r:id="rId62"/>
    <p:sldId id="482" r:id="rId63"/>
  </p:sldIdLst>
  <p:sldSz cx="9144000" cy="6858000" type="screen4x3"/>
  <p:notesSz cx="7010400" cy="9296400"/>
  <p:defaultTextStyle>
    <a:defPPr>
      <a:defRPr lang="en-US"/>
    </a:defPPr>
    <a:lvl1pPr algn="l" rtl="0" eaLnBrk="0" fontAlgn="base" hangingPunct="0">
      <a:spcBef>
        <a:spcPct val="0"/>
      </a:spcBef>
      <a:spcAft>
        <a:spcPct val="0"/>
      </a:spcAft>
      <a:defRPr sz="2000" kern="1200">
        <a:solidFill>
          <a:schemeClr val="tx1"/>
        </a:solidFill>
        <a:latin typeface="Arial" charset="0"/>
        <a:ea typeface="+mn-ea"/>
        <a:cs typeface="+mn-cs"/>
      </a:defRPr>
    </a:lvl1pPr>
    <a:lvl2pPr marL="457200" algn="l" rtl="0" eaLnBrk="0" fontAlgn="base" hangingPunct="0">
      <a:spcBef>
        <a:spcPct val="0"/>
      </a:spcBef>
      <a:spcAft>
        <a:spcPct val="0"/>
      </a:spcAft>
      <a:defRPr sz="2000" kern="1200">
        <a:solidFill>
          <a:schemeClr val="tx1"/>
        </a:solidFill>
        <a:latin typeface="Arial" charset="0"/>
        <a:ea typeface="+mn-ea"/>
        <a:cs typeface="+mn-cs"/>
      </a:defRPr>
    </a:lvl2pPr>
    <a:lvl3pPr marL="914400" algn="l" rtl="0" eaLnBrk="0" fontAlgn="base" hangingPunct="0">
      <a:spcBef>
        <a:spcPct val="0"/>
      </a:spcBef>
      <a:spcAft>
        <a:spcPct val="0"/>
      </a:spcAft>
      <a:defRPr sz="2000" kern="1200">
        <a:solidFill>
          <a:schemeClr val="tx1"/>
        </a:solidFill>
        <a:latin typeface="Arial" charset="0"/>
        <a:ea typeface="+mn-ea"/>
        <a:cs typeface="+mn-cs"/>
      </a:defRPr>
    </a:lvl3pPr>
    <a:lvl4pPr marL="1371600" algn="l" rtl="0" eaLnBrk="0" fontAlgn="base" hangingPunct="0">
      <a:spcBef>
        <a:spcPct val="0"/>
      </a:spcBef>
      <a:spcAft>
        <a:spcPct val="0"/>
      </a:spcAft>
      <a:defRPr sz="2000" kern="1200">
        <a:solidFill>
          <a:schemeClr val="tx1"/>
        </a:solidFill>
        <a:latin typeface="Arial" charset="0"/>
        <a:ea typeface="+mn-ea"/>
        <a:cs typeface="+mn-cs"/>
      </a:defRPr>
    </a:lvl4pPr>
    <a:lvl5pPr marL="1828800" algn="l" rtl="0" eaLnBrk="0" fontAlgn="base" hangingPunct="0">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S" initials="C" lastIdx="1" clrIdx="0"/>
  <p:cmAuthor id="1" name="Leatrice Berman Sandler" initials="LBS" lastIdx="1" clrIdx="1"/>
  <p:cmAuthor id="2" name="TASHA TRUSTY" initials="TT" lastIdx="1" clrIdx="2">
    <p:extLst>
      <p:ext uri="{19B8F6BF-5375-455C-9EA6-DF929625EA0E}">
        <p15:presenceInfo xmlns:p15="http://schemas.microsoft.com/office/powerpoint/2012/main" userId="S-1-5-21-4095628063-3556742122-3606576086-85452" providerId="AD"/>
      </p:ext>
    </p:extLst>
  </p:cmAuthor>
  <p:cmAuthor id="3" name="JUDITH CASH" initials="JC" lastIdx="9" clrIdx="3">
    <p:extLst>
      <p:ext uri="{19B8F6BF-5375-455C-9EA6-DF929625EA0E}">
        <p15:presenceInfo xmlns:p15="http://schemas.microsoft.com/office/powerpoint/2012/main" userId="S-1-5-21-4095628063-3556742122-3606576086-82560" providerId="AD"/>
      </p:ext>
    </p:extLst>
  </p:cmAuthor>
  <p:cmAuthor id="4" name="STACEY Krometis" initials="SK" lastIdx="15" clrIdx="4">
    <p:extLst>
      <p:ext uri="{19B8F6BF-5375-455C-9EA6-DF929625EA0E}">
        <p15:presenceInfo xmlns:p15="http://schemas.microsoft.com/office/powerpoint/2012/main" userId="S-1-5-21-4095628063-3556742122-3606576086-57159" providerId="AD"/>
      </p:ext>
    </p:extLst>
  </p:cmAuthor>
  <p:cmAuthor id="5" name="CYNTHIA HOWE" initials="CH" lastIdx="3" clrIdx="5">
    <p:extLst>
      <p:ext uri="{19B8F6BF-5375-455C-9EA6-DF929625EA0E}">
        <p15:presenceInfo xmlns:p15="http://schemas.microsoft.com/office/powerpoint/2012/main" userId="S-1-5-21-4095628063-3556742122-3606576086-901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0F4"/>
    <a:srgbClr val="0000FF"/>
    <a:srgbClr val="0D0D0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76" autoAdjust="0"/>
    <p:restoredTop sz="89413" autoAdjust="0"/>
  </p:normalViewPr>
  <p:slideViewPr>
    <p:cSldViewPr>
      <p:cViewPr varScale="1">
        <p:scale>
          <a:sx n="66" d="100"/>
          <a:sy n="66" d="100"/>
        </p:scale>
        <p:origin x="1380" y="78"/>
      </p:cViewPr>
      <p:guideLst>
        <p:guide orient="horz" pos="2160"/>
        <p:guide pos="2880"/>
      </p:guideLst>
    </p:cSldViewPr>
  </p:slideViewPr>
  <p:outlineViewPr>
    <p:cViewPr>
      <p:scale>
        <a:sx n="33" d="100"/>
        <a:sy n="33" d="100"/>
      </p:scale>
      <p:origin x="0" y="432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presProps" Target="presProp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68BC6A-1091-44E5-82C2-0C487EBF5C7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75DC5C7-AEF8-40BD-AC77-E926B75799D8}" type="pres">
      <dgm:prSet presAssocID="{6768BC6A-1091-44E5-82C2-0C487EBF5C74}" presName="linear" presStyleCnt="0">
        <dgm:presLayoutVars>
          <dgm:animLvl val="lvl"/>
          <dgm:resizeHandles val="exact"/>
        </dgm:presLayoutVars>
      </dgm:prSet>
      <dgm:spPr/>
      <dgm:t>
        <a:bodyPr/>
        <a:lstStyle/>
        <a:p>
          <a:endParaRPr lang="en-US"/>
        </a:p>
      </dgm:t>
    </dgm:pt>
  </dgm:ptLst>
  <dgm:cxnLst>
    <dgm:cxn modelId="{B9DB4989-DB71-4382-930A-0087438AD3AD}" type="presOf" srcId="{6768BC6A-1091-44E5-82C2-0C487EBF5C74}" destId="{E75DC5C7-AEF8-40BD-AC77-E926B75799D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8C15E6-F40E-44AE-A6F5-57500745F3BC}"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870D9D5B-7475-4E33-A16D-3F2548A05DA6}">
      <dgm:prSet phldrT="[Text]"/>
      <dgm:spPr/>
      <dgm:t>
        <a:bodyPr/>
        <a:lstStyle/>
        <a:p>
          <a:r>
            <a:rPr lang="en-US" dirty="0" smtClean="0"/>
            <a:t>PERM </a:t>
          </a:r>
          <a:endParaRPr lang="en-US" dirty="0"/>
        </a:p>
      </dgm:t>
    </dgm:pt>
    <dgm:pt modelId="{2DA3E3A7-EE3D-49BA-A55D-A6B5A3EB4F44}" type="parTrans" cxnId="{A45AF0AB-87A0-47BC-BC6F-23A74ABF685D}">
      <dgm:prSet/>
      <dgm:spPr/>
      <dgm:t>
        <a:bodyPr/>
        <a:lstStyle/>
        <a:p>
          <a:endParaRPr lang="en-US"/>
        </a:p>
      </dgm:t>
    </dgm:pt>
    <dgm:pt modelId="{AEF97666-769C-448A-A76D-9C5408DB865E}" type="sibTrans" cxnId="{A45AF0AB-87A0-47BC-BC6F-23A74ABF685D}">
      <dgm:prSet/>
      <dgm:spPr/>
      <dgm:t>
        <a:bodyPr/>
        <a:lstStyle/>
        <a:p>
          <a:endParaRPr lang="en-US"/>
        </a:p>
      </dgm:t>
    </dgm:pt>
    <dgm:pt modelId="{D3ECD37D-B36B-4B89-B6C1-1012FC8C50F1}">
      <dgm:prSet phldrT="[Text]"/>
      <dgm:spPr/>
      <dgm:t>
        <a:bodyPr/>
        <a:lstStyle/>
        <a:p>
          <a:r>
            <a:rPr lang="en-US" dirty="0" smtClean="0"/>
            <a:t>MEQC</a:t>
          </a:r>
          <a:endParaRPr lang="en-US" dirty="0"/>
        </a:p>
      </dgm:t>
    </dgm:pt>
    <dgm:pt modelId="{083E4E28-F883-4DDF-AAC5-2FC330B0C697}" type="parTrans" cxnId="{96F52A91-9569-42B0-812C-006F38354FBA}">
      <dgm:prSet/>
      <dgm:spPr/>
      <dgm:t>
        <a:bodyPr/>
        <a:lstStyle/>
        <a:p>
          <a:endParaRPr lang="en-US"/>
        </a:p>
      </dgm:t>
    </dgm:pt>
    <dgm:pt modelId="{E6958D64-EACF-4639-A7D1-0ACFF70F9FF3}" type="sibTrans" cxnId="{96F52A91-9569-42B0-812C-006F38354FBA}">
      <dgm:prSet/>
      <dgm:spPr/>
      <dgm:t>
        <a:bodyPr/>
        <a:lstStyle/>
        <a:p>
          <a:endParaRPr lang="en-US"/>
        </a:p>
      </dgm:t>
    </dgm:pt>
    <dgm:pt modelId="{05F19BFD-6DBC-4777-B838-FF237597643A}">
      <dgm:prSet phldrT="[Text]"/>
      <dgm:spPr/>
      <dgm:t>
        <a:bodyPr/>
        <a:lstStyle/>
        <a:p>
          <a:r>
            <a:rPr lang="en-US" baseline="0" dirty="0" smtClean="0"/>
            <a:t>Pilot review performed by States </a:t>
          </a:r>
          <a:endParaRPr lang="en-US" dirty="0"/>
        </a:p>
      </dgm:t>
    </dgm:pt>
    <dgm:pt modelId="{0CD6FFAE-51D5-409D-93D1-3239D73C45CF}" type="parTrans" cxnId="{099A2DCA-115A-4686-92ED-92A8E1053C39}">
      <dgm:prSet/>
      <dgm:spPr/>
      <dgm:t>
        <a:bodyPr/>
        <a:lstStyle/>
        <a:p>
          <a:endParaRPr lang="en-US"/>
        </a:p>
      </dgm:t>
    </dgm:pt>
    <dgm:pt modelId="{4F80696D-42D6-4DE2-9DA9-08F20C8DCD3C}" type="sibTrans" cxnId="{099A2DCA-115A-4686-92ED-92A8E1053C39}">
      <dgm:prSet/>
      <dgm:spPr/>
      <dgm:t>
        <a:bodyPr/>
        <a:lstStyle/>
        <a:p>
          <a:endParaRPr lang="en-US"/>
        </a:p>
      </dgm:t>
    </dgm:pt>
    <dgm:pt modelId="{41CAC637-A937-440B-8A5E-6F50190EDEBC}">
      <dgm:prSet phldrT="[Text]"/>
      <dgm:spPr/>
      <dgm:t>
        <a:bodyPr/>
        <a:lstStyle/>
        <a:p>
          <a:r>
            <a:rPr lang="en-US" dirty="0" smtClean="0"/>
            <a:t>PERM</a:t>
          </a:r>
        </a:p>
      </dgm:t>
    </dgm:pt>
    <dgm:pt modelId="{C4E72E2B-6970-4006-91AF-B80A8B9D64D3}" type="parTrans" cxnId="{CDA1921D-BB8D-466C-96D9-53A0C55CF3C1}">
      <dgm:prSet/>
      <dgm:spPr/>
      <dgm:t>
        <a:bodyPr/>
        <a:lstStyle/>
        <a:p>
          <a:endParaRPr lang="en-US"/>
        </a:p>
      </dgm:t>
    </dgm:pt>
    <dgm:pt modelId="{6F1C2639-9C6A-4EA6-86CA-0E6B94AB3C75}" type="sibTrans" cxnId="{CDA1921D-BB8D-466C-96D9-53A0C55CF3C1}">
      <dgm:prSet/>
      <dgm:spPr/>
      <dgm:t>
        <a:bodyPr/>
        <a:lstStyle/>
        <a:p>
          <a:endParaRPr lang="en-US"/>
        </a:p>
      </dgm:t>
    </dgm:pt>
    <dgm:pt modelId="{B5AB4F72-9459-42FF-8B5F-E8A51895A8EA}">
      <dgm:prSet phldrT="[Text]"/>
      <dgm:spPr/>
      <dgm:t>
        <a:bodyPr/>
        <a:lstStyle/>
        <a:p>
          <a:r>
            <a:rPr lang="en-US" dirty="0" smtClean="0"/>
            <a:t>Next Improper Payment Rate calculated for Eligibility and frozen until next PERM Cycle</a:t>
          </a:r>
          <a:endParaRPr lang="en-US" dirty="0"/>
        </a:p>
      </dgm:t>
    </dgm:pt>
    <dgm:pt modelId="{EE6EB9BE-1B4A-461F-B0BC-EC1CBD6C240A}" type="parTrans" cxnId="{5DFBDCEE-F961-46A2-8B31-1C11BC6BC258}">
      <dgm:prSet/>
      <dgm:spPr/>
      <dgm:t>
        <a:bodyPr/>
        <a:lstStyle/>
        <a:p>
          <a:endParaRPr lang="en-US"/>
        </a:p>
      </dgm:t>
    </dgm:pt>
    <dgm:pt modelId="{4B7DC5C7-D2E6-4D95-8DFF-02ECF65E654D}" type="sibTrans" cxnId="{5DFBDCEE-F961-46A2-8B31-1C11BC6BC258}">
      <dgm:prSet/>
      <dgm:spPr/>
      <dgm:t>
        <a:bodyPr/>
        <a:lstStyle/>
        <a:p>
          <a:endParaRPr lang="en-US"/>
        </a:p>
      </dgm:t>
    </dgm:pt>
    <dgm:pt modelId="{9B0DC3A9-2D7E-4145-A5E4-14817485AF76}">
      <dgm:prSet phldrT="[Text]"/>
      <dgm:spPr/>
      <dgm:t>
        <a:bodyPr/>
        <a:lstStyle/>
        <a:p>
          <a:r>
            <a:rPr lang="en-US" dirty="0" smtClean="0"/>
            <a:t>No error rate calculated</a:t>
          </a:r>
          <a:endParaRPr lang="en-US" dirty="0"/>
        </a:p>
      </dgm:t>
    </dgm:pt>
    <dgm:pt modelId="{DA7704C3-1D38-4D80-94C1-EA8C0FA1B1DD}" type="parTrans" cxnId="{9A52D9FD-44E4-416F-9CED-3EC9BE3CEE05}">
      <dgm:prSet/>
      <dgm:spPr/>
      <dgm:t>
        <a:bodyPr/>
        <a:lstStyle/>
        <a:p>
          <a:endParaRPr lang="en-US"/>
        </a:p>
      </dgm:t>
    </dgm:pt>
    <dgm:pt modelId="{A97621B5-2E59-48C9-8592-8CF88844872F}" type="sibTrans" cxnId="{9A52D9FD-44E4-416F-9CED-3EC9BE3CEE05}">
      <dgm:prSet/>
      <dgm:spPr/>
      <dgm:t>
        <a:bodyPr/>
        <a:lstStyle/>
        <a:p>
          <a:endParaRPr lang="en-US"/>
        </a:p>
      </dgm:t>
    </dgm:pt>
    <dgm:pt modelId="{95387AEA-14A7-44B2-BBEB-B6E0DCF9E161}">
      <dgm:prSet/>
      <dgm:spPr/>
      <dgm:t>
        <a:bodyPr/>
        <a:lstStyle/>
        <a:p>
          <a:r>
            <a:rPr lang="en-US" dirty="0" smtClean="0"/>
            <a:t>Improper Payment Rate calculated for Eligibility and frozen until next PERM Cycle</a:t>
          </a:r>
          <a:endParaRPr lang="en-US" dirty="0"/>
        </a:p>
      </dgm:t>
    </dgm:pt>
    <dgm:pt modelId="{B3B048DE-FF1D-45A2-9742-D0C67F56C900}" type="parTrans" cxnId="{803624CF-D6F7-452D-B4A8-C7D4C8475E98}">
      <dgm:prSet/>
      <dgm:spPr/>
      <dgm:t>
        <a:bodyPr/>
        <a:lstStyle/>
        <a:p>
          <a:endParaRPr lang="en-US"/>
        </a:p>
      </dgm:t>
    </dgm:pt>
    <dgm:pt modelId="{D5C97232-24CB-4AC9-97E8-A9E09FAC0218}" type="sibTrans" cxnId="{803624CF-D6F7-452D-B4A8-C7D4C8475E98}">
      <dgm:prSet/>
      <dgm:spPr/>
      <dgm:t>
        <a:bodyPr/>
        <a:lstStyle/>
        <a:p>
          <a:endParaRPr lang="en-US"/>
        </a:p>
      </dgm:t>
    </dgm:pt>
    <dgm:pt modelId="{0891071B-876C-48E5-99E8-C20016A2024A}">
      <dgm:prSet/>
      <dgm:spPr/>
      <dgm:t>
        <a:bodyPr/>
        <a:lstStyle/>
        <a:p>
          <a:endParaRPr lang="en-US" dirty="0"/>
        </a:p>
      </dgm:t>
    </dgm:pt>
    <dgm:pt modelId="{6F62E076-6B7F-4CE4-8B4A-94F285E907F6}" type="parTrans" cxnId="{0D329B73-3BF8-4EEA-98C3-000C610E4822}">
      <dgm:prSet/>
      <dgm:spPr/>
      <dgm:t>
        <a:bodyPr/>
        <a:lstStyle/>
        <a:p>
          <a:endParaRPr lang="en-US"/>
        </a:p>
      </dgm:t>
    </dgm:pt>
    <dgm:pt modelId="{CBDDB98B-C2F2-4180-B93C-37AC8293EA5C}" type="sibTrans" cxnId="{0D329B73-3BF8-4EEA-98C3-000C610E4822}">
      <dgm:prSet/>
      <dgm:spPr/>
      <dgm:t>
        <a:bodyPr/>
        <a:lstStyle/>
        <a:p>
          <a:endParaRPr lang="en-US"/>
        </a:p>
      </dgm:t>
    </dgm:pt>
    <dgm:pt modelId="{F784669C-4304-4139-89DE-E5D75BBD22CE}">
      <dgm:prSet/>
      <dgm:spPr/>
      <dgm:t>
        <a:bodyPr/>
        <a:lstStyle/>
        <a:p>
          <a:r>
            <a:rPr lang="en-US" dirty="0" smtClean="0"/>
            <a:t>States complete CAPs</a:t>
          </a:r>
          <a:endParaRPr lang="en-US" dirty="0"/>
        </a:p>
      </dgm:t>
    </dgm:pt>
    <dgm:pt modelId="{85F77A4D-6150-40B5-BB12-F7D29974CA3C}" type="parTrans" cxnId="{36107AAB-FCF7-4106-810C-92FF963E1E78}">
      <dgm:prSet/>
      <dgm:spPr/>
      <dgm:t>
        <a:bodyPr/>
        <a:lstStyle/>
        <a:p>
          <a:endParaRPr lang="en-US"/>
        </a:p>
      </dgm:t>
    </dgm:pt>
    <dgm:pt modelId="{DC4C8EC6-486C-4E4F-8BC4-F48E75B2B9AB}" type="sibTrans" cxnId="{36107AAB-FCF7-4106-810C-92FF963E1E78}">
      <dgm:prSet/>
      <dgm:spPr/>
      <dgm:t>
        <a:bodyPr/>
        <a:lstStyle/>
        <a:p>
          <a:endParaRPr lang="en-US"/>
        </a:p>
      </dgm:t>
    </dgm:pt>
    <dgm:pt modelId="{1598889B-F29D-46D9-8FFD-95D63CAFB06B}">
      <dgm:prSet phldrT="[Text]"/>
      <dgm:spPr/>
      <dgm:t>
        <a:bodyPr/>
        <a:lstStyle/>
        <a:p>
          <a:r>
            <a:rPr lang="en-US" dirty="0" smtClean="0"/>
            <a:t>States complete CAPs</a:t>
          </a:r>
          <a:endParaRPr lang="en-US" dirty="0"/>
        </a:p>
      </dgm:t>
    </dgm:pt>
    <dgm:pt modelId="{DDEAB216-4DA7-47D9-8440-3E38FF39E701}" type="parTrans" cxnId="{1230CCCE-8471-4CA7-846D-A9C9E27F8981}">
      <dgm:prSet/>
      <dgm:spPr/>
      <dgm:t>
        <a:bodyPr/>
        <a:lstStyle/>
        <a:p>
          <a:endParaRPr lang="en-US"/>
        </a:p>
      </dgm:t>
    </dgm:pt>
    <dgm:pt modelId="{399DC1F8-F018-419A-9D7E-D5F59DFF0472}" type="sibTrans" cxnId="{1230CCCE-8471-4CA7-846D-A9C9E27F8981}">
      <dgm:prSet/>
      <dgm:spPr/>
      <dgm:t>
        <a:bodyPr/>
        <a:lstStyle/>
        <a:p>
          <a:endParaRPr lang="en-US"/>
        </a:p>
      </dgm:t>
    </dgm:pt>
    <dgm:pt modelId="{04800BBF-1734-4101-B0E5-CE4CF5E235FE}">
      <dgm:prSet phldrT="[Text]"/>
      <dgm:spPr/>
      <dgm:t>
        <a:bodyPr/>
        <a:lstStyle/>
        <a:p>
          <a:r>
            <a:rPr lang="en-US" dirty="0" smtClean="0"/>
            <a:t>States complete CAPs</a:t>
          </a:r>
          <a:endParaRPr lang="en-US" dirty="0"/>
        </a:p>
      </dgm:t>
    </dgm:pt>
    <dgm:pt modelId="{B600B35C-B015-4757-9908-1C305FC16AC8}" type="parTrans" cxnId="{4545E8F2-0C7C-4054-A1F7-03C29214FCC5}">
      <dgm:prSet/>
      <dgm:spPr/>
      <dgm:t>
        <a:bodyPr/>
        <a:lstStyle/>
        <a:p>
          <a:endParaRPr lang="en-US"/>
        </a:p>
      </dgm:t>
    </dgm:pt>
    <dgm:pt modelId="{4A6B0D1F-1F7B-4E00-986D-1E480D8634CD}" type="sibTrans" cxnId="{4545E8F2-0C7C-4054-A1F7-03C29214FCC5}">
      <dgm:prSet/>
      <dgm:spPr/>
      <dgm:t>
        <a:bodyPr/>
        <a:lstStyle/>
        <a:p>
          <a:endParaRPr lang="en-US"/>
        </a:p>
      </dgm:t>
    </dgm:pt>
    <dgm:pt modelId="{71880C52-A43C-4006-BCAD-96D8E5787681}" type="pres">
      <dgm:prSet presAssocID="{4A8C15E6-F40E-44AE-A6F5-57500745F3BC}" presName="Name0" presStyleCnt="0">
        <dgm:presLayoutVars>
          <dgm:dir/>
          <dgm:animLvl val="lvl"/>
          <dgm:resizeHandles val="exact"/>
        </dgm:presLayoutVars>
      </dgm:prSet>
      <dgm:spPr/>
      <dgm:t>
        <a:bodyPr/>
        <a:lstStyle/>
        <a:p>
          <a:endParaRPr lang="en-US"/>
        </a:p>
      </dgm:t>
    </dgm:pt>
    <dgm:pt modelId="{0E5C0173-1347-4085-B1D6-0257D6EFC5B0}" type="pres">
      <dgm:prSet presAssocID="{4A8C15E6-F40E-44AE-A6F5-57500745F3BC}" presName="tSp" presStyleCnt="0"/>
      <dgm:spPr/>
    </dgm:pt>
    <dgm:pt modelId="{E33FC9E5-8483-4E4C-A4A4-67328247D662}" type="pres">
      <dgm:prSet presAssocID="{4A8C15E6-F40E-44AE-A6F5-57500745F3BC}" presName="bSp" presStyleCnt="0"/>
      <dgm:spPr/>
    </dgm:pt>
    <dgm:pt modelId="{5E2D6078-B0D4-4F9A-BC39-02D14BBE1C6A}" type="pres">
      <dgm:prSet presAssocID="{4A8C15E6-F40E-44AE-A6F5-57500745F3BC}" presName="process" presStyleCnt="0"/>
      <dgm:spPr/>
    </dgm:pt>
    <dgm:pt modelId="{51DB359C-84C1-4F35-A345-DA856D61A1DF}" type="pres">
      <dgm:prSet presAssocID="{870D9D5B-7475-4E33-A16D-3F2548A05DA6}" presName="composite1" presStyleCnt="0"/>
      <dgm:spPr/>
    </dgm:pt>
    <dgm:pt modelId="{7AD33793-DD84-4178-8ABD-32F8B337AB93}" type="pres">
      <dgm:prSet presAssocID="{870D9D5B-7475-4E33-A16D-3F2548A05DA6}" presName="dummyNode1" presStyleLbl="node1" presStyleIdx="0" presStyleCnt="3"/>
      <dgm:spPr/>
    </dgm:pt>
    <dgm:pt modelId="{807AA330-2058-4CC7-9BC2-CDF812833017}" type="pres">
      <dgm:prSet presAssocID="{870D9D5B-7475-4E33-A16D-3F2548A05DA6}" presName="childNode1" presStyleLbl="bgAcc1" presStyleIdx="0" presStyleCnt="3" custLinFactNeighborX="5480" custLinFactNeighborY="-4832">
        <dgm:presLayoutVars>
          <dgm:bulletEnabled val="1"/>
        </dgm:presLayoutVars>
      </dgm:prSet>
      <dgm:spPr/>
      <dgm:t>
        <a:bodyPr/>
        <a:lstStyle/>
        <a:p>
          <a:endParaRPr lang="en-US"/>
        </a:p>
      </dgm:t>
    </dgm:pt>
    <dgm:pt modelId="{111FFC6A-7312-4A17-803F-A4820EBE25A5}" type="pres">
      <dgm:prSet presAssocID="{870D9D5B-7475-4E33-A16D-3F2548A05DA6}" presName="childNode1tx" presStyleLbl="bgAcc1" presStyleIdx="0" presStyleCnt="3">
        <dgm:presLayoutVars>
          <dgm:bulletEnabled val="1"/>
        </dgm:presLayoutVars>
      </dgm:prSet>
      <dgm:spPr/>
      <dgm:t>
        <a:bodyPr/>
        <a:lstStyle/>
        <a:p>
          <a:endParaRPr lang="en-US"/>
        </a:p>
      </dgm:t>
    </dgm:pt>
    <dgm:pt modelId="{B0DF4C53-A78C-49F1-A4DB-21E6E3187851}" type="pres">
      <dgm:prSet presAssocID="{870D9D5B-7475-4E33-A16D-3F2548A05DA6}" presName="parentNode1" presStyleLbl="node1" presStyleIdx="0" presStyleCnt="3">
        <dgm:presLayoutVars>
          <dgm:chMax val="1"/>
          <dgm:bulletEnabled val="1"/>
        </dgm:presLayoutVars>
      </dgm:prSet>
      <dgm:spPr/>
      <dgm:t>
        <a:bodyPr/>
        <a:lstStyle/>
        <a:p>
          <a:endParaRPr lang="en-US"/>
        </a:p>
      </dgm:t>
    </dgm:pt>
    <dgm:pt modelId="{07D40C46-DA59-45BE-8245-A30D2E37678F}" type="pres">
      <dgm:prSet presAssocID="{870D9D5B-7475-4E33-A16D-3F2548A05DA6}" presName="connSite1" presStyleCnt="0"/>
      <dgm:spPr/>
    </dgm:pt>
    <dgm:pt modelId="{25AE64C5-09AD-4604-8D96-DF29A9D7EEF9}" type="pres">
      <dgm:prSet presAssocID="{AEF97666-769C-448A-A76D-9C5408DB865E}" presName="Name9" presStyleLbl="sibTrans2D1" presStyleIdx="0" presStyleCnt="2" custLinFactNeighborX="97208" custLinFactNeighborY="-13703"/>
      <dgm:spPr/>
      <dgm:t>
        <a:bodyPr/>
        <a:lstStyle/>
        <a:p>
          <a:endParaRPr lang="en-US"/>
        </a:p>
      </dgm:t>
    </dgm:pt>
    <dgm:pt modelId="{0AFC39C0-0490-4BB0-88CA-9D9EC72A3B92}" type="pres">
      <dgm:prSet presAssocID="{D3ECD37D-B36B-4B89-B6C1-1012FC8C50F1}" presName="composite2" presStyleCnt="0"/>
      <dgm:spPr/>
    </dgm:pt>
    <dgm:pt modelId="{43B960E6-23C7-47EC-A98A-F7B6C6D68CDE}" type="pres">
      <dgm:prSet presAssocID="{D3ECD37D-B36B-4B89-B6C1-1012FC8C50F1}" presName="dummyNode2" presStyleLbl="node1" presStyleIdx="0" presStyleCnt="3"/>
      <dgm:spPr/>
    </dgm:pt>
    <dgm:pt modelId="{EFD064E2-B652-4BDC-9855-DB7C1F0871CD}" type="pres">
      <dgm:prSet presAssocID="{D3ECD37D-B36B-4B89-B6C1-1012FC8C50F1}" presName="childNode2" presStyleLbl="bgAcc1" presStyleIdx="1" presStyleCnt="3" custLinFactNeighborX="-422" custLinFactNeighborY="-603">
        <dgm:presLayoutVars>
          <dgm:bulletEnabled val="1"/>
        </dgm:presLayoutVars>
      </dgm:prSet>
      <dgm:spPr/>
      <dgm:t>
        <a:bodyPr/>
        <a:lstStyle/>
        <a:p>
          <a:endParaRPr lang="en-US"/>
        </a:p>
      </dgm:t>
    </dgm:pt>
    <dgm:pt modelId="{2DE386B4-E68F-4856-8455-184E608C82A8}" type="pres">
      <dgm:prSet presAssocID="{D3ECD37D-B36B-4B89-B6C1-1012FC8C50F1}" presName="childNode2tx" presStyleLbl="bgAcc1" presStyleIdx="1" presStyleCnt="3">
        <dgm:presLayoutVars>
          <dgm:bulletEnabled val="1"/>
        </dgm:presLayoutVars>
      </dgm:prSet>
      <dgm:spPr/>
      <dgm:t>
        <a:bodyPr/>
        <a:lstStyle/>
        <a:p>
          <a:endParaRPr lang="en-US"/>
        </a:p>
      </dgm:t>
    </dgm:pt>
    <dgm:pt modelId="{7C05C8CE-FC1D-41FC-B081-71BDD9E288E7}" type="pres">
      <dgm:prSet presAssocID="{D3ECD37D-B36B-4B89-B6C1-1012FC8C50F1}" presName="parentNode2" presStyleLbl="node1" presStyleIdx="1" presStyleCnt="3">
        <dgm:presLayoutVars>
          <dgm:chMax val="0"/>
          <dgm:bulletEnabled val="1"/>
        </dgm:presLayoutVars>
      </dgm:prSet>
      <dgm:spPr/>
      <dgm:t>
        <a:bodyPr/>
        <a:lstStyle/>
        <a:p>
          <a:endParaRPr lang="en-US"/>
        </a:p>
      </dgm:t>
    </dgm:pt>
    <dgm:pt modelId="{6B2D1C2F-0238-4488-9F16-34B732CE44B7}" type="pres">
      <dgm:prSet presAssocID="{D3ECD37D-B36B-4B89-B6C1-1012FC8C50F1}" presName="connSite2" presStyleCnt="0"/>
      <dgm:spPr/>
    </dgm:pt>
    <dgm:pt modelId="{D9A113DA-8B94-4677-A368-ACD8DF4BAE8A}" type="pres">
      <dgm:prSet presAssocID="{E6958D64-EACF-4639-A7D1-0ACFF70F9FF3}" presName="Name18" presStyleLbl="sibTrans2D1" presStyleIdx="1" presStyleCnt="2" custLinFactX="-18843" custLinFactNeighborX="-100000" custLinFactNeighborY="8489"/>
      <dgm:spPr/>
      <dgm:t>
        <a:bodyPr/>
        <a:lstStyle/>
        <a:p>
          <a:endParaRPr lang="en-US"/>
        </a:p>
      </dgm:t>
    </dgm:pt>
    <dgm:pt modelId="{EA3AA627-FA76-41CD-8B72-DFF1BA7F8302}" type="pres">
      <dgm:prSet presAssocID="{41CAC637-A937-440B-8A5E-6F50190EDEBC}" presName="composite1" presStyleCnt="0"/>
      <dgm:spPr/>
    </dgm:pt>
    <dgm:pt modelId="{7E22B3DD-FA4E-4938-81EF-D54270DB7E8D}" type="pres">
      <dgm:prSet presAssocID="{41CAC637-A937-440B-8A5E-6F50190EDEBC}" presName="dummyNode1" presStyleLbl="node1" presStyleIdx="1" presStyleCnt="3"/>
      <dgm:spPr/>
    </dgm:pt>
    <dgm:pt modelId="{2B2EF6BE-B0EB-4262-9A0F-AFFF1DBD1988}" type="pres">
      <dgm:prSet presAssocID="{41CAC637-A937-440B-8A5E-6F50190EDEBC}" presName="childNode1" presStyleLbl="bgAcc1" presStyleIdx="2" presStyleCnt="3">
        <dgm:presLayoutVars>
          <dgm:bulletEnabled val="1"/>
        </dgm:presLayoutVars>
      </dgm:prSet>
      <dgm:spPr/>
      <dgm:t>
        <a:bodyPr/>
        <a:lstStyle/>
        <a:p>
          <a:endParaRPr lang="en-US"/>
        </a:p>
      </dgm:t>
    </dgm:pt>
    <dgm:pt modelId="{940D2E01-F467-4C6B-B858-C4CB3FC7F56D}" type="pres">
      <dgm:prSet presAssocID="{41CAC637-A937-440B-8A5E-6F50190EDEBC}" presName="childNode1tx" presStyleLbl="bgAcc1" presStyleIdx="2" presStyleCnt="3">
        <dgm:presLayoutVars>
          <dgm:bulletEnabled val="1"/>
        </dgm:presLayoutVars>
      </dgm:prSet>
      <dgm:spPr/>
      <dgm:t>
        <a:bodyPr/>
        <a:lstStyle/>
        <a:p>
          <a:endParaRPr lang="en-US"/>
        </a:p>
      </dgm:t>
    </dgm:pt>
    <dgm:pt modelId="{5361BFB8-A548-4525-92AE-087E95A655E7}" type="pres">
      <dgm:prSet presAssocID="{41CAC637-A937-440B-8A5E-6F50190EDEBC}" presName="parentNode1" presStyleLbl="node1" presStyleIdx="2" presStyleCnt="3">
        <dgm:presLayoutVars>
          <dgm:chMax val="1"/>
          <dgm:bulletEnabled val="1"/>
        </dgm:presLayoutVars>
      </dgm:prSet>
      <dgm:spPr/>
      <dgm:t>
        <a:bodyPr/>
        <a:lstStyle/>
        <a:p>
          <a:endParaRPr lang="en-US"/>
        </a:p>
      </dgm:t>
    </dgm:pt>
    <dgm:pt modelId="{5FC1B3BA-BE82-4EF4-8CC5-E69FDB09143F}" type="pres">
      <dgm:prSet presAssocID="{41CAC637-A937-440B-8A5E-6F50190EDEBC}" presName="connSite1" presStyleCnt="0"/>
      <dgm:spPr/>
    </dgm:pt>
  </dgm:ptLst>
  <dgm:cxnLst>
    <dgm:cxn modelId="{BDC37950-00BE-4DB3-8959-CA79AF66FF21}" type="presOf" srcId="{9B0DC3A9-2D7E-4145-A5E4-14817485AF76}" destId="{EFD064E2-B652-4BDC-9855-DB7C1F0871CD}" srcOrd="0" destOrd="1" presId="urn:microsoft.com/office/officeart/2005/8/layout/hProcess4"/>
    <dgm:cxn modelId="{88F79EC9-B52F-4886-B13E-53B3BA79463E}" type="presOf" srcId="{04800BBF-1734-4101-B0E5-CE4CF5E235FE}" destId="{EFD064E2-B652-4BDC-9855-DB7C1F0871CD}" srcOrd="0" destOrd="2" presId="urn:microsoft.com/office/officeart/2005/8/layout/hProcess4"/>
    <dgm:cxn modelId="{36107AAB-FCF7-4106-810C-92FF963E1E78}" srcId="{870D9D5B-7475-4E33-A16D-3F2548A05DA6}" destId="{F784669C-4304-4139-89DE-E5D75BBD22CE}" srcOrd="1" destOrd="0" parTransId="{85F77A4D-6150-40B5-BB12-F7D29974CA3C}" sibTransId="{DC4C8EC6-486C-4E4F-8BC4-F48E75B2B9AB}"/>
    <dgm:cxn modelId="{CDA1921D-BB8D-466C-96D9-53A0C55CF3C1}" srcId="{4A8C15E6-F40E-44AE-A6F5-57500745F3BC}" destId="{41CAC637-A937-440B-8A5E-6F50190EDEBC}" srcOrd="2" destOrd="0" parTransId="{C4E72E2B-6970-4006-91AF-B80A8B9D64D3}" sibTransId="{6F1C2639-9C6A-4EA6-86CA-0E6B94AB3C75}"/>
    <dgm:cxn modelId="{D54DB0E8-71D7-41EA-A324-8CAAB85EDEB8}" type="presOf" srcId="{D3ECD37D-B36B-4B89-B6C1-1012FC8C50F1}" destId="{7C05C8CE-FC1D-41FC-B081-71BDD9E288E7}" srcOrd="0" destOrd="0" presId="urn:microsoft.com/office/officeart/2005/8/layout/hProcess4"/>
    <dgm:cxn modelId="{69364132-BDAE-4FC8-8F98-A32977EB4D07}" type="presOf" srcId="{1598889B-F29D-46D9-8FFD-95D63CAFB06B}" destId="{940D2E01-F467-4C6B-B858-C4CB3FC7F56D}" srcOrd="1" destOrd="1" presId="urn:microsoft.com/office/officeart/2005/8/layout/hProcess4"/>
    <dgm:cxn modelId="{5DFBDCEE-F961-46A2-8B31-1C11BC6BC258}" srcId="{41CAC637-A937-440B-8A5E-6F50190EDEBC}" destId="{B5AB4F72-9459-42FF-8B5F-E8A51895A8EA}" srcOrd="0" destOrd="0" parTransId="{EE6EB9BE-1B4A-461F-B0BC-EC1CBD6C240A}" sibTransId="{4B7DC5C7-D2E6-4D95-8DFF-02ECF65E654D}"/>
    <dgm:cxn modelId="{1230CCCE-8471-4CA7-846D-A9C9E27F8981}" srcId="{41CAC637-A937-440B-8A5E-6F50190EDEBC}" destId="{1598889B-F29D-46D9-8FFD-95D63CAFB06B}" srcOrd="1" destOrd="0" parTransId="{DDEAB216-4DA7-47D9-8440-3E38FF39E701}" sibTransId="{399DC1F8-F018-419A-9D7E-D5F59DFF0472}"/>
    <dgm:cxn modelId="{4545E8F2-0C7C-4054-A1F7-03C29214FCC5}" srcId="{D3ECD37D-B36B-4B89-B6C1-1012FC8C50F1}" destId="{04800BBF-1734-4101-B0E5-CE4CF5E235FE}" srcOrd="2" destOrd="0" parTransId="{B600B35C-B015-4757-9908-1C305FC16AC8}" sibTransId="{4A6B0D1F-1F7B-4E00-986D-1E480D8634CD}"/>
    <dgm:cxn modelId="{ABDC0672-58DA-462B-A444-1FD3B3B25E2A}" type="presOf" srcId="{870D9D5B-7475-4E33-A16D-3F2548A05DA6}" destId="{B0DF4C53-A78C-49F1-A4DB-21E6E3187851}" srcOrd="0" destOrd="0" presId="urn:microsoft.com/office/officeart/2005/8/layout/hProcess4"/>
    <dgm:cxn modelId="{0D329B73-3BF8-4EEA-98C3-000C610E4822}" srcId="{870D9D5B-7475-4E33-A16D-3F2548A05DA6}" destId="{0891071B-876C-48E5-99E8-C20016A2024A}" srcOrd="2" destOrd="0" parTransId="{6F62E076-6B7F-4CE4-8B4A-94F285E907F6}" sibTransId="{CBDDB98B-C2F2-4180-B93C-37AC8293EA5C}"/>
    <dgm:cxn modelId="{9A52D9FD-44E4-416F-9CED-3EC9BE3CEE05}" srcId="{D3ECD37D-B36B-4B89-B6C1-1012FC8C50F1}" destId="{9B0DC3A9-2D7E-4145-A5E4-14817485AF76}" srcOrd="1" destOrd="0" parTransId="{DA7704C3-1D38-4D80-94C1-EA8C0FA1B1DD}" sibTransId="{A97621B5-2E59-48C9-8592-8CF88844872F}"/>
    <dgm:cxn modelId="{DAD839FD-F128-40BA-AB44-4C57E30EAA2D}" type="presOf" srcId="{E6958D64-EACF-4639-A7D1-0ACFF70F9FF3}" destId="{D9A113DA-8B94-4677-A368-ACD8DF4BAE8A}" srcOrd="0" destOrd="0" presId="urn:microsoft.com/office/officeart/2005/8/layout/hProcess4"/>
    <dgm:cxn modelId="{96F52A91-9569-42B0-812C-006F38354FBA}" srcId="{4A8C15E6-F40E-44AE-A6F5-57500745F3BC}" destId="{D3ECD37D-B36B-4B89-B6C1-1012FC8C50F1}" srcOrd="1" destOrd="0" parTransId="{083E4E28-F883-4DDF-AAC5-2FC330B0C697}" sibTransId="{E6958D64-EACF-4639-A7D1-0ACFF70F9FF3}"/>
    <dgm:cxn modelId="{151374A0-EF1A-44E5-A088-0C821781E38C}" type="presOf" srcId="{1598889B-F29D-46D9-8FFD-95D63CAFB06B}" destId="{2B2EF6BE-B0EB-4262-9A0F-AFFF1DBD1988}" srcOrd="0" destOrd="1" presId="urn:microsoft.com/office/officeart/2005/8/layout/hProcess4"/>
    <dgm:cxn modelId="{5493A6DC-09F9-4E1D-A431-FDD37F35A903}" type="presOf" srcId="{F784669C-4304-4139-89DE-E5D75BBD22CE}" destId="{111FFC6A-7312-4A17-803F-A4820EBE25A5}" srcOrd="1" destOrd="1" presId="urn:microsoft.com/office/officeart/2005/8/layout/hProcess4"/>
    <dgm:cxn modelId="{D8B9A016-5EB5-45FF-9467-9B13E7D2C7C6}" type="presOf" srcId="{F784669C-4304-4139-89DE-E5D75BBD22CE}" destId="{807AA330-2058-4CC7-9BC2-CDF812833017}" srcOrd="0" destOrd="1" presId="urn:microsoft.com/office/officeart/2005/8/layout/hProcess4"/>
    <dgm:cxn modelId="{81B7AE01-4663-4937-B88E-48302A63DB02}" type="presOf" srcId="{95387AEA-14A7-44B2-BBEB-B6E0DCF9E161}" destId="{807AA330-2058-4CC7-9BC2-CDF812833017}" srcOrd="0" destOrd="0" presId="urn:microsoft.com/office/officeart/2005/8/layout/hProcess4"/>
    <dgm:cxn modelId="{A45AF0AB-87A0-47BC-BC6F-23A74ABF685D}" srcId="{4A8C15E6-F40E-44AE-A6F5-57500745F3BC}" destId="{870D9D5B-7475-4E33-A16D-3F2548A05DA6}" srcOrd="0" destOrd="0" parTransId="{2DA3E3A7-EE3D-49BA-A55D-A6B5A3EB4F44}" sibTransId="{AEF97666-769C-448A-A76D-9C5408DB865E}"/>
    <dgm:cxn modelId="{322E229B-1D3C-4808-810B-95015308919B}" type="presOf" srcId="{9B0DC3A9-2D7E-4145-A5E4-14817485AF76}" destId="{2DE386B4-E68F-4856-8455-184E608C82A8}" srcOrd="1" destOrd="1" presId="urn:microsoft.com/office/officeart/2005/8/layout/hProcess4"/>
    <dgm:cxn modelId="{9D4D80FB-4469-457C-8D50-2EF697893FF1}" type="presOf" srcId="{4A8C15E6-F40E-44AE-A6F5-57500745F3BC}" destId="{71880C52-A43C-4006-BCAD-96D8E5787681}" srcOrd="0" destOrd="0" presId="urn:microsoft.com/office/officeart/2005/8/layout/hProcess4"/>
    <dgm:cxn modelId="{803624CF-D6F7-452D-B4A8-C7D4C8475E98}" srcId="{870D9D5B-7475-4E33-A16D-3F2548A05DA6}" destId="{95387AEA-14A7-44B2-BBEB-B6E0DCF9E161}" srcOrd="0" destOrd="0" parTransId="{B3B048DE-FF1D-45A2-9742-D0C67F56C900}" sibTransId="{D5C97232-24CB-4AC9-97E8-A9E09FAC0218}"/>
    <dgm:cxn modelId="{71AE3848-3EF7-4DEF-BC2D-77609974BD36}" type="presOf" srcId="{05F19BFD-6DBC-4777-B838-FF237597643A}" destId="{EFD064E2-B652-4BDC-9855-DB7C1F0871CD}" srcOrd="0" destOrd="0" presId="urn:microsoft.com/office/officeart/2005/8/layout/hProcess4"/>
    <dgm:cxn modelId="{F96C95AB-64E5-41CE-BCD0-63C7B4B7FD63}" type="presOf" srcId="{95387AEA-14A7-44B2-BBEB-B6E0DCF9E161}" destId="{111FFC6A-7312-4A17-803F-A4820EBE25A5}" srcOrd="1" destOrd="0" presId="urn:microsoft.com/office/officeart/2005/8/layout/hProcess4"/>
    <dgm:cxn modelId="{C7464299-E640-461B-89C6-4245822D6E73}" type="presOf" srcId="{B5AB4F72-9459-42FF-8B5F-E8A51895A8EA}" destId="{2B2EF6BE-B0EB-4262-9A0F-AFFF1DBD1988}" srcOrd="0" destOrd="0" presId="urn:microsoft.com/office/officeart/2005/8/layout/hProcess4"/>
    <dgm:cxn modelId="{6E71011F-B0F7-44B3-B8B6-7AB128FF1CE7}" type="presOf" srcId="{0891071B-876C-48E5-99E8-C20016A2024A}" destId="{807AA330-2058-4CC7-9BC2-CDF812833017}" srcOrd="0" destOrd="2" presId="urn:microsoft.com/office/officeart/2005/8/layout/hProcess4"/>
    <dgm:cxn modelId="{E4B089DD-CC34-41FE-BE74-F98C2F290B6C}" type="presOf" srcId="{0891071B-876C-48E5-99E8-C20016A2024A}" destId="{111FFC6A-7312-4A17-803F-A4820EBE25A5}" srcOrd="1" destOrd="2" presId="urn:microsoft.com/office/officeart/2005/8/layout/hProcess4"/>
    <dgm:cxn modelId="{E253E58E-EB37-41CB-8867-C92D72B08A5E}" type="presOf" srcId="{B5AB4F72-9459-42FF-8B5F-E8A51895A8EA}" destId="{940D2E01-F467-4C6B-B858-C4CB3FC7F56D}" srcOrd="1" destOrd="0" presId="urn:microsoft.com/office/officeart/2005/8/layout/hProcess4"/>
    <dgm:cxn modelId="{A9057C6C-2458-4B81-98B0-CEE971EF736B}" type="presOf" srcId="{04800BBF-1734-4101-B0E5-CE4CF5E235FE}" destId="{2DE386B4-E68F-4856-8455-184E608C82A8}" srcOrd="1" destOrd="2" presId="urn:microsoft.com/office/officeart/2005/8/layout/hProcess4"/>
    <dgm:cxn modelId="{551652CE-104D-4118-8494-F9E0E62A5AC9}" type="presOf" srcId="{AEF97666-769C-448A-A76D-9C5408DB865E}" destId="{25AE64C5-09AD-4604-8D96-DF29A9D7EEF9}" srcOrd="0" destOrd="0" presId="urn:microsoft.com/office/officeart/2005/8/layout/hProcess4"/>
    <dgm:cxn modelId="{099A2DCA-115A-4686-92ED-92A8E1053C39}" srcId="{D3ECD37D-B36B-4B89-B6C1-1012FC8C50F1}" destId="{05F19BFD-6DBC-4777-B838-FF237597643A}" srcOrd="0" destOrd="0" parTransId="{0CD6FFAE-51D5-409D-93D1-3239D73C45CF}" sibTransId="{4F80696D-42D6-4DE2-9DA9-08F20C8DCD3C}"/>
    <dgm:cxn modelId="{7EBD5529-A8DC-4765-8692-2BBF7EFADE51}" type="presOf" srcId="{05F19BFD-6DBC-4777-B838-FF237597643A}" destId="{2DE386B4-E68F-4856-8455-184E608C82A8}" srcOrd="1" destOrd="0" presId="urn:microsoft.com/office/officeart/2005/8/layout/hProcess4"/>
    <dgm:cxn modelId="{A131D5AA-0BF9-4848-8FDF-1706C1488184}" type="presOf" srcId="{41CAC637-A937-440B-8A5E-6F50190EDEBC}" destId="{5361BFB8-A548-4525-92AE-087E95A655E7}" srcOrd="0" destOrd="0" presId="urn:microsoft.com/office/officeart/2005/8/layout/hProcess4"/>
    <dgm:cxn modelId="{91FF7085-96C7-40E6-88F5-E0DAC4F9B1F5}" type="presParOf" srcId="{71880C52-A43C-4006-BCAD-96D8E5787681}" destId="{0E5C0173-1347-4085-B1D6-0257D6EFC5B0}" srcOrd="0" destOrd="0" presId="urn:microsoft.com/office/officeart/2005/8/layout/hProcess4"/>
    <dgm:cxn modelId="{6AE7FAC8-1D97-4722-B0CD-EFEC77CB36AF}" type="presParOf" srcId="{71880C52-A43C-4006-BCAD-96D8E5787681}" destId="{E33FC9E5-8483-4E4C-A4A4-67328247D662}" srcOrd="1" destOrd="0" presId="urn:microsoft.com/office/officeart/2005/8/layout/hProcess4"/>
    <dgm:cxn modelId="{091AF71C-DCC4-4231-BBDB-706212F9095E}" type="presParOf" srcId="{71880C52-A43C-4006-BCAD-96D8E5787681}" destId="{5E2D6078-B0D4-4F9A-BC39-02D14BBE1C6A}" srcOrd="2" destOrd="0" presId="urn:microsoft.com/office/officeart/2005/8/layout/hProcess4"/>
    <dgm:cxn modelId="{7E469FC4-011C-4DC5-A19C-D286C04B301E}" type="presParOf" srcId="{5E2D6078-B0D4-4F9A-BC39-02D14BBE1C6A}" destId="{51DB359C-84C1-4F35-A345-DA856D61A1DF}" srcOrd="0" destOrd="0" presId="urn:microsoft.com/office/officeart/2005/8/layout/hProcess4"/>
    <dgm:cxn modelId="{40EC1C36-6F5B-40B3-A6B1-C91344C1E6FB}" type="presParOf" srcId="{51DB359C-84C1-4F35-A345-DA856D61A1DF}" destId="{7AD33793-DD84-4178-8ABD-32F8B337AB93}" srcOrd="0" destOrd="0" presId="urn:microsoft.com/office/officeart/2005/8/layout/hProcess4"/>
    <dgm:cxn modelId="{BDB996F3-27A8-4A28-B538-1FBC8C7E7354}" type="presParOf" srcId="{51DB359C-84C1-4F35-A345-DA856D61A1DF}" destId="{807AA330-2058-4CC7-9BC2-CDF812833017}" srcOrd="1" destOrd="0" presId="urn:microsoft.com/office/officeart/2005/8/layout/hProcess4"/>
    <dgm:cxn modelId="{3E4CB4F4-65CA-415E-81FF-88A3E1445FFE}" type="presParOf" srcId="{51DB359C-84C1-4F35-A345-DA856D61A1DF}" destId="{111FFC6A-7312-4A17-803F-A4820EBE25A5}" srcOrd="2" destOrd="0" presId="urn:microsoft.com/office/officeart/2005/8/layout/hProcess4"/>
    <dgm:cxn modelId="{54070E50-875D-4CC4-AE5D-229FBE7C8F57}" type="presParOf" srcId="{51DB359C-84C1-4F35-A345-DA856D61A1DF}" destId="{B0DF4C53-A78C-49F1-A4DB-21E6E3187851}" srcOrd="3" destOrd="0" presId="urn:microsoft.com/office/officeart/2005/8/layout/hProcess4"/>
    <dgm:cxn modelId="{3E293D19-5B5B-4D36-A604-F299B5106F3C}" type="presParOf" srcId="{51DB359C-84C1-4F35-A345-DA856D61A1DF}" destId="{07D40C46-DA59-45BE-8245-A30D2E37678F}" srcOrd="4" destOrd="0" presId="urn:microsoft.com/office/officeart/2005/8/layout/hProcess4"/>
    <dgm:cxn modelId="{D9A3B5A7-CAFF-4BDF-990E-1C5CEC76B994}" type="presParOf" srcId="{5E2D6078-B0D4-4F9A-BC39-02D14BBE1C6A}" destId="{25AE64C5-09AD-4604-8D96-DF29A9D7EEF9}" srcOrd="1" destOrd="0" presId="urn:microsoft.com/office/officeart/2005/8/layout/hProcess4"/>
    <dgm:cxn modelId="{EAF02AA2-0579-45D7-93D8-99474360EC78}" type="presParOf" srcId="{5E2D6078-B0D4-4F9A-BC39-02D14BBE1C6A}" destId="{0AFC39C0-0490-4BB0-88CA-9D9EC72A3B92}" srcOrd="2" destOrd="0" presId="urn:microsoft.com/office/officeart/2005/8/layout/hProcess4"/>
    <dgm:cxn modelId="{E372E5FB-5E3C-4C76-AE9F-F2F0A7B2F86A}" type="presParOf" srcId="{0AFC39C0-0490-4BB0-88CA-9D9EC72A3B92}" destId="{43B960E6-23C7-47EC-A98A-F7B6C6D68CDE}" srcOrd="0" destOrd="0" presId="urn:microsoft.com/office/officeart/2005/8/layout/hProcess4"/>
    <dgm:cxn modelId="{698F824D-1B33-4A2A-864E-B692E084B17C}" type="presParOf" srcId="{0AFC39C0-0490-4BB0-88CA-9D9EC72A3B92}" destId="{EFD064E2-B652-4BDC-9855-DB7C1F0871CD}" srcOrd="1" destOrd="0" presId="urn:microsoft.com/office/officeart/2005/8/layout/hProcess4"/>
    <dgm:cxn modelId="{870E8BD7-7909-4F16-8764-6A1D723FE5F0}" type="presParOf" srcId="{0AFC39C0-0490-4BB0-88CA-9D9EC72A3B92}" destId="{2DE386B4-E68F-4856-8455-184E608C82A8}" srcOrd="2" destOrd="0" presId="urn:microsoft.com/office/officeart/2005/8/layout/hProcess4"/>
    <dgm:cxn modelId="{5BD4ABEF-9B2D-41A0-A551-4946408842F6}" type="presParOf" srcId="{0AFC39C0-0490-4BB0-88CA-9D9EC72A3B92}" destId="{7C05C8CE-FC1D-41FC-B081-71BDD9E288E7}" srcOrd="3" destOrd="0" presId="urn:microsoft.com/office/officeart/2005/8/layout/hProcess4"/>
    <dgm:cxn modelId="{6E5DBEA8-D8CB-406D-9C9C-26204D7D47D4}" type="presParOf" srcId="{0AFC39C0-0490-4BB0-88CA-9D9EC72A3B92}" destId="{6B2D1C2F-0238-4488-9F16-34B732CE44B7}" srcOrd="4" destOrd="0" presId="urn:microsoft.com/office/officeart/2005/8/layout/hProcess4"/>
    <dgm:cxn modelId="{06A8BD61-83E7-4B0B-A205-4A8AE186896D}" type="presParOf" srcId="{5E2D6078-B0D4-4F9A-BC39-02D14BBE1C6A}" destId="{D9A113DA-8B94-4677-A368-ACD8DF4BAE8A}" srcOrd="3" destOrd="0" presId="urn:microsoft.com/office/officeart/2005/8/layout/hProcess4"/>
    <dgm:cxn modelId="{B32A6AAF-A2ED-4FE7-A79D-C88C76F58B83}" type="presParOf" srcId="{5E2D6078-B0D4-4F9A-BC39-02D14BBE1C6A}" destId="{EA3AA627-FA76-41CD-8B72-DFF1BA7F8302}" srcOrd="4" destOrd="0" presId="urn:microsoft.com/office/officeart/2005/8/layout/hProcess4"/>
    <dgm:cxn modelId="{ED3D0A64-3F69-4E8F-8118-C8ED93E449EE}" type="presParOf" srcId="{EA3AA627-FA76-41CD-8B72-DFF1BA7F8302}" destId="{7E22B3DD-FA4E-4938-81EF-D54270DB7E8D}" srcOrd="0" destOrd="0" presId="urn:microsoft.com/office/officeart/2005/8/layout/hProcess4"/>
    <dgm:cxn modelId="{DDF61137-F91E-4FE5-BFCD-11B49ED65719}" type="presParOf" srcId="{EA3AA627-FA76-41CD-8B72-DFF1BA7F8302}" destId="{2B2EF6BE-B0EB-4262-9A0F-AFFF1DBD1988}" srcOrd="1" destOrd="0" presId="urn:microsoft.com/office/officeart/2005/8/layout/hProcess4"/>
    <dgm:cxn modelId="{45B18F40-42C0-4512-AB9B-58197F4AA21E}" type="presParOf" srcId="{EA3AA627-FA76-41CD-8B72-DFF1BA7F8302}" destId="{940D2E01-F467-4C6B-B858-C4CB3FC7F56D}" srcOrd="2" destOrd="0" presId="urn:microsoft.com/office/officeart/2005/8/layout/hProcess4"/>
    <dgm:cxn modelId="{6DCFCD3A-A761-4553-AACD-471C097574CE}" type="presParOf" srcId="{EA3AA627-FA76-41CD-8B72-DFF1BA7F8302}" destId="{5361BFB8-A548-4525-92AE-087E95A655E7}" srcOrd="3" destOrd="0" presId="urn:microsoft.com/office/officeart/2005/8/layout/hProcess4"/>
    <dgm:cxn modelId="{6FE86872-A79F-4ACA-AC36-689941930B65}" type="presParOf" srcId="{EA3AA627-FA76-41CD-8B72-DFF1BA7F8302}" destId="{5FC1B3BA-BE82-4EF4-8CC5-E69FDB09143F}"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AA330-2058-4CC7-9BC2-CDF812833017}">
      <dsp:nvSpPr>
        <dsp:cNvPr id="0" name=""/>
        <dsp:cNvSpPr/>
      </dsp:nvSpPr>
      <dsp:spPr>
        <a:xfrm>
          <a:off x="127494" y="1131639"/>
          <a:ext cx="2248851" cy="18548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Improper Payment Rate calculated for Eligibility and frozen until next PERM Cycle</a:t>
          </a:r>
          <a:endParaRPr lang="en-US" sz="1400" kern="1200" dirty="0"/>
        </a:p>
        <a:p>
          <a:pPr marL="114300" lvl="1" indent="-114300" algn="l" defTabSz="622300">
            <a:lnSpc>
              <a:spcPct val="90000"/>
            </a:lnSpc>
            <a:spcBef>
              <a:spcPct val="0"/>
            </a:spcBef>
            <a:spcAft>
              <a:spcPct val="15000"/>
            </a:spcAft>
            <a:buChar char="••"/>
          </a:pPr>
          <a:r>
            <a:rPr lang="en-US" sz="1400" kern="1200" dirty="0" smtClean="0"/>
            <a:t>States complete CAPs</a:t>
          </a: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170179" y="1174324"/>
        <a:ext cx="2163481" cy="1371998"/>
      </dsp:txXfrm>
    </dsp:sp>
    <dsp:sp modelId="{25AE64C5-09AD-4604-8D96-DF29A9D7EEF9}">
      <dsp:nvSpPr>
        <dsp:cNvPr id="0" name=""/>
        <dsp:cNvSpPr/>
      </dsp:nvSpPr>
      <dsp:spPr>
        <a:xfrm>
          <a:off x="3653157" y="1340370"/>
          <a:ext cx="2453028" cy="2453028"/>
        </a:xfrm>
        <a:prstGeom prst="leftCircularArrow">
          <a:avLst>
            <a:gd name="adj1" fmla="val 3103"/>
            <a:gd name="adj2" fmla="val 381393"/>
            <a:gd name="adj3" fmla="val 2137579"/>
            <a:gd name="adj4" fmla="val 9005164"/>
            <a:gd name="adj5" fmla="val 36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DF4C53-A78C-49F1-A4DB-21E6E3187851}">
      <dsp:nvSpPr>
        <dsp:cNvPr id="0" name=""/>
        <dsp:cNvSpPr/>
      </dsp:nvSpPr>
      <dsp:spPr>
        <a:xfrm>
          <a:off x="504002" y="2678633"/>
          <a:ext cx="1998979" cy="7949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en-US" sz="4500" kern="1200" dirty="0" smtClean="0"/>
            <a:t>PERM </a:t>
          </a:r>
          <a:endParaRPr lang="en-US" sz="4500" kern="1200" dirty="0"/>
        </a:p>
      </dsp:txBody>
      <dsp:txXfrm>
        <a:off x="527285" y="2701916"/>
        <a:ext cx="1952413" cy="748362"/>
      </dsp:txXfrm>
    </dsp:sp>
    <dsp:sp modelId="{EFD064E2-B652-4BDC-9855-DB7C1F0871CD}">
      <dsp:nvSpPr>
        <dsp:cNvPr id="0" name=""/>
        <dsp:cNvSpPr/>
      </dsp:nvSpPr>
      <dsp:spPr>
        <a:xfrm>
          <a:off x="2855947" y="1210080"/>
          <a:ext cx="2248851" cy="18548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baseline="0" dirty="0" smtClean="0"/>
            <a:t>Pilot review performed by States </a:t>
          </a:r>
          <a:endParaRPr lang="en-US" sz="1400" kern="1200" dirty="0"/>
        </a:p>
        <a:p>
          <a:pPr marL="114300" lvl="1" indent="-114300" algn="l" defTabSz="622300">
            <a:lnSpc>
              <a:spcPct val="90000"/>
            </a:lnSpc>
            <a:spcBef>
              <a:spcPct val="0"/>
            </a:spcBef>
            <a:spcAft>
              <a:spcPct val="15000"/>
            </a:spcAft>
            <a:buChar char="••"/>
          </a:pPr>
          <a:r>
            <a:rPr lang="en-US" sz="1400" kern="1200" dirty="0" smtClean="0"/>
            <a:t>No error rate calculated</a:t>
          </a:r>
          <a:endParaRPr lang="en-US" sz="1400" kern="1200" dirty="0"/>
        </a:p>
        <a:p>
          <a:pPr marL="114300" lvl="1" indent="-114300" algn="l" defTabSz="622300">
            <a:lnSpc>
              <a:spcPct val="90000"/>
            </a:lnSpc>
            <a:spcBef>
              <a:spcPct val="0"/>
            </a:spcBef>
            <a:spcAft>
              <a:spcPct val="15000"/>
            </a:spcAft>
            <a:buChar char="••"/>
          </a:pPr>
          <a:r>
            <a:rPr lang="en-US" sz="1400" kern="1200" dirty="0" smtClean="0"/>
            <a:t>States complete CAPs</a:t>
          </a:r>
          <a:endParaRPr lang="en-US" sz="1400" kern="1200" dirty="0"/>
        </a:p>
      </dsp:txBody>
      <dsp:txXfrm>
        <a:off x="2898632" y="1650229"/>
        <a:ext cx="2163481" cy="1371998"/>
      </dsp:txXfrm>
    </dsp:sp>
    <dsp:sp modelId="{D9A113DA-8B94-4677-A368-ACD8DF4BAE8A}">
      <dsp:nvSpPr>
        <dsp:cNvPr id="0" name=""/>
        <dsp:cNvSpPr/>
      </dsp:nvSpPr>
      <dsp:spPr>
        <a:xfrm>
          <a:off x="843860" y="320317"/>
          <a:ext cx="2751259" cy="2751259"/>
        </a:xfrm>
        <a:prstGeom prst="circularArrow">
          <a:avLst>
            <a:gd name="adj1" fmla="val 2767"/>
            <a:gd name="adj2" fmla="val 337377"/>
            <a:gd name="adj3" fmla="val 19487112"/>
            <a:gd name="adj4" fmla="val 12575511"/>
            <a:gd name="adj5" fmla="val 322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05C8CE-FC1D-41FC-B081-71BDD9E288E7}">
      <dsp:nvSpPr>
        <dsp:cNvPr id="0" name=""/>
        <dsp:cNvSpPr/>
      </dsp:nvSpPr>
      <dsp:spPr>
        <a:xfrm>
          <a:off x="3365182" y="823801"/>
          <a:ext cx="1998979" cy="7949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en-US" sz="4500" kern="1200" dirty="0" smtClean="0"/>
            <a:t>MEQC</a:t>
          </a:r>
          <a:endParaRPr lang="en-US" sz="4500" kern="1200" dirty="0"/>
        </a:p>
      </dsp:txBody>
      <dsp:txXfrm>
        <a:off x="3388465" y="847084"/>
        <a:ext cx="1952413" cy="748362"/>
      </dsp:txXfrm>
    </dsp:sp>
    <dsp:sp modelId="{2B2EF6BE-B0EB-4262-9A0F-AFFF1DBD1988}">
      <dsp:nvSpPr>
        <dsp:cNvPr id="0" name=""/>
        <dsp:cNvSpPr/>
      </dsp:nvSpPr>
      <dsp:spPr>
        <a:xfrm>
          <a:off x="5726618" y="1221265"/>
          <a:ext cx="2248851" cy="185483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Next Improper Payment Rate calculated for Eligibility and frozen until next PERM Cycle</a:t>
          </a:r>
          <a:endParaRPr lang="en-US" sz="1400" kern="1200" dirty="0"/>
        </a:p>
        <a:p>
          <a:pPr marL="114300" lvl="1" indent="-114300" algn="l" defTabSz="622300">
            <a:lnSpc>
              <a:spcPct val="90000"/>
            </a:lnSpc>
            <a:spcBef>
              <a:spcPct val="0"/>
            </a:spcBef>
            <a:spcAft>
              <a:spcPct val="15000"/>
            </a:spcAft>
            <a:buChar char="••"/>
          </a:pPr>
          <a:r>
            <a:rPr lang="en-US" sz="1400" kern="1200" dirty="0" smtClean="0"/>
            <a:t>States complete CAPs</a:t>
          </a:r>
          <a:endParaRPr lang="en-US" sz="1400" kern="1200" dirty="0"/>
        </a:p>
      </dsp:txBody>
      <dsp:txXfrm>
        <a:off x="5769303" y="1263950"/>
        <a:ext cx="2163481" cy="1371998"/>
      </dsp:txXfrm>
    </dsp:sp>
    <dsp:sp modelId="{5361BFB8-A548-4525-92AE-087E95A655E7}">
      <dsp:nvSpPr>
        <dsp:cNvPr id="0" name=""/>
        <dsp:cNvSpPr/>
      </dsp:nvSpPr>
      <dsp:spPr>
        <a:xfrm>
          <a:off x="6226363" y="2678633"/>
          <a:ext cx="1998979" cy="7949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en-US" sz="4500" kern="1200" dirty="0" smtClean="0"/>
            <a:t>PERM</a:t>
          </a:r>
        </a:p>
      </dsp:txBody>
      <dsp:txXfrm>
        <a:off x="6249646" y="2701916"/>
        <a:ext cx="1952413" cy="7483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37840" cy="465221"/>
          </a:xfrm>
          <a:prstGeom prst="rect">
            <a:avLst/>
          </a:prstGeom>
        </p:spPr>
        <p:txBody>
          <a:bodyPr vert="horz" lIns="92146" tIns="46073" rIns="92146" bIns="46073" rtlCol="0"/>
          <a:lstStyle>
            <a:lvl1pPr algn="l">
              <a:defRPr sz="1200"/>
            </a:lvl1pPr>
          </a:lstStyle>
          <a:p>
            <a:endParaRPr lang="en-US"/>
          </a:p>
        </p:txBody>
      </p:sp>
      <p:sp>
        <p:nvSpPr>
          <p:cNvPr id="3" name="Date Placeholder 2"/>
          <p:cNvSpPr>
            <a:spLocks noGrp="1"/>
          </p:cNvSpPr>
          <p:nvPr>
            <p:ph type="dt" sz="quarter" idx="1"/>
          </p:nvPr>
        </p:nvSpPr>
        <p:spPr>
          <a:xfrm>
            <a:off x="3970938" y="3"/>
            <a:ext cx="3037840" cy="465221"/>
          </a:xfrm>
          <a:prstGeom prst="rect">
            <a:avLst/>
          </a:prstGeom>
        </p:spPr>
        <p:txBody>
          <a:bodyPr vert="horz" lIns="92146" tIns="46073" rIns="92146" bIns="46073" rtlCol="0"/>
          <a:lstStyle>
            <a:lvl1pPr algn="r">
              <a:defRPr sz="1200"/>
            </a:lvl1pPr>
          </a:lstStyle>
          <a:p>
            <a:fld id="{B06152A8-F78E-4EA4-AA83-B2BE62098B43}" type="datetimeFigureOut">
              <a:rPr lang="en-US" smtClean="0"/>
              <a:pPr/>
              <a:t>11/14/2016</a:t>
            </a:fld>
            <a:endParaRPr lang="en-US"/>
          </a:p>
        </p:txBody>
      </p:sp>
      <p:sp>
        <p:nvSpPr>
          <p:cNvPr id="4" name="Footer Placeholder 3"/>
          <p:cNvSpPr>
            <a:spLocks noGrp="1"/>
          </p:cNvSpPr>
          <p:nvPr>
            <p:ph type="ftr" sz="quarter" idx="2"/>
          </p:nvPr>
        </p:nvSpPr>
        <p:spPr>
          <a:xfrm>
            <a:off x="0" y="8829577"/>
            <a:ext cx="3037840" cy="465221"/>
          </a:xfrm>
          <a:prstGeom prst="rect">
            <a:avLst/>
          </a:prstGeom>
        </p:spPr>
        <p:txBody>
          <a:bodyPr vert="horz" lIns="92146" tIns="46073" rIns="92146" bIns="46073"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577"/>
            <a:ext cx="3037840" cy="465221"/>
          </a:xfrm>
          <a:prstGeom prst="rect">
            <a:avLst/>
          </a:prstGeom>
        </p:spPr>
        <p:txBody>
          <a:bodyPr vert="horz" lIns="92146" tIns="46073" rIns="92146" bIns="46073" rtlCol="0" anchor="b"/>
          <a:lstStyle>
            <a:lvl1pPr algn="r">
              <a:defRPr sz="1200"/>
            </a:lvl1pPr>
          </a:lstStyle>
          <a:p>
            <a:fld id="{0B5BE315-E6F8-412E-A879-142C77B66637}" type="slidenum">
              <a:rPr lang="en-US" smtClean="0"/>
              <a:pPr/>
              <a:t>‹#›</a:t>
            </a:fld>
            <a:endParaRPr lang="en-US"/>
          </a:p>
        </p:txBody>
      </p:sp>
    </p:spTree>
    <p:extLst>
      <p:ext uri="{BB962C8B-B14F-4D97-AF65-F5344CB8AC3E}">
        <p14:creationId xmlns:p14="http://schemas.microsoft.com/office/powerpoint/2010/main" val="29358382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2146" tIns="46073" rIns="92146" bIns="46073" numCol="1" anchor="t" anchorCtr="0" compatLnSpc="1">
            <a:prstTxWarp prst="textNoShape">
              <a:avLst/>
            </a:prstTxWarp>
          </a:bodyPr>
          <a:lstStyle>
            <a:lvl1pPr eaLnBrk="1" hangingPunct="1">
              <a:defRPr sz="1200"/>
            </a:lvl1pPr>
          </a:lstStyle>
          <a:p>
            <a:pPr>
              <a:defRPr/>
            </a:pPr>
            <a:endParaRPr lang="en-US"/>
          </a:p>
        </p:txBody>
      </p:sp>
      <p:sp>
        <p:nvSpPr>
          <p:cNvPr id="26627"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2146" tIns="46073" rIns="92146" bIns="46073" numCol="1" anchor="t" anchorCtr="0" compatLnSpc="1">
            <a:prstTxWarp prst="textNoShape">
              <a:avLst/>
            </a:prstTxWarp>
          </a:bodyPr>
          <a:lstStyle>
            <a:lvl1pPr algn="r" eaLnBrk="1" hangingPunct="1">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701040" y="4415791"/>
            <a:ext cx="5608320" cy="4183380"/>
          </a:xfrm>
          <a:prstGeom prst="rect">
            <a:avLst/>
          </a:prstGeom>
          <a:noFill/>
          <a:ln w="9525">
            <a:noFill/>
            <a:miter lim="800000"/>
            <a:headEnd/>
            <a:tailEnd/>
          </a:ln>
          <a:effectLst/>
        </p:spPr>
        <p:txBody>
          <a:bodyPr vert="horz" wrap="square" lIns="92146" tIns="46073" rIns="92146" bIns="460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6630" name="Rectangle 6"/>
          <p:cNvSpPr>
            <a:spLocks noGrp="1" noChangeArrowheads="1"/>
          </p:cNvSpPr>
          <p:nvPr>
            <p:ph type="ftr" sz="quarter" idx="4"/>
          </p:nvPr>
        </p:nvSpPr>
        <p:spPr bwMode="auto">
          <a:xfrm>
            <a:off x="0" y="8829966"/>
            <a:ext cx="3037840" cy="464820"/>
          </a:xfrm>
          <a:prstGeom prst="rect">
            <a:avLst/>
          </a:prstGeom>
          <a:noFill/>
          <a:ln w="9525">
            <a:noFill/>
            <a:miter lim="800000"/>
            <a:headEnd/>
            <a:tailEnd/>
          </a:ln>
          <a:effectLst/>
        </p:spPr>
        <p:txBody>
          <a:bodyPr vert="horz" wrap="square" lIns="92146" tIns="46073" rIns="92146" bIns="46073" numCol="1" anchor="b" anchorCtr="0" compatLnSpc="1">
            <a:prstTxWarp prst="textNoShape">
              <a:avLst/>
            </a:prstTxWarp>
          </a:bodyPr>
          <a:lstStyle>
            <a:lvl1pPr eaLnBrk="1" hangingPunct="1">
              <a:defRPr sz="1200"/>
            </a:lvl1pPr>
          </a:lstStyle>
          <a:p>
            <a:pPr>
              <a:defRPr/>
            </a:pPr>
            <a:endParaRPr lang="en-US"/>
          </a:p>
        </p:txBody>
      </p:sp>
      <p:sp>
        <p:nvSpPr>
          <p:cNvPr id="26631" name="Rectangle 7"/>
          <p:cNvSpPr>
            <a:spLocks noGrp="1" noChangeArrowheads="1"/>
          </p:cNvSpPr>
          <p:nvPr>
            <p:ph type="sldNum" sz="quarter" idx="5"/>
          </p:nvPr>
        </p:nvSpPr>
        <p:spPr bwMode="auto">
          <a:xfrm>
            <a:off x="3970938" y="8829966"/>
            <a:ext cx="3037840" cy="464820"/>
          </a:xfrm>
          <a:prstGeom prst="rect">
            <a:avLst/>
          </a:prstGeom>
          <a:noFill/>
          <a:ln w="9525">
            <a:noFill/>
            <a:miter lim="800000"/>
            <a:headEnd/>
            <a:tailEnd/>
          </a:ln>
          <a:effectLst/>
        </p:spPr>
        <p:txBody>
          <a:bodyPr vert="horz" wrap="square" lIns="92146" tIns="46073" rIns="92146" bIns="46073" numCol="1" anchor="b" anchorCtr="0" compatLnSpc="1">
            <a:prstTxWarp prst="textNoShape">
              <a:avLst/>
            </a:prstTxWarp>
          </a:bodyPr>
          <a:lstStyle>
            <a:lvl1pPr algn="r" eaLnBrk="1" hangingPunct="1">
              <a:defRPr sz="1200"/>
            </a:lvl1pPr>
          </a:lstStyle>
          <a:p>
            <a:pPr>
              <a:defRPr/>
            </a:pPr>
            <a:fld id="{DA66B196-9686-446B-80C0-6EA8D56DD063}" type="slidenum">
              <a:rPr lang="en-US"/>
              <a:pPr>
                <a:defRPr/>
              </a:pPr>
              <a:t>‹#›</a:t>
            </a:fld>
            <a:endParaRPr lang="en-US"/>
          </a:p>
        </p:txBody>
      </p:sp>
    </p:spTree>
    <p:extLst>
      <p:ext uri="{BB962C8B-B14F-4D97-AF65-F5344CB8AC3E}">
        <p14:creationId xmlns:p14="http://schemas.microsoft.com/office/powerpoint/2010/main" val="23708338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a:t>
            </a:fld>
            <a:endParaRPr lang="en-US"/>
          </a:p>
        </p:txBody>
      </p:sp>
    </p:spTree>
    <p:extLst>
      <p:ext uri="{BB962C8B-B14F-4D97-AF65-F5344CB8AC3E}">
        <p14:creationId xmlns:p14="http://schemas.microsoft.com/office/powerpoint/2010/main" val="3801364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10</a:t>
            </a:fld>
            <a:endParaRPr lang="en-US"/>
          </a:p>
        </p:txBody>
      </p:sp>
    </p:spTree>
    <p:extLst>
      <p:ext uri="{BB962C8B-B14F-4D97-AF65-F5344CB8AC3E}">
        <p14:creationId xmlns:p14="http://schemas.microsoft.com/office/powerpoint/2010/main" val="1177761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11</a:t>
            </a:fld>
            <a:endParaRPr lang="en-US"/>
          </a:p>
        </p:txBody>
      </p:sp>
    </p:spTree>
    <p:extLst>
      <p:ext uri="{BB962C8B-B14F-4D97-AF65-F5344CB8AC3E}">
        <p14:creationId xmlns:p14="http://schemas.microsoft.com/office/powerpoint/2010/main" val="1177761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12</a:t>
            </a:fld>
            <a:endParaRPr lang="en-US"/>
          </a:p>
        </p:txBody>
      </p:sp>
    </p:spTree>
    <p:extLst>
      <p:ext uri="{BB962C8B-B14F-4D97-AF65-F5344CB8AC3E}">
        <p14:creationId xmlns:p14="http://schemas.microsoft.com/office/powerpoint/2010/main" val="1177761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13</a:t>
            </a:fld>
            <a:endParaRPr lang="en-US"/>
          </a:p>
        </p:txBody>
      </p:sp>
    </p:spTree>
    <p:extLst>
      <p:ext uri="{BB962C8B-B14F-4D97-AF65-F5344CB8AC3E}">
        <p14:creationId xmlns:p14="http://schemas.microsoft.com/office/powerpoint/2010/main" val="1177761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15</a:t>
            </a:fld>
            <a:endParaRPr lang="en-US"/>
          </a:p>
        </p:txBody>
      </p:sp>
    </p:spTree>
    <p:extLst>
      <p:ext uri="{BB962C8B-B14F-4D97-AF65-F5344CB8AC3E}">
        <p14:creationId xmlns:p14="http://schemas.microsoft.com/office/powerpoint/2010/main" val="2959314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17</a:t>
            </a:fld>
            <a:endParaRPr lang="en-US"/>
          </a:p>
        </p:txBody>
      </p:sp>
    </p:spTree>
    <p:extLst>
      <p:ext uri="{BB962C8B-B14F-4D97-AF65-F5344CB8AC3E}">
        <p14:creationId xmlns:p14="http://schemas.microsoft.com/office/powerpoint/2010/main" val="19918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18</a:t>
            </a:fld>
            <a:endParaRPr lang="en-US"/>
          </a:p>
        </p:txBody>
      </p:sp>
    </p:spTree>
    <p:extLst>
      <p:ext uri="{BB962C8B-B14F-4D97-AF65-F5344CB8AC3E}">
        <p14:creationId xmlns:p14="http://schemas.microsoft.com/office/powerpoint/2010/main" val="3934427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19</a:t>
            </a:fld>
            <a:endParaRPr lang="en-US"/>
          </a:p>
        </p:txBody>
      </p:sp>
    </p:spTree>
    <p:extLst>
      <p:ext uri="{BB962C8B-B14F-4D97-AF65-F5344CB8AC3E}">
        <p14:creationId xmlns:p14="http://schemas.microsoft.com/office/powerpoint/2010/main" val="951164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20</a:t>
            </a:fld>
            <a:endParaRPr lang="en-US"/>
          </a:p>
        </p:txBody>
      </p:sp>
    </p:spTree>
    <p:extLst>
      <p:ext uri="{BB962C8B-B14F-4D97-AF65-F5344CB8AC3E}">
        <p14:creationId xmlns:p14="http://schemas.microsoft.com/office/powerpoint/2010/main" val="982796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21</a:t>
            </a:fld>
            <a:endParaRPr lang="en-US"/>
          </a:p>
        </p:txBody>
      </p:sp>
    </p:spTree>
    <p:extLst>
      <p:ext uri="{BB962C8B-B14F-4D97-AF65-F5344CB8AC3E}">
        <p14:creationId xmlns:p14="http://schemas.microsoft.com/office/powerpoint/2010/main" val="1779502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2</a:t>
            </a:fld>
            <a:endParaRPr lang="en-US"/>
          </a:p>
        </p:txBody>
      </p:sp>
    </p:spTree>
    <p:extLst>
      <p:ext uri="{BB962C8B-B14F-4D97-AF65-F5344CB8AC3E}">
        <p14:creationId xmlns:p14="http://schemas.microsoft.com/office/powerpoint/2010/main" val="2040884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22</a:t>
            </a:fld>
            <a:endParaRPr lang="en-US"/>
          </a:p>
        </p:txBody>
      </p:sp>
    </p:spTree>
    <p:extLst>
      <p:ext uri="{BB962C8B-B14F-4D97-AF65-F5344CB8AC3E}">
        <p14:creationId xmlns:p14="http://schemas.microsoft.com/office/powerpoint/2010/main" val="1766432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23</a:t>
            </a:fld>
            <a:endParaRPr lang="en-US"/>
          </a:p>
        </p:txBody>
      </p:sp>
    </p:spTree>
    <p:extLst>
      <p:ext uri="{BB962C8B-B14F-4D97-AF65-F5344CB8AC3E}">
        <p14:creationId xmlns:p14="http://schemas.microsoft.com/office/powerpoint/2010/main" val="1294306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solidFill>
                <a:schemeClr val="tx1"/>
              </a:solidFill>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a:p>
        </p:txBody>
      </p:sp>
    </p:spTree>
    <p:extLst>
      <p:ext uri="{BB962C8B-B14F-4D97-AF65-F5344CB8AC3E}">
        <p14:creationId xmlns:p14="http://schemas.microsoft.com/office/powerpoint/2010/main" val="162725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35</a:t>
            </a:fld>
            <a:endParaRPr lang="en-US"/>
          </a:p>
        </p:txBody>
      </p:sp>
    </p:spTree>
    <p:extLst>
      <p:ext uri="{BB962C8B-B14F-4D97-AF65-F5344CB8AC3E}">
        <p14:creationId xmlns:p14="http://schemas.microsoft.com/office/powerpoint/2010/main" val="2602013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36</a:t>
            </a:fld>
            <a:endParaRPr lang="en-US"/>
          </a:p>
        </p:txBody>
      </p:sp>
    </p:spTree>
    <p:extLst>
      <p:ext uri="{BB962C8B-B14F-4D97-AF65-F5344CB8AC3E}">
        <p14:creationId xmlns:p14="http://schemas.microsoft.com/office/powerpoint/2010/main" val="3009526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37</a:t>
            </a:fld>
            <a:endParaRPr lang="en-US"/>
          </a:p>
        </p:txBody>
      </p:sp>
    </p:spTree>
    <p:extLst>
      <p:ext uri="{BB962C8B-B14F-4D97-AF65-F5344CB8AC3E}">
        <p14:creationId xmlns:p14="http://schemas.microsoft.com/office/powerpoint/2010/main" val="82410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38</a:t>
            </a:fld>
            <a:endParaRPr lang="en-US"/>
          </a:p>
        </p:txBody>
      </p:sp>
    </p:spTree>
    <p:extLst>
      <p:ext uri="{BB962C8B-B14F-4D97-AF65-F5344CB8AC3E}">
        <p14:creationId xmlns:p14="http://schemas.microsoft.com/office/powerpoint/2010/main" val="3659853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39</a:t>
            </a:fld>
            <a:endParaRPr lang="en-US"/>
          </a:p>
        </p:txBody>
      </p:sp>
    </p:spTree>
    <p:extLst>
      <p:ext uri="{BB962C8B-B14F-4D97-AF65-F5344CB8AC3E}">
        <p14:creationId xmlns:p14="http://schemas.microsoft.com/office/powerpoint/2010/main" val="4370855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40</a:t>
            </a:fld>
            <a:endParaRPr lang="en-US"/>
          </a:p>
        </p:txBody>
      </p:sp>
    </p:spTree>
    <p:extLst>
      <p:ext uri="{BB962C8B-B14F-4D97-AF65-F5344CB8AC3E}">
        <p14:creationId xmlns:p14="http://schemas.microsoft.com/office/powerpoint/2010/main" val="2799299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47</a:t>
            </a:fld>
            <a:endParaRPr lang="en-US"/>
          </a:p>
        </p:txBody>
      </p:sp>
    </p:spTree>
    <p:extLst>
      <p:ext uri="{BB962C8B-B14F-4D97-AF65-F5344CB8AC3E}">
        <p14:creationId xmlns:p14="http://schemas.microsoft.com/office/powerpoint/2010/main" val="3056141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3</a:t>
            </a:fld>
            <a:endParaRPr lang="en-US"/>
          </a:p>
        </p:txBody>
      </p:sp>
    </p:spTree>
    <p:extLst>
      <p:ext uri="{BB962C8B-B14F-4D97-AF65-F5344CB8AC3E}">
        <p14:creationId xmlns:p14="http://schemas.microsoft.com/office/powerpoint/2010/main" val="7735245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48</a:t>
            </a:fld>
            <a:endParaRPr lang="en-US"/>
          </a:p>
        </p:txBody>
      </p:sp>
    </p:spTree>
    <p:extLst>
      <p:ext uri="{BB962C8B-B14F-4D97-AF65-F5344CB8AC3E}">
        <p14:creationId xmlns:p14="http://schemas.microsoft.com/office/powerpoint/2010/main" val="21458757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49</a:t>
            </a:fld>
            <a:endParaRPr lang="en-US"/>
          </a:p>
        </p:txBody>
      </p:sp>
    </p:spTree>
    <p:extLst>
      <p:ext uri="{BB962C8B-B14F-4D97-AF65-F5344CB8AC3E}">
        <p14:creationId xmlns:p14="http://schemas.microsoft.com/office/powerpoint/2010/main" val="21133672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54</a:t>
            </a:fld>
            <a:endParaRPr lang="en-US" dirty="0"/>
          </a:p>
        </p:txBody>
      </p:sp>
    </p:spTree>
    <p:extLst>
      <p:ext uri="{BB962C8B-B14F-4D97-AF65-F5344CB8AC3E}">
        <p14:creationId xmlns:p14="http://schemas.microsoft.com/office/powerpoint/2010/main" val="1785497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4</a:t>
            </a:fld>
            <a:endParaRPr lang="en-US"/>
          </a:p>
        </p:txBody>
      </p:sp>
    </p:spTree>
    <p:extLst>
      <p:ext uri="{BB962C8B-B14F-4D97-AF65-F5344CB8AC3E}">
        <p14:creationId xmlns:p14="http://schemas.microsoft.com/office/powerpoint/2010/main" val="1293076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5</a:t>
            </a:fld>
            <a:endParaRPr lang="en-US"/>
          </a:p>
        </p:txBody>
      </p:sp>
    </p:spTree>
    <p:extLst>
      <p:ext uri="{BB962C8B-B14F-4D97-AF65-F5344CB8AC3E}">
        <p14:creationId xmlns:p14="http://schemas.microsoft.com/office/powerpoint/2010/main" val="3671594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6</a:t>
            </a:fld>
            <a:endParaRPr lang="en-US"/>
          </a:p>
        </p:txBody>
      </p:sp>
    </p:spTree>
    <p:extLst>
      <p:ext uri="{BB962C8B-B14F-4D97-AF65-F5344CB8AC3E}">
        <p14:creationId xmlns:p14="http://schemas.microsoft.com/office/powerpoint/2010/main" val="3911321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7</a:t>
            </a:fld>
            <a:endParaRPr lang="en-US"/>
          </a:p>
        </p:txBody>
      </p:sp>
    </p:spTree>
    <p:extLst>
      <p:ext uri="{BB962C8B-B14F-4D97-AF65-F5344CB8AC3E}">
        <p14:creationId xmlns:p14="http://schemas.microsoft.com/office/powerpoint/2010/main" val="663735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8</a:t>
            </a:fld>
            <a:endParaRPr lang="en-US"/>
          </a:p>
        </p:txBody>
      </p:sp>
    </p:spTree>
    <p:extLst>
      <p:ext uri="{BB962C8B-B14F-4D97-AF65-F5344CB8AC3E}">
        <p14:creationId xmlns:p14="http://schemas.microsoft.com/office/powerpoint/2010/main" val="297174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A66B196-9686-446B-80C0-6EA8D56DD063}" type="slidenum">
              <a:rPr lang="en-US" smtClean="0"/>
              <a:pPr>
                <a:defRPr/>
              </a:pPr>
              <a:t>9</a:t>
            </a:fld>
            <a:endParaRPr lang="en-US"/>
          </a:p>
        </p:txBody>
      </p:sp>
    </p:spTree>
    <p:extLst>
      <p:ext uri="{BB962C8B-B14F-4D97-AF65-F5344CB8AC3E}">
        <p14:creationId xmlns:p14="http://schemas.microsoft.com/office/powerpoint/2010/main" val="5914272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uilding5"/>
          <p:cNvPicPr>
            <a:picLocks noChangeAspect="1" noChangeArrowheads="1"/>
          </p:cNvPicPr>
          <p:nvPr userDrawn="1"/>
        </p:nvPicPr>
        <p:blipFill>
          <a:blip r:embed="rId2" cstate="print"/>
          <a:srcRect/>
          <a:stretch>
            <a:fillRect/>
          </a:stretch>
        </p:blipFill>
        <p:spPr bwMode="auto">
          <a:xfrm>
            <a:off x="-7924800" y="0"/>
            <a:ext cx="17068800" cy="1416050"/>
          </a:xfrm>
          <a:prstGeom prst="rect">
            <a:avLst/>
          </a:prstGeom>
          <a:noFill/>
          <a:ln w="9525">
            <a:noFill/>
            <a:miter lim="800000"/>
            <a:headEnd/>
            <a:tailEnd/>
          </a:ln>
        </p:spPr>
      </p:pic>
      <p:sp>
        <p:nvSpPr>
          <p:cNvPr id="29698"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296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6FBCA00-F2E4-4B1D-8796-559FD167DFB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B69F397-21AF-4A16-B363-D82287713614}" type="slidenum">
              <a:rPr lang="en-US"/>
              <a:pPr>
                <a:defRPr/>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630310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03028243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33456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13150263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7749942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06052323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393552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9812289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39458303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14025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69F4E9-15D0-4255-8C55-DF6B9003907B}" type="slidenum">
              <a:rPr lang="en-US"/>
              <a:pPr>
                <a:defRPr/>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5577340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1669441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6714964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027372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991762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5217865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4770566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1667424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81086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24525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481D2A-9C00-41B7-9404-7DF9778C6306}" type="slidenum">
              <a:rPr lang="en-US"/>
              <a:pPr>
                <a:defRPr/>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193508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2814290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076029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2757206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739D2B3-124F-478A-8CF4-782CBAFD744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0913DF-CDEE-4C96-B91C-FC0CC5DAAA16}"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E9368C-440D-438B-95B4-765ED57AB32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F72006E-D8CC-4D6C-85CE-4F933C45A89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19A93D9-5426-4B9B-8FDF-EB9E6C2AB1CB}"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A0C3F5B-B159-437D-90F7-383D11700FC6}"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4CE560-A2BE-4A80-B539-DE59717B1BD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B519EA-9DA3-43CE-901E-D27FF7BFD5A7}"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98D950D-9BC1-4C5B-B91E-DEEB22B0612D}"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EB15CF6-7538-4CFD-A7C3-8BCA8DC08066}"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C40EB7-9331-4D00-A1AD-DB2ABBDB8E3A}"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D33AB99-497C-470D-BB5B-32D12686D082}" type="slidenum">
              <a:rPr lang="en-US"/>
              <a:pPr>
                <a:defRPr/>
              </a:pPr>
              <a:t>‹#›</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8C67A4-A827-4E3E-A1B3-712DFB49BBC1}"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7814D3-A1C0-4359-9967-F560C75279BA}"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443198-4589-4115-B978-6E91A33CBF11}"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9D1A652-6F2F-42F6-A8F8-1FBDA713849E}"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7C7046B-2244-4118-9ED7-975B45EFE882}"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6AC90E2-FCFA-439D-A7C5-4D0EE95FD7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08A819-5183-4977-B770-A4C16F33D77B}"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ED3EAE2-743F-41D7-B14A-069E38AE5FAF}"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8E460E1-32EA-4C0E-86F0-87839B12F3DD}"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63D1778-748E-4340-8437-6837268F332F}"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6BCBFE2-607F-4F93-8B44-660A51DDA89B}"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B633DDE-9052-4D6A-947C-8A27BA8FD8FB}"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D33AB99-497C-470D-BB5B-32D12686D082}" type="slidenum">
              <a:rPr lang="en-US"/>
              <a:pPr>
                <a:defRPr/>
              </a:pPr>
              <a:t>‹#›</a:t>
            </a:fld>
            <a:endParaRPr lang="en-US"/>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481D2A-9C00-41B7-9404-7DF9778C6306}"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649506" y="1992313"/>
            <a:ext cx="5943600" cy="2673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39D2B3-124F-478A-8CF4-782CBAFD7441}"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0913DF-CDEE-4C96-B91C-FC0CC5DAAA16}"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E9368C-440D-438B-95B4-765ED57AB326}"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7A90797-AAD6-4377-9385-E9B323D50260}"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F72006E-D8CC-4D6C-85CE-4F933C45A89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9A93D9-5426-4B9B-8FDF-EB9E6C2AB1CB}"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A0C3F5B-B159-437D-90F7-383D11700FC6}"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A4CE560-A2BE-4A80-B539-DE59717B1BD7}"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8D950D-9BC1-4C5B-B91E-DEEB22B0612D}"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B15CF6-7538-4CFD-A7C3-8BCA8DC08066}"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C40EB7-9331-4D00-A1AD-DB2ABBDB8E3A}"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cSld name="CMS title2">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664517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1_CMS title2">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664517197"/>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EBCFE19-9C93-4451-8079-29A586DFDCE0}"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296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29700" name="Rectangle 4"/>
          <p:cNvSpPr>
            <a:spLocks noGrp="1" noChangeArrowheads="1"/>
          </p:cNvSpPr>
          <p:nvPr>
            <p:ph type="dt" sz="half" idx="2"/>
          </p:nvPr>
        </p:nvSpPr>
        <p:spPr/>
        <p:txBody>
          <a:bodyPr/>
          <a:lstStyle>
            <a:lvl1pPr>
              <a:defRPr/>
            </a:lvl1pPr>
          </a:lstStyle>
          <a:p>
            <a:pPr>
              <a:defRPr/>
            </a:pPr>
            <a:endParaRPr lang="en-US"/>
          </a:p>
        </p:txBody>
      </p:sp>
      <p:sp>
        <p:nvSpPr>
          <p:cNvPr id="29701" name="Rectangle 5"/>
          <p:cNvSpPr>
            <a:spLocks noGrp="1" noChangeArrowheads="1"/>
          </p:cNvSpPr>
          <p:nvPr>
            <p:ph type="ftr" sz="quarter" idx="3"/>
          </p:nvPr>
        </p:nvSpPr>
        <p:spPr/>
        <p:txBody>
          <a:bodyPr/>
          <a:lstStyle>
            <a:lvl1pPr>
              <a:defRPr/>
            </a:lvl1pPr>
          </a:lstStyle>
          <a:p>
            <a:pPr>
              <a:defRPr/>
            </a:pPr>
            <a:endParaRPr lang="en-US"/>
          </a:p>
        </p:txBody>
      </p:sp>
      <p:sp>
        <p:nvSpPr>
          <p:cNvPr id="29702" name="Rectangle 6"/>
          <p:cNvSpPr>
            <a:spLocks noGrp="1" noChangeArrowheads="1"/>
          </p:cNvSpPr>
          <p:nvPr>
            <p:ph type="sldNum" sz="quarter" idx="4"/>
          </p:nvPr>
        </p:nvSpPr>
        <p:spPr/>
        <p:txBody>
          <a:bodyPr/>
          <a:lstStyle>
            <a:lvl1pPr>
              <a:defRPr/>
            </a:lvl1pPr>
          </a:lstStyle>
          <a:p>
            <a:pPr>
              <a:defRPr/>
            </a:pPr>
            <a:fld id="{C616B9D0-F675-43A5-80A4-4E9F98FA0375}" type="slidenum">
              <a:rPr lang="en-US" smtClean="0"/>
              <a:pPr>
                <a:defRPr/>
              </a:pPr>
              <a:t>‹#›</a:t>
            </a:fld>
            <a:endParaRPr lang="en-US"/>
          </a:p>
        </p:txBody>
      </p:sp>
      <p:pic>
        <p:nvPicPr>
          <p:cNvPr id="29703" name="Picture 7" descr="building5"/>
          <p:cNvPicPr>
            <a:picLocks noChangeAspect="1" noChangeArrowheads="1"/>
          </p:cNvPicPr>
          <p:nvPr/>
        </p:nvPicPr>
        <p:blipFill>
          <a:blip r:embed="rId2" cstate="print"/>
          <a:srcRect/>
          <a:stretch>
            <a:fillRect/>
          </a:stretch>
        </p:blipFill>
        <p:spPr bwMode="auto">
          <a:xfrm>
            <a:off x="-7924800" y="0"/>
            <a:ext cx="17068800" cy="1416050"/>
          </a:xfrm>
          <a:prstGeom prst="rect">
            <a:avLst/>
          </a:prstGeom>
          <a:noFill/>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7A286F-4F36-4B5F-9AAA-8E5F6DFBD589}"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2B0EB9-1FAD-417C-BC2E-506479615176}"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1CCB5C0E-E9A4-4D2D-9BB3-A8CA339349FD}"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5F304C6A-2784-419D-9B23-7ADF2F27B7E9}"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B8E7E824-7FC9-4BCC-AA0C-F5FA687C8DC6}" type="slidenum">
              <a:rPr lang="en-US" smtClean="0"/>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3E869103-7EBF-4255-A901-C932E0174504}" type="slidenum">
              <a:rPr lang="en-US" smtClean="0"/>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BEDC50C-81FE-494A-8CDF-11EDC55DC9F3}" type="slidenum">
              <a:rPr lang="en-US" smtClean="0"/>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D76F7C6-75FC-499B-A319-D2111A681DB3}" type="slidenum">
              <a:rPr lang="en-US" smtClean="0"/>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5F199C1-848B-4837-9C0E-D459DFCCFFB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6B99A46-3096-45F5-94E1-EB70FAB631F7}"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0C7433-F0E3-4B4D-A53E-15D2B5B74F04}" type="slidenum">
              <a:rPr lang="en-US" smtClean="0"/>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FF4589-9204-40F8-AF1D-F98A13BB96B4}" type="slidenum">
              <a:rPr lang="en-US"/>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8C0CC1-8B69-4E77-9A32-843F98243263}" type="slidenum">
              <a:rPr lang="en-US"/>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218DE3-D80A-4D0D-90B9-791A3E66B4CD}" type="slidenum">
              <a:rPr lang="en-US"/>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217096F-5C60-41FD-9F21-2B4A2F7E2508}" type="slidenum">
              <a:rPr lang="en-US"/>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7F8CF9A-63C2-4BCD-BA4F-5E23C82B7E61}" type="slidenum">
              <a:rPr lang="en-US"/>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8900B73-B64F-42D0-BFFD-FB339DAE17DF}" type="slidenum">
              <a:rPr lang="en-US"/>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A67B2C4-A7D7-4067-B48C-F78D49E4FE0D}" type="slidenum">
              <a:rPr lang="en-US"/>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2DDB18-D278-4A89-8643-F35212B1D80E}" type="slidenum">
              <a:rPr lang="en-US"/>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85A633-E1F6-4FFD-829C-8B4CE37C17A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69075BC-78E5-4F20-8136-6C12A8A676A9}"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2D18E2-647E-407E-9DFF-416D8D2F10F3}" type="slidenum">
              <a:rPr lang="en-US"/>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29C3EF3-802D-4A65-9F5D-5ACB34C88572}" type="slidenum">
              <a:rPr lang="en-US"/>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7E14EA-8250-4ECA-984A-0BF33C22ED61}" type="slidenum">
              <a:rPr lang="en-US"/>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746330-6272-47F0-86A5-4CAE3844F3C6}" type="slidenum">
              <a:rPr lang="en-US"/>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34E29F-9A56-4954-9EC8-18CF09905D94}" type="slidenum">
              <a:rPr lang="en-US"/>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A953DC-4724-40C6-8A05-057202E1477B}" type="slidenum">
              <a:rPr lang="en-US"/>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B615D23-18D2-4670-8B0C-FC335FD4CE92}" type="slidenum">
              <a:rPr lang="en-US"/>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D29B2B1-00E5-496C-8901-A598236CDE1E}" type="slidenum">
              <a:rPr lang="en-US"/>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047BA01-A530-4770-810A-EC88B6CE0D15}" type="slidenum">
              <a:rPr lang="en-US"/>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E77CA34-7F32-499C-AC38-C8C440E62EF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756213-606F-40A0-9C9E-08F41FF32B78}" type="slidenum">
              <a:rPr lang="en-US"/>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230743-C8A5-4DFE-B819-3E4CDBFAACCD}" type="slidenum">
              <a:rPr lang="en-US"/>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6D7C1C-0CC9-4177-ACFE-3D3A967B84F5}" type="slidenum">
              <a:rPr lang="en-US"/>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E66009-7C08-4D47-A724-31745D2DDFAA}" type="slidenum">
              <a:rPr lang="en-US"/>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0960" y="2438400"/>
            <a:ext cx="5623560" cy="44958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577026255"/>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3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10"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2607177018"/>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srsplayingcardlor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p:spPr>
      </p:pic>
      <p:sp>
        <p:nvSpPr>
          <p:cNvPr id="7" name="Title 8"/>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r>
              <a:rPr lang="en-US" sz="2400" b="0" i="1" dirty="0" smtClean="0">
                <a:solidFill>
                  <a:srgbClr val="084A9C"/>
                </a:solidFill>
              </a:rPr>
              <a:t>Date</a:t>
            </a:r>
            <a:endParaRPr lang="en-US" sz="2800" b="0" i="1" dirty="0" smtClean="0">
              <a:solidFill>
                <a:srgbClr val="084A9C"/>
              </a:solidFill>
            </a:endParaRPr>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3841892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66451719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tech.jpg"/>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80065"/>
            <a:ext cx="6807107" cy="4477935"/>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107212243"/>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169" y="2963450"/>
            <a:ext cx="56148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1942082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2BBE3D3-F3EA-4AB2-A0D9-896163DDEA06}" type="slidenum">
              <a:rPr lang="en-US"/>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endParaRPr lang="en-US" sz="2800" b="0" i="1" dirty="0" smtClean="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253854450"/>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smtClean="0"/>
              <a:t>Click to edit Master title style</a:t>
            </a:r>
            <a:endParaRPr lang="en-US" dirty="0"/>
          </a:p>
        </p:txBody>
      </p:sp>
      <p:sp>
        <p:nvSpPr>
          <p:cNvPr id="8" name="TextBox 7"/>
          <p:cNvSpPr txBox="1"/>
          <p:nvPr/>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3264712960"/>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2" name="Date Placeholder 1"/>
          <p:cNvSpPr>
            <a:spLocks noGrp="1"/>
          </p:cNvSpPr>
          <p:nvPr>
            <p:ph type="dt" sz="half" idx="12"/>
          </p:nvPr>
        </p:nvSpPr>
        <p:spPr/>
        <p:txBody>
          <a:bodyPr/>
          <a:lstStyle/>
          <a:p>
            <a:pPr>
              <a:defRPr/>
            </a:pPr>
            <a:endParaRPr lang="en-US"/>
          </a:p>
        </p:txBody>
      </p:sp>
      <p:sp>
        <p:nvSpPr>
          <p:cNvPr id="3" name="Slide Number Placeholder 2"/>
          <p:cNvSpPr>
            <a:spLocks noGrp="1"/>
          </p:cNvSpPr>
          <p:nvPr>
            <p:ph type="sldNum" sz="quarter" idx="13"/>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3290362774"/>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pPr>
              <a:defRPr/>
            </a:pPr>
            <a:endParaRPr lang="en-US"/>
          </a:p>
        </p:txBody>
      </p:sp>
      <p:sp>
        <p:nvSpPr>
          <p:cNvPr id="3" name="Slide Number Placeholder 2"/>
          <p:cNvSpPr>
            <a:spLocks noGrp="1"/>
          </p:cNvSpPr>
          <p:nvPr>
            <p:ph type="sldNum" sz="quarter" idx="11"/>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18908446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pPr>
              <a:defRPr/>
            </a:pPr>
            <a:endParaRPr lang="en-US"/>
          </a:p>
        </p:txBody>
      </p:sp>
      <p:sp>
        <p:nvSpPr>
          <p:cNvPr id="3" name="Slide Number Placeholder 2"/>
          <p:cNvSpPr>
            <a:spLocks noGrp="1"/>
          </p:cNvSpPr>
          <p:nvPr>
            <p:ph type="sldNum" sz="quarter" idx="11"/>
          </p:nvPr>
        </p:nvSpPr>
        <p:spPr/>
        <p:txBody>
          <a:bodyPr/>
          <a:lstStyle/>
          <a:p>
            <a:pPr>
              <a:defRPr/>
            </a:pPr>
            <a:fld id="{DA81FE94-493A-4591-B0B1-3AD7310959E7}" type="slidenum">
              <a:rPr lang="en-US" smtClean="0"/>
              <a:pPr>
                <a:defRPr/>
              </a:pPr>
              <a:t>‹#›</a:t>
            </a:fld>
            <a:endParaRPr lang="en-US"/>
          </a:p>
        </p:txBody>
      </p:sp>
    </p:spTree>
    <p:extLst>
      <p:ext uri="{BB962C8B-B14F-4D97-AF65-F5344CB8AC3E}">
        <p14:creationId xmlns:p14="http://schemas.microsoft.com/office/powerpoint/2010/main" val="7477357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A58984D-F1AF-4D77-8E4A-C5059109E384}" type="slidenum">
              <a:rPr lang="en-US"/>
              <a:pPr>
                <a:defRPr/>
              </a:pPr>
              <a:t>‹#›</a:t>
            </a:fld>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0851081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0780732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33996894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4811239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grpSp>
        <p:nvGrpSpPr>
          <p:cNvPr id="14" name="Group 13"/>
          <p:cNvGrpSpPr/>
          <p:nvPr userDrawn="1"/>
        </p:nvGrpSpPr>
        <p:grpSpPr>
          <a:xfrm>
            <a:off x="-16933" y="1"/>
            <a:ext cx="9211733"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t>‹#›</a:t>
            </a:fld>
            <a:endParaRPr lang="en-US" dirty="0"/>
          </a:p>
        </p:txBody>
      </p:sp>
      <p:sp>
        <p:nvSpPr>
          <p:cNvPr id="4"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a:xfrm>
            <a:off x="0" y="135467"/>
            <a:ext cx="9144000" cy="694267"/>
          </a:xfrm>
          <a:noFill/>
          <a:ln>
            <a:noFill/>
          </a:ln>
          <a:effectLst/>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08922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6" Type="http://schemas.openxmlformats.org/officeDocument/2006/relationships/image" Target="../media/image2.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heme" Target="../theme/theme4.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1.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1.jpe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9" Type="http://schemas.openxmlformats.org/officeDocument/2006/relationships/slideLayout" Target="../slideLayouts/slideLayout121.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34" Type="http://schemas.openxmlformats.org/officeDocument/2006/relationships/slideLayout" Target="../slideLayouts/slideLayout116.xml"/><Relationship Id="rId42" Type="http://schemas.openxmlformats.org/officeDocument/2006/relationships/theme" Target="../theme/theme8.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33" Type="http://schemas.openxmlformats.org/officeDocument/2006/relationships/slideLayout" Target="../slideLayouts/slideLayout115.xml"/><Relationship Id="rId38" Type="http://schemas.openxmlformats.org/officeDocument/2006/relationships/slideLayout" Target="../slideLayouts/slideLayout120.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slideLayout" Target="../slideLayouts/slideLayout111.xml"/><Relationship Id="rId41" Type="http://schemas.openxmlformats.org/officeDocument/2006/relationships/slideLayout" Target="../slideLayouts/slideLayout123.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32" Type="http://schemas.openxmlformats.org/officeDocument/2006/relationships/slideLayout" Target="../slideLayouts/slideLayout114.xml"/><Relationship Id="rId37" Type="http://schemas.openxmlformats.org/officeDocument/2006/relationships/slideLayout" Target="../slideLayouts/slideLayout119.xml"/><Relationship Id="rId40" Type="http://schemas.openxmlformats.org/officeDocument/2006/relationships/slideLayout" Target="../slideLayouts/slideLayout122.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36" Type="http://schemas.openxmlformats.org/officeDocument/2006/relationships/slideLayout" Target="../slideLayouts/slideLayout118.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slideLayout" Target="../slideLayouts/slideLayout113.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slideLayout" Target="../slideLayouts/slideLayout112.xml"/><Relationship Id="rId35"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286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286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DA81FE94-493A-4591-B0B1-3AD7310959E7}" type="slidenum">
              <a:rPr lang="en-US"/>
              <a:pPr>
                <a:defRPr/>
              </a:pPr>
              <a:t>‹#›</a:t>
            </a:fld>
            <a:endParaRPr lang="en-US"/>
          </a:p>
        </p:txBody>
      </p:sp>
      <p:pic>
        <p:nvPicPr>
          <p:cNvPr id="1031" name="Picture 7" descr="building5"/>
          <p:cNvPicPr>
            <a:picLocks noChangeAspect="1" noChangeArrowheads="1"/>
          </p:cNvPicPr>
          <p:nvPr/>
        </p:nvPicPr>
        <p:blipFill>
          <a:blip r:embed="rId13" cstate="print"/>
          <a:srcRect/>
          <a:stretch>
            <a:fillRect/>
          </a:stretch>
        </p:blipFill>
        <p:spPr bwMode="auto">
          <a:xfrm>
            <a:off x="-7924800" y="0"/>
            <a:ext cx="17068800" cy="14160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2"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348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348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94051C0F-0EAA-4447-8AF1-AAEAD43929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34"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276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276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D05B76AD-8843-4C60-B185-5D354A181687}" type="slidenum">
              <a:rPr lang="en-US"/>
              <a:pPr>
                <a:defRPr/>
              </a:pPr>
              <a:t>‹#›</a:t>
            </a:fld>
            <a:endParaRPr lang="en-US"/>
          </a:p>
        </p:txBody>
      </p:sp>
      <p:pic>
        <p:nvPicPr>
          <p:cNvPr id="3079" name="Picture 7" descr="building5"/>
          <p:cNvPicPr>
            <a:picLocks noChangeAspect="1" noChangeArrowheads="1"/>
          </p:cNvPicPr>
          <p:nvPr/>
        </p:nvPicPr>
        <p:blipFill>
          <a:blip r:embed="rId14" cstate="print"/>
          <a:srcRect/>
          <a:stretch>
            <a:fillRect/>
          </a:stretch>
        </p:blipFill>
        <p:spPr bwMode="auto">
          <a:xfrm>
            <a:off x="0" y="0"/>
            <a:ext cx="9144000" cy="758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3"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Enter Slide Title Here</a:t>
            </a:r>
          </a:p>
        </p:txBody>
      </p:sp>
      <p:sp>
        <p:nvSpPr>
          <p:cNvPr id="1027" name="Text Placeholder 2"/>
          <p:cNvSpPr>
            <a:spLocks noGrp="1"/>
          </p:cNvSpPr>
          <p:nvPr>
            <p:ph type="body" idx="1"/>
          </p:nvPr>
        </p:nvSpPr>
        <p:spPr bwMode="auto">
          <a:xfrm>
            <a:off x="1627188" y="1992313"/>
            <a:ext cx="6037262" cy="2673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r>
              <a:rPr lang="en-US" smtClean="0"/>
              <a:t>Enter bullet</a:t>
            </a:r>
          </a:p>
          <a:p>
            <a:pPr lvl="0"/>
            <a:r>
              <a:rPr lang="en-US" smtClean="0"/>
              <a:t>Enter bullet</a:t>
            </a:r>
          </a:p>
          <a:p>
            <a:pPr lvl="1"/>
            <a:r>
              <a:rPr lang="en-US" smtClean="0"/>
              <a:t>Second level</a:t>
            </a:r>
          </a:p>
          <a:p>
            <a:pPr lvl="2"/>
            <a:r>
              <a:rPr lang="en-US" smtClean="0"/>
              <a:t>Third level</a:t>
            </a:r>
          </a:p>
          <a:p>
            <a:pPr lvl="3"/>
            <a:r>
              <a:rPr lang="en-US" smtClean="0"/>
              <a:t>Fourth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pPr>
              <a:defRPr/>
            </a:pPr>
            <a:fld id="{DA81FE94-493A-4591-B0B1-3AD7310959E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84" r:id="rId12"/>
    <p:sldLayoutId id="2147483985" r:id="rId13"/>
    <p:sldLayoutId id="2147483986" r:id="rId14"/>
  </p:sldLayoutIdLst>
  <p:hf hdr="0" ftr="0" dt="0"/>
  <p:txStyles>
    <p:titleStyle>
      <a:lvl1pPr algn="ctr" defTabSz="457200" rtl="0" eaLnBrk="1" fontAlgn="base" hangingPunct="1">
        <a:spcBef>
          <a:spcPct val="0"/>
        </a:spcBef>
        <a:spcAft>
          <a:spcPct val="0"/>
        </a:spcAft>
        <a:defRPr sz="2800" b="1" kern="1200">
          <a:solidFill>
            <a:schemeClr val="bg1"/>
          </a:solidFill>
          <a:latin typeface="Myriad Pro"/>
          <a:ea typeface="ＭＳ Ｐゴシック" charset="-128"/>
          <a:cs typeface="ＭＳ Ｐゴシック" charset="-128"/>
        </a:defRPr>
      </a:lvl1pPr>
      <a:lvl2pPr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2pPr>
      <a:lvl3pPr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3pPr>
      <a:lvl4pPr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4pPr>
      <a:lvl5pPr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5pPr>
      <a:lvl6pPr marL="457200"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6pPr>
      <a:lvl7pPr marL="914400"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7pPr>
      <a:lvl8pPr marL="1371600"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8pPr>
      <a:lvl9pPr marL="1828800" algn="ctr" defTabSz="457200" rtl="0" eaLnBrk="1" fontAlgn="base" hangingPunct="1">
        <a:spcBef>
          <a:spcPct val="0"/>
        </a:spcBef>
        <a:spcAft>
          <a:spcPct val="0"/>
        </a:spcAft>
        <a:defRPr sz="2800" b="1">
          <a:solidFill>
            <a:schemeClr val="bg1"/>
          </a:solidFill>
          <a:latin typeface="Myriad Pro"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2400" kern="1200">
          <a:solidFill>
            <a:schemeClr val="tx2"/>
          </a:solidFill>
          <a:latin typeface="Myriad Pro"/>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buChar char="–"/>
        <a:defRPr sz="2000" kern="1200">
          <a:solidFill>
            <a:schemeClr val="tx2"/>
          </a:solidFill>
          <a:latin typeface="Myriad Pro"/>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kern="1200">
          <a:solidFill>
            <a:schemeClr val="tx2"/>
          </a:solidFill>
          <a:latin typeface="Myriad Pro"/>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1600" kern="1200">
          <a:solidFill>
            <a:schemeClr val="tx2"/>
          </a:solidFill>
          <a:latin typeface="Myriad Pro"/>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6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286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286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29B6EC22-8C51-4AC6-901D-29CF70A6BE1D}" type="slidenum">
              <a:rPr lang="en-US" smtClean="0"/>
              <a:pPr>
                <a:defRPr/>
              </a:pPr>
              <a:t>‹#›</a:t>
            </a:fld>
            <a:endParaRPr lang="en-US"/>
          </a:p>
        </p:txBody>
      </p:sp>
      <p:pic>
        <p:nvPicPr>
          <p:cNvPr id="28679" name="Picture 7" descr="building5"/>
          <p:cNvPicPr>
            <a:picLocks noChangeAspect="1" noChangeArrowheads="1"/>
          </p:cNvPicPr>
          <p:nvPr/>
        </p:nvPicPr>
        <p:blipFill>
          <a:blip r:embed="rId13" cstate="print"/>
          <a:srcRect/>
          <a:stretch>
            <a:fillRect/>
          </a:stretch>
        </p:blipFill>
        <p:spPr bwMode="auto">
          <a:xfrm>
            <a:off x="-7924800" y="0"/>
            <a:ext cx="17068800" cy="1416050"/>
          </a:xfrm>
          <a:prstGeom prst="rect">
            <a:avLst/>
          </a:prstGeom>
          <a:noFill/>
        </p:spPr>
      </p:pic>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348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348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956E3F33-A84B-4228-BA2A-14414BEBF8F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276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276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7CD508D8-40B0-495D-AC47-6627C05CBB4E}" type="slidenum">
              <a:rPr lang="en-US"/>
              <a:pPr/>
              <a:t>‹#›</a:t>
            </a:fld>
            <a:endParaRPr lang="en-US"/>
          </a:p>
        </p:txBody>
      </p:sp>
      <p:pic>
        <p:nvPicPr>
          <p:cNvPr id="27655" name="Picture 7" descr="building5"/>
          <p:cNvPicPr>
            <a:picLocks noChangeAspect="1" noChangeArrowheads="1"/>
          </p:cNvPicPr>
          <p:nvPr/>
        </p:nvPicPr>
        <p:blipFill>
          <a:blip r:embed="rId13" cstate="print"/>
          <a:srcRect/>
          <a:stretch>
            <a:fillRect/>
          </a:stretch>
        </p:blipFill>
        <p:spPr bwMode="auto">
          <a:xfrm>
            <a:off x="0" y="0"/>
            <a:ext cx="9144000" cy="758825"/>
          </a:xfrm>
          <a:prstGeom prst="rect">
            <a:avLst/>
          </a:prstGeom>
          <a:noFill/>
        </p:spPr>
      </p:pic>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fld id="{DA81FE94-493A-4591-B0B1-3AD7310959E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 id="2147484001" r:id="rId13"/>
    <p:sldLayoutId id="2147484002" r:id="rId14"/>
    <p:sldLayoutId id="2147484003" r:id="rId15"/>
    <p:sldLayoutId id="2147484004" r:id="rId16"/>
    <p:sldLayoutId id="2147484005" r:id="rId17"/>
    <p:sldLayoutId id="2147484006" r:id="rId18"/>
    <p:sldLayoutId id="2147484007" r:id="rId19"/>
    <p:sldLayoutId id="2147484008" r:id="rId20"/>
    <p:sldLayoutId id="2147484009" r:id="rId21"/>
    <p:sldLayoutId id="2147484010" r:id="rId22"/>
    <p:sldLayoutId id="2147484011" r:id="rId23"/>
    <p:sldLayoutId id="2147484012" r:id="rId24"/>
    <p:sldLayoutId id="2147484013" r:id="rId25"/>
    <p:sldLayoutId id="2147484014" r:id="rId26"/>
    <p:sldLayoutId id="2147484015" r:id="rId27"/>
    <p:sldLayoutId id="2147484016" r:id="rId28"/>
    <p:sldLayoutId id="2147484017" r:id="rId29"/>
    <p:sldLayoutId id="2147484018" r:id="rId30"/>
    <p:sldLayoutId id="2147484019" r:id="rId31"/>
    <p:sldLayoutId id="2147484020" r:id="rId32"/>
    <p:sldLayoutId id="2147484021" r:id="rId33"/>
    <p:sldLayoutId id="2147484022" r:id="rId34"/>
    <p:sldLayoutId id="2147484023" r:id="rId35"/>
    <p:sldLayoutId id="2147484024" r:id="rId36"/>
    <p:sldLayoutId id="2147484025" r:id="rId37"/>
    <p:sldLayoutId id="2147484026" r:id="rId38"/>
    <p:sldLayoutId id="2147484027" r:id="rId39"/>
    <p:sldLayoutId id="2147484029" r:id="rId40"/>
    <p:sldLayoutId id="2147484030" r:id="rId41"/>
  </p:sldLayoutIdLst>
  <p:timing>
    <p:tnLst>
      <p:par>
        <p:cTn id="1" dur="indefinite" restart="never" nodeType="tmRoot"/>
      </p:par>
    </p:tnLst>
  </p:timing>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9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9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9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9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9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9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94.xml"/></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2.png"/><Relationship Id="rId7" Type="http://schemas.openxmlformats.org/officeDocument/2006/relationships/diagramColors" Target="../diagrams/colors2.xml"/><Relationship Id="rId2" Type="http://schemas.openxmlformats.org/officeDocument/2006/relationships/notesSlide" Target="../notesSlides/notesSlide17.xml"/><Relationship Id="rId1" Type="http://schemas.openxmlformats.org/officeDocument/2006/relationships/slideLayout" Target="../slideLayouts/slideLayout9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9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9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9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9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6.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98.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9.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94.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5.jpg"/><Relationship Id="rId1" Type="http://schemas.openxmlformats.org/officeDocument/2006/relationships/slideLayout" Target="../slideLayouts/slideLayout10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3.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104.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105.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106.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107.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108.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109.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110.xml"/></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7.emf"/><Relationship Id="rId1" Type="http://schemas.openxmlformats.org/officeDocument/2006/relationships/slideLayout" Target="../slideLayouts/slideLayout111.xml"/></Relationships>
</file>

<file path=ppt/slides/_rels/slide4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8.emf"/><Relationship Id="rId1" Type="http://schemas.openxmlformats.org/officeDocument/2006/relationships/slideLayout" Target="../slideLayouts/slideLayout111.xml"/></Relationships>
</file>

<file path=ppt/slides/_rels/slide4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9.emf"/><Relationship Id="rId1" Type="http://schemas.openxmlformats.org/officeDocument/2006/relationships/slideLayout" Target="../slideLayouts/slideLayout11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0.emf"/><Relationship Id="rId1" Type="http://schemas.openxmlformats.org/officeDocument/2006/relationships/slideLayout" Target="../slideLayouts/slideLayout112.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3.xml"/></Relationships>
</file>

<file path=ppt/slides/_rels/slide4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4.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115.xml"/></Relationships>
</file>

<file path=ppt/slides/_rels/slide4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116.xml"/></Relationships>
</file>

<file path=ppt/slides/_rels/slide4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11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94.xml"/></Relationships>
</file>

<file path=ppt/slides/_rels/slide5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1.emf"/><Relationship Id="rId1" Type="http://schemas.openxmlformats.org/officeDocument/2006/relationships/slideLayout" Target="../slideLayouts/slideLayout118.xml"/></Relationships>
</file>

<file path=ppt/slides/_rels/slide5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9.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0.xml"/></Relationships>
</file>

<file path=ppt/slides/_rels/slide5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1.xml"/></Relationships>
</file>

<file path=ppt/slides/_rels/slide5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122.xml"/><Relationship Id="rId4" Type="http://schemas.openxmlformats.org/officeDocument/2006/relationships/image" Target="../media/image13.jpeg"/></Relationships>
</file>

<file path=ppt/slides/_rels/slide5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mailto:FY2014-2016EligibilityPilots@cms.hhs.gov" TargetMode="External"/><Relationship Id="rId1" Type="http://schemas.openxmlformats.org/officeDocument/2006/relationships/slideLayout" Target="../slideLayouts/slideLayout12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9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9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9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0" y="1219200"/>
            <a:ext cx="9144000" cy="1219200"/>
          </a:xfrm>
        </p:spPr>
        <p:txBody>
          <a:bodyPr/>
          <a:lstStyle/>
          <a:p>
            <a:r>
              <a:rPr lang="en-US" sz="2800" dirty="0">
                <a:latin typeface="Arial" panose="020B0604020202020204" pitchFamily="34" charset="0"/>
                <a:cs typeface="Arial" panose="020B0604020202020204" pitchFamily="34" charset="0"/>
              </a:rPr>
              <a:t>Preparing for the New PERM Eligibility </a:t>
            </a:r>
            <a:r>
              <a:rPr lang="en-US" sz="2800" dirty="0" smtClean="0">
                <a:latin typeface="Arial" panose="020B0604020202020204" pitchFamily="34" charset="0"/>
                <a:cs typeface="Arial" panose="020B0604020202020204" pitchFamily="34" charset="0"/>
              </a:rPr>
              <a:t>Review and Other Proposed PERM &amp; MEQC Changes</a:t>
            </a:r>
            <a:endParaRPr lang="en-US" sz="2800" dirty="0">
              <a:solidFill>
                <a:schemeClr val="accent1">
                  <a:lumMod val="75000"/>
                </a:schemeClr>
              </a:solidFill>
              <a:latin typeface="Arial" pitchFamily="34" charset="0"/>
              <a:cs typeface="Arial" pitchFamily="34" charset="0"/>
            </a:endParaRPr>
          </a:p>
        </p:txBody>
      </p:sp>
      <p:sp>
        <p:nvSpPr>
          <p:cNvPr id="16" name="Text Placeholder 15"/>
          <p:cNvSpPr>
            <a:spLocks noGrp="1"/>
          </p:cNvSpPr>
          <p:nvPr>
            <p:ph type="body" sz="quarter" idx="10"/>
          </p:nvPr>
        </p:nvSpPr>
        <p:spPr>
          <a:xfrm>
            <a:off x="4800600" y="2666999"/>
            <a:ext cx="4114800" cy="1981201"/>
          </a:xfrm>
        </p:spPr>
        <p:txBody>
          <a:bodyPr>
            <a:noAutofit/>
          </a:bodyPr>
          <a:lstStyle/>
          <a:p>
            <a:pPr algn="ctr"/>
            <a:endParaRPr lang="en-US" sz="1200" dirty="0" smtClean="0">
              <a:latin typeface="Arial" pitchFamily="34" charset="0"/>
              <a:cs typeface="Arial" pitchFamily="34" charset="0"/>
            </a:endParaRPr>
          </a:p>
          <a:p>
            <a:pPr algn="ctr"/>
            <a:r>
              <a:rPr lang="en-US" sz="1600" dirty="0" smtClean="0">
                <a:cs typeface="Arial" pitchFamily="34" charset="0"/>
              </a:rPr>
              <a:t>Centers for Medicare &amp; Medicaid Services</a:t>
            </a:r>
          </a:p>
          <a:p>
            <a:pPr algn="ctr"/>
            <a:r>
              <a:rPr lang="en-US" sz="1600" dirty="0" smtClean="0">
                <a:cs typeface="Arial" pitchFamily="34" charset="0"/>
              </a:rPr>
              <a:t>Office of Financial Management</a:t>
            </a:r>
          </a:p>
          <a:p>
            <a:pPr algn="ctr"/>
            <a:r>
              <a:rPr lang="en-US" sz="1600" dirty="0" smtClean="0">
                <a:cs typeface="Arial" pitchFamily="34" charset="0"/>
              </a:rPr>
              <a:t>Payment Accuracy &amp; Reporting Group</a:t>
            </a:r>
          </a:p>
          <a:p>
            <a:pPr algn="ctr"/>
            <a:r>
              <a:rPr lang="en-US" sz="1600" dirty="0" smtClean="0">
                <a:cs typeface="Arial" pitchFamily="34" charset="0"/>
              </a:rPr>
              <a:t>The PERM Eligibility Team</a:t>
            </a:r>
            <a:endParaRPr lang="en-US" sz="1600" dirty="0">
              <a:cs typeface="Arial" pitchFamily="34" charset="0"/>
            </a:endParaRPr>
          </a:p>
        </p:txBody>
      </p:sp>
      <p:sp>
        <p:nvSpPr>
          <p:cNvPr id="17" name="Text Placeholder 16"/>
          <p:cNvSpPr>
            <a:spLocks noGrp="1"/>
          </p:cNvSpPr>
          <p:nvPr>
            <p:ph type="body" sz="quarter" idx="11"/>
          </p:nvPr>
        </p:nvSpPr>
        <p:spPr>
          <a:xfrm>
            <a:off x="4724400" y="3733800"/>
            <a:ext cx="4114800" cy="1600200"/>
          </a:xfrm>
        </p:spPr>
        <p:txBody>
          <a:bodyPr>
            <a:noAutofit/>
          </a:bodyPr>
          <a:lstStyle/>
          <a:p>
            <a:pPr algn="ctr"/>
            <a:endParaRPr lang="en-US" sz="1100" dirty="0">
              <a:cs typeface="Arial" pitchFamily="34" charset="0"/>
            </a:endParaRPr>
          </a:p>
          <a:p>
            <a:pPr algn="ctr"/>
            <a:endParaRPr lang="en-US" sz="1200" dirty="0" smtClean="0">
              <a:latin typeface="Arial" pitchFamily="34" charset="0"/>
              <a:cs typeface="Arial" pitchFamily="34" charset="0"/>
            </a:endParaRPr>
          </a:p>
          <a:p>
            <a:pPr algn="ctr"/>
            <a:endParaRPr lang="en-US" sz="1800" dirty="0">
              <a:latin typeface="Arial" pitchFamily="34" charset="0"/>
              <a:cs typeface="Arial" pitchFamily="34" charset="0"/>
            </a:endParaRPr>
          </a:p>
          <a:p>
            <a:pPr algn="ctr"/>
            <a:r>
              <a:rPr lang="en-US" dirty="0" smtClean="0">
                <a:cs typeface="Arial" pitchFamily="34" charset="0"/>
              </a:rPr>
              <a:t>August 30, 2016</a:t>
            </a:r>
          </a:p>
        </p:txBody>
      </p:sp>
      <p:sp>
        <p:nvSpPr>
          <p:cNvPr id="2" name="Slide Number Placeholder 1"/>
          <p:cNvSpPr>
            <a:spLocks noGrp="1"/>
          </p:cNvSpPr>
          <p:nvPr>
            <p:ph type="sldNum" sz="quarter" idx="13"/>
          </p:nvPr>
        </p:nvSpPr>
        <p:spPr/>
        <p:txBody>
          <a:bodyPr/>
          <a:lstStyle/>
          <a:p>
            <a:pPr>
              <a:defRPr/>
            </a:pPr>
            <a:fld id="{DA81FE94-493A-4591-B0B1-3AD7310959E7}" type="slidenum">
              <a:rPr lang="en-US" smtClean="0"/>
              <a:pPr>
                <a:defRPr/>
              </a:pPr>
              <a:t>1</a:t>
            </a:fld>
            <a:endParaRPr lang="en-US"/>
          </a:p>
        </p:txBody>
      </p:sp>
    </p:spTree>
    <p:extLst>
      <p:ext uri="{BB962C8B-B14F-4D97-AF65-F5344CB8AC3E}">
        <p14:creationId xmlns:p14="http://schemas.microsoft.com/office/powerpoint/2010/main" val="1361022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04" y="0"/>
            <a:ext cx="9144000" cy="1635126"/>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a:latin typeface="Arial" pitchFamily="34" charset="0"/>
                <a:cs typeface="Arial" pitchFamily="34" charset="0"/>
              </a:rPr>
              <a:t/>
            </a:r>
            <a:br>
              <a:rPr lang="en-US" sz="2800" dirty="0">
                <a:latin typeface="Arial" pitchFamily="34" charset="0"/>
                <a:cs typeface="Arial" pitchFamily="34" charset="0"/>
              </a:rPr>
            </a:br>
            <a:r>
              <a:rPr lang="en-US" sz="2800" dirty="0">
                <a:latin typeface="Arial" pitchFamily="34" charset="0"/>
                <a:cs typeface="Arial" pitchFamily="34" charset="0"/>
              </a:rPr>
              <a:t>Proposed Changes:</a:t>
            </a:r>
            <a:br>
              <a:rPr lang="en-US" sz="2800" dirty="0">
                <a:latin typeface="Arial" pitchFamily="34" charset="0"/>
                <a:cs typeface="Arial" pitchFamily="34" charset="0"/>
              </a:rPr>
            </a:br>
            <a:r>
              <a:rPr lang="en-US" sz="2800" dirty="0" smtClean="0">
                <a:latin typeface="Arial" pitchFamily="34" charset="0"/>
                <a:cs typeface="Arial" pitchFamily="34" charset="0"/>
              </a:rPr>
              <a:t>PERM Eligibility Reviews- FFM</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002463897"/>
              </p:ext>
            </p:extLst>
          </p:nvPr>
        </p:nvGraphicFramePr>
        <p:xfrm>
          <a:off x="152400" y="1935480"/>
          <a:ext cx="8763000" cy="3550461"/>
        </p:xfrm>
        <a:graphic>
          <a:graphicData uri="http://schemas.openxmlformats.org/drawingml/2006/table">
            <a:tbl>
              <a:tblPr firstRow="1" firstCol="1" bandRow="1">
                <a:tableStyleId>{5C22544A-7EE6-4342-B048-85BDC9FD1C3A}</a:tableStyleId>
              </a:tblPr>
              <a:tblGrid>
                <a:gridCol w="1447800"/>
                <a:gridCol w="1143000"/>
                <a:gridCol w="1066800"/>
                <a:gridCol w="3276600"/>
                <a:gridCol w="1828800"/>
              </a:tblGrid>
              <a:tr h="373421">
                <a:tc>
                  <a:txBody>
                    <a:bodyPr/>
                    <a:lstStyle/>
                    <a:p>
                      <a:pPr marL="0" marR="0" algn="ctr">
                        <a:spcBef>
                          <a:spcPts val="0"/>
                        </a:spcBef>
                        <a:spcAft>
                          <a:spcPts val="0"/>
                        </a:spcAft>
                      </a:pPr>
                      <a:r>
                        <a:rPr lang="en-US" sz="1600" dirty="0">
                          <a:effectLst/>
                          <a:latin typeface="+mn-lt"/>
                        </a:rPr>
                        <a:t>Item</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smtClean="0">
                          <a:solidFill>
                            <a:schemeClr val="bg1"/>
                          </a:solidFill>
                          <a:effectLst/>
                          <a:latin typeface="+mn-lt"/>
                          <a:ea typeface="Calibri" panose="020F0502020204030204" pitchFamily="34" charset="0"/>
                          <a:cs typeface="Times New Roman" panose="02020603050405020304" pitchFamily="18" charset="0"/>
                        </a:rPr>
                        <a:t>Component</a:t>
                      </a:r>
                      <a:r>
                        <a:rPr lang="en-US" sz="1600" baseline="0" dirty="0" smtClean="0">
                          <a:solidFill>
                            <a:schemeClr val="bg1"/>
                          </a:solidFill>
                          <a:effectLst/>
                          <a:latin typeface="+mn-lt"/>
                          <a:ea typeface="Calibri" panose="020F0502020204030204" pitchFamily="34" charset="0"/>
                          <a:cs typeface="Times New Roman" panose="02020603050405020304" pitchFamily="18" charset="0"/>
                        </a:rPr>
                        <a:t> Impacted</a:t>
                      </a:r>
                      <a:endParaRPr lang="en-US" sz="1600" dirty="0">
                        <a:solidFill>
                          <a:schemeClr val="bg1"/>
                        </a:solidFill>
                        <a:effectLst/>
                        <a:latin typeface="+mn-lt"/>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600" dirty="0">
                          <a:effectLst/>
                          <a:latin typeface="+mn-lt"/>
                        </a:rPr>
                        <a:t>Current Regulation</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latin typeface="+mn-lt"/>
                        </a:rPr>
                        <a:t>Proposed Regulation</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latin typeface="+mn-lt"/>
                        </a:rPr>
                        <a:t>Rationale</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r>
              <a:tr h="3062781">
                <a:tc>
                  <a:txBody>
                    <a:bodyPr/>
                    <a:lstStyle/>
                    <a:p>
                      <a:pPr marL="0" marR="0">
                        <a:spcBef>
                          <a:spcPts val="0"/>
                        </a:spcBef>
                        <a:spcAft>
                          <a:spcPts val="0"/>
                        </a:spcAft>
                      </a:pPr>
                      <a:r>
                        <a:rPr lang="en-US" sz="1600" dirty="0" smtClean="0">
                          <a:effectLst/>
                          <a:latin typeface="+mn-lt"/>
                        </a:rPr>
                        <a:t>Inclusion of Federal</a:t>
                      </a:r>
                      <a:r>
                        <a:rPr lang="en-US" sz="1600" baseline="0" dirty="0" smtClean="0">
                          <a:effectLst/>
                          <a:latin typeface="+mn-lt"/>
                        </a:rPr>
                        <a:t>ly- Facilitated Marketplace (FFM) Determination Cases </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lgn="l">
                        <a:spcBef>
                          <a:spcPts val="0"/>
                        </a:spcBef>
                        <a:spcAft>
                          <a:spcPts val="0"/>
                        </a:spcAft>
                      </a:pPr>
                      <a:r>
                        <a:rPr lang="en-US" sz="1600" dirty="0" smtClean="0">
                          <a:solidFill>
                            <a:schemeClr val="tx1"/>
                          </a:solidFill>
                          <a:effectLst/>
                          <a:latin typeface="+mn-lt"/>
                          <a:ea typeface="Calibri" panose="020F0502020204030204" pitchFamily="34" charset="0"/>
                          <a:cs typeface="Times New Roman" panose="02020603050405020304" pitchFamily="18" charset="0"/>
                        </a:rPr>
                        <a:t>Eligibility</a:t>
                      </a:r>
                      <a:endParaRPr lang="en-US" sz="1600" dirty="0">
                        <a:solidFill>
                          <a:schemeClr val="tx1"/>
                        </a:solidFill>
                        <a:effectLst/>
                        <a:latin typeface="+mn-lt"/>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600" dirty="0">
                          <a:effectLst/>
                          <a:latin typeface="+mn-lt"/>
                        </a:rPr>
                        <a:t>N/A</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effectLst/>
                          <a:latin typeface="+mn-lt"/>
                        </a:rPr>
                        <a:t>Errors </a:t>
                      </a:r>
                      <a:r>
                        <a:rPr lang="en-US" sz="1600" dirty="0">
                          <a:effectLst/>
                          <a:latin typeface="+mn-lt"/>
                        </a:rPr>
                        <a:t>that result solely from an incorrect determination of eligibility by the FFM will be included in the national improper payment rate, but not in state improper payment </a:t>
                      </a:r>
                      <a:r>
                        <a:rPr lang="en-US" sz="1600" dirty="0" smtClean="0">
                          <a:effectLst/>
                          <a:latin typeface="+mn-lt"/>
                        </a:rPr>
                        <a:t>rates</a:t>
                      </a:r>
                    </a:p>
                    <a:p>
                      <a:pPr marL="0" marR="0">
                        <a:spcBef>
                          <a:spcPts val="0"/>
                        </a:spcBef>
                        <a:spcAft>
                          <a:spcPts val="0"/>
                        </a:spcAft>
                      </a:pPr>
                      <a:endParaRPr lang="en-US" sz="1600" dirty="0" smtClean="0">
                        <a:effectLst/>
                        <a:latin typeface="+mn-lt"/>
                      </a:endParaRPr>
                    </a:p>
                    <a:p>
                      <a:pPr marL="0" marR="0">
                        <a:spcBef>
                          <a:spcPts val="0"/>
                        </a:spcBef>
                        <a:spcAft>
                          <a:spcPts val="0"/>
                        </a:spcAft>
                      </a:pPr>
                      <a:r>
                        <a:rPr lang="en-US" sz="1600" dirty="0" smtClean="0">
                          <a:effectLst/>
                          <a:latin typeface="+mn-lt"/>
                        </a:rPr>
                        <a:t>States are only </a:t>
                      </a:r>
                      <a:r>
                        <a:rPr lang="en-US" sz="1600" dirty="0">
                          <a:effectLst/>
                          <a:latin typeface="+mn-lt"/>
                        </a:rPr>
                        <a:t>required to submit corrective actions for errors included in state improper payment rates</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lvl="0" indent="0">
                        <a:spcBef>
                          <a:spcPts val="0"/>
                        </a:spcBef>
                        <a:spcAft>
                          <a:spcPts val="0"/>
                        </a:spcAft>
                        <a:buFont typeface="Symbol" panose="05050102010706020507" pitchFamily="18" charset="2"/>
                        <a:buNone/>
                      </a:pPr>
                      <a:r>
                        <a:rPr lang="en-US" sz="1600" dirty="0">
                          <a:effectLst/>
                          <a:latin typeface="+mn-lt"/>
                        </a:rPr>
                        <a:t>States that delegate authority to the FFM are required to accept FFM eligibility determinations with no further action</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tc>
              </a:tr>
            </a:tbl>
          </a:graphicData>
        </a:graphic>
      </p:graphicFrame>
      <p:sp>
        <p:nvSpPr>
          <p:cNvPr id="2" name="TextBox 1"/>
          <p:cNvSpPr txBox="1"/>
          <p:nvPr/>
        </p:nvSpPr>
        <p:spPr>
          <a:xfrm>
            <a:off x="381000" y="5676165"/>
            <a:ext cx="8001000" cy="830997"/>
          </a:xfrm>
          <a:prstGeom prst="rect">
            <a:avLst/>
          </a:prstGeom>
          <a:noFill/>
        </p:spPr>
        <p:txBody>
          <a:bodyPr wrap="square" rtlCol="0">
            <a:spAutoFit/>
          </a:bodyPr>
          <a:lstStyle/>
          <a:p>
            <a:r>
              <a:rPr lang="en-US" sz="1600" dirty="0" smtClean="0">
                <a:latin typeface="+mn-lt"/>
              </a:rPr>
              <a:t>Conversely, errors resulting from incorrect state action taken on cases determined and transferred from the FFM or from the state’s annual redetermination of cases initially determined by the FFM will be included in state and national improper payment rates</a:t>
            </a:r>
            <a:endParaRPr lang="en-US" sz="1600" dirty="0">
              <a:latin typeface="+mn-lt"/>
            </a:endParaRPr>
          </a:p>
        </p:txBody>
      </p:sp>
    </p:spTree>
    <p:extLst>
      <p:ext uri="{BB962C8B-B14F-4D97-AF65-F5344CB8AC3E}">
        <p14:creationId xmlns:p14="http://schemas.microsoft.com/office/powerpoint/2010/main" val="2972518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707405793"/>
              </p:ext>
            </p:extLst>
          </p:nvPr>
        </p:nvGraphicFramePr>
        <p:xfrm>
          <a:off x="152398" y="2209800"/>
          <a:ext cx="8839201" cy="3658844"/>
        </p:xfrm>
        <a:graphic>
          <a:graphicData uri="http://schemas.openxmlformats.org/drawingml/2006/table">
            <a:tbl>
              <a:tblPr firstRow="1" firstCol="1" bandRow="1">
                <a:tableStyleId>{5C22544A-7EE6-4342-B048-85BDC9FD1C3A}</a:tableStyleId>
              </a:tblPr>
              <a:tblGrid>
                <a:gridCol w="1447802"/>
                <a:gridCol w="1295400"/>
                <a:gridCol w="1219200"/>
                <a:gridCol w="3186951"/>
                <a:gridCol w="1689848"/>
              </a:tblGrid>
              <a:tr h="381000">
                <a:tc>
                  <a:txBody>
                    <a:bodyPr/>
                    <a:lstStyle/>
                    <a:p>
                      <a:pPr marL="0" marR="0" algn="ctr">
                        <a:spcBef>
                          <a:spcPts val="0"/>
                        </a:spcBef>
                        <a:spcAft>
                          <a:spcPts val="0"/>
                        </a:spcAft>
                      </a:pPr>
                      <a:r>
                        <a:rPr lang="en-US" sz="1800" dirty="0">
                          <a:effectLst/>
                        </a:rPr>
                        <a:t>Item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Component</a:t>
                      </a:r>
                      <a:r>
                        <a:rPr lang="en-US" sz="1800"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Impacted</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800" dirty="0">
                          <a:effectLst/>
                        </a:rPr>
                        <a:t>Current Regulation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dirty="0">
                          <a:effectLst/>
                        </a:rPr>
                        <a:t>Proposed Regulation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dirty="0">
                          <a:effectLst/>
                        </a:rPr>
                        <a:t>Rationale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r h="3110204">
                <a:tc>
                  <a:txBody>
                    <a:bodyPr/>
                    <a:lstStyle/>
                    <a:p>
                      <a:pPr marL="0" marR="0">
                        <a:spcBef>
                          <a:spcPts val="0"/>
                        </a:spcBef>
                        <a:spcAft>
                          <a:spcPts val="0"/>
                        </a:spcAft>
                      </a:pPr>
                      <a:r>
                        <a:rPr lang="en-US" sz="1800" dirty="0" smtClean="0">
                          <a:effectLst/>
                          <a:latin typeface="+mn-lt"/>
                          <a:ea typeface="+mn-ea"/>
                          <a:cs typeface="+mn-cs"/>
                        </a:rPr>
                        <a:t>Payment</a:t>
                      </a:r>
                      <a:r>
                        <a:rPr lang="en-US" sz="1800" baseline="0" dirty="0" smtClean="0">
                          <a:effectLst/>
                          <a:latin typeface="+mn-lt"/>
                          <a:ea typeface="+mn-ea"/>
                          <a:cs typeface="+mn-cs"/>
                        </a:rPr>
                        <a:t> System Access Requirements</a:t>
                      </a:r>
                      <a:endParaRPr lang="en-US" sz="18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800" dirty="0">
                          <a:effectLst/>
                          <a:latin typeface="+mn-lt"/>
                        </a:rPr>
                        <a:t>N/A</a:t>
                      </a:r>
                      <a:endParaRPr lang="en-US" sz="18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800" dirty="0" smtClean="0">
                          <a:effectLst/>
                          <a:latin typeface="+mn-lt"/>
                          <a:ea typeface="Calibri" panose="020F0502020204030204" pitchFamily="34" charset="0"/>
                          <a:cs typeface="Times New Roman" panose="02020603050405020304" pitchFamily="18" charset="0"/>
                        </a:rPr>
                        <a:t>States</a:t>
                      </a:r>
                      <a:r>
                        <a:rPr lang="en-US" sz="1800" baseline="0" dirty="0" smtClean="0">
                          <a:effectLst/>
                          <a:latin typeface="+mn-lt"/>
                          <a:ea typeface="Calibri" panose="020F0502020204030204" pitchFamily="34" charset="0"/>
                          <a:cs typeface="Times New Roman" panose="02020603050405020304" pitchFamily="18" charset="0"/>
                        </a:rPr>
                        <a:t> grant access to federal contractors to facilitate reviews to eligibility systems, and all systems that authorize payments, contain beneficiary demographics and provider enrollment information  </a:t>
                      </a:r>
                      <a:endParaRPr lang="en-US" sz="1800" dirty="0">
                        <a:effectLst/>
                        <a:latin typeface="+mn-lt"/>
                        <a:ea typeface="Calibri" panose="020F0502020204030204" pitchFamily="34" charset="0"/>
                        <a:cs typeface="Times New Roman" panose="02020603050405020304" pitchFamily="18" charset="0"/>
                      </a:endParaRPr>
                    </a:p>
                  </a:txBody>
                  <a:tcPr marL="60810" marR="60810" marT="0" marB="0"/>
                </a:tc>
                <a:tc>
                  <a:txBody>
                    <a:bodyPr/>
                    <a:lstStyle/>
                    <a:p>
                      <a:pPr marL="0" marR="0" lvl="0" indent="0">
                        <a:spcBef>
                          <a:spcPts val="0"/>
                        </a:spcBef>
                        <a:spcAft>
                          <a:spcPts val="0"/>
                        </a:spcAft>
                        <a:buFont typeface="Symbol" panose="05050102010706020507" pitchFamily="18" charset="2"/>
                        <a:buNone/>
                      </a:pPr>
                      <a:r>
                        <a:rPr lang="en-US" sz="1800" dirty="0" smtClean="0">
                          <a:effectLst/>
                          <a:latin typeface="+mn-lt"/>
                        </a:rPr>
                        <a:t>Decrease delays and burden</a:t>
                      </a:r>
                      <a:r>
                        <a:rPr lang="en-US" sz="1800" baseline="0" dirty="0" smtClean="0">
                          <a:effectLst/>
                          <a:latin typeface="+mn-lt"/>
                        </a:rPr>
                        <a:t> associated with the review process</a:t>
                      </a:r>
                      <a:endParaRPr lang="en-US" sz="1800" dirty="0">
                        <a:effectLst/>
                        <a:latin typeface="+mn-lt"/>
                        <a:ea typeface="Calibri" panose="020F0502020204030204" pitchFamily="34" charset="0"/>
                        <a:cs typeface="Times New Roman" panose="02020603050405020304" pitchFamily="18" charset="0"/>
                      </a:endParaRPr>
                    </a:p>
                  </a:txBody>
                  <a:tcPr marL="60810" marR="60810" marT="0" marB="0"/>
                </a:tc>
              </a:tr>
            </a:tbl>
          </a:graphicData>
        </a:graphic>
      </p:graphicFrame>
      <p:sp>
        <p:nvSpPr>
          <p:cNvPr id="3" name="Title 2"/>
          <p:cNvSpPr>
            <a:spLocks noGrp="1"/>
          </p:cNvSpPr>
          <p:nvPr>
            <p:ph type="title"/>
          </p:nvPr>
        </p:nvSpPr>
        <p:spPr>
          <a:xfrm>
            <a:off x="0" y="-1"/>
            <a:ext cx="9144000" cy="16764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a:latin typeface="Arial" pitchFamily="34" charset="0"/>
                <a:cs typeface="Arial" pitchFamily="34" charset="0"/>
              </a:rPr>
              <a:t/>
            </a:r>
            <a:br>
              <a:rPr lang="en-US" sz="2800" dirty="0">
                <a:latin typeface="Arial" pitchFamily="34" charset="0"/>
                <a:cs typeface="Arial" pitchFamily="34" charset="0"/>
              </a:rPr>
            </a:br>
            <a:r>
              <a:rPr lang="en-US" sz="2800" dirty="0">
                <a:latin typeface="Arial" pitchFamily="34" charset="0"/>
                <a:cs typeface="Arial" pitchFamily="34" charset="0"/>
              </a:rPr>
              <a:t>Proposed Changes:</a:t>
            </a:r>
            <a:br>
              <a:rPr lang="en-US" sz="2800" dirty="0">
                <a:latin typeface="Arial" pitchFamily="34" charset="0"/>
                <a:cs typeface="Arial" pitchFamily="34" charset="0"/>
              </a:rPr>
            </a:br>
            <a:r>
              <a:rPr lang="en-US" sz="2800" dirty="0" smtClean="0">
                <a:latin typeface="Arial" pitchFamily="34" charset="0"/>
                <a:cs typeface="Arial" pitchFamily="34" charset="0"/>
              </a:rPr>
              <a:t>PERM Payment System Access</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11</a:t>
            </a:fld>
            <a:endParaRPr lang="en-US"/>
          </a:p>
        </p:txBody>
      </p:sp>
    </p:spTree>
    <p:extLst>
      <p:ext uri="{BB962C8B-B14F-4D97-AF65-F5344CB8AC3E}">
        <p14:creationId xmlns:p14="http://schemas.microsoft.com/office/powerpoint/2010/main" val="13569081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220200" cy="1531669"/>
          </a:xfrm>
        </p:spPr>
        <p:txBody>
          <a:bodyPr/>
          <a:lstStyle/>
          <a:p>
            <a:r>
              <a:rPr lang="en-US" sz="2800" dirty="0">
                <a:latin typeface="Arial" pitchFamily="34" charset="0"/>
                <a:cs typeface="Arial" pitchFamily="34" charset="0"/>
              </a:rPr>
              <a:t/>
            </a:r>
            <a:br>
              <a:rPr lang="en-US" sz="2800" dirty="0">
                <a:latin typeface="Arial" pitchFamily="34" charset="0"/>
                <a:cs typeface="Arial" pitchFamily="34" charset="0"/>
              </a:rPr>
            </a:b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a:latin typeface="Arial" pitchFamily="34" charset="0"/>
                <a:cs typeface="Arial" pitchFamily="34" charset="0"/>
              </a:rPr>
              <a:t>Proposed Changes:</a:t>
            </a:r>
            <a:br>
              <a:rPr lang="en-US" sz="2800" dirty="0">
                <a:latin typeface="Arial" pitchFamily="34" charset="0"/>
                <a:cs typeface="Arial" pitchFamily="34" charset="0"/>
              </a:rPr>
            </a:br>
            <a:r>
              <a:rPr lang="en-US" sz="2800" dirty="0" smtClean="0">
                <a:latin typeface="Arial" pitchFamily="34" charset="0"/>
                <a:cs typeface="Arial" pitchFamily="34" charset="0"/>
              </a:rPr>
              <a:t>PERM Federal Improper Payments</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71716361"/>
              </p:ext>
            </p:extLst>
          </p:nvPr>
        </p:nvGraphicFramePr>
        <p:xfrm>
          <a:off x="152400" y="1905000"/>
          <a:ext cx="8763000" cy="4243929"/>
        </p:xfrm>
        <a:graphic>
          <a:graphicData uri="http://schemas.openxmlformats.org/drawingml/2006/table">
            <a:tbl>
              <a:tblPr firstRow="1" firstCol="1" bandRow="1">
                <a:tableStyleId>{5C22544A-7EE6-4342-B048-85BDC9FD1C3A}</a:tableStyleId>
              </a:tblPr>
              <a:tblGrid>
                <a:gridCol w="1089044"/>
                <a:gridCol w="1196956"/>
                <a:gridCol w="1752600"/>
                <a:gridCol w="2133600"/>
                <a:gridCol w="2590800"/>
              </a:tblGrid>
              <a:tr h="434751">
                <a:tc>
                  <a:txBody>
                    <a:bodyPr/>
                    <a:lstStyle/>
                    <a:p>
                      <a:pPr marL="0" marR="0" algn="ctr">
                        <a:spcBef>
                          <a:spcPts val="0"/>
                        </a:spcBef>
                        <a:spcAft>
                          <a:spcPts val="0"/>
                        </a:spcAft>
                      </a:pPr>
                      <a:r>
                        <a:rPr lang="en-US" sz="1600" dirty="0">
                          <a:effectLst/>
                        </a:rPr>
                        <a:t>Item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Component</a:t>
                      </a:r>
                      <a:r>
                        <a:rPr lang="en-US" sz="1600"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Impacted</a:t>
                      </a:r>
                      <a:endParaRPr lang="en-US"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600" dirty="0">
                          <a:effectLst/>
                        </a:rPr>
                        <a:t>Current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rPr>
                        <a:t>Proposed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rPr>
                        <a:t>Rationale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r h="3756249">
                <a:tc>
                  <a:txBody>
                    <a:bodyPr/>
                    <a:lstStyle/>
                    <a:p>
                      <a:pPr marL="0" marR="0">
                        <a:spcBef>
                          <a:spcPts val="0"/>
                        </a:spcBef>
                        <a:spcAft>
                          <a:spcPts val="0"/>
                        </a:spcAft>
                      </a:pPr>
                      <a:r>
                        <a:rPr lang="en-US" sz="1600" dirty="0">
                          <a:solidFill>
                            <a:schemeClr val="bg1"/>
                          </a:solidFill>
                          <a:effectLst/>
                        </a:rPr>
                        <a:t>Federal Improper Payments</a:t>
                      </a:r>
                      <a:endParaRPr lang="en-US"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600" dirty="0">
                          <a:effectLst/>
                        </a:rPr>
                        <a:t>Improper payments only cited on total computable amount (i.e., federal share + state share)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a:effectLst/>
                        </a:rPr>
                        <a:t>Improper payments cited </a:t>
                      </a:r>
                      <a:r>
                        <a:rPr lang="en-US" sz="1600" dirty="0" smtClean="0">
                          <a:effectLst/>
                        </a:rPr>
                        <a:t>if the</a:t>
                      </a:r>
                      <a:r>
                        <a:rPr lang="en-US" sz="1600" baseline="0" dirty="0" smtClean="0">
                          <a:effectLst/>
                        </a:rPr>
                        <a:t> </a:t>
                      </a:r>
                      <a:r>
                        <a:rPr lang="en-US" sz="1600" dirty="0" smtClean="0">
                          <a:effectLst/>
                        </a:rPr>
                        <a:t>federal or state share is</a:t>
                      </a:r>
                      <a:r>
                        <a:rPr lang="en-US" sz="1600" baseline="0" dirty="0" smtClean="0">
                          <a:effectLst/>
                        </a:rPr>
                        <a:t> </a:t>
                      </a:r>
                      <a:r>
                        <a:rPr lang="en-US" sz="1600" dirty="0" smtClean="0">
                          <a:effectLst/>
                        </a:rPr>
                        <a:t>incorrect </a:t>
                      </a:r>
                      <a:r>
                        <a:rPr lang="en-US" sz="1600" dirty="0">
                          <a:effectLst/>
                        </a:rPr>
                        <a:t>(even if total computable amount correct</a:t>
                      </a:r>
                      <a:r>
                        <a:rPr lang="en-US" sz="1600" dirty="0" smtClean="0">
                          <a:effectLst/>
                        </a:rPr>
                        <a:t>)</a:t>
                      </a:r>
                    </a:p>
                    <a:p>
                      <a:pPr marL="0" marR="0">
                        <a:spcBef>
                          <a:spcPts val="0"/>
                        </a:spcBef>
                        <a:spcAft>
                          <a:spcPts val="0"/>
                        </a:spcAft>
                      </a:pP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285750" marR="0" lvl="0" indent="-285750">
                        <a:spcBef>
                          <a:spcPts val="0"/>
                        </a:spcBef>
                        <a:spcAft>
                          <a:spcPts val="0"/>
                        </a:spcAft>
                        <a:buFont typeface="Arial" panose="020B0604020202020204" pitchFamily="34" charset="0"/>
                        <a:buChar char="•"/>
                      </a:pPr>
                      <a:r>
                        <a:rPr lang="en-US" sz="1600" dirty="0">
                          <a:effectLst/>
                        </a:rPr>
                        <a:t>An incorrect eligibility category assignment can result in </a:t>
                      </a:r>
                      <a:r>
                        <a:rPr lang="en-US" sz="1600" dirty="0" smtClean="0">
                          <a:effectLst/>
                        </a:rPr>
                        <a:t>the incorrect federal medical assistance</a:t>
                      </a:r>
                      <a:r>
                        <a:rPr lang="en-US" sz="1600" baseline="0" dirty="0" smtClean="0">
                          <a:effectLst/>
                        </a:rPr>
                        <a:t> percentage (</a:t>
                      </a:r>
                      <a:r>
                        <a:rPr lang="en-US" sz="1600" dirty="0" smtClean="0">
                          <a:effectLst/>
                        </a:rPr>
                        <a:t>FMAP) being claimed by the</a:t>
                      </a:r>
                      <a:r>
                        <a:rPr lang="en-US" sz="1600" baseline="0" dirty="0" smtClean="0">
                          <a:effectLst/>
                        </a:rPr>
                        <a:t> state</a:t>
                      </a:r>
                      <a:r>
                        <a:rPr lang="en-US" sz="1600" dirty="0" smtClean="0">
                          <a:effectLst/>
                        </a:rPr>
                        <a:t> </a:t>
                      </a:r>
                    </a:p>
                    <a:p>
                      <a:pPr marL="0" marR="0" lvl="0" indent="0">
                        <a:spcBef>
                          <a:spcPts val="0"/>
                        </a:spcBef>
                        <a:spcAft>
                          <a:spcPts val="0"/>
                        </a:spcAft>
                        <a:buFont typeface="Arial" panose="020B0604020202020204" pitchFamily="34" charset="0"/>
                        <a:buNone/>
                      </a:pPr>
                      <a:endParaRPr lang="en-US" sz="1600" dirty="0" smtClean="0">
                        <a:effectLst/>
                      </a:endParaRPr>
                    </a:p>
                    <a:p>
                      <a:pPr marL="285750" marR="0" lvl="0" indent="-285750">
                        <a:spcBef>
                          <a:spcPts val="0"/>
                        </a:spcBef>
                        <a:spcAft>
                          <a:spcPts val="0"/>
                        </a:spcAft>
                        <a:buFont typeface="Arial" panose="020B0604020202020204" pitchFamily="34" charset="0"/>
                        <a:buChar char="•"/>
                      </a:pPr>
                      <a:r>
                        <a:rPr lang="en-US" sz="16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Size of the newly eligible adult category makes</a:t>
                      </a:r>
                      <a:r>
                        <a:rPr lang="en-US" sz="16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this change necessary to accurately identify federal improper payments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bl>
          </a:graphicData>
        </a:graphic>
      </p:graphicFrame>
    </p:spTree>
    <p:extLst>
      <p:ext uri="{BB962C8B-B14F-4D97-AF65-F5344CB8AC3E}">
        <p14:creationId xmlns:p14="http://schemas.microsoft.com/office/powerpoint/2010/main" val="4158311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676400"/>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a:latin typeface="Arial" pitchFamily="34" charset="0"/>
                <a:cs typeface="Arial" pitchFamily="34" charset="0"/>
              </a:rPr>
              <a:t/>
            </a:r>
            <a:br>
              <a:rPr lang="en-US" sz="2800" dirty="0">
                <a:latin typeface="Arial" pitchFamily="34" charset="0"/>
                <a:cs typeface="Arial" pitchFamily="34" charset="0"/>
              </a:rPr>
            </a:br>
            <a:r>
              <a:rPr lang="en-US" sz="2800" dirty="0">
                <a:latin typeface="Arial" pitchFamily="34" charset="0"/>
                <a:cs typeface="Arial" pitchFamily="34" charset="0"/>
              </a:rPr>
              <a:t>Proposed Changes:</a:t>
            </a:r>
            <a:br>
              <a:rPr lang="en-US" sz="2800" dirty="0">
                <a:latin typeface="Arial" pitchFamily="34" charset="0"/>
                <a:cs typeface="Arial" pitchFamily="34" charset="0"/>
              </a:rPr>
            </a:br>
            <a:r>
              <a:rPr lang="en-US" sz="2800" dirty="0" smtClean="0">
                <a:latin typeface="Arial" pitchFamily="34" charset="0"/>
                <a:cs typeface="Arial" pitchFamily="34" charset="0"/>
              </a:rPr>
              <a:t>PERM Sample Sizes</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19529165"/>
              </p:ext>
            </p:extLst>
          </p:nvPr>
        </p:nvGraphicFramePr>
        <p:xfrm>
          <a:off x="228601" y="2037228"/>
          <a:ext cx="8686800" cy="4111939"/>
        </p:xfrm>
        <a:graphic>
          <a:graphicData uri="http://schemas.openxmlformats.org/drawingml/2006/table">
            <a:tbl>
              <a:tblPr firstRow="1" firstCol="1" bandRow="1">
                <a:tableStyleId>{5C22544A-7EE6-4342-B048-85BDC9FD1C3A}</a:tableStyleId>
              </a:tblPr>
              <a:tblGrid>
                <a:gridCol w="938839"/>
                <a:gridCol w="1313295"/>
                <a:gridCol w="2167465"/>
                <a:gridCol w="2209800"/>
                <a:gridCol w="2057401"/>
              </a:tblGrid>
              <a:tr h="401172">
                <a:tc>
                  <a:txBody>
                    <a:bodyPr/>
                    <a:lstStyle/>
                    <a:p>
                      <a:pPr marL="0" marR="0" algn="ctr">
                        <a:spcBef>
                          <a:spcPts val="0"/>
                        </a:spcBef>
                        <a:spcAft>
                          <a:spcPts val="0"/>
                        </a:spcAft>
                      </a:pPr>
                      <a:r>
                        <a:rPr lang="en-US" sz="1800" dirty="0">
                          <a:effectLst/>
                        </a:rPr>
                        <a:t>Item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Component</a:t>
                      </a:r>
                      <a:r>
                        <a:rPr lang="en-US" sz="1800"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Impacted</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800" dirty="0">
                          <a:effectLst/>
                        </a:rPr>
                        <a:t>Current Regulation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a:effectLst/>
                        </a:rPr>
                        <a:t>Proposed Regulation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800">
                          <a:effectLst/>
                        </a:rPr>
                        <a:t>Rationale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r h="3563299">
                <a:tc>
                  <a:txBody>
                    <a:bodyPr/>
                    <a:lstStyle/>
                    <a:p>
                      <a:pPr marL="0" marR="0">
                        <a:spcBef>
                          <a:spcPts val="0"/>
                        </a:spcBef>
                        <a:spcAft>
                          <a:spcPts val="0"/>
                        </a:spcAft>
                      </a:pPr>
                      <a:r>
                        <a:rPr lang="en-US" sz="1800">
                          <a:effectLst/>
                        </a:rPr>
                        <a:t>Sample Sizes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800" dirty="0">
                          <a:effectLst/>
                        </a:rPr>
                        <a:t>State-specific sample sizes calculated based on the state’s previous error rate and state-level precision requirement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800" dirty="0" smtClean="0">
                          <a:effectLst/>
                        </a:rPr>
                        <a:t>Establish</a:t>
                      </a:r>
                      <a:r>
                        <a:rPr lang="en-US" sz="1800" baseline="0" dirty="0" smtClean="0">
                          <a:effectLst/>
                        </a:rPr>
                        <a:t> a n</a:t>
                      </a:r>
                      <a:r>
                        <a:rPr lang="en-US" sz="1800" dirty="0" smtClean="0">
                          <a:effectLst/>
                        </a:rPr>
                        <a:t>ational annual sample size,</a:t>
                      </a:r>
                      <a:r>
                        <a:rPr lang="en-US" sz="1800" baseline="0" dirty="0" smtClean="0">
                          <a:effectLst/>
                        </a:rPr>
                        <a:t> which would then be </a:t>
                      </a:r>
                      <a:r>
                        <a:rPr lang="en-US" sz="1800" dirty="0" smtClean="0">
                          <a:effectLst/>
                        </a:rPr>
                        <a:t>distributed across </a:t>
                      </a:r>
                      <a:r>
                        <a:rPr lang="en-US" sz="1800" dirty="0">
                          <a:effectLst/>
                        </a:rPr>
                        <a:t>states </a:t>
                      </a:r>
                      <a:endParaRPr lang="en-US" sz="1800" dirty="0" smtClean="0">
                        <a:effectLst/>
                      </a:endParaRPr>
                    </a:p>
                    <a:p>
                      <a:pPr marL="0" marR="0">
                        <a:spcBef>
                          <a:spcPts val="0"/>
                        </a:spcBef>
                        <a:spcAft>
                          <a:spcPts val="0"/>
                        </a:spcAft>
                      </a:pP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342900" marR="0" lvl="0" indent="-342900">
                        <a:spcBef>
                          <a:spcPts val="0"/>
                        </a:spcBef>
                        <a:spcAft>
                          <a:spcPts val="0"/>
                        </a:spcAft>
                        <a:buFont typeface="Symbol" panose="05050102010706020507" pitchFamily="18" charset="2"/>
                        <a:buChar char=""/>
                      </a:pPr>
                      <a:r>
                        <a:rPr lang="en-US" sz="1800" dirty="0" smtClean="0">
                          <a:effectLst/>
                        </a:rPr>
                        <a:t>More </a:t>
                      </a:r>
                      <a:r>
                        <a:rPr lang="en-US" sz="1800" dirty="0">
                          <a:effectLst/>
                        </a:rPr>
                        <a:t>stable sample sizes for each </a:t>
                      </a:r>
                      <a:r>
                        <a:rPr lang="en-US" sz="1800" dirty="0" smtClean="0">
                          <a:effectLst/>
                        </a:rPr>
                        <a:t>state</a:t>
                      </a:r>
                    </a:p>
                    <a:p>
                      <a:pPr marL="0" marR="0" lvl="0" indent="0">
                        <a:spcBef>
                          <a:spcPts val="0"/>
                        </a:spcBef>
                        <a:spcAft>
                          <a:spcPts val="0"/>
                        </a:spcAft>
                        <a:buFont typeface="Symbol" panose="05050102010706020507" pitchFamily="18" charset="2"/>
                        <a:buNone/>
                      </a:pPr>
                      <a:endParaRPr lang="en-US" sz="1800" dirty="0" smtClean="0">
                        <a:effectLst/>
                      </a:endParaRPr>
                    </a:p>
                    <a:p>
                      <a:pPr marL="342900" marR="0" lvl="0" indent="-342900">
                        <a:spcBef>
                          <a:spcPts val="0"/>
                        </a:spcBef>
                        <a:spcAft>
                          <a:spcPts val="0"/>
                        </a:spcAft>
                        <a:buFont typeface="Symbol" panose="05050102010706020507" pitchFamily="18" charset="2"/>
                        <a:buChar char=""/>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Increase</a:t>
                      </a:r>
                      <a:r>
                        <a:rPr lang="en-US" sz="1800" baseline="0" dirty="0" smtClean="0">
                          <a:effectLst/>
                          <a:latin typeface="Calibri" panose="020F0502020204030204" pitchFamily="34" charset="0"/>
                          <a:ea typeface="Calibri" panose="020F0502020204030204" pitchFamily="34" charset="0"/>
                          <a:cs typeface="Times New Roman" panose="02020603050405020304" pitchFamily="18" charset="0"/>
                        </a:rPr>
                        <a:t> control over the PERM program’s budget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bl>
          </a:graphicData>
        </a:graphic>
      </p:graphicFrame>
    </p:spTree>
    <p:extLst>
      <p:ext uri="{BB962C8B-B14F-4D97-AF65-F5344CB8AC3E}">
        <p14:creationId xmlns:p14="http://schemas.microsoft.com/office/powerpoint/2010/main" val="4204551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464927"/>
              </p:ext>
            </p:extLst>
          </p:nvPr>
        </p:nvGraphicFramePr>
        <p:xfrm>
          <a:off x="228600" y="1828800"/>
          <a:ext cx="8686799" cy="4237644"/>
        </p:xfrm>
        <a:graphic>
          <a:graphicData uri="http://schemas.openxmlformats.org/drawingml/2006/table">
            <a:tbl>
              <a:tblPr firstRow="1" firstCol="1" bandRow="1">
                <a:tableStyleId>{5C22544A-7EE6-4342-B048-85BDC9FD1C3A}</a:tableStyleId>
              </a:tblPr>
              <a:tblGrid>
                <a:gridCol w="1204984"/>
                <a:gridCol w="1233416"/>
                <a:gridCol w="1905000"/>
                <a:gridCol w="2605903"/>
                <a:gridCol w="1737496"/>
              </a:tblGrid>
              <a:tr h="457200">
                <a:tc>
                  <a:txBody>
                    <a:bodyPr/>
                    <a:lstStyle/>
                    <a:p>
                      <a:pPr marL="0" marR="0" algn="ctr">
                        <a:spcBef>
                          <a:spcPts val="0"/>
                        </a:spcBef>
                        <a:spcAft>
                          <a:spcPts val="0"/>
                        </a:spcAft>
                      </a:pPr>
                      <a:r>
                        <a:rPr lang="en-US" sz="1600" dirty="0">
                          <a:effectLst/>
                        </a:rPr>
                        <a:t>Item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Component</a:t>
                      </a:r>
                      <a:r>
                        <a:rPr lang="en-US" sz="1600"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Impacted</a:t>
                      </a:r>
                      <a:endParaRPr lang="en-US"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600" dirty="0">
                          <a:effectLst/>
                        </a:rPr>
                        <a:t>Current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rPr>
                        <a:t>Proposed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rPr>
                        <a:t>Rationale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r h="3749964">
                <a:tc>
                  <a:txBody>
                    <a:bodyPr/>
                    <a:lstStyle/>
                    <a:p>
                      <a:pPr marL="0" marR="0">
                        <a:spcBef>
                          <a:spcPts val="0"/>
                        </a:spcBef>
                        <a:spcAft>
                          <a:spcPts val="0"/>
                        </a:spcAft>
                      </a:pPr>
                      <a:r>
                        <a:rPr lang="en-US" sz="1600" dirty="0">
                          <a:effectLst/>
                        </a:rPr>
                        <a:t>Corrective Action Plans (CAPs)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Eligibility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600" dirty="0">
                          <a:effectLst/>
                        </a:rPr>
                        <a:t>States implement CAPs for all errors and deficiencies identified in the FFS, managed care and eligibility reviews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a:effectLst/>
                        </a:rPr>
                        <a:t>States continue to implement CAPs for all errors and </a:t>
                      </a:r>
                      <a:r>
                        <a:rPr lang="en-US" sz="1600" dirty="0" smtClean="0">
                          <a:effectLst/>
                        </a:rPr>
                        <a:t>deficiencies</a:t>
                      </a:r>
                    </a:p>
                    <a:p>
                      <a:pPr marL="0" marR="0">
                        <a:spcBef>
                          <a:spcPts val="0"/>
                        </a:spcBef>
                        <a:spcAft>
                          <a:spcPts val="0"/>
                        </a:spcAft>
                      </a:pPr>
                      <a:endParaRPr lang="en-US" sz="1600" dirty="0" smtClean="0">
                        <a:effectLst/>
                      </a:endParaRPr>
                    </a:p>
                    <a:p>
                      <a:pPr marL="0" marR="0">
                        <a:spcBef>
                          <a:spcPts val="0"/>
                        </a:spcBef>
                        <a:spcAft>
                          <a:spcPts val="0"/>
                        </a:spcAft>
                      </a:pPr>
                      <a:r>
                        <a:rPr lang="en-US" sz="1600" dirty="0" smtClean="0">
                          <a:effectLst/>
                        </a:rPr>
                        <a:t>More </a:t>
                      </a:r>
                      <a:r>
                        <a:rPr lang="en-US" sz="1600" dirty="0">
                          <a:effectLst/>
                        </a:rPr>
                        <a:t>stringent requirements added for </a:t>
                      </a:r>
                      <a:r>
                        <a:rPr lang="en-US" sz="1600" dirty="0" smtClean="0">
                          <a:effectLst/>
                        </a:rPr>
                        <a:t>eligibility</a:t>
                      </a:r>
                      <a:r>
                        <a:rPr lang="en-US" sz="1600" baseline="0" dirty="0" smtClean="0">
                          <a:effectLst/>
                        </a:rPr>
                        <a:t> </a:t>
                      </a:r>
                      <a:r>
                        <a:rPr lang="en-US" sz="1600" dirty="0" smtClean="0">
                          <a:effectLst/>
                        </a:rPr>
                        <a:t>should </a:t>
                      </a:r>
                      <a:r>
                        <a:rPr lang="en-US" sz="1600" dirty="0">
                          <a:effectLst/>
                        </a:rPr>
                        <a:t>a state have consecutive PERM eligibility improper payment rates over the 3% national standard </a:t>
                      </a:r>
                      <a:r>
                        <a:rPr lang="en-US" sz="1600" dirty="0" smtClean="0">
                          <a:effectLst/>
                        </a:rPr>
                        <a:t>set per </a:t>
                      </a:r>
                      <a:r>
                        <a:rPr lang="en-US" sz="1600" dirty="0">
                          <a:effectLst/>
                        </a:rPr>
                        <a:t>1903(u) of the Act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lvl="0" indent="0">
                        <a:spcBef>
                          <a:spcPts val="0"/>
                        </a:spcBef>
                        <a:spcAft>
                          <a:spcPts val="0"/>
                        </a:spcAft>
                        <a:buFont typeface="Symbol" panose="05050102010706020507" pitchFamily="18" charset="2"/>
                        <a:buNone/>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Allowable</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threshold for eligibility error rates is set by section 1903(u) of the Act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bl>
          </a:graphicData>
        </a:graphic>
      </p:graphicFrame>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PERM Corrective Action Plans</a:t>
            </a:r>
            <a:endParaRPr lang="en-US" sz="2800" dirty="0"/>
          </a:p>
        </p:txBody>
      </p:sp>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14</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15960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CAPs</a:t>
            </a:r>
            <a:endParaRPr lang="en-US" sz="2800" dirty="0">
              <a:latin typeface="Arial" pitchFamily="34" charset="0"/>
              <a:cs typeface="Arial"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52083606"/>
              </p:ext>
            </p:extLst>
          </p:nvPr>
        </p:nvGraphicFramePr>
        <p:xfrm>
          <a:off x="152400" y="1981200"/>
          <a:ext cx="8763000" cy="4001413"/>
        </p:xfrm>
        <a:graphic>
          <a:graphicData uri="http://schemas.openxmlformats.org/drawingml/2006/table">
            <a:tbl>
              <a:tblPr firstRow="1" firstCol="1" bandRow="1">
                <a:tableStyleId>{5C22544A-7EE6-4342-B048-85BDC9FD1C3A}</a:tableStyleId>
              </a:tblPr>
              <a:tblGrid>
                <a:gridCol w="1524000"/>
                <a:gridCol w="2209800"/>
                <a:gridCol w="5029200"/>
              </a:tblGrid>
              <a:tr h="457200">
                <a:tc>
                  <a:txBody>
                    <a:bodyPr/>
                    <a:lstStyle/>
                    <a:p>
                      <a:pPr marL="0" marR="0" algn="ctr">
                        <a:spcBef>
                          <a:spcPts val="0"/>
                        </a:spcBef>
                        <a:spcAft>
                          <a:spcPts val="0"/>
                        </a:spcAft>
                      </a:pPr>
                      <a:r>
                        <a:rPr lang="en-US" sz="1600" dirty="0" smtClean="0">
                          <a:effectLst/>
                        </a:rPr>
                        <a:t>Item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rPr>
                        <a:t>Proposed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latin typeface="+mn-lt"/>
                          <a:ea typeface="+mn-ea"/>
                          <a:cs typeface="+mn-cs"/>
                        </a:rPr>
                        <a:t>Notes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r>
              <a:tr h="3544213">
                <a:tc>
                  <a:txBody>
                    <a:bodyPr/>
                    <a:lstStyle/>
                    <a:p>
                      <a:pPr marL="0" marR="0">
                        <a:spcBef>
                          <a:spcPts val="0"/>
                        </a:spcBef>
                        <a:spcAft>
                          <a:spcPts val="0"/>
                        </a:spcAft>
                      </a:pPr>
                      <a:r>
                        <a:rPr lang="en-US" sz="1600" dirty="0" smtClean="0">
                          <a:effectLst/>
                        </a:rPr>
                        <a:t>Corrective Action Plans (CAPs)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effectLst/>
                        </a:rPr>
                        <a:t>More stringent requirements added for eligibility</a:t>
                      </a:r>
                      <a:r>
                        <a:rPr lang="en-US" sz="1600" baseline="0" dirty="0" smtClean="0">
                          <a:effectLst/>
                        </a:rPr>
                        <a:t> </a:t>
                      </a:r>
                      <a:r>
                        <a:rPr lang="en-US" sz="1600" dirty="0" smtClean="0">
                          <a:effectLst/>
                        </a:rPr>
                        <a:t>should a state have consecutive PERM eligibility improper payment rates over the 3% national standard set per 1903(u) of the Act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lvl="0" indent="0">
                        <a:buFont typeface="Arial" panose="020B0604020202020204" pitchFamily="34" charset="0"/>
                        <a:buNone/>
                      </a:pPr>
                      <a:r>
                        <a:rPr lang="en-US" sz="1600" kern="1200" dirty="0" smtClean="0">
                          <a:solidFill>
                            <a:schemeClr val="tx1"/>
                          </a:solidFill>
                          <a:effectLst/>
                          <a:latin typeface="+mn-lt"/>
                          <a:ea typeface="+mn-ea"/>
                          <a:cs typeface="+mn-cs"/>
                        </a:rPr>
                        <a:t>Additional</a:t>
                      </a:r>
                      <a:r>
                        <a:rPr lang="en-US" sz="1600" kern="1200" baseline="0" dirty="0" smtClean="0">
                          <a:solidFill>
                            <a:schemeClr val="tx1"/>
                          </a:solidFill>
                          <a:effectLst/>
                          <a:latin typeface="+mn-lt"/>
                          <a:ea typeface="+mn-ea"/>
                          <a:cs typeface="+mn-cs"/>
                        </a:rPr>
                        <a:t> requirements include:</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More frequent status updates on corrective actions</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More details surrounding state implementation and evaluation of corrective actions</a:t>
                      </a:r>
                    </a:p>
                    <a:p>
                      <a:pPr marL="742950" lvl="1" indent="-285750">
                        <a:buFont typeface="Arial" panose="020B0604020202020204" pitchFamily="34" charset="0"/>
                        <a:buChar char="•"/>
                      </a:pPr>
                      <a:r>
                        <a:rPr lang="en-US" sz="1600" kern="1200" baseline="0" dirty="0" smtClean="0">
                          <a:solidFill>
                            <a:schemeClr val="tx1"/>
                          </a:solidFill>
                          <a:effectLst/>
                          <a:latin typeface="+mn-lt"/>
                          <a:ea typeface="+mn-ea"/>
                          <a:cs typeface="+mn-cs"/>
                        </a:rPr>
                        <a:t>Information about setbacks with alternative corrective actions or workarounds</a:t>
                      </a:r>
                    </a:p>
                    <a:p>
                      <a:pPr marL="742950" lvl="1" indent="-285750">
                        <a:buFont typeface="Arial" panose="020B0604020202020204" pitchFamily="34" charset="0"/>
                        <a:buChar char="•"/>
                      </a:pPr>
                      <a:r>
                        <a:rPr lang="en-US" sz="1600" kern="1200" baseline="0" dirty="0" smtClean="0">
                          <a:solidFill>
                            <a:schemeClr val="tx1"/>
                          </a:solidFill>
                          <a:effectLst/>
                          <a:latin typeface="+mn-lt"/>
                          <a:ea typeface="+mn-ea"/>
                          <a:cs typeface="+mn-cs"/>
                        </a:rPr>
                        <a:t>Examples demonstrating that corrective actions led to improvements that will reduce errors</a:t>
                      </a:r>
                    </a:p>
                    <a:p>
                      <a:pPr marL="742950" lvl="1" indent="-285750">
                        <a:buFont typeface="Arial" panose="020B0604020202020204" pitchFamily="34" charset="0"/>
                        <a:buChar char="•"/>
                      </a:pPr>
                      <a:r>
                        <a:rPr lang="en-US" sz="1600" kern="1200" baseline="0" dirty="0" smtClean="0">
                          <a:solidFill>
                            <a:schemeClr val="tx1"/>
                          </a:solidFill>
                          <a:effectLst/>
                          <a:latin typeface="+mn-lt"/>
                          <a:ea typeface="+mn-ea"/>
                          <a:cs typeface="+mn-cs"/>
                        </a:rPr>
                        <a:t>Summary that demonstrates how the planned and implemented corrective actions will enable the state to meet the 3% threshold</a:t>
                      </a:r>
                    </a:p>
                  </a:txBody>
                  <a:tcPr marL="60810" marR="60810" marT="0" marB="0"/>
                </a:tc>
              </a:tr>
            </a:tbl>
          </a:graphicData>
        </a:graphic>
      </p:graphicFrame>
    </p:spTree>
    <p:extLst>
      <p:ext uri="{BB962C8B-B14F-4D97-AF65-F5344CB8AC3E}">
        <p14:creationId xmlns:p14="http://schemas.microsoft.com/office/powerpoint/2010/main" val="1595719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PERM Eligibility Payment Reductions/Disallowances</a:t>
            </a:r>
            <a:endParaRPr lang="en-US" sz="2800" dirty="0"/>
          </a:p>
        </p:txBody>
      </p:sp>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16</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Content Placeholder 6"/>
          <p:cNvGraphicFramePr>
            <a:graphicFrameLocks noGrp="1"/>
          </p:cNvGraphicFramePr>
          <p:nvPr>
            <p:ph idx="1"/>
            <p:extLst>
              <p:ext uri="{D42A27DB-BD31-4B8C-83A1-F6EECF244321}">
                <p14:modId xmlns:p14="http://schemas.microsoft.com/office/powerpoint/2010/main" val="754094116"/>
              </p:ext>
            </p:extLst>
          </p:nvPr>
        </p:nvGraphicFramePr>
        <p:xfrm>
          <a:off x="152400" y="1905000"/>
          <a:ext cx="8839200" cy="4125293"/>
        </p:xfrm>
        <a:graphic>
          <a:graphicData uri="http://schemas.openxmlformats.org/drawingml/2006/table">
            <a:tbl>
              <a:tblPr firstRow="1" firstCol="1" bandRow="1">
                <a:tableStyleId>{5C22544A-7EE6-4342-B048-85BDC9FD1C3A}</a:tableStyleId>
              </a:tblPr>
              <a:tblGrid>
                <a:gridCol w="1391356"/>
                <a:gridCol w="1275644"/>
                <a:gridCol w="1295400"/>
                <a:gridCol w="3048000"/>
                <a:gridCol w="1828800"/>
              </a:tblGrid>
              <a:tr h="324787">
                <a:tc>
                  <a:txBody>
                    <a:bodyPr/>
                    <a:lstStyle/>
                    <a:p>
                      <a:pPr marL="0" marR="0" algn="ctr">
                        <a:spcBef>
                          <a:spcPts val="0"/>
                        </a:spcBef>
                        <a:spcAft>
                          <a:spcPts val="0"/>
                        </a:spcAft>
                      </a:pPr>
                      <a:r>
                        <a:rPr lang="en-US" sz="1600" dirty="0">
                          <a:effectLst/>
                        </a:rPr>
                        <a:t>Item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Component</a:t>
                      </a:r>
                      <a:r>
                        <a:rPr lang="en-US" sz="1600" baseline="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Impacted</a:t>
                      </a:r>
                      <a:endParaRPr lang="en-US"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lgn="ctr">
                        <a:spcBef>
                          <a:spcPts val="0"/>
                        </a:spcBef>
                        <a:spcAft>
                          <a:spcPts val="0"/>
                        </a:spcAft>
                      </a:pPr>
                      <a:r>
                        <a:rPr lang="en-US" sz="1600" dirty="0">
                          <a:effectLst/>
                        </a:rPr>
                        <a:t>Current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dirty="0">
                          <a:effectLst/>
                        </a:rPr>
                        <a:t>Proposed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lgn="ctr">
                        <a:spcBef>
                          <a:spcPts val="0"/>
                        </a:spcBef>
                        <a:spcAft>
                          <a:spcPts val="0"/>
                        </a:spcAft>
                      </a:pPr>
                      <a:r>
                        <a:rPr lang="en-US" sz="1600">
                          <a:effectLst/>
                        </a:rPr>
                        <a:t>Rationale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r>
              <a:tr h="3637613">
                <a:tc>
                  <a:txBody>
                    <a:bodyPr/>
                    <a:lstStyle/>
                    <a:p>
                      <a:pPr marL="0" marR="0">
                        <a:spcBef>
                          <a:spcPts val="0"/>
                        </a:spcBef>
                        <a:spcAft>
                          <a:spcPts val="0"/>
                        </a:spcAft>
                      </a:pPr>
                      <a:r>
                        <a:rPr lang="en-US" sz="1600" dirty="0">
                          <a:effectLst/>
                        </a:rPr>
                        <a:t>Payment Reductions</a:t>
                      </a:r>
                      <a:r>
                        <a:rPr lang="en-US" sz="1600" dirty="0" smtClean="0">
                          <a:effectLst/>
                        </a:rPr>
                        <a:t>/</a:t>
                      </a:r>
                    </a:p>
                    <a:p>
                      <a:pPr marL="0" marR="0">
                        <a:spcBef>
                          <a:spcPts val="0"/>
                        </a:spcBef>
                        <a:spcAft>
                          <a:spcPts val="0"/>
                        </a:spcAft>
                      </a:pPr>
                      <a:r>
                        <a:rPr lang="en-US" sz="1600" dirty="0" smtClean="0">
                          <a:effectLst/>
                        </a:rPr>
                        <a:t>Disallowances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Eligibility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224" marR="63224" marT="0" marB="0"/>
                </a:tc>
                <a:tc>
                  <a:txBody>
                    <a:bodyPr/>
                    <a:lstStyle/>
                    <a:p>
                      <a:pPr marL="0" marR="0">
                        <a:spcBef>
                          <a:spcPts val="0"/>
                        </a:spcBef>
                        <a:spcAft>
                          <a:spcPts val="0"/>
                        </a:spcAft>
                      </a:pPr>
                      <a:r>
                        <a:rPr lang="en-US" sz="1600" dirty="0">
                          <a:effectLst/>
                        </a:rPr>
                        <a:t>N/A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a:effectLst/>
                        </a:rPr>
                        <a:t>Payment reductions/disallowances under 1903(u) of the Act would only be applicable </a:t>
                      </a:r>
                      <a:r>
                        <a:rPr lang="en-US" sz="1600" dirty="0" smtClean="0">
                          <a:effectLst/>
                        </a:rPr>
                        <a:t>for eligibility </a:t>
                      </a:r>
                      <a:r>
                        <a:rPr lang="en-US" sz="1600" dirty="0">
                          <a:effectLst/>
                        </a:rPr>
                        <a:t>reviews conducted during PERM </a:t>
                      </a:r>
                      <a:r>
                        <a:rPr lang="en-US" sz="1600" dirty="0" smtClean="0">
                          <a:effectLst/>
                        </a:rPr>
                        <a:t>years</a:t>
                      </a:r>
                    </a:p>
                    <a:p>
                      <a:pPr marL="0" marR="0">
                        <a:spcBef>
                          <a:spcPts val="0"/>
                        </a:spcBef>
                        <a:spcAft>
                          <a:spcPts val="0"/>
                        </a:spcAft>
                      </a:pPr>
                      <a:endParaRPr lang="en-US" sz="1600" dirty="0" smtClean="0">
                        <a:effectLst/>
                      </a:endParaRPr>
                    </a:p>
                    <a:p>
                      <a:pPr marL="0" marR="0">
                        <a:spcBef>
                          <a:spcPts val="0"/>
                        </a:spcBef>
                        <a:spcAft>
                          <a:spcPts val="0"/>
                        </a:spcAft>
                      </a:pPr>
                      <a:r>
                        <a:rPr lang="en-US" sz="1600" dirty="0" smtClean="0">
                          <a:effectLst/>
                        </a:rPr>
                        <a:t>States </a:t>
                      </a:r>
                      <a:r>
                        <a:rPr lang="en-US" sz="1600" dirty="0">
                          <a:effectLst/>
                        </a:rPr>
                        <a:t>have </a:t>
                      </a:r>
                      <a:r>
                        <a:rPr lang="en-US" sz="1600" dirty="0" smtClean="0">
                          <a:effectLst/>
                        </a:rPr>
                        <a:t>the ability </a:t>
                      </a:r>
                      <a:r>
                        <a:rPr lang="en-US" sz="1600" dirty="0">
                          <a:effectLst/>
                        </a:rPr>
                        <a:t>to demonstrate </a:t>
                      </a:r>
                      <a:r>
                        <a:rPr lang="en-US" sz="1600" dirty="0" smtClean="0">
                          <a:effectLst/>
                        </a:rPr>
                        <a:t>a good </a:t>
                      </a:r>
                      <a:r>
                        <a:rPr lang="en-US" sz="1600" dirty="0">
                          <a:effectLst/>
                        </a:rPr>
                        <a:t>faith effort if unable to meet the national standard; </a:t>
                      </a:r>
                      <a:r>
                        <a:rPr lang="en-US" sz="1600" dirty="0" smtClean="0">
                          <a:effectLst/>
                        </a:rPr>
                        <a:t>A good </a:t>
                      </a:r>
                      <a:r>
                        <a:rPr lang="en-US" sz="1600" dirty="0">
                          <a:effectLst/>
                        </a:rPr>
                        <a:t>faith effort </a:t>
                      </a:r>
                      <a:r>
                        <a:rPr lang="en-US" sz="1600" dirty="0" smtClean="0">
                          <a:effectLst/>
                        </a:rPr>
                        <a:t>is defined </a:t>
                      </a:r>
                      <a:r>
                        <a:rPr lang="en-US" sz="1600" dirty="0">
                          <a:effectLst/>
                        </a:rPr>
                        <a:t>as meeting PERM CAP and MEQC pilot requirements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lvl="0" indent="0">
                        <a:spcBef>
                          <a:spcPts val="0"/>
                        </a:spcBef>
                        <a:spcAft>
                          <a:spcPts val="0"/>
                        </a:spcAft>
                        <a:buFont typeface="Arial" panose="020B0604020202020204" pitchFamily="34" charset="0"/>
                        <a:buNone/>
                      </a:pPr>
                      <a:r>
                        <a:rPr lang="en-US" sz="1600" dirty="0" smtClean="0">
                          <a:effectLst/>
                        </a:rPr>
                        <a:t>Complies</a:t>
                      </a:r>
                      <a:r>
                        <a:rPr lang="en-US" sz="1600" baseline="0" dirty="0" smtClean="0">
                          <a:effectLst/>
                        </a:rPr>
                        <a:t> with 1903(u) requirements</a:t>
                      </a:r>
                    </a:p>
                    <a:p>
                      <a:pPr marL="0" marR="0" lvl="0" indent="0">
                        <a:spcBef>
                          <a:spcPts val="0"/>
                        </a:spcBef>
                        <a:spcAft>
                          <a:spcPts val="0"/>
                        </a:spcAft>
                        <a:buFont typeface="Arial" panose="020B0604020202020204" pitchFamily="34" charset="0"/>
                        <a:buNone/>
                      </a:pPr>
                      <a:endParaRPr lang="en-US" sz="1600" baseline="0" dirty="0" smtClean="0">
                        <a:effectLst/>
                      </a:endParaRPr>
                    </a:p>
                  </a:txBody>
                  <a:tcPr marL="60810" marR="60810" marT="0" marB="0"/>
                </a:tc>
              </a:tr>
            </a:tbl>
          </a:graphicData>
        </a:graphic>
      </p:graphicFrame>
    </p:spTree>
    <p:extLst>
      <p:ext uri="{BB962C8B-B14F-4D97-AF65-F5344CB8AC3E}">
        <p14:creationId xmlns:p14="http://schemas.microsoft.com/office/powerpoint/2010/main" val="4226318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Eligibility Payment Reduction/Disallowances </a:t>
            </a:r>
            <a:r>
              <a:rPr lang="en-US" sz="2800" dirty="0" err="1" smtClean="0">
                <a:latin typeface="Arial" pitchFamily="34" charset="0"/>
                <a:cs typeface="Arial" pitchFamily="34" charset="0"/>
              </a:rPr>
              <a:t>con’t</a:t>
            </a:r>
            <a:endParaRPr lang="en-US" sz="2800" dirty="0">
              <a:latin typeface="Arial" pitchFamily="34" charset="0"/>
              <a:cs typeface="Arial"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17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248254370"/>
              </p:ext>
            </p:extLst>
          </p:nvPr>
        </p:nvGraphicFramePr>
        <p:xfrm>
          <a:off x="152400" y="1981200"/>
          <a:ext cx="8763000" cy="4114800"/>
        </p:xfrm>
        <a:graphic>
          <a:graphicData uri="http://schemas.openxmlformats.org/drawingml/2006/table">
            <a:tbl>
              <a:tblPr firstRow="1" firstCol="1" bandRow="1">
                <a:tableStyleId>{5C22544A-7EE6-4342-B048-85BDC9FD1C3A}</a:tableStyleId>
              </a:tblPr>
              <a:tblGrid>
                <a:gridCol w="1371600"/>
                <a:gridCol w="2362200"/>
                <a:gridCol w="5029200"/>
              </a:tblGrid>
              <a:tr h="457200">
                <a:tc>
                  <a:txBody>
                    <a:bodyPr/>
                    <a:lstStyle/>
                    <a:p>
                      <a:pPr marL="0" marR="0" algn="ctr">
                        <a:spcBef>
                          <a:spcPts val="0"/>
                        </a:spcBef>
                        <a:spcAft>
                          <a:spcPts val="0"/>
                        </a:spcAft>
                      </a:pPr>
                      <a:r>
                        <a:rPr lang="en-US" sz="1600" dirty="0" smtClean="0">
                          <a:effectLst/>
                        </a:rPr>
                        <a:t>Item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rPr>
                        <a:t>Proposed Regulation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latin typeface="+mn-lt"/>
                          <a:ea typeface="+mn-ea"/>
                          <a:cs typeface="+mn-cs"/>
                        </a:rPr>
                        <a:t>Notes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nchor="ctr"/>
                </a:tc>
              </a:tr>
              <a:tr h="3544213">
                <a:tc>
                  <a:txBody>
                    <a:bodyPr/>
                    <a:lstStyle/>
                    <a:p>
                      <a:pPr marL="0" marR="0">
                        <a:spcBef>
                          <a:spcPts val="0"/>
                        </a:spcBef>
                        <a:spcAft>
                          <a:spcPts val="0"/>
                        </a:spcAft>
                      </a:pPr>
                      <a:r>
                        <a:rPr lang="en-US" sz="1600" dirty="0" smtClean="0">
                          <a:effectLst/>
                        </a:rPr>
                        <a:t>Payment Reductions/</a:t>
                      </a:r>
                    </a:p>
                    <a:p>
                      <a:pPr marL="0" marR="0">
                        <a:spcBef>
                          <a:spcPts val="0"/>
                        </a:spcBef>
                        <a:spcAft>
                          <a:spcPts val="0"/>
                        </a:spcAft>
                      </a:pPr>
                      <a:r>
                        <a:rPr lang="en-US" sz="1600" dirty="0" smtClean="0">
                          <a:effectLst/>
                        </a:rPr>
                        <a:t>Disallowances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0" marR="0">
                        <a:spcBef>
                          <a:spcPts val="0"/>
                        </a:spcBef>
                        <a:spcAft>
                          <a:spcPts val="0"/>
                        </a:spcAft>
                      </a:pPr>
                      <a:r>
                        <a:rPr lang="en-US" sz="1600" dirty="0" smtClean="0">
                          <a:effectLst/>
                        </a:rPr>
                        <a:t>Payment reductions/disallowances under 1903(u) of the Act would only be applicable for eligibility reviews conducted during PERM years</a:t>
                      </a:r>
                    </a:p>
                    <a:p>
                      <a:pPr marL="0" marR="0">
                        <a:spcBef>
                          <a:spcPts val="0"/>
                        </a:spcBef>
                        <a:spcAft>
                          <a:spcPts val="0"/>
                        </a:spcAft>
                      </a:pPr>
                      <a:endParaRPr lang="en-US" sz="1600" dirty="0" smtClean="0">
                        <a:effectLst/>
                      </a:endParaRPr>
                    </a:p>
                    <a:p>
                      <a:pPr marL="0" marR="0">
                        <a:spcBef>
                          <a:spcPts val="0"/>
                        </a:spcBef>
                        <a:spcAft>
                          <a:spcPts val="0"/>
                        </a:spcAft>
                      </a:pPr>
                      <a:r>
                        <a:rPr lang="en-US" sz="1600" dirty="0" smtClean="0">
                          <a:effectLst/>
                        </a:rPr>
                        <a:t>States have the ability to demonstrate a good faith effort if unable to meet the national standard; A good faith effort is defined as meeting PERM CAP and MEQC pilot requirements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810" marR="60810" marT="0" marB="0"/>
                </a:tc>
                <a:tc>
                  <a:txBody>
                    <a:bodyPr/>
                    <a:lstStyle/>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Eligibility error rates only calculated in a state’s PERM year</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CMS would only pursue disallowances if a state does not demonstrate a good faith effort to meet the national standard</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Not effective until a state’s second PERM eligibility measurement under the new final rule </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Disallowance amount is the percentage by which the </a:t>
                      </a:r>
                      <a:r>
                        <a:rPr lang="en-US" sz="1600" u="sng" kern="1200" baseline="0" dirty="0" smtClean="0">
                          <a:solidFill>
                            <a:schemeClr val="tx1"/>
                          </a:solidFill>
                          <a:effectLst/>
                          <a:latin typeface="+mn-lt"/>
                          <a:ea typeface="+mn-ea"/>
                          <a:cs typeface="+mn-cs"/>
                        </a:rPr>
                        <a:t>lower limit </a:t>
                      </a:r>
                      <a:r>
                        <a:rPr lang="en-US" sz="1600" kern="1200" baseline="0" dirty="0" smtClean="0">
                          <a:solidFill>
                            <a:schemeClr val="tx1"/>
                          </a:solidFill>
                          <a:effectLst/>
                          <a:latin typeface="+mn-lt"/>
                          <a:ea typeface="+mn-ea"/>
                          <a:cs typeface="+mn-cs"/>
                        </a:rPr>
                        <a:t>of the state’s eligibility improper payment rate exceeds 3%</a:t>
                      </a:r>
                    </a:p>
                  </a:txBody>
                  <a:tcPr marL="60810" marR="60810" marT="0" marB="0"/>
                </a:tc>
              </a:tr>
            </a:tbl>
          </a:graphicData>
        </a:graphic>
      </p:graphicFrame>
    </p:spTree>
    <p:extLst>
      <p:ext uri="{BB962C8B-B14F-4D97-AF65-F5344CB8AC3E}">
        <p14:creationId xmlns:p14="http://schemas.microsoft.com/office/powerpoint/2010/main" val="3361798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534400" cy="4876800"/>
          </a:xfrm>
        </p:spPr>
        <p:txBody>
          <a:bodyPr>
            <a:noAutofit/>
          </a:bodyPr>
          <a:lstStyle/>
          <a:p>
            <a:pPr marL="0" lvl="0" indent="0">
              <a:buNone/>
            </a:pPr>
            <a:r>
              <a:rPr lang="en-US" sz="1600" b="1" dirty="0" smtClean="0"/>
              <a:t>The NPRM restructures the </a:t>
            </a:r>
            <a:r>
              <a:rPr lang="en-US" sz="1600" b="1" dirty="0"/>
              <a:t>MEQC program into a pilot program that states would be required to conduct during their off-years from the PERM program</a:t>
            </a:r>
            <a:r>
              <a:rPr lang="en-US" sz="1600" b="1" dirty="0" smtClean="0"/>
              <a:t>.</a:t>
            </a:r>
          </a:p>
          <a:p>
            <a:pPr marL="0" lvl="0" indent="0">
              <a:buNone/>
            </a:pPr>
            <a:endParaRPr lang="en-US" sz="1600" b="1" dirty="0" smtClean="0">
              <a:solidFill>
                <a:srgbClr val="FF0000"/>
              </a:solidFill>
            </a:endParaRPr>
          </a:p>
          <a:p>
            <a:r>
              <a:rPr lang="en-US" sz="1600" dirty="0" smtClean="0"/>
              <a:t>States would conduct an MEQC pilot during the 2 off-years between PERM cycles</a:t>
            </a:r>
          </a:p>
          <a:p>
            <a:pPr marL="0" indent="0">
              <a:buNone/>
            </a:pPr>
            <a:endParaRPr lang="en-US" sz="1600" dirty="0" smtClean="0"/>
          </a:p>
          <a:p>
            <a:r>
              <a:rPr lang="en-US" sz="1600" dirty="0" smtClean="0"/>
              <a:t>MEQC pilots would focus on areas not addressed through PERM reviews (e.g. negative cases) and permit states to conduct focused reviews areas identified as error prone through PERM </a:t>
            </a:r>
          </a:p>
          <a:p>
            <a:pPr marL="0" indent="0">
              <a:buNone/>
            </a:pPr>
            <a:endParaRPr lang="en-US" sz="1600" dirty="0" smtClean="0"/>
          </a:p>
          <a:p>
            <a:r>
              <a:rPr lang="en-US" sz="1600" dirty="0" smtClean="0"/>
              <a:t>The </a:t>
            </a:r>
            <a:r>
              <a:rPr lang="en-US" sz="1600" dirty="0"/>
              <a:t>calculated PERM eligibility improper payment rate would remain frozen at that level during each state’s 2 off-years when it conducts its MEQC pilot.  Error rates would not be calculated through </a:t>
            </a:r>
            <a:r>
              <a:rPr lang="en-US" sz="1600" dirty="0" smtClean="0"/>
              <a:t>MEQC, allowing </a:t>
            </a:r>
            <a:r>
              <a:rPr lang="en-US" sz="1600" dirty="0"/>
              <a:t>states time to work on corrective actions before </a:t>
            </a:r>
            <a:r>
              <a:rPr lang="en-US" sz="1600" dirty="0" smtClean="0"/>
              <a:t>their next </a:t>
            </a:r>
            <a:r>
              <a:rPr lang="en-US" sz="1600" dirty="0"/>
              <a:t>PERM eligibility improper payment rate would be </a:t>
            </a:r>
            <a:r>
              <a:rPr lang="en-US" sz="1600" dirty="0" smtClean="0"/>
              <a:t>measured  </a:t>
            </a:r>
            <a:endParaRPr lang="en-US" sz="1600" dirty="0"/>
          </a:p>
          <a:p>
            <a:pPr marL="0" indent="0">
              <a:buNone/>
            </a:pPr>
            <a:endParaRPr lang="en-US" sz="1600" b="1" u="sng" dirty="0" smtClean="0"/>
          </a:p>
          <a:p>
            <a:pPr marL="0" indent="0">
              <a:buNone/>
            </a:pPr>
            <a:r>
              <a:rPr lang="en-US" sz="1600" b="1" u="sng" dirty="0" smtClean="0"/>
              <a:t>RATIONALE</a:t>
            </a:r>
            <a:r>
              <a:rPr lang="en-US" sz="1600" dirty="0" smtClean="0"/>
              <a:t>:  PERM/MEQC </a:t>
            </a:r>
            <a:r>
              <a:rPr lang="en-US" sz="1600" dirty="0"/>
              <a:t>rotations would be operationally complementary, and treated in a manner that allows for states to review identified issues, develop corrective actions, and effectively implement prospective improvements to their eligibility determinations.  </a:t>
            </a:r>
          </a:p>
          <a:p>
            <a:pPr marL="0" lvl="0" indent="0">
              <a:buNone/>
            </a:pPr>
            <a:endParaRPr lang="en-US" sz="2800" dirty="0" smtClean="0"/>
          </a:p>
          <a:p>
            <a:pPr marL="0" lvl="0" indent="0">
              <a:buNone/>
            </a:pPr>
            <a:endParaRPr lang="en-US" sz="2800" u="sng" dirty="0"/>
          </a:p>
          <a:p>
            <a:pPr marL="457200" lvl="1" indent="0">
              <a:buNone/>
            </a:pPr>
            <a:endParaRPr lang="en-US" sz="3600" dirty="0"/>
          </a:p>
          <a:p>
            <a:pPr marL="457200" lvl="1" indent="0">
              <a:buNone/>
            </a:pPr>
            <a:endParaRPr lang="en-US" sz="1600" dirty="0" smtClean="0">
              <a:latin typeface="Calibri" pitchFamily="34" charset="0"/>
              <a:cs typeface="Calibri" pitchFamily="34" charset="0"/>
            </a:endParaRPr>
          </a:p>
        </p:txBody>
      </p:sp>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MEQC</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18</a:t>
            </a:fld>
            <a:endParaRPr lang="en-US"/>
          </a:p>
        </p:txBody>
      </p:sp>
    </p:spTree>
    <p:extLst>
      <p:ext uri="{BB962C8B-B14F-4D97-AF65-F5344CB8AC3E}">
        <p14:creationId xmlns:p14="http://schemas.microsoft.com/office/powerpoint/2010/main" val="3851518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PERM-MEQC Operational Relationship</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19</a:t>
            </a:fld>
            <a:endParaRPr lang="en-US"/>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297804001"/>
              </p:ext>
            </p:extLst>
          </p:nvPr>
        </p:nvGraphicFramePr>
        <p:xfrm>
          <a:off x="457200" y="1828800"/>
          <a:ext cx="8229600" cy="42973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56704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noAutofit/>
          </a:bodyPr>
          <a:lstStyle/>
          <a:p>
            <a:pPr lvl="0"/>
            <a:r>
              <a:rPr lang="en-US" sz="2000" dirty="0">
                <a:cs typeface="Arial" panose="020B0604020202020204" pitchFamily="34" charset="0"/>
              </a:rPr>
              <a:t>The Affordable Care Act (ACA) included significant changes to Medicaid and CHIP eligibility processes that impacted the PERM program.  </a:t>
            </a:r>
            <a:endParaRPr lang="en-US" sz="2000" dirty="0" smtClean="0">
              <a:cs typeface="Arial" panose="020B0604020202020204" pitchFamily="34" charset="0"/>
            </a:endParaRPr>
          </a:p>
          <a:p>
            <a:pPr marL="0" lvl="0" indent="0">
              <a:buNone/>
            </a:pPr>
            <a:endParaRPr lang="en-US" sz="2000" dirty="0">
              <a:cs typeface="Arial" panose="020B0604020202020204" pitchFamily="34" charset="0"/>
            </a:endParaRPr>
          </a:p>
          <a:p>
            <a:pPr lvl="0"/>
            <a:r>
              <a:rPr lang="en-US" sz="2000" dirty="0">
                <a:cs typeface="Arial" panose="020B0604020202020204" pitchFamily="34" charset="0"/>
              </a:rPr>
              <a:t>CMS implemented the Medicaid and CHIP Eligibility Review Pilots which took the place of the PERM and MEQC eligibility reviews for </a:t>
            </a:r>
            <a:r>
              <a:rPr lang="en-US" sz="2000" dirty="0" smtClean="0">
                <a:cs typeface="Arial" panose="020B0604020202020204" pitchFamily="34" charset="0"/>
              </a:rPr>
              <a:t>four years.</a:t>
            </a:r>
          </a:p>
          <a:p>
            <a:pPr marL="0" lvl="0" indent="0">
              <a:buNone/>
            </a:pPr>
            <a:endParaRPr lang="en-US" sz="2000" dirty="0">
              <a:cs typeface="Arial" panose="020B0604020202020204" pitchFamily="34" charset="0"/>
            </a:endParaRPr>
          </a:p>
          <a:p>
            <a:pPr lvl="0"/>
            <a:r>
              <a:rPr lang="en-US" sz="2000" dirty="0">
                <a:cs typeface="Arial" panose="020B0604020202020204" pitchFamily="34" charset="0"/>
              </a:rPr>
              <a:t>These pilots enabled CMS to update the eligibility component measurement methodology in order to accurately measure improper payments based on the new provisions implemented under the ACA. </a:t>
            </a:r>
            <a:endParaRPr lang="en-US" sz="2000" dirty="0" smtClean="0">
              <a:cs typeface="Arial" panose="020B0604020202020204" pitchFamily="34" charset="0"/>
            </a:endParaRPr>
          </a:p>
          <a:p>
            <a:pPr marL="0" lvl="0" indent="0">
              <a:buNone/>
            </a:pPr>
            <a:endParaRPr lang="en-US" sz="2000" dirty="0">
              <a:cs typeface="Arial" panose="020B0604020202020204" pitchFamily="34" charset="0"/>
            </a:endParaRPr>
          </a:p>
          <a:p>
            <a:pPr lvl="0"/>
            <a:r>
              <a:rPr lang="en-US" sz="2000" dirty="0">
                <a:cs typeface="Arial" panose="020B0604020202020204" pitchFamily="34" charset="0"/>
              </a:rPr>
              <a:t>CMS issued the proposed rule outlining the changes to the PERM and MEQC programs in response to the new requirements under the ACA</a:t>
            </a:r>
            <a:r>
              <a:rPr lang="en-US" sz="2000" dirty="0" smtClean="0">
                <a:cs typeface="Arial" panose="020B0604020202020204" pitchFamily="34" charset="0"/>
              </a:rPr>
              <a:t>.</a:t>
            </a:r>
          </a:p>
          <a:p>
            <a:pPr lvl="1"/>
            <a:r>
              <a:rPr lang="en-US" sz="2000" i="1" dirty="0" smtClean="0">
                <a:cs typeface="Arial" panose="020B0604020202020204" pitchFamily="34" charset="0"/>
              </a:rPr>
              <a:t>Public Commenting period closed August 22</a:t>
            </a:r>
            <a:endParaRPr lang="en-US" sz="2000" i="1" dirty="0">
              <a:cs typeface="Arial" panose="020B0604020202020204" pitchFamily="34" charset="0"/>
            </a:endParaRPr>
          </a:p>
          <a:p>
            <a:pPr marL="0" indent="0">
              <a:buNone/>
            </a:pPr>
            <a:endParaRPr lang="en-US" sz="2000" dirty="0" smtClean="0">
              <a:latin typeface="Arial" pitchFamily="34" charset="0"/>
              <a:cs typeface="Arial" pitchFamily="34" charset="0"/>
            </a:endParaRPr>
          </a:p>
        </p:txBody>
      </p:sp>
      <p:sp>
        <p:nvSpPr>
          <p:cNvPr id="3" name="Title 2"/>
          <p:cNvSpPr>
            <a:spLocks noGrp="1"/>
          </p:cNvSpPr>
          <p:nvPr>
            <p:ph type="title"/>
          </p:nvPr>
        </p:nvSpPr>
        <p:spPr>
          <a:xfrm>
            <a:off x="0" y="0"/>
            <a:ext cx="9144000" cy="1524000"/>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3200" dirty="0" smtClean="0">
                <a:latin typeface="Arial" pitchFamily="34" charset="0"/>
                <a:cs typeface="Arial" pitchFamily="34" charset="0"/>
              </a:rPr>
              <a:t>Background</a:t>
            </a:r>
            <a:endParaRPr lang="en-US" sz="32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2</a:t>
            </a:fld>
            <a:endParaRPr lang="en-US"/>
          </a:p>
        </p:txBody>
      </p:sp>
    </p:spTree>
    <p:extLst>
      <p:ext uri="{BB962C8B-B14F-4D97-AF65-F5344CB8AC3E}">
        <p14:creationId xmlns:p14="http://schemas.microsoft.com/office/powerpoint/2010/main" val="25732033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534400" cy="4876800"/>
          </a:xfrm>
        </p:spPr>
        <p:txBody>
          <a:bodyPr>
            <a:noAutofit/>
          </a:bodyPr>
          <a:lstStyle/>
          <a:p>
            <a:pPr marL="0" lvl="0" indent="0">
              <a:buNone/>
            </a:pPr>
            <a:r>
              <a:rPr lang="en-US" sz="2000" dirty="0" smtClean="0"/>
              <a:t>CMS will provide states detailed guidance for conducting MEQC pilots. States must submit MEQC pilot planning documents for CMS approval.</a:t>
            </a:r>
          </a:p>
          <a:p>
            <a:pPr marL="0" lvl="0" indent="0">
              <a:buNone/>
            </a:pPr>
            <a:endParaRPr lang="en-US" sz="1600" dirty="0"/>
          </a:p>
          <a:p>
            <a:pPr marL="0" lvl="0" indent="0">
              <a:buNone/>
            </a:pPr>
            <a:r>
              <a:rPr lang="en-US" sz="2000" b="1" u="sng" dirty="0" smtClean="0"/>
              <a:t>Review Requirements</a:t>
            </a:r>
            <a:endParaRPr lang="en-US" sz="2000" b="1" u="sng" dirty="0"/>
          </a:p>
          <a:p>
            <a:r>
              <a:rPr lang="en-US" sz="2000" dirty="0"/>
              <a:t>Includes both Medicaid &amp; CHIP eligibility determinations</a:t>
            </a:r>
          </a:p>
          <a:p>
            <a:r>
              <a:rPr lang="en-US" sz="2000" dirty="0"/>
              <a:t>Includes both active and negative case reviews</a:t>
            </a:r>
          </a:p>
          <a:p>
            <a:pPr lvl="1"/>
            <a:r>
              <a:rPr lang="en-US" sz="1800" dirty="0" smtClean="0"/>
              <a:t>State flexibility for active case reviews</a:t>
            </a:r>
          </a:p>
          <a:p>
            <a:pPr lvl="2"/>
            <a:r>
              <a:rPr lang="en-US" sz="1600" dirty="0" smtClean="0"/>
              <a:t>A state may conduct a comprehensive review or focus active case reviews on</a:t>
            </a:r>
          </a:p>
          <a:p>
            <a:pPr lvl="3"/>
            <a:r>
              <a:rPr lang="en-US" sz="1400" dirty="0" smtClean="0"/>
              <a:t>Recent changes to eligibility policies and processes</a:t>
            </a:r>
          </a:p>
          <a:p>
            <a:pPr lvl="3"/>
            <a:r>
              <a:rPr lang="en-US" sz="1400" dirty="0" smtClean="0"/>
              <a:t>Areas where the state suspects vulnerabilities </a:t>
            </a:r>
          </a:p>
          <a:p>
            <a:pPr lvl="3"/>
            <a:r>
              <a:rPr lang="en-US" sz="1400" dirty="0" smtClean="0"/>
              <a:t>Proven error prone areas</a:t>
            </a:r>
          </a:p>
          <a:p>
            <a:pPr lvl="2"/>
            <a:r>
              <a:rPr lang="en-US" sz="1600" dirty="0" smtClean="0"/>
              <a:t>If a state’s PERM eligibility improper payment rate is above 3% for two consecutive PERM cycles, CMS will provide direction for active case reviews</a:t>
            </a:r>
          </a:p>
          <a:p>
            <a:pPr lvl="1"/>
            <a:r>
              <a:rPr lang="en-US" sz="1800" dirty="0" smtClean="0"/>
              <a:t>Pilots must include comprehensive review of negative cases to ensure continuing oversight of the accuracy of state determinations to deny or terminate eligibility</a:t>
            </a:r>
          </a:p>
          <a:p>
            <a:pPr marL="0" lvl="0" indent="0">
              <a:buNone/>
            </a:pPr>
            <a:endParaRPr lang="en-US" sz="2800" u="sng" dirty="0"/>
          </a:p>
          <a:p>
            <a:pPr marL="457200" lvl="1" indent="0">
              <a:buNone/>
            </a:pPr>
            <a:endParaRPr lang="en-US" sz="3600" dirty="0"/>
          </a:p>
          <a:p>
            <a:pPr marL="457200" lvl="1" indent="0">
              <a:buNone/>
            </a:pPr>
            <a:endParaRPr lang="en-US" sz="1600" dirty="0" smtClean="0">
              <a:latin typeface="Calibri" pitchFamily="34" charset="0"/>
              <a:cs typeface="Calibri" pitchFamily="34" charset="0"/>
            </a:endParaRPr>
          </a:p>
        </p:txBody>
      </p:sp>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MEQC </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20</a:t>
            </a:fld>
            <a:endParaRPr lang="en-US"/>
          </a:p>
        </p:txBody>
      </p:sp>
    </p:spTree>
    <p:extLst>
      <p:ext uri="{BB962C8B-B14F-4D97-AF65-F5344CB8AC3E}">
        <p14:creationId xmlns:p14="http://schemas.microsoft.com/office/powerpoint/2010/main" val="4140940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534400" cy="4876800"/>
          </a:xfrm>
        </p:spPr>
        <p:txBody>
          <a:bodyPr>
            <a:noAutofit/>
          </a:bodyPr>
          <a:lstStyle/>
          <a:p>
            <a:pPr marL="0" lvl="0" indent="0">
              <a:buNone/>
            </a:pPr>
            <a:r>
              <a:rPr lang="en-US" sz="2000" b="1" u="sng" dirty="0" smtClean="0"/>
              <a:t>Minimum Sample Sizes</a:t>
            </a:r>
            <a:endParaRPr lang="en-US" sz="2000" b="1" u="sng" dirty="0"/>
          </a:p>
          <a:p>
            <a:r>
              <a:rPr lang="en-US" sz="2000" dirty="0"/>
              <a:t>Active cases: 400 total </a:t>
            </a:r>
            <a:r>
              <a:rPr lang="en-US" sz="2000" dirty="0" smtClean="0"/>
              <a:t>minimum (Medicaid and CHIP); </a:t>
            </a:r>
            <a:r>
              <a:rPr lang="en-US" sz="2000" dirty="0"/>
              <a:t>at least 200 Medicaid cases</a:t>
            </a:r>
          </a:p>
          <a:p>
            <a:r>
              <a:rPr lang="en-US" sz="2000" dirty="0"/>
              <a:t>Negative cases: 400 total minimum; 200 Medicaid minimum &amp;  200 CHIP </a:t>
            </a:r>
            <a:r>
              <a:rPr lang="en-US" sz="2000" dirty="0" smtClean="0"/>
              <a:t>minimum</a:t>
            </a:r>
          </a:p>
          <a:p>
            <a:endParaRPr lang="en-US" sz="2000" dirty="0"/>
          </a:p>
          <a:p>
            <a:pPr marL="0" indent="0">
              <a:buNone/>
            </a:pPr>
            <a:r>
              <a:rPr lang="en-US" sz="2000" b="1" u="sng" dirty="0"/>
              <a:t>Timeline</a:t>
            </a:r>
          </a:p>
          <a:p>
            <a:r>
              <a:rPr lang="en-US" sz="2000" dirty="0"/>
              <a:t>PERM review period: July – June</a:t>
            </a:r>
          </a:p>
          <a:p>
            <a:r>
              <a:rPr lang="en-US" sz="2000" dirty="0"/>
              <a:t>MEQC pilot planning document due: November 1</a:t>
            </a:r>
          </a:p>
          <a:p>
            <a:r>
              <a:rPr lang="en-US" sz="2000" dirty="0"/>
              <a:t>MEQC pilot review period: January – December</a:t>
            </a:r>
          </a:p>
          <a:p>
            <a:r>
              <a:rPr lang="en-US" sz="2000" dirty="0"/>
              <a:t>MEQC pilot findings and corrective actions due: August 1</a:t>
            </a:r>
          </a:p>
          <a:p>
            <a:pPr marL="0" indent="0">
              <a:buNone/>
            </a:pPr>
            <a:endParaRPr lang="en-US" sz="2000" dirty="0" smtClean="0"/>
          </a:p>
          <a:p>
            <a:pPr marL="0" indent="0">
              <a:buNone/>
            </a:pPr>
            <a:endParaRPr lang="en-US" sz="2000" dirty="0"/>
          </a:p>
          <a:p>
            <a:pPr marL="0" indent="0">
              <a:buNone/>
            </a:pPr>
            <a:endParaRPr lang="en-US" sz="2000" dirty="0"/>
          </a:p>
          <a:p>
            <a:pPr marL="0" lvl="0" indent="0">
              <a:buNone/>
            </a:pPr>
            <a:endParaRPr lang="en-US" sz="2800" u="sng" dirty="0"/>
          </a:p>
          <a:p>
            <a:pPr marL="457200" lvl="1" indent="0">
              <a:buNone/>
            </a:pPr>
            <a:endParaRPr lang="en-US" sz="3600" dirty="0"/>
          </a:p>
          <a:p>
            <a:pPr marL="457200" lvl="1" indent="0">
              <a:buNone/>
            </a:pPr>
            <a:endParaRPr lang="en-US" sz="1600" dirty="0" smtClean="0">
              <a:latin typeface="Calibri" pitchFamily="34" charset="0"/>
              <a:cs typeface="Calibri" pitchFamily="34" charset="0"/>
            </a:endParaRPr>
          </a:p>
        </p:txBody>
      </p:sp>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MEQC Sample Size </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21</a:t>
            </a:fld>
            <a:endParaRPr lang="en-US"/>
          </a:p>
        </p:txBody>
      </p:sp>
    </p:spTree>
    <p:extLst>
      <p:ext uri="{BB962C8B-B14F-4D97-AF65-F5344CB8AC3E}">
        <p14:creationId xmlns:p14="http://schemas.microsoft.com/office/powerpoint/2010/main" val="970346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MEQC Timeline</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22</a:t>
            </a:fld>
            <a:endParaRPr lang="en-US"/>
          </a:p>
        </p:txBody>
      </p:sp>
      <p:sp>
        <p:nvSpPr>
          <p:cNvPr id="7" name="Content Placeholder 1"/>
          <p:cNvSpPr txBox="1">
            <a:spLocks/>
          </p:cNvSpPr>
          <p:nvPr/>
        </p:nvSpPr>
        <p:spPr>
          <a:xfrm>
            <a:off x="152400" y="1981200"/>
            <a:ext cx="8534400" cy="4876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endParaRPr lang="en-US" sz="2000" dirty="0" smtClean="0"/>
          </a:p>
          <a:p>
            <a:pPr marL="0" indent="0" fontAlgn="auto">
              <a:spcAft>
                <a:spcPts val="0"/>
              </a:spcAft>
              <a:buFont typeface="Arial" pitchFamily="34" charset="0"/>
              <a:buNone/>
            </a:pPr>
            <a:endParaRPr lang="en-US" sz="2000" dirty="0" smtClean="0"/>
          </a:p>
          <a:p>
            <a:pPr marL="0" indent="0" fontAlgn="auto">
              <a:spcAft>
                <a:spcPts val="0"/>
              </a:spcAft>
              <a:buFont typeface="Arial" pitchFamily="34" charset="0"/>
              <a:buNone/>
            </a:pPr>
            <a:endParaRPr lang="en-US" sz="2000" dirty="0" smtClean="0"/>
          </a:p>
          <a:p>
            <a:pPr marL="0" indent="0" fontAlgn="auto">
              <a:spcAft>
                <a:spcPts val="0"/>
              </a:spcAft>
              <a:buFont typeface="Arial" pitchFamily="34" charset="0"/>
              <a:buNone/>
            </a:pPr>
            <a:endParaRPr lang="en-US" sz="2800" u="sng" dirty="0" smtClean="0"/>
          </a:p>
          <a:p>
            <a:pPr marL="457200" lvl="1" indent="0" fontAlgn="auto">
              <a:spcAft>
                <a:spcPts val="0"/>
              </a:spcAft>
              <a:buFont typeface="Arial" pitchFamily="34" charset="0"/>
              <a:buNone/>
            </a:pPr>
            <a:endParaRPr lang="en-US" sz="3600" dirty="0" smtClean="0"/>
          </a:p>
          <a:p>
            <a:pPr marL="457200" lvl="1" indent="0" fontAlgn="auto">
              <a:spcAft>
                <a:spcPts val="0"/>
              </a:spcAft>
              <a:buFont typeface="Arial" pitchFamily="34" charset="0"/>
              <a:buNone/>
            </a:pPr>
            <a:endParaRPr lang="en-US" sz="1600" dirty="0" smtClean="0">
              <a:latin typeface="Calibri" pitchFamily="34" charset="0"/>
              <a:cs typeface="Calibri" pitchFamily="34" charset="0"/>
            </a:endParaRPr>
          </a:p>
        </p:txBody>
      </p:sp>
      <p:sp>
        <p:nvSpPr>
          <p:cNvPr id="8" name="Content Placeholder 1"/>
          <p:cNvSpPr>
            <a:spLocks noGrp="1"/>
          </p:cNvSpPr>
          <p:nvPr>
            <p:ph idx="1"/>
          </p:nvPr>
        </p:nvSpPr>
        <p:spPr/>
        <p:txBody>
          <a:bodyPr>
            <a:noAutofit/>
          </a:bodyPr>
          <a:lstStyle/>
          <a:p>
            <a:pPr marL="0" indent="0">
              <a:buNone/>
            </a:pPr>
            <a:endParaRPr lang="en-US" sz="2000" dirty="0" smtClean="0"/>
          </a:p>
          <a:p>
            <a:pPr marL="0" indent="0">
              <a:buNone/>
            </a:pPr>
            <a:endParaRPr lang="en-US" sz="2000" dirty="0"/>
          </a:p>
          <a:p>
            <a:pPr marL="0" indent="0">
              <a:buNone/>
            </a:pPr>
            <a:endParaRPr lang="en-US" sz="2000" dirty="0"/>
          </a:p>
          <a:p>
            <a:pPr marL="0" lvl="0" indent="0">
              <a:buNone/>
            </a:pPr>
            <a:endParaRPr lang="en-US" sz="2800" u="sng" dirty="0"/>
          </a:p>
          <a:p>
            <a:pPr marL="457200" lvl="1" indent="0">
              <a:buNone/>
            </a:pPr>
            <a:endParaRPr lang="en-US" sz="3600" dirty="0"/>
          </a:p>
          <a:p>
            <a:pPr marL="457200" lvl="1" indent="0">
              <a:buNone/>
            </a:pPr>
            <a:endParaRPr lang="en-US" sz="1600" dirty="0" smtClean="0">
              <a:latin typeface="Calibri" pitchFamily="34" charset="0"/>
              <a:cs typeface="Calibri" pitchFamily="34" charset="0"/>
            </a:endParaRPr>
          </a:p>
        </p:txBody>
      </p:sp>
      <p:sp>
        <p:nvSpPr>
          <p:cNvPr id="9" name="Content Placeholder 1"/>
          <p:cNvSpPr txBox="1">
            <a:spLocks/>
          </p:cNvSpPr>
          <p:nvPr/>
        </p:nvSpPr>
        <p:spPr>
          <a:xfrm>
            <a:off x="381000" y="1828800"/>
            <a:ext cx="8534400" cy="4876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endParaRPr lang="en-US" sz="2000" smtClean="0"/>
          </a:p>
          <a:p>
            <a:pPr marL="0" indent="0" fontAlgn="auto">
              <a:spcAft>
                <a:spcPts val="0"/>
              </a:spcAft>
              <a:buFont typeface="Arial" pitchFamily="34" charset="0"/>
              <a:buNone/>
            </a:pPr>
            <a:endParaRPr lang="en-US" sz="2000" smtClean="0"/>
          </a:p>
          <a:p>
            <a:pPr marL="0" indent="0" fontAlgn="auto">
              <a:spcAft>
                <a:spcPts val="0"/>
              </a:spcAft>
              <a:buFont typeface="Arial" pitchFamily="34" charset="0"/>
              <a:buNone/>
            </a:pPr>
            <a:endParaRPr lang="en-US" sz="2000" smtClean="0"/>
          </a:p>
          <a:p>
            <a:pPr marL="0" indent="0" fontAlgn="auto">
              <a:spcAft>
                <a:spcPts val="0"/>
              </a:spcAft>
              <a:buFont typeface="Arial" pitchFamily="34" charset="0"/>
              <a:buNone/>
            </a:pPr>
            <a:endParaRPr lang="en-US" sz="2800" u="sng" smtClean="0"/>
          </a:p>
          <a:p>
            <a:pPr marL="457200" lvl="1" indent="0" fontAlgn="auto">
              <a:spcAft>
                <a:spcPts val="0"/>
              </a:spcAft>
              <a:buFont typeface="Arial" pitchFamily="34" charset="0"/>
              <a:buNone/>
            </a:pPr>
            <a:endParaRPr lang="en-US" sz="3600" smtClean="0"/>
          </a:p>
          <a:p>
            <a:pPr marL="457200" lvl="1" indent="0" fontAlgn="auto">
              <a:spcAft>
                <a:spcPts val="0"/>
              </a:spcAft>
              <a:buFont typeface="Arial" pitchFamily="34" charset="0"/>
              <a:buNone/>
            </a:pPr>
            <a:endParaRPr lang="en-US" sz="1600" dirty="0" smtClean="0">
              <a:latin typeface="Calibri" pitchFamily="34" charset="0"/>
              <a:cs typeface="Calibri" pitchFamily="34" charset="0"/>
            </a:endParaRPr>
          </a:p>
        </p:txBody>
      </p:sp>
      <p:grpSp>
        <p:nvGrpSpPr>
          <p:cNvPr id="2" name="Group 1"/>
          <p:cNvGrpSpPr/>
          <p:nvPr/>
        </p:nvGrpSpPr>
        <p:grpSpPr>
          <a:xfrm>
            <a:off x="0" y="2982430"/>
            <a:ext cx="8381999" cy="1557636"/>
            <a:chOff x="1" y="1735088"/>
            <a:chExt cx="8381999" cy="1557636"/>
          </a:xfrm>
        </p:grpSpPr>
        <p:cxnSp>
          <p:nvCxnSpPr>
            <p:cNvPr id="11" name="Straight Connector 10"/>
            <p:cNvCxnSpPr/>
            <p:nvPr/>
          </p:nvCxnSpPr>
          <p:spPr>
            <a:xfrm>
              <a:off x="152400" y="3124200"/>
              <a:ext cx="784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7543800" y="3033727"/>
              <a:ext cx="152400" cy="18094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TextBox 12"/>
            <p:cNvSpPr txBox="1"/>
            <p:nvPr/>
          </p:nvSpPr>
          <p:spPr>
            <a:xfrm>
              <a:off x="6705600" y="2150043"/>
              <a:ext cx="1676400" cy="738664"/>
            </a:xfrm>
            <a:prstGeom prst="rect">
              <a:avLst/>
            </a:prstGeom>
            <a:noFill/>
          </p:spPr>
          <p:txBody>
            <a:bodyPr wrap="square" rtlCol="0">
              <a:spAutoFit/>
            </a:bodyPr>
            <a:lstStyle/>
            <a:p>
              <a:pPr algn="ctr"/>
              <a:r>
                <a:rPr lang="en-US" sz="1400" b="1" u="sng" dirty="0" smtClean="0"/>
                <a:t>MEQC Findings &amp; CAPs Due</a:t>
              </a:r>
            </a:p>
            <a:p>
              <a:pPr algn="ctr"/>
              <a:r>
                <a:rPr lang="en-US" sz="1400" dirty="0" smtClean="0"/>
                <a:t>August 1</a:t>
              </a:r>
              <a:endParaRPr lang="en-US" sz="1400" dirty="0"/>
            </a:p>
          </p:txBody>
        </p:sp>
        <p:sp>
          <p:nvSpPr>
            <p:cNvPr id="14" name="Rectangle 13"/>
            <p:cNvSpPr/>
            <p:nvPr/>
          </p:nvSpPr>
          <p:spPr>
            <a:xfrm>
              <a:off x="3421797" y="2977573"/>
              <a:ext cx="2951202" cy="313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MEQC Review Period</a:t>
              </a:r>
              <a:endParaRPr lang="en-US" dirty="0"/>
            </a:p>
          </p:txBody>
        </p:sp>
        <p:sp>
          <p:nvSpPr>
            <p:cNvPr id="15" name="TextBox 14"/>
            <p:cNvSpPr txBox="1"/>
            <p:nvPr/>
          </p:nvSpPr>
          <p:spPr>
            <a:xfrm>
              <a:off x="2876851" y="2677370"/>
              <a:ext cx="1676400" cy="307777"/>
            </a:xfrm>
            <a:prstGeom prst="rect">
              <a:avLst/>
            </a:prstGeom>
            <a:noFill/>
          </p:spPr>
          <p:txBody>
            <a:bodyPr wrap="square" rtlCol="0">
              <a:spAutoFit/>
            </a:bodyPr>
            <a:lstStyle/>
            <a:p>
              <a:pPr algn="ctr"/>
              <a:r>
                <a:rPr lang="en-US" sz="1400" dirty="0" smtClean="0"/>
                <a:t>January</a:t>
              </a:r>
              <a:endParaRPr lang="en-US" sz="1400" dirty="0"/>
            </a:p>
          </p:txBody>
        </p:sp>
        <p:sp>
          <p:nvSpPr>
            <p:cNvPr id="16" name="TextBox 15"/>
            <p:cNvSpPr txBox="1"/>
            <p:nvPr/>
          </p:nvSpPr>
          <p:spPr>
            <a:xfrm>
              <a:off x="5105400" y="2700150"/>
              <a:ext cx="1676400" cy="307777"/>
            </a:xfrm>
            <a:prstGeom prst="rect">
              <a:avLst/>
            </a:prstGeom>
            <a:noFill/>
          </p:spPr>
          <p:txBody>
            <a:bodyPr wrap="square" rtlCol="0">
              <a:spAutoFit/>
            </a:bodyPr>
            <a:lstStyle/>
            <a:p>
              <a:pPr algn="ctr"/>
              <a:r>
                <a:rPr lang="en-US" sz="1400" dirty="0" smtClean="0"/>
                <a:t> December </a:t>
              </a:r>
              <a:endParaRPr lang="en-US" sz="1400" dirty="0"/>
            </a:p>
          </p:txBody>
        </p:sp>
        <p:sp>
          <p:nvSpPr>
            <p:cNvPr id="17" name="Oval 16"/>
            <p:cNvSpPr/>
            <p:nvPr/>
          </p:nvSpPr>
          <p:spPr>
            <a:xfrm>
              <a:off x="2780610" y="3043873"/>
              <a:ext cx="152400" cy="18094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TextBox 17"/>
            <p:cNvSpPr txBox="1"/>
            <p:nvPr/>
          </p:nvSpPr>
          <p:spPr>
            <a:xfrm>
              <a:off x="2187553" y="1735088"/>
              <a:ext cx="1149996" cy="1169551"/>
            </a:xfrm>
            <a:prstGeom prst="rect">
              <a:avLst/>
            </a:prstGeom>
            <a:noFill/>
          </p:spPr>
          <p:txBody>
            <a:bodyPr wrap="square" rtlCol="0">
              <a:spAutoFit/>
            </a:bodyPr>
            <a:lstStyle/>
            <a:p>
              <a:pPr algn="ctr"/>
              <a:r>
                <a:rPr lang="en-US" sz="1400" b="1" u="sng" dirty="0" smtClean="0"/>
                <a:t>MEQC Pilot Planning Document Due</a:t>
              </a:r>
            </a:p>
            <a:p>
              <a:pPr algn="ctr"/>
              <a:r>
                <a:rPr lang="en-US" sz="1400" dirty="0" smtClean="0"/>
                <a:t>November 1</a:t>
              </a:r>
              <a:endParaRPr lang="en-US" sz="1400" dirty="0"/>
            </a:p>
          </p:txBody>
        </p:sp>
        <p:sp>
          <p:nvSpPr>
            <p:cNvPr id="19" name="Rectangle 18"/>
            <p:cNvSpPr/>
            <p:nvPr/>
          </p:nvSpPr>
          <p:spPr>
            <a:xfrm>
              <a:off x="1" y="2979178"/>
              <a:ext cx="2038926" cy="313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…PERM Review Period</a:t>
              </a:r>
              <a:endParaRPr lang="en-US" sz="1400" dirty="0"/>
            </a:p>
          </p:txBody>
        </p:sp>
        <p:sp>
          <p:nvSpPr>
            <p:cNvPr id="20" name="TextBox 19"/>
            <p:cNvSpPr txBox="1"/>
            <p:nvPr/>
          </p:nvSpPr>
          <p:spPr>
            <a:xfrm>
              <a:off x="174137" y="2150043"/>
              <a:ext cx="1833059" cy="738664"/>
            </a:xfrm>
            <a:prstGeom prst="rect">
              <a:avLst/>
            </a:prstGeom>
            <a:noFill/>
          </p:spPr>
          <p:txBody>
            <a:bodyPr wrap="square" rtlCol="0">
              <a:spAutoFit/>
            </a:bodyPr>
            <a:lstStyle/>
            <a:p>
              <a:pPr algn="ctr"/>
              <a:r>
                <a:rPr lang="en-US" sz="1400" b="1" u="sng" dirty="0" smtClean="0"/>
                <a:t>End of PERM Review Period</a:t>
              </a:r>
            </a:p>
            <a:p>
              <a:pPr algn="ctr"/>
              <a:r>
                <a:rPr lang="en-US" sz="1400" dirty="0" smtClean="0"/>
                <a:t>June 30</a:t>
              </a:r>
              <a:endParaRPr lang="en-US" sz="1400" dirty="0"/>
            </a:p>
          </p:txBody>
        </p:sp>
      </p:grpSp>
    </p:spTree>
    <p:extLst>
      <p:ext uri="{BB962C8B-B14F-4D97-AF65-F5344CB8AC3E}">
        <p14:creationId xmlns:p14="http://schemas.microsoft.com/office/powerpoint/2010/main" val="24230012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534400" cy="4876800"/>
          </a:xfrm>
        </p:spPr>
        <p:txBody>
          <a:bodyPr>
            <a:noAutofit/>
          </a:bodyPr>
          <a:lstStyle/>
          <a:p>
            <a:pPr marL="0" indent="0">
              <a:buNone/>
            </a:pPr>
            <a:r>
              <a:rPr lang="en-US" sz="1800" b="1" u="sng" dirty="0" smtClean="0"/>
              <a:t>Timeline</a:t>
            </a:r>
          </a:p>
          <a:p>
            <a:pPr marL="0" indent="0">
              <a:buNone/>
            </a:pPr>
            <a:r>
              <a:rPr lang="en-US" sz="1800" dirty="0" smtClean="0"/>
              <a:t>Following final rule publication, states will not all be at the same point in their MEQC/PERM timeline</a:t>
            </a:r>
          </a:p>
          <a:p>
            <a:pPr marL="0" lvl="0" indent="0">
              <a:buNone/>
            </a:pPr>
            <a:endParaRPr lang="en-US" sz="2800" u="sng" dirty="0"/>
          </a:p>
          <a:p>
            <a:pPr marL="457200" lvl="1" indent="0">
              <a:buNone/>
            </a:pPr>
            <a:endParaRPr lang="en-US" sz="3600" dirty="0"/>
          </a:p>
          <a:p>
            <a:pPr marL="457200" lvl="1" indent="0">
              <a:buNone/>
            </a:pPr>
            <a:endParaRPr lang="en-US" sz="1600" dirty="0" smtClean="0">
              <a:latin typeface="Calibri" pitchFamily="34" charset="0"/>
              <a:cs typeface="Calibri" pitchFamily="34" charset="0"/>
            </a:endParaRPr>
          </a:p>
        </p:txBody>
      </p:sp>
      <p:sp>
        <p:nvSpPr>
          <p:cNvPr id="3" name="Title 2"/>
          <p:cNvSpPr>
            <a:spLocks noGrp="1"/>
          </p:cNvSpPr>
          <p:nvPr>
            <p:ph type="title"/>
          </p:nvPr>
        </p:nvSpPr>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a:t>
            </a:r>
            <a:r>
              <a:rPr lang="en-US" sz="2800" dirty="0">
                <a:latin typeface="Arial" pitchFamily="34" charset="0"/>
                <a:cs typeface="Arial" pitchFamily="34" charset="0"/>
              </a:rPr>
              <a:t>Changes:</a:t>
            </a:r>
            <a:br>
              <a:rPr lang="en-US" sz="2800" dirty="0">
                <a:latin typeface="Arial" pitchFamily="34" charset="0"/>
                <a:cs typeface="Arial" pitchFamily="34" charset="0"/>
              </a:rPr>
            </a:br>
            <a:r>
              <a:rPr lang="en-US" sz="2800" dirty="0" smtClean="0">
                <a:latin typeface="Arial" pitchFamily="34" charset="0"/>
                <a:cs typeface="Arial" pitchFamily="34" charset="0"/>
              </a:rPr>
              <a:t>MEQC Cycle Timeline</a:t>
            </a:r>
            <a:endParaRPr lang="en-US" sz="2800" dirty="0">
              <a:latin typeface="Arial" pitchFamily="34" charset="0"/>
              <a:cs typeface="Arial"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23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27093224"/>
              </p:ext>
            </p:extLst>
          </p:nvPr>
        </p:nvGraphicFramePr>
        <p:xfrm>
          <a:off x="228600" y="2667000"/>
          <a:ext cx="8763000" cy="3901440"/>
        </p:xfrm>
        <a:graphic>
          <a:graphicData uri="http://schemas.openxmlformats.org/drawingml/2006/table">
            <a:tbl>
              <a:tblPr firstRow="1" bandRow="1">
                <a:tableStyleId>{5C22544A-7EE6-4342-B048-85BDC9FD1C3A}</a:tableStyleId>
              </a:tblPr>
              <a:tblGrid>
                <a:gridCol w="2957512"/>
                <a:gridCol w="2986088"/>
                <a:gridCol w="2819400"/>
              </a:tblGrid>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Cycle 1 States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Cycle 2 States</a:t>
                      </a:r>
                    </a:p>
                  </a:txBody>
                  <a:tcPr anchor="ctr"/>
                </a:tc>
                <a:tc>
                  <a:txBody>
                    <a:bodyPr/>
                    <a:lstStyle/>
                    <a:p>
                      <a:pPr algn="ctr"/>
                      <a:r>
                        <a:rPr lang="en-US" dirty="0" smtClean="0">
                          <a:solidFill>
                            <a:schemeClr val="bg1"/>
                          </a:solidFill>
                        </a:rPr>
                        <a:t>Cycle</a:t>
                      </a:r>
                      <a:r>
                        <a:rPr lang="en-US" baseline="0" dirty="0" smtClean="0">
                          <a:solidFill>
                            <a:schemeClr val="bg1"/>
                          </a:solidFill>
                        </a:rPr>
                        <a:t> 3 States</a:t>
                      </a:r>
                      <a:endParaRPr lang="en-US" dirty="0">
                        <a:solidFill>
                          <a:schemeClr val="bg1"/>
                        </a:solidFill>
                      </a:endParaRPr>
                    </a:p>
                  </a:txBody>
                  <a:tcPr anchor="ctr"/>
                </a:tc>
              </a:tr>
              <a:tr h="370840">
                <a:tc>
                  <a:txBody>
                    <a:bodyPr/>
                    <a:lstStyle/>
                    <a:p>
                      <a:pPr marL="285750" indent="-285750">
                        <a:buFont typeface="Arial" panose="020B0604020202020204" pitchFamily="34" charset="0"/>
                        <a:buChar char="•"/>
                      </a:pPr>
                      <a:r>
                        <a:rPr lang="en-US" sz="1600" b="1" dirty="0" smtClean="0">
                          <a:solidFill>
                            <a:schemeClr val="tx1"/>
                          </a:solidFill>
                        </a:rPr>
                        <a:t>First PERM review period: </a:t>
                      </a:r>
                      <a:r>
                        <a:rPr lang="en-US" sz="1600" dirty="0" smtClean="0">
                          <a:solidFill>
                            <a:schemeClr val="tx1"/>
                          </a:solidFill>
                        </a:rPr>
                        <a:t>July 2017 – June 2018</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MEQC planning document due: </a:t>
                      </a:r>
                      <a:r>
                        <a:rPr lang="en-US" sz="1600" dirty="0" smtClean="0">
                          <a:solidFill>
                            <a:schemeClr val="tx1"/>
                          </a:solidFill>
                        </a:rPr>
                        <a:t>November 1, 2018</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MEQC review period: </a:t>
                      </a:r>
                      <a:r>
                        <a:rPr lang="en-US" sz="1600" dirty="0" smtClean="0">
                          <a:solidFill>
                            <a:schemeClr val="tx1"/>
                          </a:solidFill>
                        </a:rPr>
                        <a:t>January 1 – December 31, 2019</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MEQC findings and CAP due: </a:t>
                      </a:r>
                      <a:r>
                        <a:rPr lang="en-US" sz="1600" dirty="0" smtClean="0">
                          <a:solidFill>
                            <a:schemeClr val="tx1"/>
                          </a:solidFill>
                        </a:rPr>
                        <a:t>August 1, 2020</a:t>
                      </a:r>
                    </a:p>
                    <a:p>
                      <a:pPr marL="285750" indent="-285750">
                        <a:buFont typeface="Arial" panose="020B0604020202020204" pitchFamily="34" charset="0"/>
                        <a:buChar char="•"/>
                      </a:pPr>
                      <a:endParaRPr lang="en-US" dirty="0" smtClean="0">
                        <a:solidFill>
                          <a:srgbClr val="FF0000"/>
                        </a:solidFill>
                      </a:endParaRPr>
                    </a:p>
                  </a:txBody>
                  <a:tcPr/>
                </a:tc>
                <a:tc>
                  <a:txBody>
                    <a:bodyPr/>
                    <a:lstStyle/>
                    <a:p>
                      <a:pPr marL="285750" indent="-285750">
                        <a:buFont typeface="Arial" panose="020B0604020202020204" pitchFamily="34" charset="0"/>
                        <a:buChar char="•"/>
                      </a:pPr>
                      <a:r>
                        <a:rPr lang="en-US" sz="1600" dirty="0" smtClean="0">
                          <a:solidFill>
                            <a:schemeClr val="tx1"/>
                          </a:solidFill>
                        </a:rPr>
                        <a:t>CMS will provide guidance</a:t>
                      </a:r>
                      <a:r>
                        <a:rPr lang="en-US" sz="1600" baseline="0" dirty="0" smtClean="0">
                          <a:solidFill>
                            <a:schemeClr val="tx1"/>
                          </a:solidFill>
                        </a:rPr>
                        <a:t> regarding a modified MEQC pilot that will occur prior to the beginning of your first PERM cycle</a:t>
                      </a:r>
                    </a:p>
                    <a:p>
                      <a:pPr marL="285750" indent="-285750">
                        <a:buFont typeface="Arial" panose="020B0604020202020204" pitchFamily="34" charset="0"/>
                        <a:buChar char="•"/>
                      </a:pPr>
                      <a:endParaRPr lang="en-US" sz="1600" baseline="0" dirty="0" smtClean="0">
                        <a:solidFill>
                          <a:schemeClr val="tx1"/>
                        </a:solidFill>
                      </a:endParaRPr>
                    </a:p>
                    <a:p>
                      <a:pPr marL="285750" indent="-285750">
                        <a:buFont typeface="Arial" panose="020B0604020202020204" pitchFamily="34" charset="0"/>
                        <a:buChar char="•"/>
                      </a:pPr>
                      <a:r>
                        <a:rPr lang="en-US" sz="1600" b="1" baseline="0" dirty="0" smtClean="0">
                          <a:solidFill>
                            <a:schemeClr val="tx1"/>
                          </a:solidFill>
                        </a:rPr>
                        <a:t>First PERM review period: </a:t>
                      </a:r>
                      <a:r>
                        <a:rPr lang="en-US" sz="1600" b="0" baseline="0" dirty="0" smtClean="0">
                          <a:solidFill>
                            <a:schemeClr val="tx1"/>
                          </a:solidFill>
                        </a:rPr>
                        <a:t>July 2018 – June 2019</a:t>
                      </a:r>
                    </a:p>
                    <a:p>
                      <a:pPr marL="285750" indent="-285750">
                        <a:buFont typeface="Arial" panose="020B0604020202020204" pitchFamily="34" charset="0"/>
                        <a:buChar char="•"/>
                      </a:pPr>
                      <a:endParaRPr lang="en-US" sz="1600" b="0" baseline="0" dirty="0" smtClean="0">
                        <a:solidFill>
                          <a:schemeClr val="tx1"/>
                        </a:solidFill>
                      </a:endParaRPr>
                    </a:p>
                  </a:txBody>
                  <a:tcPr/>
                </a:tc>
                <a:tc>
                  <a:txBody>
                    <a:bodyPr/>
                    <a:lstStyle/>
                    <a:p>
                      <a:pPr marL="285750" indent="-285750">
                        <a:buFont typeface="Arial" panose="020B0604020202020204" pitchFamily="34" charset="0"/>
                        <a:buChar char="•"/>
                      </a:pPr>
                      <a:r>
                        <a:rPr lang="en-US" sz="1600" b="1" dirty="0" smtClean="0">
                          <a:solidFill>
                            <a:schemeClr val="tx1"/>
                          </a:solidFill>
                        </a:rPr>
                        <a:t>First MEQC planning document due: </a:t>
                      </a:r>
                      <a:r>
                        <a:rPr lang="en-US" sz="1600" dirty="0" smtClean="0">
                          <a:solidFill>
                            <a:schemeClr val="tx1"/>
                          </a:solidFill>
                        </a:rPr>
                        <a:t>November 1, 2017</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MEQC review period: </a:t>
                      </a:r>
                      <a:r>
                        <a:rPr lang="en-US" sz="1600" dirty="0" smtClean="0">
                          <a:solidFill>
                            <a:schemeClr val="tx1"/>
                          </a:solidFill>
                        </a:rPr>
                        <a:t>January 1 – December 31, 2018</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MEQC findings and CAP due: </a:t>
                      </a:r>
                      <a:r>
                        <a:rPr lang="en-US" sz="1600" dirty="0" smtClean="0">
                          <a:solidFill>
                            <a:schemeClr val="tx1"/>
                          </a:solidFill>
                        </a:rPr>
                        <a:t>August 1, 2019</a:t>
                      </a:r>
                    </a:p>
                    <a:p>
                      <a:pPr marL="0" indent="0">
                        <a:buFont typeface="Arial" panose="020B0604020202020204" pitchFamily="34" charset="0"/>
                        <a:buNone/>
                      </a:pPr>
                      <a:endParaRPr lang="en-US" sz="1600" dirty="0" smtClean="0">
                        <a:solidFill>
                          <a:schemeClr val="tx1"/>
                        </a:solidFill>
                      </a:endParaRPr>
                    </a:p>
                    <a:p>
                      <a:pPr marL="285750" indent="-285750">
                        <a:buFont typeface="Arial" panose="020B0604020202020204" pitchFamily="34" charset="0"/>
                        <a:buChar char="•"/>
                      </a:pPr>
                      <a:r>
                        <a:rPr lang="en-US" sz="1600" b="1" dirty="0" smtClean="0">
                          <a:solidFill>
                            <a:schemeClr val="tx1"/>
                          </a:solidFill>
                        </a:rPr>
                        <a:t>First PERM review period: </a:t>
                      </a:r>
                      <a:r>
                        <a:rPr lang="en-US" sz="1600" dirty="0" smtClean="0">
                          <a:solidFill>
                            <a:schemeClr val="tx1"/>
                          </a:solidFill>
                        </a:rPr>
                        <a:t>July 2019 – June 2020</a:t>
                      </a:r>
                    </a:p>
                    <a:p>
                      <a:endParaRPr lang="en-US" dirty="0">
                        <a:solidFill>
                          <a:srgbClr val="FF0000"/>
                        </a:solidFill>
                      </a:endParaRPr>
                    </a:p>
                  </a:txBody>
                  <a:tcPr/>
                </a:tc>
              </a:tr>
            </a:tbl>
          </a:graphicData>
        </a:graphic>
      </p:graphicFrame>
    </p:spTree>
    <p:extLst>
      <p:ext uri="{BB962C8B-B14F-4D97-AF65-F5344CB8AC3E}">
        <p14:creationId xmlns:p14="http://schemas.microsoft.com/office/powerpoint/2010/main" val="2501298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295400"/>
            <a:ext cx="9144000" cy="1066800"/>
          </a:xfrm>
        </p:spPr>
        <p:txBody>
          <a:bodyPr/>
          <a:lstStyle/>
          <a:p>
            <a:r>
              <a:rPr lang="en-US" sz="2800" dirty="0" smtClean="0">
                <a:latin typeface="Arial" panose="020B0604020202020204" pitchFamily="34" charset="0"/>
                <a:cs typeface="Arial" panose="020B0604020202020204" pitchFamily="34" charset="0"/>
              </a:rPr>
              <a:t>Preparing for the New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PERM Eligibility Review</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42416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25</a:t>
            </a:fld>
            <a:endParaRPr lang="en-US" dirty="0"/>
          </a:p>
        </p:txBody>
      </p:sp>
      <p:sp>
        <p:nvSpPr>
          <p:cNvPr id="3" name="Content Placeholder 2"/>
          <p:cNvSpPr>
            <a:spLocks noGrp="1"/>
          </p:cNvSpPr>
          <p:nvPr>
            <p:ph idx="1"/>
          </p:nvPr>
        </p:nvSpPr>
        <p:spPr>
          <a:xfrm>
            <a:off x="457200" y="1177384"/>
            <a:ext cx="8229600" cy="4297363"/>
          </a:xfrm>
        </p:spPr>
        <p:txBody>
          <a:bodyPr/>
          <a:lstStyle/>
          <a:p>
            <a:endParaRPr lang="en-US" dirty="0"/>
          </a:p>
          <a:p>
            <a:r>
              <a:rPr lang="en-US" sz="2800" dirty="0" smtClean="0"/>
              <a:t>Where are we now in the pilot process?</a:t>
            </a:r>
          </a:p>
          <a:p>
            <a:endParaRPr lang="en-US" sz="2800" dirty="0"/>
          </a:p>
          <a:p>
            <a:r>
              <a:rPr lang="en-US" sz="2800" dirty="0" smtClean="0"/>
              <a:t>What should states be doing to prepare for PERM eligibility? </a:t>
            </a:r>
            <a:endParaRPr lang="en-US" sz="2800" dirty="0"/>
          </a:p>
        </p:txBody>
      </p:sp>
      <p:sp>
        <p:nvSpPr>
          <p:cNvPr id="4" name="Title 3"/>
          <p:cNvSpPr>
            <a:spLocks noGrp="1"/>
          </p:cNvSpPr>
          <p:nvPr>
            <p:ph type="title"/>
          </p:nvPr>
        </p:nvSpPr>
        <p:spPr>
          <a:xfrm>
            <a:off x="0" y="120476"/>
            <a:ext cx="9144000" cy="694267"/>
          </a:xfrm>
        </p:spPr>
        <p:txBody>
          <a:bodyPr/>
          <a:lstStyle/>
          <a:p>
            <a:r>
              <a:rPr lang="en-US" sz="2800" dirty="0" smtClean="0">
                <a:latin typeface="Arial" panose="020B0604020202020204" pitchFamily="34" charset="0"/>
                <a:cs typeface="Arial" panose="020B0604020202020204" pitchFamily="34" charset="0"/>
              </a:rPr>
              <a:t>PERM Eligibility</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830575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26</a:t>
            </a:fld>
            <a:endParaRPr lang="en-US"/>
          </a:p>
        </p:txBody>
      </p:sp>
      <p:sp>
        <p:nvSpPr>
          <p:cNvPr id="3" name="Content Placeholder 2"/>
          <p:cNvSpPr>
            <a:spLocks noGrp="1"/>
          </p:cNvSpPr>
          <p:nvPr>
            <p:ph idx="1"/>
          </p:nvPr>
        </p:nvSpPr>
        <p:spPr>
          <a:xfrm>
            <a:off x="266700" y="1771650"/>
            <a:ext cx="8229600" cy="4297363"/>
          </a:xfrm>
        </p:spPr>
        <p:txBody>
          <a:bodyPr>
            <a:normAutofit/>
          </a:bodyPr>
          <a:lstStyle/>
          <a:p>
            <a:r>
              <a:rPr lang="en-US" sz="2800" dirty="0" smtClean="0"/>
              <a:t>States are finalizing results for Round 4 case review pilots</a:t>
            </a:r>
          </a:p>
          <a:p>
            <a:endParaRPr lang="en-US" sz="2800" dirty="0"/>
          </a:p>
          <a:p>
            <a:r>
              <a:rPr lang="en-US" sz="2800" dirty="0" smtClean="0"/>
              <a:t>CMS is preparing Round 5 case review pilot guidance</a:t>
            </a:r>
          </a:p>
          <a:p>
            <a:endParaRPr lang="en-US" dirty="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Where we are now</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142276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219200"/>
            <a:ext cx="8229600" cy="5326037"/>
          </a:xfrm>
        </p:spPr>
        <p:txBody>
          <a:bodyPr>
            <a:normAutofit fontScale="77500" lnSpcReduction="20000"/>
          </a:bodyPr>
          <a:lstStyle/>
          <a:p>
            <a:pPr marL="0" indent="0" algn="ctr">
              <a:buNone/>
            </a:pPr>
            <a:r>
              <a:rPr lang="en-US" dirty="0" smtClean="0"/>
              <a:t> </a:t>
            </a:r>
            <a:r>
              <a:rPr lang="en-US" b="1" u="sng" dirty="0" smtClean="0"/>
              <a:t>Final Round </a:t>
            </a:r>
          </a:p>
          <a:p>
            <a:pPr marL="0" indent="0" algn="ctr">
              <a:buNone/>
            </a:pPr>
            <a:r>
              <a:rPr lang="en-US" b="1" u="sng" dirty="0" smtClean="0"/>
              <a:t>of Eligibility Pilots</a:t>
            </a:r>
          </a:p>
          <a:p>
            <a:endParaRPr lang="en-US" dirty="0" smtClean="0"/>
          </a:p>
          <a:p>
            <a:r>
              <a:rPr lang="en-US" dirty="0" smtClean="0"/>
              <a:t>Goal: Preparing for PERM Eligibility</a:t>
            </a:r>
          </a:p>
          <a:p>
            <a:pPr lvl="1"/>
            <a:r>
              <a:rPr lang="en-US" dirty="0" smtClean="0"/>
              <a:t>Cycle 3 States: Round 5 pilot reviews conducted by federal contractor as a “dry run” of PERM</a:t>
            </a:r>
          </a:p>
          <a:p>
            <a:pPr lvl="1"/>
            <a:r>
              <a:rPr lang="en-US" dirty="0" smtClean="0"/>
              <a:t>Cycle 1 &amp; 2 States</a:t>
            </a:r>
            <a:r>
              <a:rPr lang="en-US" dirty="0"/>
              <a:t>: </a:t>
            </a:r>
            <a:r>
              <a:rPr lang="en-US" dirty="0" smtClean="0"/>
              <a:t>Round 5 pilot guidance will include changes that will assist states in preparing for PERM reviews</a:t>
            </a:r>
          </a:p>
          <a:p>
            <a:pPr marL="457200" lvl="1" indent="0">
              <a:buNone/>
            </a:pPr>
            <a:endParaRPr lang="en-US" dirty="0" smtClean="0"/>
          </a:p>
          <a:p>
            <a:r>
              <a:rPr lang="en-US" dirty="0" smtClean="0"/>
              <a:t>States should use Round 5 pilots to:</a:t>
            </a:r>
          </a:p>
          <a:p>
            <a:pPr lvl="1"/>
            <a:r>
              <a:rPr lang="en-US" dirty="0" smtClean="0"/>
              <a:t>Focus on fixing </a:t>
            </a:r>
            <a:r>
              <a:rPr lang="en-US" dirty="0"/>
              <a:t>problems now before PERM resumes and </a:t>
            </a:r>
            <a:r>
              <a:rPr lang="en-US" dirty="0" smtClean="0"/>
              <a:t>error </a:t>
            </a:r>
            <a:r>
              <a:rPr lang="en-US" dirty="0"/>
              <a:t>rates are </a:t>
            </a:r>
            <a:r>
              <a:rPr lang="en-US" dirty="0" smtClean="0"/>
              <a:t>reported</a:t>
            </a:r>
          </a:p>
          <a:p>
            <a:pPr lvl="1"/>
            <a:r>
              <a:rPr lang="en-US" dirty="0" smtClean="0"/>
              <a:t>Be </a:t>
            </a:r>
            <a:r>
              <a:rPr lang="en-US" dirty="0"/>
              <a:t>sure the action associated with an eligibility determination includes an audit trail and that records are maintained, as required </a:t>
            </a:r>
          </a:p>
          <a:p>
            <a:pPr lvl="1"/>
            <a:r>
              <a:rPr lang="en-US" dirty="0" smtClean="0"/>
              <a:t>Improve collaboration with state staff </a:t>
            </a:r>
            <a:endParaRPr lang="en-US" dirty="0"/>
          </a:p>
        </p:txBody>
      </p:sp>
      <p:sp>
        <p:nvSpPr>
          <p:cNvPr id="5" name="Title 4"/>
          <p:cNvSpPr>
            <a:spLocks noGrp="1"/>
          </p:cNvSpPr>
          <p:nvPr>
            <p:ph type="title"/>
          </p:nvPr>
        </p:nvSpPr>
        <p:spPr>
          <a:xfrm>
            <a:off x="0" y="99935"/>
            <a:ext cx="9144000" cy="720777"/>
          </a:xfrm>
        </p:spPr>
        <p:txBody>
          <a:bodyPr/>
          <a:lstStyle/>
          <a:p>
            <a:r>
              <a:rPr lang="en-US" sz="2800" dirty="0" smtClean="0">
                <a:latin typeface="Arial" panose="020B0604020202020204" pitchFamily="34" charset="0"/>
                <a:cs typeface="Arial" panose="020B0604020202020204" pitchFamily="34" charset="0"/>
              </a:rPr>
              <a:t>Round 5 Pilots</a:t>
            </a:r>
            <a:endParaRPr lang="en-US" sz="28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964" y="1143000"/>
            <a:ext cx="2676192" cy="990600"/>
          </a:xfrm>
          <a:prstGeom prst="rect">
            <a:avLst/>
          </a:prstGeom>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39730514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28</a:t>
            </a:fld>
            <a:endParaRPr lang="en-US"/>
          </a:p>
        </p:txBody>
      </p:sp>
      <p:sp>
        <p:nvSpPr>
          <p:cNvPr id="3" name="Content Placeholder 2"/>
          <p:cNvSpPr>
            <a:spLocks noGrp="1"/>
          </p:cNvSpPr>
          <p:nvPr>
            <p:ph idx="1"/>
          </p:nvPr>
        </p:nvSpPr>
        <p:spPr>
          <a:xfrm>
            <a:off x="523875" y="1343025"/>
            <a:ext cx="8229600" cy="5013325"/>
          </a:xfrm>
        </p:spPr>
        <p:txBody>
          <a:bodyPr>
            <a:normAutofit/>
          </a:bodyPr>
          <a:lstStyle/>
          <a:p>
            <a:r>
              <a:rPr lang="en-US" sz="2800" dirty="0" smtClean="0"/>
              <a:t>States are at various stages in preparing for the future of PERM eligibility</a:t>
            </a:r>
          </a:p>
          <a:p>
            <a:pPr marL="0" indent="0">
              <a:buNone/>
            </a:pPr>
            <a:endParaRPr lang="en-US" sz="2800" dirty="0" smtClean="0"/>
          </a:p>
          <a:p>
            <a:r>
              <a:rPr lang="en-US" sz="2800" dirty="0" smtClean="0"/>
              <a:t>To assist states in this preparation, CMS will host a PERM Readiness Webinar with each  state</a:t>
            </a:r>
          </a:p>
          <a:p>
            <a:pPr>
              <a:buFont typeface="Wingdings" panose="05000000000000000000" pitchFamily="2" charset="2"/>
              <a:buChar char="§"/>
            </a:pPr>
            <a:endParaRPr lang="en-US" sz="2800" dirty="0" smtClean="0"/>
          </a:p>
          <a:p>
            <a:r>
              <a:rPr lang="en-US" sz="2800" dirty="0" smtClean="0"/>
              <a:t>The goal of these state webinars is to focus on state-specific questions and readiness for the restart of PERM eligibility</a:t>
            </a:r>
          </a:p>
          <a:p>
            <a:pPr marL="0" indent="0" algn="ctr">
              <a:buNone/>
            </a:pPr>
            <a:endParaRPr lang="en-US" dirty="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         Plan for PERM Readiness Webinars</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40741438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29</a:t>
            </a:fld>
            <a:endParaRPr lang="en-US"/>
          </a:p>
        </p:txBody>
      </p:sp>
      <p:sp>
        <p:nvSpPr>
          <p:cNvPr id="3" name="Content Placeholder 2"/>
          <p:cNvSpPr>
            <a:spLocks noGrp="1"/>
          </p:cNvSpPr>
          <p:nvPr>
            <p:ph idx="1"/>
          </p:nvPr>
        </p:nvSpPr>
        <p:spPr>
          <a:xfrm>
            <a:off x="374754" y="1228725"/>
            <a:ext cx="8312046" cy="5351957"/>
          </a:xfrm>
        </p:spPr>
        <p:txBody>
          <a:bodyPr>
            <a:normAutofit fontScale="85000" lnSpcReduction="20000"/>
          </a:bodyPr>
          <a:lstStyle/>
          <a:p>
            <a:r>
              <a:rPr lang="en-US" dirty="0" smtClean="0"/>
              <a:t>Who should participate on the call?</a:t>
            </a:r>
          </a:p>
          <a:p>
            <a:pPr lvl="1"/>
            <a:r>
              <a:rPr lang="en-US" dirty="0" smtClean="0"/>
              <a:t>Systems/IT staff</a:t>
            </a:r>
          </a:p>
          <a:p>
            <a:pPr lvl="1"/>
            <a:r>
              <a:rPr lang="en-US" dirty="0" smtClean="0"/>
              <a:t>Eligibility Policy staff (Medicaid and CHIP)</a:t>
            </a:r>
          </a:p>
          <a:p>
            <a:pPr lvl="1"/>
            <a:r>
              <a:rPr lang="en-US" dirty="0" smtClean="0"/>
              <a:t>QC staff working with PERM </a:t>
            </a:r>
          </a:p>
          <a:p>
            <a:pPr lvl="1"/>
            <a:r>
              <a:rPr lang="en-US" dirty="0" smtClean="0"/>
              <a:t>Additional staff -</a:t>
            </a:r>
            <a:r>
              <a:rPr lang="en-US" dirty="0"/>
              <a:t> state should include other </a:t>
            </a:r>
            <a:r>
              <a:rPr lang="en-US" dirty="0" smtClean="0"/>
              <a:t>staff, </a:t>
            </a:r>
            <a:r>
              <a:rPr lang="en-US" dirty="0"/>
              <a:t>as </a:t>
            </a:r>
            <a:r>
              <a:rPr lang="en-US" dirty="0" smtClean="0"/>
              <a:t>appropriate, </a:t>
            </a:r>
            <a:r>
              <a:rPr lang="en-US" dirty="0"/>
              <a:t>including staff representing </a:t>
            </a:r>
            <a:r>
              <a:rPr lang="en-US" dirty="0" smtClean="0"/>
              <a:t>caseworkers</a:t>
            </a:r>
          </a:p>
          <a:p>
            <a:pPr lvl="1"/>
            <a:endParaRPr lang="en-US" dirty="0" smtClean="0"/>
          </a:p>
          <a:p>
            <a:r>
              <a:rPr lang="en-US" dirty="0" smtClean="0"/>
              <a:t>Topics for discussion</a:t>
            </a:r>
          </a:p>
          <a:p>
            <a:pPr lvl="1"/>
            <a:r>
              <a:rPr lang="en-US" dirty="0" smtClean="0"/>
              <a:t>What corrective actions </a:t>
            </a:r>
            <a:r>
              <a:rPr lang="en-US" dirty="0"/>
              <a:t>are working and </a:t>
            </a:r>
            <a:r>
              <a:rPr lang="en-US" dirty="0" smtClean="0"/>
              <a:t>what corrective </a:t>
            </a:r>
            <a:r>
              <a:rPr lang="en-US" dirty="0"/>
              <a:t>actions have not been effective</a:t>
            </a:r>
            <a:r>
              <a:rPr lang="en-US" dirty="0" smtClean="0"/>
              <a:t>? What is your progress on fixing identified errors?</a:t>
            </a:r>
            <a:endParaRPr lang="en-US" dirty="0"/>
          </a:p>
          <a:p>
            <a:pPr lvl="1"/>
            <a:r>
              <a:rPr lang="en-US" dirty="0" smtClean="0"/>
              <a:t>Where </a:t>
            </a:r>
            <a:r>
              <a:rPr lang="en-US" dirty="0"/>
              <a:t>is </a:t>
            </a:r>
            <a:r>
              <a:rPr lang="en-US" dirty="0" smtClean="0"/>
              <a:t>your </a:t>
            </a:r>
            <a:r>
              <a:rPr lang="en-US" dirty="0"/>
              <a:t>state now and are you ready for PERM</a:t>
            </a:r>
            <a:r>
              <a:rPr lang="en-US" dirty="0" smtClean="0"/>
              <a:t>?</a:t>
            </a:r>
          </a:p>
          <a:p>
            <a:pPr lvl="1"/>
            <a:r>
              <a:rPr lang="en-US" dirty="0" smtClean="0"/>
              <a:t>What type of audit trail will we see in your state when conducting PERM eligibility reviews?</a:t>
            </a:r>
            <a:endParaRPr lang="en-US" dirty="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PERM Readiness Webinars</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391319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0" indent="0">
              <a:buNone/>
            </a:pPr>
            <a:endParaRPr lang="en-US" sz="2000" dirty="0" smtClean="0">
              <a:latin typeface="Times New Roman" panose="02020603050405020304" pitchFamily="18" charset="0"/>
              <a:cs typeface="Times New Roman" panose="02020603050405020304" pitchFamily="18" charset="0"/>
            </a:endParaRPr>
          </a:p>
          <a:p>
            <a:pPr marL="457200" lvl="1" indent="0">
              <a:buNone/>
            </a:pPr>
            <a:endParaRPr lang="en-US" sz="2400" dirty="0" smtClean="0">
              <a:latin typeface="Arial" panose="020B0604020202020204" pitchFamily="34" charset="0"/>
              <a:cs typeface="Arial" panose="020B0604020202020204" pitchFamily="34" charset="0"/>
            </a:endParaRPr>
          </a:p>
          <a:p>
            <a:pPr marL="0" indent="0">
              <a:buNone/>
            </a:pPr>
            <a:endParaRPr lang="en-US" sz="2400" dirty="0" smtClean="0">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0" y="-1"/>
            <a:ext cx="9144000" cy="1630363"/>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 </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Review Period</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714203428"/>
              </p:ext>
            </p:extLst>
          </p:nvPr>
        </p:nvGraphicFramePr>
        <p:xfrm>
          <a:off x="152397" y="2209800"/>
          <a:ext cx="8839202" cy="2682240"/>
        </p:xfrm>
        <a:graphic>
          <a:graphicData uri="http://schemas.openxmlformats.org/drawingml/2006/table">
            <a:tbl>
              <a:tblPr firstRow="1" firstCol="1" bandRow="1">
                <a:tableStyleId>{5C22544A-7EE6-4342-B048-85BDC9FD1C3A}</a:tableStyleId>
              </a:tblPr>
              <a:tblGrid>
                <a:gridCol w="886539"/>
                <a:gridCol w="1405106"/>
                <a:gridCol w="2537559"/>
                <a:gridCol w="2289290"/>
                <a:gridCol w="1720708"/>
              </a:tblGrid>
              <a:tr h="381000">
                <a:tc>
                  <a:txBody>
                    <a:bodyPr/>
                    <a:lstStyle/>
                    <a:p>
                      <a:pPr marL="0" marR="0" algn="ctr">
                        <a:spcBef>
                          <a:spcPts val="0"/>
                        </a:spcBef>
                        <a:spcAft>
                          <a:spcPts val="0"/>
                        </a:spcAft>
                      </a:pPr>
                      <a:r>
                        <a:rPr lang="en-US" sz="1600" dirty="0">
                          <a:effectLst/>
                          <a:latin typeface="+mn-lt"/>
                          <a:cs typeface="Arial" panose="020B0604020202020204" pitchFamily="34" charset="0"/>
                        </a:rPr>
                        <a:t>Item</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smtClean="0">
                          <a:solidFill>
                            <a:schemeClr val="bg1"/>
                          </a:solidFill>
                          <a:effectLst/>
                          <a:latin typeface="+mn-lt"/>
                          <a:ea typeface="Calibri" panose="020F0502020204030204" pitchFamily="34" charset="0"/>
                          <a:cs typeface="Arial" panose="020B0604020202020204" pitchFamily="34" charset="0"/>
                        </a:rPr>
                        <a:t>Component</a:t>
                      </a:r>
                      <a:r>
                        <a:rPr lang="en-US" sz="1600" baseline="0" dirty="0" smtClean="0">
                          <a:solidFill>
                            <a:schemeClr val="bg1"/>
                          </a:solidFill>
                          <a:effectLst/>
                          <a:latin typeface="+mn-lt"/>
                          <a:ea typeface="Calibri" panose="020F0502020204030204" pitchFamily="34" charset="0"/>
                          <a:cs typeface="Arial" panose="020B0604020202020204" pitchFamily="34" charset="0"/>
                        </a:rPr>
                        <a:t> Impacted</a:t>
                      </a:r>
                      <a:endParaRPr lang="en-US" sz="1600" dirty="0">
                        <a:solidFill>
                          <a:schemeClr val="bg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smtClean="0">
                          <a:effectLst/>
                          <a:latin typeface="+mn-lt"/>
                          <a:cs typeface="Arial" panose="020B0604020202020204" pitchFamily="34" charset="0"/>
                        </a:rPr>
                        <a:t>Current </a:t>
                      </a:r>
                      <a:r>
                        <a:rPr lang="en-US" sz="1600" dirty="0">
                          <a:effectLst/>
                          <a:latin typeface="+mn-lt"/>
                          <a:cs typeface="Arial" panose="020B0604020202020204" pitchFamily="34" charset="0"/>
                        </a:rPr>
                        <a:t>Regulation</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a:effectLst/>
                          <a:latin typeface="+mn-lt"/>
                          <a:cs typeface="Arial" panose="020B0604020202020204" pitchFamily="34" charset="0"/>
                        </a:rPr>
                        <a:t>Proposed Regulation</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a:effectLst/>
                          <a:latin typeface="+mn-lt"/>
                          <a:cs typeface="Arial" panose="020B0604020202020204" pitchFamily="34" charset="0"/>
                        </a:rPr>
                        <a:t>Rationale</a:t>
                      </a:r>
                      <a:endParaRPr lang="en-US" sz="1600" dirty="0">
                        <a:effectLst/>
                        <a:latin typeface="+mn-lt"/>
                        <a:ea typeface="Calibri" panose="020F0502020204030204" pitchFamily="34" charset="0"/>
                        <a:cs typeface="Arial" panose="020B0604020202020204" pitchFamily="34" charset="0"/>
                      </a:endParaRPr>
                    </a:p>
                  </a:txBody>
                  <a:tcPr marL="63224" marR="63224" marT="0" marB="0"/>
                </a:tc>
              </a:tr>
              <a:tr h="2081049">
                <a:tc>
                  <a:txBody>
                    <a:bodyPr/>
                    <a:lstStyle/>
                    <a:p>
                      <a:pPr marL="0" marR="0">
                        <a:spcBef>
                          <a:spcPts val="0"/>
                        </a:spcBef>
                        <a:spcAft>
                          <a:spcPts val="0"/>
                        </a:spcAft>
                      </a:pPr>
                      <a:r>
                        <a:rPr lang="en-US" sz="1600" dirty="0">
                          <a:effectLst/>
                          <a:latin typeface="+mn-lt"/>
                          <a:cs typeface="Arial" panose="020B0604020202020204" pitchFamily="34" charset="0"/>
                        </a:rPr>
                        <a:t>Review Period</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l">
                        <a:spcBef>
                          <a:spcPts val="0"/>
                        </a:spcBef>
                        <a:spcAft>
                          <a:spcPts val="0"/>
                        </a:spcAft>
                      </a:pPr>
                      <a:r>
                        <a:rPr lang="en-US" sz="1600" dirty="0" smtClean="0">
                          <a:solidFill>
                            <a:schemeClr val="tx1"/>
                          </a:solidFill>
                          <a:effectLst/>
                          <a:latin typeface="+mn-lt"/>
                          <a:ea typeface="Calibri" panose="020F0502020204030204" pitchFamily="34" charset="0"/>
                          <a:cs typeface="Arial" panose="020B0604020202020204" pitchFamily="34" charset="0"/>
                        </a:rPr>
                        <a:t>All</a:t>
                      </a:r>
                      <a:endParaRPr lang="en-US" sz="1600" dirty="0">
                        <a:solidFill>
                          <a:schemeClr val="tx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spcBef>
                          <a:spcPts val="0"/>
                        </a:spcBef>
                        <a:spcAft>
                          <a:spcPts val="0"/>
                        </a:spcAft>
                      </a:pPr>
                      <a:r>
                        <a:rPr lang="en-US" sz="1600" dirty="0">
                          <a:effectLst/>
                          <a:latin typeface="+mn-lt"/>
                          <a:cs typeface="Arial" panose="020B0604020202020204" pitchFamily="34" charset="0"/>
                        </a:rPr>
                        <a:t>PERM </a:t>
                      </a:r>
                      <a:r>
                        <a:rPr lang="en-US" sz="1600" dirty="0" smtClean="0">
                          <a:effectLst/>
                          <a:latin typeface="+mn-lt"/>
                          <a:cs typeface="Arial" panose="020B0604020202020204" pitchFamily="34" charset="0"/>
                        </a:rPr>
                        <a:t>reviews </a:t>
                      </a:r>
                      <a:r>
                        <a:rPr lang="en-US" sz="1600" dirty="0">
                          <a:effectLst/>
                          <a:latin typeface="+mn-lt"/>
                          <a:cs typeface="Arial" panose="020B0604020202020204" pitchFamily="34" charset="0"/>
                        </a:rPr>
                        <a:t>payments made in a Federal Fiscal </a:t>
                      </a:r>
                      <a:r>
                        <a:rPr lang="en-US" sz="1600" dirty="0" smtClean="0">
                          <a:effectLst/>
                          <a:latin typeface="+mn-lt"/>
                          <a:cs typeface="Arial" panose="020B0604020202020204" pitchFamily="34" charset="0"/>
                        </a:rPr>
                        <a:t>Year (October</a:t>
                      </a:r>
                      <a:r>
                        <a:rPr lang="en-US" sz="1600" baseline="0" dirty="0" smtClean="0">
                          <a:effectLst/>
                          <a:latin typeface="+mn-lt"/>
                          <a:cs typeface="Arial" panose="020B0604020202020204" pitchFamily="34" charset="0"/>
                        </a:rPr>
                        <a:t> through September)</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spcBef>
                          <a:spcPts val="0"/>
                        </a:spcBef>
                        <a:spcAft>
                          <a:spcPts val="0"/>
                        </a:spcAft>
                      </a:pPr>
                      <a:r>
                        <a:rPr lang="en-US" sz="1600" dirty="0">
                          <a:effectLst/>
                          <a:latin typeface="+mn-lt"/>
                          <a:cs typeface="Arial" panose="020B0604020202020204" pitchFamily="34" charset="0"/>
                        </a:rPr>
                        <a:t>PERM reviews payments made July through June</a:t>
                      </a:r>
                      <a:endParaRPr lang="en-US" sz="1600" dirty="0">
                        <a:effectLst/>
                        <a:latin typeface="+mn-lt"/>
                        <a:ea typeface="Calibri" panose="020F0502020204030204" pitchFamily="34" charset="0"/>
                        <a:cs typeface="Arial" panose="020B0604020202020204" pitchFamily="34" charset="0"/>
                      </a:endParaRPr>
                    </a:p>
                  </a:txBody>
                  <a:tcPr marL="63224" marR="63224" marT="0" marB="0"/>
                </a:tc>
                <a:tc>
                  <a:txBody>
                    <a:bodyPr/>
                    <a:lstStyle/>
                    <a:p>
                      <a:pPr marL="342900" marR="0" lvl="0" indent="-342900">
                        <a:spcBef>
                          <a:spcPts val="0"/>
                        </a:spcBef>
                        <a:spcAft>
                          <a:spcPts val="0"/>
                        </a:spcAft>
                        <a:buFont typeface="Arial" panose="020B0604020202020204" pitchFamily="34" charset="0"/>
                        <a:buChar char="•"/>
                      </a:pPr>
                      <a:r>
                        <a:rPr lang="en-US" sz="1600" dirty="0" smtClean="0">
                          <a:effectLst/>
                          <a:latin typeface="+mn-lt"/>
                          <a:cs typeface="Arial" panose="020B0604020202020204" pitchFamily="34" charset="0"/>
                        </a:rPr>
                        <a:t>Alignment</a:t>
                      </a:r>
                      <a:r>
                        <a:rPr lang="en-US" sz="1600" baseline="0" dirty="0" smtClean="0">
                          <a:effectLst/>
                          <a:latin typeface="+mn-lt"/>
                          <a:cs typeface="Arial" panose="020B0604020202020204" pitchFamily="34" charset="0"/>
                        </a:rPr>
                        <a:t> with state fiscal years</a:t>
                      </a:r>
                    </a:p>
                    <a:p>
                      <a:pPr marL="0" marR="0" lvl="0" indent="0">
                        <a:spcBef>
                          <a:spcPts val="0"/>
                        </a:spcBef>
                        <a:spcAft>
                          <a:spcPts val="0"/>
                        </a:spcAft>
                        <a:buFont typeface="Arial" panose="020B0604020202020204" pitchFamily="34" charset="0"/>
                        <a:buNone/>
                      </a:pPr>
                      <a:endParaRPr lang="en-US" sz="1600" baseline="0" dirty="0" smtClean="0">
                        <a:effectLst/>
                        <a:latin typeface="+mn-lt"/>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sz="1600" baseline="0" dirty="0" smtClean="0">
                          <a:solidFill>
                            <a:schemeClr val="tx1"/>
                          </a:solidFill>
                          <a:effectLst/>
                          <a:latin typeface="+mn-lt"/>
                          <a:cs typeface="Arial" panose="020B0604020202020204" pitchFamily="34" charset="0"/>
                        </a:rPr>
                        <a:t>Additional time to complete cycle before reporting</a:t>
                      </a:r>
                      <a:endParaRPr lang="en-US" sz="1600" dirty="0">
                        <a:solidFill>
                          <a:schemeClr val="tx1"/>
                        </a:solidFill>
                        <a:effectLst/>
                        <a:latin typeface="+mn-lt"/>
                        <a:cs typeface="Arial" panose="020B0604020202020204" pitchFamily="34" charset="0"/>
                      </a:endParaRPr>
                    </a:p>
                  </a:txBody>
                  <a:tcPr marL="63224" marR="63224" marT="0" marB="0"/>
                </a:tc>
              </a:tr>
            </a:tbl>
          </a:graphicData>
        </a:graphic>
      </p:graphicFrame>
    </p:spTree>
    <p:extLst>
      <p:ext uri="{BB962C8B-B14F-4D97-AF65-F5344CB8AC3E}">
        <p14:creationId xmlns:p14="http://schemas.microsoft.com/office/powerpoint/2010/main" val="9952136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30</a:t>
            </a:fld>
            <a:endParaRPr lang="en-US"/>
          </a:p>
        </p:txBody>
      </p:sp>
      <p:sp>
        <p:nvSpPr>
          <p:cNvPr id="3" name="Content Placeholder 2"/>
          <p:cNvSpPr>
            <a:spLocks noGrp="1"/>
          </p:cNvSpPr>
          <p:nvPr>
            <p:ph idx="1"/>
          </p:nvPr>
        </p:nvSpPr>
        <p:spPr>
          <a:xfrm>
            <a:off x="389744" y="1288686"/>
            <a:ext cx="8297056" cy="5067664"/>
          </a:xfrm>
        </p:spPr>
        <p:txBody>
          <a:bodyPr>
            <a:normAutofit/>
          </a:bodyPr>
          <a:lstStyle/>
          <a:p>
            <a:pPr marL="514350" indent="-514350">
              <a:buFont typeface="+mj-lt"/>
              <a:buAutoNum type="arabicPeriod"/>
            </a:pPr>
            <a:r>
              <a:rPr lang="en-US" sz="2800" dirty="0" smtClean="0"/>
              <a:t>Fix all issues/vulnerabilities identified through the first 4 rounds of pilots</a:t>
            </a:r>
          </a:p>
          <a:p>
            <a:pPr marL="514350" indent="-514350">
              <a:buFont typeface="+mj-lt"/>
              <a:buAutoNum type="arabicPeriod"/>
            </a:pPr>
            <a:endParaRPr lang="en-US" sz="2800" dirty="0" smtClean="0"/>
          </a:p>
          <a:p>
            <a:pPr marL="514350" indent="-514350">
              <a:buFont typeface="+mj-lt"/>
              <a:buAutoNum type="arabicPeriod"/>
            </a:pPr>
            <a:r>
              <a:rPr lang="en-US" sz="2800" dirty="0" smtClean="0"/>
              <a:t>Ensure your state is reviewing against </a:t>
            </a:r>
            <a:r>
              <a:rPr lang="en-US" sz="2800" dirty="0"/>
              <a:t>all federal </a:t>
            </a:r>
            <a:r>
              <a:rPr lang="en-US" sz="2800" dirty="0" smtClean="0"/>
              <a:t>regulation eligibility requirements to fully assess compliance before resumption of PERM </a:t>
            </a:r>
          </a:p>
          <a:p>
            <a:pPr marL="514350" indent="-514350">
              <a:buFont typeface="+mj-lt"/>
              <a:buAutoNum type="arabicPeriod"/>
            </a:pPr>
            <a:endParaRPr lang="en-US" sz="2800" dirty="0" smtClean="0"/>
          </a:p>
          <a:p>
            <a:pPr marL="514350" indent="-514350">
              <a:buFont typeface="+mj-lt"/>
              <a:buAutoNum type="arabicPeriod"/>
            </a:pPr>
            <a:r>
              <a:rPr lang="en-US" sz="2800" dirty="0" smtClean="0"/>
              <a:t>Ensure your state is maintaining an audit trail to support the eligibility determinations</a:t>
            </a:r>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196294"/>
            <a:ext cx="9144000" cy="694267"/>
          </a:xfrm>
        </p:spPr>
        <p:txBody>
          <a:bodyPr/>
          <a:lstStyle/>
          <a:p>
            <a:r>
              <a:rPr lang="en-US" sz="2800" dirty="0" smtClean="0">
                <a:latin typeface="Arial" panose="020B0604020202020204" pitchFamily="34" charset="0"/>
                <a:cs typeface="Arial" panose="020B0604020202020204" pitchFamily="34" charset="0"/>
              </a:rPr>
              <a:t>Preparing for PERM Eligibility</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36642645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31</a:t>
            </a:fld>
            <a:endParaRPr lang="en-US" dirty="0"/>
          </a:p>
        </p:txBody>
      </p:sp>
      <p:sp>
        <p:nvSpPr>
          <p:cNvPr id="3" name="Content Placeholder 2"/>
          <p:cNvSpPr>
            <a:spLocks noGrp="1"/>
          </p:cNvSpPr>
          <p:nvPr>
            <p:ph idx="1"/>
          </p:nvPr>
        </p:nvSpPr>
        <p:spPr>
          <a:xfrm>
            <a:off x="457200" y="2667000"/>
            <a:ext cx="8229600" cy="1143000"/>
          </a:xfrm>
        </p:spPr>
        <p:txBody>
          <a:bodyPr/>
          <a:lstStyle/>
          <a:p>
            <a:pPr marL="0" indent="0">
              <a:buNone/>
            </a:pPr>
            <a:r>
              <a:rPr lang="en-US" sz="2800" b="1" dirty="0" smtClean="0"/>
              <a:t>Step 1: </a:t>
            </a:r>
            <a:r>
              <a:rPr lang="en-US" sz="2800" dirty="0"/>
              <a:t>Fix all issues/vulnerabilities identified through the first 4 rounds of pilots</a:t>
            </a:r>
          </a:p>
          <a:p>
            <a:pPr marL="0" indent="0">
              <a:buNone/>
            </a:pPr>
            <a:endParaRPr lang="en-US" dirty="0"/>
          </a:p>
        </p:txBody>
      </p:sp>
      <p:sp>
        <p:nvSpPr>
          <p:cNvPr id="4" name="Title 3"/>
          <p:cNvSpPr>
            <a:spLocks noGrp="1"/>
          </p:cNvSpPr>
          <p:nvPr>
            <p:ph type="title"/>
          </p:nvPr>
        </p:nvSpPr>
        <p:spPr>
          <a:xfrm>
            <a:off x="0" y="152400"/>
            <a:ext cx="9144000" cy="694267"/>
          </a:xfrm>
        </p:spPr>
        <p:txBody>
          <a:bodyPr/>
          <a:lstStyle/>
          <a:p>
            <a:r>
              <a:rPr lang="en-US" sz="2800" dirty="0" smtClean="0">
                <a:latin typeface="Arial" panose="020B0604020202020204" pitchFamily="34" charset="0"/>
                <a:cs typeface="Arial" panose="020B0604020202020204" pitchFamily="34" charset="0"/>
              </a:rPr>
              <a:t> Preparing for PERM Eligibility</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Step 1</a:t>
            </a:r>
            <a:endParaRPr lang="en-US" sz="28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237" y="4191000"/>
            <a:ext cx="2295525" cy="1990725"/>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146136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32</a:t>
            </a:fld>
            <a:endParaRPr lang="en-US" dirty="0"/>
          </a:p>
        </p:txBody>
      </p:sp>
      <p:sp>
        <p:nvSpPr>
          <p:cNvPr id="3" name="Content Placeholder 2"/>
          <p:cNvSpPr>
            <a:spLocks noGrp="1"/>
          </p:cNvSpPr>
          <p:nvPr>
            <p:ph idx="1"/>
          </p:nvPr>
        </p:nvSpPr>
        <p:spPr>
          <a:xfrm>
            <a:off x="457200" y="1295400"/>
            <a:ext cx="8229600" cy="5029200"/>
          </a:xfrm>
        </p:spPr>
        <p:txBody>
          <a:bodyPr>
            <a:normAutofit fontScale="70000" lnSpcReduction="20000"/>
          </a:bodyPr>
          <a:lstStyle/>
          <a:p>
            <a:pPr marL="0" indent="0">
              <a:buNone/>
            </a:pPr>
            <a:r>
              <a:rPr lang="en-US" b="1" dirty="0" smtClean="0"/>
              <a:t>Step 2: </a:t>
            </a:r>
            <a:r>
              <a:rPr lang="en-US" dirty="0" smtClean="0"/>
              <a:t>Ensure </a:t>
            </a:r>
            <a:r>
              <a:rPr lang="en-US" dirty="0"/>
              <a:t>your state is reviewing against all federal regulation eligibility requirements to fully assess compliance before resumption of PERM </a:t>
            </a:r>
          </a:p>
          <a:p>
            <a:pPr marL="0" indent="0">
              <a:buNone/>
            </a:pPr>
            <a:endParaRPr lang="en-US" dirty="0"/>
          </a:p>
          <a:p>
            <a:pPr marL="0" indent="0">
              <a:buNone/>
            </a:pPr>
            <a:r>
              <a:rPr lang="en-US" dirty="0" smtClean="0"/>
              <a:t>Notes: </a:t>
            </a:r>
          </a:p>
          <a:p>
            <a:r>
              <a:rPr lang="en-US" dirty="0" smtClean="0"/>
              <a:t>PERM will review for all eligibility requirements. The following slides are not a comprehensive list of eligibility requirements.</a:t>
            </a:r>
          </a:p>
          <a:p>
            <a:r>
              <a:rPr lang="en-US" dirty="0" smtClean="0"/>
              <a:t>The following slides highlight areas that all states may not have consistently reviewed for through the pilot reviews (areas where federal </a:t>
            </a:r>
            <a:r>
              <a:rPr lang="en-US" dirty="0"/>
              <a:t>regulation </a:t>
            </a:r>
            <a:r>
              <a:rPr lang="en-US" dirty="0" smtClean="0"/>
              <a:t>specifies </a:t>
            </a:r>
            <a:r>
              <a:rPr lang="en-US" dirty="0"/>
              <a:t>certain processes that states must follow when making an eligibility </a:t>
            </a:r>
            <a:r>
              <a:rPr lang="en-US" dirty="0" smtClean="0"/>
              <a:t>determination). </a:t>
            </a:r>
          </a:p>
          <a:p>
            <a:r>
              <a:rPr lang="en-US" dirty="0" smtClean="0"/>
              <a:t>States should assess their compliance in these areas (and other areas) if they did not do so through the first 4 rounds of pilots.</a:t>
            </a:r>
            <a:endParaRPr lang="en-US" dirty="0"/>
          </a:p>
        </p:txBody>
      </p:sp>
      <p:sp>
        <p:nvSpPr>
          <p:cNvPr id="4" name="Title 3"/>
          <p:cNvSpPr>
            <a:spLocks noGrp="1"/>
          </p:cNvSpPr>
          <p:nvPr>
            <p:ph type="title"/>
          </p:nvPr>
        </p:nvSpPr>
        <p:spPr/>
        <p:txBody>
          <a:bodyPr/>
          <a:lstStyle/>
          <a:p>
            <a:r>
              <a:rPr lang="en-US" sz="3200" dirty="0" smtClean="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Preparing for PERM Eligibility</a:t>
            </a:r>
            <a:br>
              <a:rPr lang="en-US" sz="28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Step 2</a:t>
            </a:r>
            <a:endParaRPr lang="en-US" sz="20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448545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33</a:t>
            </a:fld>
            <a:endParaRPr lang="en-US"/>
          </a:p>
        </p:txBody>
      </p:sp>
      <p:sp>
        <p:nvSpPr>
          <p:cNvPr id="3" name="Content Placeholder 2"/>
          <p:cNvSpPr>
            <a:spLocks noGrp="1"/>
          </p:cNvSpPr>
          <p:nvPr>
            <p:ph idx="1"/>
          </p:nvPr>
        </p:nvSpPr>
        <p:spPr>
          <a:xfrm>
            <a:off x="374754" y="1228725"/>
            <a:ext cx="8312046" cy="5127625"/>
          </a:xfrm>
        </p:spPr>
        <p:txBody>
          <a:bodyPr>
            <a:normAutofit fontScale="92500" lnSpcReduction="10000"/>
          </a:bodyPr>
          <a:lstStyle/>
          <a:p>
            <a:pPr marL="0" indent="0" algn="ctr">
              <a:buNone/>
            </a:pPr>
            <a:r>
              <a:rPr lang="en-US" sz="2600" b="1" dirty="0" smtClean="0"/>
              <a:t>Citizenship</a:t>
            </a:r>
          </a:p>
          <a:p>
            <a:pPr marL="0" indent="0" algn="ctr">
              <a:buNone/>
            </a:pPr>
            <a:endParaRPr lang="en-US" sz="2600" b="1" dirty="0" smtClean="0"/>
          </a:p>
          <a:p>
            <a:pPr marL="0" indent="0">
              <a:buNone/>
            </a:pPr>
            <a:r>
              <a:rPr lang="en-US" sz="2600" b="1" dirty="0" smtClean="0"/>
              <a:t>Federal Regulations require:</a:t>
            </a:r>
          </a:p>
          <a:p>
            <a:pPr>
              <a:buFontTx/>
              <a:buChar char="-"/>
            </a:pPr>
            <a:r>
              <a:rPr lang="en-US" sz="2600" dirty="0" smtClean="0"/>
              <a:t>Individuals to declare citizenship and states to document the individual’s citizenship in the eligibility file</a:t>
            </a:r>
          </a:p>
          <a:p>
            <a:pPr>
              <a:buFontTx/>
              <a:buChar char="-"/>
            </a:pPr>
            <a:r>
              <a:rPr lang="en-US" sz="2600" dirty="0" smtClean="0"/>
              <a:t>States to verify citizenship using certain acceptable evidence</a:t>
            </a:r>
          </a:p>
          <a:p>
            <a:pPr>
              <a:buFontTx/>
              <a:buChar char="-"/>
            </a:pPr>
            <a:endParaRPr lang="en-US" sz="2600" dirty="0"/>
          </a:p>
          <a:p>
            <a:pPr marL="0" indent="0">
              <a:buNone/>
            </a:pPr>
            <a:r>
              <a:rPr lang="en-US" sz="2600" b="1" dirty="0" smtClean="0"/>
              <a:t>Examples of questions to assess compliance:</a:t>
            </a:r>
          </a:p>
          <a:p>
            <a:pPr marL="0" indent="0">
              <a:buNone/>
            </a:pPr>
            <a:r>
              <a:rPr lang="en-US" sz="2200" dirty="0" smtClean="0"/>
              <a:t>Note: States should check electronic data sources before asking for paper</a:t>
            </a:r>
          </a:p>
          <a:p>
            <a:pPr>
              <a:buFontTx/>
              <a:buChar char="-"/>
            </a:pPr>
            <a:r>
              <a:rPr lang="en-US" sz="2600" dirty="0" smtClean="0"/>
              <a:t>What documents is the state accepting to verify citizenship?</a:t>
            </a:r>
          </a:p>
          <a:p>
            <a:pPr>
              <a:buFontTx/>
              <a:buChar char="-"/>
            </a:pPr>
            <a:r>
              <a:rPr lang="en-US" sz="2600" dirty="0" smtClean="0"/>
              <a:t>Does the state ever accept a passport with limitations, a souvenir birth certificate, a voters registration card, or other unacceptable forms of documentation?</a:t>
            </a:r>
            <a:endParaRPr lang="en-US" sz="3900"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92049"/>
            <a:ext cx="9144000" cy="1236133"/>
          </a:xfrm>
        </p:spPr>
        <p:txBody>
          <a:bodyPr/>
          <a:lstStyle/>
          <a:p>
            <a:r>
              <a:rPr lang="en-US" sz="2800" dirty="0" smtClean="0">
                <a:latin typeface="Arial" panose="020B0604020202020204" pitchFamily="34" charset="0"/>
                <a:cs typeface="Arial" panose="020B0604020202020204" pitchFamily="34" charset="0"/>
              </a:rPr>
              <a:t>       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29822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34</a:t>
            </a:fld>
            <a:endParaRPr lang="en-US"/>
          </a:p>
        </p:txBody>
      </p:sp>
      <p:sp>
        <p:nvSpPr>
          <p:cNvPr id="3" name="Content Placeholder 2"/>
          <p:cNvSpPr>
            <a:spLocks noGrp="1"/>
          </p:cNvSpPr>
          <p:nvPr>
            <p:ph idx="1"/>
          </p:nvPr>
        </p:nvSpPr>
        <p:spPr>
          <a:xfrm>
            <a:off x="359764" y="1228725"/>
            <a:ext cx="8439462" cy="5492750"/>
          </a:xfrm>
        </p:spPr>
        <p:txBody>
          <a:bodyPr>
            <a:normAutofit fontScale="77500" lnSpcReduction="20000"/>
          </a:bodyPr>
          <a:lstStyle/>
          <a:p>
            <a:pPr marL="0" indent="0" algn="ctr">
              <a:buNone/>
            </a:pPr>
            <a:r>
              <a:rPr lang="en-US" sz="3100" b="1" dirty="0" smtClean="0"/>
              <a:t>Determination of Disability/Blindness</a:t>
            </a:r>
          </a:p>
          <a:p>
            <a:pPr marL="0" indent="0" algn="ctr">
              <a:buNone/>
            </a:pPr>
            <a:endParaRPr lang="en-US" sz="3100" b="1" dirty="0" smtClean="0"/>
          </a:p>
          <a:p>
            <a:pPr marL="0" indent="0">
              <a:buNone/>
            </a:pPr>
            <a:r>
              <a:rPr lang="en-US" sz="3100" b="1" dirty="0" smtClean="0"/>
              <a:t>Federal Regulations require:</a:t>
            </a:r>
          </a:p>
          <a:p>
            <a:pPr>
              <a:buFontTx/>
              <a:buChar char="-"/>
            </a:pPr>
            <a:r>
              <a:rPr lang="en-US" sz="3100" dirty="0" smtClean="0"/>
              <a:t>States to obtain a medical report and other evidence for individuals applying for Medicaid on the basis of disability/blindness</a:t>
            </a:r>
          </a:p>
          <a:p>
            <a:pPr>
              <a:buFontTx/>
              <a:buChar char="-"/>
            </a:pPr>
            <a:r>
              <a:rPr lang="en-US" sz="3100" dirty="0" smtClean="0"/>
              <a:t>States to review the medical report and other evidence to make a determination of disability/blindness</a:t>
            </a:r>
          </a:p>
          <a:p>
            <a:pPr>
              <a:buFontTx/>
              <a:buChar char="-"/>
            </a:pPr>
            <a:r>
              <a:rPr lang="en-US" sz="3100" dirty="0" smtClean="0"/>
              <a:t>States to determine whether and when reexaminations will be necessary for periodic redeterminations of eligibility</a:t>
            </a:r>
          </a:p>
          <a:p>
            <a:pPr>
              <a:buFontTx/>
              <a:buChar char="-"/>
            </a:pPr>
            <a:endParaRPr lang="en-US" sz="3100" dirty="0"/>
          </a:p>
          <a:p>
            <a:pPr marL="0" indent="0">
              <a:buNone/>
            </a:pPr>
            <a:r>
              <a:rPr lang="en-US" sz="3100" b="1" dirty="0" smtClean="0"/>
              <a:t>Examples of questions to assess compliance:</a:t>
            </a:r>
          </a:p>
          <a:p>
            <a:pPr>
              <a:buFontTx/>
              <a:buChar char="-"/>
            </a:pPr>
            <a:r>
              <a:rPr lang="en-US" sz="3100" dirty="0" smtClean="0"/>
              <a:t>Does the state have medical documentation that confirms the determination of disability/blindness?</a:t>
            </a:r>
          </a:p>
          <a:p>
            <a:pPr>
              <a:buFontTx/>
              <a:buChar char="-"/>
            </a:pPr>
            <a:r>
              <a:rPr lang="en-US" sz="3100" dirty="0" smtClean="0"/>
              <a:t>Are reexaminations occurring for periodic redeterminations of eligibility as required?</a:t>
            </a:r>
          </a:p>
          <a:p>
            <a:pPr marL="0" indent="0">
              <a:buNone/>
            </a:pPr>
            <a:endParaRPr lang="en-US"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135467"/>
            <a:ext cx="9144000" cy="1061508"/>
          </a:xfrm>
        </p:spPr>
        <p:txBody>
          <a:bodyPr/>
          <a:lstStyle/>
          <a:p>
            <a:r>
              <a:rPr lang="en-US" sz="2800" dirty="0" smtClean="0">
                <a:latin typeface="Arial" panose="020B0604020202020204" pitchFamily="34" charset="0"/>
                <a:cs typeface="Arial" panose="020B0604020202020204" pitchFamily="34" charset="0"/>
              </a:rPr>
              <a:t>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5533888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35</a:t>
            </a:fld>
            <a:endParaRPr lang="en-US"/>
          </a:p>
        </p:txBody>
      </p:sp>
      <p:sp>
        <p:nvSpPr>
          <p:cNvPr id="3" name="Content Placeholder 2"/>
          <p:cNvSpPr>
            <a:spLocks noGrp="1"/>
          </p:cNvSpPr>
          <p:nvPr>
            <p:ph idx="1"/>
          </p:nvPr>
        </p:nvSpPr>
        <p:spPr>
          <a:xfrm>
            <a:off x="261257" y="1228725"/>
            <a:ext cx="8425543" cy="5127625"/>
          </a:xfrm>
        </p:spPr>
        <p:txBody>
          <a:bodyPr>
            <a:normAutofit/>
          </a:bodyPr>
          <a:lstStyle/>
          <a:p>
            <a:pPr marL="0" indent="0" algn="ctr">
              <a:buNone/>
            </a:pPr>
            <a:r>
              <a:rPr lang="en-US" sz="2400" b="1" dirty="0" smtClean="0"/>
              <a:t>Redeterminations</a:t>
            </a:r>
          </a:p>
          <a:p>
            <a:pPr marL="0" indent="0" algn="ctr">
              <a:buNone/>
            </a:pPr>
            <a:endParaRPr lang="en-US" sz="2400" b="1" dirty="0" smtClean="0"/>
          </a:p>
          <a:p>
            <a:pPr marL="0" indent="0">
              <a:buNone/>
            </a:pPr>
            <a:r>
              <a:rPr lang="en-US" sz="2400" b="1" dirty="0" smtClean="0"/>
              <a:t>Federal Regulations require:</a:t>
            </a:r>
          </a:p>
          <a:p>
            <a:pPr>
              <a:buFontTx/>
              <a:buChar char="-"/>
            </a:pPr>
            <a:r>
              <a:rPr lang="en-US" sz="2400" dirty="0" smtClean="0"/>
              <a:t>States to </a:t>
            </a:r>
            <a:r>
              <a:rPr lang="en-US" sz="2400" dirty="0" err="1" smtClean="0"/>
              <a:t>redetermine</a:t>
            </a:r>
            <a:r>
              <a:rPr lang="en-US" sz="2400" dirty="0" smtClean="0"/>
              <a:t> eligibility (for MAGI and non-MAGI) every 12 months</a:t>
            </a:r>
          </a:p>
          <a:p>
            <a:pPr marL="0" indent="0">
              <a:buNone/>
            </a:pPr>
            <a:endParaRPr lang="en-US" sz="2400" dirty="0"/>
          </a:p>
          <a:p>
            <a:pPr marL="0" indent="0">
              <a:buNone/>
            </a:pPr>
            <a:r>
              <a:rPr lang="en-US" sz="2400" b="1" dirty="0" smtClean="0"/>
              <a:t>Examples of </a:t>
            </a:r>
            <a:r>
              <a:rPr lang="en-US" sz="2400" b="1" dirty="0"/>
              <a:t>q</a:t>
            </a:r>
            <a:r>
              <a:rPr lang="en-US" sz="2400" b="1" dirty="0" smtClean="0"/>
              <a:t>uestions to assess compliance:</a:t>
            </a:r>
          </a:p>
          <a:p>
            <a:pPr>
              <a:buFontTx/>
              <a:buChar char="-"/>
            </a:pPr>
            <a:r>
              <a:rPr lang="en-US" sz="2400" dirty="0" smtClean="0"/>
              <a:t>Are there any instances where the state is not completing redeterminations within 12 months? How often does this occur?</a:t>
            </a:r>
          </a:p>
          <a:p>
            <a:pPr marL="0" indent="0">
              <a:buNone/>
            </a:pPr>
            <a:endParaRPr lang="en-US" dirty="0"/>
          </a:p>
        </p:txBody>
      </p:sp>
      <p:sp>
        <p:nvSpPr>
          <p:cNvPr id="4" name="Title 3"/>
          <p:cNvSpPr>
            <a:spLocks noGrp="1"/>
          </p:cNvSpPr>
          <p:nvPr>
            <p:ph type="title"/>
          </p:nvPr>
        </p:nvSpPr>
        <p:spPr>
          <a:xfrm>
            <a:off x="0" y="135467"/>
            <a:ext cx="9144000" cy="1093258"/>
          </a:xfrm>
        </p:spPr>
        <p:txBody>
          <a:bodyPr/>
          <a:lstStyle/>
          <a:p>
            <a:r>
              <a:rPr lang="en-US" sz="2800" dirty="0" smtClean="0">
                <a:latin typeface="Arial" panose="020B0604020202020204" pitchFamily="34" charset="0"/>
                <a:cs typeface="Arial" panose="020B0604020202020204" pitchFamily="34" charset="0"/>
              </a:rPr>
              <a:t>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7236306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36</a:t>
            </a:fld>
            <a:endParaRPr lang="en-US"/>
          </a:p>
        </p:txBody>
      </p:sp>
      <p:sp>
        <p:nvSpPr>
          <p:cNvPr id="3" name="Content Placeholder 2"/>
          <p:cNvSpPr>
            <a:spLocks noGrp="1"/>
          </p:cNvSpPr>
          <p:nvPr>
            <p:ph idx="1"/>
          </p:nvPr>
        </p:nvSpPr>
        <p:spPr>
          <a:xfrm>
            <a:off x="261257" y="1228725"/>
            <a:ext cx="8425543" cy="5127625"/>
          </a:xfrm>
        </p:spPr>
        <p:txBody>
          <a:bodyPr>
            <a:normAutofit/>
          </a:bodyPr>
          <a:lstStyle/>
          <a:p>
            <a:pPr marL="0" indent="0" algn="ctr">
              <a:buNone/>
            </a:pPr>
            <a:r>
              <a:rPr lang="en-US" sz="2400" b="1" dirty="0" smtClean="0"/>
              <a:t>Signatures</a:t>
            </a:r>
          </a:p>
          <a:p>
            <a:pPr marL="0" indent="0" algn="ctr">
              <a:buNone/>
            </a:pPr>
            <a:endParaRPr lang="en-US" sz="2400" b="1" dirty="0" smtClean="0"/>
          </a:p>
          <a:p>
            <a:pPr marL="0" indent="0">
              <a:buNone/>
            </a:pPr>
            <a:r>
              <a:rPr lang="en-US" sz="2400" b="1" dirty="0" smtClean="0"/>
              <a:t>Federal Regulations require:</a:t>
            </a:r>
          </a:p>
          <a:p>
            <a:pPr>
              <a:buFontTx/>
              <a:buChar char="-"/>
            </a:pPr>
            <a:r>
              <a:rPr lang="en-US" sz="2400" dirty="0" smtClean="0"/>
              <a:t>All applications to be signed under penalty of perjury</a:t>
            </a:r>
          </a:p>
          <a:p>
            <a:pPr>
              <a:buFontTx/>
              <a:buChar char="-"/>
            </a:pPr>
            <a:endParaRPr lang="en-US" sz="2400" dirty="0"/>
          </a:p>
          <a:p>
            <a:pPr marL="0" indent="0">
              <a:buNone/>
            </a:pPr>
            <a:r>
              <a:rPr lang="en-US" sz="2400" b="1" dirty="0" smtClean="0"/>
              <a:t>Examples of questions to assess compliance:</a:t>
            </a:r>
          </a:p>
          <a:p>
            <a:pPr>
              <a:buFontTx/>
              <a:buChar char="-"/>
            </a:pPr>
            <a:r>
              <a:rPr lang="en-US" sz="2400" dirty="0" smtClean="0"/>
              <a:t>Is the state requiring and maintaining signatures on all applications?</a:t>
            </a:r>
          </a:p>
          <a:p>
            <a:pPr marL="0" indent="0">
              <a:buNone/>
            </a:pPr>
            <a:endParaRPr lang="en-US"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135467"/>
            <a:ext cx="9144000" cy="1093258"/>
          </a:xfrm>
        </p:spPr>
        <p:txBody>
          <a:bodyPr/>
          <a:lstStyle/>
          <a:p>
            <a:r>
              <a:rPr lang="en-US" sz="2800" dirty="0" smtClean="0">
                <a:latin typeface="Arial" panose="020B0604020202020204" pitchFamily="34" charset="0"/>
                <a:cs typeface="Arial" panose="020B0604020202020204" pitchFamily="34" charset="0"/>
              </a:rPr>
              <a:t>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4460158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37</a:t>
            </a:fld>
            <a:endParaRPr lang="en-US"/>
          </a:p>
        </p:txBody>
      </p:sp>
      <p:sp>
        <p:nvSpPr>
          <p:cNvPr id="3" name="Content Placeholder 2"/>
          <p:cNvSpPr>
            <a:spLocks noGrp="1"/>
          </p:cNvSpPr>
          <p:nvPr>
            <p:ph idx="1"/>
          </p:nvPr>
        </p:nvSpPr>
        <p:spPr>
          <a:xfrm>
            <a:off x="342900" y="1228725"/>
            <a:ext cx="8343900" cy="5335361"/>
          </a:xfrm>
        </p:spPr>
        <p:txBody>
          <a:bodyPr>
            <a:normAutofit/>
          </a:bodyPr>
          <a:lstStyle/>
          <a:p>
            <a:pPr marL="0" indent="0" algn="ctr">
              <a:buNone/>
            </a:pPr>
            <a:r>
              <a:rPr lang="en-US" sz="2400" b="1" dirty="0" smtClean="0"/>
              <a:t>SSN Verification</a:t>
            </a:r>
          </a:p>
          <a:p>
            <a:pPr marL="0" indent="0" algn="ctr">
              <a:buNone/>
            </a:pPr>
            <a:endParaRPr lang="en-US" sz="2400" b="1" dirty="0" smtClean="0"/>
          </a:p>
          <a:p>
            <a:pPr marL="0" indent="0">
              <a:buNone/>
            </a:pPr>
            <a:r>
              <a:rPr lang="en-US" sz="2400" b="1" dirty="0" smtClean="0"/>
              <a:t>Federal Regulations require:</a:t>
            </a:r>
          </a:p>
          <a:p>
            <a:pPr>
              <a:buFontTx/>
              <a:buChar char="-"/>
            </a:pPr>
            <a:r>
              <a:rPr lang="en-US" sz="2400" dirty="0" smtClean="0"/>
              <a:t>States to verify the SSN of each applicant</a:t>
            </a:r>
          </a:p>
          <a:p>
            <a:pPr>
              <a:buFontTx/>
              <a:buChar char="-"/>
            </a:pPr>
            <a:endParaRPr lang="en-US" sz="2400" dirty="0"/>
          </a:p>
          <a:p>
            <a:pPr marL="0" indent="0">
              <a:buNone/>
            </a:pPr>
            <a:r>
              <a:rPr lang="en-US" sz="2400" b="1" dirty="0" smtClean="0"/>
              <a:t>Examples of questions to assess compliance:</a:t>
            </a:r>
          </a:p>
          <a:p>
            <a:pPr>
              <a:buFontTx/>
              <a:buChar char="-"/>
            </a:pPr>
            <a:r>
              <a:rPr lang="en-US" sz="2400" dirty="0" smtClean="0"/>
              <a:t>Are there any instances where the state is not verifying the applicant’s SSN?</a:t>
            </a:r>
          </a:p>
          <a:p>
            <a:pPr marL="0" indent="0">
              <a:buNone/>
            </a:pPr>
            <a:endParaRPr lang="en-US" sz="4400" dirty="0" smtClean="0"/>
          </a:p>
          <a:p>
            <a:pPr marL="514350" indent="-514350">
              <a:buFont typeface="+mj-lt"/>
              <a:buAutoNum type="arabicPeriod"/>
            </a:pPr>
            <a:endParaRPr lang="en-US" sz="4400" dirty="0"/>
          </a:p>
          <a:p>
            <a:pPr marL="0" indent="0">
              <a:buNone/>
            </a:pPr>
            <a:endParaRPr lang="en-US" dirty="0"/>
          </a:p>
        </p:txBody>
      </p:sp>
      <p:sp>
        <p:nvSpPr>
          <p:cNvPr id="4" name="Title 3"/>
          <p:cNvSpPr>
            <a:spLocks noGrp="1"/>
          </p:cNvSpPr>
          <p:nvPr>
            <p:ph type="title"/>
          </p:nvPr>
        </p:nvSpPr>
        <p:spPr>
          <a:xfrm>
            <a:off x="0" y="30943"/>
            <a:ext cx="9144000" cy="855133"/>
          </a:xfrm>
        </p:spPr>
        <p:txBody>
          <a:bodyPr/>
          <a:lstStyle/>
          <a:p>
            <a:r>
              <a:rPr lang="en-US" sz="2800" dirty="0" smtClean="0">
                <a:latin typeface="Arial" panose="020B0604020202020204" pitchFamily="34" charset="0"/>
                <a:cs typeface="Arial" panose="020B0604020202020204" pitchFamily="34" charset="0"/>
              </a:rPr>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0305348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38</a:t>
            </a:fld>
            <a:endParaRPr lang="en-US"/>
          </a:p>
        </p:txBody>
      </p:sp>
      <p:sp>
        <p:nvSpPr>
          <p:cNvPr id="3" name="Content Placeholder 2"/>
          <p:cNvSpPr>
            <a:spLocks noGrp="1"/>
          </p:cNvSpPr>
          <p:nvPr>
            <p:ph idx="1"/>
          </p:nvPr>
        </p:nvSpPr>
        <p:spPr>
          <a:xfrm>
            <a:off x="304800" y="1099457"/>
            <a:ext cx="8311243" cy="5286375"/>
          </a:xfrm>
        </p:spPr>
        <p:txBody>
          <a:bodyPr>
            <a:normAutofit/>
          </a:bodyPr>
          <a:lstStyle/>
          <a:p>
            <a:pPr marL="0" indent="0" algn="ctr">
              <a:buNone/>
            </a:pPr>
            <a:r>
              <a:rPr lang="en-US" sz="2400" b="1" dirty="0" smtClean="0"/>
              <a:t>Follow-Up on Inconsistent Information</a:t>
            </a:r>
          </a:p>
          <a:p>
            <a:pPr marL="0" indent="0" algn="ctr">
              <a:buNone/>
            </a:pPr>
            <a:endParaRPr lang="en-US" sz="2400" b="1" dirty="0" smtClean="0"/>
          </a:p>
          <a:p>
            <a:pPr marL="0" indent="0">
              <a:buNone/>
            </a:pPr>
            <a:r>
              <a:rPr lang="en-US" sz="2400" b="1" dirty="0" smtClean="0"/>
              <a:t>Federal Regulations require:</a:t>
            </a:r>
          </a:p>
          <a:p>
            <a:pPr>
              <a:buFontTx/>
              <a:buChar char="-"/>
            </a:pPr>
            <a:r>
              <a:rPr lang="en-US" sz="2400" dirty="0" smtClean="0"/>
              <a:t>States to seek additional information from individuals if information provided is not reasonably compatible with information obtained through an electronic data match</a:t>
            </a:r>
          </a:p>
          <a:p>
            <a:pPr>
              <a:buFontTx/>
              <a:buChar char="-"/>
            </a:pPr>
            <a:endParaRPr lang="en-US" sz="2400" dirty="0"/>
          </a:p>
          <a:p>
            <a:pPr marL="0" indent="0">
              <a:buNone/>
            </a:pPr>
            <a:r>
              <a:rPr lang="en-US" sz="2400" b="1" dirty="0" smtClean="0"/>
              <a:t>Examples of questions to assess compliance:</a:t>
            </a:r>
          </a:p>
          <a:p>
            <a:pPr>
              <a:buFontTx/>
              <a:buChar char="-"/>
            </a:pPr>
            <a:r>
              <a:rPr lang="en-US" sz="2400" dirty="0" smtClean="0"/>
              <a:t>Is the state appropriately following up on information that is not reasonably compatible?</a:t>
            </a:r>
          </a:p>
          <a:p>
            <a:pPr marL="0" indent="0">
              <a:buNone/>
            </a:pPr>
            <a:endParaRPr lang="en-US"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135467"/>
            <a:ext cx="9144000" cy="1093258"/>
          </a:xfrm>
        </p:spPr>
        <p:txBody>
          <a:bodyPr/>
          <a:lstStyle/>
          <a:p>
            <a:r>
              <a:rPr lang="en-US" sz="2800" dirty="0" smtClean="0">
                <a:latin typeface="Arial" panose="020B0604020202020204" pitchFamily="34" charset="0"/>
                <a:cs typeface="Arial" panose="020B0604020202020204" pitchFamily="34" charset="0"/>
              </a:rPr>
              <a:t>Assess Compliance with Federal Regulation</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4768373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39</a:t>
            </a:fld>
            <a:endParaRPr lang="en-US"/>
          </a:p>
        </p:txBody>
      </p:sp>
      <p:sp>
        <p:nvSpPr>
          <p:cNvPr id="3" name="Content Placeholder 2"/>
          <p:cNvSpPr>
            <a:spLocks noGrp="1"/>
          </p:cNvSpPr>
          <p:nvPr>
            <p:ph idx="1"/>
          </p:nvPr>
        </p:nvSpPr>
        <p:spPr>
          <a:xfrm>
            <a:off x="375557" y="1228725"/>
            <a:ext cx="8311243" cy="5286375"/>
          </a:xfrm>
        </p:spPr>
        <p:txBody>
          <a:bodyPr>
            <a:normAutofit/>
          </a:bodyPr>
          <a:lstStyle/>
          <a:p>
            <a:pPr marL="0" indent="0">
              <a:buNone/>
            </a:pPr>
            <a:endParaRPr lang="en-US" sz="2800" b="1" dirty="0" smtClean="0"/>
          </a:p>
          <a:p>
            <a:pPr marL="0" indent="0">
              <a:buNone/>
            </a:pPr>
            <a:endParaRPr lang="en-US" sz="2800" b="1" dirty="0"/>
          </a:p>
          <a:p>
            <a:pPr marL="0" indent="0">
              <a:buNone/>
            </a:pPr>
            <a:endParaRPr lang="en-US" sz="2800" b="1" dirty="0" smtClean="0"/>
          </a:p>
          <a:p>
            <a:pPr marL="0" indent="0">
              <a:buNone/>
            </a:pPr>
            <a:r>
              <a:rPr lang="en-US" sz="2800" b="1" dirty="0" smtClean="0"/>
              <a:t>Step 3: </a:t>
            </a:r>
            <a:r>
              <a:rPr lang="en-US" sz="2800" dirty="0" smtClean="0"/>
              <a:t>Ensure </a:t>
            </a:r>
            <a:r>
              <a:rPr lang="en-US" sz="2800" dirty="0"/>
              <a:t>your state is maintaining an audit trail to support the eligibility determinations</a:t>
            </a:r>
          </a:p>
          <a:p>
            <a:pPr marL="0" indent="0">
              <a:buNone/>
            </a:pPr>
            <a:endParaRPr lang="en-US"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0" y="135467"/>
            <a:ext cx="9144000" cy="940858"/>
          </a:xfrm>
        </p:spPr>
        <p:txBody>
          <a:bodyPr/>
          <a:lstStyle/>
          <a:p>
            <a:r>
              <a:rPr lang="en-US" sz="2800"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Preparing for PERM Eligibility –Audit Trail</a:t>
            </a:r>
            <a:endParaRPr lang="en-US" sz="2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3962400"/>
            <a:ext cx="2209800" cy="2209800"/>
          </a:xfrm>
          <a:prstGeom prst="rect">
            <a:avLst/>
          </a:prstGeom>
        </p:spPr>
      </p:pic>
      <p:sp>
        <p:nvSpPr>
          <p:cNvPr id="6" name="Rectangle 5"/>
          <p:cNvSpPr/>
          <p:nvPr/>
        </p:nvSpPr>
        <p:spPr>
          <a:xfrm>
            <a:off x="4572000" y="5867400"/>
            <a:ext cx="12954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719690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ontent Placeholder 15"/>
          <p:cNvGraphicFramePr>
            <a:graphicFrameLocks noGrp="1"/>
          </p:cNvGraphicFramePr>
          <p:nvPr>
            <p:ph idx="1"/>
            <p:extLst>
              <p:ext uri="{D42A27DB-BD31-4B8C-83A1-F6EECF244321}">
                <p14:modId xmlns:p14="http://schemas.microsoft.com/office/powerpoint/2010/main" val="452302910"/>
              </p:ext>
            </p:extLst>
          </p:nvPr>
        </p:nvGraphicFramePr>
        <p:xfrm>
          <a:off x="457200" y="1828800"/>
          <a:ext cx="82296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0" y="-1"/>
            <a:ext cx="9144000" cy="1630363"/>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Review Period Shift</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4" y="0"/>
            <a:ext cx="2059004"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4</a:t>
            </a:fld>
            <a:endParaRPr lang="en-US"/>
          </a:p>
        </p:txBody>
      </p:sp>
      <p:sp>
        <p:nvSpPr>
          <p:cNvPr id="7" name="Rectangle 6"/>
          <p:cNvSpPr/>
          <p:nvPr/>
        </p:nvSpPr>
        <p:spPr>
          <a:xfrm>
            <a:off x="4018002" y="3228945"/>
            <a:ext cx="1107996" cy="400110"/>
          </a:xfrm>
          <a:prstGeom prst="rect">
            <a:avLst/>
          </a:prstGeom>
        </p:spPr>
        <p:txBody>
          <a:bodyPr wrap="none">
            <a:spAutoFit/>
          </a:bodyPr>
          <a:lstStyle/>
          <a:p>
            <a:pPr marL="0" indent="0">
              <a:buNone/>
            </a:pPr>
            <a:r>
              <a:rPr lang="en-US" dirty="0"/>
              <a:t>	</a:t>
            </a:r>
          </a:p>
        </p:txBody>
      </p:sp>
      <p:cxnSp>
        <p:nvCxnSpPr>
          <p:cNvPr id="6" name="Straight Connector 5"/>
          <p:cNvCxnSpPr/>
          <p:nvPr/>
        </p:nvCxnSpPr>
        <p:spPr>
          <a:xfrm>
            <a:off x="152400" y="3124200"/>
            <a:ext cx="78486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7543800" y="3033727"/>
            <a:ext cx="152400" cy="18094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TextBox 8"/>
          <p:cNvSpPr txBox="1"/>
          <p:nvPr/>
        </p:nvSpPr>
        <p:spPr>
          <a:xfrm>
            <a:off x="6781800" y="2165975"/>
            <a:ext cx="1676400" cy="830997"/>
          </a:xfrm>
          <a:prstGeom prst="rect">
            <a:avLst/>
          </a:prstGeom>
          <a:noFill/>
        </p:spPr>
        <p:txBody>
          <a:bodyPr wrap="square" rtlCol="0">
            <a:spAutoFit/>
          </a:bodyPr>
          <a:lstStyle/>
          <a:p>
            <a:pPr algn="ctr"/>
            <a:r>
              <a:rPr lang="en-US" sz="1600" b="1" u="sng" dirty="0" smtClean="0">
                <a:latin typeface="+mn-lt"/>
              </a:rPr>
              <a:t>Report Error Rates</a:t>
            </a:r>
          </a:p>
          <a:p>
            <a:pPr algn="ctr"/>
            <a:r>
              <a:rPr lang="en-US" sz="1600" dirty="0" smtClean="0">
                <a:latin typeface="+mn-lt"/>
              </a:rPr>
              <a:t>November 2019</a:t>
            </a:r>
            <a:endParaRPr lang="en-US" sz="1600" dirty="0">
              <a:latin typeface="+mn-lt"/>
            </a:endParaRPr>
          </a:p>
        </p:txBody>
      </p:sp>
      <p:cxnSp>
        <p:nvCxnSpPr>
          <p:cNvPr id="11" name="Straight Connector 10"/>
          <p:cNvCxnSpPr/>
          <p:nvPr/>
        </p:nvCxnSpPr>
        <p:spPr>
          <a:xfrm flipV="1">
            <a:off x="152400" y="5098965"/>
            <a:ext cx="7924800" cy="6435"/>
          </a:xfrm>
          <a:prstGeom prst="line">
            <a:avLst/>
          </a:prstGeom>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7543800" y="5008492"/>
            <a:ext cx="152400" cy="18094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TextBox 12"/>
          <p:cNvSpPr txBox="1"/>
          <p:nvPr/>
        </p:nvSpPr>
        <p:spPr>
          <a:xfrm>
            <a:off x="6781800" y="4146069"/>
            <a:ext cx="1676400" cy="830997"/>
          </a:xfrm>
          <a:prstGeom prst="rect">
            <a:avLst/>
          </a:prstGeom>
          <a:noFill/>
        </p:spPr>
        <p:txBody>
          <a:bodyPr wrap="square" rtlCol="0">
            <a:spAutoFit/>
          </a:bodyPr>
          <a:lstStyle/>
          <a:p>
            <a:pPr algn="ctr"/>
            <a:r>
              <a:rPr lang="en-US" sz="1600" b="1" u="sng" dirty="0" smtClean="0">
                <a:latin typeface="+mn-lt"/>
              </a:rPr>
              <a:t>Report Error Rates</a:t>
            </a:r>
          </a:p>
          <a:p>
            <a:pPr algn="ctr"/>
            <a:r>
              <a:rPr lang="en-US" sz="1600" dirty="0" smtClean="0">
                <a:latin typeface="+mn-lt"/>
              </a:rPr>
              <a:t>November 2019</a:t>
            </a:r>
            <a:endParaRPr lang="en-US" sz="1600" dirty="0">
              <a:latin typeface="+mn-lt"/>
            </a:endParaRPr>
          </a:p>
        </p:txBody>
      </p:sp>
      <p:sp>
        <p:nvSpPr>
          <p:cNvPr id="10" name="Rectangle 9"/>
          <p:cNvSpPr/>
          <p:nvPr/>
        </p:nvSpPr>
        <p:spPr>
          <a:xfrm>
            <a:off x="1752600" y="2993072"/>
            <a:ext cx="2951202" cy="313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Current Review Period</a:t>
            </a:r>
            <a:endParaRPr lang="en-US" dirty="0"/>
          </a:p>
        </p:txBody>
      </p:sp>
      <p:sp>
        <p:nvSpPr>
          <p:cNvPr id="17" name="TextBox 16"/>
          <p:cNvSpPr txBox="1"/>
          <p:nvPr/>
        </p:nvSpPr>
        <p:spPr>
          <a:xfrm>
            <a:off x="914400" y="2655994"/>
            <a:ext cx="1676400" cy="338554"/>
          </a:xfrm>
          <a:prstGeom prst="rect">
            <a:avLst/>
          </a:prstGeom>
          <a:noFill/>
        </p:spPr>
        <p:txBody>
          <a:bodyPr wrap="square" rtlCol="0">
            <a:spAutoFit/>
          </a:bodyPr>
          <a:lstStyle/>
          <a:p>
            <a:pPr algn="ctr"/>
            <a:r>
              <a:rPr lang="en-US" sz="1600" dirty="0" smtClean="0">
                <a:latin typeface="+mn-lt"/>
              </a:rPr>
              <a:t>October 2017</a:t>
            </a:r>
            <a:endParaRPr lang="en-US" sz="1600" dirty="0">
              <a:latin typeface="+mn-lt"/>
            </a:endParaRPr>
          </a:p>
        </p:txBody>
      </p:sp>
      <p:sp>
        <p:nvSpPr>
          <p:cNvPr id="18" name="TextBox 17"/>
          <p:cNvSpPr txBox="1"/>
          <p:nvPr/>
        </p:nvSpPr>
        <p:spPr>
          <a:xfrm>
            <a:off x="3733800" y="2669796"/>
            <a:ext cx="1676400" cy="338554"/>
          </a:xfrm>
          <a:prstGeom prst="rect">
            <a:avLst/>
          </a:prstGeom>
          <a:noFill/>
        </p:spPr>
        <p:txBody>
          <a:bodyPr wrap="square" rtlCol="0">
            <a:spAutoFit/>
          </a:bodyPr>
          <a:lstStyle/>
          <a:p>
            <a:pPr algn="ctr"/>
            <a:r>
              <a:rPr lang="en-US" sz="1600" dirty="0" smtClean="0">
                <a:latin typeface="+mn-lt"/>
              </a:rPr>
              <a:t>September 2018</a:t>
            </a:r>
            <a:endParaRPr lang="en-US" sz="1600" dirty="0">
              <a:latin typeface="+mn-lt"/>
            </a:endParaRPr>
          </a:p>
        </p:txBody>
      </p:sp>
      <p:sp>
        <p:nvSpPr>
          <p:cNvPr id="19" name="Rectangle 18"/>
          <p:cNvSpPr/>
          <p:nvPr/>
        </p:nvSpPr>
        <p:spPr>
          <a:xfrm>
            <a:off x="457200" y="4948627"/>
            <a:ext cx="2951202" cy="313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Proposed</a:t>
            </a:r>
            <a:r>
              <a:rPr lang="en-US" dirty="0" smtClean="0"/>
              <a:t> Review Period</a:t>
            </a:r>
            <a:endParaRPr lang="en-US" dirty="0"/>
          </a:p>
        </p:txBody>
      </p:sp>
      <p:sp>
        <p:nvSpPr>
          <p:cNvPr id="20" name="TextBox 19"/>
          <p:cNvSpPr txBox="1"/>
          <p:nvPr/>
        </p:nvSpPr>
        <p:spPr>
          <a:xfrm>
            <a:off x="-304800" y="4618039"/>
            <a:ext cx="1676400" cy="338554"/>
          </a:xfrm>
          <a:prstGeom prst="rect">
            <a:avLst/>
          </a:prstGeom>
          <a:noFill/>
        </p:spPr>
        <p:txBody>
          <a:bodyPr wrap="square" rtlCol="0">
            <a:spAutoFit/>
          </a:bodyPr>
          <a:lstStyle/>
          <a:p>
            <a:pPr algn="ctr"/>
            <a:r>
              <a:rPr lang="en-US" sz="1600" dirty="0" smtClean="0">
                <a:latin typeface="+mn-lt"/>
              </a:rPr>
              <a:t>July 2017</a:t>
            </a:r>
            <a:endParaRPr lang="en-US" sz="1600" dirty="0">
              <a:latin typeface="+mn-lt"/>
            </a:endParaRPr>
          </a:p>
        </p:txBody>
      </p:sp>
      <p:sp>
        <p:nvSpPr>
          <p:cNvPr id="21" name="TextBox 20"/>
          <p:cNvSpPr txBox="1"/>
          <p:nvPr/>
        </p:nvSpPr>
        <p:spPr>
          <a:xfrm>
            <a:off x="2514600" y="4632785"/>
            <a:ext cx="1676400" cy="338554"/>
          </a:xfrm>
          <a:prstGeom prst="rect">
            <a:avLst/>
          </a:prstGeom>
          <a:noFill/>
        </p:spPr>
        <p:txBody>
          <a:bodyPr wrap="square" rtlCol="0">
            <a:spAutoFit/>
          </a:bodyPr>
          <a:lstStyle/>
          <a:p>
            <a:pPr algn="ctr"/>
            <a:r>
              <a:rPr lang="en-US" sz="1600" dirty="0" smtClean="0">
                <a:latin typeface="+mn-lt"/>
              </a:rPr>
              <a:t>June 2018</a:t>
            </a:r>
            <a:endParaRPr lang="en-US" sz="1600" dirty="0">
              <a:latin typeface="+mn-lt"/>
            </a:endParaRPr>
          </a:p>
        </p:txBody>
      </p:sp>
      <p:sp>
        <p:nvSpPr>
          <p:cNvPr id="22" name="Right Arrow 21"/>
          <p:cNvSpPr/>
          <p:nvPr/>
        </p:nvSpPr>
        <p:spPr>
          <a:xfrm rot="10800000">
            <a:off x="3408401" y="3852178"/>
            <a:ext cx="1295399" cy="47651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cs typeface="Arial" panose="020B0604020202020204" pitchFamily="34" charset="0"/>
            </a:endParaRPr>
          </a:p>
        </p:txBody>
      </p:sp>
    </p:spTree>
    <p:extLst>
      <p:ext uri="{BB962C8B-B14F-4D97-AF65-F5344CB8AC3E}">
        <p14:creationId xmlns:p14="http://schemas.microsoft.com/office/powerpoint/2010/main" val="31328414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40</a:t>
            </a:fld>
            <a:endParaRPr lang="en-US"/>
          </a:p>
        </p:txBody>
      </p:sp>
      <p:sp>
        <p:nvSpPr>
          <p:cNvPr id="3" name="Content Placeholder 2"/>
          <p:cNvSpPr>
            <a:spLocks noGrp="1"/>
          </p:cNvSpPr>
          <p:nvPr>
            <p:ph idx="1"/>
          </p:nvPr>
        </p:nvSpPr>
        <p:spPr>
          <a:xfrm>
            <a:off x="359229" y="1228725"/>
            <a:ext cx="8327571" cy="5270046"/>
          </a:xfrm>
        </p:spPr>
        <p:txBody>
          <a:bodyPr>
            <a:normAutofit/>
          </a:bodyPr>
          <a:lstStyle/>
          <a:p>
            <a:pPr marL="0" indent="0" algn="ctr">
              <a:buNone/>
            </a:pPr>
            <a:endParaRPr lang="en-US" sz="2000" b="1" dirty="0"/>
          </a:p>
          <a:p>
            <a:r>
              <a:rPr lang="en-US" sz="2400" dirty="0" smtClean="0"/>
              <a:t>Is </a:t>
            </a:r>
            <a:r>
              <a:rPr lang="en-US" sz="2400" dirty="0"/>
              <a:t>your state ready for PERM based on what reviewers will need to see for review of </a:t>
            </a:r>
            <a:r>
              <a:rPr lang="en-US" sz="2400" dirty="0" smtClean="0"/>
              <a:t>the eligibility </a:t>
            </a:r>
            <a:r>
              <a:rPr lang="en-US" sz="2400" dirty="0"/>
              <a:t>criteria </a:t>
            </a:r>
            <a:r>
              <a:rPr lang="en-US" sz="2400" dirty="0" smtClean="0"/>
              <a:t>and all </a:t>
            </a:r>
            <a:r>
              <a:rPr lang="en-US" sz="2400" dirty="0"/>
              <a:t>actions under review?</a:t>
            </a:r>
          </a:p>
          <a:p>
            <a:pPr marL="0" indent="0">
              <a:buNone/>
            </a:pPr>
            <a:endParaRPr lang="en-US" sz="2400" dirty="0"/>
          </a:p>
          <a:p>
            <a:r>
              <a:rPr lang="en-US" sz="2400" dirty="0"/>
              <a:t>If verifying electronically, does your state have a system indicator to confirm element was appropriately verified at the time of determination? </a:t>
            </a:r>
          </a:p>
          <a:p>
            <a:pPr marL="0" indent="0">
              <a:buNone/>
            </a:pPr>
            <a:endParaRPr lang="en-US" sz="2400" dirty="0"/>
          </a:p>
          <a:p>
            <a:r>
              <a:rPr lang="en-US" sz="2400" dirty="0"/>
              <a:t>Is your state maintaining all </a:t>
            </a:r>
            <a:r>
              <a:rPr lang="en-US" sz="2400" dirty="0" smtClean="0"/>
              <a:t>documents </a:t>
            </a:r>
            <a:r>
              <a:rPr lang="en-US" sz="2400" dirty="0"/>
              <a:t>required in making eligibility determinations?</a:t>
            </a:r>
          </a:p>
          <a:p>
            <a:pPr marL="0" indent="0">
              <a:buNone/>
            </a:pPr>
            <a:endParaRPr lang="en-US" dirty="0" smtClean="0"/>
          </a:p>
          <a:p>
            <a:pPr marL="514350" indent="-514350">
              <a:buFont typeface="+mj-lt"/>
              <a:buAutoNum type="arabicPeriod"/>
            </a:pPr>
            <a:endParaRPr lang="en-US" dirty="0"/>
          </a:p>
          <a:p>
            <a:pPr marL="0" indent="0">
              <a:buNone/>
            </a:pPr>
            <a:endParaRPr lang="en-US" dirty="0"/>
          </a:p>
        </p:txBody>
      </p:sp>
      <p:sp>
        <p:nvSpPr>
          <p:cNvPr id="4" name="Title 3"/>
          <p:cNvSpPr>
            <a:spLocks noGrp="1"/>
          </p:cNvSpPr>
          <p:nvPr>
            <p:ph type="title"/>
          </p:nvPr>
        </p:nvSpPr>
        <p:spPr>
          <a:xfrm>
            <a:off x="7257" y="271714"/>
            <a:ext cx="9144000" cy="694267"/>
          </a:xfrm>
        </p:spPr>
        <p:txBody>
          <a:bodyPr/>
          <a:lstStyle/>
          <a:p>
            <a:r>
              <a:rPr lang="en-US" sz="2800" dirty="0" smtClean="0">
                <a:latin typeface="Arial" panose="020B0604020202020204" pitchFamily="34" charset="0"/>
                <a:cs typeface="Arial" panose="020B0604020202020204" pitchFamily="34" charset="0"/>
              </a:rPr>
              <a:t>State Audit Trail</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9057465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41</a:t>
            </a:fld>
            <a:endParaRPr lang="en-US"/>
          </a:p>
        </p:txBody>
      </p:sp>
      <p:sp>
        <p:nvSpPr>
          <p:cNvPr id="3" name="Content Placeholder 2"/>
          <p:cNvSpPr>
            <a:spLocks noGrp="1"/>
          </p:cNvSpPr>
          <p:nvPr>
            <p:ph idx="1"/>
          </p:nvPr>
        </p:nvSpPr>
        <p:spPr>
          <a:xfrm>
            <a:off x="189781" y="1155939"/>
            <a:ext cx="8798944" cy="5565536"/>
          </a:xfrm>
        </p:spPr>
        <p:txBody>
          <a:bodyPr>
            <a:normAutofit/>
          </a:bodyPr>
          <a:lstStyle/>
          <a:p>
            <a:pPr marL="0" indent="0" algn="ctr">
              <a:buNone/>
            </a:pPr>
            <a:r>
              <a:rPr lang="en-US" sz="2400" b="1" dirty="0" smtClean="0">
                <a:effectLst>
                  <a:outerShdw blurRad="38100" dist="38100" dir="2700000" algn="tl">
                    <a:srgbClr val="000000">
                      <a:alpha val="43137"/>
                    </a:srgbClr>
                  </a:outerShdw>
                </a:effectLst>
              </a:rPr>
              <a:t>Electronic Verification</a:t>
            </a:r>
          </a:p>
          <a:p>
            <a:pPr marL="0" indent="0">
              <a:buNone/>
            </a:pPr>
            <a:r>
              <a:rPr lang="en-US" sz="1800" dirty="0"/>
              <a:t>There must be an indicator in the eligibility system associated with the action under review f</a:t>
            </a:r>
            <a:r>
              <a:rPr lang="en-US" sz="1800" dirty="0" smtClean="0"/>
              <a:t>or </a:t>
            </a:r>
            <a:r>
              <a:rPr lang="en-US" sz="1800" dirty="0"/>
              <a:t>all eligibility elements where electronic verification is utilized. </a:t>
            </a:r>
            <a:endParaRPr lang="en-US" sz="1800" dirty="0" smtClean="0"/>
          </a:p>
          <a:p>
            <a:pPr marL="0" indent="0">
              <a:buNone/>
            </a:pPr>
            <a:endParaRPr lang="en-US" sz="1800" dirty="0"/>
          </a:p>
          <a:p>
            <a:pPr marL="0" indent="0">
              <a:buNone/>
            </a:pPr>
            <a:r>
              <a:rPr lang="en-US" sz="1800" u="sng" dirty="0"/>
              <a:t>Examples of acceptable indicators within an eligibility system:</a:t>
            </a:r>
          </a:p>
          <a:p>
            <a:r>
              <a:rPr lang="en-US" sz="1800" dirty="0" smtClean="0"/>
              <a:t>The </a:t>
            </a:r>
            <a:r>
              <a:rPr lang="en-US" sz="1800" dirty="0"/>
              <a:t>state’s eligibility system contains a check box where a check appears when a data match occurred.  </a:t>
            </a:r>
            <a:endParaRPr lang="en-US" sz="1800" dirty="0" smtClean="0"/>
          </a:p>
          <a:p>
            <a:endParaRPr lang="en-US" sz="1800" dirty="0"/>
          </a:p>
          <a:p>
            <a:pPr marL="0" indent="0">
              <a:buNone/>
            </a:pPr>
            <a:endParaRPr lang="en-US" sz="1600" dirty="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Electronic Verification </a:t>
            </a:r>
            <a:endParaRPr lang="en-US" sz="28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2"/>
          <a:srcRect r="72171"/>
          <a:stretch/>
        </p:blipFill>
        <p:spPr>
          <a:xfrm>
            <a:off x="1295400" y="4038600"/>
            <a:ext cx="6612370" cy="1514612"/>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1819036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42</a:t>
            </a:fld>
            <a:endParaRPr lang="en-US"/>
          </a:p>
        </p:txBody>
      </p:sp>
      <p:sp>
        <p:nvSpPr>
          <p:cNvPr id="3" name="Content Placeholder 2"/>
          <p:cNvSpPr>
            <a:spLocks noGrp="1"/>
          </p:cNvSpPr>
          <p:nvPr>
            <p:ph idx="1"/>
          </p:nvPr>
        </p:nvSpPr>
        <p:spPr>
          <a:xfrm>
            <a:off x="189781" y="1155939"/>
            <a:ext cx="8798944" cy="5565536"/>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Electronic Verification</a:t>
            </a:r>
          </a:p>
          <a:p>
            <a:pPr marL="0" indent="0">
              <a:buNone/>
            </a:pPr>
            <a:endParaRPr lang="en-US" sz="1800" dirty="0"/>
          </a:p>
          <a:p>
            <a:pPr marL="0" indent="0">
              <a:buNone/>
            </a:pPr>
            <a:r>
              <a:rPr lang="en-US" sz="1800" u="sng" dirty="0"/>
              <a:t>Examples of acceptable indicators within an eligibility system</a:t>
            </a:r>
            <a:r>
              <a:rPr lang="en-US" sz="1800" u="sng" dirty="0" smtClean="0"/>
              <a:t>:</a:t>
            </a:r>
            <a:endParaRPr lang="en-US" sz="1800" dirty="0"/>
          </a:p>
          <a:p>
            <a:r>
              <a:rPr lang="en-US" sz="1800" dirty="0" smtClean="0"/>
              <a:t>The </a:t>
            </a:r>
            <a:r>
              <a:rPr lang="en-US" sz="1800" dirty="0"/>
              <a:t>state’s eligibility system provides more detailed information related to the electronic data match. </a:t>
            </a:r>
            <a:endParaRPr lang="en-US" sz="1800" dirty="0" smtClean="0"/>
          </a:p>
          <a:p>
            <a:pPr marL="0" indent="0">
              <a:buNone/>
            </a:pPr>
            <a:endParaRPr lang="en-US" sz="1600" dirty="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Electronic Verification- Examples</a:t>
            </a:r>
            <a:endParaRPr lang="en-US" sz="28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rotWithShape="1">
          <a:blip r:embed="rId2"/>
          <a:srcRect r="50424"/>
          <a:stretch/>
        </p:blipFill>
        <p:spPr>
          <a:xfrm>
            <a:off x="0" y="3200400"/>
            <a:ext cx="9111506" cy="3489326"/>
          </a:xfrm>
          <a:prstGeom prst="rect">
            <a:avLst/>
          </a:prstGeom>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7903493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43</a:t>
            </a:fld>
            <a:endParaRPr lang="en-US"/>
          </a:p>
        </p:txBody>
      </p:sp>
      <p:sp>
        <p:nvSpPr>
          <p:cNvPr id="3" name="Content Placeholder 2"/>
          <p:cNvSpPr>
            <a:spLocks noGrp="1"/>
          </p:cNvSpPr>
          <p:nvPr>
            <p:ph idx="1"/>
          </p:nvPr>
        </p:nvSpPr>
        <p:spPr>
          <a:xfrm>
            <a:off x="212271" y="1061357"/>
            <a:ext cx="8621486" cy="5660118"/>
          </a:xfrm>
        </p:spPr>
        <p:txBody>
          <a:bodyPr>
            <a:normAutofit/>
          </a:bodyPr>
          <a:lstStyle/>
          <a:p>
            <a:pPr marL="0" indent="0" algn="ctr">
              <a:buNone/>
            </a:pPr>
            <a:endParaRPr lang="en-US" sz="2400" b="1" dirty="0" smtClean="0">
              <a:effectLst>
                <a:outerShdw blurRad="38100" dist="38100" dir="2700000" algn="tl">
                  <a:srgbClr val="000000">
                    <a:alpha val="43137"/>
                  </a:srgbClr>
                </a:outerShdw>
              </a:effectLst>
            </a:endParaRPr>
          </a:p>
          <a:p>
            <a:pPr marL="0" indent="0" algn="ctr">
              <a:buNone/>
            </a:pPr>
            <a:r>
              <a:rPr lang="en-US" sz="2400" b="1" dirty="0" smtClean="0">
                <a:effectLst>
                  <a:outerShdw blurRad="38100" dist="38100" dir="2700000" algn="tl">
                    <a:srgbClr val="000000">
                      <a:alpha val="43137"/>
                    </a:srgbClr>
                  </a:outerShdw>
                </a:effectLst>
              </a:rPr>
              <a:t>Electronic Verification</a:t>
            </a:r>
          </a:p>
          <a:p>
            <a:pPr marL="0" indent="0">
              <a:buNone/>
            </a:pPr>
            <a:r>
              <a:rPr lang="en-US" sz="1800" u="sng" dirty="0" smtClean="0"/>
              <a:t>Examples </a:t>
            </a:r>
            <a:r>
              <a:rPr lang="en-US" sz="1800" u="sng" dirty="0"/>
              <a:t>of acceptable indicators within an eligibility system:</a:t>
            </a:r>
          </a:p>
          <a:p>
            <a:r>
              <a:rPr lang="en-US" sz="1800" dirty="0" smtClean="0"/>
              <a:t>The </a:t>
            </a:r>
            <a:r>
              <a:rPr lang="en-US" sz="1800" dirty="0"/>
              <a:t>state’s eligibility system displays information that the electronic data match </a:t>
            </a:r>
            <a:r>
              <a:rPr lang="en-US" sz="1800" dirty="0" smtClean="0"/>
              <a:t>occurred.</a:t>
            </a:r>
          </a:p>
          <a:p>
            <a:pPr>
              <a:buFont typeface="+mj-lt"/>
              <a:buAutoNum type="arabicPeriod"/>
            </a:pPr>
            <a:endParaRPr lang="en-US" sz="1600" dirty="0"/>
          </a:p>
          <a:p>
            <a:pPr marL="0" indent="0">
              <a:buNone/>
            </a:pPr>
            <a:endParaRPr lang="en-US" sz="1800" dirty="0" smtClean="0"/>
          </a:p>
          <a:p>
            <a:pPr marL="0" indent="0">
              <a:buNone/>
            </a:pPr>
            <a:endParaRPr lang="en-US" sz="1600" dirty="0" smtClean="0"/>
          </a:p>
          <a:p>
            <a:pPr marL="0" indent="0">
              <a:buNone/>
            </a:pPr>
            <a:endParaRPr lang="en-US" sz="1600" dirty="0"/>
          </a:p>
        </p:txBody>
      </p:sp>
      <p:sp>
        <p:nvSpPr>
          <p:cNvPr id="4" name="Title 3"/>
          <p:cNvSpPr>
            <a:spLocks noGrp="1"/>
          </p:cNvSpPr>
          <p:nvPr>
            <p:ph type="title"/>
          </p:nvPr>
        </p:nvSpPr>
        <p:spPr>
          <a:xfrm>
            <a:off x="0" y="135467"/>
            <a:ext cx="9144000" cy="1007533"/>
          </a:xfrm>
        </p:spPr>
        <p:txBody>
          <a:bodyPr/>
          <a:lstStyle/>
          <a:p>
            <a:r>
              <a:rPr lang="en-US" sz="2800" dirty="0" smtClean="0">
                <a:latin typeface="Arial" panose="020B0604020202020204" pitchFamily="34" charset="0"/>
                <a:cs typeface="Arial" panose="020B0604020202020204" pitchFamily="34" charset="0"/>
              </a:rPr>
              <a:t>Electronic Verification- Example Indicator</a:t>
            </a:r>
            <a:endParaRPr lang="en-US" sz="28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rotWithShape="1">
          <a:blip r:embed="rId2"/>
          <a:srcRect r="55852"/>
          <a:stretch/>
        </p:blipFill>
        <p:spPr>
          <a:xfrm>
            <a:off x="76201" y="3053166"/>
            <a:ext cx="8915400" cy="1137834"/>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6659716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44</a:t>
            </a:fld>
            <a:endParaRPr lang="en-US"/>
          </a:p>
        </p:txBody>
      </p:sp>
      <p:sp>
        <p:nvSpPr>
          <p:cNvPr id="3" name="Content Placeholder 2"/>
          <p:cNvSpPr>
            <a:spLocks noGrp="1"/>
          </p:cNvSpPr>
          <p:nvPr>
            <p:ph idx="1"/>
          </p:nvPr>
        </p:nvSpPr>
        <p:spPr>
          <a:xfrm>
            <a:off x="212271" y="1061357"/>
            <a:ext cx="8621486" cy="5660118"/>
          </a:xfrm>
        </p:spPr>
        <p:txBody>
          <a:bodyPr>
            <a:normAutofit/>
          </a:bodyPr>
          <a:lstStyle/>
          <a:p>
            <a:pPr marL="0" indent="0" algn="ctr">
              <a:buNone/>
            </a:pPr>
            <a:r>
              <a:rPr lang="en-US" sz="2400" b="1" dirty="0" smtClean="0">
                <a:effectLst>
                  <a:outerShdw blurRad="38100" dist="38100" dir="2700000" algn="tl">
                    <a:srgbClr val="000000">
                      <a:alpha val="43137"/>
                    </a:srgbClr>
                  </a:outerShdw>
                </a:effectLst>
              </a:rPr>
              <a:t>Electronic Verification</a:t>
            </a:r>
          </a:p>
          <a:p>
            <a:pPr marL="0" indent="0">
              <a:buNone/>
            </a:pPr>
            <a:r>
              <a:rPr lang="en-US" sz="1800" u="sng" dirty="0" smtClean="0"/>
              <a:t>Examples </a:t>
            </a:r>
            <a:r>
              <a:rPr lang="en-US" sz="1800" u="sng" dirty="0"/>
              <a:t>of acceptable indicators within an eligibility system</a:t>
            </a:r>
            <a:r>
              <a:rPr lang="en-US" sz="1800" u="sng" dirty="0" smtClean="0"/>
              <a:t>:</a:t>
            </a:r>
            <a:endParaRPr lang="en-US" sz="1600" dirty="0"/>
          </a:p>
          <a:p>
            <a:r>
              <a:rPr lang="en-US" sz="1800" dirty="0" smtClean="0"/>
              <a:t>The </a:t>
            </a:r>
            <a:r>
              <a:rPr lang="en-US" sz="1800" dirty="0"/>
              <a:t>state’s eligibility system contains a separate verification page for each eligibility decision.  The verification page lists the verification element and the verification </a:t>
            </a:r>
            <a:r>
              <a:rPr lang="en-US" sz="1800" dirty="0" smtClean="0"/>
              <a:t>status. </a:t>
            </a:r>
          </a:p>
          <a:p>
            <a:pPr marL="0" indent="0">
              <a:buNone/>
            </a:pPr>
            <a:endParaRPr lang="en-US" sz="1600" dirty="0" smtClean="0"/>
          </a:p>
          <a:p>
            <a:pPr marL="0" indent="0">
              <a:buNone/>
            </a:pPr>
            <a:endParaRPr lang="en-US" sz="1600" dirty="0"/>
          </a:p>
        </p:txBody>
      </p:sp>
      <p:sp>
        <p:nvSpPr>
          <p:cNvPr id="4" name="Title 3"/>
          <p:cNvSpPr>
            <a:spLocks noGrp="1"/>
          </p:cNvSpPr>
          <p:nvPr>
            <p:ph type="title"/>
          </p:nvPr>
        </p:nvSpPr>
        <p:spPr>
          <a:xfrm>
            <a:off x="-279763" y="157400"/>
            <a:ext cx="9144000" cy="694267"/>
          </a:xfrm>
        </p:spPr>
        <p:txBody>
          <a:bodyPr/>
          <a:lstStyle/>
          <a:p>
            <a:r>
              <a:rPr lang="en-US" sz="2800" dirty="0" smtClean="0">
                <a:latin typeface="Arial" panose="020B0604020202020204" pitchFamily="34" charset="0"/>
                <a:cs typeface="Arial" panose="020B0604020202020204" pitchFamily="34" charset="0"/>
              </a:rPr>
              <a:t>Electronic Verification- Examples </a:t>
            </a:r>
            <a:endParaRPr lang="en-US" sz="2800"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2"/>
          <a:srcRect r="62894"/>
          <a:stretch/>
        </p:blipFill>
        <p:spPr>
          <a:xfrm>
            <a:off x="1295400" y="2590800"/>
            <a:ext cx="5993675" cy="3514196"/>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0785525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45</a:t>
            </a:fld>
            <a:endParaRPr lang="en-US"/>
          </a:p>
        </p:txBody>
      </p:sp>
      <p:sp>
        <p:nvSpPr>
          <p:cNvPr id="3" name="Content Placeholder 2"/>
          <p:cNvSpPr>
            <a:spLocks noGrp="1"/>
          </p:cNvSpPr>
          <p:nvPr>
            <p:ph idx="1"/>
          </p:nvPr>
        </p:nvSpPr>
        <p:spPr>
          <a:xfrm>
            <a:off x="310243" y="1304925"/>
            <a:ext cx="8214632" cy="5275489"/>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Citizenship and Immigration Status, Social Security Number</a:t>
            </a:r>
          </a:p>
          <a:p>
            <a:pPr marL="0" indent="0">
              <a:buNone/>
            </a:pPr>
            <a:endParaRPr lang="en-US" sz="2800" b="1" dirty="0" smtClean="0">
              <a:effectLst>
                <a:outerShdw blurRad="38100" dist="38100" dir="2700000" algn="tl">
                  <a:srgbClr val="000000">
                    <a:alpha val="43137"/>
                  </a:srgbClr>
                </a:outerShdw>
              </a:effectLst>
            </a:endParaRPr>
          </a:p>
          <a:p>
            <a:r>
              <a:rPr lang="en-US" sz="2800" dirty="0" smtClean="0"/>
              <a:t>If verified electronically, states will need to have an indicator in the eligibility system showing that citizenship/immigration status and/or social security  is verified.</a:t>
            </a:r>
          </a:p>
          <a:p>
            <a:pPr marL="0" indent="0">
              <a:buNone/>
            </a:pPr>
            <a:endParaRPr lang="en-US" sz="2800" dirty="0" smtClean="0"/>
          </a:p>
          <a:p>
            <a:r>
              <a:rPr lang="en-US" sz="2800" dirty="0" smtClean="0"/>
              <a:t>If verified in hard copy, states must have the acceptable documents available.</a:t>
            </a:r>
          </a:p>
          <a:p>
            <a:pPr marL="0" indent="0" algn="ctr">
              <a:buNone/>
            </a:pPr>
            <a:endParaRPr lang="en-US" dirty="0" smtClean="0"/>
          </a:p>
          <a:p>
            <a:pPr marL="0" indent="0" algn="ctr">
              <a:buNone/>
            </a:pPr>
            <a:endParaRPr lang="en-US" dirty="0"/>
          </a:p>
          <a:p>
            <a:pPr marL="0" indent="0">
              <a:buNone/>
            </a:pPr>
            <a:endParaRPr lang="en-US" dirty="0"/>
          </a:p>
        </p:txBody>
      </p:sp>
      <p:sp>
        <p:nvSpPr>
          <p:cNvPr id="4" name="Title 3"/>
          <p:cNvSpPr>
            <a:spLocks noGrp="1"/>
          </p:cNvSpPr>
          <p:nvPr>
            <p:ph type="title"/>
          </p:nvPr>
        </p:nvSpPr>
        <p:spPr>
          <a:xfrm>
            <a:off x="0" y="135467"/>
            <a:ext cx="9144000" cy="931333"/>
          </a:xfrm>
        </p:spPr>
        <p:txBody>
          <a:bodyPr/>
          <a:lstStyle/>
          <a:p>
            <a:r>
              <a:rPr lang="en-US" sz="2800" dirty="0" smtClean="0"/>
              <a:t> </a:t>
            </a:r>
            <a:r>
              <a:rPr lang="en-US" sz="2800" dirty="0" smtClean="0">
                <a:latin typeface="Arial" panose="020B0604020202020204" pitchFamily="34" charset="0"/>
                <a:cs typeface="Arial" panose="020B0604020202020204" pitchFamily="34" charset="0"/>
              </a:rPr>
              <a:t>State Audit Trail Examples</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8471150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46</a:t>
            </a:fld>
            <a:endParaRPr lang="en-US"/>
          </a:p>
        </p:txBody>
      </p:sp>
      <p:sp>
        <p:nvSpPr>
          <p:cNvPr id="3" name="Content Placeholder 2"/>
          <p:cNvSpPr>
            <a:spLocks noGrp="1"/>
          </p:cNvSpPr>
          <p:nvPr>
            <p:ph idx="1"/>
          </p:nvPr>
        </p:nvSpPr>
        <p:spPr>
          <a:xfrm>
            <a:off x="391886" y="1220522"/>
            <a:ext cx="8504464" cy="5343563"/>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Residency, Age/Date of Birth, Household Size</a:t>
            </a:r>
          </a:p>
          <a:p>
            <a:pPr marL="0" indent="0" algn="ctr">
              <a:buNone/>
            </a:pPr>
            <a:endParaRPr lang="en-US" sz="2800" dirty="0"/>
          </a:p>
          <a:p>
            <a:r>
              <a:rPr lang="en-US" sz="2800" dirty="0" smtClean="0"/>
              <a:t>If state does not accept self-attestation, and if verified electronically, there must be an indicator in the system showing that appropriate third party data sources were verified.</a:t>
            </a:r>
          </a:p>
          <a:p>
            <a:pPr marL="0" indent="0">
              <a:buNone/>
            </a:pPr>
            <a:endParaRPr lang="en-US" sz="2800" dirty="0" smtClean="0"/>
          </a:p>
          <a:p>
            <a:r>
              <a:rPr lang="en-US" sz="2800" dirty="0" smtClean="0"/>
              <a:t> If verified via hard copy, appropriate documents must be available to reviewer. </a:t>
            </a:r>
            <a:endParaRPr lang="en-US" sz="2800" dirty="0"/>
          </a:p>
          <a:p>
            <a:pPr marL="0" indent="0">
              <a:buNone/>
            </a:pPr>
            <a:endParaRPr lang="en-US" sz="2800" dirty="0"/>
          </a:p>
        </p:txBody>
      </p:sp>
      <p:sp>
        <p:nvSpPr>
          <p:cNvPr id="4" name="Title 3"/>
          <p:cNvSpPr>
            <a:spLocks noGrp="1"/>
          </p:cNvSpPr>
          <p:nvPr>
            <p:ph type="title"/>
          </p:nvPr>
        </p:nvSpPr>
        <p:spPr/>
        <p:txBody>
          <a:bodyPr/>
          <a:lstStyle/>
          <a:p>
            <a:r>
              <a:rPr lang="en-US" sz="2800" dirty="0" smtClean="0"/>
              <a:t> </a:t>
            </a:r>
            <a:r>
              <a:rPr lang="en-US" sz="2400" dirty="0" smtClean="0">
                <a:latin typeface="Arial" panose="020B0604020202020204" pitchFamily="34" charset="0"/>
                <a:cs typeface="Arial" panose="020B0604020202020204" pitchFamily="34" charset="0"/>
              </a:rPr>
              <a:t>State Audit Trail – Examples </a:t>
            </a:r>
            <a:r>
              <a:rPr lang="en-US" sz="2400" dirty="0" err="1" smtClean="0">
                <a:latin typeface="Arial" panose="020B0604020202020204" pitchFamily="34" charset="0"/>
                <a:cs typeface="Arial" panose="020B0604020202020204" pitchFamily="34" charset="0"/>
              </a:rPr>
              <a:t>Con’t</a:t>
            </a:r>
            <a:r>
              <a:rPr lang="en-US" sz="2400" dirty="0" smtClean="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18803576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47</a:t>
            </a:fld>
            <a:endParaRPr lang="en-US"/>
          </a:p>
        </p:txBody>
      </p:sp>
      <p:sp>
        <p:nvSpPr>
          <p:cNvPr id="3" name="Content Placeholder 2"/>
          <p:cNvSpPr>
            <a:spLocks noGrp="1"/>
          </p:cNvSpPr>
          <p:nvPr>
            <p:ph idx="1"/>
          </p:nvPr>
        </p:nvSpPr>
        <p:spPr>
          <a:xfrm>
            <a:off x="424543" y="1245054"/>
            <a:ext cx="8262257" cy="5237389"/>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Income</a:t>
            </a:r>
            <a:r>
              <a:rPr lang="en-US" sz="2800" b="1" dirty="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and Resources/Assets</a:t>
            </a:r>
          </a:p>
          <a:p>
            <a:pPr marL="0" indent="0" algn="ctr">
              <a:buNone/>
            </a:pPr>
            <a:endParaRPr lang="en-US" sz="2800" b="1" dirty="0" smtClean="0">
              <a:effectLst>
                <a:outerShdw blurRad="38100" dist="38100" dir="2700000" algn="tl">
                  <a:srgbClr val="000000">
                    <a:alpha val="43137"/>
                  </a:srgbClr>
                </a:outerShdw>
              </a:effectLst>
            </a:endParaRPr>
          </a:p>
          <a:p>
            <a:r>
              <a:rPr lang="en-US" sz="2800" dirty="0" smtClean="0"/>
              <a:t>If </a:t>
            </a:r>
            <a:r>
              <a:rPr lang="en-US" sz="2800" dirty="0"/>
              <a:t>verified electronically, states will need to have an indicator in the eligibility system showing </a:t>
            </a:r>
            <a:r>
              <a:rPr lang="en-US" sz="2800" dirty="0" smtClean="0"/>
              <a:t>that income and resources/assets were verified (for applicants for whom assets are a factor </a:t>
            </a:r>
            <a:r>
              <a:rPr lang="en-US" sz="2800" dirty="0"/>
              <a:t>o</a:t>
            </a:r>
            <a:r>
              <a:rPr lang="en-US" sz="2800" dirty="0" smtClean="0"/>
              <a:t>f eligibility).</a:t>
            </a:r>
          </a:p>
          <a:p>
            <a:endParaRPr lang="en-US" sz="2800" dirty="0"/>
          </a:p>
          <a:p>
            <a:r>
              <a:rPr lang="en-US" sz="2800" dirty="0"/>
              <a:t>If verified in hard copy, states must have the acceptable </a:t>
            </a:r>
            <a:r>
              <a:rPr lang="en-US" sz="2800" dirty="0" smtClean="0"/>
              <a:t>documents available.</a:t>
            </a:r>
            <a:endParaRPr lang="en-US" sz="2800" dirty="0">
              <a:effectLst>
                <a:outerShdw blurRad="38100" dist="38100" dir="2700000" algn="tl">
                  <a:srgbClr val="000000">
                    <a:alpha val="43137"/>
                  </a:srgbClr>
                </a:outerShdw>
              </a:effectLst>
            </a:endParaRPr>
          </a:p>
          <a:p>
            <a:pPr marL="0" indent="0">
              <a:buNone/>
            </a:pPr>
            <a:endParaRPr lang="en-US" sz="2800" dirty="0"/>
          </a:p>
        </p:txBody>
      </p:sp>
      <p:sp>
        <p:nvSpPr>
          <p:cNvPr id="4" name="Title 3"/>
          <p:cNvSpPr>
            <a:spLocks noGrp="1"/>
          </p:cNvSpPr>
          <p:nvPr>
            <p:ph type="title"/>
          </p:nvPr>
        </p:nvSpPr>
        <p:spPr>
          <a:xfrm>
            <a:off x="0" y="0"/>
            <a:ext cx="9144000" cy="914399"/>
          </a:xfrm>
        </p:spPr>
        <p:txBody>
          <a:bodyPr/>
          <a:lstStyle/>
          <a:p>
            <a:r>
              <a:rPr lang="en-US" sz="2800"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State Audit Trail- Additional Examples </a:t>
            </a:r>
            <a:endParaRPr lang="en-US" sz="24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756595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48</a:t>
            </a:fld>
            <a:endParaRPr lang="en-US"/>
          </a:p>
        </p:txBody>
      </p:sp>
      <p:sp>
        <p:nvSpPr>
          <p:cNvPr id="3" name="Content Placeholder 2"/>
          <p:cNvSpPr>
            <a:spLocks noGrp="1"/>
          </p:cNvSpPr>
          <p:nvPr>
            <p:ph idx="1"/>
          </p:nvPr>
        </p:nvSpPr>
        <p:spPr>
          <a:xfrm>
            <a:off x="408214" y="1444360"/>
            <a:ext cx="8278586" cy="5054411"/>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Blindness and Disability</a:t>
            </a:r>
          </a:p>
          <a:p>
            <a:pPr marL="0" indent="0" algn="ctr">
              <a:buNone/>
            </a:pPr>
            <a:endParaRPr lang="en-US" sz="2800" b="1" dirty="0" smtClean="0">
              <a:effectLst>
                <a:outerShdw blurRad="38100" dist="38100" dir="2700000" algn="tl">
                  <a:srgbClr val="000000">
                    <a:alpha val="43137"/>
                  </a:srgbClr>
                </a:outerShdw>
              </a:effectLst>
            </a:endParaRPr>
          </a:p>
          <a:p>
            <a:r>
              <a:rPr lang="en-US" sz="2800" dirty="0" smtClean="0"/>
              <a:t>Documentation is required in the record that confirms blindness/disability was appropriately verified at the time of determination.</a:t>
            </a:r>
          </a:p>
          <a:p>
            <a:pPr marL="0" indent="0">
              <a:buNone/>
            </a:pPr>
            <a:endParaRPr lang="en-US" sz="2800" dirty="0" smtClean="0"/>
          </a:p>
          <a:p>
            <a:r>
              <a:rPr lang="en-US" sz="2800" dirty="0" smtClean="0"/>
              <a:t>PERM reviewers will need to see supporting medical documentation confirming disability/blindness. </a:t>
            </a:r>
            <a:endParaRPr lang="en-US" sz="2800" dirty="0"/>
          </a:p>
        </p:txBody>
      </p:sp>
      <p:sp>
        <p:nvSpPr>
          <p:cNvPr id="4" name="Title 3"/>
          <p:cNvSpPr>
            <a:spLocks noGrp="1"/>
          </p:cNvSpPr>
          <p:nvPr>
            <p:ph type="title"/>
          </p:nvPr>
        </p:nvSpPr>
        <p:spPr/>
        <p:txBody>
          <a:bodyPr/>
          <a:lstStyle/>
          <a:p>
            <a:r>
              <a:rPr lang="en-US" sz="2800" dirty="0" smtClean="0"/>
              <a:t> </a:t>
            </a:r>
            <a:r>
              <a:rPr lang="en-US" sz="2800" dirty="0" smtClean="0">
                <a:latin typeface="Arial" panose="020B0604020202020204" pitchFamily="34" charset="0"/>
                <a:cs typeface="Arial" panose="020B0604020202020204" pitchFamily="34" charset="0"/>
              </a:rPr>
              <a:t>State Audit Trail –More Examples</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834486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49</a:t>
            </a:fld>
            <a:endParaRPr lang="en-US"/>
          </a:p>
        </p:txBody>
      </p:sp>
      <p:sp>
        <p:nvSpPr>
          <p:cNvPr id="3" name="Content Placeholder 2"/>
          <p:cNvSpPr>
            <a:spLocks noGrp="1"/>
          </p:cNvSpPr>
          <p:nvPr>
            <p:ph idx="1"/>
          </p:nvPr>
        </p:nvSpPr>
        <p:spPr>
          <a:xfrm>
            <a:off x="391886" y="1184223"/>
            <a:ext cx="8294914" cy="5314547"/>
          </a:xfrm>
        </p:spPr>
        <p:txBody>
          <a:bodyPr>
            <a:normAutofit/>
          </a:bodyPr>
          <a:lstStyle/>
          <a:p>
            <a:pPr marL="0" indent="0" algn="ctr">
              <a:buNone/>
            </a:pPr>
            <a:r>
              <a:rPr lang="en-US" sz="2600" b="1" dirty="0" smtClean="0">
                <a:effectLst>
                  <a:outerShdw blurRad="38100" dist="38100" dir="2700000" algn="tl">
                    <a:srgbClr val="000000">
                      <a:alpha val="43137"/>
                    </a:srgbClr>
                  </a:outerShdw>
                </a:effectLst>
              </a:rPr>
              <a:t>Maintaining Medicaid and CHIP Applications</a:t>
            </a:r>
          </a:p>
          <a:p>
            <a:pPr marL="0" indent="0" algn="ctr">
              <a:buNone/>
            </a:pPr>
            <a:r>
              <a:rPr lang="en-US" sz="2600" b="1" dirty="0" smtClean="0">
                <a:effectLst>
                  <a:outerShdw blurRad="38100" dist="38100" dir="2700000" algn="tl">
                    <a:srgbClr val="000000">
                      <a:alpha val="43137"/>
                    </a:srgbClr>
                  </a:outerShdw>
                </a:effectLst>
              </a:rPr>
              <a:t> </a:t>
            </a:r>
          </a:p>
          <a:p>
            <a:r>
              <a:rPr lang="en-US" sz="2600" dirty="0"/>
              <a:t>The </a:t>
            </a:r>
            <a:r>
              <a:rPr lang="en-US" sz="2600" dirty="0" smtClean="0"/>
              <a:t>original </a:t>
            </a:r>
            <a:r>
              <a:rPr lang="en-US" sz="2600" dirty="0"/>
              <a:t>application or redetermination form must be made available to the PERM </a:t>
            </a:r>
            <a:r>
              <a:rPr lang="en-US" sz="2600" dirty="0" smtClean="0"/>
              <a:t>reviewer. </a:t>
            </a:r>
          </a:p>
          <a:p>
            <a:r>
              <a:rPr lang="en-US" sz="2600" dirty="0" smtClean="0"/>
              <a:t>The </a:t>
            </a:r>
            <a:r>
              <a:rPr lang="en-US" sz="2600" dirty="0"/>
              <a:t>original application or redetermination may be electronic or hard copy, but should include a record of the information the applicant submitted and the applicant’s signature. </a:t>
            </a:r>
            <a:endParaRPr lang="en-US" sz="2600" dirty="0" smtClean="0"/>
          </a:p>
          <a:p>
            <a:r>
              <a:rPr lang="en-US" sz="2600" dirty="0" smtClean="0"/>
              <a:t>Applies to all application types including: online, in person, and via phone, unless a </a:t>
            </a:r>
            <a:r>
              <a:rPr lang="en-US" sz="2600" dirty="0"/>
              <a:t>passive </a:t>
            </a:r>
            <a:r>
              <a:rPr lang="en-US" sz="2600" dirty="0" smtClean="0"/>
              <a:t>renewal. </a:t>
            </a:r>
            <a:endParaRPr lang="en-US" sz="2600" dirty="0"/>
          </a:p>
          <a:p>
            <a:endParaRPr lang="en-US" sz="2800" dirty="0" smtClean="0"/>
          </a:p>
          <a:p>
            <a:pPr marL="0" indent="0" algn="ctr">
              <a:buNone/>
            </a:pPr>
            <a:endParaRPr lang="en-US" sz="2800" b="1" dirty="0" smtClean="0">
              <a:effectLst>
                <a:outerShdw blurRad="38100" dist="38100" dir="2700000" algn="tl">
                  <a:srgbClr val="000000">
                    <a:alpha val="43137"/>
                  </a:srgbClr>
                </a:outerShdw>
              </a:effectLst>
            </a:endParaRPr>
          </a:p>
          <a:p>
            <a:pPr marL="0" indent="0">
              <a:buNone/>
            </a:pPr>
            <a:endParaRPr lang="en-US" dirty="0" smtClean="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State Audit Trail - Applications</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658591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Eligibility Review</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880039826"/>
              </p:ext>
            </p:extLst>
          </p:nvPr>
        </p:nvGraphicFramePr>
        <p:xfrm>
          <a:off x="152401" y="2285999"/>
          <a:ext cx="8839198" cy="2759761"/>
        </p:xfrm>
        <a:graphic>
          <a:graphicData uri="http://schemas.openxmlformats.org/drawingml/2006/table">
            <a:tbl>
              <a:tblPr firstRow="1" firstCol="1" bandRow="1">
                <a:tableStyleId>{5C22544A-7EE6-4342-B048-85BDC9FD1C3A}</a:tableStyleId>
              </a:tblPr>
              <a:tblGrid>
                <a:gridCol w="1534583"/>
                <a:gridCol w="1364598"/>
                <a:gridCol w="2036574"/>
                <a:gridCol w="2009496"/>
                <a:gridCol w="1893947"/>
              </a:tblGrid>
              <a:tr h="495906">
                <a:tc>
                  <a:txBody>
                    <a:bodyPr/>
                    <a:lstStyle/>
                    <a:p>
                      <a:pPr marL="0" marR="0" algn="ctr">
                        <a:spcBef>
                          <a:spcPts val="0"/>
                        </a:spcBef>
                        <a:spcAft>
                          <a:spcPts val="0"/>
                        </a:spcAft>
                      </a:pPr>
                      <a:r>
                        <a:rPr lang="en-US" sz="1600" dirty="0" smtClean="0">
                          <a:effectLst/>
                          <a:latin typeface="+mn-lt"/>
                          <a:cs typeface="Arial" panose="020B0604020202020204" pitchFamily="34" charset="0"/>
                        </a:rPr>
                        <a:t>Item</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ctr">
                        <a:spcBef>
                          <a:spcPts val="0"/>
                        </a:spcBef>
                        <a:spcAft>
                          <a:spcPts val="0"/>
                        </a:spcAft>
                      </a:pPr>
                      <a:r>
                        <a:rPr lang="en-US" sz="1600" dirty="0" smtClean="0">
                          <a:solidFill>
                            <a:schemeClr val="bg1"/>
                          </a:solidFill>
                          <a:effectLst/>
                          <a:latin typeface="+mn-lt"/>
                          <a:ea typeface="Calibri" panose="020F0502020204030204" pitchFamily="34" charset="0"/>
                          <a:cs typeface="Arial" panose="020B0604020202020204" pitchFamily="34" charset="0"/>
                        </a:rPr>
                        <a:t>Component</a:t>
                      </a:r>
                      <a:r>
                        <a:rPr lang="en-US" sz="1600" baseline="0" dirty="0" smtClean="0">
                          <a:solidFill>
                            <a:schemeClr val="bg1"/>
                          </a:solidFill>
                          <a:effectLst/>
                          <a:latin typeface="+mn-lt"/>
                          <a:ea typeface="Calibri" panose="020F0502020204030204" pitchFamily="34" charset="0"/>
                          <a:cs typeface="Arial" panose="020B0604020202020204" pitchFamily="34" charset="0"/>
                        </a:rPr>
                        <a:t> Impacted</a:t>
                      </a:r>
                      <a:endParaRPr lang="en-US" sz="1600" dirty="0">
                        <a:solidFill>
                          <a:schemeClr val="bg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smtClean="0">
                          <a:effectLst/>
                          <a:latin typeface="+mn-lt"/>
                          <a:cs typeface="Arial" panose="020B0604020202020204" pitchFamily="34" charset="0"/>
                        </a:rPr>
                        <a:t>Current</a:t>
                      </a:r>
                      <a:r>
                        <a:rPr lang="en-US" sz="1600" baseline="0" dirty="0" smtClean="0">
                          <a:effectLst/>
                          <a:latin typeface="+mn-lt"/>
                          <a:cs typeface="Arial" panose="020B0604020202020204" pitchFamily="34" charset="0"/>
                        </a:rPr>
                        <a:t> Regulation</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ctr">
                        <a:spcBef>
                          <a:spcPts val="0"/>
                        </a:spcBef>
                        <a:spcAft>
                          <a:spcPts val="0"/>
                        </a:spcAft>
                      </a:pPr>
                      <a:r>
                        <a:rPr lang="en-US" sz="1600" dirty="0" smtClean="0">
                          <a:effectLst/>
                          <a:latin typeface="+mn-lt"/>
                          <a:cs typeface="Arial" panose="020B0604020202020204" pitchFamily="34" charset="0"/>
                        </a:rPr>
                        <a:t>Proposed Regulation</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ctr">
                        <a:spcBef>
                          <a:spcPts val="0"/>
                        </a:spcBef>
                        <a:spcAft>
                          <a:spcPts val="0"/>
                        </a:spcAft>
                      </a:pPr>
                      <a:r>
                        <a:rPr lang="en-US" sz="1600" dirty="0" smtClean="0">
                          <a:effectLst/>
                          <a:latin typeface="+mn-lt"/>
                          <a:ea typeface="+mn-ea"/>
                          <a:cs typeface="Arial" panose="020B0604020202020204" pitchFamily="34" charset="0"/>
                        </a:rPr>
                        <a:t>Rationale</a:t>
                      </a:r>
                      <a:endParaRPr lang="en-US" sz="1600" dirty="0">
                        <a:effectLst/>
                        <a:latin typeface="+mn-lt"/>
                        <a:ea typeface="Calibri" panose="020F0502020204030204" pitchFamily="34" charset="0"/>
                        <a:cs typeface="Arial" panose="020B0604020202020204" pitchFamily="34" charset="0"/>
                      </a:endParaRPr>
                    </a:p>
                  </a:txBody>
                  <a:tcPr marL="60810" marR="60810" marT="0" marB="0"/>
                </a:tc>
              </a:tr>
              <a:tr h="2263855">
                <a:tc>
                  <a:txBody>
                    <a:bodyPr/>
                    <a:lstStyle/>
                    <a:p>
                      <a:pPr marL="0" marR="0" algn="l">
                        <a:spcBef>
                          <a:spcPts val="0"/>
                        </a:spcBef>
                        <a:spcAft>
                          <a:spcPts val="0"/>
                        </a:spcAft>
                      </a:pPr>
                      <a:r>
                        <a:rPr lang="en-US" sz="1600" dirty="0" smtClean="0">
                          <a:effectLst/>
                          <a:latin typeface="+mn-lt"/>
                          <a:ea typeface="Calibri" panose="020F0502020204030204" pitchFamily="34" charset="0"/>
                          <a:cs typeface="Arial" panose="020B0604020202020204" pitchFamily="34" charset="0"/>
                        </a:rPr>
                        <a:t>Eligibility Review Responsibility</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l">
                        <a:spcBef>
                          <a:spcPts val="0"/>
                        </a:spcBef>
                        <a:spcAft>
                          <a:spcPts val="0"/>
                        </a:spcAft>
                      </a:pPr>
                      <a:r>
                        <a:rPr lang="en-US" sz="1600" dirty="0" smtClean="0">
                          <a:solidFill>
                            <a:schemeClr val="tx1"/>
                          </a:solidFill>
                          <a:effectLst/>
                          <a:latin typeface="+mn-lt"/>
                          <a:ea typeface="Calibri" panose="020F0502020204030204" pitchFamily="34" charset="0"/>
                          <a:cs typeface="Arial" panose="020B0604020202020204" pitchFamily="34" charset="0"/>
                        </a:rPr>
                        <a:t>Eligibility</a:t>
                      </a:r>
                      <a:endParaRPr lang="en-US" sz="1600" dirty="0">
                        <a:solidFill>
                          <a:schemeClr val="tx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l">
                        <a:spcBef>
                          <a:spcPts val="0"/>
                        </a:spcBef>
                        <a:spcAft>
                          <a:spcPts val="0"/>
                        </a:spcAft>
                      </a:pPr>
                      <a:r>
                        <a:rPr lang="en-US" sz="1600" dirty="0" smtClean="0">
                          <a:effectLst/>
                          <a:latin typeface="+mn-lt"/>
                          <a:ea typeface="Calibri" panose="020F0502020204030204" pitchFamily="34" charset="0"/>
                          <a:cs typeface="Arial" panose="020B0604020202020204" pitchFamily="34" charset="0"/>
                        </a:rPr>
                        <a:t>States are required to conduct their own eligibility reviews</a:t>
                      </a:r>
                      <a:r>
                        <a:rPr lang="en-US" sz="1600" baseline="0" dirty="0" smtClean="0">
                          <a:effectLst/>
                          <a:latin typeface="+mn-lt"/>
                          <a:ea typeface="Calibri" panose="020F0502020204030204" pitchFamily="34" charset="0"/>
                          <a:cs typeface="Arial" panose="020B0604020202020204" pitchFamily="34" charset="0"/>
                        </a:rPr>
                        <a:t> and report results to CMS</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l">
                        <a:spcBef>
                          <a:spcPts val="0"/>
                        </a:spcBef>
                        <a:spcAft>
                          <a:spcPts val="0"/>
                        </a:spcAft>
                      </a:pPr>
                      <a:r>
                        <a:rPr lang="en-US" sz="1600" dirty="0" smtClean="0">
                          <a:effectLst/>
                          <a:latin typeface="+mn-lt"/>
                          <a:ea typeface="Calibri" panose="020F0502020204030204" pitchFamily="34" charset="0"/>
                          <a:cs typeface="Arial" panose="020B0604020202020204" pitchFamily="34" charset="0"/>
                        </a:rPr>
                        <a:t>A federal contractor</a:t>
                      </a:r>
                      <a:r>
                        <a:rPr lang="en-US" sz="1600" baseline="0" dirty="0" smtClean="0">
                          <a:effectLst/>
                          <a:latin typeface="+mn-lt"/>
                          <a:ea typeface="Calibri" panose="020F0502020204030204" pitchFamily="34" charset="0"/>
                          <a:cs typeface="Arial" panose="020B0604020202020204" pitchFamily="34" charset="0"/>
                        </a:rPr>
                        <a:t> performs the PERM eligibility reviews with support from the state</a:t>
                      </a:r>
                      <a:endParaRPr lang="en-US" sz="16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285750" lvl="0" indent="-285750">
                        <a:buFont typeface="Arial" panose="020B0604020202020204" pitchFamily="34" charset="0"/>
                        <a:buChar char="•"/>
                      </a:pPr>
                      <a:r>
                        <a:rPr lang="en-US" sz="1600" kern="1200" dirty="0" smtClean="0">
                          <a:solidFill>
                            <a:schemeClr val="dk1"/>
                          </a:solidFill>
                          <a:effectLst/>
                          <a:latin typeface="+mn-lt"/>
                          <a:ea typeface="+mn-ea"/>
                          <a:cs typeface="Arial" panose="020B0604020202020204" pitchFamily="34" charset="0"/>
                        </a:rPr>
                        <a:t>Reduce state burden</a:t>
                      </a:r>
                    </a:p>
                    <a:p>
                      <a:pPr marL="0" lvl="0" indent="0">
                        <a:buFont typeface="Arial" panose="020B0604020202020204" pitchFamily="34" charset="0"/>
                        <a:buNone/>
                      </a:pPr>
                      <a:endParaRPr lang="en-US" sz="1600" kern="1200" dirty="0" smtClean="0">
                        <a:solidFill>
                          <a:schemeClr val="dk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600" kern="1200" dirty="0" smtClean="0">
                          <a:solidFill>
                            <a:schemeClr val="dk1"/>
                          </a:solidFill>
                          <a:effectLst/>
                          <a:latin typeface="+mn-lt"/>
                          <a:ea typeface="+mn-ea"/>
                          <a:cs typeface="Arial" panose="020B0604020202020204" pitchFamily="34" charset="0"/>
                        </a:rPr>
                        <a:t>Decrease review inconsistencies across</a:t>
                      </a:r>
                      <a:r>
                        <a:rPr lang="en-US" sz="1600" kern="1200" baseline="0" dirty="0" smtClean="0">
                          <a:solidFill>
                            <a:schemeClr val="dk1"/>
                          </a:solidFill>
                          <a:effectLst/>
                          <a:latin typeface="+mn-lt"/>
                          <a:ea typeface="+mn-ea"/>
                          <a:cs typeface="Arial" panose="020B0604020202020204" pitchFamily="34" charset="0"/>
                        </a:rPr>
                        <a:t> states</a:t>
                      </a:r>
                      <a:endParaRPr lang="en-US" sz="1600" kern="1200" dirty="0" smtClean="0">
                        <a:solidFill>
                          <a:schemeClr val="dk1"/>
                        </a:solidFill>
                        <a:effectLst/>
                        <a:latin typeface="+mn-lt"/>
                        <a:ea typeface="+mn-ea"/>
                        <a:cs typeface="Arial" panose="020B0604020202020204" pitchFamily="34" charset="0"/>
                      </a:endParaRPr>
                    </a:p>
                  </a:txBody>
                  <a:tcPr marL="60810" marR="60810" marT="0" marB="0"/>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50</a:t>
            </a:fld>
            <a:endParaRPr lang="en-US"/>
          </a:p>
        </p:txBody>
      </p:sp>
      <p:sp>
        <p:nvSpPr>
          <p:cNvPr id="3" name="Content Placeholder 2"/>
          <p:cNvSpPr>
            <a:spLocks noGrp="1"/>
          </p:cNvSpPr>
          <p:nvPr>
            <p:ph idx="1"/>
          </p:nvPr>
        </p:nvSpPr>
        <p:spPr>
          <a:xfrm>
            <a:off x="375557" y="1184223"/>
            <a:ext cx="8311243" cy="5412519"/>
          </a:xfrm>
        </p:spPr>
        <p:txBody>
          <a:bodyPr>
            <a:normAutofit fontScale="25000" lnSpcReduction="20000"/>
          </a:bodyPr>
          <a:lstStyle/>
          <a:p>
            <a:pPr marL="0" indent="0" algn="ctr">
              <a:buNone/>
            </a:pPr>
            <a:r>
              <a:rPr lang="en-US" sz="9600" b="1" dirty="0" smtClean="0">
                <a:effectLst>
                  <a:outerShdw blurRad="38100" dist="38100" dir="2700000" algn="tl">
                    <a:srgbClr val="000000">
                      <a:alpha val="43137"/>
                    </a:srgbClr>
                  </a:outerShdw>
                </a:effectLst>
              </a:rPr>
              <a:t>Maintaining  </a:t>
            </a:r>
            <a:r>
              <a:rPr lang="en-US" sz="9600" b="1" dirty="0">
                <a:effectLst>
                  <a:outerShdw blurRad="38100" dist="38100" dir="2700000" algn="tl">
                    <a:srgbClr val="000000">
                      <a:alpha val="43137"/>
                    </a:srgbClr>
                  </a:outerShdw>
                </a:effectLst>
              </a:rPr>
              <a:t>Application Signatures</a:t>
            </a:r>
          </a:p>
          <a:p>
            <a:pPr marL="0" indent="0">
              <a:buNone/>
            </a:pPr>
            <a:endParaRPr lang="en-US" sz="7200" dirty="0" smtClean="0"/>
          </a:p>
          <a:p>
            <a:pPr marL="0" indent="0">
              <a:buNone/>
            </a:pPr>
            <a:r>
              <a:rPr lang="en-US" sz="7200" dirty="0" smtClean="0"/>
              <a:t>The </a:t>
            </a:r>
            <a:r>
              <a:rPr lang="en-US" sz="7200" dirty="0"/>
              <a:t>type of documentation that must be </a:t>
            </a:r>
            <a:r>
              <a:rPr lang="en-US" sz="7200" dirty="0" smtClean="0"/>
              <a:t>provided for PERM reviewers </a:t>
            </a:r>
            <a:r>
              <a:rPr lang="en-US" sz="7200" dirty="0"/>
              <a:t>to verify the signature varies by the channel of the </a:t>
            </a:r>
            <a:r>
              <a:rPr lang="en-US" sz="7200" dirty="0" smtClean="0"/>
              <a:t>application:</a:t>
            </a:r>
          </a:p>
          <a:p>
            <a:pPr marL="0" indent="0">
              <a:buNone/>
            </a:pPr>
            <a:endParaRPr lang="en-US" sz="7200" dirty="0" smtClean="0"/>
          </a:p>
          <a:p>
            <a:r>
              <a:rPr lang="en-US" sz="7200" b="1" dirty="0"/>
              <a:t>P</a:t>
            </a:r>
            <a:r>
              <a:rPr lang="en-US" sz="7200" b="1" dirty="0" smtClean="0"/>
              <a:t>aper </a:t>
            </a:r>
            <a:r>
              <a:rPr lang="en-US" sz="7200" b="1" dirty="0"/>
              <a:t>application/redetermination </a:t>
            </a:r>
            <a:r>
              <a:rPr lang="en-US" sz="7200" b="1" dirty="0" smtClean="0"/>
              <a:t>form: </a:t>
            </a:r>
            <a:r>
              <a:rPr lang="en-US" sz="7200" dirty="0" smtClean="0"/>
              <a:t>must </a:t>
            </a:r>
            <a:r>
              <a:rPr lang="en-US" sz="7200" dirty="0"/>
              <a:t>be signed under penalty of perjury with a handwritten signature</a:t>
            </a:r>
            <a:r>
              <a:rPr lang="en-US" sz="7200" dirty="0" smtClean="0"/>
              <a:t>.</a:t>
            </a:r>
          </a:p>
          <a:p>
            <a:pPr marL="0" indent="0">
              <a:buNone/>
            </a:pPr>
            <a:endParaRPr lang="en-US" sz="7200" dirty="0" smtClean="0"/>
          </a:p>
          <a:p>
            <a:r>
              <a:rPr lang="en-US" sz="7200" b="1" dirty="0" smtClean="0"/>
              <a:t>Fax </a:t>
            </a:r>
            <a:r>
              <a:rPr lang="en-US" sz="7200" b="1" dirty="0"/>
              <a:t>application/redetermination </a:t>
            </a:r>
            <a:r>
              <a:rPr lang="en-US" sz="7200" b="1" dirty="0" smtClean="0"/>
              <a:t>form: </a:t>
            </a:r>
            <a:r>
              <a:rPr lang="en-US" sz="7200" dirty="0" smtClean="0"/>
              <a:t>must </a:t>
            </a:r>
            <a:r>
              <a:rPr lang="en-US" sz="7200" dirty="0"/>
              <a:t>be signed under penalty of perjury with a handwritten signature</a:t>
            </a:r>
            <a:r>
              <a:rPr lang="en-US" sz="7200" dirty="0" smtClean="0"/>
              <a:t>.</a:t>
            </a:r>
            <a:r>
              <a:rPr lang="en-US" sz="7200" dirty="0"/>
              <a:t> </a:t>
            </a:r>
            <a:endParaRPr lang="en-US" sz="7200" dirty="0" smtClean="0"/>
          </a:p>
          <a:p>
            <a:pPr marL="0" indent="0">
              <a:buNone/>
            </a:pPr>
            <a:endParaRPr lang="en-US" sz="7200" dirty="0" smtClean="0"/>
          </a:p>
          <a:p>
            <a:r>
              <a:rPr lang="en-US" sz="7200" b="1" dirty="0" smtClean="0"/>
              <a:t>Electronic </a:t>
            </a:r>
            <a:r>
              <a:rPr lang="en-US" sz="7200" b="1" dirty="0"/>
              <a:t>application/redetermination form</a:t>
            </a:r>
            <a:r>
              <a:rPr lang="en-US" sz="7200" b="1" dirty="0" smtClean="0"/>
              <a:t>: </a:t>
            </a:r>
            <a:r>
              <a:rPr lang="en-US" sz="7200" dirty="0" smtClean="0"/>
              <a:t>must </a:t>
            </a:r>
            <a:r>
              <a:rPr lang="en-US" sz="7200" dirty="0"/>
              <a:t>be signed under penalty of perjury with an electronic signature.</a:t>
            </a:r>
          </a:p>
          <a:p>
            <a:endParaRPr lang="en-US" sz="7200" dirty="0"/>
          </a:p>
          <a:p>
            <a:pPr marL="0" indent="0" algn="ctr">
              <a:buNone/>
            </a:pPr>
            <a:endParaRPr lang="en-US" sz="7200" dirty="0"/>
          </a:p>
          <a:p>
            <a:pPr marL="0" indent="0" algn="ctr">
              <a:buNone/>
            </a:pPr>
            <a:endParaRPr lang="en-US" sz="7200" dirty="0"/>
          </a:p>
          <a:p>
            <a:pPr marL="0" indent="0" algn="ctr">
              <a:buNone/>
            </a:pPr>
            <a:endParaRPr lang="en-US" sz="7200" dirty="0"/>
          </a:p>
          <a:p>
            <a:r>
              <a:rPr lang="en-US" sz="7200" b="1" dirty="0" smtClean="0"/>
              <a:t>Phone application/redetermination: </a:t>
            </a:r>
            <a:r>
              <a:rPr lang="en-US" sz="7200" dirty="0" smtClean="0"/>
              <a:t>must </a:t>
            </a:r>
            <a:r>
              <a:rPr lang="en-US" sz="7200" dirty="0"/>
              <a:t>be signed under penalty of perjury with a handwritten, electronic, or telephonically recorded signature. The audio file of the telephonically recorded signatures must be provided to PERM reviewers.</a:t>
            </a:r>
          </a:p>
          <a:p>
            <a:pPr marL="0" indent="0">
              <a:buNone/>
            </a:pPr>
            <a:endParaRPr lang="en-US" dirty="0" smtClean="0"/>
          </a:p>
        </p:txBody>
      </p:sp>
      <p:sp>
        <p:nvSpPr>
          <p:cNvPr id="4" name="Title 3"/>
          <p:cNvSpPr>
            <a:spLocks noGrp="1"/>
          </p:cNvSpPr>
          <p:nvPr>
            <p:ph type="title"/>
          </p:nvPr>
        </p:nvSpPr>
        <p:spPr/>
        <p:txBody>
          <a:bodyPr/>
          <a:lstStyle/>
          <a:p>
            <a:r>
              <a:rPr lang="en-US" sz="2800" dirty="0" smtClean="0"/>
              <a:t> </a:t>
            </a:r>
            <a:r>
              <a:rPr lang="en-US" sz="2800" dirty="0" smtClean="0">
                <a:latin typeface="Arial" panose="020B0604020202020204" pitchFamily="34" charset="0"/>
                <a:cs typeface="Arial" panose="020B0604020202020204" pitchFamily="34" charset="0"/>
              </a:rPr>
              <a:t>State Audit Trail- Signatures</a:t>
            </a:r>
            <a:endParaRPr lang="en-US" sz="28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rotWithShape="1">
          <a:blip r:embed="rId2"/>
          <a:srcRect r="60789"/>
          <a:stretch/>
        </p:blipFill>
        <p:spPr>
          <a:xfrm>
            <a:off x="1090353" y="4621182"/>
            <a:ext cx="6001690" cy="1145527"/>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3968489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51</a:t>
            </a:fld>
            <a:endParaRPr lang="en-US"/>
          </a:p>
        </p:txBody>
      </p:sp>
      <p:sp>
        <p:nvSpPr>
          <p:cNvPr id="3" name="Content Placeholder 2"/>
          <p:cNvSpPr>
            <a:spLocks noGrp="1"/>
          </p:cNvSpPr>
          <p:nvPr>
            <p:ph idx="1"/>
          </p:nvPr>
        </p:nvSpPr>
        <p:spPr>
          <a:xfrm>
            <a:off x="457200" y="1238250"/>
            <a:ext cx="8229600" cy="4297363"/>
          </a:xfrm>
        </p:spPr>
        <p:txBody>
          <a:bodyPr>
            <a:normAutofit/>
          </a:bodyPr>
          <a:lstStyle/>
          <a:p>
            <a:pPr marL="0" indent="0" algn="ctr">
              <a:buNone/>
            </a:pPr>
            <a:r>
              <a:rPr lang="en-US" sz="2800" b="1" dirty="0" smtClean="0">
                <a:effectLst>
                  <a:outerShdw blurRad="38100" dist="38100" dir="2700000" algn="tl">
                    <a:srgbClr val="000000">
                      <a:alpha val="43137"/>
                    </a:srgbClr>
                  </a:outerShdw>
                </a:effectLst>
              </a:rPr>
              <a:t>Change in Circumstance</a:t>
            </a:r>
          </a:p>
          <a:p>
            <a:pPr marL="0" indent="0">
              <a:buNone/>
            </a:pPr>
            <a:r>
              <a:rPr lang="en-US" sz="2800" dirty="0" smtClean="0"/>
              <a:t>Documentation should include when changes were reported to the state and how and when state acted on the change, if required. </a:t>
            </a:r>
          </a:p>
          <a:p>
            <a:pPr marL="0" indent="0" algn="ctr">
              <a:buNone/>
            </a:pPr>
            <a:endParaRPr lang="en-US" sz="2800" b="1" dirty="0" smtClean="0">
              <a:effectLst>
                <a:outerShdw blurRad="38100" dist="38100" dir="2700000" algn="tl">
                  <a:srgbClr val="000000">
                    <a:alpha val="43137"/>
                  </a:srgbClr>
                </a:outerShdw>
              </a:effectLst>
            </a:endParaRPr>
          </a:p>
          <a:p>
            <a:pPr marL="0" indent="0" algn="ctr">
              <a:buNone/>
            </a:pPr>
            <a:r>
              <a:rPr lang="en-US" sz="2800" b="1" dirty="0" smtClean="0">
                <a:effectLst>
                  <a:outerShdw blurRad="38100" dist="38100" dir="2700000" algn="tl">
                    <a:srgbClr val="000000">
                      <a:alpha val="43137"/>
                    </a:srgbClr>
                  </a:outerShdw>
                </a:effectLst>
              </a:rPr>
              <a:t>Notices</a:t>
            </a:r>
          </a:p>
          <a:p>
            <a:pPr marL="0" indent="0">
              <a:buNone/>
            </a:pPr>
            <a:r>
              <a:rPr lang="en-US" sz="2800" dirty="0" smtClean="0"/>
              <a:t>Record of notices is required, including proof that appropriate notices were sent to applicants.</a:t>
            </a:r>
            <a:endParaRPr lang="en-US" sz="2800" dirty="0"/>
          </a:p>
          <a:p>
            <a:pPr marL="0" indent="0">
              <a:buNone/>
            </a:pPr>
            <a:endParaRPr lang="en-US" sz="2800" dirty="0"/>
          </a:p>
          <a:p>
            <a:pPr marL="0" indent="0" algn="ctr">
              <a:buNone/>
            </a:pPr>
            <a:endParaRPr lang="en-US" sz="2800" dirty="0"/>
          </a:p>
        </p:txBody>
      </p:sp>
      <p:sp>
        <p:nvSpPr>
          <p:cNvPr id="4" name="Title 3"/>
          <p:cNvSpPr>
            <a:spLocks noGrp="1"/>
          </p:cNvSpPr>
          <p:nvPr>
            <p:ph type="title"/>
          </p:nvPr>
        </p:nvSpPr>
        <p:spPr/>
        <p:txBody>
          <a:bodyPr/>
          <a:lstStyle/>
          <a:p>
            <a:r>
              <a:rPr lang="en-US" sz="2800" dirty="0" smtClean="0"/>
              <a:t> </a:t>
            </a:r>
            <a:r>
              <a:rPr lang="en-US" sz="2400" dirty="0" smtClean="0">
                <a:latin typeface="Arial" panose="020B0604020202020204" pitchFamily="34" charset="0"/>
                <a:cs typeface="Arial" panose="020B0604020202020204" pitchFamily="34" charset="0"/>
              </a:rPr>
              <a:t>State Audit Trail - Changes/Notices</a:t>
            </a:r>
            <a:endParaRPr lang="en-US" sz="24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0577213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52</a:t>
            </a:fld>
            <a:endParaRPr lang="en-US"/>
          </a:p>
        </p:txBody>
      </p:sp>
      <p:sp>
        <p:nvSpPr>
          <p:cNvPr id="3" name="Content Placeholder 2"/>
          <p:cNvSpPr>
            <a:spLocks noGrp="1"/>
          </p:cNvSpPr>
          <p:nvPr>
            <p:ph idx="1"/>
          </p:nvPr>
        </p:nvSpPr>
        <p:spPr>
          <a:xfrm>
            <a:off x="293913" y="1175657"/>
            <a:ext cx="8611961" cy="5545817"/>
          </a:xfrm>
        </p:spPr>
        <p:txBody>
          <a:bodyPr>
            <a:normAutofit/>
          </a:bodyPr>
          <a:lstStyle/>
          <a:p>
            <a:pPr marL="0" indent="0" algn="ctr">
              <a:buNone/>
            </a:pPr>
            <a:r>
              <a:rPr lang="en-US" sz="2400" b="1" dirty="0" smtClean="0">
                <a:effectLst>
                  <a:outerShdw blurRad="38100" dist="38100" dir="2700000" algn="tl">
                    <a:srgbClr val="000000">
                      <a:alpha val="43137"/>
                    </a:srgbClr>
                  </a:outerShdw>
                </a:effectLst>
              </a:rPr>
              <a:t>SSI cases, Title IV-E</a:t>
            </a:r>
          </a:p>
          <a:p>
            <a:pPr marL="0" indent="0">
              <a:buNone/>
            </a:pPr>
            <a:r>
              <a:rPr lang="en-US" sz="2400" dirty="0" smtClean="0"/>
              <a:t>Reviewers will need to see electronic or hard copy document showing that individual was receiving SSI or Title IV-E benefits.</a:t>
            </a:r>
          </a:p>
          <a:p>
            <a:pPr marL="0" indent="0">
              <a:buNone/>
            </a:pPr>
            <a:endParaRPr lang="en-US" sz="2400" dirty="0" smtClean="0"/>
          </a:p>
          <a:p>
            <a:pPr marL="0" indent="0" algn="ctr">
              <a:buNone/>
            </a:pPr>
            <a:r>
              <a:rPr lang="en-US" sz="2400" b="1" dirty="0" smtClean="0">
                <a:effectLst>
                  <a:outerShdw blurRad="38100" dist="38100" dir="2700000" algn="tl">
                    <a:srgbClr val="000000">
                      <a:alpha val="43137"/>
                    </a:srgbClr>
                  </a:outerShdw>
                </a:effectLst>
              </a:rPr>
              <a:t>Presumptive Eligibility</a:t>
            </a:r>
          </a:p>
          <a:p>
            <a:pPr marL="0" indent="0">
              <a:buNone/>
            </a:pPr>
            <a:r>
              <a:rPr lang="en-US" sz="2400" dirty="0" smtClean="0"/>
              <a:t>Reviewers will need to see appropriate presumptive eligibility information submitted by qualified entity.</a:t>
            </a:r>
          </a:p>
          <a:p>
            <a:pPr marL="0" indent="0" algn="ctr">
              <a:buNone/>
            </a:pPr>
            <a:endParaRPr lang="en-US" sz="2400" dirty="0" smtClean="0"/>
          </a:p>
          <a:p>
            <a:pPr marL="0" indent="0" algn="ctr">
              <a:buNone/>
            </a:pPr>
            <a:r>
              <a:rPr lang="en-US" sz="2400" b="1" dirty="0" smtClean="0">
                <a:effectLst>
                  <a:outerShdw blurRad="38100" dist="38100" dir="2700000" algn="tl">
                    <a:srgbClr val="000000">
                      <a:alpha val="43137"/>
                    </a:srgbClr>
                  </a:outerShdw>
                </a:effectLst>
              </a:rPr>
              <a:t>Tax Filing Status</a:t>
            </a:r>
            <a:endParaRPr lang="en-US" sz="2400" b="1" dirty="0">
              <a:effectLst>
                <a:outerShdw blurRad="38100" dist="38100" dir="2700000" algn="tl">
                  <a:srgbClr val="000000">
                    <a:alpha val="43137"/>
                  </a:srgbClr>
                </a:outerShdw>
              </a:effectLst>
            </a:endParaRPr>
          </a:p>
          <a:p>
            <a:pPr marL="0" indent="0">
              <a:buNone/>
            </a:pPr>
            <a:r>
              <a:rPr lang="en-US" sz="2400" dirty="0" smtClean="0"/>
              <a:t>Reviewers will need to see applicant reported tax filing status or, if tax filer information was missing, evidence the state followed up with the applicant.</a:t>
            </a:r>
            <a:endParaRPr lang="en-US" sz="2400" dirty="0"/>
          </a:p>
          <a:p>
            <a:pPr marL="0" indent="0" algn="ctr">
              <a:buNone/>
            </a:pPr>
            <a:endParaRPr lang="en-US" sz="2400" dirty="0" smtClean="0"/>
          </a:p>
        </p:txBody>
      </p:sp>
      <p:sp>
        <p:nvSpPr>
          <p:cNvPr id="4" name="Title 3"/>
          <p:cNvSpPr>
            <a:spLocks noGrp="1"/>
          </p:cNvSpPr>
          <p:nvPr>
            <p:ph type="title"/>
          </p:nvPr>
        </p:nvSpPr>
        <p:spPr/>
        <p:txBody>
          <a:bodyPr/>
          <a:lstStyle/>
          <a:p>
            <a:r>
              <a:rPr lang="en-US" sz="2800" dirty="0" smtClean="0">
                <a:latin typeface="Arial" panose="020B0604020202020204" pitchFamily="34" charset="0"/>
                <a:cs typeface="Arial" panose="020B0604020202020204" pitchFamily="34" charset="0"/>
              </a:rPr>
              <a:t>State Audit Trail- </a:t>
            </a:r>
            <a:r>
              <a:rPr lang="en-US" sz="2800" dirty="0" err="1" smtClean="0">
                <a:latin typeface="Arial" panose="020B0604020202020204" pitchFamily="34" charset="0"/>
                <a:cs typeface="Arial" panose="020B0604020202020204" pitchFamily="34" charset="0"/>
              </a:rPr>
              <a:t>Con’t</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9437401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53</a:t>
            </a:fld>
            <a:endParaRPr lang="en-US"/>
          </a:p>
        </p:txBody>
      </p:sp>
      <p:sp>
        <p:nvSpPr>
          <p:cNvPr id="3" name="Content Placeholder 2"/>
          <p:cNvSpPr>
            <a:spLocks noGrp="1"/>
          </p:cNvSpPr>
          <p:nvPr>
            <p:ph idx="1"/>
          </p:nvPr>
        </p:nvSpPr>
        <p:spPr>
          <a:xfrm>
            <a:off x="457200" y="1301858"/>
            <a:ext cx="8229600" cy="5054492"/>
          </a:xfrm>
        </p:spPr>
        <p:txBody>
          <a:bodyPr>
            <a:normAutofit/>
          </a:bodyPr>
          <a:lstStyle/>
          <a:p>
            <a:pPr marL="0" indent="0" algn="ctr">
              <a:buNone/>
            </a:pPr>
            <a:r>
              <a:rPr lang="en-US" sz="2800" b="1" dirty="0"/>
              <a:t>What are states doing to address </a:t>
            </a:r>
            <a:r>
              <a:rPr lang="en-US" sz="2800" b="1" dirty="0" smtClean="0"/>
              <a:t>audit trail </a:t>
            </a:r>
            <a:r>
              <a:rPr lang="en-US" sz="2800" b="1" dirty="0"/>
              <a:t>issues? </a:t>
            </a:r>
            <a:endParaRPr lang="en-US" sz="2800" b="1" dirty="0" smtClean="0"/>
          </a:p>
          <a:p>
            <a:pPr marL="0" indent="0" algn="ctr">
              <a:buNone/>
            </a:pPr>
            <a:endParaRPr lang="en-US" sz="2800" b="1" dirty="0"/>
          </a:p>
          <a:p>
            <a:pPr marL="0" indent="0" algn="ctr">
              <a:buNone/>
            </a:pPr>
            <a:r>
              <a:rPr lang="en-US" sz="2800" dirty="0"/>
              <a:t>Example: </a:t>
            </a:r>
            <a:r>
              <a:rPr lang="en-US" sz="2800" i="1" dirty="0"/>
              <a:t>S</a:t>
            </a:r>
            <a:r>
              <a:rPr lang="en-US" sz="2800" i="1" dirty="0" smtClean="0"/>
              <a:t>tate </a:t>
            </a:r>
            <a:r>
              <a:rPr lang="en-US" sz="2800" i="1" dirty="0"/>
              <a:t>was missing a system indicator that confirmed electronic data sources were utilized in verifying income</a:t>
            </a:r>
            <a:r>
              <a:rPr lang="en-US" sz="2800" dirty="0" smtClean="0"/>
              <a:t>.</a:t>
            </a:r>
          </a:p>
          <a:p>
            <a:pPr marL="0" indent="0" algn="ctr">
              <a:buNone/>
            </a:pPr>
            <a:endParaRPr lang="en-US" sz="2800" dirty="0" smtClean="0"/>
          </a:p>
          <a:p>
            <a:pPr marL="0" indent="0" algn="ctr">
              <a:buNone/>
            </a:pPr>
            <a:r>
              <a:rPr lang="en-US" sz="2800" dirty="0" smtClean="0"/>
              <a:t>Fix</a:t>
            </a:r>
            <a:r>
              <a:rPr lang="en-US" sz="2800" dirty="0"/>
              <a:t>: </a:t>
            </a:r>
            <a:r>
              <a:rPr lang="en-US" sz="2800" i="1" dirty="0"/>
              <a:t>State successfully implemented a system fix that added an indicator that </a:t>
            </a:r>
            <a:r>
              <a:rPr lang="en-US" sz="2800" i="1" dirty="0" smtClean="0"/>
              <a:t>shows </a:t>
            </a:r>
            <a:r>
              <a:rPr lang="en-US" sz="2800" i="1" dirty="0"/>
              <a:t>income was verified and the result of the verification</a:t>
            </a:r>
            <a:r>
              <a:rPr lang="en-US" sz="2800" dirty="0"/>
              <a:t>.</a:t>
            </a:r>
          </a:p>
          <a:p>
            <a:pPr marL="0" indent="0" algn="ctr">
              <a:buNone/>
            </a:pPr>
            <a:endParaRPr lang="en-US" b="1" dirty="0">
              <a:effectLst>
                <a:outerShdw blurRad="38100" dist="38100" dir="2700000" algn="tl">
                  <a:srgbClr val="000000">
                    <a:alpha val="43137"/>
                  </a:srgbClr>
                </a:outerShdw>
              </a:effectLst>
            </a:endParaRPr>
          </a:p>
        </p:txBody>
      </p:sp>
      <p:sp>
        <p:nvSpPr>
          <p:cNvPr id="4" name="Title 3"/>
          <p:cNvSpPr>
            <a:spLocks noGrp="1"/>
          </p:cNvSpPr>
          <p:nvPr>
            <p:ph type="title"/>
          </p:nvPr>
        </p:nvSpPr>
        <p:spPr/>
        <p:txBody>
          <a:bodyPr/>
          <a:lstStyle/>
          <a:p>
            <a:r>
              <a:rPr lang="en-US" sz="2800" dirty="0" smtClean="0"/>
              <a:t> </a:t>
            </a:r>
            <a:r>
              <a:rPr lang="en-US" sz="2400" dirty="0" smtClean="0">
                <a:latin typeface="Arial" panose="020B0604020202020204" pitchFamily="34" charset="0"/>
                <a:cs typeface="Arial" panose="020B0604020202020204" pitchFamily="34" charset="0"/>
              </a:rPr>
              <a:t>Addressing</a:t>
            </a:r>
            <a:r>
              <a:rPr lang="en-US" sz="2400" dirty="0" smtClean="0"/>
              <a:t> </a:t>
            </a:r>
            <a:r>
              <a:rPr lang="en-US" sz="2400" dirty="0" smtClean="0">
                <a:latin typeface="Arial" panose="020B0604020202020204" pitchFamily="34" charset="0"/>
                <a:cs typeface="Arial" panose="020B0604020202020204" pitchFamily="34" charset="0"/>
              </a:rPr>
              <a:t>State Audit Trails Issues</a:t>
            </a:r>
            <a:endParaRPr lang="en-US" sz="2400" dirty="0">
              <a:latin typeface="Arial" panose="020B060402020202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5900560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54</a:t>
            </a:fld>
            <a:endParaRPr lang="en-US" dirty="0"/>
          </a:p>
        </p:txBody>
      </p:sp>
      <p:sp>
        <p:nvSpPr>
          <p:cNvPr id="3" name="Content Placeholder 2"/>
          <p:cNvSpPr>
            <a:spLocks noGrp="1"/>
          </p:cNvSpPr>
          <p:nvPr>
            <p:ph idx="1"/>
          </p:nvPr>
        </p:nvSpPr>
        <p:spPr>
          <a:xfrm>
            <a:off x="457200" y="1219200"/>
            <a:ext cx="8229600" cy="4525963"/>
          </a:xfrm>
        </p:spPr>
        <p:txBody>
          <a:bodyPr>
            <a:normAutofit/>
          </a:bodyPr>
          <a:lstStyle/>
          <a:p>
            <a:r>
              <a:rPr lang="en-US" sz="2400" dirty="0" smtClean="0"/>
              <a:t>Increase communication within your state</a:t>
            </a:r>
          </a:p>
          <a:p>
            <a:r>
              <a:rPr lang="en-US" sz="2400" dirty="0" smtClean="0"/>
              <a:t>Participate on the monthly All State Pilot calls</a:t>
            </a:r>
          </a:p>
          <a:p>
            <a:r>
              <a:rPr lang="en-US" sz="2400" dirty="0" smtClean="0"/>
              <a:t>Prepare for Readiness Webinars and follow up </a:t>
            </a:r>
          </a:p>
          <a:p>
            <a:r>
              <a:rPr lang="en-US" sz="2400" dirty="0" smtClean="0"/>
              <a:t>Contact Technical Advisory Group (TAG) Representatives</a:t>
            </a:r>
          </a:p>
          <a:p>
            <a:r>
              <a:rPr lang="en-US" sz="2400" dirty="0" smtClean="0"/>
              <a:t>Visit the CMS PERM Website</a:t>
            </a:r>
          </a:p>
          <a:p>
            <a:pPr marL="0" indent="0">
              <a:buNone/>
            </a:pPr>
            <a:r>
              <a:rPr lang="en-US" sz="2400" dirty="0"/>
              <a:t>	</a:t>
            </a:r>
            <a:r>
              <a:rPr lang="en-US" sz="2400" dirty="0" smtClean="0"/>
              <a:t>www.cms.gov/perm</a:t>
            </a:r>
          </a:p>
          <a:p>
            <a:r>
              <a:rPr lang="en-US" sz="2400" dirty="0" smtClean="0"/>
              <a:t>Contact your PERM Eligibility Liaison</a:t>
            </a:r>
          </a:p>
        </p:txBody>
      </p:sp>
      <p:sp>
        <p:nvSpPr>
          <p:cNvPr id="4" name="Title 3"/>
          <p:cNvSpPr>
            <a:spLocks noGrp="1"/>
          </p:cNvSpPr>
          <p:nvPr>
            <p:ph type="title"/>
          </p:nvPr>
        </p:nvSpPr>
        <p:spPr/>
        <p:txBody>
          <a:bodyPr/>
          <a:lstStyle/>
          <a:p>
            <a:r>
              <a:rPr lang="en-US" sz="2800" dirty="0" smtClean="0"/>
              <a:t>           </a:t>
            </a:r>
            <a:r>
              <a:rPr lang="en-US" sz="2800" dirty="0" smtClean="0">
                <a:latin typeface="Arial" panose="020B0604020202020204" pitchFamily="34" charset="0"/>
                <a:cs typeface="Arial" panose="020B0604020202020204" pitchFamily="34" charset="0"/>
              </a:rPr>
              <a:t>Collaboration and Communication</a:t>
            </a:r>
            <a:endParaRPr lang="en-US" sz="28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4368880"/>
            <a:ext cx="4001595" cy="2138282"/>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399969904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7022FF3C-310F-4809-A5BE-BC5BA8AA108D}" type="slidenum">
              <a:rPr lang="en-US" smtClean="0"/>
              <a:t>55</a:t>
            </a:fld>
            <a:endParaRPr lang="en-US" dirty="0"/>
          </a:p>
        </p:txBody>
      </p:sp>
      <p:sp>
        <p:nvSpPr>
          <p:cNvPr id="3" name="Content Placeholder 2"/>
          <p:cNvSpPr>
            <a:spLocks noGrp="1"/>
          </p:cNvSpPr>
          <p:nvPr>
            <p:ph idx="1"/>
          </p:nvPr>
        </p:nvSpPr>
        <p:spPr>
          <a:xfrm>
            <a:off x="270933" y="1286933"/>
            <a:ext cx="8634942" cy="4848755"/>
          </a:xfrm>
        </p:spPr>
        <p:txBody>
          <a:bodyPr>
            <a:normAutofit/>
          </a:bodyPr>
          <a:lstStyle/>
          <a:p>
            <a:pPr marL="0" indent="0" algn="ctr">
              <a:buNone/>
            </a:pPr>
            <a:endParaRPr lang="en-US" sz="2800" dirty="0" smtClean="0">
              <a:effectLst>
                <a:outerShdw blurRad="38100" dist="38100" dir="2700000" algn="tl">
                  <a:srgbClr val="000000">
                    <a:alpha val="43137"/>
                  </a:srgbClr>
                </a:outerShdw>
              </a:effectLst>
            </a:endParaRPr>
          </a:p>
          <a:p>
            <a:pPr marL="0" indent="0" algn="ctr">
              <a:buNone/>
            </a:pPr>
            <a:r>
              <a:rPr lang="en-US" dirty="0" smtClean="0">
                <a:effectLst>
                  <a:outerShdw blurRad="38100" dist="38100" dir="2700000" algn="tl">
                    <a:srgbClr val="000000">
                      <a:alpha val="43137"/>
                    </a:srgbClr>
                  </a:outerShdw>
                </a:effectLst>
              </a:rPr>
              <a:t>Please send questions to the </a:t>
            </a:r>
          </a:p>
          <a:p>
            <a:pPr marL="0" indent="0" algn="ctr">
              <a:buNone/>
            </a:pPr>
            <a:r>
              <a:rPr lang="en-US" dirty="0" smtClean="0">
                <a:effectLst>
                  <a:outerShdw blurRad="38100" dist="38100" dir="2700000" algn="tl">
                    <a:srgbClr val="000000">
                      <a:alpha val="43137"/>
                    </a:srgbClr>
                  </a:outerShdw>
                </a:effectLst>
              </a:rPr>
              <a:t>PERM Eligibility mailbox </a:t>
            </a:r>
            <a:r>
              <a:rPr lang="en-US" dirty="0">
                <a:effectLst>
                  <a:outerShdw blurRad="38100" dist="38100" dir="2700000" algn="tl">
                    <a:srgbClr val="000000">
                      <a:alpha val="43137"/>
                    </a:srgbClr>
                  </a:outerShdw>
                </a:effectLst>
              </a:rPr>
              <a:t>@</a:t>
            </a:r>
            <a:endParaRPr lang="en-US" dirty="0" smtClean="0">
              <a:effectLst>
                <a:outerShdw blurRad="38100" dist="38100" dir="2700000" algn="tl">
                  <a:srgbClr val="000000">
                    <a:alpha val="43137"/>
                  </a:srgbClr>
                </a:outerShdw>
              </a:effectLst>
            </a:endParaRPr>
          </a:p>
          <a:p>
            <a:pPr marL="0" indent="0" algn="ctr">
              <a:buNone/>
            </a:pPr>
            <a:endParaRPr lang="en-US" b="1" dirty="0">
              <a:effectLst>
                <a:outerShdw blurRad="38100" dist="38100" dir="2700000" algn="tl">
                  <a:srgbClr val="000000">
                    <a:alpha val="43137"/>
                  </a:srgbClr>
                </a:outerShdw>
              </a:effectLst>
            </a:endParaRPr>
          </a:p>
          <a:p>
            <a:pPr marL="0" indent="0" algn="ctr">
              <a:buNone/>
            </a:pPr>
            <a:r>
              <a:rPr lang="en-US" dirty="0"/>
              <a:t> </a:t>
            </a:r>
            <a:r>
              <a:rPr lang="en-US" u="sng" dirty="0">
                <a:hlinkClick r:id="rId2"/>
              </a:rPr>
              <a:t>FY2014-2016EligibilityPilots@cms.hhs.gov</a:t>
            </a:r>
            <a:endParaRPr lang="en-US" b="1" dirty="0" smtClean="0">
              <a:effectLst>
                <a:outerShdw blurRad="38100" dist="38100" dir="2700000" algn="tl">
                  <a:srgbClr val="000000">
                    <a:alpha val="43137"/>
                  </a:srgbClr>
                </a:outerShdw>
              </a:effectLst>
            </a:endParaRPr>
          </a:p>
          <a:p>
            <a:pPr marL="0" indent="0" algn="ctr">
              <a:buNone/>
            </a:pPr>
            <a:endParaRPr lang="en-US" b="1" dirty="0" smtClean="0">
              <a:effectLst>
                <a:outerShdw blurRad="38100" dist="38100" dir="2700000" algn="tl">
                  <a:srgbClr val="000000">
                    <a:alpha val="43137"/>
                  </a:srgbClr>
                </a:outerShdw>
              </a:effectLst>
            </a:endParaRPr>
          </a:p>
        </p:txBody>
      </p:sp>
      <p:sp>
        <p:nvSpPr>
          <p:cNvPr id="4" name="Title 3"/>
          <p:cNvSpPr>
            <a:spLocks noGrp="1"/>
          </p:cNvSpPr>
          <p:nvPr>
            <p:ph type="title"/>
          </p:nvPr>
        </p:nvSpPr>
        <p:spPr>
          <a:xfrm>
            <a:off x="0" y="135467"/>
            <a:ext cx="9144000" cy="962554"/>
          </a:xfrm>
        </p:spPr>
        <p:txBody>
          <a:bodyPr/>
          <a:lstStyle/>
          <a:p>
            <a:r>
              <a:rPr lang="en-US" sz="2800" dirty="0" smtClean="0"/>
              <a:t>      </a:t>
            </a:r>
            <a:r>
              <a:rPr lang="en-US" sz="2800" dirty="0" smtClean="0">
                <a:latin typeface="Arial" panose="020B0604020202020204" pitchFamily="34" charset="0"/>
                <a:cs typeface="Arial" panose="020B0604020202020204" pitchFamily="34" charset="0"/>
              </a:rPr>
              <a:t>CMS PERM Eligibility Contacts </a:t>
            </a:r>
            <a:endParaRPr lang="en-US" sz="2800" dirty="0">
              <a:latin typeface="Arial" panose="020B0604020202020204" pitchFamily="34" charset="0"/>
              <a:cs typeface="Arial" panose="020B0604020202020204"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0" y="0"/>
            <a:ext cx="1824074" cy="543428"/>
          </a:xfrm>
          <a:prstGeom prst="rect">
            <a:avLst/>
          </a:prstGeom>
        </p:spPr>
      </p:pic>
    </p:spTree>
    <p:extLst>
      <p:ext uri="{BB962C8B-B14F-4D97-AF65-F5344CB8AC3E}">
        <p14:creationId xmlns:p14="http://schemas.microsoft.com/office/powerpoint/2010/main" val="2250269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Eligibility Review </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866853507"/>
              </p:ext>
            </p:extLst>
          </p:nvPr>
        </p:nvGraphicFramePr>
        <p:xfrm>
          <a:off x="228600" y="1964871"/>
          <a:ext cx="8686800" cy="4191000"/>
        </p:xfrm>
        <a:graphic>
          <a:graphicData uri="http://schemas.openxmlformats.org/drawingml/2006/table">
            <a:tbl>
              <a:tblPr firstRow="1" firstCol="1" bandRow="1">
                <a:tableStyleId>{5C22544A-7EE6-4342-B048-85BDC9FD1C3A}</a:tableStyleId>
              </a:tblPr>
              <a:tblGrid>
                <a:gridCol w="1600200"/>
                <a:gridCol w="2514600"/>
                <a:gridCol w="4572000"/>
              </a:tblGrid>
              <a:tr h="457200">
                <a:tc>
                  <a:txBody>
                    <a:bodyPr/>
                    <a:lstStyle/>
                    <a:p>
                      <a:pPr marL="0" marR="0" algn="ctr">
                        <a:spcBef>
                          <a:spcPts val="0"/>
                        </a:spcBef>
                        <a:spcAft>
                          <a:spcPts val="0"/>
                        </a:spcAft>
                      </a:pPr>
                      <a:r>
                        <a:rPr lang="en-US" sz="1800" dirty="0" smtClean="0">
                          <a:effectLst/>
                          <a:latin typeface="+mn-lt"/>
                          <a:cs typeface="Arial" panose="020B0604020202020204" pitchFamily="34" charset="0"/>
                        </a:rPr>
                        <a:t>Item</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c>
                  <a:txBody>
                    <a:bodyPr/>
                    <a:lstStyle/>
                    <a:p>
                      <a:pPr marL="0" marR="0" algn="ctr">
                        <a:spcBef>
                          <a:spcPts val="0"/>
                        </a:spcBef>
                        <a:spcAft>
                          <a:spcPts val="0"/>
                        </a:spcAft>
                      </a:pPr>
                      <a:r>
                        <a:rPr lang="en-US" sz="1800" dirty="0" smtClean="0">
                          <a:effectLst/>
                          <a:latin typeface="+mn-lt"/>
                          <a:cs typeface="Arial" panose="020B0604020202020204" pitchFamily="34" charset="0"/>
                        </a:rPr>
                        <a:t>Proposed Regulation</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c>
                  <a:txBody>
                    <a:bodyPr/>
                    <a:lstStyle/>
                    <a:p>
                      <a:pPr marL="0" marR="0" algn="ctr">
                        <a:spcBef>
                          <a:spcPts val="0"/>
                        </a:spcBef>
                        <a:spcAft>
                          <a:spcPts val="0"/>
                        </a:spcAft>
                      </a:pPr>
                      <a:r>
                        <a:rPr lang="en-US" sz="1800" dirty="0" smtClean="0">
                          <a:effectLst/>
                          <a:latin typeface="+mn-lt"/>
                          <a:ea typeface="+mn-ea"/>
                          <a:cs typeface="Arial" panose="020B0604020202020204" pitchFamily="34" charset="0"/>
                        </a:rPr>
                        <a:t>Notes</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r>
              <a:tr h="3733800">
                <a:tc>
                  <a:txBody>
                    <a:bodyPr/>
                    <a:lstStyle/>
                    <a:p>
                      <a:pPr marL="0" marR="0" algn="l">
                        <a:spcBef>
                          <a:spcPts val="0"/>
                        </a:spcBef>
                        <a:spcAft>
                          <a:spcPts val="0"/>
                        </a:spcAft>
                      </a:pPr>
                      <a:r>
                        <a:rPr lang="en-US" sz="1800" dirty="0" smtClean="0">
                          <a:effectLst/>
                          <a:latin typeface="+mn-lt"/>
                          <a:ea typeface="Calibri" panose="020F0502020204030204" pitchFamily="34" charset="0"/>
                          <a:cs typeface="Arial" panose="020B0604020202020204" pitchFamily="34" charset="0"/>
                        </a:rPr>
                        <a:t>Eligibility Review Responsibility  (Cont’d)</a:t>
                      </a:r>
                      <a:endParaRPr lang="en-US" sz="1800" dirty="0">
                        <a:solidFill>
                          <a:srgbClr val="FF0000"/>
                        </a:solidFill>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l">
                        <a:spcBef>
                          <a:spcPts val="0"/>
                        </a:spcBef>
                        <a:spcAft>
                          <a:spcPts val="0"/>
                        </a:spcAft>
                      </a:pPr>
                      <a:r>
                        <a:rPr lang="en-US" sz="1800" dirty="0" smtClean="0">
                          <a:effectLst/>
                          <a:latin typeface="+mn-lt"/>
                          <a:ea typeface="Calibri" panose="020F0502020204030204" pitchFamily="34" charset="0"/>
                          <a:cs typeface="Arial" panose="020B0604020202020204" pitchFamily="34" charset="0"/>
                        </a:rPr>
                        <a:t>A federal contractor</a:t>
                      </a:r>
                      <a:r>
                        <a:rPr lang="en-US" sz="1800" baseline="0" dirty="0" smtClean="0">
                          <a:effectLst/>
                          <a:latin typeface="+mn-lt"/>
                          <a:ea typeface="Calibri" panose="020F0502020204030204" pitchFamily="34" charset="0"/>
                          <a:cs typeface="Arial" panose="020B0604020202020204" pitchFamily="34" charset="0"/>
                        </a:rPr>
                        <a:t> performs the PERM eligibility reviews with support from the state</a:t>
                      </a:r>
                      <a:endParaRPr lang="en-US" sz="18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lvl="0" indent="0">
                        <a:buFont typeface="Arial" panose="020B0604020202020204" pitchFamily="34" charset="0"/>
                        <a:buNone/>
                      </a:pPr>
                      <a:r>
                        <a:rPr lang="en-US" sz="1800" u="sng" kern="1200" dirty="0" smtClean="0">
                          <a:solidFill>
                            <a:schemeClr val="tx1"/>
                          </a:solidFill>
                          <a:effectLst/>
                          <a:latin typeface="+mn-lt"/>
                          <a:ea typeface="+mn-ea"/>
                          <a:cs typeface="Arial" panose="020B0604020202020204" pitchFamily="34" charset="0"/>
                        </a:rPr>
                        <a:t>Pilot</a:t>
                      </a:r>
                      <a:r>
                        <a:rPr lang="en-US" sz="1800" u="sng" kern="1200" baseline="0" dirty="0" smtClean="0">
                          <a:solidFill>
                            <a:schemeClr val="tx1"/>
                          </a:solidFill>
                          <a:effectLst/>
                          <a:latin typeface="+mn-lt"/>
                          <a:ea typeface="+mn-ea"/>
                          <a:cs typeface="Arial" panose="020B0604020202020204" pitchFamily="34" charset="0"/>
                        </a:rPr>
                        <a:t> testing</a:t>
                      </a:r>
                      <a:r>
                        <a:rPr lang="en-US" sz="1800" kern="1200" baseline="0" dirty="0" smtClean="0">
                          <a:solidFill>
                            <a:schemeClr val="tx1"/>
                          </a:solidFill>
                          <a:effectLst/>
                          <a:latin typeface="+mn-lt"/>
                          <a:ea typeface="+mn-ea"/>
                          <a:cs typeface="Arial" panose="020B0604020202020204" pitchFamily="34" charset="0"/>
                        </a:rPr>
                        <a:t>:</a:t>
                      </a:r>
                    </a:p>
                    <a:p>
                      <a:pPr marL="0" lvl="0" indent="0">
                        <a:buFont typeface="Arial" panose="020B0604020202020204" pitchFamily="34" charset="0"/>
                        <a:buNone/>
                      </a:pPr>
                      <a:endParaRPr lang="en-US" sz="1800" kern="120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dirty="0" smtClean="0">
                          <a:solidFill>
                            <a:schemeClr val="tx1"/>
                          </a:solidFill>
                          <a:effectLst/>
                          <a:latin typeface="+mn-lt"/>
                          <a:ea typeface="+mn-ea"/>
                          <a:cs typeface="Arial" panose="020B0604020202020204" pitchFamily="34" charset="0"/>
                        </a:rPr>
                        <a:t>Confirmed experienced</a:t>
                      </a:r>
                      <a:r>
                        <a:rPr lang="en-US" sz="1800" kern="1200" baseline="0" dirty="0" smtClean="0">
                          <a:solidFill>
                            <a:schemeClr val="tx1"/>
                          </a:solidFill>
                          <a:effectLst/>
                          <a:latin typeface="+mn-lt"/>
                          <a:ea typeface="+mn-ea"/>
                          <a:cs typeface="Arial" panose="020B0604020202020204" pitchFamily="34" charset="0"/>
                        </a:rPr>
                        <a:t> contractor can review consistently across states while continuing to recognize state-specific factors</a:t>
                      </a:r>
                    </a:p>
                    <a:p>
                      <a:pPr marL="0" lvl="0" indent="0">
                        <a:buFont typeface="Arial" panose="020B0604020202020204" pitchFamily="34" charset="0"/>
                        <a:buNone/>
                      </a:pPr>
                      <a:endParaRPr lang="en-US" sz="1800" kern="1200" baseline="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baseline="0" dirty="0" smtClean="0">
                          <a:solidFill>
                            <a:schemeClr val="tx1"/>
                          </a:solidFill>
                          <a:effectLst/>
                          <a:latin typeface="+mn-lt"/>
                          <a:ea typeface="+mn-ea"/>
                          <a:cs typeface="Arial" panose="020B0604020202020204" pitchFamily="34" charset="0"/>
                        </a:rPr>
                        <a:t>Developed processes to ensure effective and collaborative communication with states that minimizes burden</a:t>
                      </a:r>
                      <a:endParaRPr lang="en-US" sz="1800" kern="1200" dirty="0" smtClean="0">
                        <a:solidFill>
                          <a:schemeClr val="tx1"/>
                        </a:solidFill>
                        <a:effectLst/>
                        <a:latin typeface="+mn-lt"/>
                        <a:ea typeface="+mn-ea"/>
                        <a:cs typeface="Arial" panose="020B0604020202020204" pitchFamily="34" charset="0"/>
                      </a:endParaRPr>
                    </a:p>
                  </a:txBody>
                  <a:tcPr marL="60810" marR="60810" marT="0" marB="0"/>
                </a:tc>
              </a:tr>
            </a:tbl>
          </a:graphicData>
        </a:graphic>
      </p:graphicFrame>
    </p:spTree>
    <p:extLst>
      <p:ext uri="{BB962C8B-B14F-4D97-AF65-F5344CB8AC3E}">
        <p14:creationId xmlns:p14="http://schemas.microsoft.com/office/powerpoint/2010/main" val="1341082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Eligibility Reviews – State Involvement</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897735804"/>
              </p:ext>
            </p:extLst>
          </p:nvPr>
        </p:nvGraphicFramePr>
        <p:xfrm>
          <a:off x="152400" y="2057400"/>
          <a:ext cx="8839200" cy="4365444"/>
        </p:xfrm>
        <a:graphic>
          <a:graphicData uri="http://schemas.openxmlformats.org/drawingml/2006/table">
            <a:tbl>
              <a:tblPr firstRow="1" firstCol="1" bandRow="1">
                <a:tableStyleId>{5C22544A-7EE6-4342-B048-85BDC9FD1C3A}</a:tableStyleId>
              </a:tblPr>
              <a:tblGrid>
                <a:gridCol w="1905000"/>
                <a:gridCol w="2057400"/>
                <a:gridCol w="4876800"/>
              </a:tblGrid>
              <a:tr h="374196">
                <a:tc>
                  <a:txBody>
                    <a:bodyPr/>
                    <a:lstStyle/>
                    <a:p>
                      <a:pPr marL="0" marR="0" algn="ctr">
                        <a:spcBef>
                          <a:spcPts val="0"/>
                        </a:spcBef>
                        <a:spcAft>
                          <a:spcPts val="0"/>
                        </a:spcAft>
                      </a:pPr>
                      <a:r>
                        <a:rPr lang="en-US" sz="1800" dirty="0" smtClean="0">
                          <a:effectLst/>
                          <a:latin typeface="+mn-lt"/>
                          <a:cs typeface="Arial" panose="020B0604020202020204" pitchFamily="34" charset="0"/>
                        </a:rPr>
                        <a:t>Item</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c>
                  <a:txBody>
                    <a:bodyPr/>
                    <a:lstStyle/>
                    <a:p>
                      <a:pPr marL="0" marR="0" algn="ctr">
                        <a:spcBef>
                          <a:spcPts val="0"/>
                        </a:spcBef>
                        <a:spcAft>
                          <a:spcPts val="0"/>
                        </a:spcAft>
                      </a:pPr>
                      <a:r>
                        <a:rPr lang="en-US" sz="1800" dirty="0" smtClean="0">
                          <a:effectLst/>
                          <a:latin typeface="+mn-lt"/>
                          <a:cs typeface="Arial" panose="020B0604020202020204" pitchFamily="34" charset="0"/>
                        </a:rPr>
                        <a:t>Proposed Regulation</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c>
                  <a:txBody>
                    <a:bodyPr/>
                    <a:lstStyle/>
                    <a:p>
                      <a:pPr marL="0" marR="0" algn="ctr">
                        <a:spcBef>
                          <a:spcPts val="0"/>
                        </a:spcBef>
                        <a:spcAft>
                          <a:spcPts val="0"/>
                        </a:spcAft>
                      </a:pPr>
                      <a:r>
                        <a:rPr lang="en-US" sz="1800" dirty="0" smtClean="0">
                          <a:effectLst/>
                          <a:latin typeface="+mn-lt"/>
                          <a:ea typeface="+mn-ea"/>
                          <a:cs typeface="Arial" panose="020B0604020202020204" pitchFamily="34" charset="0"/>
                        </a:rPr>
                        <a:t>Notes</a:t>
                      </a:r>
                      <a:endParaRPr lang="en-US" sz="1800" dirty="0">
                        <a:effectLst/>
                        <a:latin typeface="+mn-lt"/>
                        <a:ea typeface="Calibri" panose="020F0502020204030204" pitchFamily="34" charset="0"/>
                        <a:cs typeface="Arial" panose="020B0604020202020204" pitchFamily="34" charset="0"/>
                      </a:endParaRPr>
                    </a:p>
                  </a:txBody>
                  <a:tcPr marL="60810" marR="60810" marT="0" marB="0" anchor="ctr"/>
                </a:tc>
              </a:tr>
              <a:tr h="3816804">
                <a:tc>
                  <a:txBody>
                    <a:bodyPr/>
                    <a:lstStyle/>
                    <a:p>
                      <a:pPr marL="0" marR="0" algn="l">
                        <a:spcBef>
                          <a:spcPts val="0"/>
                        </a:spcBef>
                        <a:spcAft>
                          <a:spcPts val="0"/>
                        </a:spcAft>
                      </a:pPr>
                      <a:r>
                        <a:rPr lang="en-US" sz="1800" dirty="0" smtClean="0">
                          <a:effectLst/>
                          <a:latin typeface="+mn-lt"/>
                          <a:ea typeface="Calibri" panose="020F0502020204030204" pitchFamily="34" charset="0"/>
                          <a:cs typeface="Arial" panose="020B0604020202020204" pitchFamily="34" charset="0"/>
                        </a:rPr>
                        <a:t>Eligibility Review Responsibility (Cont’d)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rgbClr val="FF0000"/>
                        </a:solidFill>
                        <a:effectLst/>
                        <a:latin typeface="+mn-lt"/>
                        <a:ea typeface="Calibri" panose="020F0502020204030204" pitchFamily="34" charset="0"/>
                        <a:cs typeface="Arial" panose="020B0604020202020204" pitchFamily="34" charset="0"/>
                      </a:endParaRPr>
                    </a:p>
                    <a:p>
                      <a:pPr marL="0" marR="0" algn="l">
                        <a:spcBef>
                          <a:spcPts val="0"/>
                        </a:spcBef>
                        <a:spcAft>
                          <a:spcPts val="0"/>
                        </a:spcAft>
                      </a:pPr>
                      <a:endParaRPr lang="en-US" sz="1800" dirty="0" smtClean="0">
                        <a:effectLst/>
                        <a:latin typeface="+mn-lt"/>
                        <a:ea typeface="Calibri" panose="020F0502020204030204" pitchFamily="34" charset="0"/>
                        <a:cs typeface="Arial" panose="020B0604020202020204" pitchFamily="34" charset="0"/>
                      </a:endParaRPr>
                    </a:p>
                    <a:p>
                      <a:pPr marL="0" marR="0" algn="l">
                        <a:spcBef>
                          <a:spcPts val="0"/>
                        </a:spcBef>
                        <a:spcAft>
                          <a:spcPts val="0"/>
                        </a:spcAft>
                      </a:pPr>
                      <a:endParaRPr lang="en-US" sz="18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marR="0" algn="l">
                        <a:spcBef>
                          <a:spcPts val="0"/>
                        </a:spcBef>
                        <a:spcAft>
                          <a:spcPts val="0"/>
                        </a:spcAft>
                      </a:pPr>
                      <a:r>
                        <a:rPr lang="en-US" sz="1800" dirty="0" smtClean="0">
                          <a:effectLst/>
                          <a:latin typeface="+mn-lt"/>
                          <a:ea typeface="Calibri" panose="020F0502020204030204" pitchFamily="34" charset="0"/>
                          <a:cs typeface="Arial" panose="020B0604020202020204" pitchFamily="34" charset="0"/>
                        </a:rPr>
                        <a:t>A federal contractor</a:t>
                      </a:r>
                      <a:r>
                        <a:rPr lang="en-US" sz="1800" baseline="0" dirty="0" smtClean="0">
                          <a:effectLst/>
                          <a:latin typeface="+mn-lt"/>
                          <a:ea typeface="Calibri" panose="020F0502020204030204" pitchFamily="34" charset="0"/>
                          <a:cs typeface="Arial" panose="020B0604020202020204" pitchFamily="34" charset="0"/>
                        </a:rPr>
                        <a:t> performs the PERM eligibility reviews with support from the state</a:t>
                      </a:r>
                      <a:endParaRPr lang="en-US" sz="1800" dirty="0">
                        <a:effectLst/>
                        <a:latin typeface="+mn-lt"/>
                        <a:ea typeface="Calibri" panose="020F0502020204030204" pitchFamily="34" charset="0"/>
                        <a:cs typeface="Arial" panose="020B0604020202020204" pitchFamily="34" charset="0"/>
                      </a:endParaRPr>
                    </a:p>
                  </a:txBody>
                  <a:tcPr marL="60810" marR="60810" marT="0" marB="0"/>
                </a:tc>
                <a:tc>
                  <a:txBody>
                    <a:bodyPr/>
                    <a:lstStyle/>
                    <a:p>
                      <a:pPr marL="0" lvl="0" indent="0">
                        <a:buFont typeface="Arial" panose="020B0604020202020204" pitchFamily="34" charset="0"/>
                        <a:buNone/>
                      </a:pPr>
                      <a:r>
                        <a:rPr lang="en-US" sz="1800" u="sng" kern="1200" dirty="0" smtClean="0">
                          <a:solidFill>
                            <a:schemeClr val="tx1"/>
                          </a:solidFill>
                          <a:effectLst/>
                          <a:latin typeface="+mn-lt"/>
                          <a:ea typeface="+mn-ea"/>
                          <a:cs typeface="Arial" panose="020B0604020202020204" pitchFamily="34" charset="0"/>
                        </a:rPr>
                        <a:t>State Involvement</a:t>
                      </a:r>
                      <a:r>
                        <a:rPr lang="en-US" sz="1800" kern="1200" dirty="0" smtClean="0">
                          <a:solidFill>
                            <a:schemeClr val="tx1"/>
                          </a:solidFill>
                          <a:effectLst/>
                          <a:latin typeface="+mn-lt"/>
                          <a:ea typeface="+mn-ea"/>
                          <a:cs typeface="Arial" panose="020B0604020202020204" pitchFamily="34" charset="0"/>
                        </a:rPr>
                        <a:t>:</a:t>
                      </a:r>
                      <a:br>
                        <a:rPr lang="en-US" sz="1800" kern="1200" dirty="0" smtClean="0">
                          <a:solidFill>
                            <a:schemeClr val="tx1"/>
                          </a:solidFill>
                          <a:effectLst/>
                          <a:latin typeface="+mn-lt"/>
                          <a:ea typeface="+mn-ea"/>
                          <a:cs typeface="Arial" panose="020B0604020202020204" pitchFamily="34" charset="0"/>
                        </a:rPr>
                      </a:br>
                      <a:endParaRPr lang="en-US" sz="1800" kern="120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dirty="0" smtClean="0">
                          <a:solidFill>
                            <a:schemeClr val="tx1"/>
                          </a:solidFill>
                          <a:effectLst/>
                          <a:latin typeface="+mn-lt"/>
                          <a:ea typeface="+mn-ea"/>
                          <a:cs typeface="Arial" panose="020B0604020202020204" pitchFamily="34" charset="0"/>
                        </a:rPr>
                        <a:t>Provide</a:t>
                      </a:r>
                      <a:r>
                        <a:rPr lang="en-US" sz="1800" kern="1200" baseline="0" dirty="0" smtClean="0">
                          <a:solidFill>
                            <a:schemeClr val="tx1"/>
                          </a:solidFill>
                          <a:effectLst/>
                          <a:latin typeface="+mn-lt"/>
                          <a:ea typeface="+mn-ea"/>
                          <a:cs typeface="Arial" panose="020B0604020202020204" pitchFamily="34" charset="0"/>
                        </a:rPr>
                        <a:t> policy information and case documentation to contractor as requested</a:t>
                      </a:r>
                    </a:p>
                    <a:p>
                      <a:pPr marL="0" lvl="0" indent="0">
                        <a:buFont typeface="Arial" panose="020B0604020202020204" pitchFamily="34" charset="0"/>
                        <a:buNone/>
                      </a:pPr>
                      <a:endParaRPr lang="en-US" sz="1800" kern="1200" baseline="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dirty="0" smtClean="0">
                          <a:solidFill>
                            <a:schemeClr val="tx1"/>
                          </a:solidFill>
                          <a:effectLst/>
                          <a:latin typeface="+mn-lt"/>
                          <a:ea typeface="+mn-ea"/>
                          <a:cs typeface="Arial" panose="020B0604020202020204" pitchFamily="34" charset="0"/>
                        </a:rPr>
                        <a:t>Provide</a:t>
                      </a:r>
                      <a:r>
                        <a:rPr lang="en-US" sz="1800" kern="1200" baseline="0" dirty="0" smtClean="0">
                          <a:solidFill>
                            <a:schemeClr val="tx1"/>
                          </a:solidFill>
                          <a:effectLst/>
                          <a:latin typeface="+mn-lt"/>
                          <a:ea typeface="+mn-ea"/>
                          <a:cs typeface="Arial" panose="020B0604020202020204" pitchFamily="34" charset="0"/>
                        </a:rPr>
                        <a:t> access to eligibility system</a:t>
                      </a:r>
                    </a:p>
                    <a:p>
                      <a:pPr marL="0" lvl="0" indent="0">
                        <a:buFont typeface="Arial" panose="020B0604020202020204" pitchFamily="34" charset="0"/>
                        <a:buNone/>
                      </a:pPr>
                      <a:endParaRPr lang="en-US" sz="1800" kern="1200" baseline="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baseline="0" dirty="0" smtClean="0">
                          <a:solidFill>
                            <a:schemeClr val="tx1"/>
                          </a:solidFill>
                          <a:effectLst/>
                          <a:latin typeface="+mn-lt"/>
                          <a:ea typeface="+mn-ea"/>
                          <a:cs typeface="Arial" panose="020B0604020202020204" pitchFamily="34" charset="0"/>
                        </a:rPr>
                        <a:t>Monitor findings and request difference resolution/CMS appeal as necessary</a:t>
                      </a:r>
                    </a:p>
                    <a:p>
                      <a:pPr marL="0" lvl="0" indent="0">
                        <a:buFont typeface="Arial" panose="020B0604020202020204" pitchFamily="34" charset="0"/>
                        <a:buNone/>
                      </a:pPr>
                      <a:endParaRPr lang="en-US" sz="1800" kern="1200" baseline="0" dirty="0" smtClean="0">
                        <a:solidFill>
                          <a:schemeClr val="tx1"/>
                        </a:solidFill>
                        <a:effectLst/>
                        <a:latin typeface="+mn-lt"/>
                        <a:ea typeface="+mn-ea"/>
                        <a:cs typeface="Arial" panose="020B0604020202020204" pitchFamily="34" charset="0"/>
                      </a:endParaRPr>
                    </a:p>
                    <a:p>
                      <a:pPr marL="285750" lvl="0" indent="-285750">
                        <a:buFont typeface="Arial" panose="020B0604020202020204" pitchFamily="34" charset="0"/>
                        <a:buChar char="•"/>
                      </a:pPr>
                      <a:r>
                        <a:rPr lang="en-US" sz="1800" kern="1200" baseline="0" dirty="0" smtClean="0">
                          <a:solidFill>
                            <a:schemeClr val="tx1"/>
                          </a:solidFill>
                          <a:effectLst/>
                          <a:latin typeface="+mn-lt"/>
                          <a:ea typeface="+mn-ea"/>
                          <a:cs typeface="Arial" panose="020B0604020202020204" pitchFamily="34" charset="0"/>
                        </a:rPr>
                        <a:t>Develop corrective action plans to address findings</a:t>
                      </a:r>
                      <a:endParaRPr lang="en-US" sz="1800" kern="1200" dirty="0" smtClean="0">
                        <a:solidFill>
                          <a:schemeClr val="tx1"/>
                        </a:solidFill>
                        <a:effectLst/>
                        <a:latin typeface="+mn-lt"/>
                        <a:ea typeface="+mn-ea"/>
                        <a:cs typeface="Arial" panose="020B0604020202020204" pitchFamily="34" charset="0"/>
                      </a:endParaRPr>
                    </a:p>
                  </a:txBody>
                  <a:tcPr marL="60810" marR="60810" marT="0" marB="0"/>
                </a:tc>
              </a:tr>
            </a:tbl>
          </a:graphicData>
        </a:graphic>
      </p:graphicFrame>
    </p:spTree>
    <p:extLst>
      <p:ext uri="{BB962C8B-B14F-4D97-AF65-F5344CB8AC3E}">
        <p14:creationId xmlns:p14="http://schemas.microsoft.com/office/powerpoint/2010/main" val="1563704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956061988"/>
              </p:ext>
            </p:extLst>
          </p:nvPr>
        </p:nvGraphicFramePr>
        <p:xfrm>
          <a:off x="152402" y="1905000"/>
          <a:ext cx="8839198" cy="4419600"/>
        </p:xfrm>
        <a:graphic>
          <a:graphicData uri="http://schemas.openxmlformats.org/drawingml/2006/table">
            <a:tbl>
              <a:tblPr firstRow="1" firstCol="1" bandRow="1">
                <a:tableStyleId>{5C22544A-7EE6-4342-B048-85BDC9FD1C3A}</a:tableStyleId>
              </a:tblPr>
              <a:tblGrid>
                <a:gridCol w="1152937"/>
                <a:gridCol w="1285461"/>
                <a:gridCol w="2209800"/>
                <a:gridCol w="2209800"/>
                <a:gridCol w="1981200"/>
              </a:tblGrid>
              <a:tr h="779929">
                <a:tc>
                  <a:txBody>
                    <a:bodyPr/>
                    <a:lstStyle/>
                    <a:p>
                      <a:pPr marL="0" marR="0" algn="ctr">
                        <a:spcBef>
                          <a:spcPts val="0"/>
                        </a:spcBef>
                        <a:spcAft>
                          <a:spcPts val="0"/>
                        </a:spcAft>
                      </a:pPr>
                      <a:r>
                        <a:rPr lang="en-US" sz="1600" dirty="0">
                          <a:effectLst/>
                          <a:latin typeface="+mn-lt"/>
                          <a:cs typeface="Arial" panose="020B0604020202020204" pitchFamily="34" charset="0"/>
                        </a:rPr>
                        <a:t>Item</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0" marR="0" algn="ctr">
                        <a:spcBef>
                          <a:spcPts val="0"/>
                        </a:spcBef>
                        <a:spcAft>
                          <a:spcPts val="0"/>
                        </a:spcAft>
                      </a:pPr>
                      <a:r>
                        <a:rPr lang="en-US" sz="1600" dirty="0" smtClean="0">
                          <a:solidFill>
                            <a:schemeClr val="bg1"/>
                          </a:solidFill>
                          <a:effectLst/>
                          <a:latin typeface="+mn-lt"/>
                          <a:ea typeface="Calibri" panose="020F0502020204030204" pitchFamily="34" charset="0"/>
                          <a:cs typeface="Arial" panose="020B0604020202020204" pitchFamily="34" charset="0"/>
                        </a:rPr>
                        <a:t>Component</a:t>
                      </a:r>
                      <a:r>
                        <a:rPr lang="en-US" sz="1600" baseline="0" dirty="0" smtClean="0">
                          <a:solidFill>
                            <a:schemeClr val="bg1"/>
                          </a:solidFill>
                          <a:effectLst/>
                          <a:latin typeface="+mn-lt"/>
                          <a:ea typeface="Calibri" panose="020F0502020204030204" pitchFamily="34" charset="0"/>
                          <a:cs typeface="Arial" panose="020B0604020202020204" pitchFamily="34" charset="0"/>
                        </a:rPr>
                        <a:t> Impacted</a:t>
                      </a:r>
                      <a:endParaRPr lang="en-US" sz="1600" dirty="0">
                        <a:solidFill>
                          <a:schemeClr val="bg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lgn="ctr">
                        <a:spcBef>
                          <a:spcPts val="0"/>
                        </a:spcBef>
                        <a:spcAft>
                          <a:spcPts val="0"/>
                        </a:spcAft>
                      </a:pPr>
                      <a:r>
                        <a:rPr lang="en-US" sz="1600" dirty="0">
                          <a:effectLst/>
                          <a:latin typeface="+mn-lt"/>
                          <a:cs typeface="Arial" panose="020B0604020202020204" pitchFamily="34" charset="0"/>
                        </a:rPr>
                        <a:t>Current Regulation</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0" marR="0" algn="ctr">
                        <a:spcBef>
                          <a:spcPts val="0"/>
                        </a:spcBef>
                        <a:spcAft>
                          <a:spcPts val="0"/>
                        </a:spcAft>
                      </a:pPr>
                      <a:r>
                        <a:rPr lang="en-US" sz="1600" dirty="0">
                          <a:effectLst/>
                          <a:latin typeface="+mn-lt"/>
                          <a:cs typeface="Arial" panose="020B0604020202020204" pitchFamily="34" charset="0"/>
                        </a:rPr>
                        <a:t>Proposed Regulation</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0" marR="0" algn="ctr">
                        <a:spcBef>
                          <a:spcPts val="0"/>
                        </a:spcBef>
                        <a:spcAft>
                          <a:spcPts val="0"/>
                        </a:spcAft>
                      </a:pPr>
                      <a:r>
                        <a:rPr lang="en-US" sz="1600" dirty="0">
                          <a:effectLst/>
                          <a:latin typeface="+mn-lt"/>
                          <a:cs typeface="Arial" panose="020B0604020202020204" pitchFamily="34" charset="0"/>
                        </a:rPr>
                        <a:t>Rationale</a:t>
                      </a:r>
                      <a:endParaRPr lang="en-US" sz="1600" dirty="0">
                        <a:effectLst/>
                        <a:latin typeface="+mn-lt"/>
                        <a:ea typeface="Calibri" panose="020F0502020204030204" pitchFamily="34" charset="0"/>
                        <a:cs typeface="Arial" panose="020B0604020202020204" pitchFamily="34" charset="0"/>
                      </a:endParaRPr>
                    </a:p>
                  </a:txBody>
                  <a:tcPr marL="64188" marR="64188" marT="0" marB="0"/>
                </a:tc>
              </a:tr>
              <a:tr h="3639671">
                <a:tc>
                  <a:txBody>
                    <a:bodyPr/>
                    <a:lstStyle/>
                    <a:p>
                      <a:pPr marL="0" marR="0">
                        <a:spcBef>
                          <a:spcPts val="0"/>
                        </a:spcBef>
                        <a:spcAft>
                          <a:spcPts val="0"/>
                        </a:spcAft>
                      </a:pPr>
                      <a:r>
                        <a:rPr lang="en-US" sz="1600" dirty="0">
                          <a:effectLst/>
                          <a:latin typeface="+mn-lt"/>
                          <a:cs typeface="Arial" panose="020B0604020202020204" pitchFamily="34" charset="0"/>
                        </a:rPr>
                        <a:t>Eligibility Universe</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0" marR="0" algn="l">
                        <a:spcBef>
                          <a:spcPts val="0"/>
                        </a:spcBef>
                        <a:spcAft>
                          <a:spcPts val="0"/>
                        </a:spcAft>
                      </a:pPr>
                      <a:r>
                        <a:rPr lang="en-US" sz="1600" dirty="0" smtClean="0">
                          <a:solidFill>
                            <a:schemeClr val="tx1"/>
                          </a:solidFill>
                          <a:effectLst/>
                          <a:latin typeface="+mn-lt"/>
                          <a:ea typeface="Calibri" panose="020F0502020204030204" pitchFamily="34" charset="0"/>
                          <a:cs typeface="Arial" panose="020B0604020202020204" pitchFamily="34" charset="0"/>
                        </a:rPr>
                        <a:t>Eligibility</a:t>
                      </a:r>
                      <a:endParaRPr lang="en-US" sz="1600" dirty="0">
                        <a:solidFill>
                          <a:schemeClr val="tx1"/>
                        </a:solidFill>
                        <a:effectLst/>
                        <a:latin typeface="+mn-lt"/>
                        <a:ea typeface="Calibri" panose="020F0502020204030204" pitchFamily="34" charset="0"/>
                        <a:cs typeface="Arial" panose="020B0604020202020204" pitchFamily="34" charset="0"/>
                      </a:endParaRPr>
                    </a:p>
                  </a:txBody>
                  <a:tcPr marL="63224" marR="63224" marT="0" marB="0"/>
                </a:tc>
                <a:tc>
                  <a:txBody>
                    <a:bodyPr/>
                    <a:lstStyle/>
                    <a:p>
                      <a:pPr marL="0" marR="0">
                        <a:spcBef>
                          <a:spcPts val="0"/>
                        </a:spcBef>
                        <a:spcAft>
                          <a:spcPts val="0"/>
                        </a:spcAft>
                      </a:pPr>
                      <a:r>
                        <a:rPr lang="en-US" sz="1600" dirty="0">
                          <a:effectLst/>
                          <a:latin typeface="+mn-lt"/>
                          <a:cs typeface="Arial" panose="020B0604020202020204" pitchFamily="34" charset="0"/>
                        </a:rPr>
                        <a:t>States </a:t>
                      </a:r>
                      <a:r>
                        <a:rPr lang="en-US" sz="1600" dirty="0" smtClean="0">
                          <a:effectLst/>
                          <a:latin typeface="+mn-lt"/>
                          <a:cs typeface="Arial" panose="020B0604020202020204" pitchFamily="34" charset="0"/>
                        </a:rPr>
                        <a:t>submit </a:t>
                      </a:r>
                      <a:r>
                        <a:rPr lang="en-US" sz="1600" dirty="0">
                          <a:effectLst/>
                          <a:latin typeface="+mn-lt"/>
                          <a:cs typeface="Arial" panose="020B0604020202020204" pitchFamily="34" charset="0"/>
                        </a:rPr>
                        <a:t>universes of Fee-for-Service (FFS) and managed care payments which </a:t>
                      </a:r>
                      <a:r>
                        <a:rPr lang="en-US" sz="1600" dirty="0" smtClean="0">
                          <a:effectLst/>
                          <a:latin typeface="+mn-lt"/>
                          <a:cs typeface="Arial" panose="020B0604020202020204" pitchFamily="34" charset="0"/>
                        </a:rPr>
                        <a:t>are </a:t>
                      </a:r>
                      <a:r>
                        <a:rPr lang="en-US" sz="1600" dirty="0">
                          <a:effectLst/>
                          <a:latin typeface="+mn-lt"/>
                          <a:cs typeface="Arial" panose="020B0604020202020204" pitchFamily="34" charset="0"/>
                        </a:rPr>
                        <a:t>sampled for data processing and medical </a:t>
                      </a:r>
                      <a:r>
                        <a:rPr lang="en-US" sz="1600" dirty="0" smtClean="0">
                          <a:effectLst/>
                          <a:latin typeface="+mn-lt"/>
                          <a:cs typeface="Arial" panose="020B0604020202020204" pitchFamily="34" charset="0"/>
                        </a:rPr>
                        <a:t>review</a:t>
                      </a:r>
                    </a:p>
                    <a:p>
                      <a:pPr marL="0" marR="0">
                        <a:spcBef>
                          <a:spcPts val="0"/>
                        </a:spcBef>
                        <a:spcAft>
                          <a:spcPts val="0"/>
                        </a:spcAft>
                      </a:pPr>
                      <a:endParaRPr lang="en-US" sz="1600" dirty="0" smtClean="0">
                        <a:effectLst/>
                        <a:latin typeface="+mn-lt"/>
                        <a:cs typeface="Arial" panose="020B0604020202020204" pitchFamily="34" charset="0"/>
                      </a:endParaRPr>
                    </a:p>
                    <a:p>
                      <a:pPr marL="0" marR="0">
                        <a:spcBef>
                          <a:spcPts val="0"/>
                        </a:spcBef>
                        <a:spcAft>
                          <a:spcPts val="0"/>
                        </a:spcAft>
                      </a:pPr>
                      <a:r>
                        <a:rPr lang="en-US" sz="1600" dirty="0" smtClean="0">
                          <a:effectLst/>
                          <a:latin typeface="+mn-lt"/>
                          <a:cs typeface="Arial" panose="020B0604020202020204" pitchFamily="34" charset="0"/>
                        </a:rPr>
                        <a:t>States create </a:t>
                      </a:r>
                      <a:r>
                        <a:rPr lang="en-US" sz="1600" dirty="0">
                          <a:effectLst/>
                          <a:latin typeface="+mn-lt"/>
                          <a:cs typeface="Arial" panose="020B0604020202020204" pitchFamily="34" charset="0"/>
                        </a:rPr>
                        <a:t>universes of eligible individuals which </a:t>
                      </a:r>
                      <a:r>
                        <a:rPr lang="en-US" sz="1600" dirty="0" smtClean="0">
                          <a:effectLst/>
                          <a:latin typeface="+mn-lt"/>
                          <a:cs typeface="Arial" panose="020B0604020202020204" pitchFamily="34" charset="0"/>
                        </a:rPr>
                        <a:t>are </a:t>
                      </a:r>
                      <a:r>
                        <a:rPr lang="en-US" sz="1600" dirty="0">
                          <a:effectLst/>
                          <a:latin typeface="+mn-lt"/>
                          <a:cs typeface="Arial" panose="020B0604020202020204" pitchFamily="34" charset="0"/>
                        </a:rPr>
                        <a:t>sampled for eligibility review</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0" marR="0">
                        <a:spcBef>
                          <a:spcPts val="0"/>
                        </a:spcBef>
                        <a:spcAft>
                          <a:spcPts val="0"/>
                        </a:spcAft>
                      </a:pPr>
                      <a:r>
                        <a:rPr lang="en-US" sz="1600" dirty="0">
                          <a:effectLst/>
                          <a:latin typeface="+mn-lt"/>
                          <a:cs typeface="Arial" panose="020B0604020202020204" pitchFamily="34" charset="0"/>
                        </a:rPr>
                        <a:t>Use sampled FFS and managed care payments for eligibility review in addition to medical and data processing </a:t>
                      </a:r>
                      <a:r>
                        <a:rPr lang="en-US" sz="1600" dirty="0" smtClean="0">
                          <a:effectLst/>
                          <a:latin typeface="+mn-lt"/>
                          <a:cs typeface="Arial" panose="020B0604020202020204" pitchFamily="34" charset="0"/>
                        </a:rPr>
                        <a:t>reviews</a:t>
                      </a:r>
                    </a:p>
                    <a:p>
                      <a:pPr marL="0" marR="0">
                        <a:spcBef>
                          <a:spcPts val="0"/>
                        </a:spcBef>
                        <a:spcAft>
                          <a:spcPts val="0"/>
                        </a:spcAft>
                      </a:pPr>
                      <a:endParaRPr lang="en-US" sz="1600" dirty="0" smtClean="0">
                        <a:effectLst/>
                        <a:latin typeface="+mn-lt"/>
                        <a:cs typeface="Arial" panose="020B0604020202020204" pitchFamily="34" charset="0"/>
                      </a:endParaRPr>
                    </a:p>
                    <a:p>
                      <a:pPr marL="0" marR="0">
                        <a:spcBef>
                          <a:spcPts val="0"/>
                        </a:spcBef>
                        <a:spcAft>
                          <a:spcPts val="0"/>
                        </a:spcAft>
                      </a:pPr>
                      <a:r>
                        <a:rPr lang="en-US" sz="1600" dirty="0" smtClean="0">
                          <a:effectLst/>
                          <a:latin typeface="+mn-lt"/>
                          <a:cs typeface="Arial" panose="020B0604020202020204" pitchFamily="34" charset="0"/>
                        </a:rPr>
                        <a:t>Eligibility </a:t>
                      </a:r>
                      <a:r>
                        <a:rPr lang="en-US" sz="1600" dirty="0">
                          <a:effectLst/>
                          <a:latin typeface="+mn-lt"/>
                          <a:cs typeface="Arial" panose="020B0604020202020204" pitchFamily="34" charset="0"/>
                        </a:rPr>
                        <a:t>review conducted on </a:t>
                      </a:r>
                      <a:r>
                        <a:rPr lang="en-US" sz="1600" dirty="0" smtClean="0">
                          <a:effectLst/>
                          <a:latin typeface="+mn-lt"/>
                          <a:cs typeface="Arial" panose="020B0604020202020204" pitchFamily="34" charset="0"/>
                        </a:rPr>
                        <a:t>the beneficiary </a:t>
                      </a:r>
                      <a:r>
                        <a:rPr lang="en-US" sz="1600" dirty="0">
                          <a:effectLst/>
                          <a:latin typeface="+mn-lt"/>
                          <a:cs typeface="Arial" panose="020B0604020202020204" pitchFamily="34" charset="0"/>
                        </a:rPr>
                        <a:t>associated with </a:t>
                      </a:r>
                      <a:r>
                        <a:rPr lang="en-US" sz="1600" dirty="0" smtClean="0">
                          <a:effectLst/>
                          <a:latin typeface="+mn-lt"/>
                          <a:cs typeface="Arial" panose="020B0604020202020204" pitchFamily="34" charset="0"/>
                        </a:rPr>
                        <a:t>the sampled </a:t>
                      </a:r>
                      <a:r>
                        <a:rPr lang="en-US" sz="1600" dirty="0">
                          <a:effectLst/>
                          <a:latin typeface="+mn-lt"/>
                          <a:cs typeface="Arial" panose="020B0604020202020204" pitchFamily="34" charset="0"/>
                        </a:rPr>
                        <a:t>claim</a:t>
                      </a:r>
                      <a:endParaRPr lang="en-US" sz="1600" dirty="0">
                        <a:effectLst/>
                        <a:latin typeface="+mn-lt"/>
                        <a:ea typeface="Calibri" panose="020F0502020204030204" pitchFamily="34" charset="0"/>
                        <a:cs typeface="Arial" panose="020B0604020202020204" pitchFamily="34" charset="0"/>
                      </a:endParaRPr>
                    </a:p>
                  </a:txBody>
                  <a:tcPr marL="64188" marR="64188" marT="0" marB="0"/>
                </a:tc>
                <a:tc>
                  <a:txBody>
                    <a:bodyPr/>
                    <a:lstStyle/>
                    <a:p>
                      <a:pPr marL="342900" marR="0" lvl="0" indent="-342900">
                        <a:spcBef>
                          <a:spcPts val="0"/>
                        </a:spcBef>
                        <a:spcAft>
                          <a:spcPts val="0"/>
                        </a:spcAft>
                        <a:buFont typeface="Symbol" panose="05050102010706020507" pitchFamily="18" charset="2"/>
                        <a:buChar char=""/>
                      </a:pPr>
                      <a:r>
                        <a:rPr lang="en-US" sz="1600" dirty="0" smtClean="0">
                          <a:effectLst/>
                          <a:latin typeface="+mn-lt"/>
                          <a:cs typeface="Arial" panose="020B0604020202020204" pitchFamily="34" charset="0"/>
                        </a:rPr>
                        <a:t>Reduce </a:t>
                      </a:r>
                      <a:r>
                        <a:rPr lang="en-US" sz="1600" dirty="0">
                          <a:effectLst/>
                          <a:latin typeface="+mn-lt"/>
                          <a:cs typeface="Arial" panose="020B0604020202020204" pitchFamily="34" charset="0"/>
                        </a:rPr>
                        <a:t>state </a:t>
                      </a:r>
                      <a:r>
                        <a:rPr lang="en-US" sz="1600" dirty="0" smtClean="0">
                          <a:effectLst/>
                          <a:latin typeface="+mn-lt"/>
                          <a:cs typeface="Arial" panose="020B0604020202020204" pitchFamily="34" charset="0"/>
                        </a:rPr>
                        <a:t>burden </a:t>
                      </a:r>
                    </a:p>
                    <a:p>
                      <a:pPr marL="0" marR="0" lvl="0" indent="0">
                        <a:spcBef>
                          <a:spcPts val="0"/>
                        </a:spcBef>
                        <a:spcAft>
                          <a:spcPts val="0"/>
                        </a:spcAft>
                        <a:buFont typeface="Symbol" panose="05050102010706020507" pitchFamily="18" charset="2"/>
                        <a:buNone/>
                      </a:pPr>
                      <a:endParaRPr lang="en-US" sz="1600" dirty="0">
                        <a:effectLst/>
                        <a:latin typeface="+mn-lt"/>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600" dirty="0" smtClean="0">
                          <a:effectLst/>
                          <a:latin typeface="+mn-lt"/>
                          <a:cs typeface="Arial" panose="020B0604020202020204" pitchFamily="34" charset="0"/>
                        </a:rPr>
                        <a:t>Reduce program costs by eliminating</a:t>
                      </a:r>
                      <a:r>
                        <a:rPr lang="en-US" sz="1600" baseline="0" dirty="0" smtClean="0">
                          <a:effectLst/>
                          <a:latin typeface="+mn-lt"/>
                          <a:cs typeface="Arial" panose="020B0604020202020204" pitchFamily="34" charset="0"/>
                        </a:rPr>
                        <a:t> federal dollars spent on </a:t>
                      </a:r>
                      <a:r>
                        <a:rPr lang="en-US" sz="1600" dirty="0" smtClean="0">
                          <a:effectLst/>
                          <a:latin typeface="+mn-lt"/>
                          <a:cs typeface="Arial" panose="020B0604020202020204" pitchFamily="34" charset="0"/>
                        </a:rPr>
                        <a:t>reviewing </a:t>
                      </a:r>
                      <a:r>
                        <a:rPr lang="en-US" sz="1600" dirty="0">
                          <a:effectLst/>
                          <a:latin typeface="+mn-lt"/>
                          <a:cs typeface="Arial" panose="020B0604020202020204" pitchFamily="34" charset="0"/>
                        </a:rPr>
                        <a:t>eligibility cases </a:t>
                      </a:r>
                      <a:r>
                        <a:rPr lang="en-US" sz="1600" dirty="0" smtClean="0">
                          <a:effectLst/>
                          <a:latin typeface="+mn-lt"/>
                          <a:cs typeface="Arial" panose="020B0604020202020204" pitchFamily="34" charset="0"/>
                        </a:rPr>
                        <a:t>for which no payments were made</a:t>
                      </a:r>
                    </a:p>
                    <a:p>
                      <a:pPr marL="0" marR="0" lvl="0" indent="0">
                        <a:spcBef>
                          <a:spcPts val="0"/>
                        </a:spcBef>
                        <a:spcAft>
                          <a:spcPts val="0"/>
                        </a:spcAft>
                        <a:buFont typeface="Symbol" panose="05050102010706020507" pitchFamily="18" charset="2"/>
                        <a:buNone/>
                      </a:pPr>
                      <a:endParaRPr lang="en-US" sz="1600" dirty="0">
                        <a:effectLst/>
                        <a:latin typeface="+mn-lt"/>
                        <a:ea typeface="Calibri" panose="020F0502020204030204" pitchFamily="34" charset="0"/>
                        <a:cs typeface="Arial" panose="020B0604020202020204" pitchFamily="34" charset="0"/>
                      </a:endParaRPr>
                    </a:p>
                  </a:txBody>
                  <a:tcPr marL="64188" marR="64188" marT="0" marB="0"/>
                </a:tc>
              </a:tr>
            </a:tbl>
          </a:graphicData>
        </a:graphic>
      </p:graphicFrame>
      <p:sp>
        <p:nvSpPr>
          <p:cNvPr id="3" name="Title 2"/>
          <p:cNvSpPr>
            <a:spLocks noGrp="1"/>
          </p:cNvSpPr>
          <p:nvPr>
            <p:ph type="title"/>
          </p:nvPr>
        </p:nvSpPr>
        <p:spPr>
          <a:xfrm>
            <a:off x="0" y="0"/>
            <a:ext cx="9144000" cy="1676400"/>
          </a:xfrm>
        </p:spPr>
        <p:txBody>
          <a:bodyPr/>
          <a:lstStyle/>
          <a:p>
            <a:r>
              <a:rPr lang="en-US" sz="2800" dirty="0" smtClean="0">
                <a:solidFill>
                  <a:prstClr val="black"/>
                </a:solidFill>
                <a:latin typeface="Arial" pitchFamily="34" charset="0"/>
                <a:cs typeface="Arial" pitchFamily="34" charset="0"/>
              </a:rPr>
              <a:t/>
            </a:r>
            <a:br>
              <a:rPr lang="en-US" sz="2800" dirty="0" smtClean="0">
                <a:solidFill>
                  <a:prstClr val="black"/>
                </a:solidFill>
                <a:latin typeface="Arial" pitchFamily="34" charset="0"/>
                <a:cs typeface="Arial" pitchFamily="34" charset="0"/>
              </a:rPr>
            </a:br>
            <a:r>
              <a:rPr lang="en-US" sz="2800" dirty="0">
                <a:latin typeface="Arial" panose="020B0604020202020204" pitchFamily="34" charset="0"/>
                <a:cs typeface="Arial" panose="020B0604020202020204" pitchFamily="34" charset="0"/>
              </a:rPr>
              <a:t>Proposed </a:t>
            </a:r>
            <a:r>
              <a:rPr lang="en-US" sz="2800" dirty="0" smtClean="0">
                <a:latin typeface="Arial" panose="020B0604020202020204" pitchFamily="34" charset="0"/>
                <a:cs typeface="Arial" panose="020B0604020202020204" pitchFamily="34" charset="0"/>
              </a:rPr>
              <a:t>Changes:</a:t>
            </a:r>
            <a:r>
              <a:rPr lang="en-US" sz="2800" dirty="0">
                <a:latin typeface="Arial" panose="020B0604020202020204" pitchFamily="34" charset="0"/>
                <a:cs typeface="Arial" panose="020B0604020202020204" pitchFamily="34" charset="0"/>
              </a:rPr>
              <a:t/>
            </a:r>
            <a:br>
              <a:rPr lang="en-US" sz="2800" dirty="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PERM Eligibility Review- Universe</a:t>
            </a:r>
            <a:endParaRPr lang="en-US" sz="2800" dirty="0">
              <a:latin typeface="Arial" panose="020B0604020202020204" pitchFamily="34" charset="0"/>
              <a:cs typeface="Arial" panose="020B0604020202020204"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DA81FE94-493A-4591-B0B1-3AD7310959E7}" type="slidenum">
              <a:rPr lang="en-US" smtClean="0"/>
              <a:pPr>
                <a:defRPr/>
              </a:pPr>
              <a:t>8</a:t>
            </a:fld>
            <a:endParaRPr lang="en-US"/>
          </a:p>
        </p:txBody>
      </p:sp>
    </p:spTree>
    <p:extLst>
      <p:ext uri="{BB962C8B-B14F-4D97-AF65-F5344CB8AC3E}">
        <p14:creationId xmlns:p14="http://schemas.microsoft.com/office/powerpoint/2010/main" val="1470478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1752601"/>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Proposed Changes:</a:t>
            </a:r>
            <a:br>
              <a:rPr lang="en-US" sz="2800" dirty="0" smtClean="0">
                <a:latin typeface="Arial" pitchFamily="34" charset="0"/>
                <a:cs typeface="Arial" pitchFamily="34" charset="0"/>
              </a:rPr>
            </a:br>
            <a:r>
              <a:rPr lang="en-US" sz="2800" dirty="0" smtClean="0">
                <a:latin typeface="Arial" pitchFamily="34" charset="0"/>
                <a:cs typeface="Arial" pitchFamily="34" charset="0"/>
              </a:rPr>
              <a:t>PERM Eligibility Review-Universe (</a:t>
            </a:r>
            <a:r>
              <a:rPr lang="en-US" sz="2800" dirty="0" err="1" smtClean="0">
                <a:latin typeface="Arial" pitchFamily="34" charset="0"/>
                <a:cs typeface="Arial" pitchFamily="34" charset="0"/>
              </a:rPr>
              <a:t>con’t</a:t>
            </a:r>
            <a:r>
              <a:rPr lang="en-US" sz="2800" dirty="0" smtClean="0">
                <a:latin typeface="Arial" pitchFamily="34" charset="0"/>
                <a:cs typeface="Arial" pitchFamily="34" charset="0"/>
              </a:rPr>
              <a:t>)</a:t>
            </a:r>
            <a:endParaRPr lang="en-US" sz="28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 y="0"/>
            <a:ext cx="2059004"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DA81FE94-493A-4591-B0B1-3AD7310959E7}" type="slidenum">
              <a:rPr lang="en-US" smtClean="0"/>
              <a:pPr>
                <a:defRPr/>
              </a:pPr>
              <a:t>9</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617284288"/>
              </p:ext>
            </p:extLst>
          </p:nvPr>
        </p:nvGraphicFramePr>
        <p:xfrm>
          <a:off x="152400" y="1981200"/>
          <a:ext cx="8763000" cy="4001413"/>
        </p:xfrm>
        <a:graphic>
          <a:graphicData uri="http://schemas.openxmlformats.org/drawingml/2006/table">
            <a:tbl>
              <a:tblPr firstRow="1" firstCol="1" bandRow="1">
                <a:tableStyleId>{5C22544A-7EE6-4342-B048-85BDC9FD1C3A}</a:tableStyleId>
              </a:tblPr>
              <a:tblGrid>
                <a:gridCol w="1524000"/>
                <a:gridCol w="2209800"/>
                <a:gridCol w="5029200"/>
              </a:tblGrid>
              <a:tr h="457200">
                <a:tc>
                  <a:txBody>
                    <a:bodyPr/>
                    <a:lstStyle/>
                    <a:p>
                      <a:pPr marL="0" marR="0" algn="ctr">
                        <a:spcBef>
                          <a:spcPts val="0"/>
                        </a:spcBef>
                        <a:spcAft>
                          <a:spcPts val="0"/>
                        </a:spcAft>
                      </a:pPr>
                      <a:r>
                        <a:rPr lang="en-US" sz="1600" dirty="0" smtClean="0">
                          <a:effectLst/>
                          <a:latin typeface="+mn-lt"/>
                        </a:rPr>
                        <a:t>Item</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latin typeface="+mn-lt"/>
                        </a:rPr>
                        <a:t>Proposed Regulation</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nchor="ctr"/>
                </a:tc>
                <a:tc>
                  <a:txBody>
                    <a:bodyPr/>
                    <a:lstStyle/>
                    <a:p>
                      <a:pPr marL="0" marR="0" algn="ctr">
                        <a:spcBef>
                          <a:spcPts val="0"/>
                        </a:spcBef>
                        <a:spcAft>
                          <a:spcPts val="0"/>
                        </a:spcAft>
                      </a:pPr>
                      <a:r>
                        <a:rPr lang="en-US" sz="1600" dirty="0" smtClean="0">
                          <a:effectLst/>
                          <a:latin typeface="+mn-lt"/>
                          <a:ea typeface="+mn-ea"/>
                          <a:cs typeface="+mn-cs"/>
                        </a:rPr>
                        <a:t>Notes</a:t>
                      </a:r>
                      <a:endParaRPr lang="en-US" sz="1600" dirty="0">
                        <a:effectLst/>
                        <a:latin typeface="+mn-lt"/>
                        <a:ea typeface="Calibri" panose="020F0502020204030204" pitchFamily="34" charset="0"/>
                        <a:cs typeface="Times New Roman" panose="02020603050405020304" pitchFamily="18" charset="0"/>
                      </a:endParaRPr>
                    </a:p>
                  </a:txBody>
                  <a:tcPr marL="60810" marR="60810" marT="0" marB="0" anchor="ctr"/>
                </a:tc>
              </a:tr>
              <a:tr h="3544213">
                <a:tc>
                  <a:txBody>
                    <a:bodyPr/>
                    <a:lstStyle/>
                    <a:p>
                      <a:pPr marL="0" marR="0" algn="l">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Eligibility Universe</a:t>
                      </a:r>
                    </a:p>
                  </a:txBody>
                  <a:tcPr marL="60810" marR="60810" marT="0" marB="0"/>
                </a:tc>
                <a:tc>
                  <a:txBody>
                    <a:bodyPr/>
                    <a:lstStyle/>
                    <a:p>
                      <a:pPr marL="0" marR="0" algn="l">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Use sampled FFS and managed care payments for eligibility review in addition to medical and data processing reviews</a:t>
                      </a:r>
                    </a:p>
                    <a:p>
                      <a:pPr marL="0" marR="0" algn="l">
                        <a:spcBef>
                          <a:spcPts val="0"/>
                        </a:spcBef>
                        <a:spcAft>
                          <a:spcPts val="0"/>
                        </a:spcAft>
                      </a:pPr>
                      <a:endParaRPr lang="en-US" sz="1600" dirty="0" smtClean="0">
                        <a:effectLst/>
                        <a:latin typeface="+mn-lt"/>
                        <a:ea typeface="Calibri" panose="020F0502020204030204" pitchFamily="34" charset="0"/>
                        <a:cs typeface="Times New Roman" panose="02020603050405020304" pitchFamily="18" charset="0"/>
                      </a:endParaRPr>
                    </a:p>
                    <a:p>
                      <a:pPr marL="0" marR="0" algn="l">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Eligibility review conducted on the beneficiary associated with the sampled claim</a:t>
                      </a:r>
                    </a:p>
                  </a:txBody>
                  <a:tcPr marL="60810" marR="60810" marT="0" marB="0"/>
                </a:tc>
                <a:tc>
                  <a:txBody>
                    <a:bodyPr/>
                    <a:lstStyle/>
                    <a:p>
                      <a:pPr marL="285750" lvl="0" indent="-285750">
                        <a:buFont typeface="Arial" panose="020B0604020202020204" pitchFamily="34" charset="0"/>
                        <a:buChar char="•"/>
                      </a:pPr>
                      <a:r>
                        <a:rPr lang="en-US" sz="1600" kern="1200" dirty="0" smtClean="0">
                          <a:solidFill>
                            <a:schemeClr val="tx1"/>
                          </a:solidFill>
                          <a:effectLst/>
                          <a:latin typeface="+mn-lt"/>
                          <a:ea typeface="+mn-ea"/>
                          <a:cs typeface="+mn-cs"/>
                        </a:rPr>
                        <a:t>CMS did not propose to</a:t>
                      </a:r>
                      <a:r>
                        <a:rPr lang="en-US" sz="1600" kern="1200" baseline="0" dirty="0" smtClean="0">
                          <a:solidFill>
                            <a:schemeClr val="tx1"/>
                          </a:solidFill>
                          <a:effectLst/>
                          <a:latin typeface="+mn-lt"/>
                          <a:ea typeface="+mn-ea"/>
                          <a:cs typeface="+mn-cs"/>
                        </a:rPr>
                        <a:t> require states to develop a separate negative case universe  for review as part of PERM</a:t>
                      </a:r>
                    </a:p>
                    <a:p>
                      <a:pPr marL="0" lvl="0" indent="0">
                        <a:buFont typeface="Arial" panose="020B0604020202020204" pitchFamily="34" charset="0"/>
                        <a:buNone/>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It is possible for negative cases to be reviewed through PERM if relevant denied claims are sampled</a:t>
                      </a:r>
                    </a:p>
                    <a:p>
                      <a:pPr marL="285750" lvl="0" indent="-285750">
                        <a:buFont typeface="Arial" panose="020B0604020202020204" pitchFamily="34" charset="0"/>
                        <a:buChar char="•"/>
                      </a:pPr>
                      <a:endParaRPr lang="en-US" sz="1600" kern="1200" baseline="0" dirty="0" smtClean="0">
                        <a:solidFill>
                          <a:schemeClr val="tx1"/>
                        </a:solidFill>
                        <a:effectLst/>
                        <a:latin typeface="+mn-lt"/>
                        <a:ea typeface="+mn-ea"/>
                        <a:cs typeface="+mn-cs"/>
                      </a:endParaRPr>
                    </a:p>
                    <a:p>
                      <a:pPr marL="285750" lvl="0" indent="-285750">
                        <a:buFont typeface="Arial" panose="020B0604020202020204" pitchFamily="34" charset="0"/>
                        <a:buChar char="•"/>
                      </a:pPr>
                      <a:r>
                        <a:rPr lang="en-US" sz="1600" kern="1200" baseline="0" dirty="0" smtClean="0">
                          <a:solidFill>
                            <a:schemeClr val="tx1"/>
                          </a:solidFill>
                          <a:effectLst/>
                          <a:latin typeface="+mn-lt"/>
                          <a:ea typeface="+mn-ea"/>
                          <a:cs typeface="+mn-cs"/>
                        </a:rPr>
                        <a:t>Maintain important oversight of negative cases through proposed MEQC pilots</a:t>
                      </a:r>
                      <a:endParaRPr lang="en-US" sz="1600" kern="1200" dirty="0" smtClean="0">
                        <a:solidFill>
                          <a:schemeClr val="tx1"/>
                        </a:solidFill>
                        <a:effectLst/>
                        <a:latin typeface="+mn-lt"/>
                        <a:ea typeface="+mn-ea"/>
                        <a:cs typeface="+mn-cs"/>
                      </a:endParaRPr>
                    </a:p>
                  </a:txBody>
                  <a:tcPr marL="60810" marR="60810" marT="0" marB="0"/>
                </a:tc>
              </a:tr>
            </a:tbl>
          </a:graphicData>
        </a:graphic>
      </p:graphicFrame>
    </p:spTree>
    <p:extLst>
      <p:ext uri="{BB962C8B-B14F-4D97-AF65-F5344CB8AC3E}">
        <p14:creationId xmlns:p14="http://schemas.microsoft.com/office/powerpoint/2010/main" val="1471443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KickoffFY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13861</TotalTime>
  <Words>3580</Words>
  <Application>Microsoft Office PowerPoint</Application>
  <PresentationFormat>On-screen Show (4:3)</PresentationFormat>
  <Paragraphs>635</Paragraphs>
  <Slides>55</Slides>
  <Notes>32</Notes>
  <HiddenSlides>0</HiddenSlides>
  <MMClips>0</MMClips>
  <ScaleCrop>false</ScaleCrop>
  <HeadingPairs>
    <vt:vector size="6" baseType="variant">
      <vt:variant>
        <vt:lpstr>Fonts Used</vt:lpstr>
      </vt:variant>
      <vt:variant>
        <vt:i4>7</vt:i4>
      </vt:variant>
      <vt:variant>
        <vt:lpstr>Theme</vt:lpstr>
      </vt:variant>
      <vt:variant>
        <vt:i4>8</vt:i4>
      </vt:variant>
      <vt:variant>
        <vt:lpstr>Slide Titles</vt:lpstr>
      </vt:variant>
      <vt:variant>
        <vt:i4>55</vt:i4>
      </vt:variant>
    </vt:vector>
  </HeadingPairs>
  <TitlesOfParts>
    <vt:vector size="70" baseType="lpstr">
      <vt:lpstr>ＭＳ Ｐゴシック</vt:lpstr>
      <vt:lpstr>Arial</vt:lpstr>
      <vt:lpstr>Calibri</vt:lpstr>
      <vt:lpstr>Myriad Pro</vt:lpstr>
      <vt:lpstr>Symbol</vt:lpstr>
      <vt:lpstr>Times New Roman</vt:lpstr>
      <vt:lpstr>Wingdings</vt:lpstr>
      <vt:lpstr>1_Custom Design</vt:lpstr>
      <vt:lpstr>2_Custom Design</vt:lpstr>
      <vt:lpstr>Custom Design</vt:lpstr>
      <vt:lpstr>KickoffFY2011</vt:lpstr>
      <vt:lpstr>Theme1</vt:lpstr>
      <vt:lpstr>3_Custom Design</vt:lpstr>
      <vt:lpstr>4_Custom Design</vt:lpstr>
      <vt:lpstr>CMS_template</vt:lpstr>
      <vt:lpstr>Preparing for the New PERM Eligibility Review and Other Proposed PERM &amp; MEQC Changes</vt:lpstr>
      <vt:lpstr> Background</vt:lpstr>
      <vt:lpstr> Proposed Changes:  PERM Review Period</vt:lpstr>
      <vt:lpstr> Review Period Shift</vt:lpstr>
      <vt:lpstr> Proposed Changes: PERM Eligibility Review</vt:lpstr>
      <vt:lpstr> Proposed Changes: PERM Eligibility Review </vt:lpstr>
      <vt:lpstr> Proposed Changes: PERM Eligibility Reviews – State Involvement</vt:lpstr>
      <vt:lpstr> Proposed Changes: PERM Eligibility Review- Universe</vt:lpstr>
      <vt:lpstr> Proposed Changes: PERM Eligibility Review-Universe (con’t)</vt:lpstr>
      <vt:lpstr>  Proposed Changes: PERM Eligibility Reviews- FFM </vt:lpstr>
      <vt:lpstr>  Proposed Changes: PERM Payment System Access </vt:lpstr>
      <vt:lpstr>  Proposed Changes: PERM Federal Improper Payments </vt:lpstr>
      <vt:lpstr>  Proposed Changes: PERM Sample Sizes </vt:lpstr>
      <vt:lpstr> Proposed Changes: PERM Corrective Action Plans</vt:lpstr>
      <vt:lpstr> Proposed Changes: PERM CAPs</vt:lpstr>
      <vt:lpstr> Proposed Changes: PERM Eligibility Payment Reductions/Disallowances</vt:lpstr>
      <vt:lpstr> Proposed Changes: PERM Eligibility Payment Reduction/Disallowances con’t</vt:lpstr>
      <vt:lpstr> Proposed Changes: MEQC</vt:lpstr>
      <vt:lpstr> PERM-MEQC Operational Relationship</vt:lpstr>
      <vt:lpstr> Proposed Changes: MEQC </vt:lpstr>
      <vt:lpstr> Proposed Changes: MEQC Sample Size </vt:lpstr>
      <vt:lpstr> MEQC Timeline</vt:lpstr>
      <vt:lpstr> Proposed Changes: MEQC Cycle Timeline</vt:lpstr>
      <vt:lpstr>Preparing for the New  PERM Eligibility Review</vt:lpstr>
      <vt:lpstr>PERM Eligibility</vt:lpstr>
      <vt:lpstr>Where we are now</vt:lpstr>
      <vt:lpstr>Round 5 Pilots</vt:lpstr>
      <vt:lpstr>         Plan for PERM Readiness Webinars</vt:lpstr>
      <vt:lpstr>PERM Readiness Webinars</vt:lpstr>
      <vt:lpstr>Preparing for PERM Eligibility</vt:lpstr>
      <vt:lpstr> Preparing for PERM Eligibility Step 1</vt:lpstr>
      <vt:lpstr>    Preparing for PERM Eligibility Step 2</vt:lpstr>
      <vt:lpstr>       Assess Compliance with Federal Regulation</vt:lpstr>
      <vt:lpstr>Assess Compliance with Federal Regulation</vt:lpstr>
      <vt:lpstr>Assess Compliance with Federal Regulation</vt:lpstr>
      <vt:lpstr>Assess Compliance with Federal Regulation</vt:lpstr>
      <vt:lpstr> Assess Compliance with Federal Regulation</vt:lpstr>
      <vt:lpstr>Assess Compliance with Federal Regulation</vt:lpstr>
      <vt:lpstr>    Preparing for PERM Eligibility –Audit Trail</vt:lpstr>
      <vt:lpstr>State Audit Trail</vt:lpstr>
      <vt:lpstr>Electronic Verification </vt:lpstr>
      <vt:lpstr>Electronic Verification- Examples</vt:lpstr>
      <vt:lpstr>Electronic Verification- Example Indicator</vt:lpstr>
      <vt:lpstr>Electronic Verification- Examples </vt:lpstr>
      <vt:lpstr> State Audit Trail Examples</vt:lpstr>
      <vt:lpstr> State Audit Trail – Examples Con’t </vt:lpstr>
      <vt:lpstr> State Audit Trail- Additional Examples </vt:lpstr>
      <vt:lpstr> State Audit Trail –More Examples</vt:lpstr>
      <vt:lpstr>State Audit Trail - Applications</vt:lpstr>
      <vt:lpstr> State Audit Trail- Signatures</vt:lpstr>
      <vt:lpstr> State Audit Trail - Changes/Notices</vt:lpstr>
      <vt:lpstr>State Audit Trail- Con’t</vt:lpstr>
      <vt:lpstr> Addressing State Audit Trails Issues</vt:lpstr>
      <vt:lpstr>           Collaboration and Communication</vt:lpstr>
      <vt:lpstr>      CMS PERM Eligibility Contacts </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CYNTHIA HOWE</cp:lastModifiedBy>
  <cp:revision>607</cp:revision>
  <cp:lastPrinted>2016-09-16T13:40:07Z</cp:lastPrinted>
  <dcterms:created xsi:type="dcterms:W3CDTF">2008-10-01T13:49:46Z</dcterms:created>
  <dcterms:modified xsi:type="dcterms:W3CDTF">2016-11-14T18:31:01Z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-1067659681</vt:i4>
  </property>
  <property fmtid="{D5CDD505-2E9C-101B-9397-08002B2CF9AE}" pid="4" name="_EmailSubject">
    <vt:lpwstr>PERM website NAMPI slides</vt:lpwstr>
  </property>
  <property fmtid="{D5CDD505-2E9C-101B-9397-08002B2CF9AE}" pid="5" name="_AuthorEmail">
    <vt:lpwstr>Cynthia.Howe@cms.hhs.gov</vt:lpwstr>
  </property>
  <property fmtid="{D5CDD505-2E9C-101B-9397-08002B2CF9AE}" pid="6" name="_AuthorEmailDisplayName">
    <vt:lpwstr>Howe, Cynthia J. (CMS/OFM)</vt:lpwstr>
  </property>
  <property fmtid="{D5CDD505-2E9C-101B-9397-08002B2CF9AE}" pid="7" name="_PreviousAdHocReviewCycleID">
    <vt:i4>-1481510399</vt:i4>
  </property>
</Properties>
</file>