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4049" r:id="rId4"/>
    <p:sldMasterId id="2147484068" r:id="rId5"/>
  </p:sldMasterIdLst>
  <p:notesMasterIdLst>
    <p:notesMasterId r:id="rId11"/>
  </p:notesMasterIdLst>
  <p:sldIdLst>
    <p:sldId id="1090" r:id="rId6"/>
    <p:sldId id="1318" r:id="rId7"/>
    <p:sldId id="1320" r:id="rId8"/>
    <p:sldId id="1321" r:id="rId9"/>
    <p:sldId id="1323" r:id="rId10"/>
  </p:sldIdLst>
  <p:sldSz cx="9144000" cy="6858000" type="screen4x3"/>
  <p:notesSz cx="7010400" cy="9296400"/>
  <p:custDataLst>
    <p:tags r:id="rId12"/>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hillip Kendall" initials="PK" lastIdx="10" clrIdx="0"/>
  <p:cmAuthor id="7" name="Cairney, Jennifer" initials="CJ" lastIdx="1" clrIdx="7">
    <p:extLst>
      <p:ext uri="{19B8F6BF-5375-455C-9EA6-DF929625EA0E}">
        <p15:presenceInfo xmlns:p15="http://schemas.microsoft.com/office/powerpoint/2012/main" userId="S-1-5-21-787266094-3808690464-1439387166-53310" providerId="AD"/>
      </p:ext>
    </p:extLst>
  </p:cmAuthor>
  <p:cmAuthor id="1" name="Wysocki, Rich" initials="WR" lastIdx="1" clrIdx="1">
    <p:extLst/>
  </p:cmAuthor>
  <p:cmAuthor id="2" name="Wysocki, Rich" initials="WR [2]" lastIdx="1" clrIdx="2">
    <p:extLst/>
  </p:cmAuthor>
  <p:cmAuthor id="3" name="Wysocki, Rich" initials="WR [3]" lastIdx="1" clrIdx="3">
    <p:extLst/>
  </p:cmAuthor>
  <p:cmAuthor id="4" name="Julie Shadoan" initials="JS" lastIdx="1" clrIdx="4"/>
  <p:cmAuthor id="5" name="Keri Rantin" initials="KR" lastIdx="15" clrIdx="5">
    <p:extLst>
      <p:ext uri="{19B8F6BF-5375-455C-9EA6-DF929625EA0E}">
        <p15:presenceInfo xmlns:p15="http://schemas.microsoft.com/office/powerpoint/2012/main" userId="S-1-5-21-4095628063-3556742122-3606576086-9203" providerId="AD"/>
      </p:ext>
    </p:extLst>
  </p:cmAuthor>
  <p:cmAuthor id="6" name="Aaron Gray" initials="AG" lastIdx="3" clrIdx="6">
    <p:extLst>
      <p:ext uri="{19B8F6BF-5375-455C-9EA6-DF929625EA0E}">
        <p15:presenceInfo xmlns:p15="http://schemas.microsoft.com/office/powerpoint/2012/main" userId="S-1-5-21-4095628063-3556742122-3606576086-1048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4A9C"/>
    <a:srgbClr val="0033CC"/>
    <a:srgbClr val="FFD004"/>
    <a:srgbClr val="B3D4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67352" autoAdjust="0"/>
  </p:normalViewPr>
  <p:slideViewPr>
    <p:cSldViewPr snapToGrid="0">
      <p:cViewPr varScale="1">
        <p:scale>
          <a:sx n="72" d="100"/>
          <a:sy n="72" d="100"/>
        </p:scale>
        <p:origin x="145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523" cy="464662"/>
          </a:xfrm>
          <a:prstGeom prst="rect">
            <a:avLst/>
          </a:prstGeom>
        </p:spPr>
        <p:txBody>
          <a:bodyPr vert="horz" lIns="93156" tIns="46578" rIns="93156" bIns="46578" rtlCol="0"/>
          <a:lstStyle>
            <a:lvl1pPr algn="l" fontAlgn="auto">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971293" y="0"/>
            <a:ext cx="3037523" cy="464662"/>
          </a:xfrm>
          <a:prstGeom prst="rect">
            <a:avLst/>
          </a:prstGeom>
        </p:spPr>
        <p:txBody>
          <a:bodyPr vert="horz" lIns="93156" tIns="46578" rIns="93156" bIns="46578" rtlCol="0"/>
          <a:lstStyle>
            <a:lvl1pPr algn="r" fontAlgn="auto">
              <a:spcBef>
                <a:spcPts val="0"/>
              </a:spcBef>
              <a:spcAft>
                <a:spcPts val="0"/>
              </a:spcAft>
              <a:defRPr sz="1200">
                <a:latin typeface="+mn-lt"/>
              </a:defRPr>
            </a:lvl1pPr>
          </a:lstStyle>
          <a:p>
            <a:pPr>
              <a:defRPr/>
            </a:pPr>
            <a:fld id="{085A4552-0DC5-49E3-8363-95B5F309C20D}" type="datetimeFigureOut">
              <a:rPr lang="en-US"/>
              <a:pPr>
                <a:defRPr/>
              </a:pPr>
              <a:t>09/07/2017</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56" tIns="46578" rIns="93156" bIns="46578" rtlCol="0" anchor="ctr"/>
          <a:lstStyle/>
          <a:p>
            <a:pPr lvl="0"/>
            <a:endParaRPr lang="en-US" noProof="0" dirty="0"/>
          </a:p>
        </p:txBody>
      </p:sp>
      <p:sp>
        <p:nvSpPr>
          <p:cNvPr id="5" name="Notes Placeholder 4"/>
          <p:cNvSpPr>
            <a:spLocks noGrp="1"/>
          </p:cNvSpPr>
          <p:nvPr>
            <p:ph type="body" sz="quarter" idx="3"/>
          </p:nvPr>
        </p:nvSpPr>
        <p:spPr>
          <a:xfrm>
            <a:off x="700723" y="4415077"/>
            <a:ext cx="5608954" cy="4183539"/>
          </a:xfrm>
          <a:prstGeom prst="rect">
            <a:avLst/>
          </a:prstGeom>
        </p:spPr>
        <p:txBody>
          <a:bodyPr vert="horz" lIns="93156" tIns="46578" rIns="93156" bIns="4657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30154"/>
            <a:ext cx="3037523" cy="464662"/>
          </a:xfrm>
          <a:prstGeom prst="rect">
            <a:avLst/>
          </a:prstGeom>
        </p:spPr>
        <p:txBody>
          <a:bodyPr vert="horz" lIns="93156" tIns="46578" rIns="93156" bIns="46578" rtlCol="0" anchor="b"/>
          <a:lstStyle>
            <a:lvl1pPr algn="l" fontAlgn="auto">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971293" y="8830154"/>
            <a:ext cx="3037523" cy="464662"/>
          </a:xfrm>
          <a:prstGeom prst="rect">
            <a:avLst/>
          </a:prstGeom>
        </p:spPr>
        <p:txBody>
          <a:bodyPr vert="horz" lIns="93156" tIns="46578" rIns="93156" bIns="46578" rtlCol="0" anchor="b"/>
          <a:lstStyle>
            <a:lvl1pPr algn="r" fontAlgn="auto">
              <a:spcBef>
                <a:spcPts val="0"/>
              </a:spcBef>
              <a:spcAft>
                <a:spcPts val="0"/>
              </a:spcAft>
              <a:defRPr sz="1200">
                <a:latin typeface="+mn-lt"/>
              </a:defRPr>
            </a:lvl1pPr>
          </a:lstStyle>
          <a:p>
            <a:pPr>
              <a:defRPr/>
            </a:pPr>
            <a:fld id="{37EF2547-B5D8-4CE2-9238-0F78AA3EE1B0}" type="slidenum">
              <a:rPr lang="en-US"/>
              <a:pPr>
                <a:defRPr/>
              </a:pPr>
              <a:t>‹#›</a:t>
            </a:fld>
            <a:endParaRPr lang="en-US" dirty="0"/>
          </a:p>
        </p:txBody>
      </p:sp>
    </p:spTree>
    <p:extLst>
      <p:ext uri="{BB962C8B-B14F-4D97-AF65-F5344CB8AC3E}">
        <p14:creationId xmlns:p14="http://schemas.microsoft.com/office/powerpoint/2010/main" val="8958910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5KZpPrqMqCc&amp;feature=youtu.be" TargetMode="External"/><Relationship Id="rId7" Type="http://schemas.openxmlformats.org/officeDocument/2006/relationships/hyperlink" Target="https://www.medicare.gov/forms-help-and-resources/your-medicare-card.html"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www.medicare.gov/forms-help-and-resources/identity-theft/identity-theft.html" TargetMode="External"/><Relationship Id="rId5" Type="http://schemas.openxmlformats.org/officeDocument/2006/relationships/hyperlink" Target="https://www.medicare.gov/forms-help-and-resources/report-fraud-and-abuse/fraud-and-abuse.html" TargetMode="External"/><Relationship Id="rId4" Type="http://schemas.openxmlformats.org/officeDocument/2006/relationships/hyperlink" Target="http://blog.medicare.gov/2017/08/21/new-medicare-number/"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2110863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a:defRPr/>
            </a:pPr>
            <a:fld id="{37EF2547-B5D8-4CE2-9238-0F78AA3EE1B0}" type="slidenum">
              <a:rPr lang="en-US" smtClean="0"/>
              <a:pPr>
                <a:defRPr/>
              </a:pPr>
              <a:t>2</a:t>
            </a:fld>
            <a:endParaRPr lang="en-US" dirty="0"/>
          </a:p>
        </p:txBody>
      </p:sp>
      <p:sp>
        <p:nvSpPr>
          <p:cNvPr id="5" name="Notes Placeholder 4"/>
          <p:cNvSpPr>
            <a:spLocks noGrp="1"/>
          </p:cNvSpPr>
          <p:nvPr>
            <p:ph type="body" sz="quarter" idx="11"/>
          </p:nvPr>
        </p:nvSpPr>
        <p:spPr/>
        <p:txBody>
          <a:bodyPr/>
          <a:lstStyle/>
          <a:p>
            <a:r>
              <a:rPr lang="en-US" b="1" dirty="0" smtClean="0"/>
              <a:t>Objectives</a:t>
            </a:r>
          </a:p>
          <a:p>
            <a:pPr marL="171450" indent="-171450">
              <a:buFont typeface="Arial" panose="020B0604020202020204" pitchFamily="34" charset="0"/>
              <a:buChar char="•"/>
            </a:pPr>
            <a:r>
              <a:rPr lang="en-US" dirty="0" smtClean="0"/>
              <a:t>The Fraud Prevention</a:t>
            </a:r>
            <a:r>
              <a:rPr lang="en-US" baseline="0" dirty="0" smtClean="0"/>
              <a:t> “Guard Your Card” Campaign is typically conducted before the fall Medicare Open Enrollment Period (Oct 15 – Dec 7) when the risk of scams to fraudulently obtain Medicare numbers increases.</a:t>
            </a:r>
          </a:p>
          <a:p>
            <a:pPr marL="171450" indent="-171450">
              <a:buFont typeface="Arial" panose="020B0604020202020204" pitchFamily="34" charset="0"/>
              <a:buChar char="•"/>
            </a:pPr>
            <a:r>
              <a:rPr lang="en-US" baseline="0" dirty="0" smtClean="0"/>
              <a:t>The campaign educates </a:t>
            </a:r>
            <a:r>
              <a:rPr lang="en-US" dirty="0" smtClean="0">
                <a:solidFill>
                  <a:sysClr val="windowText" lastClr="000000"/>
                </a:solidFill>
                <a:latin typeface="Times New Roman" panose="02020603050405020304" pitchFamily="18" charset="0"/>
                <a:cs typeface="Times New Roman" panose="02020603050405020304" pitchFamily="18" charset="0"/>
              </a:rPr>
              <a:t>people with Medicare about how to identify suspicious activities, particularly during the Open Enrollment period, and prevent fraud by protecting their Medicare number</a:t>
            </a:r>
          </a:p>
          <a:p>
            <a:pPr marL="171450" indent="-171450">
              <a:buFont typeface="Arial" panose="020B0604020202020204" pitchFamily="34" charset="0"/>
              <a:buChar char="•"/>
            </a:pPr>
            <a:r>
              <a:rPr lang="en-US" dirty="0" smtClean="0">
                <a:solidFill>
                  <a:sysClr val="windowText" lastClr="000000"/>
                </a:solidFill>
                <a:latin typeface="Times New Roman" panose="02020603050405020304" pitchFamily="18" charset="0"/>
                <a:cs typeface="Times New Roman" panose="02020603050405020304" pitchFamily="18" charset="0"/>
              </a:rPr>
              <a:t>It</a:t>
            </a:r>
            <a:r>
              <a:rPr lang="en-US" baseline="0" dirty="0" smtClean="0">
                <a:solidFill>
                  <a:sysClr val="windowText" lastClr="000000"/>
                </a:solidFill>
                <a:latin typeface="Times New Roman" panose="02020603050405020304" pitchFamily="18" charset="0"/>
                <a:cs typeface="Times New Roman" panose="02020603050405020304" pitchFamily="18" charset="0"/>
              </a:rPr>
              <a:t> also al</a:t>
            </a:r>
            <a:r>
              <a:rPr lang="en-US" dirty="0" smtClean="0">
                <a:solidFill>
                  <a:sysClr val="windowText" lastClr="000000"/>
                </a:solidFill>
                <a:latin typeface="Times New Roman" panose="02020603050405020304" pitchFamily="18" charset="0"/>
                <a:cs typeface="Times New Roman" panose="02020603050405020304" pitchFamily="18" charset="0"/>
              </a:rPr>
              <a:t>erts them</a:t>
            </a:r>
            <a:r>
              <a:rPr lang="en-US" baseline="0" dirty="0" smtClean="0">
                <a:solidFill>
                  <a:sysClr val="windowText" lastClr="000000"/>
                </a:solidFill>
                <a:latin typeface="Times New Roman" panose="02020603050405020304" pitchFamily="18" charset="0"/>
                <a:cs typeface="Times New Roman" panose="02020603050405020304" pitchFamily="18" charset="0"/>
              </a:rPr>
              <a:t> </a:t>
            </a:r>
            <a:r>
              <a:rPr lang="en-US" dirty="0" smtClean="0">
                <a:solidFill>
                  <a:sysClr val="windowText" lastClr="000000"/>
                </a:solidFill>
                <a:latin typeface="Times New Roman" panose="02020603050405020304" pitchFamily="18" charset="0"/>
                <a:cs typeface="Times New Roman" panose="02020603050405020304" pitchFamily="18" charset="0"/>
              </a:rPr>
              <a:t>that new Medicare cards are coming next year to protect their identity and prevent fraud.</a:t>
            </a:r>
          </a:p>
          <a:p>
            <a:pPr marL="171450" indent="-171450">
              <a:buFont typeface="Arial" panose="020B0604020202020204" pitchFamily="34" charset="0"/>
              <a:buChar char="•"/>
            </a:pPr>
            <a:endParaRPr lang="en-US"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en-US" b="1" dirty="0" smtClean="0">
                <a:solidFill>
                  <a:sysClr val="windowText" lastClr="000000"/>
                </a:solidFill>
                <a:latin typeface="Times New Roman" panose="02020603050405020304" pitchFamily="18" charset="0"/>
                <a:cs typeface="Times New Roman" panose="02020603050405020304" pitchFamily="18" charset="0"/>
              </a:rPr>
              <a:t>Tactics</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Campaign features paid/earned/social media, updated information channels</a:t>
            </a:r>
            <a:r>
              <a:rPr lang="en-US" sz="1200" kern="1200" baseline="0" dirty="0" smtClean="0">
                <a:solidFill>
                  <a:schemeClr val="tx1"/>
                </a:solidFill>
                <a:effectLst/>
                <a:latin typeface="+mn-lt"/>
                <a:ea typeface="+mn-ea"/>
                <a:cs typeface="+mn-cs"/>
              </a:rPr>
              <a:t> and educational resources, training for partners and other stakeholders,</a:t>
            </a:r>
            <a:r>
              <a:rPr lang="en-US" sz="1200" kern="1200" dirty="0" smtClean="0">
                <a:solidFill>
                  <a:schemeClr val="tx1"/>
                </a:solidFill>
                <a:effectLst/>
                <a:latin typeface="+mn-lt"/>
                <a:ea typeface="+mn-ea"/>
                <a:cs typeface="+mn-cs"/>
              </a:rPr>
              <a:t> and local outreach by CMS Regional Offices, Senior Medicare</a:t>
            </a:r>
            <a:r>
              <a:rPr lang="en-US" sz="1200" kern="1200" baseline="0" dirty="0" smtClean="0">
                <a:solidFill>
                  <a:schemeClr val="tx1"/>
                </a:solidFill>
                <a:effectLst/>
                <a:latin typeface="+mn-lt"/>
                <a:ea typeface="+mn-ea"/>
                <a:cs typeface="+mn-cs"/>
              </a:rPr>
              <a:t> Patrols (S</a:t>
            </a:r>
            <a:r>
              <a:rPr lang="en-US" sz="1200" kern="1200" dirty="0" smtClean="0">
                <a:solidFill>
                  <a:schemeClr val="tx1"/>
                </a:solidFill>
                <a:effectLst/>
                <a:latin typeface="+mn-lt"/>
                <a:ea typeface="+mn-ea"/>
                <a:cs typeface="+mn-cs"/>
              </a:rPr>
              <a:t>MPs), and State</a:t>
            </a:r>
            <a:r>
              <a:rPr lang="en-US" sz="1200" kern="1200" baseline="0" dirty="0" smtClean="0">
                <a:solidFill>
                  <a:schemeClr val="tx1"/>
                </a:solidFill>
                <a:effectLst/>
                <a:latin typeface="+mn-lt"/>
                <a:ea typeface="+mn-ea"/>
                <a:cs typeface="+mn-cs"/>
              </a:rPr>
              <a:t> Health Insurance and Assistance Programs (SHIPs)</a:t>
            </a:r>
            <a:r>
              <a:rPr lang="en-US" sz="1200" kern="1200" dirty="0" smtClean="0">
                <a:solidFill>
                  <a:schemeClr val="tx1"/>
                </a:solidFill>
                <a:effectLst/>
                <a:latin typeface="+mn-lt"/>
                <a:ea typeface="+mn-ea"/>
                <a:cs typeface="+mn-cs"/>
              </a:rPr>
              <a:t> </a:t>
            </a:r>
          </a:p>
          <a:p>
            <a:pPr marL="171450" indent="-171450">
              <a:buFont typeface="Arial" panose="020B0604020202020204" pitchFamily="34" charset="0"/>
              <a:buChar char="•"/>
            </a:pPr>
            <a:endParaRPr lang="en-US" dirty="0" smtClean="0"/>
          </a:p>
        </p:txBody>
      </p:sp>
    </p:spTree>
    <p:extLst>
      <p:ext uri="{BB962C8B-B14F-4D97-AF65-F5344CB8AC3E}">
        <p14:creationId xmlns:p14="http://schemas.microsoft.com/office/powerpoint/2010/main" val="982669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u="sng" kern="1200" dirty="0" smtClean="0">
                <a:solidFill>
                  <a:schemeClr val="tx1"/>
                </a:solidFill>
                <a:effectLst/>
                <a:latin typeface="+mn-lt"/>
                <a:ea typeface="+mn-ea"/>
                <a:cs typeface="+mn-cs"/>
                <a:hlinkClick r:id="rId3"/>
              </a:rPr>
              <a:t>“Guard Your Card”</a:t>
            </a:r>
            <a:r>
              <a:rPr lang="en-US" sz="1200" kern="1200" dirty="0" smtClean="0">
                <a:solidFill>
                  <a:schemeClr val="tx1"/>
                </a:solidFill>
                <a:effectLst/>
                <a:latin typeface="+mn-lt"/>
                <a:ea typeface="+mn-ea"/>
                <a:cs typeface="+mn-cs"/>
              </a:rPr>
              <a:t> TV ad is 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senior-oriented</a:t>
            </a:r>
            <a:r>
              <a:rPr lang="en-US" sz="1200" kern="1200" baseline="0" dirty="0" smtClean="0">
                <a:solidFill>
                  <a:schemeClr val="tx1"/>
                </a:solidFill>
                <a:effectLst/>
                <a:latin typeface="+mn-lt"/>
                <a:ea typeface="+mn-ea"/>
                <a:cs typeface="+mn-cs"/>
              </a:rPr>
              <a:t> network and cable programming for 5 weeks from Aug 21 through </a:t>
            </a:r>
            <a:r>
              <a:rPr lang="en-US" sz="1200" kern="1200" dirty="0" smtClean="0">
                <a:solidFill>
                  <a:schemeClr val="tx1"/>
                </a:solidFill>
                <a:effectLst/>
                <a:latin typeface="+mn-lt"/>
                <a:ea typeface="+mn-ea"/>
                <a:cs typeface="+mn-cs"/>
              </a:rPr>
              <a:t>Sept 24</a:t>
            </a:r>
          </a:p>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u="sng" kern="1200" dirty="0" smtClean="0">
                <a:solidFill>
                  <a:schemeClr val="tx1"/>
                </a:solidFill>
                <a:effectLst/>
                <a:latin typeface="+mn-lt"/>
                <a:ea typeface="+mn-ea"/>
                <a:cs typeface="+mn-cs"/>
                <a:hlinkClick r:id="rId4"/>
              </a:rPr>
              <a:t>Blog</a:t>
            </a:r>
            <a:r>
              <a:rPr lang="en-US" sz="1200" kern="1200" dirty="0" smtClean="0">
                <a:solidFill>
                  <a:schemeClr val="tx1"/>
                </a:solidFill>
                <a:effectLst/>
                <a:latin typeface="+mn-lt"/>
                <a:ea typeface="+mn-ea"/>
                <a:cs typeface="+mn-cs"/>
              </a:rPr>
              <a:t> is posted on medicare.gov</a:t>
            </a:r>
            <a:r>
              <a:rPr lang="en-US" sz="1200" kern="1200" baseline="0" dirty="0" smtClean="0">
                <a:solidFill>
                  <a:schemeClr val="tx1"/>
                </a:solidFill>
                <a:effectLst/>
                <a:latin typeface="+mn-lt"/>
                <a:ea typeface="+mn-ea"/>
                <a:cs typeface="+mn-cs"/>
              </a:rPr>
              <a:t> home page entitled </a:t>
            </a:r>
            <a:r>
              <a:rPr lang="en-US" sz="1200" kern="1200" dirty="0" smtClean="0">
                <a:solidFill>
                  <a:schemeClr val="tx1"/>
                </a:solidFill>
                <a:effectLst/>
                <a:latin typeface="+mn-lt"/>
                <a:ea typeface="+mn-ea"/>
                <a:cs typeface="+mn-cs"/>
              </a:rPr>
              <a:t>“Protect your Medicare by protecting your Medicare number”</a:t>
            </a:r>
            <a:endParaRPr lang="en-US" sz="1200" u="sng" kern="1200" dirty="0" smtClean="0">
              <a:solidFill>
                <a:schemeClr val="tx1"/>
              </a:solidFill>
              <a:effectLst/>
              <a:latin typeface="+mn-lt"/>
              <a:ea typeface="+mn-ea"/>
              <a:cs typeface="+mn-cs"/>
            </a:endParaRPr>
          </a:p>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Reformatted and updated t</a:t>
            </a:r>
            <a:r>
              <a:rPr lang="en-US" sz="1200" kern="1200" baseline="0" dirty="0" smtClean="0">
                <a:solidFill>
                  <a:schemeClr val="tx1"/>
                </a:solidFill>
                <a:effectLst/>
                <a:latin typeface="+mn-lt"/>
                <a:ea typeface="+mn-ea"/>
                <a:cs typeface="+mn-cs"/>
              </a:rPr>
              <a:t>he following pages on m</a:t>
            </a:r>
            <a:r>
              <a:rPr lang="en-US" sz="1200" kern="1200" dirty="0" smtClean="0">
                <a:solidFill>
                  <a:schemeClr val="tx1"/>
                </a:solidFill>
                <a:effectLst/>
                <a:latin typeface="+mn-lt"/>
                <a:ea typeface="+mn-ea"/>
                <a:cs typeface="+mn-cs"/>
              </a:rPr>
              <a:t>edicare.gov to enhance</a:t>
            </a:r>
            <a:r>
              <a:rPr lang="en-US" sz="1200" kern="1200" baseline="0" dirty="0" smtClean="0">
                <a:solidFill>
                  <a:schemeClr val="tx1"/>
                </a:solidFill>
                <a:effectLst/>
                <a:latin typeface="+mn-lt"/>
                <a:ea typeface="+mn-ea"/>
                <a:cs typeface="+mn-cs"/>
              </a:rPr>
              <a:t> visibility of “Guard Your Card” messages and to </a:t>
            </a:r>
            <a:r>
              <a:rPr lang="en-US" sz="1200" kern="1200" dirty="0" smtClean="0">
                <a:solidFill>
                  <a:schemeClr val="tx1"/>
                </a:solidFill>
                <a:effectLst/>
                <a:latin typeface="+mn-lt"/>
                <a:ea typeface="+mn-ea"/>
                <a:cs typeface="+mn-cs"/>
              </a:rPr>
              <a:t>include information</a:t>
            </a:r>
            <a:r>
              <a:rPr lang="en-US" sz="1200" kern="1200" baseline="0" dirty="0" smtClean="0">
                <a:solidFill>
                  <a:schemeClr val="tx1"/>
                </a:solidFill>
                <a:effectLst/>
                <a:latin typeface="+mn-lt"/>
                <a:ea typeface="+mn-ea"/>
                <a:cs typeface="+mn-cs"/>
              </a:rPr>
              <a:t> about the new Medicare cards </a:t>
            </a:r>
            <a:r>
              <a:rPr lang="en-US" sz="1200" kern="1200" baseline="0" dirty="0" smtClean="0">
                <a:solidFill>
                  <a:schemeClr val="tx1"/>
                </a:solidFill>
                <a:effectLst/>
                <a:latin typeface="+mn-lt"/>
                <a:ea typeface="+mn-ea"/>
                <a:cs typeface="+mn-cs"/>
                <a:hlinkClick r:id="rId5"/>
              </a:rPr>
              <a:t>… </a:t>
            </a:r>
            <a:r>
              <a:rPr lang="en-US" sz="1200" u="sng" kern="1200" dirty="0" smtClean="0">
                <a:solidFill>
                  <a:schemeClr val="tx1"/>
                </a:solidFill>
                <a:effectLst/>
                <a:latin typeface="+mn-lt"/>
                <a:ea typeface="+mn-ea"/>
                <a:cs typeface="+mn-cs"/>
                <a:hlinkClick r:id="rId5"/>
              </a:rPr>
              <a:t>Medicare.gov/fraud</a:t>
            </a:r>
            <a:r>
              <a:rPr lang="en-US" sz="1200" kern="1200" dirty="0" smtClean="0">
                <a:solidFill>
                  <a:schemeClr val="tx1"/>
                </a:solidFill>
                <a:effectLst/>
                <a:latin typeface="+mn-lt"/>
                <a:ea typeface="+mn-ea"/>
                <a:cs typeface="+mn-cs"/>
              </a:rPr>
              <a:t>, </a:t>
            </a:r>
            <a:r>
              <a:rPr lang="en-US" sz="1200" u="sng" kern="1200" dirty="0" smtClean="0">
                <a:solidFill>
                  <a:schemeClr val="tx1"/>
                </a:solidFill>
                <a:effectLst/>
                <a:latin typeface="+mn-lt"/>
                <a:ea typeface="+mn-ea"/>
                <a:cs typeface="+mn-cs"/>
                <a:hlinkClick r:id="rId6"/>
              </a:rPr>
              <a:t>Identify Theft</a:t>
            </a:r>
            <a:r>
              <a:rPr lang="en-US" sz="1200" kern="1200" dirty="0" smtClean="0">
                <a:solidFill>
                  <a:schemeClr val="tx1"/>
                </a:solidFill>
                <a:effectLst/>
                <a:latin typeface="+mn-lt"/>
                <a:ea typeface="+mn-ea"/>
                <a:cs typeface="+mn-cs"/>
              </a:rPr>
              <a:t> and </a:t>
            </a:r>
            <a:r>
              <a:rPr lang="en-US" sz="1200" u="sng" kern="1200" dirty="0" smtClean="0">
                <a:solidFill>
                  <a:schemeClr val="tx1"/>
                </a:solidFill>
                <a:effectLst/>
                <a:latin typeface="+mn-lt"/>
                <a:ea typeface="+mn-ea"/>
                <a:cs typeface="+mn-cs"/>
                <a:hlinkClick r:id="rId7"/>
              </a:rPr>
              <a:t>Your Medicare card</a:t>
            </a:r>
            <a:r>
              <a:rPr lang="en-US" sz="1200" kern="1200" dirty="0" smtClean="0">
                <a:solidFill>
                  <a:schemeClr val="tx1"/>
                </a:solidFill>
                <a:effectLst/>
                <a:latin typeface="+mn-lt"/>
                <a:ea typeface="+mn-ea"/>
                <a:cs typeface="+mn-cs"/>
              </a:rPr>
              <a:t> </a:t>
            </a:r>
          </a:p>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Partner</a:t>
            </a:r>
            <a:r>
              <a:rPr lang="en-US" sz="1200" kern="1200" baseline="0" dirty="0" smtClean="0">
                <a:solidFill>
                  <a:schemeClr val="tx1"/>
                </a:solidFill>
                <a:effectLst/>
                <a:latin typeface="+mn-lt"/>
                <a:ea typeface="+mn-ea"/>
                <a:cs typeface="+mn-cs"/>
              </a:rPr>
              <a:t> training is already underway including today’s webinar and additional training sessions are being planned</a:t>
            </a:r>
          </a:p>
          <a:p>
            <a:pPr marL="171450" lvl="0" indent="-171450">
              <a:buFont typeface="Arial" panose="020B0604020202020204" pitchFamily="34" charset="0"/>
              <a:buChar char="•"/>
            </a:pPr>
            <a:endParaRPr lang="en-US" sz="1200" kern="1200" baseline="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baseline="0" dirty="0" smtClean="0">
                <a:solidFill>
                  <a:schemeClr val="tx1"/>
                </a:solidFill>
                <a:effectLst/>
                <a:latin typeface="+mn-lt"/>
                <a:ea typeface="+mn-ea"/>
                <a:cs typeface="+mn-cs"/>
              </a:rPr>
              <a:t>Fraud Prevention Toolkit on cms.gov is an information resource for partners at https://www.cms.gov/Outreach-and-Education/Outreach/Partnerships/FraudPreventionToolkit.html </a:t>
            </a:r>
          </a:p>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Earned (drop-in</a:t>
            </a:r>
            <a:r>
              <a:rPr lang="en-US" sz="1200" kern="1200" baseline="0" dirty="0" smtClean="0">
                <a:solidFill>
                  <a:schemeClr val="tx1"/>
                </a:solidFill>
                <a:effectLst/>
                <a:latin typeface="+mn-lt"/>
                <a:ea typeface="+mn-ea"/>
                <a:cs typeface="+mn-cs"/>
              </a:rPr>
              <a:t> articles) </a:t>
            </a:r>
            <a:r>
              <a:rPr lang="en-US" sz="1200" kern="1200" dirty="0" smtClean="0">
                <a:solidFill>
                  <a:schemeClr val="tx1"/>
                </a:solidFill>
                <a:effectLst/>
                <a:latin typeface="+mn-lt"/>
                <a:ea typeface="+mn-ea"/>
                <a:cs typeface="+mn-cs"/>
              </a:rPr>
              <a:t>and social media (Tweets, Facebook posts) focused on Medicare enrollment scams will continue through Medicare open enrollment period (Oct 15 – Dec 7) but will be secondary to “review and compare your plan” messages </a:t>
            </a:r>
          </a:p>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pPr>
                <a:defRPr/>
              </a:pPr>
              <a:t>3</a:t>
            </a:fld>
            <a:endParaRPr lang="en-US" dirty="0"/>
          </a:p>
        </p:txBody>
      </p:sp>
    </p:spTree>
    <p:extLst>
      <p:ext uri="{BB962C8B-B14F-4D97-AF65-F5344CB8AC3E}">
        <p14:creationId xmlns:p14="http://schemas.microsoft.com/office/powerpoint/2010/main" val="1676767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key</a:t>
            </a:r>
            <a:r>
              <a:rPr lang="en-US" baseline="0" dirty="0" smtClean="0"/>
              <a:t> messages contained in the TV ad…. </a:t>
            </a:r>
          </a:p>
          <a:p>
            <a:endParaRPr lang="en-US" baseline="0" dirty="0" smtClean="0"/>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Con artists are trying to get your Medicare number so they can steal your identity and commit Medicare fraud</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Guard your Medicare card like it’s a credit card</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Give your Medicare number only to those you know should have it</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To protect your identity, new Medicare cards without social security numbers will be mailed next year. </a:t>
            </a:r>
          </a:p>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pPr>
                <a:defRPr/>
              </a:pPr>
              <a:t>4</a:t>
            </a:fld>
            <a:endParaRPr lang="en-US" dirty="0"/>
          </a:p>
        </p:txBody>
      </p:sp>
    </p:spTree>
    <p:extLst>
      <p:ext uri="{BB962C8B-B14F-4D97-AF65-F5344CB8AC3E}">
        <p14:creationId xmlns:p14="http://schemas.microsoft.com/office/powerpoint/2010/main" val="642912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the key messages that will continue</a:t>
            </a:r>
            <a:r>
              <a:rPr lang="en-US" baseline="0" dirty="0" smtClean="0"/>
              <a:t> through the Open Enrollment period but will be secondary to the primary “enrollment” messages…</a:t>
            </a:r>
          </a:p>
          <a:p>
            <a:endParaRPr lang="en-US" baseline="0" dirty="0" smtClean="0"/>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Fight fraud by protecting your Medicare number</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Medicare won’t call you uninvited for your Medicare number</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Be alert about suspicious activities to enroll you in a Medicare plan </a:t>
            </a:r>
          </a:p>
          <a:p>
            <a:pPr marL="742950" lvl="2" indent="-342900" fontAlgn="auto">
              <a:lnSpc>
                <a:spcPct val="110000"/>
              </a:lnSpc>
              <a:spcBef>
                <a:spcPts val="0"/>
              </a:spcBef>
              <a:spcAft>
                <a:spcPts val="0"/>
              </a:spcAft>
              <a:buFont typeface="Times New Roman" panose="02020603050405020304" pitchFamily="18" charset="0"/>
              <a:buChar char="‒"/>
              <a:defRPr/>
            </a:pPr>
            <a:r>
              <a:rPr lang="en-US" sz="1800" dirty="0" smtClean="0">
                <a:solidFill>
                  <a:sysClr val="windowText" lastClr="000000"/>
                </a:solidFill>
              </a:rPr>
              <a:t>Early bird discounts</a:t>
            </a:r>
          </a:p>
          <a:p>
            <a:pPr marL="742950" lvl="2" indent="-342900" fontAlgn="auto">
              <a:lnSpc>
                <a:spcPct val="110000"/>
              </a:lnSpc>
              <a:spcBef>
                <a:spcPts val="0"/>
              </a:spcBef>
              <a:spcAft>
                <a:spcPts val="0"/>
              </a:spcAft>
              <a:buFont typeface="Times New Roman" panose="02020603050405020304" pitchFamily="18" charset="0"/>
              <a:buChar char="‒"/>
              <a:defRPr/>
            </a:pPr>
            <a:r>
              <a:rPr lang="en-US" sz="1800" dirty="0" smtClean="0">
                <a:solidFill>
                  <a:sysClr val="windowText" lastClr="000000"/>
                </a:solidFill>
              </a:rPr>
              <a:t>Limited time offers</a:t>
            </a:r>
          </a:p>
          <a:p>
            <a:pPr marL="742950" lvl="2" indent="-342900" fontAlgn="auto">
              <a:lnSpc>
                <a:spcPct val="110000"/>
              </a:lnSpc>
              <a:spcBef>
                <a:spcPts val="0"/>
              </a:spcBef>
              <a:spcAft>
                <a:spcPts val="0"/>
              </a:spcAft>
              <a:buFont typeface="Times New Roman" panose="02020603050405020304" pitchFamily="18" charset="0"/>
              <a:buChar char="‒"/>
              <a:defRPr/>
            </a:pPr>
            <a:r>
              <a:rPr lang="en-US" sz="1800" dirty="0" smtClean="0">
                <a:solidFill>
                  <a:sysClr val="windowText" lastClr="000000"/>
                </a:solidFill>
              </a:rPr>
              <a:t>Offers of free medical services</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Call 1-800-MEDICARE to report suspected fraud</a:t>
            </a:r>
          </a:p>
          <a:p>
            <a:pPr marL="342900" lvl="1" indent="-342900" fontAlgn="auto">
              <a:lnSpc>
                <a:spcPct val="110000"/>
              </a:lnSpc>
              <a:spcBef>
                <a:spcPts val="0"/>
              </a:spcBef>
              <a:spcAft>
                <a:spcPts val="0"/>
              </a:spcAft>
              <a:buFont typeface="Arial" panose="020B0604020202020204" pitchFamily="34" charset="0"/>
              <a:buChar char="•"/>
              <a:defRPr/>
            </a:pPr>
            <a:r>
              <a:rPr lang="en-US" sz="1800" dirty="0" smtClean="0">
                <a:solidFill>
                  <a:sysClr val="windowText" lastClr="000000"/>
                </a:solidFill>
              </a:rPr>
              <a:t>Visit medicare.gov/fraud or your local SMP for more information</a:t>
            </a:r>
          </a:p>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pPr>
                <a:defRPr/>
              </a:pPr>
              <a:t>5</a:t>
            </a:fld>
            <a:endParaRPr lang="en-US" dirty="0"/>
          </a:p>
        </p:txBody>
      </p:sp>
    </p:spTree>
    <p:extLst>
      <p:ext uri="{BB962C8B-B14F-4D97-AF65-F5344CB8AC3E}">
        <p14:creationId xmlns:p14="http://schemas.microsoft.com/office/powerpoint/2010/main" val="3213256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Title pag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228600" y="6492875"/>
            <a:ext cx="2133600" cy="365125"/>
          </a:xfrm>
          <a:prstGeom prst="rect">
            <a:avLst/>
          </a:prstGeom>
        </p:spPr>
        <p:txBody>
          <a:bodyPr/>
          <a:lstStyle>
            <a:lvl1pPr>
              <a:defRPr/>
            </a:lvl1pPr>
          </a:lstStyle>
          <a:p>
            <a:pPr>
              <a:defRPr/>
            </a:pPr>
            <a:endParaRPr lang="en-US" dirty="0">
              <a:solidFill>
                <a:prstClr val="black">
                  <a:tint val="75000"/>
                </a:prstClr>
              </a:solidFill>
            </a:endParaRPr>
          </a:p>
        </p:txBody>
      </p:sp>
      <p:sp>
        <p:nvSpPr>
          <p:cNvPr id="5" name="Slide Number Placeholder 2"/>
          <p:cNvSpPr>
            <a:spLocks noGrp="1"/>
          </p:cNvSpPr>
          <p:nvPr>
            <p:ph type="sldNum" sz="quarter" idx="11"/>
          </p:nvPr>
        </p:nvSpPr>
        <p:spPr>
          <a:xfrm>
            <a:off x="6781800" y="6496049"/>
            <a:ext cx="2133600" cy="365125"/>
          </a:xfrm>
          <a:prstGeom prst="rect">
            <a:avLst/>
          </a:prstGeom>
        </p:spPr>
        <p:txBody>
          <a:bodyPr/>
          <a:lstStyle>
            <a:lvl1pPr>
              <a:defRPr>
                <a:latin typeface="+mj-lt"/>
              </a:defRPr>
            </a:lvl1pPr>
          </a:lstStyle>
          <a:p>
            <a:fld id="{7022FF3C-310F-4809-A5BE-BC5BA8AA108D}" type="slidenum">
              <a:rPr smtClean="0">
                <a:solidFill>
                  <a:prstClr val="black">
                    <a:tint val="75000"/>
                  </a:prstClr>
                </a:solidFill>
              </a:rPr>
              <a:pPr/>
              <a:t>‹#›</a:t>
            </a:fld>
            <a:endParaRPr dirty="0">
              <a:solidFill>
                <a:prstClr val="black">
                  <a:tint val="75000"/>
                </a:prstClr>
              </a:solidFill>
            </a:endParaRPr>
          </a:p>
        </p:txBody>
      </p:sp>
      <p:sp>
        <p:nvSpPr>
          <p:cNvPr id="4" name="Content Placeholder 2"/>
          <p:cNvSpPr>
            <a:spLocks noGrp="1"/>
          </p:cNvSpPr>
          <p:nvPr>
            <p:ph idx="1"/>
          </p:nvPr>
        </p:nvSpPr>
        <p:spPr>
          <a:xfrm>
            <a:off x="457200" y="1270000"/>
            <a:ext cx="8229600" cy="4856163"/>
          </a:xfrm>
        </p:spPr>
        <p:txBody>
          <a:bodyPr/>
          <a:lstStyle>
            <a:lvl1pPr marL="0" indent="0" algn="ctr">
              <a:buNone/>
              <a:defRPr sz="2000">
                <a:latin typeface="Times New Roman" panose="02020603050405020304" pitchFamily="18" charset="0"/>
                <a:cs typeface="Times New Roman" panose="02020603050405020304" pitchFamily="18" charset="0"/>
              </a:defRPr>
            </a:lvl1pPr>
            <a:lvl2pPr algn="ctr">
              <a:defRPr sz="1800">
                <a:latin typeface="Times New Roman" panose="02020603050405020304" pitchFamily="18" charset="0"/>
                <a:cs typeface="Times New Roman" panose="02020603050405020304" pitchFamily="18" charset="0"/>
              </a:defRPr>
            </a:lvl2pPr>
            <a:lvl3pPr algn="ctr">
              <a:defRPr sz="1800">
                <a:latin typeface="Times New Roman" panose="02020603050405020304" pitchFamily="18" charset="0"/>
                <a:cs typeface="Times New Roman" panose="02020603050405020304" pitchFamily="18" charset="0"/>
              </a:defRPr>
            </a:lvl3pPr>
            <a:lvl4pPr algn="ctr">
              <a:defRPr sz="1800">
                <a:latin typeface="Times New Roman" panose="02020603050405020304" pitchFamily="18" charset="0"/>
                <a:cs typeface="Times New Roman" panose="02020603050405020304" pitchFamily="18" charset="0"/>
              </a:defRPr>
            </a:lvl4pPr>
            <a:lvl5pPr algn="ctr">
              <a:defRPr sz="1800">
                <a:latin typeface="Times New Roman" panose="02020603050405020304" pitchFamily="18" charset="0"/>
                <a:cs typeface="Times New Roman" panose="02020603050405020304" pitchFamily="18" charset="0"/>
              </a:defRPr>
            </a:lvl5pPr>
          </a:lstStyle>
          <a:p>
            <a:pPr lvl="0"/>
            <a:endParaRPr lang="en-US" dirty="0"/>
          </a:p>
          <a:p>
            <a:pPr lvl="0"/>
            <a:endParaRPr lang="en-US" dirty="0"/>
          </a:p>
          <a:p>
            <a:pPr lvl="0"/>
            <a:endParaRPr lang="en-US" dirty="0"/>
          </a:p>
          <a:p>
            <a:pPr lvl="0"/>
            <a:endParaRPr lang="en-US" dirty="0"/>
          </a:p>
          <a:p>
            <a:pPr lvl="0"/>
            <a:endParaRPr lang="en-US" dirty="0"/>
          </a:p>
          <a:p>
            <a:pPr lvl="0"/>
            <a:endParaRPr lang="en-US" dirty="0"/>
          </a:p>
          <a:p>
            <a:pPr lvl="0"/>
            <a:r>
              <a:rPr lang="en-US" dirty="0"/>
              <a:t>Click to edit Master text styles</a:t>
            </a:r>
          </a:p>
        </p:txBody>
      </p:sp>
    </p:spTree>
    <p:extLst>
      <p:ext uri="{BB962C8B-B14F-4D97-AF65-F5344CB8AC3E}">
        <p14:creationId xmlns:p14="http://schemas.microsoft.com/office/powerpoint/2010/main" val="1277063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008756" y="230668"/>
            <a:ext cx="3126486" cy="492443"/>
          </a:xfrm>
        </p:spPr>
        <p:txBody>
          <a:bodyPr lIns="0" tIns="0" rIns="0" bIns="0"/>
          <a:lstStyle>
            <a:lvl1pPr algn="ctr">
              <a:defRPr sz="3200" b="0" i="0">
                <a:solidFill>
                  <a:schemeClr val="bg1"/>
                </a:solidFill>
                <a:latin typeface="Times New Roman"/>
                <a:cs typeface="Times New Roman"/>
              </a:defRPr>
            </a:lvl1pPr>
          </a:lstStyle>
          <a:p>
            <a:endParaRPr dirty="0"/>
          </a:p>
        </p:txBody>
      </p:sp>
      <p:sp>
        <p:nvSpPr>
          <p:cNvPr id="3" name="Holder 3"/>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txBox="1">
            <a:spLocks/>
          </p:cNvSpPr>
          <p:nvPr userDrawn="1"/>
        </p:nvSpPr>
        <p:spPr>
          <a:xfrm>
            <a:off x="7010400" y="649085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9879096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6781800" y="6496049"/>
            <a:ext cx="2133600" cy="365125"/>
          </a:xfrm>
        </p:spPr>
        <p:txBody>
          <a:bodyPr/>
          <a:lstStyle>
            <a:lvl1pPr>
              <a:defRPr>
                <a:latin typeface="+mj-lt"/>
              </a:defRPr>
            </a:lvl1pPr>
          </a:lstStyle>
          <a:p>
            <a:fld id="{7022FF3C-310F-4809-A5BE-BC5BA8AA108D}" type="slidenum">
              <a:rPr lang="en-US" smtClean="0">
                <a:solidFill>
                  <a:prstClr val="black">
                    <a:tint val="75000"/>
                  </a:prstClr>
                </a:solidFill>
              </a:rPr>
              <a:pPr/>
              <a:t>‹#›</a:t>
            </a:fld>
            <a:endParaRPr lang="en-US">
              <a:solidFill>
                <a:prstClr val="black">
                  <a:tint val="75000"/>
                </a:prstClr>
              </a:solidFill>
            </a:endParaRPr>
          </a:p>
        </p:txBody>
      </p:sp>
      <p:grpSp>
        <p:nvGrpSpPr>
          <p:cNvPr id="4" name="Group 3"/>
          <p:cNvGrpSpPr/>
          <p:nvPr userDrawn="1"/>
        </p:nvGrpSpPr>
        <p:grpSpPr>
          <a:xfrm>
            <a:off x="-16933" y="1"/>
            <a:ext cx="9211733" cy="1015999"/>
            <a:chOff x="-16933" y="1"/>
            <a:chExt cx="9211733" cy="1015999"/>
          </a:xfrm>
        </p:grpSpPr>
        <p:sp>
          <p:nvSpPr>
            <p:cNvPr id="5" name="Rectangle 4"/>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lnSpc>
                  <a:spcPts val="2500"/>
                </a:lnSpc>
                <a:spcAft>
                  <a:spcPts val="1000"/>
                </a:spcAft>
                <a:buClr>
                  <a:srgbClr val="FDAA03"/>
                </a:buClr>
              </a:pPr>
              <a:endParaRPr lang="en-US" b="1" dirty="0">
                <a:solidFill>
                  <a:prstClr val="black"/>
                </a:solidFill>
              </a:endParaRPr>
            </a:p>
          </p:txBody>
        </p:sp>
        <p:sp>
          <p:nvSpPr>
            <p:cNvPr id="6" name="Rectangle 5"/>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lnSpc>
                  <a:spcPts val="2500"/>
                </a:lnSpc>
                <a:spcAft>
                  <a:spcPts val="1000"/>
                </a:spcAft>
                <a:buClr>
                  <a:srgbClr val="FDAA03"/>
                </a:buClr>
              </a:pPr>
              <a:endParaRPr lang="en-US" b="1" dirty="0">
                <a:solidFill>
                  <a:prstClr val="black"/>
                </a:solidFill>
              </a:endParaRPr>
            </a:p>
          </p:txBody>
        </p:sp>
      </p:grpSp>
      <p:sp>
        <p:nvSpPr>
          <p:cNvPr id="7" name="Content Placeholder 2"/>
          <p:cNvSpPr>
            <a:spLocks noGrp="1"/>
          </p:cNvSpPr>
          <p:nvPr>
            <p:ph idx="1"/>
          </p:nvPr>
        </p:nvSpPr>
        <p:spPr>
          <a:xfrm>
            <a:off x="457200" y="1270000"/>
            <a:ext cx="8229600" cy="4856163"/>
          </a:xfrm>
        </p:spPr>
        <p:txBody>
          <a:bodyPr/>
          <a:lstStyle>
            <a:lvl1pPr>
              <a:defRPr sz="1800">
                <a:latin typeface="Times New Roman" panose="02020603050405020304" pitchFamily="18" charset="0"/>
                <a:cs typeface="Times New Roman" panose="02020603050405020304" pitchFamily="18" charset="0"/>
              </a:defRPr>
            </a:lvl1pPr>
            <a:lvl2pPr>
              <a:defRPr sz="1600">
                <a:latin typeface="Times New Roman" panose="02020603050405020304" pitchFamily="18" charset="0"/>
                <a:cs typeface="Times New Roman" panose="02020603050405020304" pitchFamily="18" charset="0"/>
              </a:defRPr>
            </a:lvl2pPr>
            <a:lvl3pPr>
              <a:defRPr sz="1400">
                <a:latin typeface="Times New Roman" panose="02020603050405020304" pitchFamily="18" charset="0"/>
                <a:cs typeface="Times New Roman" panose="02020603050405020304" pitchFamily="18" charset="0"/>
              </a:defRPr>
            </a:lvl3pPr>
            <a:lvl4pPr>
              <a:defRPr sz="1200">
                <a:latin typeface="Times New Roman" panose="02020603050405020304" pitchFamily="18" charset="0"/>
                <a:cs typeface="Times New Roman" panose="02020603050405020304" pitchFamily="18" charset="0"/>
              </a:defRPr>
            </a:lvl4pPr>
            <a:lvl5pPr>
              <a:defRPr sz="1200">
                <a:latin typeface="Times New Roman" panose="02020603050405020304" pitchFamily="18" charset="0"/>
                <a:cs typeface="Times New Roman" panose="02020603050405020304"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9"/>
          <p:cNvSpPr>
            <a:spLocks noGrp="1"/>
          </p:cNvSpPr>
          <p:nvPr>
            <p:ph type="title"/>
          </p:nvPr>
        </p:nvSpPr>
        <p:spPr>
          <a:xfrm>
            <a:off x="0" y="135467"/>
            <a:ext cx="9144000" cy="694267"/>
          </a:xfrm>
          <a:prstGeom prst="rect">
            <a:avLst/>
          </a:prstGeom>
          <a:noFill/>
          <a:ln>
            <a:noFill/>
          </a:ln>
          <a:effectLst/>
        </p:spPr>
        <p:txBody>
          <a:bodyPr/>
          <a:lstStyle>
            <a:lvl1pPr>
              <a:defRPr sz="2800">
                <a:solidFill>
                  <a:schemeClr val="bg1"/>
                </a:solidFill>
              </a:defRPr>
            </a:lvl1pPr>
          </a:lstStyle>
          <a:p>
            <a:r>
              <a:rPr lang="en-US" dirty="0"/>
              <a:t>Click to edit Master title style</a:t>
            </a:r>
          </a:p>
        </p:txBody>
      </p:sp>
      <p:sp>
        <p:nvSpPr>
          <p:cNvPr id="9" name="Date Placeholder 3"/>
          <p:cNvSpPr>
            <a:spLocks noGrp="1"/>
          </p:cNvSpPr>
          <p:nvPr>
            <p:ph type="dt" sz="half" idx="2"/>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r>
              <a:rPr lang="en-US" smtClean="0">
                <a:solidFill>
                  <a:prstClr val="black">
                    <a:tint val="75000"/>
                  </a:prstClr>
                </a:solidFill>
              </a:rPr>
              <a:t>8/15/2016</a:t>
            </a:r>
            <a:endParaRPr lang="en-US" dirty="0">
              <a:solidFill>
                <a:prstClr val="black">
                  <a:tint val="75000"/>
                </a:prstClr>
              </a:solidFill>
            </a:endParaRPr>
          </a:p>
        </p:txBody>
      </p:sp>
    </p:spTree>
    <p:extLst>
      <p:ext uri="{BB962C8B-B14F-4D97-AF65-F5344CB8AC3E}">
        <p14:creationId xmlns:p14="http://schemas.microsoft.com/office/powerpoint/2010/main" val="4100784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67238" y="3886200"/>
            <a:ext cx="3890962" cy="1752600"/>
          </a:xfrm>
        </p:spPr>
        <p:txBody>
          <a:bodyPr/>
          <a:lstStyle>
            <a:lvl1pPr marL="0" indent="0" algn="ctr">
              <a:buNone/>
              <a:defRPr lang="en-US" sz="2400" b="1" i="0" kern="1200" dirty="0">
                <a:solidFill>
                  <a:srgbClr val="1F497D"/>
                </a:solidFill>
                <a:latin typeface="Times New Roman" panose="02020603050405020304" pitchFamily="18" charset="0"/>
                <a:ea typeface="MS PGothic" pitchFamily="34" charset="-128"/>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457200" rtl="0" eaLnBrk="0" fontAlgn="base" hangingPunct="0">
              <a:spcBef>
                <a:spcPts val="0"/>
              </a:spcBef>
              <a:spcAft>
                <a:spcPct val="0"/>
              </a:spcAft>
              <a:buNone/>
            </a:pPr>
            <a:r>
              <a:rPr lang="en-US" dirty="0"/>
              <a:t>Click to edit Master subtitle style</a:t>
            </a:r>
          </a:p>
          <a:p>
            <a:pPr marL="0" lvl="0" indent="0" algn="ctr" defTabSz="457200" rtl="0" eaLnBrk="0" fontAlgn="base" hangingPunct="0">
              <a:spcBef>
                <a:spcPts val="0"/>
              </a:spcBef>
              <a:spcAft>
                <a:spcPct val="0"/>
              </a:spcAft>
              <a:buNone/>
            </a:pPr>
            <a:r>
              <a:rPr lang="en-US" dirty="0"/>
              <a:t>and date</a:t>
            </a:r>
          </a:p>
        </p:txBody>
      </p:sp>
      <p:sp>
        <p:nvSpPr>
          <p:cNvPr id="7" name="Title 7"/>
          <p:cNvSpPr txBox="1">
            <a:spLocks/>
          </p:cNvSpPr>
          <p:nvPr userDrawn="1"/>
        </p:nvSpPr>
        <p:spPr>
          <a:xfrm>
            <a:off x="0" y="1371600"/>
            <a:ext cx="9144000" cy="1066800"/>
          </a:xfrm>
          <a:prstGeom prst="rect">
            <a:avLst/>
          </a:prstGeom>
          <a:solidFill>
            <a:srgbClr val="084A9C"/>
          </a:solidFill>
          <a:effectLst>
            <a:outerShdw dist="76200" dir="5640000" algn="tl" rotWithShape="0">
              <a:srgbClr val="FFD004"/>
            </a:outerShdw>
          </a:effectLst>
        </p:spPr>
        <p:txBody>
          <a:bodyPr vert="horz" lIns="91440" tIns="45720" rIns="91440" bIns="45720" rtlCol="0" anchor="ctr">
            <a:normAutofit/>
          </a:bodyPr>
          <a:lstStyle>
            <a:lvl1pPr>
              <a:defRPr sz="4000">
                <a:solidFill>
                  <a:srgbClr val="FFFFFF"/>
                </a:solidFill>
              </a:defRPr>
            </a:lvl1pPr>
          </a:lstStyle>
          <a:p>
            <a:pPr algn="ctr" fontAlgn="auto">
              <a:spcAft>
                <a:spcPts val="0"/>
              </a:spcAft>
              <a:defRPr/>
            </a:pPr>
            <a:endParaRPr lang="en-US" dirty="0">
              <a:solidFill>
                <a:prstClr val="white"/>
              </a:solidFill>
              <a:latin typeface="Calibri"/>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1000" y="228600"/>
            <a:ext cx="2361806" cy="914400"/>
          </a:xfrm>
          <a:prstGeom prst="rect">
            <a:avLst/>
          </a:prstGeom>
        </p:spPr>
      </p:pic>
      <p:pic>
        <p:nvPicPr>
          <p:cNvPr id="10" name="Picture 2" descr="SSNRI Picture.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1000" y="3124200"/>
            <a:ext cx="3824288" cy="2743200"/>
          </a:xfrm>
          <a:prstGeom prst="rect">
            <a:avLst/>
          </a:prstGeom>
          <a:noFill/>
          <a:extLst>
            <a:ext uri="{909E8E84-426E-40DD-AFC4-6F175D3DCCD1}">
              <a14:hiddenFill xmlns:a14="http://schemas.microsoft.com/office/drawing/2010/main">
                <a:solidFill>
                  <a:srgbClr val="FFFFFF"/>
                </a:solidFill>
              </a14:hiddenFill>
            </a:ext>
          </a:extLst>
        </p:spPr>
      </p:pic>
      <p:sp>
        <p:nvSpPr>
          <p:cNvPr id="11" name="&quot;No&quot; Symbol 10"/>
          <p:cNvSpPr/>
          <p:nvPr userDrawn="1"/>
        </p:nvSpPr>
        <p:spPr>
          <a:xfrm>
            <a:off x="8382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a:defRPr/>
            </a:pPr>
            <a:endParaRPr lang="en-US" kern="0" dirty="0">
              <a:solidFill>
                <a:prstClr val="black"/>
              </a:solidFill>
              <a:latin typeface="Calibri"/>
            </a:endParaRPr>
          </a:p>
        </p:txBody>
      </p:sp>
      <p:sp>
        <p:nvSpPr>
          <p:cNvPr id="12" name="&quot;No&quot; Symbol 11"/>
          <p:cNvSpPr/>
          <p:nvPr userDrawn="1"/>
        </p:nvSpPr>
        <p:spPr>
          <a:xfrm>
            <a:off x="2057400" y="4572000"/>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a:defRPr/>
            </a:pPr>
            <a:endParaRPr lang="en-US" kern="0" dirty="0">
              <a:solidFill>
                <a:prstClr val="black"/>
              </a:solidFill>
              <a:latin typeface="Calibri"/>
            </a:endParaRPr>
          </a:p>
        </p:txBody>
      </p:sp>
      <p:sp>
        <p:nvSpPr>
          <p:cNvPr id="13" name="&quot;No&quot; Symbol 12"/>
          <p:cNvSpPr/>
          <p:nvPr userDrawn="1"/>
        </p:nvSpPr>
        <p:spPr>
          <a:xfrm>
            <a:off x="742950" y="5262562"/>
            <a:ext cx="381000" cy="381000"/>
          </a:xfrm>
          <a:prstGeom prst="noSmoking">
            <a:avLst/>
          </a:prstGeom>
          <a:solidFill>
            <a:srgbClr val="FF0000"/>
          </a:soli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rtlCol="0" anchor="ctr"/>
          <a:lstStyle/>
          <a:p>
            <a:pPr algn="ctr">
              <a:defRPr/>
            </a:pPr>
            <a:endParaRPr lang="en-US" kern="0" dirty="0">
              <a:solidFill>
                <a:prstClr val="black"/>
              </a:solidFill>
              <a:latin typeface="Calibri"/>
            </a:endParaRPr>
          </a:p>
        </p:txBody>
      </p:sp>
      <p:sp>
        <p:nvSpPr>
          <p:cNvPr id="2" name="Title 1"/>
          <p:cNvSpPr>
            <a:spLocks noGrp="1"/>
          </p:cNvSpPr>
          <p:nvPr>
            <p:ph type="ctrTitle"/>
          </p:nvPr>
        </p:nvSpPr>
        <p:spPr>
          <a:xfrm>
            <a:off x="0" y="1371601"/>
            <a:ext cx="9144000" cy="1066799"/>
          </a:xfrm>
        </p:spPr>
        <p:txBody>
          <a:bodyPr/>
          <a:lstStyle>
            <a:lvl1pPr algn="ctr" rtl="0" fontAlgn="auto">
              <a:spcBef>
                <a:spcPct val="0"/>
              </a:spcBef>
              <a:spcAft>
                <a:spcPts val="0"/>
              </a:spcAft>
              <a:defRPr lang="en-US" sz="2800" b="1" kern="1200" dirty="0">
                <a:solidFill>
                  <a:schemeClr val="bg1"/>
                </a:solidFill>
                <a:latin typeface="Times New Roman" panose="02020603050405020304" pitchFamily="18" charset="0"/>
                <a:ea typeface="MS PGothic" pitchFamily="34" charset="-128"/>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9350223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58D3F3C-DE36-4CA1-9A7C-72BB7E1704A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81480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age with Title Only">
    <p:spTree>
      <p:nvGrpSpPr>
        <p:cNvPr id="1" name=""/>
        <p:cNvGrpSpPr/>
        <p:nvPr/>
      </p:nvGrpSpPr>
      <p:grpSpPr>
        <a:xfrm>
          <a:off x="0" y="0"/>
          <a:ext cx="0" cy="0"/>
          <a:chOff x="0" y="0"/>
          <a:chExt cx="0" cy="0"/>
        </a:xfrm>
      </p:grpSpPr>
      <p:sp>
        <p:nvSpPr>
          <p:cNvPr id="6" name="Slide Number Placeholder 2"/>
          <p:cNvSpPr>
            <a:spLocks noGrp="1"/>
          </p:cNvSpPr>
          <p:nvPr>
            <p:ph type="sldNum" sz="quarter" idx="11"/>
          </p:nvPr>
        </p:nvSpPr>
        <p:spPr>
          <a:xfrm>
            <a:off x="6781800" y="6496049"/>
            <a:ext cx="2133600" cy="365125"/>
          </a:xfrm>
          <a:prstGeom prst="rect">
            <a:avLst/>
          </a:prstGeom>
        </p:spPr>
        <p:txBody>
          <a:bodyPr/>
          <a:lstStyle>
            <a:lvl1pPr>
              <a:defRPr>
                <a:latin typeface="+mj-lt"/>
              </a:defRPr>
            </a:lvl1pPr>
          </a:lstStyle>
          <a:p>
            <a:fld id="{7022FF3C-310F-4809-A5BE-BC5BA8AA108D}" type="slidenum">
              <a:rPr smtClean="0">
                <a:solidFill>
                  <a:prstClr val="black">
                    <a:tint val="75000"/>
                  </a:prstClr>
                </a:solidFill>
              </a:rPr>
              <a:pPr/>
              <a:t>‹#›</a:t>
            </a:fld>
            <a:endParaRPr dirty="0">
              <a:solidFill>
                <a:prstClr val="black">
                  <a:tint val="75000"/>
                </a:prstClr>
              </a:solidFill>
            </a:endParaRPr>
          </a:p>
        </p:txBody>
      </p:sp>
      <p:sp>
        <p:nvSpPr>
          <p:cNvPr id="5" name="Date Placeholder 3"/>
          <p:cNvSpPr>
            <a:spLocks noGrp="1"/>
          </p:cNvSpPr>
          <p:nvPr>
            <p:ph type="dt" sz="half" idx="2"/>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
        <p:nvSpPr>
          <p:cNvPr id="8" name="Title 9"/>
          <p:cNvSpPr>
            <a:spLocks noGrp="1"/>
          </p:cNvSpPr>
          <p:nvPr>
            <p:ph type="title"/>
          </p:nvPr>
        </p:nvSpPr>
        <p:spPr>
          <a:xfrm>
            <a:off x="0" y="135467"/>
            <a:ext cx="9144000" cy="694267"/>
          </a:xfrm>
          <a:prstGeom prst="rect">
            <a:avLst/>
          </a:prstGeom>
          <a:noFill/>
          <a:ln>
            <a:noFill/>
          </a:ln>
          <a:effectLst/>
        </p:spPr>
        <p:txBody>
          <a:bodyPr/>
          <a:lstStyle>
            <a:lvl1pPr>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441062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142999"/>
            <a:ext cx="5486400" cy="35845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AFA206E-D31D-4C88-9D09-22E83E6D1E3A}" type="slidenum">
              <a:rPr>
                <a:solidFill>
                  <a:prstClr val="black">
                    <a:tint val="75000"/>
                  </a:prstClr>
                </a:solidFill>
              </a:rPr>
              <a:pPr>
                <a:defRPr/>
              </a:pPr>
              <a:t>‹#›</a:t>
            </a:fld>
            <a:endParaRPr dirty="0">
              <a:solidFill>
                <a:prstClr val="black">
                  <a:tint val="75000"/>
                </a:prstClr>
              </a:solidFill>
            </a:endParaRPr>
          </a:p>
        </p:txBody>
      </p:sp>
      <p:sp>
        <p:nvSpPr>
          <p:cNvPr id="8" name="Date Placeholder 3"/>
          <p:cNvSpPr>
            <a:spLocks noGrp="1"/>
          </p:cNvSpPr>
          <p:nvPr>
            <p:ph type="dt" sz="half" idx="13"/>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
        <p:nvSpPr>
          <p:cNvPr id="9" name="Title 9"/>
          <p:cNvSpPr txBox="1">
            <a:spLocks/>
          </p:cNvSpPr>
          <p:nvPr userDrawn="1"/>
        </p:nvSpPr>
        <p:spPr bwMode="auto">
          <a:xfrm>
            <a:off x="0" y="135467"/>
            <a:ext cx="9144000" cy="694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800" b="0" i="0" u="none" kern="1200">
                <a:solidFill>
                  <a:schemeClr val="bg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t>Click to edit Master title style</a:t>
            </a:r>
          </a:p>
        </p:txBody>
      </p:sp>
    </p:spTree>
    <p:extLst>
      <p:ext uri="{BB962C8B-B14F-4D97-AF65-F5344CB8AC3E}">
        <p14:creationId xmlns:p14="http://schemas.microsoft.com/office/powerpoint/2010/main" val="2837612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109B980-BC8F-45D1-824D-30A5B7F0B69F}" type="slidenum">
              <a:rPr>
                <a:solidFill>
                  <a:prstClr val="black">
                    <a:tint val="75000"/>
                  </a:prstClr>
                </a:solidFill>
              </a:rPr>
              <a:pPr>
                <a:defRPr/>
              </a:pPr>
              <a:t>‹#›</a:t>
            </a:fld>
            <a:endParaRPr dirty="0">
              <a:solidFill>
                <a:prstClr val="black">
                  <a:tint val="75000"/>
                </a:prstClr>
              </a:solidFill>
            </a:endParaRPr>
          </a:p>
        </p:txBody>
      </p:sp>
      <p:sp>
        <p:nvSpPr>
          <p:cNvPr id="8" name="Date Placeholder 3"/>
          <p:cNvSpPr>
            <a:spLocks noGrp="1"/>
          </p:cNvSpPr>
          <p:nvPr>
            <p:ph type="dt" sz="half" idx="13"/>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
        <p:nvSpPr>
          <p:cNvPr id="9" name="Title 9"/>
          <p:cNvSpPr>
            <a:spLocks noGrp="1"/>
          </p:cNvSpPr>
          <p:nvPr>
            <p:ph type="title"/>
          </p:nvPr>
        </p:nvSpPr>
        <p:spPr>
          <a:xfrm>
            <a:off x="0" y="135467"/>
            <a:ext cx="9144000" cy="694267"/>
          </a:xfrm>
          <a:prstGeom prst="rect">
            <a:avLst/>
          </a:prstGeom>
          <a:noFill/>
          <a:ln>
            <a:noFill/>
          </a:ln>
          <a:effectLst/>
        </p:spPr>
        <p:txBody>
          <a:bodyPr/>
          <a:lstStyle>
            <a:lvl1pPr>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613742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24E5D47-8288-429D-92E6-147070370269}" type="slidenum">
              <a:rPr>
                <a:solidFill>
                  <a:prstClr val="black">
                    <a:tint val="75000"/>
                  </a:prstClr>
                </a:solidFill>
              </a:rPr>
              <a:pPr>
                <a:defRPr/>
              </a:pPr>
              <a:t>‹#›</a:t>
            </a:fld>
            <a:endParaRPr dirty="0">
              <a:solidFill>
                <a:prstClr val="black">
                  <a:tint val="75000"/>
                </a:prstClr>
              </a:solidFill>
            </a:endParaRPr>
          </a:p>
        </p:txBody>
      </p:sp>
      <p:sp>
        <p:nvSpPr>
          <p:cNvPr id="10" name="Date Placeholder 3"/>
          <p:cNvSpPr>
            <a:spLocks noGrp="1"/>
          </p:cNvSpPr>
          <p:nvPr>
            <p:ph type="dt" sz="half" idx="13"/>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
        <p:nvSpPr>
          <p:cNvPr id="11" name="Title 9"/>
          <p:cNvSpPr>
            <a:spLocks noGrp="1"/>
          </p:cNvSpPr>
          <p:nvPr>
            <p:ph type="title"/>
          </p:nvPr>
        </p:nvSpPr>
        <p:spPr>
          <a:xfrm>
            <a:off x="0" y="135467"/>
            <a:ext cx="9144000" cy="694267"/>
          </a:xfrm>
          <a:prstGeom prst="rect">
            <a:avLst/>
          </a:prstGeom>
          <a:noFill/>
          <a:ln>
            <a:noFill/>
          </a:ln>
          <a:effectLst/>
        </p:spPr>
        <p:txBody>
          <a:bodyPr/>
          <a:lstStyle>
            <a:lvl1pPr>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251643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3008313" cy="989334"/>
          </a:xfrm>
        </p:spPr>
        <p:txBody>
          <a:bodyPr anchor="b"/>
          <a:lstStyle>
            <a:lvl1pPr algn="l">
              <a:defRPr sz="2000" b="1">
                <a:solidFill>
                  <a:schemeClr val="tx1"/>
                </a:solidFill>
              </a:defRPr>
            </a:lvl1pPr>
          </a:lstStyle>
          <a:p>
            <a:r>
              <a:rPr lang="en-US" dirty="0"/>
              <a:t>Click to edit Master title style</a:t>
            </a:r>
          </a:p>
        </p:txBody>
      </p:sp>
      <p:sp>
        <p:nvSpPr>
          <p:cNvPr id="3" name="Content Placeholder 2"/>
          <p:cNvSpPr>
            <a:spLocks noGrp="1"/>
          </p:cNvSpPr>
          <p:nvPr>
            <p:ph idx="1"/>
          </p:nvPr>
        </p:nvSpPr>
        <p:spPr>
          <a:xfrm>
            <a:off x="3575050" y="1143000"/>
            <a:ext cx="5111750" cy="4983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132334"/>
            <a:ext cx="3008313" cy="399382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72C57B50-417A-410B-956D-987AC1D152EE}" type="slidenum">
              <a:rPr>
                <a:solidFill>
                  <a:prstClr val="black">
                    <a:tint val="75000"/>
                  </a:prstClr>
                </a:solidFill>
              </a:rPr>
              <a:pPr>
                <a:defRPr/>
              </a:pPr>
              <a:t>‹#›</a:t>
            </a:fld>
            <a:endParaRPr dirty="0">
              <a:solidFill>
                <a:prstClr val="black">
                  <a:tint val="75000"/>
                </a:prstClr>
              </a:solidFill>
            </a:endParaRPr>
          </a:p>
        </p:txBody>
      </p:sp>
      <p:sp>
        <p:nvSpPr>
          <p:cNvPr id="8" name="Date Placeholder 3"/>
          <p:cNvSpPr>
            <a:spLocks noGrp="1"/>
          </p:cNvSpPr>
          <p:nvPr>
            <p:ph type="dt" sz="half" idx="13"/>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
        <p:nvSpPr>
          <p:cNvPr id="9" name="Title 9"/>
          <p:cNvSpPr txBox="1">
            <a:spLocks/>
          </p:cNvSpPr>
          <p:nvPr userDrawn="1"/>
        </p:nvSpPr>
        <p:spPr bwMode="auto">
          <a:xfrm>
            <a:off x="0" y="135467"/>
            <a:ext cx="9144000" cy="69426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2800" b="0" i="0" u="none" kern="1200">
                <a:solidFill>
                  <a:schemeClr val="bg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r>
              <a:rPr lang="en-US" dirty="0"/>
              <a:t>Click to edit Master title style</a:t>
            </a:r>
          </a:p>
        </p:txBody>
      </p:sp>
    </p:spTree>
    <p:extLst>
      <p:ext uri="{BB962C8B-B14F-4D97-AF65-F5344CB8AC3E}">
        <p14:creationId xmlns:p14="http://schemas.microsoft.com/office/powerpoint/2010/main" val="1591518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48776E47-03E2-442F-812B-8FDFD48AE40F}" type="slidenum">
              <a:rPr>
                <a:solidFill>
                  <a:prstClr val="black">
                    <a:tint val="75000"/>
                  </a:prstClr>
                </a:solidFill>
              </a:rPr>
              <a:pPr>
                <a:defRPr/>
              </a:pPr>
              <a:t>‹#›</a:t>
            </a:fld>
            <a:endParaRPr dirty="0">
              <a:solidFill>
                <a:prstClr val="black">
                  <a:tint val="75000"/>
                </a:prstClr>
              </a:solidFill>
            </a:endParaRPr>
          </a:p>
        </p:txBody>
      </p:sp>
      <p:sp>
        <p:nvSpPr>
          <p:cNvPr id="7" name="Date Placeholder 3"/>
          <p:cNvSpPr>
            <a:spLocks noGrp="1"/>
          </p:cNvSpPr>
          <p:nvPr>
            <p:ph type="dt" sz="half" idx="2"/>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
        <p:nvSpPr>
          <p:cNvPr id="8" name="Title 9"/>
          <p:cNvSpPr>
            <a:spLocks noGrp="1"/>
          </p:cNvSpPr>
          <p:nvPr>
            <p:ph type="title"/>
          </p:nvPr>
        </p:nvSpPr>
        <p:spPr>
          <a:xfrm>
            <a:off x="0" y="135467"/>
            <a:ext cx="9144000" cy="694267"/>
          </a:xfrm>
          <a:prstGeom prst="rect">
            <a:avLst/>
          </a:prstGeom>
          <a:noFill/>
          <a:ln>
            <a:noFill/>
          </a:ln>
          <a:effectLst/>
        </p:spPr>
        <p:txBody>
          <a:bodyPr/>
          <a:lstStyle>
            <a:lvl1pPr>
              <a:defRPr sz="28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99706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73215"/>
            <a:ext cx="2057400" cy="485294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73215"/>
            <a:ext cx="6019800" cy="485294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EC6782D-6FA2-447D-80C3-52A94AC1F797}" type="slidenum">
              <a:rPr>
                <a:solidFill>
                  <a:prstClr val="black">
                    <a:tint val="75000"/>
                  </a:prstClr>
                </a:solidFill>
              </a:rPr>
              <a:pPr>
                <a:defRPr/>
              </a:pPr>
              <a:t>‹#›</a:t>
            </a:fld>
            <a:endParaRPr dirty="0">
              <a:solidFill>
                <a:prstClr val="black">
                  <a:tint val="75000"/>
                </a:prstClr>
              </a:solidFill>
            </a:endParaRPr>
          </a:p>
        </p:txBody>
      </p:sp>
      <p:sp>
        <p:nvSpPr>
          <p:cNvPr id="7" name="Date Placeholder 3"/>
          <p:cNvSpPr>
            <a:spLocks noGrp="1"/>
          </p:cNvSpPr>
          <p:nvPr>
            <p:ph type="dt" sz="half" idx="2"/>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Tree>
    <p:extLst>
      <p:ext uri="{BB962C8B-B14F-4D97-AF65-F5344CB8AC3E}">
        <p14:creationId xmlns:p14="http://schemas.microsoft.com/office/powerpoint/2010/main" val="1147115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MS content2">
    <p:spTree>
      <p:nvGrpSpPr>
        <p:cNvPr id="1" name=""/>
        <p:cNvGrpSpPr/>
        <p:nvPr/>
      </p:nvGrpSpPr>
      <p:grpSpPr>
        <a:xfrm>
          <a:off x="0" y="0"/>
          <a:ext cx="0" cy="0"/>
          <a:chOff x="0" y="0"/>
          <a:chExt cx="0" cy="0"/>
        </a:xfrm>
      </p:grpSpPr>
      <p:pic>
        <p:nvPicPr>
          <p:cNvPr id="4" name="Picture 6" descr="header.png"/>
          <p:cNvPicPr>
            <a:picLocks noChangeAspect="1"/>
          </p:cNvPicPr>
          <p:nvPr userDrawn="1"/>
        </p:nvPicPr>
        <p:blipFill>
          <a:blip r:embed="rId2">
            <a:extLst>
              <a:ext uri="{28A0092B-C50C-407E-A947-70E740481C1C}">
                <a14:useLocalDpi xmlns:a14="http://schemas.microsoft.com/office/drawing/2010/main" val="0"/>
              </a:ext>
            </a:extLst>
          </a:blip>
          <a:srcRect l="4855"/>
          <a:stretch>
            <a:fillRect/>
          </a:stretch>
        </p:blipFill>
        <p:spPr bwMode="auto">
          <a:xfrm>
            <a:off x="0" y="0"/>
            <a:ext cx="9169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0" y="2362200"/>
            <a:ext cx="152400" cy="4495800"/>
          </a:xfrm>
          <a:prstGeom prst="rect">
            <a:avLst/>
          </a:prstGeom>
          <a:gradFill flip="none" rotWithShape="1">
            <a:gsLst>
              <a:gs pos="0">
                <a:schemeClr val="accent1">
                  <a:lumMod val="40000"/>
                  <a:lumOff val="60000"/>
                </a:schemeClr>
              </a:gs>
              <a:gs pos="100000">
                <a:schemeClr val="bg1"/>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userDrawn="1"/>
        </p:nvSpPr>
        <p:spPr>
          <a:xfrm>
            <a:off x="8991600" y="2362200"/>
            <a:ext cx="152400" cy="4495800"/>
          </a:xfrm>
          <a:prstGeom prst="rect">
            <a:avLst/>
          </a:prstGeom>
          <a:gradFill flip="none" rotWithShape="1">
            <a:gsLst>
              <a:gs pos="0">
                <a:schemeClr val="accent1">
                  <a:lumMod val="40000"/>
                  <a:lumOff val="60000"/>
                </a:schemeClr>
              </a:gs>
              <a:gs pos="100000">
                <a:schemeClr val="bg1"/>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Text Placeholder 2"/>
          <p:cNvSpPr>
            <a:spLocks noGrp="1"/>
          </p:cNvSpPr>
          <p:nvPr>
            <p:ph idx="1"/>
          </p:nvPr>
        </p:nvSpPr>
        <p:spPr>
          <a:xfrm>
            <a:off x="457200" y="1219200"/>
            <a:ext cx="8229600" cy="4906963"/>
          </a:xfrm>
          <a:prstGeom prst="rect">
            <a:avLst/>
          </a:prstGeom>
        </p:spPr>
        <p:txBody>
          <a:bodyPr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Title Placeholder 8"/>
          <p:cNvSpPr>
            <a:spLocks noGrp="1"/>
          </p:cNvSpPr>
          <p:nvPr>
            <p:ph type="title"/>
          </p:nvPr>
        </p:nvSpPr>
        <p:spPr>
          <a:xfrm>
            <a:off x="228600" y="0"/>
            <a:ext cx="8915400" cy="990600"/>
          </a:xfrm>
          <a:prstGeom prst="rect">
            <a:avLst/>
          </a:prstGeom>
          <a:noFill/>
          <a:effectLst/>
        </p:spPr>
        <p:txBody>
          <a:bodyPr rtlCol="0">
            <a:noAutofit/>
          </a:bodyPr>
          <a:lstStyle/>
          <a:p>
            <a:r>
              <a:rPr lang="en-US" dirty="0" smtClean="0"/>
              <a:t>Click to edit Master title style</a:t>
            </a:r>
            <a:endParaRPr lang="en-US" dirty="0"/>
          </a:p>
        </p:txBody>
      </p:sp>
    </p:spTree>
    <p:extLst>
      <p:ext uri="{BB962C8B-B14F-4D97-AF65-F5344CB8AC3E}">
        <p14:creationId xmlns:p14="http://schemas.microsoft.com/office/powerpoint/2010/main" val="4016013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457200" y="1295400"/>
            <a:ext cx="822960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1"/>
          <p:cNvSpPr>
            <a:spLocks noChangeArrowheads="1"/>
          </p:cNvSpPr>
          <p:nvPr userDrawn="1"/>
        </p:nvSpPr>
        <p:spPr bwMode="auto">
          <a:xfrm>
            <a:off x="1141979" y="6338242"/>
            <a:ext cx="6860043" cy="461665"/>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algn="ctr" eaLnBrk="0" hangingPunct="0"/>
            <a:r>
              <a:rPr lang="en-US" altLang="en-US" sz="8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INFORMATION NOT RELEASABLE TO THE PUBLIC UNLESS AUTHORIZED BY LAW:</a:t>
            </a:r>
            <a:endParaRPr lang="en-US" altLang="en-US" sz="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eaLnBrk="0" hangingPunct="0"/>
            <a:r>
              <a:rPr lang="en-US"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altLang="en-US" sz="1050" dirty="0">
              <a:solidFill>
                <a:prstClr val="black"/>
              </a:solidFill>
              <a:latin typeface="Arial" panose="020B0604020202020204" pitchFamily="34" charset="0"/>
            </a:endParaRPr>
          </a:p>
        </p:txBody>
      </p:sp>
      <p:grpSp>
        <p:nvGrpSpPr>
          <p:cNvPr id="8" name="Group 7"/>
          <p:cNvGrpSpPr/>
          <p:nvPr userDrawn="1"/>
        </p:nvGrpSpPr>
        <p:grpSpPr>
          <a:xfrm>
            <a:off x="-16933" y="1"/>
            <a:ext cx="9211733" cy="1015999"/>
            <a:chOff x="-16933" y="1"/>
            <a:chExt cx="9211733" cy="1015999"/>
          </a:xfrm>
        </p:grpSpPr>
        <p:sp>
          <p:nvSpPr>
            <p:cNvPr id="9" name="Rectangle 8"/>
            <p:cNvSpPr/>
            <p:nvPr userDrawn="1"/>
          </p:nvSpPr>
          <p:spPr bwMode="auto">
            <a:xfrm>
              <a:off x="-16933" y="1"/>
              <a:ext cx="9194800" cy="931332"/>
            </a:xfrm>
            <a:prstGeom prst="rect">
              <a:avLst/>
            </a:prstGeom>
            <a:solidFill>
              <a:srgbClr val="084A9C"/>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lnSpc>
                  <a:spcPts val="2500"/>
                </a:lnSpc>
                <a:spcAft>
                  <a:spcPts val="1000"/>
                </a:spcAft>
                <a:buClr>
                  <a:srgbClr val="FDAA03"/>
                </a:buClr>
              </a:pPr>
              <a:endParaRPr lang="en-US" b="1" dirty="0">
                <a:solidFill>
                  <a:prstClr val="black"/>
                </a:solidFill>
              </a:endParaRPr>
            </a:p>
          </p:txBody>
        </p:sp>
        <p:sp>
          <p:nvSpPr>
            <p:cNvPr id="10" name="Rectangle 9"/>
            <p:cNvSpPr/>
            <p:nvPr userDrawn="1"/>
          </p:nvSpPr>
          <p:spPr bwMode="auto">
            <a:xfrm>
              <a:off x="0" y="931335"/>
              <a:ext cx="9194800" cy="84665"/>
            </a:xfrm>
            <a:prstGeom prst="rect">
              <a:avLst/>
            </a:prstGeom>
            <a:solidFill>
              <a:srgbClr val="FFD00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hangingPunct="0">
                <a:lnSpc>
                  <a:spcPts val="2500"/>
                </a:lnSpc>
                <a:spcAft>
                  <a:spcPts val="1000"/>
                </a:spcAft>
                <a:buClr>
                  <a:srgbClr val="FDAA03"/>
                </a:buClr>
              </a:pPr>
              <a:endParaRPr lang="en-US" b="1" dirty="0">
                <a:solidFill>
                  <a:prstClr val="black"/>
                </a:solidFill>
              </a:endParaRPr>
            </a:p>
          </p:txBody>
        </p:sp>
      </p:grpSp>
      <p:sp>
        <p:nvSpPr>
          <p:cNvPr id="1026" name="Title Placeholder 1"/>
          <p:cNvSpPr>
            <a:spLocks noGrp="1"/>
          </p:cNvSpPr>
          <p:nvPr>
            <p:ph type="title"/>
          </p:nvPr>
        </p:nvSpPr>
        <p:spPr bwMode="auto">
          <a:xfrm>
            <a:off x="152400" y="0"/>
            <a:ext cx="87630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2" name="Slide Number Placeholder 2"/>
          <p:cNvSpPr>
            <a:spLocks noGrp="1"/>
          </p:cNvSpPr>
          <p:nvPr>
            <p:ph type="sldNum" sz="quarter" idx="4"/>
          </p:nvPr>
        </p:nvSpPr>
        <p:spPr>
          <a:xfrm>
            <a:off x="67818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
        <p:nvSpPr>
          <p:cNvPr id="11" name="Date Placeholder 3"/>
          <p:cNvSpPr>
            <a:spLocks noGrp="1"/>
          </p:cNvSpPr>
          <p:nvPr>
            <p:ph type="dt" sz="half" idx="2"/>
          </p:nvPr>
        </p:nvSpPr>
        <p:spPr>
          <a:xfrm>
            <a:off x="228600" y="6496050"/>
            <a:ext cx="1752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j-lt"/>
              </a:defRPr>
            </a:lvl1pPr>
          </a:lstStyle>
          <a:p>
            <a:pPr>
              <a:defRPr/>
            </a:pPr>
            <a:endParaRPr lang="en-US" dirty="0"/>
          </a:p>
        </p:txBody>
      </p:sp>
    </p:spTree>
    <p:extLst>
      <p:ext uri="{BB962C8B-B14F-4D97-AF65-F5344CB8AC3E}">
        <p14:creationId xmlns:p14="http://schemas.microsoft.com/office/powerpoint/2010/main" val="416674086"/>
      </p:ext>
    </p:extLst>
  </p:cSld>
  <p:clrMap bg1="lt1" tx1="dk1" bg2="lt2" tx2="dk2" accent1="accent1" accent2="accent2" accent3="accent3" accent4="accent4" accent5="accent5" accent6="accent6" hlink="hlink" folHlink="folHlink"/>
  <p:sldLayoutIdLst>
    <p:sldLayoutId id="2147484056" r:id="rId1"/>
    <p:sldLayoutId id="2147484055" r:id="rId2"/>
    <p:sldLayoutId id="2147484058" r:id="rId3"/>
    <p:sldLayoutId id="2147484053" r:id="rId4"/>
    <p:sldLayoutId id="2147484054" r:id="rId5"/>
    <p:sldLayoutId id="2147484057" r:id="rId6"/>
    <p:sldLayoutId id="2147484059" r:id="rId7"/>
    <p:sldLayoutId id="2147484060" r:id="rId8"/>
    <p:sldLayoutId id="2147484065" r:id="rId9"/>
    <p:sldLayoutId id="2147484074" r:id="rId10"/>
    <p:sldLayoutId id="2147484075" r:id="rId11"/>
  </p:sldLayoutIdLst>
  <p:hf hdr="0" ftr="0" dt="0"/>
  <p:txStyles>
    <p:titleStyle>
      <a:lvl1pPr algn="ctr" rtl="0" eaLnBrk="0" fontAlgn="base" hangingPunct="0">
        <a:spcBef>
          <a:spcPct val="0"/>
        </a:spcBef>
        <a:spcAft>
          <a:spcPct val="0"/>
        </a:spcAft>
        <a:defRPr sz="2800" b="0" i="0" u="none" kern="1200">
          <a:solidFill>
            <a:schemeClr val="bg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8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29878" y="6489459"/>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6715248" y="6492875"/>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10DCECF-8F64-4C3D-865C-D54D995246E2}" type="slidenum">
              <a:rPr lang="en-US">
                <a:solidFill>
                  <a:prstClr val="black">
                    <a:tint val="75000"/>
                  </a:prstClr>
                </a:solidFill>
              </a:rPr>
              <a:pPr>
                <a:defRPr/>
              </a:pPr>
              <a:t>‹#›</a:t>
            </a:fld>
            <a:endParaRPr lang="en-US" dirty="0">
              <a:solidFill>
                <a:prstClr val="black">
                  <a:tint val="75000"/>
                </a:prstClr>
              </a:solidFill>
            </a:endParaRPr>
          </a:p>
        </p:txBody>
      </p:sp>
      <p:sp>
        <p:nvSpPr>
          <p:cNvPr id="7" name="Rectangle 1"/>
          <p:cNvSpPr>
            <a:spLocks noChangeArrowheads="1"/>
          </p:cNvSpPr>
          <p:nvPr userDrawn="1"/>
        </p:nvSpPr>
        <p:spPr bwMode="auto">
          <a:xfrm>
            <a:off x="1141979" y="6338242"/>
            <a:ext cx="6860043" cy="461665"/>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algn="ctr" eaLnBrk="0" hangingPunct="0"/>
            <a:r>
              <a:rPr lang="en-US" altLang="en-US" sz="800" b="1" dirty="0">
                <a:solidFill>
                  <a:srgbClr val="FF0000"/>
                </a:solidFill>
                <a:latin typeface="Calibri" panose="020F0502020204030204" pitchFamily="34" charset="0"/>
                <a:ea typeface="Calibri" panose="020F0502020204030204" pitchFamily="34" charset="0"/>
                <a:cs typeface="Times New Roman" panose="02020603050405020304" pitchFamily="18" charset="0"/>
              </a:rPr>
              <a:t>INFORMATION NOT RELEASABLE TO THE PUBLIC UNLESS AUTHORIZED BY LAW:</a:t>
            </a:r>
            <a:endParaRPr lang="en-US" altLang="en-US" sz="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eaLnBrk="0" hangingPunct="0"/>
            <a:r>
              <a:rPr lang="en-US" altLang="en-US" sz="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altLang="en-US" sz="1050" dirty="0">
              <a:solidFill>
                <a:prstClr val="black"/>
              </a:solidFill>
              <a:latin typeface="Arial" panose="020B0604020202020204" pitchFamily="34" charset="0"/>
            </a:endParaRPr>
          </a:p>
        </p:txBody>
      </p:sp>
    </p:spTree>
    <p:extLst>
      <p:ext uri="{BB962C8B-B14F-4D97-AF65-F5344CB8AC3E}">
        <p14:creationId xmlns:p14="http://schemas.microsoft.com/office/powerpoint/2010/main" val="4028637818"/>
      </p:ext>
    </p:extLst>
  </p:cSld>
  <p:clrMap bg1="lt1" tx1="dk1" bg2="lt2" tx2="dk2" accent1="accent1" accent2="accent2" accent3="accent3" accent4="accent4" accent5="accent5" accent6="accent6" hlink="hlink" folHlink="folHlink"/>
  <p:sldLayoutIdLst>
    <p:sldLayoutId id="2147484069" r:id="rId1"/>
    <p:sldLayoutId id="2147484070" r:id="rId2"/>
  </p:sldLayoutIdLst>
  <p:hf hdr="0" ftr="0" dt="0"/>
  <p:txStyles>
    <p:titleStyle>
      <a:lvl1pPr algn="ctr" rtl="0" eaLnBrk="0" fontAlgn="base" hangingPunct="0">
        <a:spcBef>
          <a:spcPct val="0"/>
        </a:spcBef>
        <a:spcAft>
          <a:spcPct val="0"/>
        </a:spcAft>
        <a:defRPr sz="4400" b="0" i="0" u="none" kern="1200">
          <a:solidFill>
            <a:schemeClr val="tx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6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solidFill>
                  <a:prstClr val="white"/>
                </a:solidFill>
              </a:rPr>
              <a:t>Medicare Fraud Prevention</a:t>
            </a:r>
            <a:endParaRPr lang="en-US" dirty="0"/>
          </a:p>
        </p:txBody>
      </p:sp>
      <p:sp>
        <p:nvSpPr>
          <p:cNvPr id="5" name="object 6"/>
          <p:cNvSpPr txBox="1"/>
          <p:nvPr/>
        </p:nvSpPr>
        <p:spPr>
          <a:xfrm>
            <a:off x="4324350" y="3915107"/>
            <a:ext cx="4399025" cy="984885"/>
          </a:xfrm>
          <a:prstGeom prst="rect">
            <a:avLst/>
          </a:prstGeom>
        </p:spPr>
        <p:txBody>
          <a:bodyPr vert="horz" wrap="square" lIns="0" tIns="0" rIns="0" bIns="0" rtlCol="0">
            <a:spAutoFit/>
          </a:bodyPr>
          <a:lstStyle/>
          <a:p>
            <a:pPr lvl="0" algn="ctr" defTabSz="457200" eaLnBrk="0" hangingPunct="0">
              <a:spcBef>
                <a:spcPts val="0"/>
              </a:spcBef>
            </a:pPr>
            <a:r>
              <a:rPr lang="en-US" sz="2400" b="1" dirty="0" smtClean="0">
                <a:solidFill>
                  <a:srgbClr val="1F497D"/>
                </a:solidFill>
                <a:latin typeface="Times New Roman" panose="02020603050405020304" pitchFamily="18" charset="0"/>
                <a:ea typeface="MS PGothic" pitchFamily="34" charset="-128"/>
                <a:cs typeface="Times New Roman" panose="02020603050405020304" pitchFamily="18" charset="0"/>
              </a:rPr>
              <a:t>“Guard Your Card” Campaign</a:t>
            </a:r>
          </a:p>
          <a:p>
            <a:pPr lvl="0" algn="ctr" defTabSz="457200" eaLnBrk="0" hangingPunct="0">
              <a:spcBef>
                <a:spcPts val="0"/>
              </a:spcBef>
            </a:pPr>
            <a:endParaRPr lang="en-US" sz="2000" b="1" dirty="0" smtClean="0">
              <a:solidFill>
                <a:srgbClr val="1F497D"/>
              </a:solidFill>
              <a:latin typeface="Times New Roman" panose="02020603050405020304" pitchFamily="18" charset="0"/>
              <a:ea typeface="MS PGothic" pitchFamily="34" charset="-128"/>
              <a:cs typeface="Times New Roman" panose="02020603050405020304" pitchFamily="18" charset="0"/>
            </a:endParaRPr>
          </a:p>
          <a:p>
            <a:pPr lvl="0" algn="ctr" defTabSz="457200" eaLnBrk="0" hangingPunct="0">
              <a:spcBef>
                <a:spcPts val="0"/>
              </a:spcBef>
            </a:pPr>
            <a:endParaRPr lang="en-US" sz="2000" b="1" dirty="0">
              <a:solidFill>
                <a:srgbClr val="1F497D"/>
              </a:solidFill>
              <a:latin typeface="Times New Roman" panose="02020603050405020304" pitchFamily="18" charset="0"/>
              <a:ea typeface="MS PGothic" pitchFamily="34" charset="-128"/>
              <a:cs typeface="Times New Roman" panose="02020603050405020304" pitchFamily="18" charset="0"/>
            </a:endParaRPr>
          </a:p>
        </p:txBody>
      </p:sp>
    </p:spTree>
    <p:extLst>
      <p:ext uri="{BB962C8B-B14F-4D97-AF65-F5344CB8AC3E}">
        <p14:creationId xmlns:p14="http://schemas.microsoft.com/office/powerpoint/2010/main" val="601019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0" y="117781"/>
            <a:ext cx="9144000" cy="694267"/>
          </a:xfrm>
        </p:spPr>
        <p:txBody>
          <a:bodyPr/>
          <a:lstStyle/>
          <a:p>
            <a:r>
              <a:rPr lang="en-US" dirty="0" smtClean="0"/>
              <a:t>Medicare Fraud Prevention</a:t>
            </a:r>
            <a:br>
              <a:rPr lang="en-US" dirty="0" smtClean="0"/>
            </a:br>
            <a:r>
              <a:rPr lang="en-US" dirty="0" smtClean="0"/>
              <a:t>“Guard Your Card” Campaign</a:t>
            </a:r>
            <a:endParaRPr lang="en-US" dirty="0">
              <a:solidFill>
                <a:srgbClr val="084A9C"/>
              </a:solidFill>
            </a:endParaRPr>
          </a:p>
        </p:txBody>
      </p:sp>
      <p:sp>
        <p:nvSpPr>
          <p:cNvPr id="5" name="Content Placeholder 1"/>
          <p:cNvSpPr txBox="1">
            <a:spLocks/>
          </p:cNvSpPr>
          <p:nvPr/>
        </p:nvSpPr>
        <p:spPr>
          <a:xfrm>
            <a:off x="212395" y="1181934"/>
            <a:ext cx="8799257" cy="4856163"/>
          </a:xfrm>
          <a:prstGeom prst="rect">
            <a:avLst/>
          </a:prstGeom>
        </p:spPr>
        <p:txBody>
          <a:bodyPr vert="horz" lIns="91440" tIns="45720" rIns="91440" bIns="45720" rtlCol="0">
            <a:norm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sz="2000" dirty="0" smtClean="0"/>
          </a:p>
          <a:p>
            <a:r>
              <a:rPr lang="en-US" sz="2000" b="1" dirty="0" smtClean="0">
                <a:latin typeface="Times New Roman" panose="02020603050405020304" pitchFamily="18" charset="0"/>
                <a:cs typeface="Times New Roman" panose="02020603050405020304" pitchFamily="18" charset="0"/>
              </a:rPr>
              <a:t>Objectives</a:t>
            </a:r>
          </a:p>
          <a:p>
            <a:pPr marL="342900" lvl="1" indent="-342900" eaLnBrk="0" fontAlgn="auto" hangingPunct="0">
              <a:lnSpc>
                <a:spcPct val="110000"/>
              </a:lnSpc>
              <a:spcBef>
                <a:spcPts val="0"/>
              </a:spcBef>
              <a:spcAft>
                <a:spcPts val="0"/>
              </a:spcAft>
              <a:buFont typeface="Arial" panose="020B0604020202020204" pitchFamily="34" charset="0"/>
              <a:buChar char="•"/>
              <a:defRPr/>
            </a:pPr>
            <a:r>
              <a:rPr lang="en-US" dirty="0" smtClean="0">
                <a:solidFill>
                  <a:sysClr val="windowText" lastClr="000000"/>
                </a:solidFill>
                <a:latin typeface="Times New Roman" panose="02020603050405020304" pitchFamily="18" charset="0"/>
                <a:cs typeface="Times New Roman" panose="02020603050405020304" pitchFamily="18" charset="0"/>
              </a:rPr>
              <a:t>Educate people with Medicare </a:t>
            </a:r>
            <a:r>
              <a:rPr lang="en-US" dirty="0">
                <a:solidFill>
                  <a:sysClr val="windowText" lastClr="000000"/>
                </a:solidFill>
                <a:latin typeface="Times New Roman" panose="02020603050405020304" pitchFamily="18" charset="0"/>
                <a:cs typeface="Times New Roman" panose="02020603050405020304" pitchFamily="18" charset="0"/>
              </a:rPr>
              <a:t>about how to identify suspicious activities, particularly during the Open Enrollment period, and prevent fraud by protecting their Medicare </a:t>
            </a:r>
            <a:r>
              <a:rPr lang="en-US" dirty="0" smtClean="0">
                <a:solidFill>
                  <a:sysClr val="windowText" lastClr="000000"/>
                </a:solidFill>
                <a:latin typeface="Times New Roman" panose="02020603050405020304" pitchFamily="18" charset="0"/>
                <a:cs typeface="Times New Roman" panose="02020603050405020304" pitchFamily="18" charset="0"/>
              </a:rPr>
              <a:t>number</a:t>
            </a:r>
            <a:endParaRPr lang="en-US" dirty="0">
              <a:solidFill>
                <a:sysClr val="windowText" lastClr="000000"/>
              </a:solidFill>
              <a:latin typeface="Times New Roman" panose="02020603050405020304" pitchFamily="18" charset="0"/>
              <a:cs typeface="Times New Roman" panose="02020603050405020304" pitchFamily="18" charset="0"/>
            </a:endParaRPr>
          </a:p>
          <a:p>
            <a:pPr marL="342900" lvl="1" indent="-342900" eaLnBrk="0" fontAlgn="auto" hangingPunct="0">
              <a:lnSpc>
                <a:spcPct val="110000"/>
              </a:lnSpc>
              <a:spcBef>
                <a:spcPts val="0"/>
              </a:spcBef>
              <a:spcAft>
                <a:spcPts val="0"/>
              </a:spcAft>
              <a:buFont typeface="Arial" panose="020B0604020202020204" pitchFamily="34" charset="0"/>
              <a:buChar char="•"/>
              <a:defRPr/>
            </a:pPr>
            <a:r>
              <a:rPr lang="en-US" dirty="0">
                <a:solidFill>
                  <a:sysClr val="windowText" lastClr="000000"/>
                </a:solidFill>
                <a:latin typeface="Times New Roman" panose="02020603050405020304" pitchFamily="18" charset="0"/>
                <a:cs typeface="Times New Roman" panose="02020603050405020304" pitchFamily="18" charset="0"/>
              </a:rPr>
              <a:t>Alert </a:t>
            </a:r>
            <a:r>
              <a:rPr lang="en-US" dirty="0" smtClean="0">
                <a:solidFill>
                  <a:sysClr val="windowText" lastClr="000000"/>
                </a:solidFill>
                <a:latin typeface="Times New Roman" panose="02020603050405020304" pitchFamily="18" charset="0"/>
                <a:cs typeface="Times New Roman" panose="02020603050405020304" pitchFamily="18" charset="0"/>
              </a:rPr>
              <a:t>people with Medicare </a:t>
            </a:r>
            <a:r>
              <a:rPr lang="en-US" dirty="0">
                <a:solidFill>
                  <a:sysClr val="windowText" lastClr="000000"/>
                </a:solidFill>
                <a:latin typeface="Times New Roman" panose="02020603050405020304" pitchFamily="18" charset="0"/>
                <a:cs typeface="Times New Roman" panose="02020603050405020304" pitchFamily="18" charset="0"/>
              </a:rPr>
              <a:t>that new Medicare cards are coming next year to protect their identity and prevent </a:t>
            </a:r>
            <a:r>
              <a:rPr lang="en-US" dirty="0" smtClean="0">
                <a:solidFill>
                  <a:sysClr val="windowText" lastClr="000000"/>
                </a:solidFill>
                <a:latin typeface="Times New Roman" panose="02020603050405020304" pitchFamily="18" charset="0"/>
                <a:cs typeface="Times New Roman" panose="02020603050405020304" pitchFamily="18" charset="0"/>
              </a:rPr>
              <a:t>fraud</a:t>
            </a:r>
            <a:endParaRPr lang="en-US" dirty="0">
              <a:solidFill>
                <a:sysClr val="windowText" lastClr="000000"/>
              </a:solidFill>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2400" dirty="0">
              <a:latin typeface="Times New Roman" panose="02020603050405020304" pitchFamily="18" charset="0"/>
              <a:cs typeface="Times New Roman" panose="02020603050405020304" pitchFamily="18" charset="0"/>
            </a:endParaRPr>
          </a:p>
          <a:p>
            <a:r>
              <a:rPr lang="en-US" sz="2000" b="1" dirty="0" smtClean="0">
                <a:latin typeface="Times New Roman" panose="02020603050405020304" pitchFamily="18" charset="0"/>
                <a:cs typeface="Times New Roman" panose="02020603050405020304" pitchFamily="18" charset="0"/>
              </a:rPr>
              <a:t>Tactics</a:t>
            </a:r>
          </a:p>
          <a:p>
            <a:pPr marL="342900" lvl="1" indent="-342900" eaLnBrk="0" fontAlgn="auto" hangingPunct="0">
              <a:lnSpc>
                <a:spcPct val="110000"/>
              </a:lnSpc>
              <a:spcBef>
                <a:spcPts val="0"/>
              </a:spcBef>
              <a:spcAft>
                <a:spcPts val="0"/>
              </a:spcAft>
              <a:buFont typeface="Arial" panose="020B0604020202020204" pitchFamily="34" charset="0"/>
              <a:buChar char="•"/>
              <a:defRPr/>
            </a:pPr>
            <a:r>
              <a:rPr lang="en-US" dirty="0" smtClean="0">
                <a:solidFill>
                  <a:sysClr val="windowText" lastClr="000000"/>
                </a:solidFill>
                <a:latin typeface="Times New Roman" panose="02020603050405020304" pitchFamily="18" charset="0"/>
                <a:cs typeface="Times New Roman" panose="02020603050405020304" pitchFamily="18" charset="0"/>
              </a:rPr>
              <a:t>Paid/Earned/Social </a:t>
            </a:r>
            <a:r>
              <a:rPr lang="en-US" dirty="0">
                <a:solidFill>
                  <a:sysClr val="windowText" lastClr="000000"/>
                </a:solidFill>
                <a:latin typeface="Times New Roman" panose="02020603050405020304" pitchFamily="18" charset="0"/>
                <a:cs typeface="Times New Roman" panose="02020603050405020304" pitchFamily="18" charset="0"/>
              </a:rPr>
              <a:t>Media </a:t>
            </a:r>
          </a:p>
          <a:p>
            <a:pPr marL="342900" lvl="1" indent="-342900" eaLnBrk="0" fontAlgn="auto" hangingPunct="0">
              <a:lnSpc>
                <a:spcPct val="110000"/>
              </a:lnSpc>
              <a:spcBef>
                <a:spcPts val="0"/>
              </a:spcBef>
              <a:spcAft>
                <a:spcPts val="0"/>
              </a:spcAft>
              <a:buFont typeface="Arial" panose="020B0604020202020204" pitchFamily="34" charset="0"/>
              <a:buChar char="•"/>
              <a:defRPr/>
            </a:pPr>
            <a:r>
              <a:rPr lang="en-US" dirty="0" smtClean="0">
                <a:solidFill>
                  <a:sysClr val="windowText" lastClr="000000"/>
                </a:solidFill>
                <a:latin typeface="Times New Roman" panose="02020603050405020304" pitchFamily="18" charset="0"/>
                <a:cs typeface="Times New Roman" panose="02020603050405020304" pitchFamily="18" charset="0"/>
              </a:rPr>
              <a:t>Updated </a:t>
            </a:r>
            <a:r>
              <a:rPr lang="en-US" dirty="0">
                <a:solidFill>
                  <a:sysClr val="windowText" lastClr="000000"/>
                </a:solidFill>
                <a:latin typeface="Times New Roman" panose="02020603050405020304" pitchFamily="18" charset="0"/>
                <a:cs typeface="Times New Roman" panose="02020603050405020304" pitchFamily="18" charset="0"/>
              </a:rPr>
              <a:t>information channels and educational resources</a:t>
            </a:r>
          </a:p>
          <a:p>
            <a:pPr marL="342900" lvl="1" indent="-342900" eaLnBrk="0" fontAlgn="auto" hangingPunct="0">
              <a:lnSpc>
                <a:spcPct val="110000"/>
              </a:lnSpc>
              <a:spcBef>
                <a:spcPts val="0"/>
              </a:spcBef>
              <a:spcAft>
                <a:spcPts val="0"/>
              </a:spcAft>
              <a:buFont typeface="Arial" panose="020B0604020202020204" pitchFamily="34" charset="0"/>
              <a:buChar char="•"/>
              <a:defRPr/>
            </a:pPr>
            <a:r>
              <a:rPr lang="en-US" dirty="0">
                <a:solidFill>
                  <a:sysClr val="windowText" lastClr="000000"/>
                </a:solidFill>
                <a:latin typeface="Times New Roman" panose="02020603050405020304" pitchFamily="18" charset="0"/>
                <a:cs typeface="Times New Roman" panose="02020603050405020304" pitchFamily="18" charset="0"/>
              </a:rPr>
              <a:t>Training for information intermediaries</a:t>
            </a:r>
          </a:p>
          <a:p>
            <a:pPr marL="342900" lvl="1" indent="-342900" eaLnBrk="0" fontAlgn="auto" hangingPunct="0">
              <a:lnSpc>
                <a:spcPct val="110000"/>
              </a:lnSpc>
              <a:spcBef>
                <a:spcPts val="0"/>
              </a:spcBef>
              <a:spcAft>
                <a:spcPts val="0"/>
              </a:spcAft>
              <a:buFont typeface="Arial" panose="020B0604020202020204" pitchFamily="34" charset="0"/>
              <a:buChar char="•"/>
              <a:defRPr/>
            </a:pPr>
            <a:r>
              <a:rPr lang="en-US" dirty="0">
                <a:solidFill>
                  <a:sysClr val="windowText" lastClr="000000"/>
                </a:solidFill>
                <a:latin typeface="Times New Roman" panose="02020603050405020304" pitchFamily="18" charset="0"/>
                <a:cs typeface="Times New Roman" panose="02020603050405020304" pitchFamily="18" charset="0"/>
              </a:rPr>
              <a:t>Local outreach by Regional Offices, SMPs, SHIPs</a:t>
            </a:r>
          </a:p>
          <a:p>
            <a:pPr marL="342900" indent="-342900">
              <a:buFont typeface="Arial" panose="020B0604020202020204" pitchFamily="34" charset="0"/>
              <a:buChar char="•"/>
            </a:pPr>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0"/>
          </p:nvPr>
        </p:nvSpPr>
        <p:spPr/>
        <p:txBody>
          <a:bodyPr/>
          <a:lstStyle/>
          <a:p>
            <a:fld id="{7022FF3C-310F-4809-A5BE-BC5BA8AA108D}" type="slidenum">
              <a:rPr lang="en-US" smtClean="0"/>
              <a:pPr/>
              <a:t>2</a:t>
            </a:fld>
            <a:endParaRPr lang="en-US" dirty="0"/>
          </a:p>
        </p:txBody>
      </p:sp>
    </p:spTree>
    <p:extLst>
      <p:ext uri="{BB962C8B-B14F-4D97-AF65-F5344CB8AC3E}">
        <p14:creationId xmlns:p14="http://schemas.microsoft.com/office/powerpoint/2010/main" val="2005552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fontAlgn="auto">
              <a:spcAft>
                <a:spcPts val="0"/>
              </a:spcAft>
            </a:pPr>
            <a:r>
              <a:rPr lang="en-US" dirty="0"/>
              <a:t>Medicare Fraud Prevention </a:t>
            </a:r>
            <a:br>
              <a:rPr lang="en-US" dirty="0"/>
            </a:br>
            <a:r>
              <a:rPr lang="en-US" dirty="0"/>
              <a:t>“Guard Your Card” </a:t>
            </a:r>
            <a:r>
              <a:rPr lang="en-US" dirty="0" smtClean="0"/>
              <a:t>Campaign, continued</a:t>
            </a:r>
            <a:endParaRPr lang="en-US" dirty="0"/>
          </a:p>
        </p:txBody>
      </p:sp>
      <p:sp>
        <p:nvSpPr>
          <p:cNvPr id="5" name="Content Placeholder 1"/>
          <p:cNvSpPr txBox="1">
            <a:spLocks/>
          </p:cNvSpPr>
          <p:nvPr/>
        </p:nvSpPr>
        <p:spPr>
          <a:xfrm>
            <a:off x="212395" y="1181934"/>
            <a:ext cx="8799257" cy="4856163"/>
          </a:xfrm>
          <a:prstGeom prst="rect">
            <a:avLst/>
          </a:prstGeom>
        </p:spPr>
        <p:txBody>
          <a:bodyPr vert="horz" lIns="91440" tIns="45720" rIns="91440" bIns="45720" rtlCol="0">
            <a:norm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endParaRPr lang="en-US" sz="2000" dirty="0" smtClean="0"/>
          </a:p>
          <a:p>
            <a:r>
              <a:rPr lang="en-US" sz="2000" b="1" dirty="0" smtClean="0">
                <a:latin typeface="Times New Roman" panose="02020603050405020304" pitchFamily="18" charset="0"/>
                <a:cs typeface="Times New Roman" panose="02020603050405020304" pitchFamily="18" charset="0"/>
              </a:rPr>
              <a:t>Timeline:</a:t>
            </a:r>
          </a:p>
          <a:p>
            <a:endParaRPr lang="en-US" sz="2000" dirty="0">
              <a:latin typeface="Times New Roman" panose="02020603050405020304" pitchFamily="18" charset="0"/>
              <a:cs typeface="Times New Roman" panose="02020603050405020304" pitchFamily="18" charset="0"/>
            </a:endParaRPr>
          </a:p>
          <a:p>
            <a:r>
              <a:rPr lang="en-US" sz="2000" b="1" dirty="0" smtClean="0">
                <a:latin typeface="Times New Roman" panose="02020603050405020304" pitchFamily="18" charset="0"/>
                <a:cs typeface="Times New Roman" panose="02020603050405020304" pitchFamily="18" charset="0"/>
              </a:rPr>
              <a:t>Aug </a:t>
            </a:r>
            <a:r>
              <a:rPr lang="en-US" sz="2000" b="1" dirty="0">
                <a:latin typeface="Times New Roman" panose="02020603050405020304" pitchFamily="18" charset="0"/>
                <a:cs typeface="Times New Roman" panose="02020603050405020304" pitchFamily="18" charset="0"/>
              </a:rPr>
              <a:t>21 – Sept </a:t>
            </a:r>
            <a:r>
              <a:rPr lang="en-US" sz="2000" b="1" dirty="0" smtClean="0">
                <a:latin typeface="Times New Roman" panose="02020603050405020304" pitchFamily="18" charset="0"/>
                <a:cs typeface="Times New Roman" panose="02020603050405020304" pitchFamily="18" charset="0"/>
              </a:rPr>
              <a:t>24	</a:t>
            </a:r>
            <a:r>
              <a:rPr lang="en-US" sz="2000" b="1"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Paid Media, Earned, &amp; Social Media </a:t>
            </a:r>
          </a:p>
          <a:p>
            <a:endParaRPr lang="en-US" sz="2000" dirty="0">
              <a:latin typeface="Times New Roman" panose="02020603050405020304" pitchFamily="18" charset="0"/>
              <a:cs typeface="Times New Roman" panose="02020603050405020304" pitchFamily="18" charset="0"/>
            </a:endParaRPr>
          </a:p>
          <a:p>
            <a:r>
              <a:rPr lang="en-US" sz="2000" b="1" dirty="0" smtClean="0">
                <a:latin typeface="Times New Roman" panose="02020603050405020304" pitchFamily="18" charset="0"/>
                <a:cs typeface="Times New Roman" panose="02020603050405020304" pitchFamily="18" charset="0"/>
              </a:rPr>
              <a:t>Sept 24– </a:t>
            </a:r>
            <a:r>
              <a:rPr lang="en-US" sz="2000" b="1" dirty="0">
                <a:latin typeface="Times New Roman" panose="02020603050405020304" pitchFamily="18" charset="0"/>
                <a:cs typeface="Times New Roman" panose="02020603050405020304" pitchFamily="18" charset="0"/>
              </a:rPr>
              <a:t>Dec 7	</a:t>
            </a:r>
            <a:r>
              <a:rPr lang="en-US" sz="2000" b="1"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Earned </a:t>
            </a:r>
            <a:r>
              <a:rPr lang="en-US" sz="2000" dirty="0">
                <a:latin typeface="Times New Roman" panose="02020603050405020304" pitchFamily="18" charset="0"/>
                <a:cs typeface="Times New Roman" panose="02020603050405020304" pitchFamily="18" charset="0"/>
              </a:rPr>
              <a:t>&amp; Social </a:t>
            </a:r>
            <a:r>
              <a:rPr lang="en-US" sz="2000" dirty="0" smtClean="0">
                <a:latin typeface="Times New Roman" panose="02020603050405020304" pitchFamily="18" charset="0"/>
                <a:cs typeface="Times New Roman" panose="02020603050405020304" pitchFamily="18" charset="0"/>
              </a:rPr>
              <a:t>Media</a:t>
            </a:r>
          </a:p>
          <a:p>
            <a:endParaRPr lang="en-US" sz="2000" dirty="0" smtClean="0">
              <a:latin typeface="Times New Roman" panose="02020603050405020304" pitchFamily="18" charset="0"/>
              <a:cs typeface="Times New Roman" panose="02020603050405020304" pitchFamily="18" charset="0"/>
            </a:endParaRPr>
          </a:p>
          <a:p>
            <a:r>
              <a:rPr lang="en-US" sz="2000" b="1" dirty="0" smtClean="0">
                <a:latin typeface="Times New Roman" panose="02020603050405020304" pitchFamily="18" charset="0"/>
                <a:cs typeface="Times New Roman" panose="02020603050405020304" pitchFamily="18" charset="0"/>
              </a:rPr>
              <a:t>Oct 15 – Dec 7</a:t>
            </a:r>
            <a:r>
              <a:rPr lang="en-US" sz="2000" dirty="0" smtClean="0">
                <a:latin typeface="Times New Roman" panose="02020603050405020304" pitchFamily="18" charset="0"/>
                <a:cs typeface="Times New Roman" panose="02020603050405020304" pitchFamily="18" charset="0"/>
              </a:rPr>
              <a:t>		Medicare Open Enrollment Period</a:t>
            </a:r>
            <a:endParaRPr lang="en-US" sz="20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0"/>
          </p:nvPr>
        </p:nvSpPr>
        <p:spPr/>
        <p:txBody>
          <a:bodyPr/>
          <a:lstStyle/>
          <a:p>
            <a:fld id="{7022FF3C-310F-4809-A5BE-BC5BA8AA108D}" type="slidenum">
              <a:rPr lang="en-US" smtClean="0"/>
              <a:pPr/>
              <a:t>3</a:t>
            </a:fld>
            <a:endParaRPr lang="en-US" dirty="0"/>
          </a:p>
        </p:txBody>
      </p:sp>
    </p:spTree>
    <p:extLst>
      <p:ext uri="{BB962C8B-B14F-4D97-AF65-F5344CB8AC3E}">
        <p14:creationId xmlns:p14="http://schemas.microsoft.com/office/powerpoint/2010/main" val="5526003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“Guard Your Card” Campaign</a:t>
            </a:r>
            <a:br>
              <a:rPr lang="en-US" dirty="0" smtClean="0"/>
            </a:br>
            <a:r>
              <a:rPr lang="en-US" dirty="0" smtClean="0"/>
              <a:t>Key Messages</a:t>
            </a:r>
            <a:endParaRPr lang="en-US" dirty="0"/>
          </a:p>
        </p:txBody>
      </p:sp>
      <p:sp>
        <p:nvSpPr>
          <p:cNvPr id="7" name="Content Placeholder 6"/>
          <p:cNvSpPr>
            <a:spLocks noGrp="1"/>
          </p:cNvSpPr>
          <p:nvPr>
            <p:ph idx="1"/>
          </p:nvPr>
        </p:nvSpPr>
        <p:spPr/>
        <p:txBody>
          <a:bodyPr/>
          <a:lstStyle/>
          <a:p>
            <a:pPr marL="457200" lvl="1" indent="0">
              <a:buNone/>
            </a:pPr>
            <a:r>
              <a:rPr lang="en-US" sz="2000" b="1" dirty="0" smtClean="0"/>
              <a:t>Paid Media </a:t>
            </a:r>
            <a:endParaRPr lang="en-US" sz="2000" b="1" dirty="0"/>
          </a:p>
          <a:p>
            <a:pPr marL="457200" lvl="1" indent="0">
              <a:buNone/>
            </a:pPr>
            <a:endParaRPr lang="en-US" sz="1800" dirty="0" smtClean="0"/>
          </a:p>
          <a:p>
            <a:pPr lvl="1"/>
            <a:r>
              <a:rPr lang="en-US" sz="1800" dirty="0" smtClean="0"/>
              <a:t>“Guard Your Card” TV ad</a:t>
            </a:r>
          </a:p>
          <a:p>
            <a:pPr lvl="1"/>
            <a:r>
              <a:rPr lang="en-US" sz="1800" dirty="0" smtClean="0"/>
              <a:t>Con artists are trying to get your Medicare number so they can steal your identity and commit Medicare fraud</a:t>
            </a:r>
          </a:p>
          <a:p>
            <a:pPr lvl="1"/>
            <a:r>
              <a:rPr lang="en-US" sz="1800" dirty="0" smtClean="0"/>
              <a:t>Guard your Medicare card like it’s a credit card</a:t>
            </a:r>
          </a:p>
          <a:p>
            <a:pPr lvl="1"/>
            <a:r>
              <a:rPr lang="en-US" sz="1800" dirty="0" smtClean="0"/>
              <a:t>Give your Medicare number only to those you know should have it</a:t>
            </a:r>
          </a:p>
          <a:p>
            <a:pPr lvl="1"/>
            <a:r>
              <a:rPr lang="en-US" sz="1800" dirty="0" smtClean="0"/>
              <a:t>To protect your identity, new Medicare cards without social security numbers will be mailed next year. </a:t>
            </a:r>
          </a:p>
          <a:p>
            <a:endParaRPr lang="en-US" dirty="0"/>
          </a:p>
        </p:txBody>
      </p:sp>
      <p:sp>
        <p:nvSpPr>
          <p:cNvPr id="2" name="Slide Number Placeholder 1"/>
          <p:cNvSpPr>
            <a:spLocks noGrp="1"/>
          </p:cNvSpPr>
          <p:nvPr>
            <p:ph type="sldNum" sz="quarter" idx="10"/>
          </p:nvPr>
        </p:nvSpPr>
        <p:spPr/>
        <p:txBody>
          <a:bodyPr/>
          <a:lstStyle/>
          <a:p>
            <a:fld id="{7022FF3C-310F-4809-A5BE-BC5BA8AA108D}" type="slidenum">
              <a:rPr lang="en-US" smtClean="0"/>
              <a:pPr/>
              <a:t>4</a:t>
            </a:fld>
            <a:endParaRPr lang="en-US" dirty="0"/>
          </a:p>
        </p:txBody>
      </p:sp>
    </p:spTree>
    <p:extLst>
      <p:ext uri="{BB962C8B-B14F-4D97-AF65-F5344CB8AC3E}">
        <p14:creationId xmlns:p14="http://schemas.microsoft.com/office/powerpoint/2010/main" val="1520603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“Guard Your Card” Campaign</a:t>
            </a:r>
            <a:br>
              <a:rPr lang="en-US" dirty="0"/>
            </a:br>
            <a:r>
              <a:rPr lang="en-US" dirty="0"/>
              <a:t>Key </a:t>
            </a:r>
            <a:r>
              <a:rPr lang="en-US" dirty="0" smtClean="0"/>
              <a:t>Messages, continued</a:t>
            </a:r>
            <a:endParaRPr lang="en-US" dirty="0"/>
          </a:p>
        </p:txBody>
      </p:sp>
      <p:sp>
        <p:nvSpPr>
          <p:cNvPr id="4" name="Content Placeholder 3"/>
          <p:cNvSpPr>
            <a:spLocks noGrp="1"/>
          </p:cNvSpPr>
          <p:nvPr>
            <p:ph idx="1"/>
          </p:nvPr>
        </p:nvSpPr>
        <p:spPr/>
        <p:txBody>
          <a:bodyPr/>
          <a:lstStyle/>
          <a:p>
            <a:pPr marL="457200" lvl="1" indent="0">
              <a:buNone/>
            </a:pPr>
            <a:r>
              <a:rPr lang="en-US" sz="2000" b="1" dirty="0" smtClean="0"/>
              <a:t>Earned &amp; Social Media</a:t>
            </a:r>
          </a:p>
          <a:p>
            <a:pPr lvl="0"/>
            <a:endParaRPr lang="en-US" dirty="0" smtClean="0"/>
          </a:p>
          <a:p>
            <a:pPr lvl="1"/>
            <a:r>
              <a:rPr lang="en-US" sz="1800" dirty="0" smtClean="0"/>
              <a:t>Fight fraud by protecting your Medicare number</a:t>
            </a:r>
          </a:p>
          <a:p>
            <a:pPr lvl="1"/>
            <a:r>
              <a:rPr lang="en-US" sz="1800" dirty="0" smtClean="0"/>
              <a:t>Medicare won’t call you uninvited for your Medicare number</a:t>
            </a:r>
          </a:p>
          <a:p>
            <a:pPr lvl="1"/>
            <a:r>
              <a:rPr lang="en-US" sz="1800" dirty="0" smtClean="0"/>
              <a:t>Be alert about suspicious activities to enroll you in a Medicare plan </a:t>
            </a:r>
          </a:p>
          <a:p>
            <a:pPr lvl="2"/>
            <a:r>
              <a:rPr lang="en-US" sz="1800" dirty="0" smtClean="0"/>
              <a:t>Early bird discounts</a:t>
            </a:r>
          </a:p>
          <a:p>
            <a:pPr lvl="2"/>
            <a:r>
              <a:rPr lang="en-US" sz="1800" dirty="0" smtClean="0"/>
              <a:t>Limited time offers</a:t>
            </a:r>
          </a:p>
          <a:p>
            <a:pPr lvl="2"/>
            <a:r>
              <a:rPr lang="en-US" sz="1800" dirty="0" smtClean="0"/>
              <a:t>Offers of free medical services</a:t>
            </a:r>
          </a:p>
          <a:p>
            <a:pPr lvl="1"/>
            <a:r>
              <a:rPr lang="en-US" sz="1800" dirty="0" smtClean="0"/>
              <a:t>Call 1-800-MEDICARE to report suspected fraud</a:t>
            </a:r>
          </a:p>
          <a:p>
            <a:pPr lvl="1"/>
            <a:r>
              <a:rPr lang="en-US" sz="1800" dirty="0" smtClean="0"/>
              <a:t>Visit medicare.gov/fraud or your local SMP for more information</a:t>
            </a:r>
          </a:p>
          <a:p>
            <a:endParaRPr lang="en-US" dirty="0"/>
          </a:p>
        </p:txBody>
      </p:sp>
      <p:sp>
        <p:nvSpPr>
          <p:cNvPr id="2" name="Slide Number Placeholder 1"/>
          <p:cNvSpPr>
            <a:spLocks noGrp="1"/>
          </p:cNvSpPr>
          <p:nvPr>
            <p:ph type="sldNum" sz="quarter" idx="10"/>
          </p:nvPr>
        </p:nvSpPr>
        <p:spPr/>
        <p:txBody>
          <a:bodyPr/>
          <a:lstStyle/>
          <a:p>
            <a:fld id="{7022FF3C-310F-4809-A5BE-BC5BA8AA108D}" type="slidenum">
              <a:rPr lang="en-US" smtClean="0"/>
              <a:pPr/>
              <a:t>5</a:t>
            </a:fld>
            <a:endParaRPr lang="en-US" dirty="0"/>
          </a:p>
        </p:txBody>
      </p:sp>
    </p:spTree>
    <p:extLst>
      <p:ext uri="{BB962C8B-B14F-4D97-AF65-F5344CB8AC3E}">
        <p14:creationId xmlns:p14="http://schemas.microsoft.com/office/powerpoint/2010/main" val="7436297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2&quot; unique_id=&quot;10002&quot;&gt;&lt;object type=&quot;3&quot; unique_id=&quot;10003&quot;&gt;&lt;property id=&quot;20148&quot; value=&quot;5&quot;/&gt;&lt;property id=&quot;20300&quot; value=&quot;Slide 1 - &amp;quot;Social Security Number Removal Initiative Program Update&amp;quot;&quot;/&gt;&lt;property id=&quot;20307&quot; value=&quot;270&quot;/&gt;&lt;/object&gt;&lt;object type=&quot;3&quot; unique_id=&quot;10004&quot;&gt;&lt;property id=&quot;20148&quot; value=&quot;5&quot;/&gt;&lt;property id=&quot;20300&quot; value=&quot;Slide 2 - &amp;quot;Agenda&amp;quot;&quot;/&gt;&lt;property id=&quot;20307&quot; value=&quot;305&quot;/&gt;&lt;/object&gt;&lt;object type=&quot;3&quot; unique_id=&quot;10763&quot;&gt;&lt;property id=&quot;20148&quot; value=&quot;5&quot;/&gt;&lt;property id=&quot;20300&quot; value=&quot;Slide 16 - &amp;quot;Administrative Update&amp;quot;&quot;/&gt;&lt;property id=&quot;20307&quot; value=&quot;370&quot;/&gt;&lt;/object&gt;&lt;object type=&quot;3&quot; unique_id=&quot;10765&quot;&gt;&lt;property id=&quot;20148&quot; value=&quot;5&quot;/&gt;&lt;property id=&quot;20300&quot; value=&quot;Slide 3 - &amp;quot;Key Work Product Updates Document Reviews and Updates&amp;quot;&quot;/&gt;&lt;property id=&quot;20307&quot; value=&quot;460&quot;/&gt;&lt;/object&gt;&lt;object type=&quot;3&quot; unique_id=&quot;10766&quot;&gt;&lt;property id=&quot;20148&quot; value=&quot;5&quot;/&gt;&lt;property id=&quot;20300&quot; value=&quot;Slide 4 - &amp;quot;Change Management Plan&amp;quot;&quot;/&gt;&lt;property id=&quot;20307&quot; value=&quot;474&quot;/&gt;&lt;/object&gt;&lt;object type=&quot;3&quot; unique_id=&quot;10767&quot;&gt;&lt;property id=&quot;20148&quot; value=&quot;5&quot;/&gt;&lt;property id=&quot;20300&quot; value=&quot;Slide 5 - &amp;quot;Change Management Plan IT System CCBs&amp;quot;&quot;/&gt;&lt;property id=&quot;20307&quot; value=&quot;475&quot;/&gt;&lt;/object&gt;&lt;object type=&quot;3&quot; unique_id=&quot;10768&quot;&gt;&lt;property id=&quot;20148&quot; value=&quot;5&quot;/&gt;&lt;property id=&quot;20300&quot; value=&quot;Slide 6 - &amp;quot;Change Management Plan IT System CCBs (continued)&amp;quot;&quot;/&gt;&lt;property id=&quot;20307&quot; value=&quot;476&quot;/&gt;&lt;/object&gt;&lt;object type=&quot;3&quot; unique_id=&quot;10769&quot;&gt;&lt;property id=&quot;20148&quot; value=&quot;5&quot;/&gt;&lt;property id=&quot;20300&quot; value=&quot;Slide 7 - &amp;quot;Project Portfolio Management Plan&amp;quot;&quot;/&gt;&lt;property id=&quot;20307&quot; value=&quot;477&quot;/&gt;&lt;/object&gt;&lt;object type=&quot;3&quot; unique_id=&quot;10770&quot;&gt;&lt;property id=&quot;20148&quot; value=&quot;5&quot;/&gt;&lt;property id=&quot;20300&quot; value=&quot;Slide 8 - &amp;quot;Program Management Plan and Program Performance Management Plan&amp;quot;&quot;/&gt;&lt;property id=&quot;20307&quot; value=&quot;478&quot;/&gt;&lt;/object&gt;&lt;object type=&quot;3&quot; unique_id=&quot;10771&quot;&gt;&lt;property id=&quot;20148&quot; value=&quot;5&quot;/&gt;&lt;property id=&quot;20300&quot; value=&quot;Slide 9 - &amp;quot;Schedule Management Plan&amp;quot;&quot;/&gt;&lt;property id=&quot;20307&quot; value=&quot;480&quot;/&gt;&lt;/object&gt;&lt;object type=&quot;3&quot; unique_id=&quot;10772&quot;&gt;&lt;property id=&quot;20148&quot; value=&quot;5&quot;/&gt;&lt;property id=&quot;20300&quot; value=&quot;Slide 10 - &amp;quot;Key Work Product Updates SSNRI Cost Workbooks&amp;quot;&quot;/&gt;&lt;property id=&quot;20307&quot; value=&quot;473&quot;/&gt;&lt;/object&gt;&lt;object type=&quot;3&quot; unique_id=&quot;10773&quot;&gt;&lt;property id=&quot;20148&quot; value=&quot;5&quot;/&gt;&lt;property id=&quot;20300&quot; value=&quot;Slide 11 - &amp;quot;Key Work Product Updates SSNRI Cost Workbooks (continued)&amp;quot;&quot;/&gt;&lt;property id=&quot;20307&quot; value=&quot;462&quot;/&gt;&lt;/object&gt;&lt;object type=&quot;3&quot; unique_id=&quot;10774&quot;&gt;&lt;property id=&quot;20148&quot; value=&quot;5&quot;/&gt;&lt;property id=&quot;20300&quot; value=&quot;Slide 12 - &amp;quot;Key Work Product Updates  Cost Workbooks Change Management&amp;quot;&quot;/&gt;&lt;property id=&quot;20307&quot; value=&quot;481&quot;/&gt;&lt;/object&gt;&lt;object type=&quot;3&quot; unique_id=&quot;10775&quot;&gt;&lt;property id=&quot;20148&quot; value=&quot;5&quot;/&gt;&lt;property id=&quot;20300&quot; value=&quot;Slide 13 - &amp;quot;Key Work Product Updates Requirements Update&amp;quot;&quot;/&gt;&lt;property id=&quot;20307&quot; value=&quot;454&quot;/&gt;&lt;/object&gt;&lt;object type=&quot;3&quot; unique_id=&quot;10776&quot;&gt;&lt;property id=&quot;20148&quot; value=&quot;5&quot;/&gt;&lt;property id=&quot;20300&quot; value=&quot;Slide 14 - &amp;quot;Key Work Product Updates Transition Period Exceptions&amp;quot;&quot;/&gt;&lt;property id=&quot;20307&quot; value=&quot;472&quot;/&gt;&lt;/object&gt;&lt;object type=&quot;3&quot; unique_id=&quot;10777&quot;&gt;&lt;property id=&quot;20148&quot; value=&quot;5&quot;/&gt;&lt;property id=&quot;20300&quot; value=&quot;Slide 15 - &amp;quot;ESC Future Discussion Topics&amp;quot;&quot;/&gt;&lt;property id=&quot;20307&quot; value=&quot;413&quot;/&gt;&lt;/object&gt;&lt;object type=&quot;3&quot; unique_id=&quot;10778&quot;&gt;&lt;property id=&quot;20148&quot; value=&quot;5&quot;/&gt;&lt;property id=&quot;20300&quot; value=&quot;Slide 17 - &amp;quot;IPT Tasks&amp;quot;&quot;/&gt;&lt;property id=&quot;20307&quot; value=&quot;452&quot;/&gt;&lt;/object&gt;&lt;/object&gt;&lt;object type=&quot;8&quot; unique_id=&quot;10062&quot;&gt;&lt;/object&gt;&lt;/object&gt;&lt;/database&gt;"/>
  <p:tag name="SECTOMILLISECCONVERTED" val="1"/>
</p:tagLst>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SNRITeam xmlns="de1b9ef8-1a30-4743-8d75-92fa9b84b256">
      <Value>Executive Steering Committee (ESC)</Value>
    </SSNRITeam>
    <Meeting_x0020_Material_x0020_Category xmlns="a9b92eaa-4e44-49f8-9a6e-29cb61a196e6">Upcoming</Meeting_x0020_Material_x0020_Category>
    <Topic xmlns="a9b92eaa-4e44-49f8-9a6e-29cb61a196e6" xsi:nil="true"/>
    <Meeting_x0020_Date xmlns="b5ab38bf-2f09-4028-bd84-41f8815d2641">2017-01-17T05:00:00+00:00</Meeting_x0020_Date>
    <h7ah xmlns="a9b92eaa-4e44-49f8-9a6e-29cb61a196e6">Vulnerable Populations; MBI Gen. and Trans. Diagram; States and Fed Partners Update</h7ah>
    <Other_x0020_Tag xmlns="b5ab38bf-2f09-4028-bd84-41f8815d2641" xsi:nil="true"/>
    <Important_x0020_Docs xmlns="b5ab38bf-2f09-4028-bd84-41f8815d2641">false</Important_x0020_Docs>
    <SSNRICategory xmlns="de1b9ef8-1a30-4743-8d75-92fa9b84b256">Presentations</SSNRICategory>
    <SSNRIArchive xmlns="de1b9ef8-1a30-4743-8d75-92fa9b84b256">false</SSNRIArchiv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55611D8085BD54A83B9F8CABB2BED96" ma:contentTypeVersion="43" ma:contentTypeDescription="Create a new document." ma:contentTypeScope="" ma:versionID="981a1514f89a31e4f77082eb963d8902">
  <xsd:schema xmlns:xsd="http://www.w3.org/2001/XMLSchema" xmlns:xs="http://www.w3.org/2001/XMLSchema" xmlns:p="http://schemas.microsoft.com/office/2006/metadata/properties" xmlns:ns2="a9b92eaa-4e44-49f8-9a6e-29cb61a196e6" xmlns:ns3="de1b9ef8-1a30-4743-8d75-92fa9b84b256" xmlns:ns4="b5ab38bf-2f09-4028-bd84-41f8815d2641" targetNamespace="http://schemas.microsoft.com/office/2006/metadata/properties" ma:root="true" ma:fieldsID="c83e3bbd376d4708dab0cdbbf5cc3c43" ns2:_="" ns3:_="" ns4:_="">
    <xsd:import namespace="a9b92eaa-4e44-49f8-9a6e-29cb61a196e6"/>
    <xsd:import namespace="de1b9ef8-1a30-4743-8d75-92fa9b84b256"/>
    <xsd:import namespace="b5ab38bf-2f09-4028-bd84-41f8815d2641"/>
    <xsd:element name="properties">
      <xsd:complexType>
        <xsd:sequence>
          <xsd:element name="documentManagement">
            <xsd:complexType>
              <xsd:all>
                <xsd:element ref="ns2:Meeting_x0020_Material_x0020_Category"/>
                <xsd:element ref="ns3:SSNRICategory"/>
                <xsd:element ref="ns4:Meeting_x0020_Date" minOccurs="0"/>
                <xsd:element ref="ns2:Topic" minOccurs="0"/>
                <xsd:element ref="ns2:h7ah" minOccurs="0"/>
                <xsd:element ref="ns4:Important_x0020_Docs" minOccurs="0"/>
                <xsd:element ref="ns3:SSNRIArchive" minOccurs="0"/>
                <xsd:element ref="ns4:Other_x0020_Tag" minOccurs="0"/>
                <xsd:element ref="ns3:SSNRITeam"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b92eaa-4e44-49f8-9a6e-29cb61a196e6" elementFormDefault="qualified">
    <xsd:import namespace="http://schemas.microsoft.com/office/2006/documentManagement/types"/>
    <xsd:import namespace="http://schemas.microsoft.com/office/infopath/2007/PartnerControls"/>
    <xsd:element name="Meeting_x0020_Material_x0020_Category" ma:index="1" ma:displayName="Documents" ma:default="Upcoming" ma:format="Dropdown" ma:internalName="Meeting_x0020_Material_x0020_Category">
      <xsd:simpleType>
        <xsd:restriction base="dms:Choice">
          <xsd:enumeration value="Upcoming"/>
          <xsd:enumeration value="Historical"/>
          <xsd:enumeration value="Not Meeting Material"/>
        </xsd:restriction>
      </xsd:simpleType>
    </xsd:element>
    <xsd:element name="Topic" ma:index="4" nillable="true" ma:displayName="Topic" ma:description="Identify the meeting topics" ma:internalName="Topic">
      <xsd:simpleType>
        <xsd:restriction base="dms:Note">
          <xsd:maxLength value="255"/>
        </xsd:restriction>
      </xsd:simpleType>
    </xsd:element>
    <xsd:element name="h7ah" ma:index="5" nillable="true" ma:displayName="Short Topic" ma:internalName="h7a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e1b9ef8-1a30-4743-8d75-92fa9b84b256" elementFormDefault="qualified">
    <xsd:import namespace="http://schemas.microsoft.com/office/2006/documentManagement/types"/>
    <xsd:import namespace="http://schemas.microsoft.com/office/infopath/2007/PartnerControls"/>
    <xsd:element name="SSNRICategory" ma:index="2" ma:displayName="Category" ma:format="Dropdown" ma:internalName="SSNRICategory">
      <xsd:simpleType>
        <xsd:restriction base="dms:Choice">
          <xsd:enumeration value="Background Materials"/>
          <xsd:enumeration value="Meeting Agenda"/>
          <xsd:enumeration value="Meeting Materials"/>
          <xsd:enumeration value="Meeting Minutes"/>
          <xsd:enumeration value="Meeting Topics"/>
          <xsd:enumeration value="Presentations"/>
          <xsd:enumeration value="SSNRI Dashboard Summary"/>
        </xsd:restriction>
      </xsd:simpleType>
    </xsd:element>
    <xsd:element name="SSNRIArchive" ma:index="8" nillable="true" ma:displayName="Archive" ma:default="0" ma:description="If selected the document will only show in the Archived Document views" ma:internalName="SSNRIArchive">
      <xsd:simpleType>
        <xsd:restriction base="dms:Boolean"/>
      </xsd:simpleType>
    </xsd:element>
    <xsd:element name="SSNRITeam" ma:index="13" nillable="true" ma:displayName="Team" ma:default="Executive Steering Committee (ESC)" ma:hidden="true" ma:internalName="SSNRITeam" ma:readOnly="false">
      <xsd:complexType>
        <xsd:complexContent>
          <xsd:extension base="dms:MultiChoice">
            <xsd:sequence>
              <xsd:element name="Value" maxOccurs="unbounded" minOccurs="0" nillable="true">
                <xsd:simpleType>
                  <xsd:restriction base="dms:Choice">
                    <xsd:enumeration value="Executive Steering Committee (ESC)"/>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5ab38bf-2f09-4028-bd84-41f8815d2641" elementFormDefault="qualified">
    <xsd:import namespace="http://schemas.microsoft.com/office/2006/documentManagement/types"/>
    <xsd:import namespace="http://schemas.microsoft.com/office/infopath/2007/PartnerControls"/>
    <xsd:element name="Meeting_x0020_Date" ma:index="3" nillable="true" ma:displayName="Meeting Date" ma:format="DateOnly" ma:internalName="Meeting_x0020_Date0">
      <xsd:simpleType>
        <xsd:restriction base="dms:DateTime"/>
      </xsd:simpleType>
    </xsd:element>
    <xsd:element name="Important_x0020_Docs" ma:index="7" nillable="true" ma:displayName="Important Docs" ma:default="0" ma:internalName="Important_x0020_Docs" ma:readOnly="false">
      <xsd:simpleType>
        <xsd:restriction base="dms:Boolean"/>
      </xsd:simpleType>
    </xsd:element>
    <xsd:element name="Other_x0020_Tag" ma:index="10" nillable="true" ma:displayName="Other Tag" ma:hidden="true" ma:internalName="Other_x0020_Tag" ma:readOnly="fals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5C362A5-0A9F-4572-829D-FCD28288B021}">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a9b92eaa-4e44-49f8-9a6e-29cb61a196e6"/>
    <ds:schemaRef ds:uri="de1b9ef8-1a30-4743-8d75-92fa9b84b256"/>
    <ds:schemaRef ds:uri="http://purl.org/dc/terms/"/>
    <ds:schemaRef ds:uri="b5ab38bf-2f09-4028-bd84-41f8815d2641"/>
    <ds:schemaRef ds:uri="http://www.w3.org/XML/1998/namespace"/>
    <ds:schemaRef ds:uri="http://purl.org/dc/dcmitype/"/>
  </ds:schemaRefs>
</ds:datastoreItem>
</file>

<file path=customXml/itemProps2.xml><?xml version="1.0" encoding="utf-8"?>
<ds:datastoreItem xmlns:ds="http://schemas.openxmlformats.org/officeDocument/2006/customXml" ds:itemID="{A93D81D9-358E-462F-B0E0-98C04213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b92eaa-4e44-49f8-9a6e-29cb61a196e6"/>
    <ds:schemaRef ds:uri="de1b9ef8-1a30-4743-8d75-92fa9b84b256"/>
    <ds:schemaRef ds:uri="b5ab38bf-2f09-4028-bd84-41f8815d26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5260C0E-CB91-4D39-B8A1-3E69BD0961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55974</TotalTime>
  <Words>668</Words>
  <Application>Microsoft Office PowerPoint</Application>
  <PresentationFormat>On-screen Show (4:3)</PresentationFormat>
  <Paragraphs>86</Paragraphs>
  <Slides>5</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MS PGothic</vt:lpstr>
      <vt:lpstr>Arial</vt:lpstr>
      <vt:lpstr>Calibri</vt:lpstr>
      <vt:lpstr>Times New Roman</vt:lpstr>
      <vt:lpstr>5_Office Theme</vt:lpstr>
      <vt:lpstr>Office Theme</vt:lpstr>
      <vt:lpstr>Medicare Fraud Prevention</vt:lpstr>
      <vt:lpstr>Medicare Fraud Prevention “Guard Your Card” Campaign</vt:lpstr>
      <vt:lpstr>Medicare Fraud Prevention  “Guard Your Card” Campaign, continued</vt:lpstr>
      <vt:lpstr>“Guard Your Card” Campaign Key Messages</vt:lpstr>
      <vt:lpstr>“Guard Your Card” Campaign Key Messages, continued</vt:lpstr>
    </vt:vector>
  </TitlesOfParts>
  <Company>CMS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CMS</dc:creator>
  <cp:lastModifiedBy>Karie Watson</cp:lastModifiedBy>
  <cp:revision>1639</cp:revision>
  <cp:lastPrinted>2017-03-17T20:12:24Z</cp:lastPrinted>
  <dcterms:created xsi:type="dcterms:W3CDTF">2012-06-28T19:49:56Z</dcterms:created>
  <dcterms:modified xsi:type="dcterms:W3CDTF">2017-09-07T20:03:53Z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0x010100555611D8085BD54A83B9F8CABB2BED96</vt:lpwstr>
  </property>
  <property fmtid="{D5CDD505-2E9C-101B-9397-08002B2CF9AE}" pid="4" name="_AdHocReviewCycleID">
    <vt:i4>-296639108</vt:i4>
  </property>
  <property fmtid="{D5CDD505-2E9C-101B-9397-08002B2CF9AE}" pid="5" name="_EmailSubject">
    <vt:lpwstr>Assistance with 508</vt:lpwstr>
  </property>
  <property fmtid="{D5CDD505-2E9C-101B-9397-08002B2CF9AE}" pid="6" name="_AuthorEmail">
    <vt:lpwstr>Melissa.Moreno@cms.hhs.gov</vt:lpwstr>
  </property>
  <property fmtid="{D5CDD505-2E9C-101B-9397-08002B2CF9AE}" pid="7" name="_AuthorEmailDisplayName">
    <vt:lpwstr>Moreno, Melissa A. (CMS/OC)</vt:lpwstr>
  </property>
  <property fmtid="{D5CDD505-2E9C-101B-9397-08002B2CF9AE}" pid="8" name="_PreviousAdHocReviewCycleID">
    <vt:i4>878936359</vt:i4>
  </property>
</Properties>
</file>