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793" r:id="rId4"/>
  </p:sldMasterIdLst>
  <p:notesMasterIdLst>
    <p:notesMasterId r:id="rId61"/>
  </p:notesMasterIdLst>
  <p:handoutMasterIdLst>
    <p:handoutMasterId r:id="rId62"/>
  </p:handoutMasterIdLst>
  <p:sldIdLst>
    <p:sldId id="261" r:id="rId5"/>
    <p:sldId id="326" r:id="rId6"/>
    <p:sldId id="264" r:id="rId7"/>
    <p:sldId id="355" r:id="rId8"/>
    <p:sldId id="262" r:id="rId9"/>
    <p:sldId id="340" r:id="rId10"/>
    <p:sldId id="265" r:id="rId11"/>
    <p:sldId id="266" r:id="rId12"/>
    <p:sldId id="354" r:id="rId13"/>
    <p:sldId id="318" r:id="rId14"/>
    <p:sldId id="339" r:id="rId15"/>
    <p:sldId id="271" r:id="rId16"/>
    <p:sldId id="341" r:id="rId17"/>
    <p:sldId id="268" r:id="rId18"/>
    <p:sldId id="270" r:id="rId19"/>
    <p:sldId id="269" r:id="rId20"/>
    <p:sldId id="342" r:id="rId21"/>
    <p:sldId id="315" r:id="rId22"/>
    <p:sldId id="277" r:id="rId23"/>
    <p:sldId id="278" r:id="rId24"/>
    <p:sldId id="343" r:id="rId25"/>
    <p:sldId id="281" r:id="rId26"/>
    <p:sldId id="283" r:id="rId27"/>
    <p:sldId id="282" r:id="rId28"/>
    <p:sldId id="351" r:id="rId29"/>
    <p:sldId id="344" r:id="rId30"/>
    <p:sldId id="328" r:id="rId31"/>
    <p:sldId id="288" r:id="rId32"/>
    <p:sldId id="289" r:id="rId33"/>
    <p:sldId id="296" r:id="rId34"/>
    <p:sldId id="297" r:id="rId35"/>
    <p:sldId id="345" r:id="rId36"/>
    <p:sldId id="290" r:id="rId37"/>
    <p:sldId id="291" r:id="rId38"/>
    <p:sldId id="292" r:id="rId39"/>
    <p:sldId id="294" r:id="rId40"/>
    <p:sldId id="295" r:id="rId41"/>
    <p:sldId id="346" r:id="rId42"/>
    <p:sldId id="299" r:id="rId43"/>
    <p:sldId id="332" r:id="rId44"/>
    <p:sldId id="350" r:id="rId45"/>
    <p:sldId id="348" r:id="rId46"/>
    <p:sldId id="333" r:id="rId47"/>
    <p:sldId id="313" r:id="rId48"/>
    <p:sldId id="347" r:id="rId49"/>
    <p:sldId id="320" r:id="rId50"/>
    <p:sldId id="321" r:id="rId51"/>
    <p:sldId id="352" r:id="rId52"/>
    <p:sldId id="322" r:id="rId53"/>
    <p:sldId id="323" r:id="rId54"/>
    <p:sldId id="353" r:id="rId55"/>
    <p:sldId id="324" r:id="rId56"/>
    <p:sldId id="325" r:id="rId57"/>
    <p:sldId id="334" r:id="rId58"/>
    <p:sldId id="335" r:id="rId59"/>
    <p:sldId id="336" r:id="rId60"/>
  </p:sldIdLst>
  <p:sldSz cx="9144000" cy="6858000" type="screen4x3"/>
  <p:notesSz cx="7010400" cy="9296400"/>
  <p:custDataLst>
    <p:tags r:id="rId63"/>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064">
          <p15:clr>
            <a:srgbClr val="A4A3A4"/>
          </p15:clr>
        </p15:guide>
        <p15:guide id="2" pos="2883">
          <p15:clr>
            <a:srgbClr val="A4A3A4"/>
          </p15:clr>
        </p15:guide>
        <p15:guide id="3" orient="horz" pos="2160" userDrawn="1">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Tiffany Valery" initials="TV" lastIdx="50" clrIdx="0"/>
  <p:cmAuthor id="1" name="ARDX" initials="ARDX" lastIdx="1" clrIdx="1"/>
  <p:cmAuthor id="2" name="Piccione, LuAnn (CMS/CM)" initials="PL(" lastIdx="39" clrIdx="2">
    <p:extLst>
      <p:ext uri="{19B8F6BF-5375-455C-9EA6-DF929625EA0E}">
        <p15:presenceInfo xmlns:p15="http://schemas.microsoft.com/office/powerpoint/2012/main" userId="Piccione, LuAnn (CMS/CM)" providerId="None"/>
      </p:ext>
    </p:extLst>
  </p:cmAuthor>
  <p:cmAuthor id="3" name="David Winchell" initials="DW" lastIdx="11" clrIdx="3">
    <p:extLst>
      <p:ext uri="{19B8F6BF-5375-455C-9EA6-DF929625EA0E}">
        <p15:presenceInfo xmlns:p15="http://schemas.microsoft.com/office/powerpoint/2012/main" userId="S-1-5-21-4095628063-3556742122-3606576086-131310" providerId="AD"/>
      </p:ext>
    </p:extLst>
  </p:cmAuthor>
  <p:cmAuthor id="4" name="KELLIE Simons" initials="KS" lastIdx="41" clrIdx="4">
    <p:extLst>
      <p:ext uri="{19B8F6BF-5375-455C-9EA6-DF929625EA0E}">
        <p15:presenceInfo xmlns:p15="http://schemas.microsoft.com/office/powerpoint/2012/main" userId="S-1-5-21-4095628063-3556742122-3606576086-74371" providerId="AD"/>
      </p:ext>
    </p:extLst>
  </p:cmAuthor>
  <p:cmAuthor id="5" name="David Winchell" initials="DSW" lastIdx="25" clrIdx="5">
    <p:extLst>
      <p:ext uri="{19B8F6BF-5375-455C-9EA6-DF929625EA0E}">
        <p15:presenceInfo xmlns:p15="http://schemas.microsoft.com/office/powerpoint/2012/main" userId="David Winchell" providerId="None"/>
      </p:ext>
    </p:extLst>
  </p:cmAuthor>
  <p:cmAuthor id="6" name="LuAnn Piccione" initials="LMP" lastIdx="37" clrIdx="6"/>
  <p:cmAuthor id="7" name="ILINA CHAUDHURI" initials="IC" lastIdx="27" clrIdx="7">
    <p:extLst>
      <p:ext uri="{19B8F6BF-5375-455C-9EA6-DF929625EA0E}">
        <p15:presenceInfo xmlns:p15="http://schemas.microsoft.com/office/powerpoint/2012/main" userId="S-1-5-21-4095628063-3556742122-3606576086-73472" providerId="AD"/>
      </p:ext>
    </p:extLst>
  </p:cmAuthor>
  <p:cmAuthor id="8" name="Susan Billet" initials="SB" lastIdx="2" clrIdx="8">
    <p:extLst>
      <p:ext uri="{19B8F6BF-5375-455C-9EA6-DF929625EA0E}">
        <p15:presenceInfo xmlns:p15="http://schemas.microsoft.com/office/powerpoint/2012/main" userId="S-1-5-21-4095628063-3556742122-3606576086-140590" providerId="AD"/>
      </p:ext>
    </p:extLst>
  </p:cmAuthor>
  <p:cmAuthor id="9" name="Gwendolyn Lennon" initials="GL" lastIdx="18" clrIdx="9">
    <p:extLst>
      <p:ext uri="{19B8F6BF-5375-455C-9EA6-DF929625EA0E}">
        <p15:presenceInfo xmlns:p15="http://schemas.microsoft.com/office/powerpoint/2012/main" userId="S-1-5-21-4095628063-3556742122-3606576086-11002" providerId="AD"/>
      </p:ext>
    </p:extLst>
  </p:cmAuthor>
  <p:cmAuthor id="10" name="Carolyn Luk" initials="CL" lastIdx="21" clrIdx="10">
    <p:extLst>
      <p:ext uri="{19B8F6BF-5375-455C-9EA6-DF929625EA0E}">
        <p15:presenceInfo xmlns:p15="http://schemas.microsoft.com/office/powerpoint/2012/main" userId="S-1-5-21-4095628063-3556742122-3606576086-185559" providerId="AD"/>
      </p:ext>
    </p:extLst>
  </p:cmAuthor>
  <p:cmAuthor id="11" name="Stacy DAVIS" initials="SD" lastIdx="2" clrIdx="11">
    <p:extLst>
      <p:ext uri="{19B8F6BF-5375-455C-9EA6-DF929625EA0E}">
        <p15:presenceInfo xmlns:p15="http://schemas.microsoft.com/office/powerpoint/2012/main" userId="S-1-5-21-4095628063-3556742122-3606576086-11008" providerId="AD"/>
      </p:ext>
    </p:extLst>
  </p:cmAuthor>
  <p:cmAuthor id="12" name="Hassett, Nancy Christine" initials="NH" lastIdx="17" clrIdx="12">
    <p:extLst>
      <p:ext uri="{19B8F6BF-5375-455C-9EA6-DF929625EA0E}">
        <p15:presenceInfo xmlns:p15="http://schemas.microsoft.com/office/powerpoint/2012/main" userId="Hassett, Nancy Christine" providerId="None"/>
      </p:ext>
    </p:extLst>
  </p:cmAuthor>
  <p:cmAuthor id="13" name="Leonard, Julie (US - Dayton)" initials="LJ(-D" lastIdx="3" clrIdx="13">
    <p:extLst>
      <p:ext uri="{19B8F6BF-5375-455C-9EA6-DF929625EA0E}">
        <p15:presenceInfo xmlns:p15="http://schemas.microsoft.com/office/powerpoint/2012/main" userId="S-1-5-21-238447276-1040861923-1850952788-670079" providerId="AD"/>
      </p:ext>
    </p:extLst>
  </p:cmAuthor>
  <p:cmAuthor id="14" name="Wang, Jane Wang" initials="JW" lastIdx="2" clrIdx="14">
    <p:extLst>
      <p:ext uri="{19B8F6BF-5375-455C-9EA6-DF929625EA0E}">
        <p15:presenceInfo xmlns:p15="http://schemas.microsoft.com/office/powerpoint/2012/main" userId="Wang, Jane Wang" providerId="None"/>
      </p:ext>
    </p:extLst>
  </p:cmAuthor>
  <p:cmAuthor id="15" name="Hill, Michelle" initials="MH" lastIdx="29" clrIdx="15">
    <p:extLst>
      <p:ext uri="{19B8F6BF-5375-455C-9EA6-DF929625EA0E}">
        <p15:presenceInfo xmlns:p15="http://schemas.microsoft.com/office/powerpoint/2012/main" userId="Hill, Michelle" providerId="None"/>
      </p:ext>
    </p:extLst>
  </p:cmAuthor>
  <p:cmAuthor id="16" name="Michelle Atkins" initials="MA" lastIdx="4" clrIdx="16">
    <p:extLst>
      <p:ext uri="{19B8F6BF-5375-455C-9EA6-DF929625EA0E}">
        <p15:presenceInfo xmlns:p15="http://schemas.microsoft.com/office/powerpoint/2012/main" userId="S::Michelle.Atkins@religroupinc.com::ee47794f-9521-45db-bd30-19c84f05a5a8" providerId="AD"/>
      </p:ext>
    </p:extLst>
  </p:cmAuthor>
  <p:cmAuthor id="17" name="Joanne Davis" initials="JD" lastIdx="6" clrIdx="17">
    <p:extLst>
      <p:ext uri="{19B8F6BF-5375-455C-9EA6-DF929625EA0E}">
        <p15:presenceInfo xmlns:p15="http://schemas.microsoft.com/office/powerpoint/2012/main" userId="S-1-5-21-4095628063-3556742122-3606576086-10298" providerId="AD"/>
      </p:ext>
    </p:extLst>
  </p:cmAuthor>
  <p:cmAuthor id="18" name="Hassett, Nancy Christine" initials="HNC" lastIdx="4" clrIdx="18">
    <p:extLst>
      <p:ext uri="{19B8F6BF-5375-455C-9EA6-DF929625EA0E}">
        <p15:presenceInfo xmlns:p15="http://schemas.microsoft.com/office/powerpoint/2012/main" userId="S::nhassett@deloitte.com::350582a7-b679-4bbd-826f-939ba4022d4b" providerId="AD"/>
      </p:ext>
    </p:extLst>
  </p:cmAuthor>
  <p:cmAuthor id="19" name="Fry, Kristiann" initials="FK" lastIdx="1" clrIdx="19">
    <p:extLst>
      <p:ext uri="{19B8F6BF-5375-455C-9EA6-DF929625EA0E}">
        <p15:presenceInfo xmlns:p15="http://schemas.microsoft.com/office/powerpoint/2012/main" userId="S::krfry@deloitte.com::e753c61c-6ab6-4e6b-a35b-e56962d6b7cd" providerId="AD"/>
      </p:ext>
    </p:extLst>
  </p:cmAuthor>
  <p:cmAuthor id="20" name="Wang, Jane Wang" initials="WJW" lastIdx="2" clrIdx="20">
    <p:extLst>
      <p:ext uri="{19B8F6BF-5375-455C-9EA6-DF929625EA0E}">
        <p15:presenceInfo xmlns:p15="http://schemas.microsoft.com/office/powerpoint/2012/main" userId="S::janewwang@deloitte.com::166d1b12-22e9-425c-82d1-1a9b7deb0f64" providerId="AD"/>
      </p:ext>
    </p:extLst>
  </p:cmAuthor>
  <p:cmAuthor id="21" name="Harris, Allegra G" initials="HAG" lastIdx="2" clrIdx="21">
    <p:extLst>
      <p:ext uri="{19B8F6BF-5375-455C-9EA6-DF929625EA0E}">
        <p15:presenceInfo xmlns:p15="http://schemas.microsoft.com/office/powerpoint/2012/main" userId="S::alleharris@deloitte.com::a0f3799d-c00c-4bf5-8429-62cb5693d805" providerId="AD"/>
      </p:ext>
    </p:extLst>
  </p:cmAuthor>
  <p:cmAuthor id="22" name="Hill, Michelle" initials="HM" lastIdx="8" clrIdx="22">
    <p:extLst>
      <p:ext uri="{19B8F6BF-5375-455C-9EA6-DF929625EA0E}">
        <p15:presenceInfo xmlns:p15="http://schemas.microsoft.com/office/powerpoint/2012/main" userId="S::mihill@deloitte.com::dd2df2d7-7a73-456b-bafb-3577ed40289a"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D004"/>
    <a:srgbClr val="084A9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C64C9D3F-43F7-456B-88B0-E71295C47A46}" v="3" dt="2020-02-06T11:48:42.787"/>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8286" autoAdjust="0"/>
    <p:restoredTop sz="65583" autoAdjust="0"/>
  </p:normalViewPr>
  <p:slideViewPr>
    <p:cSldViewPr snapToGrid="0">
      <p:cViewPr varScale="1">
        <p:scale>
          <a:sx n="75" d="100"/>
          <a:sy n="75" d="100"/>
        </p:scale>
        <p:origin x="2484" y="54"/>
      </p:cViewPr>
      <p:guideLst>
        <p:guide orient="horz" pos="2064"/>
        <p:guide pos="2883"/>
        <p:guide orient="horz" pos="2160"/>
      </p:guideLst>
    </p:cSldViewPr>
  </p:slideViewPr>
  <p:outlineViewPr>
    <p:cViewPr>
      <p:scale>
        <a:sx n="33" d="100"/>
        <a:sy n="33" d="100"/>
      </p:scale>
      <p:origin x="0" y="0"/>
    </p:cViewPr>
  </p:outlineViewPr>
  <p:notesTextViewPr>
    <p:cViewPr>
      <p:scale>
        <a:sx n="125" d="100"/>
        <a:sy n="125" d="100"/>
      </p:scale>
      <p:origin x="0" y="0"/>
    </p:cViewPr>
  </p:notesTextViewPr>
  <p:sorterViewPr>
    <p:cViewPr>
      <p:scale>
        <a:sx n="160" d="100"/>
        <a:sy n="160" d="100"/>
      </p:scale>
      <p:origin x="0" y="0"/>
    </p:cViewPr>
  </p:sorterViewPr>
  <p:notesViewPr>
    <p:cSldViewPr snapToGrid="0">
      <p:cViewPr>
        <p:scale>
          <a:sx n="110" d="100"/>
          <a:sy n="110" d="100"/>
        </p:scale>
        <p:origin x="1368" y="-92"/>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slide" Target="slides/slide38.xml"/><Relationship Id="rId47" Type="http://schemas.openxmlformats.org/officeDocument/2006/relationships/slide" Target="slides/slide43.xml"/><Relationship Id="rId50" Type="http://schemas.openxmlformats.org/officeDocument/2006/relationships/slide" Target="slides/slide46.xml"/><Relationship Id="rId55" Type="http://schemas.openxmlformats.org/officeDocument/2006/relationships/slide" Target="slides/slide51.xml"/><Relationship Id="rId63" Type="http://schemas.openxmlformats.org/officeDocument/2006/relationships/tags" Target="tags/tag1.xml"/><Relationship Id="rId68" Type="http://schemas.openxmlformats.org/officeDocument/2006/relationships/tableStyles" Target="tableStyles.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slide" Target="slides/slide41.xml"/><Relationship Id="rId53" Type="http://schemas.openxmlformats.org/officeDocument/2006/relationships/slide" Target="slides/slide49.xml"/><Relationship Id="rId58" Type="http://schemas.openxmlformats.org/officeDocument/2006/relationships/slide" Target="slides/slide54.xml"/><Relationship Id="rId66" Type="http://schemas.openxmlformats.org/officeDocument/2006/relationships/viewProps" Target="view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openxmlformats.org/officeDocument/2006/relationships/slide" Target="slides/slide45.xml"/><Relationship Id="rId57" Type="http://schemas.openxmlformats.org/officeDocument/2006/relationships/slide" Target="slides/slide53.xml"/><Relationship Id="rId61" Type="http://schemas.openxmlformats.org/officeDocument/2006/relationships/notesMaster" Target="notesMasters/notesMaster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openxmlformats.org/officeDocument/2006/relationships/slide" Target="slides/slide40.xml"/><Relationship Id="rId52" Type="http://schemas.openxmlformats.org/officeDocument/2006/relationships/slide" Target="slides/slide48.xml"/><Relationship Id="rId60" Type="http://schemas.openxmlformats.org/officeDocument/2006/relationships/slide" Target="slides/slide56.xml"/><Relationship Id="rId65"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slide" Target="slides/slide39.xml"/><Relationship Id="rId48" Type="http://schemas.openxmlformats.org/officeDocument/2006/relationships/slide" Target="slides/slide44.xml"/><Relationship Id="rId56" Type="http://schemas.openxmlformats.org/officeDocument/2006/relationships/slide" Target="slides/slide52.xml"/><Relationship Id="rId64" Type="http://schemas.openxmlformats.org/officeDocument/2006/relationships/commentAuthors" Target="commentAuthors.xml"/><Relationship Id="rId69" Type="http://schemas.microsoft.com/office/2015/10/relationships/revisionInfo" Target="revisionInfo.xml"/><Relationship Id="rId8" Type="http://schemas.openxmlformats.org/officeDocument/2006/relationships/slide" Target="slides/slide4.xml"/><Relationship Id="rId51" Type="http://schemas.openxmlformats.org/officeDocument/2006/relationships/slide" Target="slides/slide47.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slide" Target="slides/slide42.xml"/><Relationship Id="rId59" Type="http://schemas.openxmlformats.org/officeDocument/2006/relationships/slide" Target="slides/slide55.xml"/><Relationship Id="rId67" Type="http://schemas.openxmlformats.org/officeDocument/2006/relationships/theme" Target="theme/theme1.xml"/><Relationship Id="rId20" Type="http://schemas.openxmlformats.org/officeDocument/2006/relationships/slide" Target="slides/slide16.xml"/><Relationship Id="rId41" Type="http://schemas.openxmlformats.org/officeDocument/2006/relationships/slide" Target="slides/slide37.xml"/><Relationship Id="rId54" Type="http://schemas.openxmlformats.org/officeDocument/2006/relationships/slide" Target="slides/slide50.xml"/><Relationship Id="rId62"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64" tIns="46582" rIns="93164" bIns="46582" rtlCol="0"/>
          <a:lstStyle>
            <a:lvl1pPr algn="l">
              <a:defRPr sz="1200"/>
            </a:lvl1pPr>
          </a:lstStyle>
          <a:p>
            <a:endParaRPr lang="en-US" dirty="0"/>
          </a:p>
        </p:txBody>
      </p:sp>
      <p:sp>
        <p:nvSpPr>
          <p:cNvPr id="3" name="Date Placeholder 2"/>
          <p:cNvSpPr>
            <a:spLocks noGrp="1"/>
          </p:cNvSpPr>
          <p:nvPr>
            <p:ph type="dt" sz="quarter" idx="1"/>
          </p:nvPr>
        </p:nvSpPr>
        <p:spPr>
          <a:xfrm>
            <a:off x="3970938" y="0"/>
            <a:ext cx="3037840" cy="464820"/>
          </a:xfrm>
          <a:prstGeom prst="rect">
            <a:avLst/>
          </a:prstGeom>
        </p:spPr>
        <p:txBody>
          <a:bodyPr vert="horz" lIns="93164" tIns="46582" rIns="93164" bIns="46582" rtlCol="0"/>
          <a:lstStyle>
            <a:lvl1pPr algn="r">
              <a:defRPr sz="1200"/>
            </a:lvl1pPr>
          </a:lstStyle>
          <a:p>
            <a:fld id="{CC16B254-F755-154D-86D8-705F3C585905}" type="datetimeFigureOut">
              <a:rPr lang="en-US" smtClean="0"/>
              <a:pPr/>
              <a:t>2/13/2020</a:t>
            </a:fld>
            <a:endParaRPr lang="en-US" dirty="0"/>
          </a:p>
        </p:txBody>
      </p:sp>
      <p:sp>
        <p:nvSpPr>
          <p:cNvPr id="4" name="Footer Placeholder 3"/>
          <p:cNvSpPr>
            <a:spLocks noGrp="1"/>
          </p:cNvSpPr>
          <p:nvPr>
            <p:ph type="ftr" sz="quarter" idx="2"/>
          </p:nvPr>
        </p:nvSpPr>
        <p:spPr>
          <a:xfrm>
            <a:off x="0" y="8829967"/>
            <a:ext cx="3037840" cy="464820"/>
          </a:xfrm>
          <a:prstGeom prst="rect">
            <a:avLst/>
          </a:prstGeom>
        </p:spPr>
        <p:txBody>
          <a:bodyPr vert="horz" lIns="93164" tIns="46582" rIns="93164" bIns="46582"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70938" y="8829967"/>
            <a:ext cx="3037840" cy="464820"/>
          </a:xfrm>
          <a:prstGeom prst="rect">
            <a:avLst/>
          </a:prstGeom>
        </p:spPr>
        <p:txBody>
          <a:bodyPr vert="horz" lIns="93164" tIns="46582" rIns="93164" bIns="46582" rtlCol="0" anchor="b"/>
          <a:lstStyle>
            <a:lvl1pPr algn="r">
              <a:defRPr sz="1200"/>
            </a:lvl1pPr>
          </a:lstStyle>
          <a:p>
            <a:fld id="{D8B07BA0-83C1-274E-9BA1-643DFA6696FC}" type="slidenum">
              <a:rPr lang="en-US" smtClean="0"/>
              <a:pPr/>
              <a:t>‹#›</a:t>
            </a:fld>
            <a:endParaRPr lang="en-US" dirty="0"/>
          </a:p>
        </p:txBody>
      </p:sp>
    </p:spTree>
    <p:extLst>
      <p:ext uri="{BB962C8B-B14F-4D97-AF65-F5344CB8AC3E}">
        <p14:creationId xmlns:p14="http://schemas.microsoft.com/office/powerpoint/2010/main" val="4082487362"/>
      </p:ext>
    </p:extLst>
  </p:cSld>
  <p:clrMap bg1="lt1" tx1="dk1" bg2="lt2" tx2="dk2" accent1="accent1" accent2="accent2" accent3="accent3" accent4="accent4" accent5="accent5" accent6="accent6" hlink="hlink" folHlink="folHlink"/>
  <p:hf hd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64" tIns="46582" rIns="93164" bIns="46582" rtlCol="0"/>
          <a:lstStyle>
            <a:lvl1pPr algn="l">
              <a:defRPr sz="1200"/>
            </a:lvl1pPr>
          </a:lstStyle>
          <a:p>
            <a:endParaRPr lang="en-US" dirty="0"/>
          </a:p>
        </p:txBody>
      </p:sp>
      <p:sp>
        <p:nvSpPr>
          <p:cNvPr id="3" name="Date Placeholder 2"/>
          <p:cNvSpPr>
            <a:spLocks noGrp="1"/>
          </p:cNvSpPr>
          <p:nvPr>
            <p:ph type="dt" idx="1"/>
          </p:nvPr>
        </p:nvSpPr>
        <p:spPr>
          <a:xfrm>
            <a:off x="3970938" y="0"/>
            <a:ext cx="3037840" cy="464820"/>
          </a:xfrm>
          <a:prstGeom prst="rect">
            <a:avLst/>
          </a:prstGeom>
        </p:spPr>
        <p:txBody>
          <a:bodyPr vert="horz" lIns="93164" tIns="46582" rIns="93164" bIns="46582" rtlCol="0"/>
          <a:lstStyle>
            <a:lvl1pPr algn="r">
              <a:defRPr sz="1200"/>
            </a:lvl1pPr>
          </a:lstStyle>
          <a:p>
            <a:fld id="{70242358-85E2-2545-8677-79B1E11E6ECD}" type="datetimeFigureOut">
              <a:rPr lang="en-US" smtClean="0"/>
              <a:pPr/>
              <a:t>2/13/2020</a:t>
            </a:fld>
            <a:endParaRPr lang="en-US" dirty="0"/>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64" tIns="46582" rIns="93164" bIns="46582" rtlCol="0" anchor="ctr"/>
          <a:lstStyle/>
          <a:p>
            <a:endParaRPr lang="en-US" dirty="0"/>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64" tIns="46582" rIns="93164" bIns="46582"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4820"/>
          </a:xfrm>
          <a:prstGeom prst="rect">
            <a:avLst/>
          </a:prstGeom>
        </p:spPr>
        <p:txBody>
          <a:bodyPr vert="horz" lIns="93164" tIns="46582" rIns="93164" bIns="46582"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64" tIns="46582" rIns="93164" bIns="46582" rtlCol="0" anchor="b"/>
          <a:lstStyle>
            <a:lvl1pPr algn="r">
              <a:defRPr sz="1200"/>
            </a:lvl1pPr>
          </a:lstStyle>
          <a:p>
            <a:fld id="{7B898A01-842B-0042-9AB7-55364486B929}" type="slidenum">
              <a:rPr lang="en-US" smtClean="0"/>
              <a:pPr/>
              <a:t>‹#›</a:t>
            </a:fld>
            <a:endParaRPr lang="en-US" dirty="0"/>
          </a:p>
        </p:txBody>
      </p:sp>
    </p:spTree>
    <p:extLst>
      <p:ext uri="{BB962C8B-B14F-4D97-AF65-F5344CB8AC3E}">
        <p14:creationId xmlns:p14="http://schemas.microsoft.com/office/powerpoint/2010/main" val="2101903529"/>
      </p:ext>
    </p:extLst>
  </p:cSld>
  <p:clrMap bg1="lt1" tx1="dk1" bg2="lt2" tx2="dk2" accent1="accent1" accent2="accent2" accent3="accent3" accent4="accent4" accent5="accent5" accent6="accent6" hlink="hlink" folHlink="folHlink"/>
  <p:hf hd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b="1" i="0" dirty="0">
                <a:cs typeface="Arial" panose="020B0604020202020204" pitchFamily="34" charset="0"/>
              </a:rPr>
              <a:t>RELI - Jessica:</a:t>
            </a:r>
          </a:p>
          <a:p>
            <a:endParaRPr lang="en-US" dirty="0"/>
          </a:p>
          <a:p>
            <a:pPr marL="0" marR="0" lvl="0" indent="0" algn="l" defTabSz="457200" rtl="0" eaLnBrk="1" fontAlgn="auto" latinLnBrk="0" hangingPunct="1">
              <a:lnSpc>
                <a:spcPct val="100000"/>
              </a:lnSpc>
              <a:spcBef>
                <a:spcPts val="0"/>
              </a:spcBef>
              <a:spcAft>
                <a:spcPts val="0"/>
              </a:spcAft>
              <a:buClrTx/>
              <a:buSzTx/>
              <a:buFontTx/>
              <a:buNone/>
              <a:tabLst/>
              <a:defRPr/>
            </a:pPr>
            <a:r>
              <a:rPr lang="en-US" dirty="0"/>
              <a:t>Good</a:t>
            </a:r>
            <a:r>
              <a:rPr lang="en-US" baseline="0" dirty="0"/>
              <a:t> afternoon everyone, and welcome to the February 13th, Calendar Year 2018 National Risk Adjustment Data Validation Medicare Advantage Organization Training Teleconference. </a:t>
            </a:r>
            <a:r>
              <a:rPr lang="en-US" b="0" i="0" u="none" baseline="0" dirty="0">
                <a:solidFill>
                  <a:schemeClr val="tx1"/>
                </a:solidFill>
              </a:rPr>
              <a:t>We will be referring to this activity as CY18 National RADV or NAT18 RADV. </a:t>
            </a:r>
            <a:r>
              <a:rPr lang="en-US" b="0" i="0" u="none" baseline="0">
                <a:solidFill>
                  <a:schemeClr val="tx1"/>
                </a:solidFill>
              </a:rPr>
              <a:t>Please note that this event is being recorded. </a:t>
            </a:r>
          </a:p>
          <a:p>
            <a:endParaRPr lang="en-US" baseline="0" dirty="0"/>
          </a:p>
          <a:p>
            <a:r>
              <a:rPr lang="en-US" dirty="0"/>
              <a:t>My name is Jessica Peifer of RELI Group, and I will be your facilitator today along with Mariah Murphy who will facilitate the Q&amp;A Session.</a:t>
            </a:r>
          </a:p>
          <a:p>
            <a:endParaRPr lang="en-US" dirty="0"/>
          </a:p>
          <a:p>
            <a:r>
              <a:rPr lang="en-US" dirty="0"/>
              <a:t>Joining me are </a:t>
            </a:r>
            <a:r>
              <a:rPr lang="en-US" b="0" u="none" dirty="0"/>
              <a:t>members of </a:t>
            </a:r>
            <a:r>
              <a:rPr lang="en-US" b="0" i="0" u="none" dirty="0"/>
              <a:t>the</a:t>
            </a:r>
            <a:r>
              <a:rPr lang="en-US" b="0" u="none" dirty="0"/>
              <a:t> Payment Accuracy and Reporting Group from CMS/OFM and CMS contractors working with the </a:t>
            </a:r>
            <a:r>
              <a:rPr lang="en-US" b="0" u="none" baseline="0" dirty="0"/>
              <a:t>Calendar Year 2018 </a:t>
            </a:r>
            <a:r>
              <a:rPr lang="en-US" b="0" u="none" dirty="0"/>
              <a:t>National Risk Adjustment Da</a:t>
            </a:r>
            <a:r>
              <a:rPr lang="en-US" dirty="0"/>
              <a:t>ta Validation.  </a:t>
            </a:r>
          </a:p>
        </p:txBody>
      </p:sp>
      <p:sp>
        <p:nvSpPr>
          <p:cNvPr id="4" name="Slide Number Placeholder 3"/>
          <p:cNvSpPr>
            <a:spLocks noGrp="1"/>
          </p:cNvSpPr>
          <p:nvPr>
            <p:ph type="sldNum" sz="quarter" idx="10"/>
          </p:nvPr>
        </p:nvSpPr>
        <p:spPr/>
        <p:txBody>
          <a:bodyPr/>
          <a:lstStyle/>
          <a:p>
            <a:fld id="{7B898A01-842B-0042-9AB7-55364486B929}" type="slidenum">
              <a:rPr lang="en-US" smtClean="0"/>
              <a:pPr/>
              <a:t>1</a:t>
            </a:fld>
            <a:endParaRPr lang="en-US" dirty="0"/>
          </a:p>
        </p:txBody>
      </p:sp>
      <p:sp>
        <p:nvSpPr>
          <p:cNvPr id="5" name="Footer Placeholder 4"/>
          <p:cNvSpPr>
            <a:spLocks noGrp="1"/>
          </p:cNvSpPr>
          <p:nvPr>
            <p:ph type="ftr" sz="quarter" idx="11"/>
          </p:nvPr>
        </p:nvSpPr>
        <p:spPr/>
        <p:txBody>
          <a:bodyPr/>
          <a:lstStyle/>
          <a:p>
            <a:endParaRPr lang="en-US" dirty="0"/>
          </a:p>
        </p:txBody>
      </p:sp>
    </p:spTree>
    <p:extLst>
      <p:ext uri="{BB962C8B-B14F-4D97-AF65-F5344CB8AC3E}">
        <p14:creationId xmlns:p14="http://schemas.microsoft.com/office/powerpoint/2010/main" val="129668054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4572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b="1" dirty="0"/>
              <a:t>CMS</a:t>
            </a:r>
            <a:r>
              <a:rPr lang="en-US" b="1" baseline="0" dirty="0"/>
              <a:t> – Joanne</a:t>
            </a:r>
            <a:r>
              <a:rPr lang="en-US" b="1" dirty="0"/>
              <a:t>:</a:t>
            </a:r>
          </a:p>
          <a:p>
            <a:pPr marL="0" indent="0">
              <a:buFont typeface="Arial" panose="020B0604020202020204" pitchFamily="34" charset="0"/>
              <a:buNone/>
            </a:pPr>
            <a:endParaRPr lang="en-US" dirty="0">
              <a:solidFill>
                <a:schemeClr val="tx1"/>
              </a:solidFill>
            </a:endParaRPr>
          </a:p>
          <a:p>
            <a:pPr marL="0" indent="0">
              <a:buFontTx/>
              <a:buNone/>
            </a:pPr>
            <a:r>
              <a:rPr lang="en-US" dirty="0">
                <a:solidFill>
                  <a:schemeClr val="tx1"/>
                </a:solidFill>
              </a:rPr>
              <a:t>On </a:t>
            </a:r>
            <a:r>
              <a:rPr lang="en-US" b="0" u="none" dirty="0">
                <a:solidFill>
                  <a:schemeClr val="tx1"/>
                </a:solidFill>
              </a:rPr>
              <a:t>January 13</a:t>
            </a:r>
            <a:r>
              <a:rPr lang="en-US" b="0" u="none" baseline="30000" dirty="0">
                <a:solidFill>
                  <a:schemeClr val="tx1"/>
                </a:solidFill>
              </a:rPr>
              <a:t>th</a:t>
            </a:r>
            <a:r>
              <a:rPr lang="en-US" b="0" u="none" dirty="0">
                <a:solidFill>
                  <a:schemeClr val="tx1"/>
                </a:solidFill>
              </a:rPr>
              <a:t>, 2020</a:t>
            </a:r>
            <a:r>
              <a:rPr lang="en-US" b="0" u="none" baseline="0" dirty="0">
                <a:solidFill>
                  <a:schemeClr val="tx1"/>
                </a:solidFill>
              </a:rPr>
              <a:t>,</a:t>
            </a:r>
            <a:r>
              <a:rPr lang="en-US" b="0" u="none" dirty="0">
                <a:solidFill>
                  <a:schemeClr val="tx1"/>
                </a:solidFill>
              </a:rPr>
              <a:t> t</a:t>
            </a:r>
            <a:r>
              <a:rPr lang="en-US" b="0" i="0" u="none" baseline="0" dirty="0">
                <a:solidFill>
                  <a:schemeClr val="tx1"/>
                </a:solidFill>
              </a:rPr>
              <a:t>he initial notification letter and information for requesting access to HPMS was sent to Medicare Advantage Organizations selected for NAT18 RADV</a:t>
            </a:r>
            <a:r>
              <a:rPr lang="en-US" b="0" i="0" u="none" baseline="0" dirty="0">
                <a:solidFill>
                  <a:schemeClr val="tx1"/>
                </a:solidFill>
                <a:latin typeface="Arial" panose="020B0604020202020204" pitchFamily="34" charset="0"/>
                <a:cs typeface="Arial" panose="020B0604020202020204" pitchFamily="34" charset="0"/>
              </a:rPr>
              <a:t>. </a:t>
            </a:r>
            <a:r>
              <a:rPr lang="en-US" b="0" u="none" dirty="0">
                <a:solidFill>
                  <a:schemeClr val="tx1"/>
                </a:solidFill>
                <a:latin typeface="Arial" panose="020B0604020202020204" pitchFamily="34" charset="0"/>
                <a:cs typeface="Arial" panose="020B0604020202020204" pitchFamily="34" charset="0"/>
              </a:rPr>
              <a:t>The</a:t>
            </a:r>
            <a:r>
              <a:rPr lang="en-US" b="0" u="none" baseline="0" dirty="0">
                <a:solidFill>
                  <a:schemeClr val="tx1"/>
                </a:solidFill>
                <a:latin typeface="Arial" panose="020B0604020202020204" pitchFamily="34" charset="0"/>
                <a:cs typeface="Arial" panose="020B0604020202020204" pitchFamily="34" charset="0"/>
              </a:rPr>
              <a:t> HPMS credentialing process has been ongoing since the notification letter was sent</a:t>
            </a:r>
            <a:r>
              <a:rPr lang="en-US" b="0" u="none" dirty="0"/>
              <a:t>. </a:t>
            </a:r>
          </a:p>
          <a:p>
            <a:pPr marL="0" indent="0">
              <a:buFontTx/>
              <a:buNone/>
            </a:pPr>
            <a:endParaRPr lang="en-US" b="0" u="none" dirty="0">
              <a:solidFill>
                <a:schemeClr val="tx1"/>
              </a:solidFill>
              <a:latin typeface="Arial" panose="020B0604020202020204" pitchFamily="34" charset="0"/>
              <a:cs typeface="Arial" panose="020B0604020202020204" pitchFamily="34" charset="0"/>
            </a:endParaRPr>
          </a:p>
          <a:p>
            <a:pPr marL="0" marR="0" lvl="0" indent="0" algn="l" defTabSz="481611" rtl="0" eaLnBrk="1" fontAlgn="auto" latinLnBrk="0" hangingPunct="1">
              <a:lnSpc>
                <a:spcPct val="100000"/>
              </a:lnSpc>
              <a:spcBef>
                <a:spcPts val="0"/>
              </a:spcBef>
              <a:spcAft>
                <a:spcPts val="0"/>
              </a:spcAft>
              <a:buClrTx/>
              <a:buSzTx/>
              <a:buFontTx/>
              <a:buNone/>
              <a:tabLst/>
              <a:defRPr/>
            </a:pPr>
            <a:r>
              <a:rPr lang="en-US" sz="1200" b="0" u="none" dirty="0"/>
              <a:t>On February 14th, 2020, the NAT18 </a:t>
            </a:r>
            <a:r>
              <a:rPr lang="en-US" sz="1200" b="0" i="0" u="none" dirty="0"/>
              <a:t>RADV</a:t>
            </a:r>
            <a:r>
              <a:rPr lang="en-US" sz="1200" b="0" i="1" u="none" dirty="0"/>
              <a:t> </a:t>
            </a:r>
            <a:r>
              <a:rPr lang="en-US" sz="1200" b="0" u="none" dirty="0"/>
              <a:t>submission window officially opens and </a:t>
            </a:r>
            <a:r>
              <a:rPr lang="en-US" b="0" u="none" dirty="0">
                <a:solidFill>
                  <a:schemeClr val="tx1"/>
                </a:solidFill>
                <a:cs typeface="Arial" panose="020B0604020202020204" pitchFamily="34" charset="0"/>
              </a:rPr>
              <a:t>authorized HPMS users can access the contract-specific beneficiary enrollee data and</a:t>
            </a:r>
            <a:r>
              <a:rPr lang="en-US" sz="1200" b="0" u="none" dirty="0"/>
              <a:t> other reference materials </a:t>
            </a:r>
            <a:r>
              <a:rPr lang="en-US" b="0" u="none" dirty="0">
                <a:solidFill>
                  <a:schemeClr val="tx1"/>
                </a:solidFill>
                <a:cs typeface="Arial" panose="020B0604020202020204" pitchFamily="34" charset="0"/>
              </a:rPr>
              <a:t>from the National</a:t>
            </a:r>
            <a:r>
              <a:rPr lang="en-US" b="0" u="none" baseline="0" dirty="0">
                <a:solidFill>
                  <a:schemeClr val="tx1"/>
                </a:solidFill>
                <a:cs typeface="Arial" panose="020B0604020202020204" pitchFamily="34" charset="0"/>
              </a:rPr>
              <a:t> RADV Document Library in </a:t>
            </a:r>
            <a:r>
              <a:rPr lang="en-US" b="0" u="none" dirty="0">
                <a:solidFill>
                  <a:schemeClr val="tx1"/>
                </a:solidFill>
                <a:cs typeface="Arial" panose="020B0604020202020204" pitchFamily="34" charset="0"/>
              </a:rPr>
              <a:t>HPMS,</a:t>
            </a:r>
            <a:r>
              <a:rPr lang="en-US" b="0" u="none" baseline="0" dirty="0">
                <a:solidFill>
                  <a:schemeClr val="tx1"/>
                </a:solidFill>
                <a:cs typeface="Arial" panose="020B0604020202020204" pitchFamily="34" charset="0"/>
              </a:rPr>
              <a:t> </a:t>
            </a:r>
            <a:r>
              <a:rPr lang="en-US" sz="1200" b="0" u="none" dirty="0"/>
              <a:t>and begin requesting medical records from providers.</a:t>
            </a:r>
            <a:r>
              <a:rPr lang="en-US" b="0" u="none" dirty="0">
                <a:solidFill>
                  <a:schemeClr val="tx1"/>
                </a:solidFill>
                <a:cs typeface="Arial" panose="020B0604020202020204" pitchFamily="34" charset="0"/>
              </a:rPr>
              <a:t> </a:t>
            </a:r>
          </a:p>
          <a:p>
            <a:pPr>
              <a:buFontTx/>
              <a:buNone/>
            </a:pPr>
            <a:endParaRPr lang="en-US" b="0" u="none" dirty="0">
              <a:solidFill>
                <a:schemeClr val="tx1"/>
              </a:solidFill>
              <a:latin typeface="+mn-lt"/>
            </a:endParaRPr>
          </a:p>
          <a:p>
            <a:pPr marL="0" indent="0" defTabSz="472648">
              <a:buFontTx/>
              <a:buNone/>
              <a:defRPr/>
            </a:pPr>
            <a:r>
              <a:rPr lang="en-US" b="0" u="none" dirty="0">
                <a:solidFill>
                  <a:schemeClr val="tx1"/>
                </a:solidFill>
                <a:latin typeface="+mn-lt"/>
                <a:cs typeface="Arial" panose="020B0604020202020204" pitchFamily="34" charset="0"/>
              </a:rPr>
              <a:t>There</a:t>
            </a:r>
            <a:r>
              <a:rPr lang="en-US" b="0" u="none" baseline="0" dirty="0">
                <a:solidFill>
                  <a:schemeClr val="tx1"/>
                </a:solidFill>
                <a:latin typeface="+mn-lt"/>
                <a:cs typeface="Arial" panose="020B0604020202020204" pitchFamily="34" charset="0"/>
              </a:rPr>
              <a:t> will be two Interim Findings Reports.  The release dates for the reports are subject to change based on the number of submissions received. Medicare Advantage Organizations are encouraged to submit medical record files early to take advantage of medical record validity feedback.</a:t>
            </a:r>
          </a:p>
          <a:p>
            <a:pPr marL="0" indent="0" defTabSz="472648">
              <a:buFontTx/>
              <a:buNone/>
              <a:defRPr/>
            </a:pPr>
            <a:endParaRPr lang="en-US" b="0" u="none" baseline="0" dirty="0">
              <a:solidFill>
                <a:schemeClr val="tx1"/>
              </a:solidFill>
              <a:latin typeface="+mn-lt"/>
              <a:cs typeface="Arial" panose="020B0604020202020204" pitchFamily="34" charset="0"/>
            </a:endParaRPr>
          </a:p>
          <a:p>
            <a:pPr marL="0" indent="0" defTabSz="472648">
              <a:buFontTx/>
              <a:buNone/>
              <a:defRPr/>
            </a:pPr>
            <a:r>
              <a:rPr lang="en-US" b="0" u="none" dirty="0">
                <a:solidFill>
                  <a:schemeClr val="tx1"/>
                </a:solidFill>
                <a:latin typeface="+mn-lt"/>
                <a:cs typeface="Arial" panose="020B0604020202020204" pitchFamily="34" charset="0"/>
              </a:rPr>
              <a:t>Finally, </a:t>
            </a:r>
            <a:r>
              <a:rPr lang="en-US" sz="1200" b="0" u="none" dirty="0"/>
              <a:t>Medicare Advantage Organizations may continue to obtain and submit new and corrected medical records via the “National RADV” module in HPMS until </a:t>
            </a:r>
            <a:r>
              <a:rPr lang="en-US" b="0" u="none" dirty="0">
                <a:solidFill>
                  <a:schemeClr val="tx1"/>
                </a:solidFill>
                <a:latin typeface="+mn-lt"/>
                <a:cs typeface="Arial" panose="020B0604020202020204" pitchFamily="34" charset="0"/>
              </a:rPr>
              <a:t>June 8, 2020 at 11:59 p.m. PT. At</a:t>
            </a:r>
            <a:r>
              <a:rPr lang="en-US" b="0" u="none" baseline="0" dirty="0">
                <a:solidFill>
                  <a:schemeClr val="tx1"/>
                </a:solidFill>
                <a:latin typeface="+mn-lt"/>
                <a:cs typeface="Arial" panose="020B0604020202020204" pitchFamily="34" charset="0"/>
              </a:rPr>
              <a:t> that time, the ability to submit medical records will be disabled as this is the submis</a:t>
            </a:r>
            <a:r>
              <a:rPr lang="en-US" b="0" u="none" dirty="0">
                <a:solidFill>
                  <a:schemeClr val="tx1"/>
                </a:solidFill>
                <a:latin typeface="+mn-lt"/>
                <a:cs typeface="Arial" panose="020B0604020202020204" pitchFamily="34" charset="0"/>
              </a:rPr>
              <a:t>sion deadline </a:t>
            </a:r>
            <a:r>
              <a:rPr lang="en-US" b="0" u="none" dirty="0">
                <a:cs typeface="Arial" panose="020B0604020202020204" pitchFamily="34" charset="0"/>
              </a:rPr>
              <a:t>for NAT18 </a:t>
            </a:r>
            <a:r>
              <a:rPr lang="en-US" b="0" i="0" u="none" dirty="0">
                <a:cs typeface="Arial" panose="020B0604020202020204" pitchFamily="34" charset="0"/>
              </a:rPr>
              <a:t>RADV</a:t>
            </a:r>
            <a:r>
              <a:rPr lang="en-US" b="0" u="none" dirty="0">
                <a:solidFill>
                  <a:schemeClr val="tx1"/>
                </a:solidFill>
                <a:latin typeface="+mn-lt"/>
                <a:cs typeface="Arial" panose="020B0604020202020204" pitchFamily="34" charset="0"/>
              </a:rPr>
              <a:t>.</a:t>
            </a:r>
          </a:p>
        </p:txBody>
      </p:sp>
      <p:sp>
        <p:nvSpPr>
          <p:cNvPr id="4" name="Slide Number Placeholder 3"/>
          <p:cNvSpPr>
            <a:spLocks noGrp="1"/>
          </p:cNvSpPr>
          <p:nvPr>
            <p:ph type="sldNum" sz="quarter" idx="10"/>
          </p:nvPr>
        </p:nvSpPr>
        <p:spPr/>
        <p:txBody>
          <a:bodyPr/>
          <a:lstStyle/>
          <a:p>
            <a:fld id="{7B898A01-842B-0042-9AB7-55364486B929}" type="slidenum">
              <a:rPr lang="en-US" smtClean="0"/>
              <a:pPr/>
              <a:t>10</a:t>
            </a:fld>
            <a:endParaRPr lang="en-US" dirty="0"/>
          </a:p>
        </p:txBody>
      </p:sp>
      <p:sp>
        <p:nvSpPr>
          <p:cNvPr id="5" name="Footer Placeholder 4"/>
          <p:cNvSpPr>
            <a:spLocks noGrp="1"/>
          </p:cNvSpPr>
          <p:nvPr>
            <p:ph type="ftr" sz="quarter" idx="11"/>
          </p:nvPr>
        </p:nvSpPr>
        <p:spPr/>
        <p:txBody>
          <a:bodyPr/>
          <a:lstStyle/>
          <a:p>
            <a:endParaRPr lang="en-US" dirty="0"/>
          </a:p>
        </p:txBody>
      </p:sp>
    </p:spTree>
    <p:extLst>
      <p:ext uri="{BB962C8B-B14F-4D97-AF65-F5344CB8AC3E}">
        <p14:creationId xmlns:p14="http://schemas.microsoft.com/office/powerpoint/2010/main" val="367322535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b="1" dirty="0"/>
              <a:t>CMS</a:t>
            </a:r>
            <a:r>
              <a:rPr lang="en-US" b="1" baseline="0" dirty="0"/>
              <a:t> – Joanne</a:t>
            </a:r>
            <a:r>
              <a:rPr lang="en-US" b="1" dirty="0"/>
              <a:t>:</a:t>
            </a:r>
          </a:p>
          <a:p>
            <a:pPr marL="0" marR="0" lvl="0" indent="0" algn="l" defTabSz="457200" rtl="0" eaLnBrk="1" fontAlgn="auto" latinLnBrk="0" hangingPunct="1">
              <a:lnSpc>
                <a:spcPct val="100000"/>
              </a:lnSpc>
              <a:spcBef>
                <a:spcPts val="0"/>
              </a:spcBef>
              <a:spcAft>
                <a:spcPts val="0"/>
              </a:spcAft>
              <a:buClrTx/>
              <a:buSzTx/>
              <a:buFontTx/>
              <a:buNone/>
              <a:tabLst/>
              <a:defRPr/>
            </a:pPr>
            <a:endParaRPr lang="en-US" baseline="0" dirty="0"/>
          </a:p>
          <a:p>
            <a:pPr marL="0" marR="0" lvl="0" indent="0" algn="l" defTabSz="457200" rtl="0" eaLnBrk="1" fontAlgn="auto" latinLnBrk="0" hangingPunct="1">
              <a:lnSpc>
                <a:spcPct val="100000"/>
              </a:lnSpc>
              <a:spcBef>
                <a:spcPts val="0"/>
              </a:spcBef>
              <a:spcAft>
                <a:spcPts val="0"/>
              </a:spcAft>
              <a:buClrTx/>
              <a:buSzTx/>
              <a:buFontTx/>
              <a:buNone/>
              <a:tabLst/>
              <a:defRPr/>
            </a:pPr>
            <a:r>
              <a:rPr lang="en-US" baseline="0" dirty="0"/>
              <a:t>Now I will provide a brief overview of HPMS, </a:t>
            </a:r>
            <a:r>
              <a:rPr lang="en-US" i="0" baseline="0" dirty="0">
                <a:cs typeface="Arial" panose="020B0604020202020204" pitchFamily="34" charset="0"/>
              </a:rPr>
              <a:t>which begins on slide 12.</a:t>
            </a:r>
            <a:endParaRPr lang="en-US" i="0" baseline="0" dirty="0">
              <a:cs typeface="+mn-cs"/>
            </a:endParaRPr>
          </a:p>
        </p:txBody>
      </p:sp>
      <p:sp>
        <p:nvSpPr>
          <p:cNvPr id="4" name="Footer Placeholder 3"/>
          <p:cNvSpPr>
            <a:spLocks noGrp="1"/>
          </p:cNvSpPr>
          <p:nvPr>
            <p:ph type="ftr" sz="quarter" idx="10"/>
          </p:nvPr>
        </p:nvSpPr>
        <p:spPr/>
        <p:txBody>
          <a:bodyPr/>
          <a:lstStyle/>
          <a:p>
            <a:endParaRPr lang="en-US" dirty="0"/>
          </a:p>
        </p:txBody>
      </p:sp>
      <p:sp>
        <p:nvSpPr>
          <p:cNvPr id="5" name="Slide Number Placeholder 4"/>
          <p:cNvSpPr>
            <a:spLocks noGrp="1"/>
          </p:cNvSpPr>
          <p:nvPr>
            <p:ph type="sldNum" sz="quarter" idx="11"/>
          </p:nvPr>
        </p:nvSpPr>
        <p:spPr/>
        <p:txBody>
          <a:bodyPr/>
          <a:lstStyle/>
          <a:p>
            <a:fld id="{7B898A01-842B-0042-9AB7-55364486B929}" type="slidenum">
              <a:rPr lang="en-US" smtClean="0"/>
              <a:pPr/>
              <a:t>11</a:t>
            </a:fld>
            <a:endParaRPr lang="en-US" dirty="0"/>
          </a:p>
        </p:txBody>
      </p:sp>
    </p:spTree>
    <p:extLst>
      <p:ext uri="{BB962C8B-B14F-4D97-AF65-F5344CB8AC3E}">
        <p14:creationId xmlns:p14="http://schemas.microsoft.com/office/powerpoint/2010/main" val="195300166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4572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b="1" dirty="0"/>
              <a:t>CMS</a:t>
            </a:r>
            <a:r>
              <a:rPr lang="en-US" b="1" baseline="0" dirty="0"/>
              <a:t> – Joanne</a:t>
            </a:r>
            <a:r>
              <a:rPr lang="en-US" b="1" dirty="0"/>
              <a:t>:</a:t>
            </a:r>
          </a:p>
          <a:p>
            <a:pPr marL="171450" indent="-171450">
              <a:buFont typeface="Arial" panose="020B0604020202020204" pitchFamily="34" charset="0"/>
              <a:buChar char="•"/>
            </a:pPr>
            <a:endParaRPr lang="en-US" dirty="0"/>
          </a:p>
          <a:p>
            <a:pPr marL="0" indent="0">
              <a:buFontTx/>
              <a:buNone/>
            </a:pPr>
            <a:r>
              <a:rPr lang="en-US" dirty="0"/>
              <a:t>HPMS is a secure online system used by CMS to collect medical records data. The “National RADV” module in HPMS is the only way Medicare Advantage Organizations shall submit medical records to </a:t>
            </a:r>
            <a:r>
              <a:rPr lang="en-US" b="0" u="none" dirty="0"/>
              <a:t>CMS for NAT18 </a:t>
            </a:r>
            <a:r>
              <a:rPr lang="en-US" b="0" i="0" u="none" dirty="0"/>
              <a:t>RADV</a:t>
            </a:r>
            <a:r>
              <a:rPr lang="en-US" b="0" u="none" dirty="0"/>
              <a:t>. Later during this teleconference, there will be a demonstration of the “National RADV” module in HPMS.  </a:t>
            </a:r>
          </a:p>
          <a:p>
            <a:pPr marL="0" indent="0">
              <a:buFontTx/>
              <a:buNone/>
            </a:pPr>
            <a:endParaRPr lang="en-US" b="0" u="none" dirty="0"/>
          </a:p>
          <a:p>
            <a:pPr marL="0" indent="0">
              <a:buFontTx/>
              <a:buNone/>
            </a:pPr>
            <a:r>
              <a:rPr lang="en-US" b="0" u="none" dirty="0"/>
              <a:t>The individuals designated by your organization will be the only ones authorized to access the “National RADV”</a:t>
            </a:r>
            <a:r>
              <a:rPr lang="en-US" b="0" u="none" baseline="0" dirty="0"/>
              <a:t> module</a:t>
            </a:r>
            <a:r>
              <a:rPr lang="en-US" b="0" u="none" dirty="0"/>
              <a:t>. </a:t>
            </a:r>
            <a:r>
              <a:rPr lang="en-US" sz="1200" b="0" u="none" kern="1200" dirty="0">
                <a:solidFill>
                  <a:schemeClr val="tx1"/>
                </a:solidFill>
                <a:effectLst/>
                <a:latin typeface="+mn-lt"/>
                <a:ea typeface="+mn-ea"/>
                <a:cs typeface="+mn-cs"/>
              </a:rPr>
              <a:t>Designated users will also receive email communications about NAT18 </a:t>
            </a:r>
            <a:r>
              <a:rPr lang="en-US" sz="1200" b="0" i="0" u="none" kern="1200" dirty="0">
                <a:solidFill>
                  <a:schemeClr val="tx1"/>
                </a:solidFill>
                <a:effectLst/>
                <a:latin typeface="+mn-lt"/>
                <a:ea typeface="+mn-ea"/>
                <a:cs typeface="+mn-cs"/>
              </a:rPr>
              <a:t>RADV</a:t>
            </a:r>
            <a:r>
              <a:rPr lang="en-US" sz="1200" b="0" u="none" kern="1200" dirty="0">
                <a:solidFill>
                  <a:schemeClr val="tx1"/>
                </a:solidFill>
                <a:effectLst/>
                <a:latin typeface="+mn-lt"/>
                <a:ea typeface="+mn-ea"/>
                <a:cs typeface="+mn-cs"/>
              </a:rPr>
              <a:t>.</a:t>
            </a:r>
            <a:r>
              <a:rPr lang="en-US" b="0" u="none" dirty="0"/>
              <a:t>  </a:t>
            </a:r>
          </a:p>
          <a:p>
            <a:pPr marL="0" lvl="0" indent="0" eaLnBrk="1" hangingPunct="1">
              <a:spcBef>
                <a:spcPct val="0"/>
              </a:spcBef>
              <a:buFontTx/>
              <a:buNone/>
            </a:pPr>
            <a:endParaRPr lang="en-US" b="0" u="none" baseline="0" dirty="0"/>
          </a:p>
          <a:p>
            <a:pPr marL="0" lvl="0" indent="0" eaLnBrk="1" hangingPunct="1">
              <a:spcBef>
                <a:spcPct val="0"/>
              </a:spcBef>
              <a:buFontTx/>
              <a:buNone/>
            </a:pPr>
            <a:r>
              <a:rPr lang="en-US" b="0" u="none" baseline="0" dirty="0"/>
              <a:t>I will now turn the presentation over to </a:t>
            </a:r>
            <a:r>
              <a:rPr lang="en-US" b="0" i="0" u="none" baseline="0" dirty="0">
                <a:solidFill>
                  <a:srgbClr val="FF0000"/>
                </a:solidFill>
                <a:cs typeface="Arial" panose="020B0604020202020204" pitchFamily="34" charset="0"/>
              </a:rPr>
              <a:t>Farah</a:t>
            </a:r>
            <a:r>
              <a:rPr lang="en-US" b="0" u="none" baseline="0" dirty="0"/>
              <a:t> from Deloitte Consulting, one </a:t>
            </a:r>
            <a:r>
              <a:rPr lang="en-US" b="0" i="0" u="none" baseline="0" dirty="0"/>
              <a:t>of</a:t>
            </a:r>
            <a:r>
              <a:rPr lang="en-US" b="0" u="none" baseline="0" dirty="0"/>
              <a:t> our CMS </a:t>
            </a:r>
            <a:r>
              <a:rPr lang="en-US" baseline="0" dirty="0"/>
              <a:t>contractors</a:t>
            </a:r>
            <a:r>
              <a:rPr lang="en-US" i="0" u="none" baseline="0" dirty="0">
                <a:effectLst>
                  <a:outerShdw blurRad="38100" dist="38100" dir="2700000" algn="tl">
                    <a:srgbClr val="000000">
                      <a:alpha val="43137"/>
                    </a:srgbClr>
                  </a:outerShdw>
                </a:effectLst>
              </a:rPr>
              <a:t>.</a:t>
            </a:r>
            <a:endParaRPr lang="en-US" i="0" u="none" dirty="0">
              <a:effectLst>
                <a:outerShdw blurRad="38100" dist="38100" dir="2700000" algn="tl">
                  <a:srgbClr val="000000">
                    <a:alpha val="43137"/>
                  </a:srgbClr>
                </a:outerShdw>
              </a:effectLst>
            </a:endParaRPr>
          </a:p>
        </p:txBody>
      </p:sp>
      <p:sp>
        <p:nvSpPr>
          <p:cNvPr id="4" name="Slide Number Placeholder 3"/>
          <p:cNvSpPr>
            <a:spLocks noGrp="1"/>
          </p:cNvSpPr>
          <p:nvPr>
            <p:ph type="sldNum" sz="quarter" idx="10"/>
          </p:nvPr>
        </p:nvSpPr>
        <p:spPr/>
        <p:txBody>
          <a:bodyPr/>
          <a:lstStyle/>
          <a:p>
            <a:fld id="{7B898A01-842B-0042-9AB7-55364486B929}" type="slidenum">
              <a:rPr lang="en-US" smtClean="0"/>
              <a:pPr/>
              <a:t>12</a:t>
            </a:fld>
            <a:endParaRPr lang="en-US" dirty="0"/>
          </a:p>
        </p:txBody>
      </p:sp>
      <p:sp>
        <p:nvSpPr>
          <p:cNvPr id="5" name="Footer Placeholder 4"/>
          <p:cNvSpPr>
            <a:spLocks noGrp="1"/>
          </p:cNvSpPr>
          <p:nvPr>
            <p:ph type="ftr" sz="quarter" idx="11"/>
          </p:nvPr>
        </p:nvSpPr>
        <p:spPr/>
        <p:txBody>
          <a:bodyPr/>
          <a:lstStyle/>
          <a:p>
            <a:endParaRPr lang="en-US" dirty="0"/>
          </a:p>
        </p:txBody>
      </p:sp>
    </p:spTree>
    <p:extLst>
      <p:ext uri="{BB962C8B-B14F-4D97-AF65-F5344CB8AC3E}">
        <p14:creationId xmlns:p14="http://schemas.microsoft.com/office/powerpoint/2010/main" val="258005518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4572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b="1" i="0" dirty="0">
                <a:cs typeface="Arial" panose="020B0604020202020204" pitchFamily="34" charset="0"/>
              </a:rPr>
              <a:t>Deloitte –</a:t>
            </a:r>
            <a:r>
              <a:rPr lang="en-US" b="1" i="0" baseline="0" dirty="0">
                <a:cs typeface="Arial" panose="020B0604020202020204" pitchFamily="34" charset="0"/>
              </a:rPr>
              <a:t> </a:t>
            </a:r>
            <a:r>
              <a:rPr lang="en-US" b="1" i="0" baseline="0" dirty="0">
                <a:solidFill>
                  <a:srgbClr val="FF0000"/>
                </a:solidFill>
                <a:cs typeface="Arial" panose="020B0604020202020204" pitchFamily="34" charset="0"/>
              </a:rPr>
              <a:t>Farah Malik</a:t>
            </a:r>
            <a:r>
              <a:rPr lang="en-US" b="1" i="0" baseline="0" dirty="0">
                <a:cs typeface="Arial" panose="020B0604020202020204" pitchFamily="34" charset="0"/>
              </a:rPr>
              <a:t>:</a:t>
            </a:r>
          </a:p>
          <a:p>
            <a:pPr marL="0" marR="0" lvl="0" indent="0" algn="l" defTabSz="457200" rtl="0" eaLnBrk="1" fontAlgn="auto" latinLnBrk="0" hangingPunct="1">
              <a:lnSpc>
                <a:spcPct val="100000"/>
              </a:lnSpc>
              <a:spcBef>
                <a:spcPts val="0"/>
              </a:spcBef>
              <a:spcAft>
                <a:spcPts val="0"/>
              </a:spcAft>
              <a:buClrTx/>
              <a:buSzTx/>
              <a:buFontTx/>
              <a:buNone/>
              <a:tabLst/>
              <a:defRPr/>
            </a:pPr>
            <a:endParaRPr lang="en-US" i="0" dirty="0">
              <a:cs typeface="Arial" panose="020B0604020202020204" pitchFamily="34" charset="0"/>
            </a:endParaRPr>
          </a:p>
          <a:p>
            <a:pPr marL="0" marR="0" lvl="0" indent="0" algn="l" defTabSz="457200" rtl="0" eaLnBrk="1" fontAlgn="auto" latinLnBrk="0" hangingPunct="1">
              <a:lnSpc>
                <a:spcPct val="100000"/>
              </a:lnSpc>
              <a:spcBef>
                <a:spcPts val="0"/>
              </a:spcBef>
              <a:spcAft>
                <a:spcPts val="0"/>
              </a:spcAft>
              <a:buClrTx/>
              <a:buSzTx/>
              <a:buFontTx/>
              <a:buNone/>
              <a:tabLst/>
              <a:defRPr/>
            </a:pPr>
            <a:r>
              <a:rPr lang="en-US" i="0" dirty="0">
                <a:cs typeface="Arial" panose="020B0604020202020204" pitchFamily="34" charset="0"/>
              </a:rPr>
              <a:t>Thank you, Joanne.</a:t>
            </a:r>
          </a:p>
          <a:p>
            <a:pPr marL="0" marR="0" lvl="0" indent="0" algn="l" defTabSz="457200" rtl="0" eaLnBrk="1" fontAlgn="auto" latinLnBrk="0" hangingPunct="1">
              <a:lnSpc>
                <a:spcPct val="100000"/>
              </a:lnSpc>
              <a:spcBef>
                <a:spcPts val="0"/>
              </a:spcBef>
              <a:spcAft>
                <a:spcPts val="0"/>
              </a:spcAft>
              <a:buClrTx/>
              <a:buSzTx/>
              <a:buFontTx/>
              <a:buNone/>
              <a:tabLst/>
              <a:defRPr/>
            </a:pPr>
            <a:endParaRPr lang="en-US" i="0" dirty="0">
              <a:cs typeface="Arial" panose="020B0604020202020204" pitchFamily="34" charset="0"/>
            </a:endParaRPr>
          </a:p>
          <a:p>
            <a:pPr marL="0" marR="0" lvl="0" indent="0" algn="l" defTabSz="457200" rtl="0" eaLnBrk="1" fontAlgn="auto" latinLnBrk="0" hangingPunct="1">
              <a:lnSpc>
                <a:spcPct val="100000"/>
              </a:lnSpc>
              <a:spcBef>
                <a:spcPts val="0"/>
              </a:spcBef>
              <a:spcAft>
                <a:spcPts val="0"/>
              </a:spcAft>
              <a:buClrTx/>
              <a:buSzTx/>
              <a:buFontTx/>
              <a:buNone/>
              <a:tabLst/>
              <a:defRPr/>
            </a:pPr>
            <a:r>
              <a:rPr lang="en-US" i="0" dirty="0">
                <a:cs typeface="Arial" panose="020B0604020202020204" pitchFamily="34" charset="0"/>
              </a:rPr>
              <a:t>I will now</a:t>
            </a:r>
            <a:r>
              <a:rPr lang="en-US" i="0" baseline="0" dirty="0">
                <a:cs typeface="Arial" panose="020B0604020202020204" pitchFamily="34" charset="0"/>
              </a:rPr>
              <a:t> present the CY18 National RADV </a:t>
            </a:r>
            <a:r>
              <a:rPr lang="en-US" i="0" strike="noStrike" baseline="0" dirty="0">
                <a:cs typeface="Arial" panose="020B0604020202020204" pitchFamily="34" charset="0"/>
              </a:rPr>
              <a:t>Sample</a:t>
            </a:r>
            <a:r>
              <a:rPr lang="en-US" i="0" baseline="0" dirty="0">
                <a:cs typeface="Arial" panose="020B0604020202020204" pitchFamily="34" charset="0"/>
              </a:rPr>
              <a:t> Overview, which begins on </a:t>
            </a:r>
            <a:r>
              <a:rPr lang="en-US" i="0" baseline="0">
                <a:cs typeface="Arial" panose="020B0604020202020204" pitchFamily="34" charset="0"/>
              </a:rPr>
              <a:t>slide 14.</a:t>
            </a:r>
            <a:endParaRPr lang="en-US" i="0" baseline="0" dirty="0">
              <a:cs typeface="+mn-cs"/>
            </a:endParaRPr>
          </a:p>
        </p:txBody>
      </p:sp>
      <p:sp>
        <p:nvSpPr>
          <p:cNvPr id="4" name="Footer Placeholder 3"/>
          <p:cNvSpPr>
            <a:spLocks noGrp="1"/>
          </p:cNvSpPr>
          <p:nvPr>
            <p:ph type="ftr" sz="quarter" idx="10"/>
          </p:nvPr>
        </p:nvSpPr>
        <p:spPr/>
        <p:txBody>
          <a:bodyPr/>
          <a:lstStyle/>
          <a:p>
            <a:endParaRPr lang="en-US" dirty="0"/>
          </a:p>
        </p:txBody>
      </p:sp>
      <p:sp>
        <p:nvSpPr>
          <p:cNvPr id="5" name="Slide Number Placeholder 4"/>
          <p:cNvSpPr>
            <a:spLocks noGrp="1"/>
          </p:cNvSpPr>
          <p:nvPr>
            <p:ph type="sldNum" sz="quarter" idx="11"/>
          </p:nvPr>
        </p:nvSpPr>
        <p:spPr/>
        <p:txBody>
          <a:bodyPr/>
          <a:lstStyle/>
          <a:p>
            <a:fld id="{7B898A01-842B-0042-9AB7-55364486B929}" type="slidenum">
              <a:rPr lang="en-US" smtClean="0"/>
              <a:pPr/>
              <a:t>13</a:t>
            </a:fld>
            <a:endParaRPr lang="en-US" dirty="0"/>
          </a:p>
        </p:txBody>
      </p:sp>
    </p:spTree>
    <p:extLst>
      <p:ext uri="{BB962C8B-B14F-4D97-AF65-F5344CB8AC3E}">
        <p14:creationId xmlns:p14="http://schemas.microsoft.com/office/powerpoint/2010/main" val="127036629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4572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b="1" i="0" dirty="0">
                <a:cs typeface="Arial" panose="020B0604020202020204" pitchFamily="34" charset="0"/>
              </a:rPr>
              <a:t>Deloitte –</a:t>
            </a:r>
            <a:r>
              <a:rPr lang="en-US" b="1" i="0" baseline="0" dirty="0">
                <a:cs typeface="Arial" panose="020B0604020202020204" pitchFamily="34" charset="0"/>
              </a:rPr>
              <a:t> Farah Malik:</a:t>
            </a:r>
          </a:p>
          <a:p>
            <a:pPr marL="0" indent="0">
              <a:buFont typeface="Arial" panose="020B0604020202020204" pitchFamily="34" charset="0"/>
              <a:buNone/>
            </a:pPr>
            <a:endParaRPr lang="en-US" dirty="0">
              <a:solidFill>
                <a:schemeClr val="tx1"/>
              </a:solidFill>
            </a:endParaRPr>
          </a:p>
          <a:p>
            <a:pPr marL="0" indent="0">
              <a:buFontTx/>
              <a:buNone/>
            </a:pPr>
            <a:r>
              <a:rPr lang="en-US" dirty="0">
                <a:solidFill>
                  <a:schemeClr val="tx1"/>
                </a:solidFill>
              </a:rPr>
              <a:t>This slide shows information about the </a:t>
            </a:r>
            <a:r>
              <a:rPr lang="en-US" baseline="0" dirty="0">
                <a:solidFill>
                  <a:schemeClr val="tx1"/>
                </a:solidFill>
              </a:rPr>
              <a:t>sample </a:t>
            </a:r>
            <a:r>
              <a:rPr lang="en-US" b="0" u="none" baseline="0" dirty="0">
                <a:solidFill>
                  <a:schemeClr val="tx1"/>
                </a:solidFill>
              </a:rPr>
              <a:t>selection for NAT18 </a:t>
            </a:r>
            <a:r>
              <a:rPr lang="en-US" b="0" i="0" u="none" baseline="0" dirty="0">
                <a:solidFill>
                  <a:schemeClr val="tx1"/>
                </a:solidFill>
              </a:rPr>
              <a:t>RADV</a:t>
            </a:r>
            <a:r>
              <a:rPr lang="en-US" b="0" u="none" baseline="0" dirty="0">
                <a:solidFill>
                  <a:schemeClr val="tx1"/>
                </a:solidFill>
              </a:rPr>
              <a:t>. </a:t>
            </a:r>
            <a:r>
              <a:rPr lang="en-US" b="0" u="none" dirty="0">
                <a:solidFill>
                  <a:schemeClr val="tx1"/>
                </a:solidFill>
              </a:rPr>
              <a:t>Enrollees from contracts that were active in January 2018 were sampled.  </a:t>
            </a:r>
          </a:p>
          <a:p>
            <a:pPr>
              <a:buFontTx/>
              <a:buNone/>
            </a:pPr>
            <a:r>
              <a:rPr lang="en-US" b="0" u="none" dirty="0">
                <a:solidFill>
                  <a:schemeClr val="tx1"/>
                </a:solidFill>
              </a:rPr>
              <a:t> </a:t>
            </a:r>
          </a:p>
          <a:p>
            <a:pPr marL="0" indent="0">
              <a:buFontTx/>
              <a:buNone/>
            </a:pPr>
            <a:r>
              <a:rPr lang="en-US" b="0" u="none" dirty="0">
                <a:solidFill>
                  <a:schemeClr val="tx1"/>
                </a:solidFill>
              </a:rPr>
              <a:t>The medical record review is based on medical records with dates of service from January 2017 through December 2017 – since these diagnoses are used to derive risk scores for CY18 payments.</a:t>
            </a:r>
          </a:p>
          <a:p>
            <a:pPr>
              <a:buFontTx/>
              <a:buNone/>
            </a:pPr>
            <a:r>
              <a:rPr lang="en-US" b="0" u="none" dirty="0">
                <a:solidFill>
                  <a:schemeClr val="tx1"/>
                </a:solidFill>
              </a:rPr>
              <a:t> </a:t>
            </a:r>
          </a:p>
          <a:p>
            <a:pPr marL="0" indent="0">
              <a:buFontTx/>
              <a:buNone/>
            </a:pPr>
            <a:r>
              <a:rPr lang="en-US" b="0" u="none" dirty="0">
                <a:solidFill>
                  <a:schemeClr val="tx1"/>
                </a:solidFill>
              </a:rPr>
              <a:t>All contracts that are currently active and did not terminate or consolidate with another contract in 2017, 2018, 2019</a:t>
            </a:r>
            <a:r>
              <a:rPr lang="en-US" b="0" i="0" u="none" dirty="0">
                <a:solidFill>
                  <a:schemeClr val="tx1"/>
                </a:solidFill>
              </a:rPr>
              <a:t>, or 2020 </a:t>
            </a:r>
            <a:r>
              <a:rPr lang="en-US" b="0" u="none" dirty="0">
                <a:solidFill>
                  <a:schemeClr val="tx1"/>
                </a:solidFill>
              </a:rPr>
              <a:t>were eligible for inclusion in this sample.</a:t>
            </a:r>
          </a:p>
        </p:txBody>
      </p:sp>
      <p:sp>
        <p:nvSpPr>
          <p:cNvPr id="4" name="Slide Number Placeholder 3"/>
          <p:cNvSpPr>
            <a:spLocks noGrp="1"/>
          </p:cNvSpPr>
          <p:nvPr>
            <p:ph type="sldNum" sz="quarter" idx="10"/>
          </p:nvPr>
        </p:nvSpPr>
        <p:spPr/>
        <p:txBody>
          <a:bodyPr/>
          <a:lstStyle/>
          <a:p>
            <a:fld id="{7B898A01-842B-0042-9AB7-55364486B929}" type="slidenum">
              <a:rPr lang="en-US" smtClean="0"/>
              <a:pPr/>
              <a:t>14</a:t>
            </a:fld>
            <a:endParaRPr lang="en-US" dirty="0"/>
          </a:p>
        </p:txBody>
      </p:sp>
      <p:sp>
        <p:nvSpPr>
          <p:cNvPr id="5" name="Footer Placeholder 4"/>
          <p:cNvSpPr>
            <a:spLocks noGrp="1"/>
          </p:cNvSpPr>
          <p:nvPr>
            <p:ph type="ftr" sz="quarter" idx="11"/>
          </p:nvPr>
        </p:nvSpPr>
        <p:spPr/>
        <p:txBody>
          <a:bodyPr/>
          <a:lstStyle/>
          <a:p>
            <a:endParaRPr lang="en-US" dirty="0"/>
          </a:p>
        </p:txBody>
      </p:sp>
    </p:spTree>
    <p:extLst>
      <p:ext uri="{BB962C8B-B14F-4D97-AF65-F5344CB8AC3E}">
        <p14:creationId xmlns:p14="http://schemas.microsoft.com/office/powerpoint/2010/main" val="333629099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4572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b="1" i="0" dirty="0">
                <a:cs typeface="Arial" panose="020B0604020202020204" pitchFamily="34" charset="0"/>
              </a:rPr>
              <a:t>Deloitte –</a:t>
            </a:r>
            <a:r>
              <a:rPr lang="en-US" b="1" i="0" baseline="0" dirty="0">
                <a:cs typeface="Arial" panose="020B0604020202020204" pitchFamily="34" charset="0"/>
              </a:rPr>
              <a:t> Farah Malik:</a:t>
            </a:r>
          </a:p>
          <a:p>
            <a:pPr marL="0" indent="0">
              <a:buFontTx/>
              <a:buNone/>
            </a:pPr>
            <a:endParaRPr lang="en-US" dirty="0">
              <a:solidFill>
                <a:schemeClr val="tx1"/>
              </a:solidFill>
            </a:endParaRPr>
          </a:p>
          <a:p>
            <a:pPr marL="0" indent="0">
              <a:buFontTx/>
              <a:buNone/>
            </a:pPr>
            <a:r>
              <a:rPr lang="en-US" dirty="0">
                <a:solidFill>
                  <a:schemeClr val="tx1"/>
                </a:solidFill>
              </a:rPr>
              <a:t>The sample is a stratified random sample, with three strata determined by the disease component, that is the CMS-HCC piece, of the risk score.  310 enrollees were sampled from each risk score stratum, which were categorized into low, medium, and high, for a total of 930 sampled beneficiaries.</a:t>
            </a:r>
          </a:p>
        </p:txBody>
      </p:sp>
      <p:sp>
        <p:nvSpPr>
          <p:cNvPr id="4" name="Slide Number Placeholder 3"/>
          <p:cNvSpPr>
            <a:spLocks noGrp="1"/>
          </p:cNvSpPr>
          <p:nvPr>
            <p:ph type="sldNum" sz="quarter" idx="10"/>
          </p:nvPr>
        </p:nvSpPr>
        <p:spPr/>
        <p:txBody>
          <a:bodyPr/>
          <a:lstStyle/>
          <a:p>
            <a:fld id="{7B898A01-842B-0042-9AB7-55364486B929}" type="slidenum">
              <a:rPr lang="en-US" smtClean="0"/>
              <a:pPr/>
              <a:t>15</a:t>
            </a:fld>
            <a:endParaRPr lang="en-US" dirty="0"/>
          </a:p>
        </p:txBody>
      </p:sp>
      <p:sp>
        <p:nvSpPr>
          <p:cNvPr id="5" name="Footer Placeholder 4"/>
          <p:cNvSpPr>
            <a:spLocks noGrp="1"/>
          </p:cNvSpPr>
          <p:nvPr>
            <p:ph type="ftr" sz="quarter" idx="11"/>
          </p:nvPr>
        </p:nvSpPr>
        <p:spPr/>
        <p:txBody>
          <a:bodyPr/>
          <a:lstStyle/>
          <a:p>
            <a:endParaRPr lang="en-US" dirty="0"/>
          </a:p>
        </p:txBody>
      </p:sp>
    </p:spTree>
    <p:extLst>
      <p:ext uri="{BB962C8B-B14F-4D97-AF65-F5344CB8AC3E}">
        <p14:creationId xmlns:p14="http://schemas.microsoft.com/office/powerpoint/2010/main" val="349935037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4572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b="1" i="0" dirty="0">
                <a:cs typeface="Arial" panose="020B0604020202020204" pitchFamily="34" charset="0"/>
              </a:rPr>
              <a:t>Deloitte –</a:t>
            </a:r>
            <a:r>
              <a:rPr lang="en-US" b="1" i="0" baseline="0" dirty="0">
                <a:cs typeface="Arial" panose="020B0604020202020204" pitchFamily="34" charset="0"/>
              </a:rPr>
              <a:t> Farah Malik:</a:t>
            </a:r>
          </a:p>
          <a:p>
            <a:pPr marL="0" indent="0">
              <a:buFont typeface="Arial" panose="020B0604020202020204" pitchFamily="34" charset="0"/>
              <a:buNone/>
            </a:pPr>
            <a:endParaRPr lang="en-US" dirty="0">
              <a:solidFill>
                <a:schemeClr val="tx1"/>
              </a:solidFill>
            </a:endParaRPr>
          </a:p>
          <a:p>
            <a:pPr marL="0" indent="0">
              <a:buFontTx/>
              <a:buNone/>
            </a:pPr>
            <a:r>
              <a:rPr lang="en-US" dirty="0">
                <a:solidFill>
                  <a:schemeClr val="tx1"/>
                </a:solidFill>
              </a:rPr>
              <a:t>This slide provides information about the enrollee requirements</a:t>
            </a:r>
            <a:r>
              <a:rPr lang="en-US" baseline="0" dirty="0">
                <a:solidFill>
                  <a:schemeClr val="tx1"/>
                </a:solidFill>
              </a:rPr>
              <a:t> for the NAT18 RADV sample selection. </a:t>
            </a:r>
          </a:p>
          <a:p>
            <a:pPr marL="0" indent="0">
              <a:buFontTx/>
              <a:buNone/>
            </a:pPr>
            <a:endParaRPr lang="en-US" dirty="0">
              <a:solidFill>
                <a:schemeClr val="tx1"/>
              </a:solidFill>
            </a:endParaRPr>
          </a:p>
          <a:p>
            <a:pPr marL="0" lvl="0" indent="0">
              <a:buFontTx/>
              <a:buNone/>
            </a:pPr>
            <a:r>
              <a:rPr lang="en-US" dirty="0">
                <a:solidFill>
                  <a:schemeClr val="tx1"/>
                </a:solidFill>
              </a:rPr>
              <a:t>Enrollees </a:t>
            </a:r>
            <a:r>
              <a:rPr lang="en-US" b="0" strike="noStrike" baseline="0" dirty="0">
                <a:solidFill>
                  <a:schemeClr val="tx1"/>
                </a:solidFill>
              </a:rPr>
              <a:t>must have had </a:t>
            </a:r>
            <a:r>
              <a:rPr lang="en-US" dirty="0">
                <a:solidFill>
                  <a:schemeClr val="tx1"/>
                </a:solidFill>
              </a:rPr>
              <a:t>12 months of continuous Part B enrollment in the 2017 data collection period, and these enrollees must also have been enrolled in the same MA Organization for the entire data collection year and January of the payment year, that is, from January</a:t>
            </a:r>
            <a:r>
              <a:rPr lang="en-US" baseline="0" dirty="0">
                <a:solidFill>
                  <a:schemeClr val="tx1"/>
                </a:solidFill>
              </a:rPr>
              <a:t> 2017 through January 2018</a:t>
            </a:r>
            <a:r>
              <a:rPr lang="en-US" dirty="0">
                <a:solidFill>
                  <a:schemeClr val="tx1"/>
                </a:solidFill>
              </a:rPr>
              <a:t>.</a:t>
            </a:r>
            <a:r>
              <a:rPr lang="en-US" sz="1200" kern="1200" dirty="0">
                <a:solidFill>
                  <a:schemeClr val="tx1"/>
                </a:solidFill>
                <a:effectLst/>
                <a:latin typeface="+mn-lt"/>
                <a:ea typeface="+mn-ea"/>
                <a:cs typeface="+mn-cs"/>
              </a:rPr>
              <a:t> Enrollees must NOT have been designated as ESRD or hospice status during any month of the 2017 data collection year, or during January 2018. </a:t>
            </a:r>
            <a:r>
              <a:rPr lang="en-US" i="0" dirty="0">
                <a:solidFill>
                  <a:schemeClr val="tx1"/>
                </a:solidFill>
              </a:rPr>
              <a:t>Lastly, the enrollee needed to have at least one CMS-HCC assigned </a:t>
            </a:r>
            <a:r>
              <a:rPr lang="en-US" i="0" dirty="0">
                <a:solidFill>
                  <a:srgbClr val="FF0000"/>
                </a:solidFill>
              </a:rPr>
              <a:t>for </a:t>
            </a:r>
            <a:r>
              <a:rPr lang="en-US" i="0" dirty="0">
                <a:solidFill>
                  <a:schemeClr val="tx1"/>
                </a:solidFill>
              </a:rPr>
              <a:t>the 2018 payment year. </a:t>
            </a:r>
          </a:p>
        </p:txBody>
      </p:sp>
      <p:sp>
        <p:nvSpPr>
          <p:cNvPr id="4" name="Slide Number Placeholder 3"/>
          <p:cNvSpPr>
            <a:spLocks noGrp="1"/>
          </p:cNvSpPr>
          <p:nvPr>
            <p:ph type="sldNum" sz="quarter" idx="10"/>
          </p:nvPr>
        </p:nvSpPr>
        <p:spPr/>
        <p:txBody>
          <a:bodyPr/>
          <a:lstStyle/>
          <a:p>
            <a:fld id="{7B898A01-842B-0042-9AB7-55364486B929}" type="slidenum">
              <a:rPr lang="en-US" smtClean="0"/>
              <a:pPr/>
              <a:t>16</a:t>
            </a:fld>
            <a:endParaRPr lang="en-US" dirty="0"/>
          </a:p>
        </p:txBody>
      </p:sp>
      <p:sp>
        <p:nvSpPr>
          <p:cNvPr id="5" name="Footer Placeholder 4"/>
          <p:cNvSpPr>
            <a:spLocks noGrp="1"/>
          </p:cNvSpPr>
          <p:nvPr>
            <p:ph type="ftr" sz="quarter" idx="11"/>
          </p:nvPr>
        </p:nvSpPr>
        <p:spPr/>
        <p:txBody>
          <a:bodyPr/>
          <a:lstStyle/>
          <a:p>
            <a:endParaRPr lang="en-US" dirty="0"/>
          </a:p>
        </p:txBody>
      </p:sp>
    </p:spTree>
    <p:extLst>
      <p:ext uri="{BB962C8B-B14F-4D97-AF65-F5344CB8AC3E}">
        <p14:creationId xmlns:p14="http://schemas.microsoft.com/office/powerpoint/2010/main" val="100541761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lvl="0" indent="0" algn="l" defTabSz="457133" rtl="0" eaLnBrk="1" fontAlgn="auto" latinLnBrk="0" hangingPunct="1">
              <a:lnSpc>
                <a:spcPct val="100000"/>
              </a:lnSpc>
              <a:spcBef>
                <a:spcPts val="0"/>
              </a:spcBef>
              <a:spcAft>
                <a:spcPts val="0"/>
              </a:spcAft>
              <a:buClrTx/>
              <a:buSzTx/>
              <a:buFont typeface="Arial" panose="020B0604020202020204" pitchFamily="34" charset="0"/>
              <a:buNone/>
              <a:tabLst/>
              <a:defRPr/>
            </a:pPr>
            <a:r>
              <a:rPr lang="en-US" b="1" i="0" dirty="0">
                <a:cs typeface="Arial" panose="020B0604020202020204" pitchFamily="34" charset="0"/>
              </a:rPr>
              <a:t>Deloitte –</a:t>
            </a:r>
            <a:r>
              <a:rPr lang="en-US" b="1" i="0" baseline="0" dirty="0">
                <a:cs typeface="Arial" panose="020B0604020202020204" pitchFamily="34" charset="0"/>
              </a:rPr>
              <a:t> Farah Malik:</a:t>
            </a:r>
          </a:p>
          <a:p>
            <a:pPr marL="0" indent="0" defTabSz="457133">
              <a:buFont typeface="Arial" panose="020B0604020202020204" pitchFamily="34" charset="0"/>
              <a:buNone/>
              <a:defRPr/>
            </a:pPr>
            <a:endParaRPr lang="en-US" dirty="0"/>
          </a:p>
          <a:p>
            <a:pPr marL="0" indent="0" defTabSz="457133">
              <a:buFontTx/>
              <a:buNone/>
              <a:defRPr/>
            </a:pPr>
            <a:r>
              <a:rPr lang="en-US" dirty="0"/>
              <a:t>As a first step, we recommend MA Organizations carefully read the CMS Submission Instructions, which can be found in the National RADV Document Library in HPMS.  </a:t>
            </a:r>
          </a:p>
          <a:p>
            <a:pPr>
              <a:buFontTx/>
              <a:buNone/>
            </a:pPr>
            <a:endParaRPr lang="en-US" dirty="0"/>
          </a:p>
          <a:p>
            <a:pPr marL="0" indent="0">
              <a:buFontTx/>
              <a:buNone/>
            </a:pPr>
            <a:r>
              <a:rPr lang="en-US" dirty="0"/>
              <a:t>Next, please access the Enrollee List, which is the file containing the sampled enrollees and their respective CMS-HCCs to be validated for NAT18 </a:t>
            </a:r>
            <a:r>
              <a:rPr lang="en-US" b="0" i="0" u="none" dirty="0"/>
              <a:t>RADV</a:t>
            </a:r>
            <a:r>
              <a:rPr lang="en-US" dirty="0"/>
              <a:t>. This information is also in the National RADV Document Library in HPMS.  MA Organizations can then begin requesting and gathering medical record documentation from providers. Once medical records have been obtained, your MA Organization can begin preparing medical record files for submission via the “National RADV” module in HPMS. </a:t>
            </a:r>
          </a:p>
          <a:p>
            <a:pPr>
              <a:buFontTx/>
              <a:buNone/>
            </a:pPr>
            <a:endParaRPr lang="en-US" dirty="0"/>
          </a:p>
          <a:p>
            <a:pPr marL="0" indent="0">
              <a:buFontTx/>
              <a:buNone/>
            </a:pPr>
            <a:r>
              <a:rPr lang="en-US" dirty="0"/>
              <a:t>CMS encourages MA Organizations to double check the materials before uploading</a:t>
            </a:r>
            <a:r>
              <a:rPr lang="en-US" baseline="0" dirty="0"/>
              <a:t> via the “National RADV” module in HPMS </a:t>
            </a:r>
            <a:r>
              <a:rPr lang="en-US" dirty="0"/>
              <a:t>– this will help ensure that the documentation is what your</a:t>
            </a:r>
            <a:r>
              <a:rPr lang="en-US" baseline="0" dirty="0"/>
              <a:t> MA Organization </a:t>
            </a:r>
            <a:r>
              <a:rPr lang="en-US" dirty="0"/>
              <a:t>intends to submit.  </a:t>
            </a:r>
          </a:p>
        </p:txBody>
      </p:sp>
      <p:sp>
        <p:nvSpPr>
          <p:cNvPr id="4" name="Slide Number Placeholder 3"/>
          <p:cNvSpPr>
            <a:spLocks noGrp="1"/>
          </p:cNvSpPr>
          <p:nvPr>
            <p:ph type="sldNum" sz="quarter" idx="10"/>
          </p:nvPr>
        </p:nvSpPr>
        <p:spPr/>
        <p:txBody>
          <a:bodyPr/>
          <a:lstStyle/>
          <a:p>
            <a:pPr>
              <a:defRPr/>
            </a:pPr>
            <a:fld id="{3C04004C-64F9-4528-9757-DC5293EF180B}" type="slidenum">
              <a:rPr lang="en-US" smtClean="0"/>
              <a:pPr>
                <a:defRPr/>
              </a:pPr>
              <a:t>17</a:t>
            </a:fld>
            <a:endParaRPr lang="en-US" dirty="0"/>
          </a:p>
        </p:txBody>
      </p:sp>
      <p:sp>
        <p:nvSpPr>
          <p:cNvPr id="5" name="Footer Placeholder 4"/>
          <p:cNvSpPr>
            <a:spLocks noGrp="1"/>
          </p:cNvSpPr>
          <p:nvPr>
            <p:ph type="ftr" sz="quarter" idx="11"/>
          </p:nvPr>
        </p:nvSpPr>
        <p:spPr/>
        <p:txBody>
          <a:bodyPr/>
          <a:lstStyle/>
          <a:p>
            <a:endParaRPr lang="en-US" dirty="0"/>
          </a:p>
        </p:txBody>
      </p:sp>
    </p:spTree>
    <p:extLst>
      <p:ext uri="{BB962C8B-B14F-4D97-AF65-F5344CB8AC3E}">
        <p14:creationId xmlns:p14="http://schemas.microsoft.com/office/powerpoint/2010/main" val="299896539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4572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b="1" i="0" dirty="0">
                <a:cs typeface="Arial" panose="020B0604020202020204" pitchFamily="34" charset="0"/>
              </a:rPr>
              <a:t>Deloitte –</a:t>
            </a:r>
            <a:r>
              <a:rPr lang="en-US" b="1" i="0" baseline="0" dirty="0">
                <a:cs typeface="Arial" panose="020B0604020202020204" pitchFamily="34" charset="0"/>
              </a:rPr>
              <a:t> Farah</a:t>
            </a:r>
          </a:p>
          <a:p>
            <a:pPr marL="0" indent="0">
              <a:buFontTx/>
              <a:buNone/>
            </a:pPr>
            <a:endParaRPr lang="en-US" dirty="0">
              <a:solidFill>
                <a:schemeClr val="tx1"/>
              </a:solidFill>
            </a:endParaRPr>
          </a:p>
          <a:p>
            <a:pPr marL="0" indent="0">
              <a:buFontTx/>
              <a:buNone/>
            </a:pPr>
            <a:r>
              <a:rPr lang="en-US" dirty="0">
                <a:solidFill>
                  <a:schemeClr val="tx1"/>
                </a:solidFill>
              </a:rPr>
              <a:t>This slide provides information on </a:t>
            </a:r>
            <a:r>
              <a:rPr lang="en-US" baseline="0" dirty="0">
                <a:solidFill>
                  <a:schemeClr val="tx1"/>
                </a:solidFill>
              </a:rPr>
              <a:t>the</a:t>
            </a:r>
            <a:r>
              <a:rPr lang="en-US" dirty="0">
                <a:solidFill>
                  <a:schemeClr val="tx1"/>
                </a:solidFill>
              </a:rPr>
              <a:t> topics covered in the CMS Submission Instructions. </a:t>
            </a:r>
          </a:p>
          <a:p>
            <a:pPr marL="0" indent="0">
              <a:buFontTx/>
              <a:buNone/>
            </a:pPr>
            <a:endParaRPr lang="en-US" dirty="0">
              <a:solidFill>
                <a:schemeClr val="tx1"/>
              </a:solidFill>
            </a:endParaRPr>
          </a:p>
          <a:p>
            <a:pPr marL="0" indent="0">
              <a:buFontTx/>
              <a:buNone/>
            </a:pPr>
            <a:r>
              <a:rPr lang="en-US" dirty="0">
                <a:solidFill>
                  <a:schemeClr val="tx1"/>
                </a:solidFill>
              </a:rPr>
              <a:t>These topics include:</a:t>
            </a:r>
          </a:p>
          <a:p>
            <a:pPr marL="171450" indent="-171450">
              <a:buFont typeface="Arial" panose="020B0604020202020204" pitchFamily="34" charset="0"/>
              <a:buChar char="•"/>
            </a:pPr>
            <a:r>
              <a:rPr lang="en-US" sz="1200" dirty="0"/>
              <a:t>National RADV Background and Requirements</a:t>
            </a:r>
          </a:p>
          <a:p>
            <a:pPr marL="171450" indent="-171450">
              <a:buFont typeface="Arial" panose="020B0604020202020204" pitchFamily="34" charset="0"/>
              <a:buChar char="•"/>
            </a:pPr>
            <a:r>
              <a:rPr lang="en-US" sz="1200" dirty="0"/>
              <a:t>Requesting Medical Records from Providers </a:t>
            </a:r>
          </a:p>
          <a:p>
            <a:pPr marL="171450" indent="-171450">
              <a:buFont typeface="Arial" panose="020B0604020202020204" pitchFamily="34" charset="0"/>
              <a:buChar char="•"/>
            </a:pPr>
            <a:r>
              <a:rPr lang="en-US" sz="1200" dirty="0"/>
              <a:t>Medical Record Selection Criteria </a:t>
            </a:r>
          </a:p>
          <a:p>
            <a:pPr marL="171450" indent="-171450">
              <a:buFont typeface="Arial" panose="020B0604020202020204" pitchFamily="34" charset="0"/>
              <a:buChar char="•"/>
            </a:pPr>
            <a:r>
              <a:rPr lang="en-US" sz="1200" dirty="0"/>
              <a:t>CMS-Generated Attestations </a:t>
            </a:r>
          </a:p>
          <a:p>
            <a:pPr marL="171450" indent="-171450">
              <a:buFont typeface="Arial" panose="020B0604020202020204" pitchFamily="34" charset="0"/>
              <a:buChar char="•"/>
            </a:pPr>
            <a:r>
              <a:rPr lang="en-US" sz="1200" dirty="0"/>
              <a:t>Preparing the Medical Record File</a:t>
            </a:r>
          </a:p>
          <a:p>
            <a:pPr marL="171450" indent="-171450">
              <a:buFont typeface="Arial" panose="020B0604020202020204" pitchFamily="34" charset="0"/>
              <a:buChar char="•"/>
            </a:pPr>
            <a:r>
              <a:rPr lang="en-US" sz="1200" dirty="0"/>
              <a:t>Checking the Medical Record File Before Submission</a:t>
            </a:r>
          </a:p>
          <a:p>
            <a:pPr marL="171450" indent="-171450">
              <a:buFont typeface="Arial" panose="020B0604020202020204" pitchFamily="34" charset="0"/>
              <a:buChar char="•"/>
            </a:pPr>
            <a:r>
              <a:rPr lang="en-US" sz="1200" dirty="0"/>
              <a:t>Feedback Available Within HPMS  </a:t>
            </a:r>
          </a:p>
          <a:p>
            <a:pPr marL="171450" indent="-171450">
              <a:buFont typeface="Arial" panose="020B0604020202020204" pitchFamily="34" charset="0"/>
              <a:buChar char="•"/>
            </a:pPr>
            <a:r>
              <a:rPr lang="en-US" sz="1200" dirty="0"/>
              <a:t>Contact Information</a:t>
            </a:r>
          </a:p>
          <a:p>
            <a:pPr marL="0" indent="0">
              <a:buFontTx/>
              <a:buNone/>
            </a:pPr>
            <a:endParaRPr lang="en-US" dirty="0">
              <a:solidFill>
                <a:schemeClr val="tx1"/>
              </a:solidFill>
            </a:endParaRPr>
          </a:p>
        </p:txBody>
      </p:sp>
      <p:sp>
        <p:nvSpPr>
          <p:cNvPr id="4" name="Slide Number Placeholder 3"/>
          <p:cNvSpPr>
            <a:spLocks noGrp="1"/>
          </p:cNvSpPr>
          <p:nvPr>
            <p:ph type="sldNum" sz="quarter" idx="10"/>
          </p:nvPr>
        </p:nvSpPr>
        <p:spPr/>
        <p:txBody>
          <a:bodyPr/>
          <a:lstStyle/>
          <a:p>
            <a:fld id="{7B898A01-842B-0042-9AB7-55364486B929}" type="slidenum">
              <a:rPr lang="en-US" smtClean="0"/>
              <a:pPr/>
              <a:t>18</a:t>
            </a:fld>
            <a:endParaRPr lang="en-US" dirty="0"/>
          </a:p>
        </p:txBody>
      </p:sp>
      <p:sp>
        <p:nvSpPr>
          <p:cNvPr id="5" name="Footer Placeholder 4"/>
          <p:cNvSpPr>
            <a:spLocks noGrp="1"/>
          </p:cNvSpPr>
          <p:nvPr>
            <p:ph type="ftr" sz="quarter" idx="11"/>
          </p:nvPr>
        </p:nvSpPr>
        <p:spPr/>
        <p:txBody>
          <a:bodyPr/>
          <a:lstStyle/>
          <a:p>
            <a:endParaRPr lang="en-US" dirty="0"/>
          </a:p>
        </p:txBody>
      </p:sp>
    </p:spTree>
    <p:extLst>
      <p:ext uri="{BB962C8B-B14F-4D97-AF65-F5344CB8AC3E}">
        <p14:creationId xmlns:p14="http://schemas.microsoft.com/office/powerpoint/2010/main" val="183410450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Rectangle 7"/>
          <p:cNvSpPr>
            <a:spLocks noGrp="1" noChangeArrowheads="1"/>
          </p:cNvSpPr>
          <p:nvPr>
            <p:ph type="sldNum" sz="quarter" idx="5"/>
          </p:nvPr>
        </p:nvSpPr>
        <p:spPr>
          <a:noFill/>
        </p:spPr>
        <p:txBody>
          <a:bodyPr/>
          <a:lstStyle/>
          <a:p>
            <a:fld id="{A88A6F88-5F90-46BF-8316-68A7314902F4}" type="slidenum">
              <a:rPr lang="en-US" smtClean="0"/>
              <a:pPr/>
              <a:t>19</a:t>
            </a:fld>
            <a:endParaRPr lang="en-US" dirty="0"/>
          </a:p>
        </p:txBody>
      </p:sp>
      <p:sp>
        <p:nvSpPr>
          <p:cNvPr id="88067" name="Rectangle 2"/>
          <p:cNvSpPr>
            <a:spLocks noGrp="1" noRot="1" noChangeAspect="1" noChangeArrowheads="1" noTextEdit="1"/>
          </p:cNvSpPr>
          <p:nvPr>
            <p:ph type="sldImg"/>
          </p:nvPr>
        </p:nvSpPr>
        <p:spPr>
          <a:ln/>
        </p:spPr>
      </p:sp>
      <p:sp>
        <p:nvSpPr>
          <p:cNvPr id="88068" name="Rectangle 3"/>
          <p:cNvSpPr>
            <a:spLocks noGrp="1" noChangeArrowheads="1"/>
          </p:cNvSpPr>
          <p:nvPr>
            <p:ph type="body" idx="1"/>
          </p:nvPr>
        </p:nvSpPr>
        <p:spPr>
          <a:noFill/>
          <a:ln/>
        </p:spPr>
        <p:txBody>
          <a:bodyPr/>
          <a:lstStyle/>
          <a:p>
            <a:pPr marL="0" marR="0" lvl="1" indent="0" algn="l" defTabSz="463836" rtl="0" eaLnBrk="1" fontAlgn="auto" latinLnBrk="0" hangingPunct="1">
              <a:lnSpc>
                <a:spcPct val="100000"/>
              </a:lnSpc>
              <a:spcBef>
                <a:spcPts val="0"/>
              </a:spcBef>
              <a:spcAft>
                <a:spcPts val="0"/>
              </a:spcAft>
              <a:buClrTx/>
              <a:buSzTx/>
              <a:buFont typeface="Arial" panose="020B0604020202020204" pitchFamily="34" charset="0"/>
              <a:buNone/>
              <a:tabLst/>
              <a:defRPr/>
            </a:pPr>
            <a:r>
              <a:rPr lang="en-US" b="1" i="0" dirty="0">
                <a:cs typeface="Arial" panose="020B0604020202020204" pitchFamily="34" charset="0"/>
              </a:rPr>
              <a:t>Deloitte –</a:t>
            </a:r>
            <a:r>
              <a:rPr lang="en-US" b="1" i="0" baseline="0" dirty="0">
                <a:cs typeface="Arial" panose="020B0604020202020204" pitchFamily="34" charset="0"/>
              </a:rPr>
              <a:t> Farah Malik:</a:t>
            </a:r>
          </a:p>
          <a:p>
            <a:pPr marL="0" lvl="1" indent="0" defTabSz="463836">
              <a:buFont typeface="Arial" panose="020B0604020202020204" pitchFamily="34" charset="0"/>
              <a:buNone/>
              <a:defRPr/>
            </a:pPr>
            <a:endParaRPr lang="en-US" dirty="0"/>
          </a:p>
          <a:p>
            <a:pPr marL="0" lvl="1" indent="0" defTabSz="463836">
              <a:buFontTx/>
              <a:buNone/>
              <a:defRPr/>
            </a:pPr>
            <a:r>
              <a:rPr lang="en-US" dirty="0"/>
              <a:t>Now</a:t>
            </a:r>
            <a:r>
              <a:rPr lang="en-US" b="1" u="sng" dirty="0"/>
              <a:t>,</a:t>
            </a:r>
            <a:r>
              <a:rPr lang="en-US" dirty="0"/>
              <a:t> for some information about the Enrollee list, which as mentioned on an earlier slide is found in the National RADV Document Library. This is a Microsoft Excel file which contains the beneficiaries sampled for NAT18 RADV and their CMS-HCCs, for which MA Organizations will be submitting supporting medical record documentation.  It also contains Health Maintenance Organization Identification (HMOID</a:t>
            </a:r>
            <a:r>
              <a:rPr lang="en-US" b="1" dirty="0"/>
              <a:t>)</a:t>
            </a:r>
            <a:r>
              <a:rPr lang="en-US" dirty="0"/>
              <a:t> information and associated diagnoses. </a:t>
            </a:r>
          </a:p>
          <a:p>
            <a:pPr marL="0" lvl="1" indent="0" defTabSz="463836">
              <a:buFontTx/>
              <a:buNone/>
              <a:defRPr/>
            </a:pPr>
            <a:endParaRPr lang="en-US" dirty="0">
              <a:solidFill>
                <a:srgbClr val="FF0000"/>
              </a:solidFill>
            </a:endParaRPr>
          </a:p>
          <a:p>
            <a:pPr marL="0" lvl="1" indent="0" defTabSz="463836">
              <a:buFontTx/>
              <a:buNone/>
              <a:defRPr/>
            </a:pPr>
            <a:r>
              <a:rPr lang="en-US" dirty="0"/>
              <a:t>Supplemental HIC information is provided by incorporating the RRBHIC </a:t>
            </a:r>
            <a:r>
              <a:rPr lang="en-US" b="0" i="0" u="none" dirty="0"/>
              <a:t>and MBI variables. This allows cross-referencing against </a:t>
            </a:r>
            <a:r>
              <a:rPr lang="en-US" b="0" i="0" u="none" strike="noStrike" baseline="0" dirty="0"/>
              <a:t>the CMS Master Enrollment Databases </a:t>
            </a:r>
            <a:r>
              <a:rPr lang="en-US" b="0" i="0" u="none" dirty="0"/>
              <a:t>(if needed). </a:t>
            </a:r>
          </a:p>
          <a:p>
            <a:pPr marL="0" lvl="1" indent="0" defTabSz="463836">
              <a:buFontTx/>
              <a:buNone/>
              <a:defRPr/>
            </a:pPr>
            <a:endParaRPr lang="en-US" dirty="0"/>
          </a:p>
          <a:p>
            <a:pPr marL="0" lvl="0" indent="0">
              <a:buFontTx/>
              <a:buNone/>
            </a:pPr>
            <a:r>
              <a:rPr lang="en-US" dirty="0"/>
              <a:t>Each observation listed in the file is related to an enrollee CMS-HCC, which means for enrollees with multiple HCCs, multiple lines will be present for that same enrollee. For example, if an enrollee is listed 4 separate times, this is because there are 4 unique CMS-HCCs associated with that enrollee.</a:t>
            </a:r>
          </a:p>
          <a:p>
            <a:pPr lvl="0"/>
            <a:endParaRPr lang="en-US" sz="1200" kern="1200" dirty="0">
              <a:solidFill>
                <a:schemeClr val="tx1"/>
              </a:solidFill>
              <a:effectLst/>
              <a:latin typeface="+mn-lt"/>
              <a:ea typeface="+mn-ea"/>
              <a:cs typeface="+mn-cs"/>
            </a:endParaRPr>
          </a:p>
        </p:txBody>
      </p:sp>
      <p:sp>
        <p:nvSpPr>
          <p:cNvPr id="2" name="Footer Placeholder 1"/>
          <p:cNvSpPr>
            <a:spLocks noGrp="1"/>
          </p:cNvSpPr>
          <p:nvPr>
            <p:ph type="ftr" sz="quarter" idx="10"/>
          </p:nvPr>
        </p:nvSpPr>
        <p:spPr/>
        <p:txBody>
          <a:bodyPr/>
          <a:lstStyle/>
          <a:p>
            <a:endParaRPr lang="en-US" dirty="0"/>
          </a:p>
        </p:txBody>
      </p:sp>
    </p:spTree>
    <p:extLst>
      <p:ext uri="{BB962C8B-B14F-4D97-AF65-F5344CB8AC3E}">
        <p14:creationId xmlns:p14="http://schemas.microsoft.com/office/powerpoint/2010/main" val="194202131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spcBef>
                <a:spcPts val="1200"/>
              </a:spcBef>
            </a:pPr>
            <a:r>
              <a:rPr lang="en-US" b="1" i="0" dirty="0">
                <a:cs typeface="Arial" panose="020B0604020202020204" pitchFamily="34" charset="0"/>
              </a:rPr>
              <a:t>RELI – Jessica</a:t>
            </a:r>
          </a:p>
          <a:p>
            <a:pPr>
              <a:spcBef>
                <a:spcPts val="1200"/>
              </a:spcBef>
            </a:pPr>
            <a:endParaRPr lang="en-US" sz="1200" b="1" i="0" dirty="0">
              <a:cs typeface="Arial" panose="020B0604020202020204" pitchFamily="34" charset="0"/>
            </a:endParaRPr>
          </a:p>
          <a:p>
            <a:pPr>
              <a:spcBef>
                <a:spcPts val="1200"/>
              </a:spcBef>
            </a:pPr>
            <a:r>
              <a:rPr lang="en-US" sz="1200" dirty="0">
                <a:cs typeface="Times New Roman" panose="02020603050405020304" pitchFamily="18" charset="0"/>
              </a:rPr>
              <a:t>To expand your display to full screen, select the double arrow in the top right corner of the event screen.</a:t>
            </a:r>
          </a:p>
          <a:p>
            <a:pPr>
              <a:spcBef>
                <a:spcPts val="1200"/>
              </a:spcBef>
            </a:pPr>
            <a:endParaRPr lang="en-US" sz="1200" dirty="0">
              <a:cs typeface="Times New Roman" panose="02020603050405020304" pitchFamily="18" charset="0"/>
            </a:endParaRPr>
          </a:p>
          <a:p>
            <a:pPr>
              <a:spcBef>
                <a:spcPts val="1200"/>
              </a:spcBef>
            </a:pPr>
            <a:r>
              <a:rPr lang="en-US" sz="1200" dirty="0">
                <a:cs typeface="Times New Roman" panose="02020603050405020304" pitchFamily="18" charset="0"/>
              </a:rPr>
              <a:t>To submit questions during the teleconference, select the Q&amp;A feature and enter your question</a:t>
            </a:r>
          </a:p>
          <a:p>
            <a:pPr>
              <a:spcBef>
                <a:spcPts val="1200"/>
              </a:spcBef>
            </a:pPr>
            <a:endParaRPr lang="en-US" sz="1200" dirty="0">
              <a:cs typeface="Times New Roman" panose="02020603050405020304" pitchFamily="18" charset="0"/>
            </a:endParaRPr>
          </a:p>
          <a:p>
            <a:pPr>
              <a:spcBef>
                <a:spcPts val="1200"/>
              </a:spcBef>
            </a:pPr>
            <a:r>
              <a:rPr lang="en-US" sz="1200" dirty="0">
                <a:cs typeface="Times New Roman" panose="02020603050405020304" pitchFamily="18" charset="0"/>
              </a:rPr>
              <a:t>Questions asked using this feature will be answered at the end of the demonstration</a:t>
            </a:r>
            <a:r>
              <a:rPr lang="en-US" sz="1100" dirty="0">
                <a:cs typeface="Times New Roman" panose="02020603050405020304" pitchFamily="18" charset="0"/>
              </a:rPr>
              <a:t> </a:t>
            </a:r>
          </a:p>
          <a:p>
            <a:pPr marL="0" marR="0" lvl="0" indent="0" algn="l" defTabSz="457200" rtl="0" eaLnBrk="1" fontAlgn="auto" latinLnBrk="0" hangingPunct="1">
              <a:lnSpc>
                <a:spcPct val="100000"/>
              </a:lnSpc>
              <a:spcBef>
                <a:spcPct val="0"/>
              </a:spcBef>
              <a:spcAft>
                <a:spcPts val="0"/>
              </a:spcAft>
              <a:buClrTx/>
              <a:buSzTx/>
              <a:buFont typeface="Arial" pitchFamily="34" charset="0"/>
              <a:buNone/>
              <a:tabLst/>
              <a:defRPr/>
            </a:pPr>
            <a:endParaRPr lang="en-US" b="1" i="0" dirty="0">
              <a:cs typeface="Arial" panose="020B0604020202020204" pitchFamily="34" charset="0"/>
            </a:endParaRPr>
          </a:p>
          <a:p>
            <a:endParaRPr lang="en-US" dirty="0"/>
          </a:p>
          <a:p>
            <a:pPr marL="0" marR="0" lvl="0" indent="0" algn="l" defTabSz="4572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baseline="0" dirty="0"/>
              <a:t>I will now turn the presentation over to Joanne Davis from CMS</a:t>
            </a:r>
            <a:endParaRPr lang="en-US" dirty="0"/>
          </a:p>
        </p:txBody>
      </p:sp>
      <p:sp>
        <p:nvSpPr>
          <p:cNvPr id="4" name="Slide Number Placeholder 3"/>
          <p:cNvSpPr>
            <a:spLocks noGrp="1"/>
          </p:cNvSpPr>
          <p:nvPr>
            <p:ph type="sldNum" sz="quarter" idx="10"/>
          </p:nvPr>
        </p:nvSpPr>
        <p:spPr/>
        <p:txBody>
          <a:bodyPr/>
          <a:lstStyle/>
          <a:p>
            <a:fld id="{7B898A01-842B-0042-9AB7-55364486B929}" type="slidenum">
              <a:rPr lang="en-US" smtClean="0"/>
              <a:pPr/>
              <a:t>2</a:t>
            </a:fld>
            <a:endParaRPr lang="en-US" dirty="0"/>
          </a:p>
        </p:txBody>
      </p:sp>
      <p:sp>
        <p:nvSpPr>
          <p:cNvPr id="5" name="Footer Placeholder 4"/>
          <p:cNvSpPr>
            <a:spLocks noGrp="1"/>
          </p:cNvSpPr>
          <p:nvPr>
            <p:ph type="ftr" sz="quarter" idx="11"/>
          </p:nvPr>
        </p:nvSpPr>
        <p:spPr/>
        <p:txBody>
          <a:bodyPr/>
          <a:lstStyle/>
          <a:p>
            <a:endParaRPr lang="en-US" dirty="0"/>
          </a:p>
        </p:txBody>
      </p:sp>
    </p:spTree>
    <p:extLst>
      <p:ext uri="{BB962C8B-B14F-4D97-AF65-F5344CB8AC3E}">
        <p14:creationId xmlns:p14="http://schemas.microsoft.com/office/powerpoint/2010/main" val="337606558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Rectangle 7"/>
          <p:cNvSpPr>
            <a:spLocks noGrp="1" noChangeArrowheads="1"/>
          </p:cNvSpPr>
          <p:nvPr>
            <p:ph type="sldNum" sz="quarter" idx="5"/>
          </p:nvPr>
        </p:nvSpPr>
        <p:spPr>
          <a:noFill/>
        </p:spPr>
        <p:txBody>
          <a:bodyPr/>
          <a:lstStyle/>
          <a:p>
            <a:fld id="{A88A6F88-5F90-46BF-8316-68A7314902F4}" type="slidenum">
              <a:rPr lang="en-US" smtClean="0"/>
              <a:pPr/>
              <a:t>20</a:t>
            </a:fld>
            <a:endParaRPr lang="en-US" dirty="0"/>
          </a:p>
        </p:txBody>
      </p:sp>
      <p:sp>
        <p:nvSpPr>
          <p:cNvPr id="88067" name="Rectangle 2"/>
          <p:cNvSpPr>
            <a:spLocks noGrp="1" noRot="1" noChangeAspect="1" noChangeArrowheads="1" noTextEdit="1"/>
          </p:cNvSpPr>
          <p:nvPr>
            <p:ph type="sldImg"/>
          </p:nvPr>
        </p:nvSpPr>
        <p:spPr>
          <a:ln/>
        </p:spPr>
      </p:sp>
      <p:sp>
        <p:nvSpPr>
          <p:cNvPr id="88068" name="Rectangle 3"/>
          <p:cNvSpPr>
            <a:spLocks noGrp="1" noChangeArrowheads="1"/>
          </p:cNvSpPr>
          <p:nvPr>
            <p:ph type="body" idx="1"/>
          </p:nvPr>
        </p:nvSpPr>
        <p:spPr>
          <a:noFill/>
          <a:ln/>
        </p:spPr>
        <p:txBody>
          <a:bodyPr/>
          <a:lstStyle/>
          <a:p>
            <a:pPr marL="0" marR="0" lvl="0" indent="0" algn="l" defTabSz="4572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b="1" i="0" dirty="0">
                <a:cs typeface="Arial" panose="020B0604020202020204" pitchFamily="34" charset="0"/>
              </a:rPr>
              <a:t>Deloitte –</a:t>
            </a:r>
            <a:r>
              <a:rPr lang="en-US" b="1" i="0" baseline="0" dirty="0">
                <a:cs typeface="Arial" panose="020B0604020202020204" pitchFamily="34" charset="0"/>
              </a:rPr>
              <a:t> Farah Malik:</a:t>
            </a:r>
          </a:p>
          <a:p>
            <a:pPr marL="0" indent="0">
              <a:buFont typeface="Arial" panose="020B0604020202020204" pitchFamily="34" charset="0"/>
              <a:buNone/>
            </a:pPr>
            <a:endParaRPr lang="en-US" dirty="0"/>
          </a:p>
          <a:p>
            <a:pPr marL="0" indent="0">
              <a:buFontTx/>
              <a:buNone/>
            </a:pPr>
            <a:r>
              <a:rPr lang="en-US" dirty="0"/>
              <a:t>The data dictionary is a PDF file that provides definitions for each of the variables in the enrollee list. The variables are listed in the same order as they appear in the enrollee list. There are three columns in the data dictionary:</a:t>
            </a:r>
          </a:p>
          <a:p>
            <a:pPr marL="457200" lvl="1" indent="0">
              <a:buFontTx/>
              <a:buNone/>
            </a:pPr>
            <a:r>
              <a:rPr lang="en-US" dirty="0"/>
              <a:t>Column 1 – the order the variable appears</a:t>
            </a:r>
          </a:p>
          <a:p>
            <a:pPr marL="457200" lvl="1" indent="0">
              <a:buFontTx/>
              <a:buNone/>
            </a:pPr>
            <a:r>
              <a:rPr lang="en-US" dirty="0"/>
              <a:t>Column 2 – Data Element/Label</a:t>
            </a:r>
          </a:p>
          <a:p>
            <a:pPr marL="457200" lvl="1" indent="0">
              <a:buFontTx/>
              <a:buNone/>
            </a:pPr>
            <a:r>
              <a:rPr lang="en-US" dirty="0"/>
              <a:t>Column 3 – Description</a:t>
            </a:r>
          </a:p>
          <a:p>
            <a:pPr lvl="1">
              <a:buFontTx/>
              <a:buNone/>
            </a:pPr>
            <a:endParaRPr lang="en-US" dirty="0"/>
          </a:p>
          <a:p>
            <a:pPr marL="0" lvl="0" indent="0">
              <a:buFontTx/>
              <a:buNone/>
            </a:pPr>
            <a:r>
              <a:rPr lang="en-US" dirty="0"/>
              <a:t>The data dictionary can be used in conjunction with the enrollee list if details are needed about a specific variable. </a:t>
            </a:r>
          </a:p>
          <a:p>
            <a:pPr marL="0" lvl="0" indent="0" eaLnBrk="1" hangingPunct="1">
              <a:spcBef>
                <a:spcPct val="0"/>
              </a:spcBef>
              <a:buFontTx/>
              <a:buNone/>
            </a:pPr>
            <a:endParaRPr lang="en-US" u="sng" baseline="0" dirty="0"/>
          </a:p>
          <a:p>
            <a:pPr marL="0" lvl="0" indent="0" eaLnBrk="1" hangingPunct="1">
              <a:spcBef>
                <a:spcPct val="0"/>
              </a:spcBef>
              <a:buFontTx/>
              <a:buNone/>
            </a:pPr>
            <a:r>
              <a:rPr lang="en-US" baseline="0" dirty="0"/>
              <a:t>I will now turn the presentation over to Michelle Atkins from RELI Group, also a CMS contractor.</a:t>
            </a:r>
          </a:p>
        </p:txBody>
      </p:sp>
      <p:sp>
        <p:nvSpPr>
          <p:cNvPr id="2" name="Footer Placeholder 1"/>
          <p:cNvSpPr>
            <a:spLocks noGrp="1"/>
          </p:cNvSpPr>
          <p:nvPr>
            <p:ph type="ftr" sz="quarter" idx="10"/>
          </p:nvPr>
        </p:nvSpPr>
        <p:spPr/>
        <p:txBody>
          <a:bodyPr/>
          <a:lstStyle/>
          <a:p>
            <a:endParaRPr lang="en-US" dirty="0"/>
          </a:p>
        </p:txBody>
      </p:sp>
    </p:spTree>
    <p:extLst>
      <p:ext uri="{BB962C8B-B14F-4D97-AF65-F5344CB8AC3E}">
        <p14:creationId xmlns:p14="http://schemas.microsoft.com/office/powerpoint/2010/main" val="3264950232"/>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4572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b="1" i="0" dirty="0">
                <a:cs typeface="Arial" panose="020B0604020202020204" pitchFamily="34" charset="0"/>
              </a:rPr>
              <a:t>RELI – Michelle Atkins:</a:t>
            </a:r>
          </a:p>
          <a:p>
            <a:pPr marL="0" marR="0" lvl="0" indent="0" algn="l" defTabSz="457200" rtl="0" eaLnBrk="1" fontAlgn="auto" latinLnBrk="0" hangingPunct="1">
              <a:lnSpc>
                <a:spcPct val="100000"/>
              </a:lnSpc>
              <a:spcBef>
                <a:spcPts val="0"/>
              </a:spcBef>
              <a:spcAft>
                <a:spcPts val="0"/>
              </a:spcAft>
              <a:buClrTx/>
              <a:buSzTx/>
              <a:buFontTx/>
              <a:buNone/>
              <a:tabLst/>
              <a:defRPr/>
            </a:pPr>
            <a:endParaRPr lang="en-US" i="0" dirty="0">
              <a:cs typeface="Arial" panose="020B0604020202020204" pitchFamily="34" charset="0"/>
            </a:endParaRPr>
          </a:p>
          <a:p>
            <a:pPr marL="0" marR="0" lvl="0" indent="0" algn="l" defTabSz="457200" rtl="0" eaLnBrk="1" fontAlgn="auto" latinLnBrk="0" hangingPunct="1">
              <a:lnSpc>
                <a:spcPct val="100000"/>
              </a:lnSpc>
              <a:spcBef>
                <a:spcPts val="0"/>
              </a:spcBef>
              <a:spcAft>
                <a:spcPts val="0"/>
              </a:spcAft>
              <a:buClrTx/>
              <a:buSzTx/>
              <a:buFontTx/>
              <a:buNone/>
              <a:tabLst/>
              <a:defRPr/>
            </a:pPr>
            <a:r>
              <a:rPr lang="en-US" i="0" dirty="0">
                <a:cs typeface="Arial" panose="020B0604020202020204" pitchFamily="34" charset="0"/>
              </a:rPr>
              <a:t>Thank you</a:t>
            </a:r>
            <a:r>
              <a:rPr lang="en-US" b="0" i="0" u="none" dirty="0">
                <a:cs typeface="Arial" panose="020B0604020202020204" pitchFamily="34" charset="0"/>
              </a:rPr>
              <a:t>, Farah.</a:t>
            </a:r>
          </a:p>
          <a:p>
            <a:pPr marL="0" marR="0" lvl="0" indent="0" algn="l" defTabSz="457200" rtl="0" eaLnBrk="1" fontAlgn="auto" latinLnBrk="0" hangingPunct="1">
              <a:lnSpc>
                <a:spcPct val="100000"/>
              </a:lnSpc>
              <a:spcBef>
                <a:spcPts val="0"/>
              </a:spcBef>
              <a:spcAft>
                <a:spcPts val="0"/>
              </a:spcAft>
              <a:buClrTx/>
              <a:buSzTx/>
              <a:buFontTx/>
              <a:buNone/>
              <a:tabLst/>
              <a:defRPr/>
            </a:pPr>
            <a:endParaRPr lang="en-US" i="0" dirty="0">
              <a:cs typeface="Arial" panose="020B0604020202020204" pitchFamily="34" charset="0"/>
            </a:endParaRPr>
          </a:p>
          <a:p>
            <a:pPr marL="0" marR="0" lvl="0" indent="0" algn="l" defTabSz="457200" rtl="0" eaLnBrk="1" fontAlgn="auto" latinLnBrk="0" hangingPunct="1">
              <a:lnSpc>
                <a:spcPct val="100000"/>
              </a:lnSpc>
              <a:spcBef>
                <a:spcPts val="0"/>
              </a:spcBef>
              <a:spcAft>
                <a:spcPts val="0"/>
              </a:spcAft>
              <a:buClrTx/>
              <a:buSzTx/>
              <a:buFontTx/>
              <a:buNone/>
              <a:tabLst/>
              <a:defRPr/>
            </a:pPr>
            <a:r>
              <a:rPr lang="en-US" i="0" dirty="0">
                <a:cs typeface="Arial" panose="020B0604020202020204" pitchFamily="34" charset="0"/>
              </a:rPr>
              <a:t>I will now</a:t>
            </a:r>
            <a:r>
              <a:rPr lang="en-US" i="0" baseline="0" dirty="0">
                <a:cs typeface="Arial" panose="020B0604020202020204" pitchFamily="34" charset="0"/>
              </a:rPr>
              <a:t> present information about the Medical Record Request Process, which begins on slide 22.</a:t>
            </a:r>
            <a:endParaRPr lang="en-US" i="0" baseline="0" dirty="0">
              <a:cs typeface="+mn-cs"/>
            </a:endParaRPr>
          </a:p>
          <a:p>
            <a:endParaRPr lang="en-US" dirty="0"/>
          </a:p>
        </p:txBody>
      </p:sp>
      <p:sp>
        <p:nvSpPr>
          <p:cNvPr id="4" name="Footer Placeholder 3"/>
          <p:cNvSpPr>
            <a:spLocks noGrp="1"/>
          </p:cNvSpPr>
          <p:nvPr>
            <p:ph type="ftr" sz="quarter" idx="10"/>
          </p:nvPr>
        </p:nvSpPr>
        <p:spPr/>
        <p:txBody>
          <a:bodyPr/>
          <a:lstStyle/>
          <a:p>
            <a:endParaRPr lang="en-US" dirty="0"/>
          </a:p>
        </p:txBody>
      </p:sp>
      <p:sp>
        <p:nvSpPr>
          <p:cNvPr id="5" name="Slide Number Placeholder 4"/>
          <p:cNvSpPr>
            <a:spLocks noGrp="1"/>
          </p:cNvSpPr>
          <p:nvPr>
            <p:ph type="sldNum" sz="quarter" idx="11"/>
          </p:nvPr>
        </p:nvSpPr>
        <p:spPr/>
        <p:txBody>
          <a:bodyPr/>
          <a:lstStyle/>
          <a:p>
            <a:fld id="{7B898A01-842B-0042-9AB7-55364486B929}" type="slidenum">
              <a:rPr lang="en-US" smtClean="0"/>
              <a:pPr/>
              <a:t>21</a:t>
            </a:fld>
            <a:endParaRPr lang="en-US" dirty="0"/>
          </a:p>
        </p:txBody>
      </p:sp>
    </p:spTree>
    <p:extLst>
      <p:ext uri="{BB962C8B-B14F-4D97-AF65-F5344CB8AC3E}">
        <p14:creationId xmlns:p14="http://schemas.microsoft.com/office/powerpoint/2010/main" val="2622879490"/>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lvl="0" indent="0" algn="l" defTabSz="4572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b="1" i="0" dirty="0">
                <a:cs typeface="Arial" panose="020B0604020202020204" pitchFamily="34" charset="0"/>
              </a:rPr>
              <a:t>RELI – Michelle Atkins:</a:t>
            </a:r>
          </a:p>
          <a:p>
            <a:pPr marL="0" indent="0">
              <a:buFont typeface="Arial" panose="020B0604020202020204" pitchFamily="34" charset="0"/>
              <a:buNone/>
            </a:pPr>
            <a:endParaRPr lang="en-US" dirty="0">
              <a:solidFill>
                <a:schemeClr val="tx1"/>
              </a:solidFill>
            </a:endParaRPr>
          </a:p>
          <a:p>
            <a:pPr marL="0" indent="0">
              <a:buFontTx/>
              <a:buNone/>
            </a:pPr>
            <a:r>
              <a:rPr lang="en-US" dirty="0">
                <a:solidFill>
                  <a:schemeClr val="tx1"/>
                </a:solidFill>
              </a:rPr>
              <a:t>For this National RADV activity,</a:t>
            </a:r>
            <a:r>
              <a:rPr lang="en-US" baseline="0" dirty="0">
                <a:solidFill>
                  <a:schemeClr val="tx1"/>
                </a:solidFill>
              </a:rPr>
              <a:t> </a:t>
            </a:r>
            <a:r>
              <a:rPr lang="en-US" dirty="0">
                <a:solidFill>
                  <a:schemeClr val="tx1"/>
                </a:solidFill>
              </a:rPr>
              <a:t>a medical record represents one face-to-face encounter on one date of service. A medical record does not refer to a beneficiary’s entire medical record for the data collection period. The medical record should relate to one date of service for an outpatient or physician visit or the range of dates for an inpatient visit from admission to discharge.</a:t>
            </a:r>
          </a:p>
        </p:txBody>
      </p:sp>
      <p:sp>
        <p:nvSpPr>
          <p:cNvPr id="4" name="Slide Number Placeholder 3"/>
          <p:cNvSpPr>
            <a:spLocks noGrp="1"/>
          </p:cNvSpPr>
          <p:nvPr>
            <p:ph type="sldNum" sz="quarter" idx="10"/>
          </p:nvPr>
        </p:nvSpPr>
        <p:spPr/>
        <p:txBody>
          <a:bodyPr/>
          <a:lstStyle/>
          <a:p>
            <a:pPr>
              <a:defRPr/>
            </a:pPr>
            <a:endParaRPr lang="en-US" dirty="0"/>
          </a:p>
        </p:txBody>
      </p:sp>
      <p:sp>
        <p:nvSpPr>
          <p:cNvPr id="5" name="Footer Placeholder 4"/>
          <p:cNvSpPr>
            <a:spLocks noGrp="1"/>
          </p:cNvSpPr>
          <p:nvPr>
            <p:ph type="ftr" sz="quarter" idx="11"/>
          </p:nvPr>
        </p:nvSpPr>
        <p:spPr/>
        <p:txBody>
          <a:bodyPr/>
          <a:lstStyle/>
          <a:p>
            <a:endParaRPr lang="en-US" dirty="0"/>
          </a:p>
        </p:txBody>
      </p:sp>
    </p:spTree>
    <p:extLst>
      <p:ext uri="{BB962C8B-B14F-4D97-AF65-F5344CB8AC3E}">
        <p14:creationId xmlns:p14="http://schemas.microsoft.com/office/powerpoint/2010/main" val="2481179853"/>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lvl="0" indent="0" algn="l" defTabSz="4572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b="1" i="0" dirty="0">
                <a:cs typeface="Arial" panose="020B0604020202020204" pitchFamily="34" charset="0"/>
              </a:rPr>
              <a:t>RELI – Michelle Atkins:</a:t>
            </a:r>
          </a:p>
          <a:p>
            <a:pPr marL="0" indent="0">
              <a:buFont typeface="Arial" panose="020B0604020202020204" pitchFamily="34" charset="0"/>
              <a:buNone/>
            </a:pPr>
            <a:endParaRPr lang="en-US" dirty="0"/>
          </a:p>
          <a:p>
            <a:pPr marL="0" indent="0">
              <a:buFontTx/>
              <a:buNone/>
            </a:pPr>
            <a:r>
              <a:rPr lang="en-US" dirty="0"/>
              <a:t>In order to avoid a discrepant finding related to poor medical record documentation, please be</a:t>
            </a:r>
            <a:r>
              <a:rPr lang="en-US" baseline="0" dirty="0"/>
              <a:t> </a:t>
            </a:r>
            <a:r>
              <a:rPr lang="en-US" dirty="0"/>
              <a:t>sure that the following requirements are met.</a:t>
            </a:r>
          </a:p>
          <a:p>
            <a:pPr marL="628650" lvl="1" indent="-171450">
              <a:buFont typeface="Arial" panose="020B0604020202020204" pitchFamily="34" charset="0"/>
              <a:buChar char="•"/>
            </a:pPr>
            <a:r>
              <a:rPr lang="en-US" dirty="0"/>
              <a:t>The record must be from an acceptable risk adjustment provider type and physician specialty.  Please review reference materials containing a list of acceptable physician specialties.</a:t>
            </a:r>
          </a:p>
          <a:p>
            <a:pPr marL="628650" lvl="1" indent="-171450">
              <a:buFont typeface="Arial" panose="020B0604020202020204" pitchFamily="34" charset="0"/>
              <a:buChar char="•"/>
            </a:pPr>
            <a:r>
              <a:rPr lang="en-US" dirty="0"/>
              <a:t>The medical record must address dates of service within the risk adjustment data collection period for CY18 payments, with dates of service between January 1, 2017 to December 31, 2017. </a:t>
            </a:r>
          </a:p>
          <a:p>
            <a:pPr marL="628650" lvl="1" indent="-171450">
              <a:buFont typeface="Arial" panose="020B0604020202020204" pitchFamily="34" charset="0"/>
              <a:buChar char="•"/>
            </a:pPr>
            <a:r>
              <a:rPr lang="en-US" dirty="0"/>
              <a:t>There must be a valid signature and credentials on the medical record, and if there are not, you may want to use the CMS-generated attestation.</a:t>
            </a:r>
          </a:p>
          <a:p>
            <a:pPr marL="628650" lvl="1" indent="-171450">
              <a:buFont typeface="Arial" panose="020B0604020202020204" pitchFamily="34" charset="0"/>
              <a:buChar char="•"/>
            </a:pPr>
            <a:r>
              <a:rPr lang="en-US" dirty="0"/>
              <a:t>Lastly, MA Organizations must make sure when selecting a medical record for submission</a:t>
            </a:r>
            <a:r>
              <a:rPr lang="en-US" baseline="0" dirty="0"/>
              <a:t> to </a:t>
            </a:r>
            <a:r>
              <a:rPr lang="en-US" dirty="0"/>
              <a:t>take a moment to ensure it is for the correct sampled beneficiary.</a:t>
            </a:r>
          </a:p>
        </p:txBody>
      </p:sp>
      <p:sp>
        <p:nvSpPr>
          <p:cNvPr id="4" name="Slide Number Placeholder 3"/>
          <p:cNvSpPr>
            <a:spLocks noGrp="1"/>
          </p:cNvSpPr>
          <p:nvPr>
            <p:ph type="sldNum" sz="quarter" idx="10"/>
          </p:nvPr>
        </p:nvSpPr>
        <p:spPr/>
        <p:txBody>
          <a:bodyPr/>
          <a:lstStyle/>
          <a:p>
            <a:pPr>
              <a:defRPr/>
            </a:pPr>
            <a:endParaRPr lang="en-US" dirty="0"/>
          </a:p>
        </p:txBody>
      </p:sp>
      <p:sp>
        <p:nvSpPr>
          <p:cNvPr id="5" name="Footer Placeholder 4"/>
          <p:cNvSpPr>
            <a:spLocks noGrp="1"/>
          </p:cNvSpPr>
          <p:nvPr>
            <p:ph type="ftr" sz="quarter" idx="11"/>
          </p:nvPr>
        </p:nvSpPr>
        <p:spPr/>
        <p:txBody>
          <a:bodyPr/>
          <a:lstStyle/>
          <a:p>
            <a:endParaRPr lang="en-US" dirty="0"/>
          </a:p>
        </p:txBody>
      </p:sp>
    </p:spTree>
    <p:extLst>
      <p:ext uri="{BB962C8B-B14F-4D97-AF65-F5344CB8AC3E}">
        <p14:creationId xmlns:p14="http://schemas.microsoft.com/office/powerpoint/2010/main" val="3422611676"/>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5" name="Slide Image Placeholder 1"/>
          <p:cNvSpPr>
            <a:spLocks noGrp="1" noRot="1" noChangeAspect="1"/>
          </p:cNvSpPr>
          <p:nvPr>
            <p:ph type="sldImg"/>
          </p:nvPr>
        </p:nvSpPr>
        <p:spPr>
          <a:ln/>
        </p:spPr>
      </p:sp>
      <p:sp>
        <p:nvSpPr>
          <p:cNvPr id="41986" name="Notes Placeholder 2"/>
          <p:cNvSpPr>
            <a:spLocks noGrp="1"/>
          </p:cNvSpPr>
          <p:nvPr>
            <p:ph type="body" idx="1"/>
          </p:nvPr>
        </p:nvSpPr>
        <p:spPr>
          <a:noFill/>
          <a:ln/>
        </p:spPr>
        <p:txBody>
          <a:bodyPr/>
          <a:lstStyle/>
          <a:p>
            <a:pPr marL="0" marR="0" lvl="0" indent="0" algn="l" defTabSz="4572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b="1" i="0" dirty="0">
                <a:cs typeface="Arial" panose="020B0604020202020204" pitchFamily="34" charset="0"/>
              </a:rPr>
              <a:t>RELI – Michelle Atkins:</a:t>
            </a:r>
          </a:p>
          <a:p>
            <a:pPr marL="0" indent="0">
              <a:buFont typeface="Arial" panose="020B0604020202020204" pitchFamily="34" charset="0"/>
              <a:buNone/>
            </a:pPr>
            <a:endParaRPr lang="en-US" dirty="0"/>
          </a:p>
          <a:p>
            <a:pPr marL="0" indent="0">
              <a:buFontTx/>
              <a:buNone/>
            </a:pPr>
            <a:r>
              <a:rPr lang="en-US" dirty="0"/>
              <a:t>Again, the provider letters, hospital letters and HIPAA fact sheets are provided in the National RADV Document Library in HPMS. When</a:t>
            </a:r>
            <a:r>
              <a:rPr lang="en-US" baseline="0" dirty="0"/>
              <a:t> </a:t>
            </a:r>
            <a:r>
              <a:rPr lang="en-US" dirty="0"/>
              <a:t>using the provider and</a:t>
            </a:r>
            <a:r>
              <a:rPr lang="en-US" baseline="0" dirty="0"/>
              <a:t> hospital letters</a:t>
            </a:r>
            <a:r>
              <a:rPr lang="en-US" dirty="0"/>
              <a:t>, please attach contact information for your MA Organization along with the CMS notification letters. There have been instances where these forms have become separated from the medical record request and the providers do not know who to send the request to. This is important so that providers do not e-mail CMS directly.  </a:t>
            </a:r>
          </a:p>
          <a:p>
            <a:pPr>
              <a:buFontTx/>
              <a:buNone/>
            </a:pPr>
            <a:endParaRPr lang="en-US" dirty="0"/>
          </a:p>
          <a:p>
            <a:pPr marL="0" indent="0">
              <a:buFontTx/>
              <a:buNone/>
            </a:pPr>
            <a:r>
              <a:rPr lang="en-US" dirty="0"/>
              <a:t>Please note that the Letters and Fact Sheet may only be shared with providers for the purpose of NAT18 </a:t>
            </a:r>
            <a:r>
              <a:rPr lang="en-US" b="0" u="none" dirty="0"/>
              <a:t>RADV</a:t>
            </a:r>
            <a:r>
              <a:rPr lang="en-US" dirty="0"/>
              <a:t> activity, and for no other purposes.  </a:t>
            </a:r>
          </a:p>
        </p:txBody>
      </p:sp>
      <p:sp>
        <p:nvSpPr>
          <p:cNvPr id="41987" name="Slide Number Placeholder 3"/>
          <p:cNvSpPr>
            <a:spLocks noGrp="1"/>
          </p:cNvSpPr>
          <p:nvPr>
            <p:ph type="sldNum" sz="quarter" idx="5"/>
          </p:nvPr>
        </p:nvSpPr>
        <p:spPr>
          <a:noFill/>
        </p:spPr>
        <p:txBody>
          <a:bodyPr/>
          <a:lstStyle/>
          <a:p>
            <a:endParaRPr lang="en-US" dirty="0"/>
          </a:p>
        </p:txBody>
      </p:sp>
      <p:sp>
        <p:nvSpPr>
          <p:cNvPr id="2" name="Footer Placeholder 1"/>
          <p:cNvSpPr>
            <a:spLocks noGrp="1"/>
          </p:cNvSpPr>
          <p:nvPr>
            <p:ph type="ftr" sz="quarter" idx="10"/>
          </p:nvPr>
        </p:nvSpPr>
        <p:spPr/>
        <p:txBody>
          <a:bodyPr/>
          <a:lstStyle/>
          <a:p>
            <a:endParaRPr lang="en-US" dirty="0"/>
          </a:p>
        </p:txBody>
      </p:sp>
    </p:spTree>
    <p:extLst>
      <p:ext uri="{BB962C8B-B14F-4D97-AF65-F5344CB8AC3E}">
        <p14:creationId xmlns:p14="http://schemas.microsoft.com/office/powerpoint/2010/main" val="4205696443"/>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lvl="0" indent="0" algn="l" defTabSz="4572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b="1" i="0" dirty="0">
                <a:cs typeface="Arial" panose="020B0604020202020204" pitchFamily="34" charset="0"/>
              </a:rPr>
              <a:t>RELI – Michelle Atkins:</a:t>
            </a:r>
          </a:p>
          <a:p>
            <a:pPr marL="0" indent="0">
              <a:buFont typeface="Arial" panose="020B0604020202020204" pitchFamily="34" charset="0"/>
              <a:buNone/>
            </a:pPr>
            <a:endParaRPr lang="en-US" dirty="0"/>
          </a:p>
          <a:p>
            <a:pPr marL="0" indent="0">
              <a:buFontTx/>
              <a:buNone/>
            </a:pPr>
            <a:r>
              <a:rPr lang="en-US" dirty="0"/>
              <a:t>Be careful with beneficiary information when requesting medical record documentation from providers.  Do not disclose any Protected Health Information or Personally Identifiable Information (known as PHI or PII). </a:t>
            </a:r>
          </a:p>
          <a:p>
            <a:pPr>
              <a:buFontTx/>
              <a:buNone/>
            </a:pPr>
            <a:r>
              <a:rPr lang="en-US" dirty="0"/>
              <a:t> </a:t>
            </a:r>
          </a:p>
          <a:p>
            <a:pPr marL="0" indent="0">
              <a:buFontTx/>
              <a:buNone/>
            </a:pPr>
            <a:r>
              <a:rPr lang="en-US" dirty="0"/>
              <a:t>Please only disclose information needed to fulfill the request.  Also, only send enrollee health information to the treating providers and instruct those providers to submit these records directly to you.  </a:t>
            </a:r>
          </a:p>
          <a:p>
            <a:pPr>
              <a:buFontTx/>
              <a:buNone/>
            </a:pPr>
            <a:r>
              <a:rPr lang="en-US" dirty="0"/>
              <a:t> </a:t>
            </a:r>
          </a:p>
          <a:p>
            <a:pPr marL="0" indent="0">
              <a:buFontTx/>
              <a:buNone/>
            </a:pPr>
            <a:r>
              <a:rPr lang="en-US" dirty="0"/>
              <a:t>Please make sure that providers do not submit the records directly to CMS.  Under no circumstances can you share HPMS access information with providers or allow providers to attempt to upload records to HPMS.</a:t>
            </a:r>
          </a:p>
        </p:txBody>
      </p:sp>
      <p:sp>
        <p:nvSpPr>
          <p:cNvPr id="4" name="Slide Number Placeholder 3"/>
          <p:cNvSpPr>
            <a:spLocks noGrp="1"/>
          </p:cNvSpPr>
          <p:nvPr>
            <p:ph type="sldNum" sz="quarter" idx="10"/>
          </p:nvPr>
        </p:nvSpPr>
        <p:spPr/>
        <p:txBody>
          <a:bodyPr/>
          <a:lstStyle/>
          <a:p>
            <a:pPr>
              <a:defRPr/>
            </a:pPr>
            <a:fld id="{0775DBC9-BACF-4BDB-93F7-21DDC6DAB89A}" type="slidenum">
              <a:rPr lang="en-US" smtClean="0"/>
              <a:pPr>
                <a:defRPr/>
              </a:pPr>
              <a:t>25</a:t>
            </a:fld>
            <a:endParaRPr lang="en-US" dirty="0"/>
          </a:p>
        </p:txBody>
      </p:sp>
      <p:sp>
        <p:nvSpPr>
          <p:cNvPr id="5" name="Footer Placeholder 4"/>
          <p:cNvSpPr>
            <a:spLocks noGrp="1"/>
          </p:cNvSpPr>
          <p:nvPr>
            <p:ph type="ftr" sz="quarter" idx="11"/>
          </p:nvPr>
        </p:nvSpPr>
        <p:spPr/>
        <p:txBody>
          <a:bodyPr/>
          <a:lstStyle/>
          <a:p>
            <a:endParaRPr lang="en-US" dirty="0"/>
          </a:p>
        </p:txBody>
      </p:sp>
    </p:spTree>
    <p:extLst>
      <p:ext uri="{BB962C8B-B14F-4D97-AF65-F5344CB8AC3E}">
        <p14:creationId xmlns:p14="http://schemas.microsoft.com/office/powerpoint/2010/main" val="2605864297"/>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4572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b="1" i="0" dirty="0">
                <a:cs typeface="Arial" panose="020B0604020202020204" pitchFamily="34" charset="0"/>
              </a:rPr>
              <a:t>RELI – Michelle Atkins:</a:t>
            </a:r>
          </a:p>
          <a:p>
            <a:pPr marL="0" marR="0" lvl="0" indent="0" algn="l" defTabSz="4572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i="0" dirty="0">
              <a:cs typeface="Arial" panose="020B0604020202020204" pitchFamily="34" charset="0"/>
            </a:endParaRPr>
          </a:p>
          <a:p>
            <a:pPr marL="0" marR="0" lvl="0" indent="0" algn="l" defTabSz="457200" rtl="0" eaLnBrk="1" fontAlgn="auto" latinLnBrk="0" hangingPunct="1">
              <a:lnSpc>
                <a:spcPct val="100000"/>
              </a:lnSpc>
              <a:spcBef>
                <a:spcPts val="0"/>
              </a:spcBef>
              <a:spcAft>
                <a:spcPts val="0"/>
              </a:spcAft>
              <a:buClrTx/>
              <a:buSzTx/>
              <a:buFontTx/>
              <a:buNone/>
              <a:tabLst/>
              <a:defRPr/>
            </a:pPr>
            <a:r>
              <a:rPr lang="en-US" i="0" dirty="0">
                <a:cs typeface="Arial" panose="020B0604020202020204" pitchFamily="34" charset="0"/>
              </a:rPr>
              <a:t>I will now</a:t>
            </a:r>
            <a:r>
              <a:rPr lang="en-US" i="0" baseline="0" dirty="0">
                <a:cs typeface="Arial" panose="020B0604020202020204" pitchFamily="34" charset="0"/>
              </a:rPr>
              <a:t> present information about the Medical Record Submissions Process, which begins on slide 27.</a:t>
            </a:r>
            <a:endParaRPr lang="en-US" i="0" baseline="0" dirty="0">
              <a:cs typeface="+mn-cs"/>
            </a:endParaRPr>
          </a:p>
          <a:p>
            <a:endParaRPr lang="en-US" dirty="0"/>
          </a:p>
          <a:p>
            <a:endParaRPr lang="en-US" dirty="0"/>
          </a:p>
        </p:txBody>
      </p:sp>
      <p:sp>
        <p:nvSpPr>
          <p:cNvPr id="4" name="Footer Placeholder 3"/>
          <p:cNvSpPr>
            <a:spLocks noGrp="1"/>
          </p:cNvSpPr>
          <p:nvPr>
            <p:ph type="ftr" sz="quarter" idx="10"/>
          </p:nvPr>
        </p:nvSpPr>
        <p:spPr/>
        <p:txBody>
          <a:bodyPr/>
          <a:lstStyle/>
          <a:p>
            <a:endParaRPr lang="en-US" dirty="0"/>
          </a:p>
        </p:txBody>
      </p:sp>
      <p:sp>
        <p:nvSpPr>
          <p:cNvPr id="5" name="Slide Number Placeholder 4"/>
          <p:cNvSpPr>
            <a:spLocks noGrp="1"/>
          </p:cNvSpPr>
          <p:nvPr>
            <p:ph type="sldNum" sz="quarter" idx="11"/>
          </p:nvPr>
        </p:nvSpPr>
        <p:spPr/>
        <p:txBody>
          <a:bodyPr/>
          <a:lstStyle/>
          <a:p>
            <a:fld id="{7B898A01-842B-0042-9AB7-55364486B929}" type="slidenum">
              <a:rPr lang="en-US" smtClean="0"/>
              <a:pPr/>
              <a:t>26</a:t>
            </a:fld>
            <a:endParaRPr lang="en-US" dirty="0"/>
          </a:p>
        </p:txBody>
      </p:sp>
    </p:spTree>
    <p:extLst>
      <p:ext uri="{BB962C8B-B14F-4D97-AF65-F5344CB8AC3E}">
        <p14:creationId xmlns:p14="http://schemas.microsoft.com/office/powerpoint/2010/main" val="833501444"/>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810" name="Slide Image Placeholder 1"/>
          <p:cNvSpPr>
            <a:spLocks noGrp="1" noRot="1" noChangeAspect="1" noTextEdit="1"/>
          </p:cNvSpPr>
          <p:nvPr>
            <p:ph type="sldImg"/>
          </p:nvPr>
        </p:nvSpPr>
        <p:spPr>
          <a:ln/>
        </p:spPr>
      </p:sp>
      <p:sp>
        <p:nvSpPr>
          <p:cNvPr id="119811" name="Notes Placeholder 2"/>
          <p:cNvSpPr>
            <a:spLocks noGrp="1"/>
          </p:cNvSpPr>
          <p:nvPr>
            <p:ph type="body" idx="1"/>
          </p:nvPr>
        </p:nvSpPr>
        <p:spPr>
          <a:noFill/>
          <a:ln/>
        </p:spPr>
        <p:txBody>
          <a:bodyPr/>
          <a:lstStyle/>
          <a:p>
            <a:pPr marL="0" marR="0" lvl="0" indent="0" algn="l" defTabSz="4572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b="1" i="0" dirty="0">
                <a:cs typeface="Arial" panose="020B0604020202020204" pitchFamily="34" charset="0"/>
              </a:rPr>
              <a:t>RELI – Michelle Atkins:</a:t>
            </a:r>
          </a:p>
          <a:p>
            <a:pPr marL="0" indent="0">
              <a:buFont typeface="Arial" panose="020B0604020202020204" pitchFamily="34" charset="0"/>
              <a:buNone/>
            </a:pPr>
            <a:endParaRPr lang="en-US" dirty="0"/>
          </a:p>
          <a:p>
            <a:pPr marL="0" indent="0">
              <a:buFontTx/>
              <a:buNone/>
            </a:pPr>
            <a:r>
              <a:rPr lang="en-US" dirty="0"/>
              <a:t>As your MA </a:t>
            </a:r>
            <a:r>
              <a:rPr lang="en-US" b="0" u="none" dirty="0"/>
              <a:t>Organization collects medical records for a sampled enrollee, there may be one or multiple records to support a specific CMS-HCC. If your MA Organization has multiple records that may support a specific CMS-HCC, complete a separate medical record coversheet for each medical record submission.</a:t>
            </a:r>
          </a:p>
          <a:p>
            <a:pPr>
              <a:buFontTx/>
              <a:buNone/>
            </a:pPr>
            <a:endParaRPr lang="en-US" b="0" u="none" dirty="0"/>
          </a:p>
          <a:p>
            <a:pPr marL="0" indent="0">
              <a:buFontTx/>
              <a:buNone/>
            </a:pPr>
            <a:r>
              <a:rPr lang="en-US" b="0" u="none" dirty="0"/>
              <a:t>Your MA Organization may select more than one of the sampled enrollee CMS-HCCs for a Medical Record Coversheet. How to assign one or more CMS-HCCs to </a:t>
            </a:r>
            <a:r>
              <a:rPr lang="en-US" dirty="0"/>
              <a:t>a submission will be reviewed during the HPMS demonstration.</a:t>
            </a:r>
          </a:p>
        </p:txBody>
      </p:sp>
      <p:sp>
        <p:nvSpPr>
          <p:cNvPr id="119812" name="Slide Number Placeholder 3"/>
          <p:cNvSpPr>
            <a:spLocks noGrp="1"/>
          </p:cNvSpPr>
          <p:nvPr>
            <p:ph type="sldNum" sz="quarter" idx="5"/>
          </p:nvPr>
        </p:nvSpPr>
        <p:spPr>
          <a:noFill/>
        </p:spPr>
        <p:txBody>
          <a:bodyPr/>
          <a:lstStyle/>
          <a:p>
            <a:endParaRPr lang="en-US" dirty="0"/>
          </a:p>
        </p:txBody>
      </p:sp>
      <p:sp>
        <p:nvSpPr>
          <p:cNvPr id="2" name="Footer Placeholder 1"/>
          <p:cNvSpPr>
            <a:spLocks noGrp="1"/>
          </p:cNvSpPr>
          <p:nvPr>
            <p:ph type="ftr" sz="quarter" idx="10"/>
          </p:nvPr>
        </p:nvSpPr>
        <p:spPr/>
        <p:txBody>
          <a:bodyPr/>
          <a:lstStyle/>
          <a:p>
            <a:endParaRPr lang="en-US" dirty="0"/>
          </a:p>
        </p:txBody>
      </p:sp>
    </p:spTree>
    <p:extLst>
      <p:ext uri="{BB962C8B-B14F-4D97-AF65-F5344CB8AC3E}">
        <p14:creationId xmlns:p14="http://schemas.microsoft.com/office/powerpoint/2010/main" val="2526381249"/>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lvl="0" indent="0" algn="l" defTabSz="4572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b="1" i="0" dirty="0">
                <a:cs typeface="Arial" panose="020B0604020202020204" pitchFamily="34" charset="0"/>
              </a:rPr>
              <a:t>RELI – Michelle Atkins:</a:t>
            </a:r>
          </a:p>
          <a:p>
            <a:pPr marL="0" marR="0" lvl="0" indent="0" algn="l" defTabSz="4572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dirty="0"/>
          </a:p>
          <a:p>
            <a:pPr marL="0" marR="0" lvl="0" indent="0" algn="l" defTabSz="457200" rtl="0" eaLnBrk="1" fontAlgn="auto" latinLnBrk="0" hangingPunct="1">
              <a:lnSpc>
                <a:spcPct val="100000"/>
              </a:lnSpc>
              <a:spcBef>
                <a:spcPts val="0"/>
              </a:spcBef>
              <a:spcAft>
                <a:spcPts val="0"/>
              </a:spcAft>
              <a:buClrTx/>
              <a:buSzTx/>
              <a:buFontTx/>
              <a:buNone/>
              <a:tabLst/>
              <a:defRPr/>
            </a:pPr>
            <a:r>
              <a:rPr lang="en-US" dirty="0"/>
              <a:t>It is important to submit a medical record response for each sampled enrollee CMS-HCC </a:t>
            </a:r>
            <a:r>
              <a:rPr lang="en-US" sz="1200" dirty="0"/>
              <a:t>because missing medical records can contribute significantly to payment error estimates</a:t>
            </a:r>
            <a:r>
              <a:rPr lang="en-US" dirty="0"/>
              <a:t>.  If your MA Organization has a medical record that does not support the exact CMS-HCC being validated and there is no other viable substitute, we recommend that your MA Organization still submit that medical record for review.</a:t>
            </a:r>
          </a:p>
          <a:p>
            <a:pPr>
              <a:buFontTx/>
              <a:buNone/>
            </a:pPr>
            <a:r>
              <a:rPr lang="en-US" dirty="0"/>
              <a:t> </a:t>
            </a:r>
          </a:p>
          <a:p>
            <a:pPr marL="0" indent="0">
              <a:buFontTx/>
              <a:buNone/>
            </a:pPr>
            <a:r>
              <a:rPr lang="en-US" b="0" dirty="0"/>
              <a:t>The MA Organization should create a Medical Record File in PDF format for each sampled HCC. Each</a:t>
            </a:r>
            <a:r>
              <a:rPr lang="en-US" dirty="0"/>
              <a:t> </a:t>
            </a:r>
            <a:r>
              <a:rPr lang="en-US" b="0" u="none" dirty="0"/>
              <a:t>Medical Record File should contain only one medical record, but your MA Organization </a:t>
            </a:r>
            <a:r>
              <a:rPr lang="en-US" dirty="0"/>
              <a:t>may submit more than one Medical Record File per sampled CMS-HCC. </a:t>
            </a:r>
          </a:p>
          <a:p>
            <a:pPr>
              <a:buFontTx/>
              <a:buNone/>
            </a:pPr>
            <a:endParaRPr lang="en-US" dirty="0"/>
          </a:p>
          <a:p>
            <a:pPr marL="0" indent="0">
              <a:buFontTx/>
              <a:buNone/>
            </a:pPr>
            <a:r>
              <a:rPr lang="en-US" dirty="0"/>
              <a:t>Please keep these guidelines in mind when submitting or replacing a medical record. </a:t>
            </a:r>
          </a:p>
          <a:p>
            <a:pPr marL="0" indent="0">
              <a:buFont typeface="Arial" panose="020B0604020202020204" pitchFamily="34" charset="0"/>
              <a:buNone/>
            </a:pPr>
            <a:endParaRPr lang="en-US" dirty="0"/>
          </a:p>
          <a:p>
            <a:endParaRPr lang="en-US" dirty="0"/>
          </a:p>
        </p:txBody>
      </p:sp>
      <p:sp>
        <p:nvSpPr>
          <p:cNvPr id="4" name="Slide Number Placeholder 3"/>
          <p:cNvSpPr>
            <a:spLocks noGrp="1"/>
          </p:cNvSpPr>
          <p:nvPr>
            <p:ph type="sldNum" sz="quarter" idx="10"/>
          </p:nvPr>
        </p:nvSpPr>
        <p:spPr/>
        <p:txBody>
          <a:bodyPr/>
          <a:lstStyle/>
          <a:p>
            <a:pPr>
              <a:defRPr/>
            </a:pPr>
            <a:endParaRPr lang="en-US" dirty="0"/>
          </a:p>
        </p:txBody>
      </p:sp>
      <p:sp>
        <p:nvSpPr>
          <p:cNvPr id="5" name="Footer Placeholder 4"/>
          <p:cNvSpPr>
            <a:spLocks noGrp="1"/>
          </p:cNvSpPr>
          <p:nvPr>
            <p:ph type="ftr" sz="quarter" idx="11"/>
          </p:nvPr>
        </p:nvSpPr>
        <p:spPr/>
        <p:txBody>
          <a:bodyPr/>
          <a:lstStyle/>
          <a:p>
            <a:endParaRPr lang="en-US" dirty="0"/>
          </a:p>
        </p:txBody>
      </p:sp>
    </p:spTree>
    <p:extLst>
      <p:ext uri="{BB962C8B-B14F-4D97-AF65-F5344CB8AC3E}">
        <p14:creationId xmlns:p14="http://schemas.microsoft.com/office/powerpoint/2010/main" val="2919115872"/>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lvl="0" indent="0" algn="l" defTabSz="4572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b="1" i="0" dirty="0">
                <a:cs typeface="Arial" panose="020B0604020202020204" pitchFamily="34" charset="0"/>
              </a:rPr>
              <a:t>RELI – Michelle Atkins:</a:t>
            </a:r>
          </a:p>
          <a:p>
            <a:pPr marL="0" indent="0">
              <a:buFont typeface="Arial" panose="020B0604020202020204" pitchFamily="34" charset="0"/>
              <a:buNone/>
            </a:pPr>
            <a:endParaRPr lang="en-US" dirty="0"/>
          </a:p>
          <a:p>
            <a:pPr marL="0" indent="0">
              <a:buFontTx/>
              <a:buNone/>
            </a:pPr>
            <a:r>
              <a:rPr lang="en-US" dirty="0"/>
              <a:t>Your MA Organization may wish to replace a medical record that was already submitted for one or more CMS-HCCs under review. Your MA Organization may have found a better medical record. This is allowable – as long as it is submitted before </a:t>
            </a:r>
            <a:r>
              <a:rPr lang="en-US" b="0" u="none" dirty="0"/>
              <a:t>June </a:t>
            </a:r>
            <a:r>
              <a:rPr lang="en-US" b="0" i="0" u="none" dirty="0"/>
              <a:t>8</a:t>
            </a:r>
            <a:r>
              <a:rPr lang="en-US" b="0" u="none" baseline="30000" dirty="0"/>
              <a:t>th</a:t>
            </a:r>
            <a:r>
              <a:rPr lang="en-US" b="0" u="none" baseline="0" dirty="0"/>
              <a:t>,</a:t>
            </a:r>
            <a:r>
              <a:rPr lang="en-US" b="0" u="none" dirty="0"/>
              <a:t> the NAT18 </a:t>
            </a:r>
            <a:r>
              <a:rPr lang="en-US" b="0" i="0" u="none" dirty="0"/>
              <a:t>RADV</a:t>
            </a:r>
            <a:r>
              <a:rPr lang="en-US" b="0" u="none" dirty="0"/>
              <a:t> submission window deadline. </a:t>
            </a:r>
          </a:p>
          <a:p>
            <a:pPr>
              <a:buFontTx/>
              <a:buNone/>
            </a:pPr>
            <a:endParaRPr lang="en-US" b="0" u="none" dirty="0"/>
          </a:p>
          <a:p>
            <a:pPr marL="0" indent="0">
              <a:buFontTx/>
              <a:buNone/>
            </a:pPr>
            <a:r>
              <a:rPr lang="en-US" b="0" u="none" dirty="0"/>
              <a:t>When a medical record supporting a sampled CMS-HCC cannot be provided, your MA</a:t>
            </a:r>
            <a:r>
              <a:rPr lang="en-US" b="0" u="none" baseline="0" dirty="0"/>
              <a:t> Organization</a:t>
            </a:r>
            <a:r>
              <a:rPr lang="en-US" b="0" u="none" dirty="0"/>
              <a:t> may want to consider if there is a medical record relating to a CMS-HCC hierarchy.  The medical record coversheet contains an indicator for CMS-HCCs within hierarchies, we’ll cover that later in the HPMS demonstration. MA Organizations can also refer to Section 3 of the CY18 National</a:t>
            </a:r>
            <a:r>
              <a:rPr lang="en-US" b="0" u="none" baseline="0" dirty="0"/>
              <a:t> RADV Medical Record</a:t>
            </a:r>
            <a:r>
              <a:rPr lang="en-US" b="0" u="none" dirty="0"/>
              <a:t> Submission Instructions regarding medical record selection criteria.</a:t>
            </a:r>
          </a:p>
        </p:txBody>
      </p:sp>
      <p:sp>
        <p:nvSpPr>
          <p:cNvPr id="4" name="Slide Number Placeholder 3"/>
          <p:cNvSpPr>
            <a:spLocks noGrp="1"/>
          </p:cNvSpPr>
          <p:nvPr>
            <p:ph type="sldNum" sz="quarter" idx="10"/>
          </p:nvPr>
        </p:nvSpPr>
        <p:spPr/>
        <p:txBody>
          <a:bodyPr/>
          <a:lstStyle/>
          <a:p>
            <a:pPr>
              <a:defRPr/>
            </a:pPr>
            <a:endParaRPr lang="en-US" dirty="0"/>
          </a:p>
        </p:txBody>
      </p:sp>
      <p:sp>
        <p:nvSpPr>
          <p:cNvPr id="5" name="Footer Placeholder 4"/>
          <p:cNvSpPr>
            <a:spLocks noGrp="1"/>
          </p:cNvSpPr>
          <p:nvPr>
            <p:ph type="ftr" sz="quarter" idx="11"/>
          </p:nvPr>
        </p:nvSpPr>
        <p:spPr/>
        <p:txBody>
          <a:bodyPr/>
          <a:lstStyle/>
          <a:p>
            <a:endParaRPr lang="en-US" dirty="0"/>
          </a:p>
        </p:txBody>
      </p:sp>
    </p:spTree>
    <p:extLst>
      <p:ext uri="{BB962C8B-B14F-4D97-AF65-F5344CB8AC3E}">
        <p14:creationId xmlns:p14="http://schemas.microsoft.com/office/powerpoint/2010/main" val="284796509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solidFill>
                  <a:schemeClr val="tx1"/>
                </a:solidFill>
                <a:latin typeface="Arial" charset="0"/>
              </a:rPr>
              <a:t>CMS –</a:t>
            </a:r>
            <a:r>
              <a:rPr lang="en-US" b="1" baseline="0" dirty="0">
                <a:solidFill>
                  <a:schemeClr val="tx1"/>
                </a:solidFill>
                <a:latin typeface="Arial" charset="0"/>
              </a:rPr>
              <a:t> Joanne</a:t>
            </a:r>
            <a:r>
              <a:rPr lang="en-US" b="1" dirty="0">
                <a:solidFill>
                  <a:schemeClr val="tx1"/>
                </a:solidFill>
                <a:latin typeface="Arial" charset="0"/>
              </a:rPr>
              <a:t>:</a:t>
            </a:r>
          </a:p>
          <a:p>
            <a:pPr>
              <a:spcBef>
                <a:spcPct val="0"/>
              </a:spcBef>
            </a:pPr>
            <a:endParaRPr lang="en-US" dirty="0">
              <a:solidFill>
                <a:schemeClr val="tx1"/>
              </a:solidFill>
              <a:latin typeface="Arial" charset="0"/>
            </a:endParaRPr>
          </a:p>
          <a:p>
            <a:pPr marL="0" marR="0" lvl="0" indent="0" algn="l" defTabSz="457200" rtl="0" eaLnBrk="1" fontAlgn="auto" latinLnBrk="0" hangingPunct="1">
              <a:lnSpc>
                <a:spcPct val="100000"/>
              </a:lnSpc>
              <a:spcBef>
                <a:spcPct val="0"/>
              </a:spcBef>
              <a:spcAft>
                <a:spcPts val="0"/>
              </a:spcAft>
              <a:buClrTx/>
              <a:buSzTx/>
              <a:buFontTx/>
              <a:buNone/>
              <a:tabLst/>
              <a:defRPr/>
            </a:pPr>
            <a:r>
              <a:rPr lang="en-US" dirty="0"/>
              <a:t>Thank you, Jessica.</a:t>
            </a:r>
          </a:p>
          <a:p>
            <a:pPr marL="0" marR="0" lvl="0" indent="0" algn="l" defTabSz="457200" rtl="0" eaLnBrk="1" fontAlgn="auto" latinLnBrk="0" hangingPunct="1">
              <a:lnSpc>
                <a:spcPct val="100000"/>
              </a:lnSpc>
              <a:spcBef>
                <a:spcPct val="0"/>
              </a:spcBef>
              <a:spcAft>
                <a:spcPts val="0"/>
              </a:spcAft>
              <a:buClrTx/>
              <a:buSzTx/>
              <a:buFontTx/>
              <a:buNone/>
              <a:tabLst/>
              <a:defRPr/>
            </a:pPr>
            <a:endParaRPr lang="en-US" dirty="0"/>
          </a:p>
          <a:p>
            <a:pPr marL="0" marR="0" lvl="0" indent="0" algn="l" defTabSz="457200" rtl="0" eaLnBrk="1" fontAlgn="auto" latinLnBrk="0" hangingPunct="1">
              <a:lnSpc>
                <a:spcPct val="100000"/>
              </a:lnSpc>
              <a:spcBef>
                <a:spcPct val="0"/>
              </a:spcBef>
              <a:spcAft>
                <a:spcPts val="0"/>
              </a:spcAft>
              <a:buClrTx/>
              <a:buSzTx/>
              <a:buFontTx/>
              <a:buNone/>
              <a:tabLst/>
              <a:defRPr/>
            </a:pPr>
            <a:r>
              <a:rPr lang="en-US" dirty="0"/>
              <a:t>Hello and welcome to the CY 2018 </a:t>
            </a:r>
            <a:r>
              <a:rPr lang="en-US" b="0" u="none" dirty="0"/>
              <a:t>National Risk Adjustment Data Validation (NAT18 RADV) Medicare Advantage Organizations</a:t>
            </a:r>
            <a:r>
              <a:rPr lang="en-US" b="0" u="none" baseline="0" dirty="0"/>
              <a:t> </a:t>
            </a:r>
            <a:r>
              <a:rPr lang="en-US" b="0" u="none" dirty="0"/>
              <a:t>Training Teleconference. My name is </a:t>
            </a:r>
            <a:r>
              <a:rPr lang="en-US" sz="1200" b="0" u="none" dirty="0"/>
              <a:t>Joanne Davis. </a:t>
            </a:r>
            <a:r>
              <a:rPr lang="en-US" b="0" u="none" dirty="0"/>
              <a:t>I would like to start by thanking everyone for joining us on the call today. </a:t>
            </a:r>
            <a:r>
              <a:rPr lang="en-US" b="0" u="none" baseline="0" dirty="0"/>
              <a:t>We believe this training will provide information that will be beneficial to Medicare Advantage Organizations throughout the NAT18 RADV submission process. </a:t>
            </a:r>
            <a:endParaRPr lang="en-US" b="0" u="none" dirty="0"/>
          </a:p>
          <a:p>
            <a:pPr marL="0" indent="0" eaLnBrk="1" hangingPunct="1">
              <a:spcBef>
                <a:spcPct val="0"/>
              </a:spcBef>
              <a:buFontTx/>
              <a:buNone/>
            </a:pPr>
            <a:endParaRPr lang="en-US" b="0" u="none" dirty="0"/>
          </a:p>
          <a:p>
            <a:pPr marL="0" indent="0" eaLnBrk="1" hangingPunct="1">
              <a:spcBef>
                <a:spcPct val="0"/>
              </a:spcBef>
              <a:buFontTx/>
              <a:buNone/>
            </a:pPr>
            <a:r>
              <a:rPr lang="en-US" b="0" u="none" dirty="0"/>
              <a:t>We are conducting the NAT18 RADV activity to evaluate the accuracy of the CY18 Medicare Part C payments.  This slide provides </a:t>
            </a:r>
            <a:r>
              <a:rPr lang="en-US" b="0" u="none" baseline="0" dirty="0"/>
              <a:t>the CMS Payment Accuracy &amp; Reporting Group team involved with this project. </a:t>
            </a:r>
          </a:p>
          <a:p>
            <a:endParaRPr lang="en-US" dirty="0">
              <a:solidFill>
                <a:schemeClr val="tx1"/>
              </a:solidFill>
              <a:latin typeface="Arial" charset="0"/>
            </a:endParaRPr>
          </a:p>
        </p:txBody>
      </p:sp>
      <p:sp>
        <p:nvSpPr>
          <p:cNvPr id="4" name="Slide Number Placeholder 3"/>
          <p:cNvSpPr>
            <a:spLocks noGrp="1"/>
          </p:cNvSpPr>
          <p:nvPr>
            <p:ph type="sldNum" sz="quarter" idx="10"/>
          </p:nvPr>
        </p:nvSpPr>
        <p:spPr/>
        <p:txBody>
          <a:bodyPr/>
          <a:lstStyle/>
          <a:p>
            <a:fld id="{7B898A01-842B-0042-9AB7-55364486B929}" type="slidenum">
              <a:rPr lang="en-US" smtClean="0"/>
              <a:pPr/>
              <a:t>3</a:t>
            </a:fld>
            <a:endParaRPr lang="en-US" dirty="0"/>
          </a:p>
        </p:txBody>
      </p:sp>
      <p:sp>
        <p:nvSpPr>
          <p:cNvPr id="5" name="Footer Placeholder 4"/>
          <p:cNvSpPr>
            <a:spLocks noGrp="1"/>
          </p:cNvSpPr>
          <p:nvPr>
            <p:ph type="ftr" sz="quarter" idx="11"/>
          </p:nvPr>
        </p:nvSpPr>
        <p:spPr/>
        <p:txBody>
          <a:bodyPr/>
          <a:lstStyle/>
          <a:p>
            <a:endParaRPr lang="en-US" dirty="0"/>
          </a:p>
        </p:txBody>
      </p:sp>
    </p:spTree>
    <p:extLst>
      <p:ext uri="{BB962C8B-B14F-4D97-AF65-F5344CB8AC3E}">
        <p14:creationId xmlns:p14="http://schemas.microsoft.com/office/powerpoint/2010/main" val="3632678094"/>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lvl="0" indent="0" algn="l" defTabSz="4572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b="1" i="0" dirty="0">
                <a:cs typeface="Arial" panose="020B0604020202020204" pitchFamily="34" charset="0"/>
              </a:rPr>
              <a:t>RELI – Michelle Atkins:</a:t>
            </a:r>
          </a:p>
          <a:p>
            <a:pPr marL="0" indent="0">
              <a:buFontTx/>
              <a:buNone/>
            </a:pPr>
            <a:endParaRPr lang="en-US" dirty="0"/>
          </a:p>
          <a:p>
            <a:pPr marL="0" indent="0">
              <a:buFontTx/>
              <a:buNone/>
            </a:pPr>
            <a:r>
              <a:rPr lang="en-US" dirty="0"/>
              <a:t>The purpose of the Medical Record Coversheet is to track and monitor the submission of medical record documentation. It is also used to confirm that the record belongs to the sampled enrollee, to identify the CMS-HCCs under review, and to identify the different documentation to be considered for review, such as whether only a medical record is under review, or both a CMS-generated attestation and medical record have been submitted.</a:t>
            </a:r>
          </a:p>
          <a:p>
            <a:pPr>
              <a:buFontTx/>
              <a:buNone/>
            </a:pPr>
            <a:r>
              <a:rPr lang="en-US" dirty="0"/>
              <a:t> </a:t>
            </a:r>
          </a:p>
          <a:p>
            <a:pPr marL="0" indent="0">
              <a:buFontTx/>
              <a:buNone/>
            </a:pPr>
            <a:r>
              <a:rPr lang="en-US" dirty="0"/>
              <a:t>Coversheets also determine which </a:t>
            </a:r>
            <a:r>
              <a:rPr lang="en-US" b="0" u="none" dirty="0"/>
              <a:t>ICD-10-CM coding </a:t>
            </a:r>
            <a:r>
              <a:rPr lang="en-US" dirty="0"/>
              <a:t>guidelines should apply, inpatient or physician/outpatient. And lastly, the coversheet points the coders to the date of service or range of dates that should be reviewed on the medical record.</a:t>
            </a:r>
          </a:p>
        </p:txBody>
      </p:sp>
      <p:sp>
        <p:nvSpPr>
          <p:cNvPr id="4" name="Slide Number Placeholder 3"/>
          <p:cNvSpPr>
            <a:spLocks noGrp="1"/>
          </p:cNvSpPr>
          <p:nvPr>
            <p:ph type="sldNum" sz="quarter" idx="10"/>
          </p:nvPr>
        </p:nvSpPr>
        <p:spPr/>
        <p:txBody>
          <a:bodyPr/>
          <a:lstStyle/>
          <a:p>
            <a:pPr>
              <a:defRPr/>
            </a:pPr>
            <a:endParaRPr lang="en-US" dirty="0"/>
          </a:p>
        </p:txBody>
      </p:sp>
      <p:sp>
        <p:nvSpPr>
          <p:cNvPr id="5" name="Footer Placeholder 4"/>
          <p:cNvSpPr>
            <a:spLocks noGrp="1"/>
          </p:cNvSpPr>
          <p:nvPr>
            <p:ph type="ftr" sz="quarter" idx="11"/>
          </p:nvPr>
        </p:nvSpPr>
        <p:spPr/>
        <p:txBody>
          <a:bodyPr/>
          <a:lstStyle/>
          <a:p>
            <a:endParaRPr lang="en-US" dirty="0"/>
          </a:p>
        </p:txBody>
      </p:sp>
    </p:spTree>
    <p:extLst>
      <p:ext uri="{BB962C8B-B14F-4D97-AF65-F5344CB8AC3E}">
        <p14:creationId xmlns:p14="http://schemas.microsoft.com/office/powerpoint/2010/main" val="1178015841"/>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Rectangle 7"/>
          <p:cNvSpPr>
            <a:spLocks noGrp="1" noChangeArrowheads="1"/>
          </p:cNvSpPr>
          <p:nvPr>
            <p:ph type="sldNum" sz="quarter" idx="5"/>
          </p:nvPr>
        </p:nvSpPr>
        <p:spPr>
          <a:noFill/>
        </p:spPr>
        <p:txBody>
          <a:bodyPr/>
          <a:lstStyle/>
          <a:p>
            <a:fld id="{A88A6F88-5F90-46BF-8316-68A7314902F4}" type="slidenum">
              <a:rPr lang="en-US" smtClean="0"/>
              <a:pPr/>
              <a:t>31</a:t>
            </a:fld>
            <a:endParaRPr lang="en-US" dirty="0"/>
          </a:p>
        </p:txBody>
      </p:sp>
      <p:sp>
        <p:nvSpPr>
          <p:cNvPr id="88067" name="Rectangle 2"/>
          <p:cNvSpPr>
            <a:spLocks noGrp="1" noRot="1" noChangeAspect="1" noChangeArrowheads="1" noTextEdit="1"/>
          </p:cNvSpPr>
          <p:nvPr>
            <p:ph type="sldImg"/>
          </p:nvPr>
        </p:nvSpPr>
        <p:spPr>
          <a:ln/>
        </p:spPr>
      </p:sp>
      <p:sp>
        <p:nvSpPr>
          <p:cNvPr id="88068" name="Rectangle 3"/>
          <p:cNvSpPr>
            <a:spLocks noGrp="1" noChangeArrowheads="1"/>
          </p:cNvSpPr>
          <p:nvPr>
            <p:ph type="body" idx="1"/>
          </p:nvPr>
        </p:nvSpPr>
        <p:spPr>
          <a:noFill/>
          <a:ln/>
        </p:spPr>
        <p:txBody>
          <a:bodyPr/>
          <a:lstStyle/>
          <a:p>
            <a:pPr marL="0" marR="0" lvl="0" indent="0" algn="l" defTabSz="4572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b="1" i="0" dirty="0">
                <a:cs typeface="Arial" panose="020B0604020202020204" pitchFamily="34" charset="0"/>
              </a:rPr>
              <a:t>RELI – Michelle Atkins:</a:t>
            </a:r>
          </a:p>
          <a:p>
            <a:pPr marL="0" indent="0">
              <a:buFontTx/>
              <a:buNone/>
            </a:pPr>
            <a:endParaRPr lang="en-US" dirty="0">
              <a:solidFill>
                <a:schemeClr val="tx1"/>
              </a:solidFill>
            </a:endParaRPr>
          </a:p>
          <a:p>
            <a:pPr marL="0" indent="0">
              <a:buFontTx/>
              <a:buNone/>
            </a:pPr>
            <a:r>
              <a:rPr lang="en-US" dirty="0">
                <a:solidFill>
                  <a:schemeClr val="tx1"/>
                </a:solidFill>
              </a:rPr>
              <a:t>The medical record coversheet allows MA Organizations to submit one Medical Record for one or multiple CMS-HCCs under review for the enrollee. Some sections are pre-populated while others require input. The coversheet allows MA organizations</a:t>
            </a:r>
            <a:r>
              <a:rPr lang="en-US" baseline="0" dirty="0">
                <a:solidFill>
                  <a:schemeClr val="tx1"/>
                </a:solidFill>
              </a:rPr>
              <a:t>:</a:t>
            </a:r>
          </a:p>
          <a:p>
            <a:pPr marL="628650" lvl="1" indent="-171450">
              <a:buFont typeface="Arial" panose="020B0604020202020204" pitchFamily="34" charset="0"/>
              <a:buChar char="•"/>
            </a:pPr>
            <a:r>
              <a:rPr lang="en-US" dirty="0"/>
              <a:t>To select each </a:t>
            </a:r>
            <a:r>
              <a:rPr lang="en-US" baseline="0" dirty="0">
                <a:solidFill>
                  <a:schemeClr val="tx1"/>
                </a:solidFill>
              </a:rPr>
              <a:t>CMS-HCC applicable to the submission,</a:t>
            </a:r>
          </a:p>
          <a:p>
            <a:pPr marL="628650" lvl="1" indent="-171450">
              <a:buFont typeface="Arial" panose="020B0604020202020204" pitchFamily="34" charset="0"/>
              <a:buChar char="•"/>
            </a:pPr>
            <a:r>
              <a:rPr lang="en-US" baseline="0" dirty="0">
                <a:solidFill>
                  <a:schemeClr val="tx1"/>
                </a:solidFill>
              </a:rPr>
              <a:t>To choose whether the submission contains a document such as, medical record</a:t>
            </a:r>
            <a:r>
              <a:rPr lang="en-US" dirty="0"/>
              <a:t>, medical record</a:t>
            </a:r>
            <a:r>
              <a:rPr lang="en-US" baseline="0" dirty="0">
                <a:solidFill>
                  <a:schemeClr val="tx1"/>
                </a:solidFill>
              </a:rPr>
              <a:t> and attestation, or no medical record</a:t>
            </a:r>
          </a:p>
          <a:p>
            <a:pPr marL="628650" lvl="1" indent="-171450">
              <a:buFont typeface="Arial" panose="020B0604020202020204" pitchFamily="34" charset="0"/>
              <a:buChar char="•"/>
            </a:pPr>
            <a:r>
              <a:rPr lang="en-US" baseline="0" dirty="0">
                <a:solidFill>
                  <a:schemeClr val="tx1"/>
                </a:solidFill>
              </a:rPr>
              <a:t>To make corrections to enrollee date of birth, last name, or first name</a:t>
            </a:r>
          </a:p>
          <a:p>
            <a:pPr marL="628650" lvl="1" indent="-171450">
              <a:buFont typeface="Arial" panose="020B0604020202020204" pitchFamily="34" charset="0"/>
              <a:buChar char="•"/>
            </a:pPr>
            <a:r>
              <a:rPr lang="en-US" baseline="0" dirty="0">
                <a:solidFill>
                  <a:schemeClr val="tx1"/>
                </a:solidFill>
              </a:rPr>
              <a:t>To select the document type as either </a:t>
            </a:r>
            <a:r>
              <a:rPr lang="en-US" dirty="0"/>
              <a:t>Physician/Specialist/Hospital Outpatient/Observation or Hospital Inpatient (this</a:t>
            </a:r>
            <a:r>
              <a:rPr lang="en-US" baseline="0" dirty="0"/>
              <a:t> selection determines which coding guidelines will apply).</a:t>
            </a:r>
            <a:endParaRPr lang="en-US" dirty="0"/>
          </a:p>
          <a:p>
            <a:pPr lvl="0"/>
            <a:endParaRPr lang="en-US" baseline="0" dirty="0">
              <a:solidFill>
                <a:schemeClr val="tx1"/>
              </a:solidFill>
            </a:endParaRPr>
          </a:p>
        </p:txBody>
      </p:sp>
      <p:sp>
        <p:nvSpPr>
          <p:cNvPr id="2" name="Footer Placeholder 1"/>
          <p:cNvSpPr>
            <a:spLocks noGrp="1"/>
          </p:cNvSpPr>
          <p:nvPr>
            <p:ph type="ftr" sz="quarter" idx="10"/>
          </p:nvPr>
        </p:nvSpPr>
        <p:spPr/>
        <p:txBody>
          <a:bodyPr/>
          <a:lstStyle/>
          <a:p>
            <a:endParaRPr lang="en-US" dirty="0"/>
          </a:p>
        </p:txBody>
      </p:sp>
    </p:spTree>
    <p:extLst>
      <p:ext uri="{BB962C8B-B14F-4D97-AF65-F5344CB8AC3E}">
        <p14:creationId xmlns:p14="http://schemas.microsoft.com/office/powerpoint/2010/main" val="1861226891"/>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4572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b="1" i="0" dirty="0">
                <a:cs typeface="Arial" panose="020B0604020202020204" pitchFamily="34" charset="0"/>
              </a:rPr>
              <a:t>RELI – Michelle Atkins:</a:t>
            </a:r>
          </a:p>
          <a:p>
            <a:pPr marL="0" marR="0" lvl="0" indent="0" algn="l" defTabSz="457200" rtl="0" eaLnBrk="1" fontAlgn="auto" latinLnBrk="0" hangingPunct="1">
              <a:lnSpc>
                <a:spcPct val="100000"/>
              </a:lnSpc>
              <a:spcBef>
                <a:spcPts val="0"/>
              </a:spcBef>
              <a:spcAft>
                <a:spcPts val="0"/>
              </a:spcAft>
              <a:buClrTx/>
              <a:buSzTx/>
              <a:buFontTx/>
              <a:buNone/>
              <a:tabLst/>
              <a:defRPr/>
            </a:pPr>
            <a:endParaRPr lang="en-US" i="0" dirty="0">
              <a:cs typeface="Arial" panose="020B0604020202020204" pitchFamily="34" charset="0"/>
            </a:endParaRPr>
          </a:p>
          <a:p>
            <a:pPr marL="0" marR="0" lvl="0" indent="0" algn="l" defTabSz="457200" rtl="0" eaLnBrk="1" fontAlgn="auto" latinLnBrk="0" hangingPunct="1">
              <a:lnSpc>
                <a:spcPct val="100000"/>
              </a:lnSpc>
              <a:spcBef>
                <a:spcPts val="0"/>
              </a:spcBef>
              <a:spcAft>
                <a:spcPts val="0"/>
              </a:spcAft>
              <a:buClrTx/>
              <a:buSzTx/>
              <a:buFontTx/>
              <a:buNone/>
              <a:tabLst/>
              <a:defRPr/>
            </a:pPr>
            <a:r>
              <a:rPr lang="en-US" i="0" dirty="0">
                <a:cs typeface="Arial" panose="020B0604020202020204" pitchFamily="34" charset="0"/>
              </a:rPr>
              <a:t>I will now</a:t>
            </a:r>
            <a:r>
              <a:rPr lang="en-US" i="0" baseline="0" dirty="0">
                <a:cs typeface="Arial" panose="020B0604020202020204" pitchFamily="34" charset="0"/>
              </a:rPr>
              <a:t> present information about the CMS-Generated Attestations, which begins on slide 33.</a:t>
            </a:r>
            <a:endParaRPr lang="en-US" i="0" baseline="0" dirty="0">
              <a:cs typeface="+mn-cs"/>
            </a:endParaRPr>
          </a:p>
          <a:p>
            <a:endParaRPr lang="en-US" dirty="0"/>
          </a:p>
        </p:txBody>
      </p:sp>
      <p:sp>
        <p:nvSpPr>
          <p:cNvPr id="4" name="Footer Placeholder 3"/>
          <p:cNvSpPr>
            <a:spLocks noGrp="1"/>
          </p:cNvSpPr>
          <p:nvPr>
            <p:ph type="ftr" sz="quarter" idx="10"/>
          </p:nvPr>
        </p:nvSpPr>
        <p:spPr/>
        <p:txBody>
          <a:bodyPr/>
          <a:lstStyle/>
          <a:p>
            <a:endParaRPr lang="en-US" dirty="0"/>
          </a:p>
        </p:txBody>
      </p:sp>
      <p:sp>
        <p:nvSpPr>
          <p:cNvPr id="5" name="Slide Number Placeholder 4"/>
          <p:cNvSpPr>
            <a:spLocks noGrp="1"/>
          </p:cNvSpPr>
          <p:nvPr>
            <p:ph type="sldNum" sz="quarter" idx="11"/>
          </p:nvPr>
        </p:nvSpPr>
        <p:spPr/>
        <p:txBody>
          <a:bodyPr/>
          <a:lstStyle/>
          <a:p>
            <a:fld id="{7B898A01-842B-0042-9AB7-55364486B929}" type="slidenum">
              <a:rPr lang="en-US" smtClean="0"/>
              <a:pPr/>
              <a:t>32</a:t>
            </a:fld>
            <a:endParaRPr lang="en-US" dirty="0"/>
          </a:p>
        </p:txBody>
      </p:sp>
    </p:spTree>
    <p:extLst>
      <p:ext uri="{BB962C8B-B14F-4D97-AF65-F5344CB8AC3E}">
        <p14:creationId xmlns:p14="http://schemas.microsoft.com/office/powerpoint/2010/main" val="782100488"/>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lvl="0" indent="0" algn="l" defTabSz="4572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2400" b="1" i="0" dirty="0">
                <a:cs typeface="Arial" panose="020B0604020202020204" pitchFamily="34" charset="0"/>
              </a:rPr>
              <a:t>RELI – Michelle Atkins:</a:t>
            </a:r>
          </a:p>
          <a:p>
            <a:pPr marL="0" indent="0">
              <a:buFont typeface="Arial" panose="020B0604020202020204" pitchFamily="34" charset="0"/>
              <a:buNone/>
            </a:pPr>
            <a:endParaRPr lang="en-US" sz="2400" dirty="0"/>
          </a:p>
          <a:p>
            <a:pPr marL="0" indent="0">
              <a:buFontTx/>
              <a:buNone/>
            </a:pPr>
            <a:r>
              <a:rPr lang="en-US" sz="2400" dirty="0"/>
              <a:t>CMS-Generated Attestations can only be used on outpatient medical record submissions. </a:t>
            </a:r>
            <a:r>
              <a:rPr lang="en-US" dirty="0"/>
              <a:t>MA Organizations are given one </a:t>
            </a:r>
            <a:r>
              <a:rPr lang="en-US" b="0" u="none" dirty="0"/>
              <a:t>CMS-Generated Attestation </a:t>
            </a:r>
            <a:r>
              <a:rPr lang="en-US" dirty="0"/>
              <a:t>per enrollee. MA Organizations are not required to use the </a:t>
            </a:r>
            <a:r>
              <a:rPr lang="en-US" sz="1200" dirty="0"/>
              <a:t>CMS-Generated Attestations</a:t>
            </a:r>
            <a:r>
              <a:rPr lang="en-US" dirty="0"/>
              <a:t>. However, if they are used, they must meet all CMS requirements, or they will not be valid.</a:t>
            </a:r>
          </a:p>
          <a:p>
            <a:endParaRPr lang="en-US" sz="800" dirty="0"/>
          </a:p>
        </p:txBody>
      </p:sp>
      <p:sp>
        <p:nvSpPr>
          <p:cNvPr id="4" name="Slide Number Placeholder 3"/>
          <p:cNvSpPr>
            <a:spLocks noGrp="1"/>
          </p:cNvSpPr>
          <p:nvPr>
            <p:ph type="sldNum" sz="quarter" idx="10"/>
          </p:nvPr>
        </p:nvSpPr>
        <p:spPr/>
        <p:txBody>
          <a:bodyPr/>
          <a:lstStyle/>
          <a:p>
            <a:pPr>
              <a:defRPr/>
            </a:pPr>
            <a:endParaRPr lang="en-US" dirty="0"/>
          </a:p>
        </p:txBody>
      </p:sp>
      <p:sp>
        <p:nvSpPr>
          <p:cNvPr id="5" name="Footer Placeholder 4"/>
          <p:cNvSpPr>
            <a:spLocks noGrp="1"/>
          </p:cNvSpPr>
          <p:nvPr>
            <p:ph type="ftr" sz="quarter" idx="11"/>
          </p:nvPr>
        </p:nvSpPr>
        <p:spPr/>
        <p:txBody>
          <a:bodyPr/>
          <a:lstStyle/>
          <a:p>
            <a:endParaRPr lang="en-US" dirty="0"/>
          </a:p>
        </p:txBody>
      </p:sp>
    </p:spTree>
    <p:extLst>
      <p:ext uri="{BB962C8B-B14F-4D97-AF65-F5344CB8AC3E}">
        <p14:creationId xmlns:p14="http://schemas.microsoft.com/office/powerpoint/2010/main" val="674125488"/>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3" name="Slide Image Placeholder 1"/>
          <p:cNvSpPr>
            <a:spLocks noGrp="1" noRot="1" noChangeAspect="1"/>
          </p:cNvSpPr>
          <p:nvPr>
            <p:ph type="sldImg"/>
          </p:nvPr>
        </p:nvSpPr>
        <p:spPr>
          <a:ln/>
        </p:spPr>
      </p:sp>
      <p:sp>
        <p:nvSpPr>
          <p:cNvPr id="44034" name="Notes Placeholder 2"/>
          <p:cNvSpPr>
            <a:spLocks noGrp="1"/>
          </p:cNvSpPr>
          <p:nvPr>
            <p:ph type="body" idx="1"/>
          </p:nvPr>
        </p:nvSpPr>
        <p:spPr>
          <a:noFill/>
          <a:ln/>
        </p:spPr>
        <p:txBody>
          <a:bodyPr/>
          <a:lstStyle/>
          <a:p>
            <a:pPr marL="0" marR="0" lvl="0" indent="0" algn="l" defTabSz="948053" rtl="0" eaLnBrk="1" fontAlgn="auto" latinLnBrk="0" hangingPunct="1">
              <a:lnSpc>
                <a:spcPct val="100000"/>
              </a:lnSpc>
              <a:spcBef>
                <a:spcPts val="0"/>
              </a:spcBef>
              <a:spcAft>
                <a:spcPts val="0"/>
              </a:spcAft>
              <a:buClrTx/>
              <a:buSzTx/>
              <a:buFont typeface="Arial" panose="020B0604020202020204" pitchFamily="34" charset="0"/>
              <a:buNone/>
              <a:tabLst/>
              <a:defRPr/>
            </a:pPr>
            <a:r>
              <a:rPr lang="en-US" b="1" i="0" dirty="0">
                <a:cs typeface="Arial" panose="020B0604020202020204" pitchFamily="34" charset="0"/>
              </a:rPr>
              <a:t>RELI – Michelle Atkins:</a:t>
            </a:r>
          </a:p>
          <a:p>
            <a:pPr marL="0" marR="0" lvl="0" indent="0" algn="l" defTabSz="948053"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dirty="0"/>
          </a:p>
          <a:p>
            <a:pPr marL="0" marR="0" lvl="0" indent="0" algn="l" defTabSz="948053" rtl="0" eaLnBrk="1" fontAlgn="auto" latinLnBrk="0" hangingPunct="1">
              <a:lnSpc>
                <a:spcPct val="100000"/>
              </a:lnSpc>
              <a:spcBef>
                <a:spcPts val="0"/>
              </a:spcBef>
              <a:spcAft>
                <a:spcPts val="0"/>
              </a:spcAft>
              <a:buClrTx/>
              <a:buSzTx/>
              <a:buFontTx/>
              <a:buNone/>
              <a:tabLst/>
              <a:defRPr/>
            </a:pPr>
            <a:r>
              <a:rPr lang="en-US" dirty="0"/>
              <a:t>Attestations must be completed in accordance with the </a:t>
            </a:r>
            <a:r>
              <a:rPr lang="en-US" b="0" u="none" dirty="0"/>
              <a:t>CMS-Generated Attestation Instructions. If more than one attestation is needed for a given enrollee, the MA Organization should print multiple copies of the attestation form. If the attestation does not meet CMS requirements, the MA Organization must decide whether or not to request another attestation from the physician or practitioner.  </a:t>
            </a:r>
          </a:p>
          <a:p>
            <a:pPr>
              <a:buFontTx/>
              <a:buNone/>
            </a:pPr>
            <a:endParaRPr lang="en-US" b="0" u="none" dirty="0"/>
          </a:p>
          <a:p>
            <a:pPr marL="0" indent="0">
              <a:buFontTx/>
              <a:buNone/>
            </a:pPr>
            <a:r>
              <a:rPr lang="en-US" b="0" u="none" dirty="0"/>
              <a:t>The MA Organization creates a PDF containing the CMS-Generated Attestation </a:t>
            </a:r>
            <a:r>
              <a:rPr lang="en-US" dirty="0"/>
              <a:t>and the medical record, which together is called the Medical Record File.</a:t>
            </a:r>
          </a:p>
          <a:p>
            <a:pPr marL="0" marR="0" lvl="0" indent="0" algn="l" defTabSz="948053" rtl="0" eaLnBrk="1" fontAlgn="auto" latinLnBrk="0" hangingPunct="1">
              <a:lnSpc>
                <a:spcPct val="100000"/>
              </a:lnSpc>
              <a:spcBef>
                <a:spcPts val="0"/>
              </a:spcBef>
              <a:spcAft>
                <a:spcPts val="0"/>
              </a:spcAft>
              <a:buClrTx/>
              <a:buSzTx/>
              <a:buFontTx/>
              <a:buNone/>
              <a:tabLst/>
              <a:defRPr/>
            </a:pPr>
            <a:endParaRPr lang="en-US" dirty="0"/>
          </a:p>
          <a:p>
            <a:pPr defTabSz="948053">
              <a:defRPr/>
            </a:pPr>
            <a:r>
              <a:rPr lang="en-US" dirty="0"/>
              <a:t> </a:t>
            </a:r>
          </a:p>
        </p:txBody>
      </p:sp>
      <p:sp>
        <p:nvSpPr>
          <p:cNvPr id="44035" name="Slide Number Placeholder 3"/>
          <p:cNvSpPr>
            <a:spLocks noGrp="1"/>
          </p:cNvSpPr>
          <p:nvPr>
            <p:ph type="sldNum" sz="quarter" idx="5"/>
          </p:nvPr>
        </p:nvSpPr>
        <p:spPr>
          <a:noFill/>
        </p:spPr>
        <p:txBody>
          <a:bodyPr/>
          <a:lstStyle/>
          <a:p>
            <a:endParaRPr lang="en-US" dirty="0"/>
          </a:p>
        </p:txBody>
      </p:sp>
      <p:sp>
        <p:nvSpPr>
          <p:cNvPr id="2" name="Footer Placeholder 1"/>
          <p:cNvSpPr>
            <a:spLocks noGrp="1"/>
          </p:cNvSpPr>
          <p:nvPr>
            <p:ph type="ftr" sz="quarter" idx="10"/>
          </p:nvPr>
        </p:nvSpPr>
        <p:spPr/>
        <p:txBody>
          <a:bodyPr/>
          <a:lstStyle/>
          <a:p>
            <a:endParaRPr lang="en-US" dirty="0"/>
          </a:p>
        </p:txBody>
      </p:sp>
    </p:spTree>
    <p:extLst>
      <p:ext uri="{BB962C8B-B14F-4D97-AF65-F5344CB8AC3E}">
        <p14:creationId xmlns:p14="http://schemas.microsoft.com/office/powerpoint/2010/main" val="3094590614"/>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29" name="Slide Image Placeholder 1"/>
          <p:cNvSpPr>
            <a:spLocks noGrp="1" noRot="1" noChangeAspect="1"/>
          </p:cNvSpPr>
          <p:nvPr>
            <p:ph type="sldImg"/>
          </p:nvPr>
        </p:nvSpPr>
        <p:spPr>
          <a:ln/>
        </p:spPr>
      </p:sp>
      <p:sp>
        <p:nvSpPr>
          <p:cNvPr id="48130" name="Notes Placeholder 2"/>
          <p:cNvSpPr>
            <a:spLocks noGrp="1"/>
          </p:cNvSpPr>
          <p:nvPr>
            <p:ph type="body" idx="1"/>
          </p:nvPr>
        </p:nvSpPr>
        <p:spPr>
          <a:noFill/>
          <a:ln/>
        </p:spPr>
        <p:txBody>
          <a:bodyPr/>
          <a:lstStyle/>
          <a:p>
            <a:pPr marL="0" marR="0" lvl="0" indent="0" algn="l" defTabSz="4572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b="1" i="0" dirty="0">
                <a:cs typeface="Arial" panose="020B0604020202020204" pitchFamily="34" charset="0"/>
              </a:rPr>
              <a:t>RELI – Michelle Atkins:</a:t>
            </a:r>
          </a:p>
          <a:p>
            <a:pPr marL="0" indent="0">
              <a:buFont typeface="Arial" panose="020B0604020202020204" pitchFamily="34" charset="0"/>
              <a:buNone/>
            </a:pPr>
            <a:endParaRPr lang="en-US" dirty="0"/>
          </a:p>
          <a:p>
            <a:pPr marL="0" indent="0">
              <a:buFontTx/>
              <a:buNone/>
            </a:pPr>
            <a:r>
              <a:rPr lang="en-US" dirty="0"/>
              <a:t>If the physician or practitioner sends you medical records without signatures and/or credentials for more than one medical record, you must obtain individual </a:t>
            </a:r>
            <a:r>
              <a:rPr lang="en-US" b="0" u="none" dirty="0"/>
              <a:t>CMS-Generated Attestations corresponding to each medical record and date of service.  </a:t>
            </a:r>
          </a:p>
          <a:p>
            <a:pPr>
              <a:buFontTx/>
              <a:buNone/>
            </a:pPr>
            <a:endParaRPr lang="en-US" b="0" u="none" dirty="0"/>
          </a:p>
          <a:p>
            <a:pPr marL="0" marR="0" lvl="0" indent="0" algn="l" defTabSz="457200" rtl="0" eaLnBrk="1" fontAlgn="auto" latinLnBrk="0" hangingPunct="1">
              <a:lnSpc>
                <a:spcPct val="100000"/>
              </a:lnSpc>
              <a:spcBef>
                <a:spcPts val="0"/>
              </a:spcBef>
              <a:spcAft>
                <a:spcPts val="0"/>
              </a:spcAft>
              <a:buClrTx/>
              <a:buSzTx/>
              <a:buFontTx/>
              <a:buNone/>
              <a:tabLst/>
              <a:defRPr/>
            </a:pPr>
            <a:r>
              <a:rPr lang="en-US" b="0" u="none" dirty="0"/>
              <a:t>The CMS-Generated Attestation must not be altered. The attestation may only be signed by the physician or practitioner whose medical record is being submitted.  All blanks on the attestation must be completed.  The date of service on the attestation must match the date of service on the medical record.  The MA Organization may not use an MA Organization-generated attestation. Only CMS-Generated Attestations will be accepted for the CY18 National R</a:t>
            </a:r>
            <a:r>
              <a:rPr lang="en-US" dirty="0"/>
              <a:t>ADV.</a:t>
            </a:r>
          </a:p>
          <a:p>
            <a:endParaRPr lang="en-US" dirty="0"/>
          </a:p>
        </p:txBody>
      </p:sp>
      <p:sp>
        <p:nvSpPr>
          <p:cNvPr id="48131" name="Slide Number Placeholder 3"/>
          <p:cNvSpPr>
            <a:spLocks noGrp="1"/>
          </p:cNvSpPr>
          <p:nvPr>
            <p:ph type="sldNum" sz="quarter" idx="5"/>
          </p:nvPr>
        </p:nvSpPr>
        <p:spPr>
          <a:noFill/>
        </p:spPr>
        <p:txBody>
          <a:bodyPr/>
          <a:lstStyle/>
          <a:p>
            <a:endParaRPr lang="en-US" dirty="0"/>
          </a:p>
        </p:txBody>
      </p:sp>
      <p:sp>
        <p:nvSpPr>
          <p:cNvPr id="2" name="Footer Placeholder 1"/>
          <p:cNvSpPr>
            <a:spLocks noGrp="1"/>
          </p:cNvSpPr>
          <p:nvPr>
            <p:ph type="ftr" sz="quarter" idx="10"/>
          </p:nvPr>
        </p:nvSpPr>
        <p:spPr/>
        <p:txBody>
          <a:bodyPr/>
          <a:lstStyle/>
          <a:p>
            <a:endParaRPr lang="en-US" dirty="0"/>
          </a:p>
        </p:txBody>
      </p:sp>
    </p:spTree>
    <p:extLst>
      <p:ext uri="{BB962C8B-B14F-4D97-AF65-F5344CB8AC3E}">
        <p14:creationId xmlns:p14="http://schemas.microsoft.com/office/powerpoint/2010/main" val="3215132490"/>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lvl="0" indent="0" algn="l" defTabSz="4572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b="1" i="0" dirty="0">
                <a:cs typeface="Arial" panose="020B0604020202020204" pitchFamily="34" charset="0"/>
              </a:rPr>
              <a:t>RELI – Michelle Atkins:</a:t>
            </a:r>
          </a:p>
          <a:p>
            <a:pPr marL="0" indent="0">
              <a:buFontTx/>
              <a:buNone/>
            </a:pPr>
            <a:endParaRPr lang="en-US" dirty="0">
              <a:solidFill>
                <a:schemeClr val="tx1"/>
              </a:solidFill>
            </a:endParaRPr>
          </a:p>
          <a:p>
            <a:pPr marL="0" indent="0">
              <a:buFontTx/>
              <a:buNone/>
            </a:pPr>
            <a:r>
              <a:rPr lang="en-US" dirty="0">
                <a:solidFill>
                  <a:schemeClr val="tx1"/>
                </a:solidFill>
              </a:rPr>
              <a:t>The </a:t>
            </a:r>
            <a:r>
              <a:rPr lang="en-US" b="0" u="none" dirty="0">
                <a:solidFill>
                  <a:schemeClr val="tx1"/>
                </a:solidFill>
              </a:rPr>
              <a:t>CMS-Generated Attestation </a:t>
            </a:r>
            <a:r>
              <a:rPr lang="en-US" dirty="0">
                <a:solidFill>
                  <a:schemeClr val="tx1"/>
                </a:solidFill>
              </a:rPr>
              <a:t>form contains two sections: one that is pre-populated</a:t>
            </a:r>
            <a:r>
              <a:rPr lang="en-US" baseline="0" dirty="0">
                <a:solidFill>
                  <a:schemeClr val="tx1"/>
                </a:solidFill>
              </a:rPr>
              <a:t> and one that the MA Organization must send to the physician/practitioner for completion.</a:t>
            </a:r>
            <a:endParaRPr lang="en-US" dirty="0">
              <a:solidFill>
                <a:schemeClr val="tx1"/>
              </a:solidFill>
            </a:endParaRPr>
          </a:p>
          <a:p>
            <a:pPr>
              <a:buFontTx/>
              <a:buNone/>
            </a:pPr>
            <a:endParaRPr lang="en-US" dirty="0">
              <a:solidFill>
                <a:schemeClr val="tx1"/>
              </a:solidFill>
            </a:endParaRPr>
          </a:p>
          <a:p>
            <a:pPr marL="0" indent="0">
              <a:buFontTx/>
              <a:buNone/>
            </a:pPr>
            <a:r>
              <a:rPr lang="en-US" b="0" i="1" baseline="0" dirty="0">
                <a:solidFill>
                  <a:srgbClr val="FF0000"/>
                </a:solidFill>
              </a:rPr>
              <a:t>Please note that pre-populated information should not be altered.  </a:t>
            </a:r>
          </a:p>
          <a:p>
            <a:pPr marL="0" indent="0">
              <a:buFontTx/>
              <a:buNone/>
            </a:pPr>
            <a:endParaRPr lang="en-US" b="0" i="1" baseline="0" dirty="0">
              <a:solidFill>
                <a:srgbClr val="FF0000"/>
              </a:solidFill>
            </a:endParaRPr>
          </a:p>
          <a:p>
            <a:pPr marL="0" indent="0">
              <a:buFontTx/>
              <a:buNone/>
            </a:pPr>
            <a:r>
              <a:rPr lang="en-US" b="0" i="0" baseline="0" dirty="0">
                <a:solidFill>
                  <a:srgbClr val="FF0000"/>
                </a:solidFill>
              </a:rPr>
              <a:t>In the second part of the form, the physician attests that </a:t>
            </a:r>
            <a:r>
              <a:rPr lang="en-US" b="0" i="0" u="none" strike="noStrike" baseline="0" dirty="0">
                <a:solidFill>
                  <a:srgbClr val="FF0000"/>
                </a:solidFill>
              </a:rPr>
              <a:t>they </a:t>
            </a:r>
            <a:r>
              <a:rPr lang="en-US" b="0" i="0" u="none" baseline="0" dirty="0">
                <a:solidFill>
                  <a:srgbClr val="FF0000"/>
                </a:solidFill>
              </a:rPr>
              <a:t>conducted the health service documented in the medical record for a specific date of service for the enrollee. The physician must provide </a:t>
            </a:r>
            <a:r>
              <a:rPr lang="en-US" b="0" i="0" u="none" strike="noStrike" baseline="0" dirty="0">
                <a:solidFill>
                  <a:srgbClr val="FF0000"/>
                </a:solidFill>
              </a:rPr>
              <a:t>their </a:t>
            </a:r>
            <a:r>
              <a:rPr lang="en-US" b="0" i="0" baseline="0" dirty="0">
                <a:solidFill>
                  <a:srgbClr val="FF0000"/>
                </a:solidFill>
              </a:rPr>
              <a:t>credentials and sign and date the Attestation statement. </a:t>
            </a:r>
          </a:p>
        </p:txBody>
      </p:sp>
      <p:sp>
        <p:nvSpPr>
          <p:cNvPr id="4" name="Slide Number Placeholder 3"/>
          <p:cNvSpPr>
            <a:spLocks noGrp="1"/>
          </p:cNvSpPr>
          <p:nvPr>
            <p:ph type="sldNum" sz="quarter" idx="10"/>
          </p:nvPr>
        </p:nvSpPr>
        <p:spPr/>
        <p:txBody>
          <a:bodyPr/>
          <a:lstStyle/>
          <a:p>
            <a:pPr>
              <a:defRPr/>
            </a:pPr>
            <a:fld id="{0775DBC9-BACF-4BDB-93F7-21DDC6DAB89A}" type="slidenum">
              <a:rPr lang="en-US" smtClean="0"/>
              <a:pPr>
                <a:defRPr/>
              </a:pPr>
              <a:t>36</a:t>
            </a:fld>
            <a:endParaRPr lang="en-US" dirty="0"/>
          </a:p>
        </p:txBody>
      </p:sp>
      <p:sp>
        <p:nvSpPr>
          <p:cNvPr id="5" name="Footer Placeholder 4"/>
          <p:cNvSpPr>
            <a:spLocks noGrp="1"/>
          </p:cNvSpPr>
          <p:nvPr>
            <p:ph type="ftr" sz="quarter" idx="11"/>
          </p:nvPr>
        </p:nvSpPr>
        <p:spPr/>
        <p:txBody>
          <a:bodyPr/>
          <a:lstStyle/>
          <a:p>
            <a:endParaRPr lang="en-US" dirty="0"/>
          </a:p>
        </p:txBody>
      </p:sp>
    </p:spTree>
    <p:extLst>
      <p:ext uri="{BB962C8B-B14F-4D97-AF65-F5344CB8AC3E}">
        <p14:creationId xmlns:p14="http://schemas.microsoft.com/office/powerpoint/2010/main" val="3228117263"/>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lvl="0" indent="0" algn="l" defTabSz="4572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b="1" i="0" dirty="0">
                <a:cs typeface="Arial" panose="020B0604020202020204" pitchFamily="34" charset="0"/>
              </a:rPr>
              <a:t>RELI – Michelle Atkins:</a:t>
            </a:r>
          </a:p>
          <a:p>
            <a:pPr marL="0" indent="0">
              <a:buFont typeface="Arial" panose="020B0604020202020204" pitchFamily="34" charset="0"/>
              <a:buNone/>
            </a:pPr>
            <a:endParaRPr lang="en-US" dirty="0">
              <a:solidFill>
                <a:schemeClr val="tx1"/>
              </a:solidFill>
            </a:endParaRPr>
          </a:p>
          <a:p>
            <a:pPr marL="0" indent="0">
              <a:buFontTx/>
              <a:buNone/>
            </a:pPr>
            <a:r>
              <a:rPr lang="en-US" dirty="0">
                <a:solidFill>
                  <a:schemeClr val="tx1"/>
                </a:solidFill>
              </a:rPr>
              <a:t>The Senior Coder at intake may conclude that based on one of the issues noted in this slide, a submitted CMS-Generated Attestation is invalid.</a:t>
            </a:r>
          </a:p>
          <a:p>
            <a:pPr>
              <a:buFontTx/>
              <a:buNone/>
            </a:pPr>
            <a:endParaRPr lang="en-US" dirty="0">
              <a:solidFill>
                <a:schemeClr val="tx1"/>
              </a:solidFill>
            </a:endParaRPr>
          </a:p>
          <a:p>
            <a:pPr marL="0" indent="0">
              <a:buFontTx/>
              <a:buNone/>
            </a:pPr>
            <a:r>
              <a:rPr lang="en-US" dirty="0">
                <a:solidFill>
                  <a:schemeClr val="tx1"/>
                </a:solidFill>
              </a:rPr>
              <a:t>If your Organization submitted the Medical Record Coversheet with the file containing a medical record and </a:t>
            </a:r>
            <a:r>
              <a:rPr lang="en-US" b="0" u="none" dirty="0">
                <a:solidFill>
                  <a:schemeClr val="tx1"/>
                </a:solidFill>
              </a:rPr>
              <a:t>CMS-Generated Attestation</a:t>
            </a:r>
            <a:r>
              <a:rPr lang="en-US" b="0" u="none" baseline="0" dirty="0">
                <a:solidFill>
                  <a:schemeClr val="tx1"/>
                </a:solidFill>
              </a:rPr>
              <a:t> </a:t>
            </a:r>
            <a:r>
              <a:rPr lang="en-US" baseline="0" dirty="0">
                <a:solidFill>
                  <a:schemeClr val="tx1"/>
                </a:solidFill>
              </a:rPr>
              <a:t>and that attestation is deemed invalid, </a:t>
            </a:r>
            <a:r>
              <a:rPr lang="en-US" dirty="0">
                <a:solidFill>
                  <a:schemeClr val="tx1"/>
                </a:solidFill>
              </a:rPr>
              <a:t>you will have the opportunity to resolve the issue by obtaining a new CMS-Generated Attestation and submit a new</a:t>
            </a:r>
            <a:r>
              <a:rPr lang="en-US" baseline="0" dirty="0">
                <a:solidFill>
                  <a:schemeClr val="tx1"/>
                </a:solidFill>
              </a:rPr>
              <a:t> </a:t>
            </a:r>
            <a:r>
              <a:rPr lang="en-US" dirty="0">
                <a:solidFill>
                  <a:schemeClr val="tx1"/>
                </a:solidFill>
              </a:rPr>
              <a:t>Medical Record Coversheet prior to th</a:t>
            </a:r>
            <a:r>
              <a:rPr lang="en-US" baseline="0" dirty="0">
                <a:solidFill>
                  <a:schemeClr val="tx1"/>
                </a:solidFill>
              </a:rPr>
              <a:t>e submission deadline.</a:t>
            </a:r>
            <a:r>
              <a:rPr lang="en-US" dirty="0">
                <a:solidFill>
                  <a:schemeClr val="tx1"/>
                </a:solidFill>
              </a:rPr>
              <a:t> </a:t>
            </a:r>
          </a:p>
        </p:txBody>
      </p:sp>
      <p:sp>
        <p:nvSpPr>
          <p:cNvPr id="4" name="Slide Number Placeholder 3"/>
          <p:cNvSpPr>
            <a:spLocks noGrp="1"/>
          </p:cNvSpPr>
          <p:nvPr>
            <p:ph type="sldNum" sz="quarter" idx="10"/>
          </p:nvPr>
        </p:nvSpPr>
        <p:spPr/>
        <p:txBody>
          <a:bodyPr/>
          <a:lstStyle/>
          <a:p>
            <a:pPr>
              <a:defRPr/>
            </a:pPr>
            <a:endParaRPr lang="en-US" dirty="0"/>
          </a:p>
        </p:txBody>
      </p:sp>
      <p:sp>
        <p:nvSpPr>
          <p:cNvPr id="5" name="Footer Placeholder 4"/>
          <p:cNvSpPr>
            <a:spLocks noGrp="1"/>
          </p:cNvSpPr>
          <p:nvPr>
            <p:ph type="ftr" sz="quarter" idx="11"/>
          </p:nvPr>
        </p:nvSpPr>
        <p:spPr/>
        <p:txBody>
          <a:bodyPr/>
          <a:lstStyle/>
          <a:p>
            <a:endParaRPr lang="en-US" dirty="0"/>
          </a:p>
        </p:txBody>
      </p:sp>
    </p:spTree>
    <p:extLst>
      <p:ext uri="{BB962C8B-B14F-4D97-AF65-F5344CB8AC3E}">
        <p14:creationId xmlns:p14="http://schemas.microsoft.com/office/powerpoint/2010/main" val="1301894580"/>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4572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b="1" i="0" dirty="0">
                <a:cs typeface="Arial" panose="020B0604020202020204" pitchFamily="34" charset="0"/>
              </a:rPr>
              <a:t>RELI – Michelle Atkins:</a:t>
            </a:r>
          </a:p>
          <a:p>
            <a:pPr marL="0" marR="0" lvl="0" indent="0" algn="l" defTabSz="457200" rtl="0" eaLnBrk="1" fontAlgn="auto" latinLnBrk="0" hangingPunct="1">
              <a:lnSpc>
                <a:spcPct val="100000"/>
              </a:lnSpc>
              <a:spcBef>
                <a:spcPts val="0"/>
              </a:spcBef>
              <a:spcAft>
                <a:spcPts val="0"/>
              </a:spcAft>
              <a:buClrTx/>
              <a:buSzTx/>
              <a:buFontTx/>
              <a:buNone/>
              <a:tabLst/>
              <a:defRPr/>
            </a:pPr>
            <a:endParaRPr lang="en-US" i="0" dirty="0">
              <a:cs typeface="Arial" panose="020B0604020202020204" pitchFamily="34" charset="0"/>
            </a:endParaRPr>
          </a:p>
          <a:p>
            <a:pPr marL="0" marR="0" lvl="0" indent="0" algn="l" defTabSz="457200" rtl="0" eaLnBrk="1" fontAlgn="auto" latinLnBrk="0" hangingPunct="1">
              <a:lnSpc>
                <a:spcPct val="100000"/>
              </a:lnSpc>
              <a:spcBef>
                <a:spcPts val="0"/>
              </a:spcBef>
              <a:spcAft>
                <a:spcPts val="0"/>
              </a:spcAft>
              <a:buClrTx/>
              <a:buSzTx/>
              <a:buFontTx/>
              <a:buNone/>
              <a:tabLst/>
              <a:defRPr/>
            </a:pPr>
            <a:r>
              <a:rPr lang="en-US" i="0" dirty="0">
                <a:cs typeface="Arial" panose="020B0604020202020204" pitchFamily="34" charset="0"/>
              </a:rPr>
              <a:t>I will now</a:t>
            </a:r>
            <a:r>
              <a:rPr lang="en-US" i="0" baseline="0" dirty="0">
                <a:cs typeface="Arial" panose="020B0604020202020204" pitchFamily="34" charset="0"/>
              </a:rPr>
              <a:t> present information about the Preparing the Medical Record Submission File, which begins on slide 39.</a:t>
            </a:r>
            <a:endParaRPr lang="en-US" i="0" baseline="0" dirty="0">
              <a:cs typeface="+mn-cs"/>
            </a:endParaRPr>
          </a:p>
          <a:p>
            <a:endParaRPr lang="en-US" dirty="0"/>
          </a:p>
        </p:txBody>
      </p:sp>
      <p:sp>
        <p:nvSpPr>
          <p:cNvPr id="4" name="Footer Placeholder 3"/>
          <p:cNvSpPr>
            <a:spLocks noGrp="1"/>
          </p:cNvSpPr>
          <p:nvPr>
            <p:ph type="ftr" sz="quarter" idx="10"/>
          </p:nvPr>
        </p:nvSpPr>
        <p:spPr/>
        <p:txBody>
          <a:bodyPr/>
          <a:lstStyle/>
          <a:p>
            <a:endParaRPr lang="en-US" dirty="0"/>
          </a:p>
        </p:txBody>
      </p:sp>
      <p:sp>
        <p:nvSpPr>
          <p:cNvPr id="5" name="Slide Number Placeholder 4"/>
          <p:cNvSpPr>
            <a:spLocks noGrp="1"/>
          </p:cNvSpPr>
          <p:nvPr>
            <p:ph type="sldNum" sz="quarter" idx="11"/>
          </p:nvPr>
        </p:nvSpPr>
        <p:spPr/>
        <p:txBody>
          <a:bodyPr/>
          <a:lstStyle/>
          <a:p>
            <a:fld id="{7B898A01-842B-0042-9AB7-55364486B929}" type="slidenum">
              <a:rPr lang="en-US" smtClean="0"/>
              <a:pPr/>
              <a:t>38</a:t>
            </a:fld>
            <a:endParaRPr lang="en-US" dirty="0"/>
          </a:p>
        </p:txBody>
      </p:sp>
    </p:spTree>
    <p:extLst>
      <p:ext uri="{BB962C8B-B14F-4D97-AF65-F5344CB8AC3E}">
        <p14:creationId xmlns:p14="http://schemas.microsoft.com/office/powerpoint/2010/main" val="1782301036"/>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7" name="Slide Image Placeholder 1"/>
          <p:cNvSpPr>
            <a:spLocks noGrp="1" noRot="1" noChangeAspect="1"/>
          </p:cNvSpPr>
          <p:nvPr>
            <p:ph type="sldImg"/>
          </p:nvPr>
        </p:nvSpPr>
        <p:spPr>
          <a:ln/>
        </p:spPr>
      </p:sp>
      <p:sp>
        <p:nvSpPr>
          <p:cNvPr id="50178" name="Notes Placeholder 2"/>
          <p:cNvSpPr>
            <a:spLocks noGrp="1"/>
          </p:cNvSpPr>
          <p:nvPr>
            <p:ph type="body" idx="1"/>
          </p:nvPr>
        </p:nvSpPr>
        <p:spPr>
          <a:noFill/>
          <a:ln/>
        </p:spPr>
        <p:txBody>
          <a:bodyPr/>
          <a:lstStyle/>
          <a:p>
            <a:pPr marL="0" marR="0" lvl="0" indent="0" algn="l" defTabSz="4572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b="1" i="0" dirty="0">
                <a:cs typeface="Arial" panose="020B0604020202020204" pitchFamily="34" charset="0"/>
              </a:rPr>
              <a:t>RELI – Michelle Atkins:</a:t>
            </a:r>
          </a:p>
          <a:p>
            <a:pPr marL="0" indent="0">
              <a:buFont typeface="Arial" panose="020B0604020202020204" pitchFamily="34" charset="0"/>
              <a:buNone/>
            </a:pPr>
            <a:endParaRPr lang="en-US" dirty="0"/>
          </a:p>
          <a:p>
            <a:pPr marL="0" indent="0">
              <a:buFontTx/>
              <a:buNone/>
            </a:pPr>
            <a:r>
              <a:rPr lang="en-US" dirty="0"/>
              <a:t>Please do not submit extraneous documents (for example, business cards, adhesive notes, coding or clinical evaluations</a:t>
            </a:r>
            <a:r>
              <a:rPr lang="en-US" b="0" u="none" dirty="0"/>
              <a:t>, or coding documents).  Please do not write on or high-light any area of the medical records, as high-lighting tends to obscure information.  Also, please do not submit electronic medical record system “screen shots” in lieu of the medical record. All electronic medical records must be converted to .pdf for submission.</a:t>
            </a:r>
          </a:p>
          <a:p>
            <a:pPr>
              <a:buFontTx/>
              <a:buNone/>
            </a:pPr>
            <a:endParaRPr lang="en-US" b="0" u="none" dirty="0"/>
          </a:p>
          <a:p>
            <a:pPr marL="0" indent="0">
              <a:buFontTx/>
              <a:buNone/>
            </a:pPr>
            <a:r>
              <a:rPr lang="en-US" b="0" u="none" dirty="0"/>
              <a:t>To recap: you are preparing one file that contains the CMS-Generated Attestation (if applicable), and the supporting medical record. The document order should be the attestation, if applicable, then the medical record.  </a:t>
            </a:r>
          </a:p>
          <a:p>
            <a:pPr>
              <a:buFontTx/>
              <a:buNone/>
            </a:pPr>
            <a:endParaRPr lang="en-US" b="0" u="none" dirty="0"/>
          </a:p>
          <a:p>
            <a:pPr marL="0" indent="0">
              <a:buFontTx/>
              <a:buNone/>
            </a:pPr>
            <a:r>
              <a:rPr lang="en-US" b="0" u="none" dirty="0"/>
              <a:t>Each medical record file can only contain one CMS-Generated Attestation </a:t>
            </a:r>
            <a:r>
              <a:rPr lang="en-US" dirty="0"/>
              <a:t>and one medical record per enrollee.</a:t>
            </a:r>
          </a:p>
        </p:txBody>
      </p:sp>
      <p:sp>
        <p:nvSpPr>
          <p:cNvPr id="50179" name="Slide Number Placeholder 3"/>
          <p:cNvSpPr>
            <a:spLocks noGrp="1"/>
          </p:cNvSpPr>
          <p:nvPr>
            <p:ph type="sldNum" sz="quarter" idx="5"/>
          </p:nvPr>
        </p:nvSpPr>
        <p:spPr>
          <a:noFill/>
        </p:spPr>
        <p:txBody>
          <a:bodyPr/>
          <a:lstStyle/>
          <a:p>
            <a:endParaRPr lang="en-US" dirty="0"/>
          </a:p>
        </p:txBody>
      </p:sp>
      <p:sp>
        <p:nvSpPr>
          <p:cNvPr id="2" name="Footer Placeholder 1"/>
          <p:cNvSpPr>
            <a:spLocks noGrp="1"/>
          </p:cNvSpPr>
          <p:nvPr>
            <p:ph type="ftr" sz="quarter" idx="10"/>
          </p:nvPr>
        </p:nvSpPr>
        <p:spPr/>
        <p:txBody>
          <a:bodyPr/>
          <a:lstStyle/>
          <a:p>
            <a:endParaRPr lang="en-US" dirty="0"/>
          </a:p>
        </p:txBody>
      </p:sp>
    </p:spTree>
    <p:extLst>
      <p:ext uri="{BB962C8B-B14F-4D97-AF65-F5344CB8AC3E}">
        <p14:creationId xmlns:p14="http://schemas.microsoft.com/office/powerpoint/2010/main" val="113853974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solidFill>
                  <a:schemeClr val="tx1"/>
                </a:solidFill>
                <a:latin typeface="Arial" charset="0"/>
              </a:rPr>
              <a:t>CMS –</a:t>
            </a:r>
            <a:r>
              <a:rPr lang="en-US" b="1" baseline="0" dirty="0">
                <a:solidFill>
                  <a:schemeClr val="tx1"/>
                </a:solidFill>
                <a:latin typeface="Arial" charset="0"/>
              </a:rPr>
              <a:t> Joanne</a:t>
            </a:r>
            <a:r>
              <a:rPr lang="en-US" b="1" dirty="0">
                <a:solidFill>
                  <a:schemeClr val="tx1"/>
                </a:solidFill>
                <a:latin typeface="Arial" charset="0"/>
              </a:rPr>
              <a:t>:</a:t>
            </a:r>
          </a:p>
          <a:p>
            <a:pPr marL="0" indent="0" eaLnBrk="1" hangingPunct="1">
              <a:spcBef>
                <a:spcPct val="0"/>
              </a:spcBef>
              <a:buFontTx/>
              <a:buNone/>
            </a:pPr>
            <a:endParaRPr lang="en-US" dirty="0"/>
          </a:p>
          <a:p>
            <a:pPr marL="0" indent="0" eaLnBrk="1" hangingPunct="1">
              <a:spcBef>
                <a:spcPct val="0"/>
              </a:spcBef>
              <a:buFontTx/>
              <a:buNone/>
            </a:pPr>
            <a:r>
              <a:rPr lang="en-US" dirty="0"/>
              <a:t>The</a:t>
            </a:r>
            <a:r>
              <a:rPr lang="en-US" baseline="0" dirty="0"/>
              <a:t> CMS -Office of Financial Management –Payment Accuracy </a:t>
            </a:r>
            <a:r>
              <a:rPr lang="en-US" i="1" baseline="0" dirty="0"/>
              <a:t>&amp; </a:t>
            </a:r>
            <a:r>
              <a:rPr lang="en-US" baseline="0" dirty="0"/>
              <a:t>Reporting Group is now the accountable entity for the Medicare Part C Improper Payment</a:t>
            </a:r>
            <a:r>
              <a:rPr lang="en-US" dirty="0"/>
              <a:t> Measurement activity now </a:t>
            </a:r>
            <a:r>
              <a:rPr lang="en-US" b="0" u="none" dirty="0"/>
              <a:t>called National</a:t>
            </a:r>
            <a:r>
              <a:rPr lang="en-US" b="0" u="none" baseline="0" dirty="0"/>
              <a:t> RADV</a:t>
            </a:r>
            <a:r>
              <a:rPr lang="en-US" b="0" u="none" dirty="0"/>
              <a:t>,</a:t>
            </a:r>
            <a:r>
              <a:rPr lang="en-US" b="0" u="none" baseline="0" dirty="0"/>
              <a:t> after it, as well as the Part D Improper Payment Measure, was transitioned from the Center for Medicare in 2019.</a:t>
            </a:r>
          </a:p>
          <a:p>
            <a:pPr marL="0" indent="0" eaLnBrk="1" hangingPunct="1">
              <a:spcBef>
                <a:spcPct val="0"/>
              </a:spcBef>
              <a:buFontTx/>
              <a:buNone/>
            </a:pPr>
            <a:endParaRPr lang="en-US" b="0" u="none" baseline="0" dirty="0">
              <a:solidFill>
                <a:schemeClr val="tx1"/>
              </a:solidFill>
              <a:latin typeface="Arial" charset="0"/>
            </a:endParaRPr>
          </a:p>
          <a:p>
            <a:pPr marL="0" indent="0" eaLnBrk="1" hangingPunct="1">
              <a:spcBef>
                <a:spcPct val="0"/>
              </a:spcBef>
              <a:buFontTx/>
              <a:buNone/>
            </a:pPr>
            <a:r>
              <a:rPr lang="en-US" b="0" u="none" baseline="0" dirty="0">
                <a:solidFill>
                  <a:schemeClr val="tx1"/>
                </a:solidFill>
                <a:latin typeface="Arial" charset="0"/>
              </a:rPr>
              <a:t>This is the last year that CMS will refer to the Part C audits as National RADV. Going forward, you will receive communications referring to “Calendar Year </a:t>
            </a:r>
            <a:r>
              <a:rPr lang="en-US" b="0" i="0" u="none" baseline="0" dirty="0">
                <a:solidFill>
                  <a:schemeClr val="tx1"/>
                </a:solidFill>
                <a:latin typeface="Arial" charset="0"/>
              </a:rPr>
              <a:t>20</a:t>
            </a:r>
            <a:r>
              <a:rPr lang="en-US" b="0" u="none" baseline="0" dirty="0">
                <a:solidFill>
                  <a:schemeClr val="tx1"/>
                </a:solidFill>
                <a:latin typeface="Arial" charset="0"/>
              </a:rPr>
              <a:t>XX Part C Improper Payment Measure </a:t>
            </a:r>
            <a:r>
              <a:rPr lang="en-US" b="0" i="0" u="none" baseline="0" dirty="0">
                <a:solidFill>
                  <a:schemeClr val="tx1"/>
                </a:solidFill>
                <a:latin typeface="Arial" charset="0"/>
              </a:rPr>
              <a:t>(IPM)</a:t>
            </a:r>
            <a:r>
              <a:rPr lang="en-US" b="0" u="none" baseline="0" dirty="0">
                <a:solidFill>
                  <a:schemeClr val="tx1"/>
                </a:solidFill>
                <a:latin typeface="Arial" charset="0"/>
              </a:rPr>
              <a:t>” activity.</a:t>
            </a:r>
          </a:p>
          <a:p>
            <a:pPr marL="0" indent="0" eaLnBrk="1" hangingPunct="1">
              <a:spcBef>
                <a:spcPct val="0"/>
              </a:spcBef>
              <a:buFontTx/>
              <a:buNone/>
            </a:pPr>
            <a:endParaRPr lang="en-US" b="0" u="none" baseline="0" dirty="0">
              <a:solidFill>
                <a:schemeClr val="tx1"/>
              </a:solidFill>
              <a:latin typeface="Arial" charset="0"/>
            </a:endParaRPr>
          </a:p>
          <a:p>
            <a:pPr marL="0" indent="0" eaLnBrk="1" hangingPunct="1">
              <a:spcBef>
                <a:spcPct val="0"/>
              </a:spcBef>
              <a:buFontTx/>
              <a:buNone/>
            </a:pPr>
            <a:r>
              <a:rPr lang="en-US" b="0" u="none" baseline="0" dirty="0">
                <a:solidFill>
                  <a:schemeClr val="tx1"/>
                </a:solidFill>
                <a:latin typeface="Arial" charset="0"/>
              </a:rPr>
              <a:t>We are making this distinction because  OFM–PARG is a neutral entity for measuring the error rates for CMS programs such as Medicaid and Children’s Health Insurance Program (CHIP), Medicare Fee-for-Service, and the federal and State-based Exchanges, and report an error rate in the </a:t>
            </a:r>
            <a:r>
              <a:rPr lang="en-US" b="0" u="none" baseline="0">
                <a:solidFill>
                  <a:schemeClr val="tx1"/>
                </a:solidFill>
                <a:latin typeface="Arial" charset="0"/>
              </a:rPr>
              <a:t>CMS Agency </a:t>
            </a:r>
            <a:r>
              <a:rPr lang="en-US" b="0" u="none" baseline="0" dirty="0">
                <a:solidFill>
                  <a:schemeClr val="tx1"/>
                </a:solidFill>
                <a:latin typeface="Arial" charset="0"/>
              </a:rPr>
              <a:t>Financial Report, as required by statute.</a:t>
            </a:r>
          </a:p>
          <a:p>
            <a:pPr marL="0" indent="0" eaLnBrk="1" hangingPunct="1">
              <a:spcBef>
                <a:spcPct val="0"/>
              </a:spcBef>
              <a:buFontTx/>
              <a:buNone/>
            </a:pPr>
            <a:endParaRPr lang="en-US" b="0" u="none" baseline="0" dirty="0">
              <a:solidFill>
                <a:schemeClr val="tx1"/>
              </a:solidFill>
              <a:latin typeface="Arial" charset="0"/>
            </a:endParaRPr>
          </a:p>
          <a:p>
            <a:pPr marL="0" indent="0" eaLnBrk="1" hangingPunct="1">
              <a:spcBef>
                <a:spcPct val="0"/>
              </a:spcBef>
              <a:buFontTx/>
              <a:buNone/>
            </a:pPr>
            <a:r>
              <a:rPr lang="en-US" b="0" u="none" baseline="0" dirty="0">
                <a:solidFill>
                  <a:schemeClr val="tx1"/>
                </a:solidFill>
                <a:latin typeface="Arial" charset="0"/>
              </a:rPr>
              <a:t>The IPM activity’s focus will continue to request medical record documentation to annually measure and report a payment error estimate. </a:t>
            </a:r>
          </a:p>
          <a:p>
            <a:pPr marL="0" indent="0" eaLnBrk="1" hangingPunct="1">
              <a:spcBef>
                <a:spcPct val="0"/>
              </a:spcBef>
              <a:buFontTx/>
              <a:buNone/>
            </a:pPr>
            <a:endParaRPr lang="en-US" b="0" u="none" baseline="0" dirty="0">
              <a:solidFill>
                <a:schemeClr val="tx1"/>
              </a:solidFill>
              <a:latin typeface="Arial" charset="0"/>
            </a:endParaRPr>
          </a:p>
          <a:p>
            <a:pPr marL="0" indent="0" eaLnBrk="1" hangingPunct="1">
              <a:spcBef>
                <a:spcPct val="0"/>
              </a:spcBef>
              <a:buFontTx/>
              <a:buNone/>
            </a:pPr>
            <a:r>
              <a:rPr lang="en-US" b="0" u="none" baseline="0" dirty="0">
                <a:solidFill>
                  <a:schemeClr val="tx1"/>
                </a:solidFill>
                <a:latin typeface="Arial" charset="0"/>
              </a:rPr>
              <a:t>We strongly encourage you to make this distinction known to your providers and hospitals during the course of the year, </a:t>
            </a:r>
            <a:r>
              <a:rPr lang="en-US" b="0" i="0" u="none" baseline="0" dirty="0">
                <a:solidFill>
                  <a:schemeClr val="tx1"/>
                </a:solidFill>
                <a:latin typeface="Arial" charset="0"/>
              </a:rPr>
              <a:t>to</a:t>
            </a:r>
            <a:r>
              <a:rPr lang="en-US" b="0" u="none" baseline="0" dirty="0">
                <a:solidFill>
                  <a:schemeClr val="tx1"/>
                </a:solidFill>
                <a:latin typeface="Arial" charset="0"/>
              </a:rPr>
              <a:t> ensure a seamless transition.</a:t>
            </a:r>
          </a:p>
          <a:p>
            <a:pPr marL="0" indent="0" eaLnBrk="1" hangingPunct="1">
              <a:spcBef>
                <a:spcPct val="0"/>
              </a:spcBef>
              <a:buFontTx/>
              <a:buNone/>
            </a:pPr>
            <a:endParaRPr lang="en-US" b="0" u="none" baseline="0" dirty="0">
              <a:solidFill>
                <a:schemeClr val="tx1"/>
              </a:solidFill>
              <a:latin typeface="Arial" charset="0"/>
            </a:endParaRPr>
          </a:p>
          <a:p>
            <a:pPr marL="0" indent="0" eaLnBrk="1" hangingPunct="1">
              <a:spcBef>
                <a:spcPct val="0"/>
              </a:spcBef>
              <a:buFontTx/>
              <a:buNone/>
            </a:pPr>
            <a:r>
              <a:rPr lang="en-US" b="0" u="none" baseline="0" dirty="0">
                <a:solidFill>
                  <a:schemeClr val="tx1"/>
                </a:solidFill>
                <a:latin typeface="Arial" charset="0"/>
              </a:rPr>
              <a:t>There will still be activities called “RADV”. The Contract-Level audits or “CON” RADV is still being conducted by Center for Program Integrity (CPI), and the Department of Health and Human Services (HHS) “RADV” activity continues to occur in The Center for Consumer Information and Insurance Oversight (CCIIO).</a:t>
            </a:r>
            <a:endParaRPr lang="en-US" b="0" u="none" dirty="0">
              <a:solidFill>
                <a:schemeClr val="tx1"/>
              </a:solidFill>
              <a:latin typeface="Arial" charset="0"/>
            </a:endParaRPr>
          </a:p>
        </p:txBody>
      </p:sp>
      <p:sp>
        <p:nvSpPr>
          <p:cNvPr id="4" name="Slide Number Placeholder 3"/>
          <p:cNvSpPr>
            <a:spLocks noGrp="1"/>
          </p:cNvSpPr>
          <p:nvPr>
            <p:ph type="sldNum" sz="quarter" idx="10"/>
          </p:nvPr>
        </p:nvSpPr>
        <p:spPr/>
        <p:txBody>
          <a:bodyPr/>
          <a:lstStyle/>
          <a:p>
            <a:fld id="{7B898A01-842B-0042-9AB7-55364486B929}" type="slidenum">
              <a:rPr lang="en-US" smtClean="0"/>
              <a:pPr/>
              <a:t>4</a:t>
            </a:fld>
            <a:endParaRPr lang="en-US" dirty="0"/>
          </a:p>
        </p:txBody>
      </p:sp>
      <p:sp>
        <p:nvSpPr>
          <p:cNvPr id="5" name="Footer Placeholder 4"/>
          <p:cNvSpPr>
            <a:spLocks noGrp="1"/>
          </p:cNvSpPr>
          <p:nvPr>
            <p:ph type="ftr" sz="quarter" idx="11"/>
          </p:nvPr>
        </p:nvSpPr>
        <p:spPr/>
        <p:txBody>
          <a:bodyPr/>
          <a:lstStyle/>
          <a:p>
            <a:endParaRPr lang="en-US" dirty="0"/>
          </a:p>
        </p:txBody>
      </p:sp>
    </p:spTree>
    <p:extLst>
      <p:ext uri="{BB962C8B-B14F-4D97-AF65-F5344CB8AC3E}">
        <p14:creationId xmlns:p14="http://schemas.microsoft.com/office/powerpoint/2010/main" val="2901830315"/>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5" name="Slide Image Placeholder 1"/>
          <p:cNvSpPr>
            <a:spLocks noGrp="1" noRot="1" noChangeAspect="1"/>
          </p:cNvSpPr>
          <p:nvPr>
            <p:ph type="sldImg"/>
          </p:nvPr>
        </p:nvSpPr>
        <p:spPr>
          <a:ln/>
        </p:spPr>
      </p:sp>
      <p:sp>
        <p:nvSpPr>
          <p:cNvPr id="52226" name="Notes Placeholder 2"/>
          <p:cNvSpPr>
            <a:spLocks noGrp="1"/>
          </p:cNvSpPr>
          <p:nvPr>
            <p:ph type="body" idx="1"/>
          </p:nvPr>
        </p:nvSpPr>
        <p:spPr>
          <a:noFill/>
          <a:ln/>
        </p:spPr>
        <p:txBody>
          <a:bodyPr/>
          <a:lstStyle/>
          <a:p>
            <a:pPr marL="0" marR="0" lvl="0" indent="0" algn="l" defTabSz="4572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b="1" i="0" dirty="0">
                <a:cs typeface="Arial" panose="020B0604020202020204" pitchFamily="34" charset="0"/>
              </a:rPr>
              <a:t>RELI – Michelle Atkins:</a:t>
            </a:r>
          </a:p>
          <a:p>
            <a:pPr marL="0" indent="0">
              <a:buFont typeface="Arial" panose="020B0604020202020204" pitchFamily="34" charset="0"/>
              <a:buNone/>
            </a:pPr>
            <a:endParaRPr lang="en-US" dirty="0"/>
          </a:p>
          <a:p>
            <a:pPr marL="0" indent="0">
              <a:buFontTx/>
              <a:buNone/>
            </a:pPr>
            <a:r>
              <a:rPr lang="en-US" dirty="0"/>
              <a:t>The medical record file must meet the criteria listed on this slide and, if </a:t>
            </a:r>
            <a:r>
              <a:rPr lang="en-US" b="0" u="none" dirty="0"/>
              <a:t>these criteria are </a:t>
            </a:r>
            <a:r>
              <a:rPr lang="en-US" dirty="0"/>
              <a:t>not met, an error message will be displayed.  Users</a:t>
            </a:r>
            <a:r>
              <a:rPr lang="en-US" baseline="0" dirty="0"/>
              <a:t> can click on the error message to return to the medical record submission screen.</a:t>
            </a:r>
            <a:endParaRPr lang="en-US" dirty="0"/>
          </a:p>
          <a:p>
            <a:pPr>
              <a:buFontTx/>
              <a:buNone/>
            </a:pPr>
            <a:endParaRPr lang="en-US" dirty="0"/>
          </a:p>
          <a:p>
            <a:pPr marL="0" indent="0">
              <a:buFontTx/>
              <a:buNone/>
            </a:pPr>
            <a:r>
              <a:rPr lang="en-US" dirty="0"/>
              <a:t>When the submission is successful, a confirmation message will be displayed.</a:t>
            </a:r>
          </a:p>
        </p:txBody>
      </p:sp>
      <p:sp>
        <p:nvSpPr>
          <p:cNvPr id="52227" name="Slide Number Placeholder 3"/>
          <p:cNvSpPr>
            <a:spLocks noGrp="1"/>
          </p:cNvSpPr>
          <p:nvPr>
            <p:ph type="sldNum" sz="quarter" idx="5"/>
          </p:nvPr>
        </p:nvSpPr>
        <p:spPr>
          <a:noFill/>
        </p:spPr>
        <p:txBody>
          <a:bodyPr/>
          <a:lstStyle/>
          <a:p>
            <a:endParaRPr lang="en-US" dirty="0"/>
          </a:p>
        </p:txBody>
      </p:sp>
      <p:sp>
        <p:nvSpPr>
          <p:cNvPr id="2" name="Footer Placeholder 1"/>
          <p:cNvSpPr>
            <a:spLocks noGrp="1"/>
          </p:cNvSpPr>
          <p:nvPr>
            <p:ph type="ftr" sz="quarter" idx="10"/>
          </p:nvPr>
        </p:nvSpPr>
        <p:spPr/>
        <p:txBody>
          <a:bodyPr/>
          <a:lstStyle/>
          <a:p>
            <a:endParaRPr lang="en-US" dirty="0"/>
          </a:p>
        </p:txBody>
      </p:sp>
    </p:spTree>
    <p:extLst>
      <p:ext uri="{BB962C8B-B14F-4D97-AF65-F5344CB8AC3E}">
        <p14:creationId xmlns:p14="http://schemas.microsoft.com/office/powerpoint/2010/main" val="1924999312"/>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pPr marL="0" marR="0" lvl="0" indent="0" algn="l" defTabSz="4572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b="1" i="0" dirty="0">
                <a:cs typeface="Arial" panose="020B0604020202020204" pitchFamily="34" charset="0"/>
              </a:rPr>
              <a:t>RELI – Michelle Atkins:</a:t>
            </a:r>
          </a:p>
          <a:p>
            <a:pPr marL="0" indent="0">
              <a:buFont typeface="Arial" panose="020B0604020202020204" pitchFamily="34" charset="0"/>
              <a:buNone/>
            </a:pPr>
            <a:endParaRPr lang="en-US" dirty="0"/>
          </a:p>
          <a:p>
            <a:pPr marL="0" indent="0">
              <a:buFontTx/>
              <a:buNone/>
            </a:pPr>
            <a:r>
              <a:rPr lang="en-US" dirty="0"/>
              <a:t>This slide presents an overview of the </a:t>
            </a:r>
            <a:r>
              <a:rPr lang="en-US" b="0" u="none" dirty="0"/>
              <a:t>medical record submission process for NAT18 RADV. </a:t>
            </a:r>
          </a:p>
          <a:p>
            <a:pPr marL="0" indent="0">
              <a:buFontTx/>
              <a:buNone/>
            </a:pPr>
            <a:endParaRPr lang="en-US" b="0" u="none" dirty="0"/>
          </a:p>
          <a:p>
            <a:pPr marL="0" indent="0">
              <a:buFontTx/>
              <a:buNone/>
            </a:pPr>
            <a:r>
              <a:rPr lang="en-US" b="0" u="none" dirty="0"/>
              <a:t>Begin by reviewing the enrollee list that contains the enrollees in the sample from each MA Organization selected. Work with providers to collect these records.  Your MA Organization may want to use the CMS provider or hospital letters and the HIPAA fact sheet, provided </a:t>
            </a:r>
            <a:r>
              <a:rPr lang="en-US" b="0" u="none" strike="sngStrike" baseline="0" dirty="0"/>
              <a:t>to</a:t>
            </a:r>
            <a:r>
              <a:rPr lang="en-US" b="0" u="none" dirty="0"/>
              <a:t> in the National</a:t>
            </a:r>
            <a:r>
              <a:rPr lang="en-US" b="0" u="none" baseline="0" dirty="0"/>
              <a:t> RADV </a:t>
            </a:r>
            <a:r>
              <a:rPr lang="en-US" b="0" u="none" dirty="0"/>
              <a:t>Document Library in HPMS, to do this.  Please ensure that providers have your contact information so they can direct questions about the medical record request to your MA Organization. Your MA</a:t>
            </a:r>
            <a:r>
              <a:rPr lang="en-US" b="0" u="none" baseline="0" dirty="0"/>
              <a:t> Organization</a:t>
            </a:r>
            <a:r>
              <a:rPr lang="en-US" b="0" u="none" dirty="0"/>
              <a:t> may want to collect CMS-Generated Attestations from providers when requesting physician and outpatient medical records.  Give the providers clear instructions on how to complete the form. </a:t>
            </a:r>
          </a:p>
          <a:p>
            <a:pPr marL="0" indent="0">
              <a:buFontTx/>
              <a:buNone/>
            </a:pPr>
            <a:endParaRPr lang="en-US" b="0" u="none" dirty="0"/>
          </a:p>
          <a:p>
            <a:pPr marL="0" indent="0">
              <a:buFontTx/>
              <a:buNone/>
            </a:pPr>
            <a:r>
              <a:rPr lang="en-US" b="0" u="none" dirty="0"/>
              <a:t>From the records you collect, choose a medical record that best supports the sampled CMS-HCC. Create a PDF containing the medical record documentation.  If a signed CMS-Generated Attestation needs to be included, your MA Organization must place the CMS-Generated Attestation as page one of the medical record file. </a:t>
            </a:r>
          </a:p>
          <a:p>
            <a:pPr>
              <a:buFontTx/>
              <a:buNone/>
            </a:pPr>
            <a:endParaRPr lang="en-US" b="0" u="none" dirty="0"/>
          </a:p>
          <a:p>
            <a:pPr marL="0" indent="0">
              <a:buFontTx/>
              <a:buNone/>
            </a:pPr>
            <a:r>
              <a:rPr lang="en-US" b="0" u="none" dirty="0"/>
              <a:t>One of your Organization’s HPMS users will log into the system, locate the Medical Record Coversheet for the enrollee, complete the coversheet, and upload the medical record file.  Each coversheet must be completed and submitted, even if you do not have a medical record file to attach and submit.</a:t>
            </a:r>
          </a:p>
        </p:txBody>
      </p:sp>
      <p:sp>
        <p:nvSpPr>
          <p:cNvPr id="4" name="Slide Number Placeholder 3"/>
          <p:cNvSpPr>
            <a:spLocks noGrp="1"/>
          </p:cNvSpPr>
          <p:nvPr>
            <p:ph type="sldNum" sz="quarter" idx="10"/>
          </p:nvPr>
        </p:nvSpPr>
        <p:spPr/>
        <p:txBody>
          <a:bodyPr/>
          <a:lstStyle/>
          <a:p>
            <a:pPr>
              <a:defRPr/>
            </a:pPr>
            <a:fld id="{0775DBC9-BACF-4BDB-93F7-21DDC6DAB89A}" type="slidenum">
              <a:rPr lang="en-US" smtClean="0"/>
              <a:pPr>
                <a:defRPr/>
              </a:pPr>
              <a:t>41</a:t>
            </a:fld>
            <a:endParaRPr lang="en-US" dirty="0"/>
          </a:p>
        </p:txBody>
      </p:sp>
      <p:sp>
        <p:nvSpPr>
          <p:cNvPr id="5" name="Footer Placeholder 4"/>
          <p:cNvSpPr>
            <a:spLocks noGrp="1"/>
          </p:cNvSpPr>
          <p:nvPr>
            <p:ph type="ftr" sz="quarter" idx="11"/>
          </p:nvPr>
        </p:nvSpPr>
        <p:spPr/>
        <p:txBody>
          <a:bodyPr/>
          <a:lstStyle/>
          <a:p>
            <a:endParaRPr lang="en-US" dirty="0"/>
          </a:p>
        </p:txBody>
      </p:sp>
    </p:spTree>
    <p:extLst>
      <p:ext uri="{BB962C8B-B14F-4D97-AF65-F5344CB8AC3E}">
        <p14:creationId xmlns:p14="http://schemas.microsoft.com/office/powerpoint/2010/main" val="894546588"/>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4572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b="1" i="0" dirty="0">
                <a:cs typeface="Arial" panose="020B0604020202020204" pitchFamily="34" charset="0"/>
              </a:rPr>
              <a:t>RELI – Michelle Atkins:</a:t>
            </a:r>
          </a:p>
          <a:p>
            <a:pPr marL="0" marR="0" lvl="0" indent="0" algn="l" defTabSz="457200" rtl="0" eaLnBrk="1" fontAlgn="auto" latinLnBrk="0" hangingPunct="1">
              <a:lnSpc>
                <a:spcPct val="100000"/>
              </a:lnSpc>
              <a:spcBef>
                <a:spcPts val="0"/>
              </a:spcBef>
              <a:spcAft>
                <a:spcPts val="0"/>
              </a:spcAft>
              <a:buClrTx/>
              <a:buSzTx/>
              <a:buFontTx/>
              <a:buNone/>
              <a:tabLst/>
              <a:defRPr/>
            </a:pPr>
            <a:endParaRPr lang="en-US" i="0" dirty="0">
              <a:cs typeface="Arial" panose="020B0604020202020204" pitchFamily="34" charset="0"/>
            </a:endParaRPr>
          </a:p>
          <a:p>
            <a:pPr marL="0" marR="0" lvl="0" indent="0" algn="l" defTabSz="457200" rtl="0" eaLnBrk="1" fontAlgn="auto" latinLnBrk="0" hangingPunct="1">
              <a:lnSpc>
                <a:spcPct val="100000"/>
              </a:lnSpc>
              <a:spcBef>
                <a:spcPts val="0"/>
              </a:spcBef>
              <a:spcAft>
                <a:spcPts val="0"/>
              </a:spcAft>
              <a:buClrTx/>
              <a:buSzTx/>
              <a:buFontTx/>
              <a:buNone/>
              <a:tabLst/>
              <a:defRPr/>
            </a:pPr>
            <a:r>
              <a:rPr lang="en-US" i="0" dirty="0">
                <a:cs typeface="Arial" panose="020B0604020202020204" pitchFamily="34" charset="0"/>
              </a:rPr>
              <a:t>I will now</a:t>
            </a:r>
            <a:r>
              <a:rPr lang="en-US" i="0" baseline="0" dirty="0">
                <a:cs typeface="Arial" panose="020B0604020202020204" pitchFamily="34" charset="0"/>
              </a:rPr>
              <a:t> present information about the Receipt and Review </a:t>
            </a:r>
            <a:r>
              <a:rPr lang="en-US" b="0" i="0" u="none" baseline="0" dirty="0">
                <a:cs typeface="Arial" panose="020B0604020202020204" pitchFamily="34" charset="0"/>
              </a:rPr>
              <a:t>of the </a:t>
            </a:r>
            <a:r>
              <a:rPr lang="en-US" i="0" baseline="0" dirty="0">
                <a:cs typeface="Arial" panose="020B0604020202020204" pitchFamily="34" charset="0"/>
              </a:rPr>
              <a:t>Medical Records, which begins on slide 4</a:t>
            </a:r>
            <a:r>
              <a:rPr lang="en-US" b="0" i="0" u="none" baseline="0" dirty="0">
                <a:cs typeface="Arial" panose="020B0604020202020204" pitchFamily="34" charset="0"/>
              </a:rPr>
              <a:t>3.</a:t>
            </a:r>
            <a:endParaRPr lang="en-US" b="0" i="0" u="none" baseline="0" dirty="0">
              <a:cs typeface="+mn-cs"/>
            </a:endParaRPr>
          </a:p>
        </p:txBody>
      </p:sp>
      <p:sp>
        <p:nvSpPr>
          <p:cNvPr id="4" name="Footer Placeholder 3"/>
          <p:cNvSpPr>
            <a:spLocks noGrp="1"/>
          </p:cNvSpPr>
          <p:nvPr>
            <p:ph type="ftr" sz="quarter" idx="10"/>
          </p:nvPr>
        </p:nvSpPr>
        <p:spPr/>
        <p:txBody>
          <a:bodyPr/>
          <a:lstStyle/>
          <a:p>
            <a:endParaRPr lang="en-US" dirty="0"/>
          </a:p>
        </p:txBody>
      </p:sp>
      <p:sp>
        <p:nvSpPr>
          <p:cNvPr id="5" name="Slide Number Placeholder 4"/>
          <p:cNvSpPr>
            <a:spLocks noGrp="1"/>
          </p:cNvSpPr>
          <p:nvPr>
            <p:ph type="sldNum" sz="quarter" idx="11"/>
          </p:nvPr>
        </p:nvSpPr>
        <p:spPr/>
        <p:txBody>
          <a:bodyPr/>
          <a:lstStyle/>
          <a:p>
            <a:fld id="{7B898A01-842B-0042-9AB7-55364486B929}" type="slidenum">
              <a:rPr lang="en-US" smtClean="0"/>
              <a:pPr/>
              <a:t>42</a:t>
            </a:fld>
            <a:endParaRPr lang="en-US" dirty="0"/>
          </a:p>
        </p:txBody>
      </p:sp>
    </p:spTree>
    <p:extLst>
      <p:ext uri="{BB962C8B-B14F-4D97-AF65-F5344CB8AC3E}">
        <p14:creationId xmlns:p14="http://schemas.microsoft.com/office/powerpoint/2010/main" val="2319104369"/>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lvl="0" indent="0" algn="l" defTabSz="936349" rtl="0" eaLnBrk="1" fontAlgn="auto" latinLnBrk="0" hangingPunct="1">
              <a:lnSpc>
                <a:spcPct val="100000"/>
              </a:lnSpc>
              <a:spcBef>
                <a:spcPts val="0"/>
              </a:spcBef>
              <a:spcAft>
                <a:spcPts val="0"/>
              </a:spcAft>
              <a:buClrTx/>
              <a:buSzTx/>
              <a:buFont typeface="Arial" panose="020B0604020202020204" pitchFamily="34" charset="0"/>
              <a:buNone/>
              <a:tabLst/>
              <a:defRPr/>
            </a:pPr>
            <a:r>
              <a:rPr lang="en-US" b="1" i="0" dirty="0">
                <a:cs typeface="Arial" panose="020B0604020202020204" pitchFamily="34" charset="0"/>
              </a:rPr>
              <a:t>RELI – Michelle Atkins:</a:t>
            </a:r>
          </a:p>
          <a:p>
            <a:pPr marL="0" indent="0" defTabSz="936349">
              <a:buFont typeface="Arial" panose="020B0604020202020204" pitchFamily="34" charset="0"/>
              <a:buNone/>
              <a:defRPr/>
            </a:pPr>
            <a:endParaRPr lang="en-US" dirty="0"/>
          </a:p>
          <a:p>
            <a:pPr marL="0" indent="0" defTabSz="936349">
              <a:buFontTx/>
              <a:buNone/>
              <a:defRPr/>
            </a:pPr>
            <a:r>
              <a:rPr lang="en-US" dirty="0"/>
              <a:t>Within HPMS, users have the ability to review completed submissions on the Submission tab to review validity status of their submissions. Additional</a:t>
            </a:r>
            <a:r>
              <a:rPr lang="en-US" baseline="0" dirty="0"/>
              <a:t> details on this function will be provided later in the HPMS Demonstration.</a:t>
            </a:r>
            <a:endParaRPr lang="en-US" dirty="0"/>
          </a:p>
          <a:p>
            <a:pPr defTabSz="936349">
              <a:buFontTx/>
              <a:buNone/>
              <a:defRPr/>
            </a:pPr>
            <a:endParaRPr lang="en-US" dirty="0"/>
          </a:p>
          <a:p>
            <a:pPr marL="0" indent="0" defTabSz="936349">
              <a:buFontTx/>
              <a:buNone/>
              <a:defRPr/>
            </a:pPr>
            <a:r>
              <a:rPr lang="en-US" dirty="0"/>
              <a:t>The validity status will only populate with a Yes or No once the submission</a:t>
            </a:r>
            <a:r>
              <a:rPr lang="en-US" baseline="0" dirty="0"/>
              <a:t> has progressed through medical record review. </a:t>
            </a:r>
            <a:r>
              <a:rPr lang="en-US" dirty="0"/>
              <a:t>For this reason, it is important to refer to the Submission tab throughout the sample and resubmit any medical records that have been deemed invalid prior to the submissions window deadline. </a:t>
            </a:r>
          </a:p>
        </p:txBody>
      </p:sp>
      <p:sp>
        <p:nvSpPr>
          <p:cNvPr id="4" name="Slide Number Placeholder 3"/>
          <p:cNvSpPr>
            <a:spLocks noGrp="1"/>
          </p:cNvSpPr>
          <p:nvPr>
            <p:ph type="sldNum" sz="quarter" idx="10"/>
          </p:nvPr>
        </p:nvSpPr>
        <p:spPr/>
        <p:txBody>
          <a:bodyPr/>
          <a:lstStyle/>
          <a:p>
            <a:pPr>
              <a:defRPr/>
            </a:pPr>
            <a:endParaRPr lang="en-US" dirty="0"/>
          </a:p>
        </p:txBody>
      </p:sp>
      <p:sp>
        <p:nvSpPr>
          <p:cNvPr id="5" name="Footer Placeholder 4"/>
          <p:cNvSpPr>
            <a:spLocks noGrp="1"/>
          </p:cNvSpPr>
          <p:nvPr>
            <p:ph type="ftr" sz="quarter" idx="11"/>
          </p:nvPr>
        </p:nvSpPr>
        <p:spPr/>
        <p:txBody>
          <a:bodyPr/>
          <a:lstStyle/>
          <a:p>
            <a:endParaRPr lang="en-US" dirty="0"/>
          </a:p>
        </p:txBody>
      </p:sp>
    </p:spTree>
    <p:extLst>
      <p:ext uri="{BB962C8B-B14F-4D97-AF65-F5344CB8AC3E}">
        <p14:creationId xmlns:p14="http://schemas.microsoft.com/office/powerpoint/2010/main" val="703206139"/>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lvl="0" indent="0" algn="l" defTabSz="4572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b="1" i="0" dirty="0">
                <a:cs typeface="Arial" panose="020B0604020202020204" pitchFamily="34" charset="0"/>
              </a:rPr>
              <a:t>RELI – Michelle Atkins:</a:t>
            </a:r>
          </a:p>
          <a:p>
            <a:pPr marL="0" indent="0">
              <a:buFont typeface="Arial" panose="020B0604020202020204" pitchFamily="34" charset="0"/>
              <a:buNone/>
            </a:pPr>
            <a:endParaRPr lang="en-US" dirty="0"/>
          </a:p>
          <a:p>
            <a:pPr marL="0" indent="0">
              <a:buFontTx/>
              <a:buNone/>
            </a:pPr>
            <a:r>
              <a:rPr lang="en-US" dirty="0"/>
              <a:t>Once the medical records have been submitted to HPMS and the intake process is complete, coders will review the medical records based on the date (for physician or outpatient records) or range of dates (for inpatient records) that your MA Organization enters on the coversheet.</a:t>
            </a:r>
          </a:p>
          <a:p>
            <a:pPr>
              <a:buFontTx/>
              <a:buNone/>
            </a:pPr>
            <a:r>
              <a:rPr lang="en-US" dirty="0"/>
              <a:t> </a:t>
            </a:r>
          </a:p>
          <a:p>
            <a:pPr marL="0" indent="0">
              <a:buFontTx/>
              <a:buNone/>
            </a:pPr>
            <a:r>
              <a:rPr lang="en-US" dirty="0">
                <a:effectLst>
                  <a:outerShdw blurRad="38100" dist="38100" dir="2700000" algn="tl">
                    <a:srgbClr val="000000">
                      <a:alpha val="43137"/>
                    </a:srgbClr>
                  </a:outerShdw>
                </a:effectLst>
              </a:rPr>
              <a:t>Th</a:t>
            </a:r>
            <a:r>
              <a:rPr lang="en-US" dirty="0"/>
              <a:t>e coders will abstract all valid ICD-10</a:t>
            </a:r>
            <a:r>
              <a:rPr lang="en-US" b="0" u="none" dirty="0"/>
              <a:t>-CM</a:t>
            </a:r>
            <a:r>
              <a:rPr lang="en-US" dirty="0"/>
              <a:t> codes in the documentation within the specified dates or date of service – which are indicated on the coversheet. For example, if the medical record indicates pneumonia and congestive heart failure, they will abstract both diagnoses.</a:t>
            </a:r>
          </a:p>
          <a:p>
            <a:pPr>
              <a:buFontTx/>
              <a:buNone/>
            </a:pPr>
            <a:endParaRPr lang="en-US" dirty="0"/>
          </a:p>
          <a:p>
            <a:pPr marL="0" lvl="0" indent="0" eaLnBrk="1" hangingPunct="1">
              <a:spcBef>
                <a:spcPct val="0"/>
              </a:spcBef>
              <a:buFontTx/>
              <a:buNone/>
            </a:pPr>
            <a:r>
              <a:rPr lang="en-US" baseline="0" dirty="0"/>
              <a:t>I will now turn the presentation over to Joanne from CMS.</a:t>
            </a:r>
          </a:p>
        </p:txBody>
      </p:sp>
      <p:sp>
        <p:nvSpPr>
          <p:cNvPr id="4" name="Slide Number Placeholder 3"/>
          <p:cNvSpPr>
            <a:spLocks noGrp="1"/>
          </p:cNvSpPr>
          <p:nvPr>
            <p:ph type="sldNum" sz="quarter" idx="10"/>
          </p:nvPr>
        </p:nvSpPr>
        <p:spPr/>
        <p:txBody>
          <a:bodyPr/>
          <a:lstStyle/>
          <a:p>
            <a:pPr>
              <a:defRPr/>
            </a:pPr>
            <a:fld id="{0775DBC9-BACF-4BDB-93F7-21DDC6DAB89A}" type="slidenum">
              <a:rPr lang="en-US" smtClean="0"/>
              <a:pPr>
                <a:defRPr/>
              </a:pPr>
              <a:t>44</a:t>
            </a:fld>
            <a:endParaRPr lang="en-US" dirty="0"/>
          </a:p>
        </p:txBody>
      </p:sp>
      <p:sp>
        <p:nvSpPr>
          <p:cNvPr id="5" name="Footer Placeholder 4"/>
          <p:cNvSpPr>
            <a:spLocks noGrp="1"/>
          </p:cNvSpPr>
          <p:nvPr>
            <p:ph type="ftr" sz="quarter" idx="11"/>
          </p:nvPr>
        </p:nvSpPr>
        <p:spPr/>
        <p:txBody>
          <a:bodyPr/>
          <a:lstStyle/>
          <a:p>
            <a:endParaRPr lang="en-US" dirty="0"/>
          </a:p>
        </p:txBody>
      </p:sp>
    </p:spTree>
    <p:extLst>
      <p:ext uri="{BB962C8B-B14F-4D97-AF65-F5344CB8AC3E}">
        <p14:creationId xmlns:p14="http://schemas.microsoft.com/office/powerpoint/2010/main" val="193043124"/>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4572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b="1" dirty="0"/>
              <a:t>CMS</a:t>
            </a:r>
            <a:r>
              <a:rPr lang="en-US" b="1" baseline="0" dirty="0"/>
              <a:t> – Joanne</a:t>
            </a:r>
            <a:r>
              <a:rPr lang="en-US" b="1" dirty="0"/>
              <a:t>:</a:t>
            </a:r>
          </a:p>
          <a:p>
            <a:pPr marL="0" marR="0" lvl="0" indent="0" algn="l" defTabSz="457200" rtl="0" eaLnBrk="1" fontAlgn="auto" latinLnBrk="0" hangingPunct="1">
              <a:lnSpc>
                <a:spcPct val="100000"/>
              </a:lnSpc>
              <a:spcBef>
                <a:spcPts val="0"/>
              </a:spcBef>
              <a:spcAft>
                <a:spcPts val="0"/>
              </a:spcAft>
              <a:buClrTx/>
              <a:buSzTx/>
              <a:buFontTx/>
              <a:buNone/>
              <a:tabLst/>
              <a:defRPr/>
            </a:pPr>
            <a:endParaRPr lang="en-US" dirty="0"/>
          </a:p>
          <a:p>
            <a:pPr marL="0" marR="0" lvl="0" indent="0" algn="l" defTabSz="457200" rtl="0" eaLnBrk="1" fontAlgn="auto" latinLnBrk="0" hangingPunct="1">
              <a:lnSpc>
                <a:spcPct val="100000"/>
              </a:lnSpc>
              <a:spcBef>
                <a:spcPts val="0"/>
              </a:spcBef>
              <a:spcAft>
                <a:spcPts val="0"/>
              </a:spcAft>
              <a:buClrTx/>
              <a:buSzTx/>
              <a:buFontTx/>
              <a:buNone/>
              <a:tabLst/>
              <a:defRPr/>
            </a:pPr>
            <a:r>
              <a:rPr lang="en-US" dirty="0"/>
              <a:t>Thanks, Michelle.</a:t>
            </a:r>
          </a:p>
          <a:p>
            <a:pPr marL="0" marR="0" lvl="0" indent="0" algn="l" defTabSz="457200" rtl="0" eaLnBrk="1" fontAlgn="auto" latinLnBrk="0" hangingPunct="1">
              <a:lnSpc>
                <a:spcPct val="100000"/>
              </a:lnSpc>
              <a:spcBef>
                <a:spcPts val="0"/>
              </a:spcBef>
              <a:spcAft>
                <a:spcPts val="0"/>
              </a:spcAft>
              <a:buClrTx/>
              <a:buSzTx/>
              <a:buFontTx/>
              <a:buNone/>
              <a:tabLst/>
              <a:defRPr/>
            </a:pPr>
            <a:endParaRPr lang="en-US" i="0" baseline="0" dirty="0">
              <a:cs typeface="Arial" panose="020B0604020202020204" pitchFamily="34" charset="0"/>
            </a:endParaRPr>
          </a:p>
          <a:p>
            <a:pPr marL="0" marR="0" lvl="0" indent="0" algn="l" defTabSz="457200" rtl="0" eaLnBrk="1" fontAlgn="auto" latinLnBrk="0" hangingPunct="1">
              <a:lnSpc>
                <a:spcPct val="100000"/>
              </a:lnSpc>
              <a:spcBef>
                <a:spcPts val="0"/>
              </a:spcBef>
              <a:spcAft>
                <a:spcPts val="0"/>
              </a:spcAft>
              <a:buClrTx/>
              <a:buSzTx/>
              <a:buFontTx/>
              <a:buNone/>
              <a:tabLst/>
              <a:defRPr/>
            </a:pPr>
            <a:r>
              <a:rPr lang="en-US" i="0" dirty="0">
                <a:cs typeface="Arial" panose="020B0604020202020204" pitchFamily="34" charset="0"/>
              </a:rPr>
              <a:t>I will now</a:t>
            </a:r>
            <a:r>
              <a:rPr lang="en-US" i="0" baseline="0" dirty="0">
                <a:cs typeface="Arial" panose="020B0604020202020204" pitchFamily="34" charset="0"/>
              </a:rPr>
              <a:t> present an overview of the medical record submissions feedback available in the “National RADV” module, which begins on slide 46.</a:t>
            </a:r>
            <a:endParaRPr lang="en-US" i="0" dirty="0">
              <a:cs typeface="Arial" panose="020B0604020202020204" pitchFamily="34" charset="0"/>
            </a:endParaRPr>
          </a:p>
        </p:txBody>
      </p:sp>
      <p:sp>
        <p:nvSpPr>
          <p:cNvPr id="4" name="Footer Placeholder 3"/>
          <p:cNvSpPr>
            <a:spLocks noGrp="1"/>
          </p:cNvSpPr>
          <p:nvPr>
            <p:ph type="ftr" sz="quarter" idx="10"/>
          </p:nvPr>
        </p:nvSpPr>
        <p:spPr/>
        <p:txBody>
          <a:bodyPr/>
          <a:lstStyle/>
          <a:p>
            <a:endParaRPr lang="en-US" dirty="0"/>
          </a:p>
        </p:txBody>
      </p:sp>
      <p:sp>
        <p:nvSpPr>
          <p:cNvPr id="5" name="Slide Number Placeholder 4"/>
          <p:cNvSpPr>
            <a:spLocks noGrp="1"/>
          </p:cNvSpPr>
          <p:nvPr>
            <p:ph type="sldNum" sz="quarter" idx="11"/>
          </p:nvPr>
        </p:nvSpPr>
        <p:spPr/>
        <p:txBody>
          <a:bodyPr/>
          <a:lstStyle/>
          <a:p>
            <a:fld id="{7B898A01-842B-0042-9AB7-55364486B929}" type="slidenum">
              <a:rPr lang="en-US" smtClean="0"/>
              <a:pPr/>
              <a:t>45</a:t>
            </a:fld>
            <a:endParaRPr lang="en-US" dirty="0"/>
          </a:p>
        </p:txBody>
      </p:sp>
    </p:spTree>
    <p:extLst>
      <p:ext uri="{BB962C8B-B14F-4D97-AF65-F5344CB8AC3E}">
        <p14:creationId xmlns:p14="http://schemas.microsoft.com/office/powerpoint/2010/main" val="2241236028"/>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lvl="0" indent="0" algn="l" defTabSz="4572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b="1" dirty="0"/>
              <a:t>CMS</a:t>
            </a:r>
            <a:r>
              <a:rPr lang="en-US" b="1" baseline="0" dirty="0"/>
              <a:t> – Joanne</a:t>
            </a:r>
            <a:r>
              <a:rPr lang="en-US" b="1" dirty="0"/>
              <a:t>:</a:t>
            </a:r>
          </a:p>
          <a:p>
            <a:pPr marL="0" indent="0">
              <a:buFontTx/>
              <a:buNone/>
            </a:pPr>
            <a:endParaRPr lang="en-US" dirty="0"/>
          </a:p>
          <a:p>
            <a:pPr marL="0" indent="0">
              <a:buFontTx/>
              <a:buNone/>
            </a:pPr>
            <a:r>
              <a:rPr lang="en-US" dirty="0"/>
              <a:t>CMS will provide feedback during the submission period to allow Medicare Advantage</a:t>
            </a:r>
            <a:r>
              <a:rPr lang="en-US" baseline="0" dirty="0"/>
              <a:t> </a:t>
            </a:r>
            <a:r>
              <a:rPr lang="en-US" b="0" u="none" baseline="0" dirty="0"/>
              <a:t>Organizations</a:t>
            </a:r>
            <a:r>
              <a:rPr lang="en-US" b="0" u="none" dirty="0"/>
              <a:t> to submit new or corrected Medical Record Coversheet</a:t>
            </a:r>
            <a:r>
              <a:rPr lang="en-US" b="0" u="none" strike="sngStrike" baseline="0" dirty="0"/>
              <a:t>s</a:t>
            </a:r>
            <a:r>
              <a:rPr lang="en-US" b="0" u="none" dirty="0"/>
              <a:t> and medical records before the NAT18 RADV submissions</a:t>
            </a:r>
            <a:r>
              <a:rPr lang="en-US" dirty="0"/>
              <a:t> window deadline.  </a:t>
            </a:r>
          </a:p>
          <a:p>
            <a:pPr>
              <a:buFontTx/>
              <a:buNone/>
            </a:pPr>
            <a:endParaRPr lang="en-US" dirty="0"/>
          </a:p>
          <a:p>
            <a:pPr marL="0" indent="0">
              <a:buFontTx/>
              <a:buNone/>
            </a:pPr>
            <a:r>
              <a:rPr lang="en-US" dirty="0"/>
              <a:t>There are 3 types of information available to Medicare Advantage Organizations in the “National RADV”</a:t>
            </a:r>
            <a:r>
              <a:rPr lang="en-US" baseline="0" dirty="0"/>
              <a:t> module: </a:t>
            </a:r>
          </a:p>
          <a:p>
            <a:pPr marL="628650" lvl="1" indent="-171450">
              <a:buFont typeface="Arial" panose="020B0604020202020204" pitchFamily="34" charset="0"/>
              <a:buChar char="•"/>
            </a:pPr>
            <a:r>
              <a:rPr lang="en-US" dirty="0"/>
              <a:t>File format feedback, </a:t>
            </a:r>
            <a:r>
              <a:rPr lang="en-US" i="0" u="none" dirty="0"/>
              <a:t>which occurs immediately once the medical record file is submitted </a:t>
            </a:r>
          </a:p>
          <a:p>
            <a:pPr marL="628650" lvl="1" indent="-171450">
              <a:buFont typeface="Arial" panose="020B0604020202020204" pitchFamily="34" charset="0"/>
              <a:buChar char="•"/>
            </a:pPr>
            <a:r>
              <a:rPr lang="en-US" dirty="0"/>
              <a:t>Validity feedback, which is viewable in the “National RADV” module; just click on the submission tab, and</a:t>
            </a:r>
          </a:p>
          <a:p>
            <a:pPr marL="628650" lvl="1" indent="-171450">
              <a:buFont typeface="Arial" panose="020B0604020202020204" pitchFamily="34" charset="0"/>
              <a:buChar char="•"/>
            </a:pPr>
            <a:r>
              <a:rPr lang="en-US" dirty="0"/>
              <a:t>The Interim Findings Reports</a:t>
            </a:r>
            <a:r>
              <a:rPr lang="en-US" baseline="0" dirty="0"/>
              <a:t> – Provided to Medicare Advantage Organizations via the National RADV Document Library</a:t>
            </a:r>
            <a:endParaRPr lang="en-US" dirty="0"/>
          </a:p>
        </p:txBody>
      </p:sp>
      <p:sp>
        <p:nvSpPr>
          <p:cNvPr id="4" name="Slide Number Placeholder 3"/>
          <p:cNvSpPr>
            <a:spLocks noGrp="1"/>
          </p:cNvSpPr>
          <p:nvPr>
            <p:ph type="sldNum" sz="quarter" idx="10"/>
          </p:nvPr>
        </p:nvSpPr>
        <p:spPr/>
        <p:txBody>
          <a:bodyPr/>
          <a:lstStyle/>
          <a:p>
            <a:pPr>
              <a:defRPr/>
            </a:pPr>
            <a:fld id="{3C04004C-64F9-4528-9757-DC5293EF180B}" type="slidenum">
              <a:rPr lang="en-US" smtClean="0"/>
              <a:pPr>
                <a:defRPr/>
              </a:pPr>
              <a:t>46</a:t>
            </a:fld>
            <a:endParaRPr lang="en-US" dirty="0"/>
          </a:p>
        </p:txBody>
      </p:sp>
      <p:sp>
        <p:nvSpPr>
          <p:cNvPr id="5" name="Footer Placeholder 4"/>
          <p:cNvSpPr>
            <a:spLocks noGrp="1"/>
          </p:cNvSpPr>
          <p:nvPr>
            <p:ph type="ftr" sz="quarter" idx="11"/>
          </p:nvPr>
        </p:nvSpPr>
        <p:spPr/>
        <p:txBody>
          <a:bodyPr/>
          <a:lstStyle/>
          <a:p>
            <a:endParaRPr lang="en-US" dirty="0"/>
          </a:p>
        </p:txBody>
      </p:sp>
    </p:spTree>
    <p:extLst>
      <p:ext uri="{BB962C8B-B14F-4D97-AF65-F5344CB8AC3E}">
        <p14:creationId xmlns:p14="http://schemas.microsoft.com/office/powerpoint/2010/main" val="1834697726"/>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457133" rtl="0" eaLnBrk="1" fontAlgn="auto" latinLnBrk="0" hangingPunct="1">
              <a:lnSpc>
                <a:spcPct val="100000"/>
              </a:lnSpc>
              <a:spcBef>
                <a:spcPts val="0"/>
              </a:spcBef>
              <a:spcAft>
                <a:spcPts val="0"/>
              </a:spcAft>
              <a:buClrTx/>
              <a:buSzTx/>
              <a:buFont typeface="Arial" panose="020B0604020202020204" pitchFamily="34" charset="0"/>
              <a:buNone/>
              <a:tabLst/>
              <a:defRPr/>
            </a:pPr>
            <a:r>
              <a:rPr lang="en-US" b="1" dirty="0"/>
              <a:t>CMS</a:t>
            </a:r>
            <a:r>
              <a:rPr lang="en-US" b="1" baseline="0" dirty="0"/>
              <a:t> – Joanne</a:t>
            </a:r>
            <a:r>
              <a:rPr lang="en-US" b="1" dirty="0"/>
              <a:t>:</a:t>
            </a:r>
          </a:p>
          <a:p>
            <a:pPr marL="0" indent="0" defTabSz="457133">
              <a:buFont typeface="Arial" panose="020B0604020202020204" pitchFamily="34" charset="0"/>
              <a:buNone/>
              <a:defRPr/>
            </a:pPr>
            <a:endParaRPr lang="en-US" dirty="0">
              <a:solidFill>
                <a:schemeClr val="tx1"/>
              </a:solidFill>
            </a:endParaRPr>
          </a:p>
          <a:p>
            <a:pPr marL="0" indent="0" defTabSz="457133">
              <a:buFontTx/>
              <a:buNone/>
              <a:defRPr/>
            </a:pPr>
            <a:r>
              <a:rPr lang="en-US" dirty="0">
                <a:solidFill>
                  <a:schemeClr val="tx1"/>
                </a:solidFill>
              </a:rPr>
              <a:t>There will be 2 Interim Findings Reports released prior to the </a:t>
            </a:r>
            <a:r>
              <a:rPr lang="en-US" b="0" u="none" dirty="0">
                <a:solidFill>
                  <a:schemeClr val="tx1"/>
                </a:solidFill>
              </a:rPr>
              <a:t>NAT18 RADV submissions window deadline. As previously discussed, the release dates for the reports are subject to change based on the number of submissions received. The</a:t>
            </a:r>
            <a:r>
              <a:rPr lang="en-US" b="0" u="none" baseline="0" dirty="0">
                <a:solidFill>
                  <a:schemeClr val="tx1"/>
                </a:solidFill>
              </a:rPr>
              <a:t> release of the </a:t>
            </a:r>
            <a:r>
              <a:rPr lang="en-US" b="0" u="none" dirty="0">
                <a:solidFill>
                  <a:schemeClr val="tx1"/>
                </a:solidFill>
              </a:rPr>
              <a:t>Interim Findings Reports are currently planned for April &amp; May of 2020.  CMS will notify all Medicare Advantage</a:t>
            </a:r>
            <a:r>
              <a:rPr lang="en-US" b="0" u="none" baseline="0" dirty="0">
                <a:solidFill>
                  <a:schemeClr val="tx1"/>
                </a:solidFill>
              </a:rPr>
              <a:t> Organizations 2 weeks prior to the cutoff date for medical record submission in order to receive each Interim Findings Report.</a:t>
            </a:r>
            <a:endParaRPr lang="en-US" b="0" u="none" dirty="0">
              <a:solidFill>
                <a:schemeClr val="tx1"/>
              </a:solidFill>
            </a:endParaRPr>
          </a:p>
          <a:p>
            <a:pPr>
              <a:buFontTx/>
              <a:buNone/>
            </a:pPr>
            <a:endParaRPr lang="en-US" dirty="0">
              <a:solidFill>
                <a:schemeClr val="tx1"/>
              </a:solidFill>
            </a:endParaRPr>
          </a:p>
          <a:p>
            <a:pPr marL="0" indent="0">
              <a:buFontTx/>
              <a:buNone/>
            </a:pPr>
            <a:r>
              <a:rPr lang="en-US" dirty="0">
                <a:solidFill>
                  <a:schemeClr val="tx1"/>
                </a:solidFill>
              </a:rPr>
              <a:t>The</a:t>
            </a:r>
            <a:r>
              <a:rPr lang="en-US" baseline="0" dirty="0">
                <a:solidFill>
                  <a:schemeClr val="tx1"/>
                </a:solidFill>
              </a:rPr>
              <a:t> Interim Findings Report will show whether the sampled CMS-HCC for the sampled enrollee can be validated from the medical record submitted.  It will not show lower or higher manifestations of the CMS-HCC that may have been found, or any additional CMS-HCCs that may have been discovered during the medical record review phase. The Interim Findings Report will only show results from coding as of a certain cutoff date. </a:t>
            </a:r>
          </a:p>
          <a:p>
            <a:pPr marL="0" indent="0">
              <a:buFontTx/>
              <a:buNone/>
            </a:pPr>
            <a:endParaRPr lang="en-US" baseline="0" dirty="0">
              <a:solidFill>
                <a:schemeClr val="tx1"/>
              </a:solidFill>
            </a:endParaRPr>
          </a:p>
          <a:p>
            <a:pPr marL="0" indent="0">
              <a:buFontTx/>
              <a:buNone/>
            </a:pPr>
            <a:r>
              <a:rPr lang="en-US" dirty="0"/>
              <a:t>Medicare Advantage Organizations are encouraged to submit medical records early in order to take advantage of early submissions feedback.</a:t>
            </a:r>
          </a:p>
        </p:txBody>
      </p:sp>
      <p:sp>
        <p:nvSpPr>
          <p:cNvPr id="4" name="Slide Number Placeholder 3"/>
          <p:cNvSpPr>
            <a:spLocks noGrp="1"/>
          </p:cNvSpPr>
          <p:nvPr>
            <p:ph type="sldNum" sz="quarter" idx="10"/>
          </p:nvPr>
        </p:nvSpPr>
        <p:spPr/>
        <p:txBody>
          <a:bodyPr/>
          <a:lstStyle/>
          <a:p>
            <a:fld id="{7B898A01-842B-0042-9AB7-55364486B929}" type="slidenum">
              <a:rPr lang="en-US" smtClean="0"/>
              <a:pPr/>
              <a:t>47</a:t>
            </a:fld>
            <a:endParaRPr lang="en-US" dirty="0"/>
          </a:p>
        </p:txBody>
      </p:sp>
      <p:sp>
        <p:nvSpPr>
          <p:cNvPr id="5" name="Footer Placeholder 4"/>
          <p:cNvSpPr>
            <a:spLocks noGrp="1"/>
          </p:cNvSpPr>
          <p:nvPr>
            <p:ph type="ftr" sz="quarter" idx="11"/>
          </p:nvPr>
        </p:nvSpPr>
        <p:spPr/>
        <p:txBody>
          <a:bodyPr/>
          <a:lstStyle/>
          <a:p>
            <a:endParaRPr lang="en-US" dirty="0"/>
          </a:p>
        </p:txBody>
      </p:sp>
    </p:spTree>
    <p:extLst>
      <p:ext uri="{BB962C8B-B14F-4D97-AF65-F5344CB8AC3E}">
        <p14:creationId xmlns:p14="http://schemas.microsoft.com/office/powerpoint/2010/main" val="3849291704"/>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4572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b="1" dirty="0"/>
              <a:t>CMS</a:t>
            </a:r>
            <a:r>
              <a:rPr lang="en-US" b="1" baseline="0" dirty="0"/>
              <a:t> – Joanne</a:t>
            </a:r>
            <a:r>
              <a:rPr lang="en-US" b="1" dirty="0"/>
              <a:t>:</a:t>
            </a:r>
          </a:p>
          <a:p>
            <a:pPr marL="0" marR="0" lvl="0" indent="0" algn="l" defTabSz="4572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i="0" baseline="0" dirty="0">
              <a:cs typeface="Arial" panose="020B0604020202020204" pitchFamily="34" charset="0"/>
            </a:endParaRPr>
          </a:p>
          <a:p>
            <a:pPr marL="0" marR="0" lvl="0" indent="0" algn="l" defTabSz="457200" rtl="0" eaLnBrk="1" fontAlgn="auto" latinLnBrk="0" hangingPunct="1">
              <a:lnSpc>
                <a:spcPct val="100000"/>
              </a:lnSpc>
              <a:spcBef>
                <a:spcPts val="0"/>
              </a:spcBef>
              <a:spcAft>
                <a:spcPts val="0"/>
              </a:spcAft>
              <a:buClrTx/>
              <a:buSzTx/>
              <a:buFontTx/>
              <a:buNone/>
              <a:tabLst/>
              <a:defRPr/>
            </a:pPr>
            <a:r>
              <a:rPr lang="en-US" i="0" baseline="0" dirty="0">
                <a:cs typeface="Arial" panose="020B0604020202020204" pitchFamily="34" charset="0"/>
              </a:rPr>
              <a:t>I will now present some NAT18 </a:t>
            </a:r>
            <a:r>
              <a:rPr lang="en-US" b="0" i="0" u="none" baseline="0" dirty="0">
                <a:cs typeface="Arial" panose="020B0604020202020204" pitchFamily="34" charset="0"/>
              </a:rPr>
              <a:t>RADV </a:t>
            </a:r>
            <a:r>
              <a:rPr lang="en-US" i="0" baseline="0" dirty="0">
                <a:cs typeface="Arial" panose="020B0604020202020204" pitchFamily="34" charset="0"/>
              </a:rPr>
              <a:t>Important Reminders and Contact Information, which begins on slide 49.</a:t>
            </a:r>
            <a:endParaRPr lang="en-US" i="0" dirty="0">
              <a:cs typeface="Arial" panose="020B0604020202020204" pitchFamily="34" charset="0"/>
            </a:endParaRPr>
          </a:p>
        </p:txBody>
      </p:sp>
      <p:sp>
        <p:nvSpPr>
          <p:cNvPr id="4" name="Footer Placeholder 3"/>
          <p:cNvSpPr>
            <a:spLocks noGrp="1"/>
          </p:cNvSpPr>
          <p:nvPr>
            <p:ph type="ftr" sz="quarter" idx="10"/>
          </p:nvPr>
        </p:nvSpPr>
        <p:spPr/>
        <p:txBody>
          <a:bodyPr/>
          <a:lstStyle/>
          <a:p>
            <a:endParaRPr lang="en-US" dirty="0"/>
          </a:p>
        </p:txBody>
      </p:sp>
      <p:sp>
        <p:nvSpPr>
          <p:cNvPr id="5" name="Slide Number Placeholder 4"/>
          <p:cNvSpPr>
            <a:spLocks noGrp="1"/>
          </p:cNvSpPr>
          <p:nvPr>
            <p:ph type="sldNum" sz="quarter" idx="11"/>
          </p:nvPr>
        </p:nvSpPr>
        <p:spPr/>
        <p:txBody>
          <a:bodyPr/>
          <a:lstStyle/>
          <a:p>
            <a:fld id="{7B898A01-842B-0042-9AB7-55364486B929}" type="slidenum">
              <a:rPr lang="en-US" smtClean="0"/>
              <a:pPr/>
              <a:t>48</a:t>
            </a:fld>
            <a:endParaRPr lang="en-US" dirty="0"/>
          </a:p>
        </p:txBody>
      </p:sp>
    </p:spTree>
    <p:extLst>
      <p:ext uri="{BB962C8B-B14F-4D97-AF65-F5344CB8AC3E}">
        <p14:creationId xmlns:p14="http://schemas.microsoft.com/office/powerpoint/2010/main" val="2805541144"/>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Image Placeholder 1"/>
          <p:cNvSpPr>
            <a:spLocks noGrp="1" noRot="1" noChangeAspect="1" noTextEdit="1"/>
          </p:cNvSpPr>
          <p:nvPr>
            <p:ph type="sldImg"/>
          </p:nvPr>
        </p:nvSpPr>
        <p:spPr>
          <a:ln/>
        </p:spPr>
      </p:sp>
      <p:sp>
        <p:nvSpPr>
          <p:cNvPr id="16387" name="Notes Placeholder 2"/>
          <p:cNvSpPr>
            <a:spLocks noGrp="1"/>
          </p:cNvSpPr>
          <p:nvPr>
            <p:ph type="body" idx="1"/>
          </p:nvPr>
        </p:nvSpPr>
        <p:spPr>
          <a:noFill/>
          <a:ln/>
        </p:spPr>
        <p:txBody>
          <a:bodyPr/>
          <a:lstStyle/>
          <a:p>
            <a:pPr defTabSz="481611">
              <a:defRPr/>
            </a:pPr>
            <a:r>
              <a:rPr lang="en-US" b="1" i="0" baseline="0" dirty="0">
                <a:solidFill>
                  <a:schemeClr val="tx1"/>
                </a:solidFill>
              </a:rPr>
              <a:t>CMS – Joanne:</a:t>
            </a:r>
          </a:p>
          <a:p>
            <a:pPr defTabSz="481611">
              <a:defRPr/>
            </a:pPr>
            <a:endParaRPr lang="en-US" b="1" i="0" baseline="0" dirty="0">
              <a:solidFill>
                <a:schemeClr val="tx1"/>
              </a:solidFill>
            </a:endParaRPr>
          </a:p>
          <a:p>
            <a:pPr marL="0" indent="0" defTabSz="948053">
              <a:buFontTx/>
              <a:buNone/>
              <a:defRPr/>
            </a:pPr>
            <a:r>
              <a:rPr lang="en-US" baseline="0" dirty="0">
                <a:solidFill>
                  <a:schemeClr val="tx1"/>
                </a:solidFill>
              </a:rPr>
              <a:t>Please observe the </a:t>
            </a:r>
            <a:r>
              <a:rPr lang="en-US" dirty="0">
                <a:solidFill>
                  <a:schemeClr val="tx1"/>
                </a:solidFill>
              </a:rPr>
              <a:t>CMS requirements listed on this slide.</a:t>
            </a:r>
          </a:p>
          <a:p>
            <a:pPr marL="0" indent="0" defTabSz="948053">
              <a:buFontTx/>
              <a:buNone/>
              <a:defRPr/>
            </a:pPr>
            <a:endParaRPr lang="en-US" dirty="0">
              <a:solidFill>
                <a:schemeClr val="tx1"/>
              </a:solidFill>
            </a:endParaRPr>
          </a:p>
          <a:p>
            <a:pPr marL="0" marR="0" lvl="0" indent="0" algn="l" defTabSz="948053"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As always, Medicare Advantage Organizations are encouraged to engage the proper handling of beneficiary Protected Health Information (PHI) or Personally Identifiable Information (PII) during the NAT18 </a:t>
            </a:r>
            <a:r>
              <a:rPr lang="en-US" sz="1200" b="0" u="none" kern="1200" dirty="0">
                <a:solidFill>
                  <a:schemeClr val="tx1"/>
                </a:solidFill>
                <a:effectLst/>
                <a:latin typeface="+mn-lt"/>
                <a:ea typeface="+mn-ea"/>
                <a:cs typeface="+mn-cs"/>
              </a:rPr>
              <a:t>RADV</a:t>
            </a:r>
            <a:r>
              <a:rPr lang="en-US" sz="1200" kern="1200" dirty="0">
                <a:solidFill>
                  <a:schemeClr val="tx1"/>
                </a:solidFill>
                <a:effectLst/>
                <a:latin typeface="+mn-lt"/>
                <a:ea typeface="+mn-ea"/>
                <a:cs typeface="+mn-cs"/>
              </a:rPr>
              <a:t> process.</a:t>
            </a:r>
            <a:endParaRPr lang="en-US" dirty="0">
              <a:solidFill>
                <a:schemeClr val="tx1"/>
              </a:solidFill>
            </a:endParaRPr>
          </a:p>
        </p:txBody>
      </p:sp>
      <p:sp>
        <p:nvSpPr>
          <p:cNvPr id="16388" name="Slide Number Placeholder 3"/>
          <p:cNvSpPr>
            <a:spLocks noGrp="1"/>
          </p:cNvSpPr>
          <p:nvPr>
            <p:ph type="sldNum" sz="quarter" idx="5"/>
          </p:nvPr>
        </p:nvSpPr>
        <p:spPr>
          <a:noFill/>
        </p:spPr>
        <p:txBody>
          <a:bodyPr/>
          <a:lstStyle/>
          <a:p>
            <a:pPr defTabSz="945116"/>
            <a:fld id="{EA2D5868-5813-43C6-8CA5-4CC0D8C6F260}" type="slidenum">
              <a:rPr lang="en-US" smtClean="0"/>
              <a:pPr defTabSz="945116"/>
              <a:t>49</a:t>
            </a:fld>
            <a:endParaRPr lang="en-US" dirty="0"/>
          </a:p>
        </p:txBody>
      </p:sp>
      <p:sp>
        <p:nvSpPr>
          <p:cNvPr id="2" name="Footer Placeholder 1"/>
          <p:cNvSpPr>
            <a:spLocks noGrp="1"/>
          </p:cNvSpPr>
          <p:nvPr>
            <p:ph type="ftr" sz="quarter" idx="10"/>
          </p:nvPr>
        </p:nvSpPr>
        <p:spPr/>
        <p:txBody>
          <a:bodyPr/>
          <a:lstStyle/>
          <a:p>
            <a:endParaRPr lang="en-US" dirty="0"/>
          </a:p>
        </p:txBody>
      </p:sp>
    </p:spTree>
    <p:extLst>
      <p:ext uri="{BB962C8B-B14F-4D97-AF65-F5344CB8AC3E}">
        <p14:creationId xmlns:p14="http://schemas.microsoft.com/office/powerpoint/2010/main" val="423226693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CMS</a:t>
            </a:r>
            <a:r>
              <a:rPr lang="en-US" b="1" baseline="0" dirty="0"/>
              <a:t> – Joanne</a:t>
            </a:r>
            <a:r>
              <a:rPr lang="en-US" b="1" baseline="0" dirty="0">
                <a:solidFill>
                  <a:schemeClr val="tx1"/>
                </a:solidFill>
                <a:latin typeface="Arial" charset="0"/>
              </a:rPr>
              <a:t>:</a:t>
            </a:r>
            <a:r>
              <a:rPr lang="en-US" b="1" dirty="0"/>
              <a:t> </a:t>
            </a:r>
          </a:p>
          <a:p>
            <a:endParaRPr lang="en-US" dirty="0"/>
          </a:p>
          <a:p>
            <a:pPr marL="0" indent="0" eaLnBrk="1" hangingPunct="1">
              <a:spcBef>
                <a:spcPct val="0"/>
              </a:spcBef>
              <a:buFontTx/>
              <a:buNone/>
            </a:pPr>
            <a:r>
              <a:rPr lang="en-US" dirty="0"/>
              <a:t>Today we will discuss the requirements for </a:t>
            </a:r>
            <a:r>
              <a:rPr lang="en-US" b="0" u="none" dirty="0"/>
              <a:t>the</a:t>
            </a:r>
            <a:r>
              <a:rPr lang="en-US" b="0" u="none" baseline="0" dirty="0"/>
              <a:t> NAT18 </a:t>
            </a:r>
            <a:r>
              <a:rPr lang="en-US" b="0" i="0" u="none" baseline="0" dirty="0"/>
              <a:t>RADV</a:t>
            </a:r>
            <a:r>
              <a:rPr lang="en-US" b="0" i="1" u="none" baseline="0" dirty="0"/>
              <a:t> </a:t>
            </a:r>
            <a:r>
              <a:rPr lang="en-US" b="0" u="none" dirty="0"/>
              <a:t>activity</a:t>
            </a:r>
            <a:r>
              <a:rPr lang="en-US" b="0" u="none" baseline="0" dirty="0"/>
              <a:t> </a:t>
            </a:r>
            <a:r>
              <a:rPr lang="en-US" b="0" u="none" dirty="0"/>
              <a:t>and review the process for submitting supporting documentation. Our agenda for today’s teleconference is listed on slide</a:t>
            </a:r>
            <a:r>
              <a:rPr lang="en-US" b="0" u="none" baseline="0" dirty="0"/>
              <a:t> </a:t>
            </a:r>
            <a:r>
              <a:rPr lang="en-US" b="0" i="0" u="none" baseline="0" dirty="0"/>
              <a:t>5</a:t>
            </a:r>
            <a:r>
              <a:rPr lang="en-US" b="0" u="none" baseline="0" dirty="0"/>
              <a:t>. </a:t>
            </a:r>
            <a:endParaRPr lang="en-US" b="0" u="none" dirty="0"/>
          </a:p>
          <a:p>
            <a:pPr marL="0" lvl="0" indent="0" eaLnBrk="1" hangingPunct="1">
              <a:spcBef>
                <a:spcPct val="0"/>
              </a:spcBef>
              <a:buFontTx/>
              <a:buNone/>
            </a:pPr>
            <a:endParaRPr lang="en-US" dirty="0"/>
          </a:p>
          <a:p>
            <a:pPr marL="0" lvl="0" indent="0" eaLnBrk="1" hangingPunct="1">
              <a:spcBef>
                <a:spcPct val="0"/>
              </a:spcBef>
              <a:buFontTx/>
              <a:buNone/>
            </a:pPr>
            <a:r>
              <a:rPr lang="en-US" dirty="0"/>
              <a:t>We will begin with an overview of the National</a:t>
            </a:r>
            <a:r>
              <a:rPr lang="en-US" baseline="0" dirty="0"/>
              <a:t> RADV</a:t>
            </a:r>
            <a:r>
              <a:rPr lang="en-US" dirty="0"/>
              <a:t>, and how this project helps CMS meet its goal to measure Part C payment error. Next,</a:t>
            </a:r>
            <a:r>
              <a:rPr lang="en-US" baseline="0" dirty="0"/>
              <a:t> we will provide a quick overview of the Health Plan Management System, know as HPMS and describe the sample selection for this year’s National RADV. </a:t>
            </a:r>
            <a:r>
              <a:rPr lang="en-US" dirty="0"/>
              <a:t>Then, we’ll review the</a:t>
            </a:r>
            <a:r>
              <a:rPr lang="en-US" baseline="0" dirty="0"/>
              <a:t> </a:t>
            </a:r>
            <a:r>
              <a:rPr lang="en-US" dirty="0"/>
              <a:t>Medical Record</a:t>
            </a:r>
            <a:r>
              <a:rPr lang="en-US" baseline="0" dirty="0"/>
              <a:t> Request Process, the Medical Records Submissions Process, and the CMS-generated attestations related to these submissions. We’ll next review how to Prepare the Medical Record Submissions File and the Receipt and Review of medical records. After this, we’ll discuss how to receive CMS feedback on medical record submissions and Review Important Reminders and Contact Information. We’ll then provide a demonstration of the “National RADV” module in HPMS prior to allowing for a question and answer session where we will address questions through the Q &amp; A feature of the webinar.</a:t>
            </a:r>
          </a:p>
        </p:txBody>
      </p:sp>
      <p:sp>
        <p:nvSpPr>
          <p:cNvPr id="4" name="Slide Number Placeholder 3"/>
          <p:cNvSpPr>
            <a:spLocks noGrp="1"/>
          </p:cNvSpPr>
          <p:nvPr>
            <p:ph type="sldNum" sz="quarter" idx="10"/>
          </p:nvPr>
        </p:nvSpPr>
        <p:spPr/>
        <p:txBody>
          <a:bodyPr/>
          <a:lstStyle/>
          <a:p>
            <a:fld id="{7B898A01-842B-0042-9AB7-55364486B929}" type="slidenum">
              <a:rPr lang="en-US" smtClean="0"/>
              <a:pPr/>
              <a:t>5</a:t>
            </a:fld>
            <a:endParaRPr lang="en-US" dirty="0"/>
          </a:p>
        </p:txBody>
      </p:sp>
      <p:sp>
        <p:nvSpPr>
          <p:cNvPr id="5" name="Footer Placeholder 4"/>
          <p:cNvSpPr>
            <a:spLocks noGrp="1"/>
          </p:cNvSpPr>
          <p:nvPr>
            <p:ph type="ftr" sz="quarter" idx="11"/>
          </p:nvPr>
        </p:nvSpPr>
        <p:spPr/>
        <p:txBody>
          <a:bodyPr/>
          <a:lstStyle/>
          <a:p>
            <a:endParaRPr lang="en-US" dirty="0"/>
          </a:p>
        </p:txBody>
      </p:sp>
    </p:spTree>
    <p:extLst>
      <p:ext uri="{BB962C8B-B14F-4D97-AF65-F5344CB8AC3E}">
        <p14:creationId xmlns:p14="http://schemas.microsoft.com/office/powerpoint/2010/main" val="3554934864"/>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2" indent="0" algn="l" defTabSz="941329" rtl="0" eaLnBrk="1" fontAlgn="auto" latinLnBrk="0" hangingPunct="1">
              <a:lnSpc>
                <a:spcPct val="100000"/>
              </a:lnSpc>
              <a:spcBef>
                <a:spcPts val="0"/>
              </a:spcBef>
              <a:spcAft>
                <a:spcPts val="0"/>
              </a:spcAft>
              <a:buClrTx/>
              <a:buSzTx/>
              <a:buFontTx/>
              <a:buNone/>
              <a:tabLst/>
              <a:defRPr/>
            </a:pPr>
            <a:r>
              <a:rPr lang="en-US" b="1" i="0" baseline="0" dirty="0">
                <a:solidFill>
                  <a:schemeClr val="tx1"/>
                </a:solidFill>
              </a:rPr>
              <a:t>CMS – Joanne:</a:t>
            </a:r>
          </a:p>
          <a:p>
            <a:pPr marL="0" lvl="2" defTabSz="941329">
              <a:buFontTx/>
              <a:buNone/>
              <a:defRPr/>
            </a:pPr>
            <a:endParaRPr lang="en-US" dirty="0"/>
          </a:p>
          <a:p>
            <a:pPr marL="0" lvl="2" indent="0" defTabSz="941329">
              <a:buFontTx/>
              <a:buNone/>
              <a:defRPr/>
            </a:pPr>
            <a:r>
              <a:rPr lang="en-US" dirty="0"/>
              <a:t>The</a:t>
            </a:r>
            <a:r>
              <a:rPr lang="en-US" baseline="0" dirty="0"/>
              <a:t> NAT18 </a:t>
            </a:r>
            <a:r>
              <a:rPr lang="en-US" b="0" u="none" strike="noStrike" baseline="0" dirty="0"/>
              <a:t>RADV </a:t>
            </a:r>
            <a:r>
              <a:rPr lang="en-US" b="0" u="none" strike="noStrike" dirty="0"/>
              <a:t>Team is available by e-mail to provide technical assistance and answer technically related questions.  E-mail is the most effective and preferred means of communication.  It allows CMS to provide you the best service.  </a:t>
            </a:r>
          </a:p>
          <a:p>
            <a:pPr marL="0" lvl="2" defTabSz="941329">
              <a:buFontTx/>
              <a:buNone/>
              <a:defRPr/>
            </a:pPr>
            <a:endParaRPr lang="en-US" b="0" u="none" strike="noStrike" dirty="0"/>
          </a:p>
          <a:p>
            <a:pPr marL="0" lvl="2" indent="0" defTabSz="941329">
              <a:buFontTx/>
              <a:buNone/>
              <a:defRPr/>
            </a:pPr>
            <a:r>
              <a:rPr lang="en-US" b="0" u="none" strike="noStrike" dirty="0"/>
              <a:t>Please refer to the information on this slide when contacting CMS.</a:t>
            </a:r>
          </a:p>
          <a:p>
            <a:pPr marL="0" lvl="2" defTabSz="941329">
              <a:buFontTx/>
              <a:buNone/>
              <a:defRPr/>
            </a:pPr>
            <a:endParaRPr lang="en-US" b="0" u="none" strike="noStrike" dirty="0">
              <a:cs typeface="Arial" panose="020B0604020202020204" pitchFamily="34" charset="0"/>
            </a:endParaRPr>
          </a:p>
          <a:p>
            <a:pPr marL="0" lvl="0" indent="0" eaLnBrk="1" hangingPunct="1">
              <a:spcBef>
                <a:spcPct val="0"/>
              </a:spcBef>
              <a:buFontTx/>
              <a:buNone/>
            </a:pPr>
            <a:r>
              <a:rPr lang="en-US" b="0" u="none" strike="noStrike" baseline="0" dirty="0"/>
              <a:t>I will now turn the presentation over to Vinodini Thota from CGI Federal Inc., a CMS contractor.</a:t>
            </a:r>
            <a:endParaRPr lang="en-US" b="0" u="none" strike="noStrike" baseline="0" dirty="0">
              <a:solidFill>
                <a:schemeClr val="tx1"/>
              </a:solidFill>
            </a:endParaRPr>
          </a:p>
        </p:txBody>
      </p:sp>
      <p:sp>
        <p:nvSpPr>
          <p:cNvPr id="4" name="Slide Number Placeholder 3"/>
          <p:cNvSpPr>
            <a:spLocks noGrp="1"/>
          </p:cNvSpPr>
          <p:nvPr>
            <p:ph type="sldNum" sz="quarter" idx="10"/>
          </p:nvPr>
        </p:nvSpPr>
        <p:spPr/>
        <p:txBody>
          <a:bodyPr/>
          <a:lstStyle/>
          <a:p>
            <a:fld id="{7B898A01-842B-0042-9AB7-55364486B929}" type="slidenum">
              <a:rPr lang="en-US" smtClean="0"/>
              <a:pPr/>
              <a:t>50</a:t>
            </a:fld>
            <a:endParaRPr lang="en-US" dirty="0"/>
          </a:p>
        </p:txBody>
      </p:sp>
      <p:sp>
        <p:nvSpPr>
          <p:cNvPr id="5" name="Footer Placeholder 4"/>
          <p:cNvSpPr>
            <a:spLocks noGrp="1"/>
          </p:cNvSpPr>
          <p:nvPr>
            <p:ph type="ftr" sz="quarter" idx="11"/>
          </p:nvPr>
        </p:nvSpPr>
        <p:spPr/>
        <p:txBody>
          <a:bodyPr/>
          <a:lstStyle/>
          <a:p>
            <a:endParaRPr lang="en-US" dirty="0"/>
          </a:p>
        </p:txBody>
      </p:sp>
    </p:spTree>
    <p:extLst>
      <p:ext uri="{BB962C8B-B14F-4D97-AF65-F5344CB8AC3E}">
        <p14:creationId xmlns:p14="http://schemas.microsoft.com/office/powerpoint/2010/main" val="3137110716"/>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4572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b="1" i="0" dirty="0">
                <a:cs typeface="Arial" panose="020B0604020202020204" pitchFamily="34" charset="0"/>
              </a:rPr>
              <a:t>CGI – Vinodini:</a:t>
            </a:r>
          </a:p>
          <a:p>
            <a:pPr marL="0" marR="0" lvl="0" indent="0" algn="l" defTabSz="4572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i="0" dirty="0">
              <a:cs typeface="Arial" panose="020B0604020202020204" pitchFamily="34" charset="0"/>
            </a:endParaRPr>
          </a:p>
          <a:p>
            <a:pPr marL="0" marR="0" lvl="0" indent="0" algn="l" defTabSz="457200" rtl="0" eaLnBrk="1" fontAlgn="auto" latinLnBrk="0" hangingPunct="1">
              <a:lnSpc>
                <a:spcPct val="100000"/>
              </a:lnSpc>
              <a:spcBef>
                <a:spcPts val="0"/>
              </a:spcBef>
              <a:spcAft>
                <a:spcPts val="0"/>
              </a:spcAft>
              <a:buClrTx/>
              <a:buSzTx/>
              <a:buFontTx/>
              <a:buNone/>
              <a:tabLst/>
              <a:defRPr/>
            </a:pPr>
            <a:r>
              <a:rPr lang="en-US" i="0" dirty="0">
                <a:cs typeface="Arial" panose="020B0604020202020204" pitchFamily="34" charset="0"/>
              </a:rPr>
              <a:t>Thank you, Joanne. </a:t>
            </a:r>
          </a:p>
          <a:p>
            <a:pPr marL="0" marR="0" lvl="0" indent="0" algn="l" defTabSz="457200" rtl="0" eaLnBrk="1" fontAlgn="auto" latinLnBrk="0" hangingPunct="1">
              <a:lnSpc>
                <a:spcPct val="100000"/>
              </a:lnSpc>
              <a:spcBef>
                <a:spcPts val="0"/>
              </a:spcBef>
              <a:spcAft>
                <a:spcPts val="0"/>
              </a:spcAft>
              <a:buClrTx/>
              <a:buSzTx/>
              <a:buFontTx/>
              <a:buNone/>
              <a:tabLst/>
              <a:defRPr/>
            </a:pPr>
            <a:endParaRPr lang="en-US" i="0" baseline="0" dirty="0">
              <a:cs typeface="Arial" panose="020B0604020202020204" pitchFamily="34" charset="0"/>
            </a:endParaRPr>
          </a:p>
          <a:p>
            <a:pPr marL="0" marR="0" lvl="0" indent="0" algn="l" defTabSz="457200" rtl="0" eaLnBrk="1" fontAlgn="auto" latinLnBrk="0" hangingPunct="1">
              <a:lnSpc>
                <a:spcPct val="100000"/>
              </a:lnSpc>
              <a:spcBef>
                <a:spcPts val="0"/>
              </a:spcBef>
              <a:spcAft>
                <a:spcPts val="0"/>
              </a:spcAft>
              <a:buClrTx/>
              <a:buSzTx/>
              <a:buFontTx/>
              <a:buNone/>
              <a:tabLst/>
              <a:defRPr/>
            </a:pPr>
            <a:r>
              <a:rPr lang="en-US" i="0" baseline="0" dirty="0">
                <a:cs typeface="Arial" panose="020B0604020202020204" pitchFamily="34" charset="0"/>
              </a:rPr>
              <a:t>I will now walk through the “National RADV” module in HPMS, which begins on slide 52.</a:t>
            </a:r>
          </a:p>
          <a:p>
            <a:endParaRPr lang="en-US" dirty="0"/>
          </a:p>
        </p:txBody>
      </p:sp>
      <p:sp>
        <p:nvSpPr>
          <p:cNvPr id="4" name="Footer Placeholder 3"/>
          <p:cNvSpPr>
            <a:spLocks noGrp="1"/>
          </p:cNvSpPr>
          <p:nvPr>
            <p:ph type="ftr" sz="quarter" idx="10"/>
          </p:nvPr>
        </p:nvSpPr>
        <p:spPr/>
        <p:txBody>
          <a:bodyPr/>
          <a:lstStyle/>
          <a:p>
            <a:endParaRPr lang="en-US" dirty="0"/>
          </a:p>
        </p:txBody>
      </p:sp>
      <p:sp>
        <p:nvSpPr>
          <p:cNvPr id="5" name="Slide Number Placeholder 4"/>
          <p:cNvSpPr>
            <a:spLocks noGrp="1"/>
          </p:cNvSpPr>
          <p:nvPr>
            <p:ph type="sldNum" sz="quarter" idx="11"/>
          </p:nvPr>
        </p:nvSpPr>
        <p:spPr/>
        <p:txBody>
          <a:bodyPr/>
          <a:lstStyle/>
          <a:p>
            <a:fld id="{7B898A01-842B-0042-9AB7-55364486B929}" type="slidenum">
              <a:rPr lang="en-US" smtClean="0"/>
              <a:pPr/>
              <a:t>51</a:t>
            </a:fld>
            <a:endParaRPr lang="en-US" dirty="0"/>
          </a:p>
        </p:txBody>
      </p:sp>
    </p:spTree>
    <p:extLst>
      <p:ext uri="{BB962C8B-B14F-4D97-AF65-F5344CB8AC3E}">
        <p14:creationId xmlns:p14="http://schemas.microsoft.com/office/powerpoint/2010/main" val="926317155"/>
      </p:ext>
    </p:extLst>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4572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b="1" i="0" dirty="0">
                <a:cs typeface="Arial" panose="020B0604020202020204" pitchFamily="34" charset="0"/>
              </a:rPr>
              <a:t>CGI – Vinodini: (Read Slide)</a:t>
            </a:r>
          </a:p>
          <a:p>
            <a:pPr marL="0" marR="0" lvl="0" indent="0" algn="l" defTabSz="4572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b="1" i="0" dirty="0">
              <a:cs typeface="Arial" panose="020B0604020202020204" pitchFamily="34" charset="0"/>
            </a:endParaRPr>
          </a:p>
          <a:p>
            <a:pPr marL="0" marR="0" lvl="0" indent="0" algn="l" defTabSz="4572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b="1" i="0" dirty="0">
                <a:cs typeface="Arial" panose="020B0604020202020204" pitchFamily="34" charset="0"/>
              </a:rPr>
              <a:t>Mariah will make Vinodini presenter after this slide is read for the HPMS demonstration </a:t>
            </a:r>
          </a:p>
          <a:p>
            <a:pPr marL="0" marR="0" lvl="0" indent="0" algn="l" defTabSz="4572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b="1" i="0" dirty="0">
              <a:cs typeface="Arial" panose="020B0604020202020204" pitchFamily="34" charset="0"/>
            </a:endParaRPr>
          </a:p>
        </p:txBody>
      </p:sp>
      <p:sp>
        <p:nvSpPr>
          <p:cNvPr id="4" name="Slide Number Placeholder 3"/>
          <p:cNvSpPr>
            <a:spLocks noGrp="1"/>
          </p:cNvSpPr>
          <p:nvPr>
            <p:ph type="sldNum" sz="quarter" idx="10"/>
          </p:nvPr>
        </p:nvSpPr>
        <p:spPr/>
        <p:txBody>
          <a:bodyPr/>
          <a:lstStyle/>
          <a:p>
            <a:fld id="{7B898A01-842B-0042-9AB7-55364486B929}" type="slidenum">
              <a:rPr lang="en-US" smtClean="0"/>
              <a:pPr/>
              <a:t>52</a:t>
            </a:fld>
            <a:endParaRPr lang="en-US" dirty="0"/>
          </a:p>
        </p:txBody>
      </p:sp>
      <p:sp>
        <p:nvSpPr>
          <p:cNvPr id="5" name="Footer Placeholder 4"/>
          <p:cNvSpPr>
            <a:spLocks noGrp="1"/>
          </p:cNvSpPr>
          <p:nvPr>
            <p:ph type="ftr" sz="quarter" idx="11"/>
          </p:nvPr>
        </p:nvSpPr>
        <p:spPr/>
        <p:txBody>
          <a:bodyPr/>
          <a:lstStyle/>
          <a:p>
            <a:endParaRPr lang="en-US" dirty="0"/>
          </a:p>
        </p:txBody>
      </p:sp>
    </p:spTree>
    <p:extLst>
      <p:ext uri="{BB962C8B-B14F-4D97-AF65-F5344CB8AC3E}">
        <p14:creationId xmlns:p14="http://schemas.microsoft.com/office/powerpoint/2010/main" val="3568247090"/>
      </p:ext>
    </p:extLst>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457200" rtl="0" eaLnBrk="1" fontAlgn="auto" latinLnBrk="0" hangingPunct="1">
              <a:lnSpc>
                <a:spcPct val="100000"/>
              </a:lnSpc>
              <a:spcBef>
                <a:spcPct val="0"/>
              </a:spcBef>
              <a:spcAft>
                <a:spcPts val="0"/>
              </a:spcAft>
              <a:buClrTx/>
              <a:buSzTx/>
              <a:buFont typeface="Arial" pitchFamily="34" charset="0"/>
              <a:buNone/>
              <a:tabLst/>
              <a:defRPr/>
            </a:pPr>
            <a:r>
              <a:rPr lang="en-US" b="1" i="0" dirty="0">
                <a:cs typeface="Arial" panose="020B0604020202020204" pitchFamily="34" charset="0"/>
              </a:rPr>
              <a:t>CGI – Vinodini:</a:t>
            </a:r>
          </a:p>
          <a:p>
            <a:pPr marL="0" lvl="0" indent="0" eaLnBrk="1" hangingPunct="1">
              <a:spcBef>
                <a:spcPct val="0"/>
              </a:spcBef>
              <a:buFontTx/>
              <a:buNone/>
            </a:pPr>
            <a:endParaRPr lang="en-US" baseline="0" dirty="0"/>
          </a:p>
          <a:p>
            <a:pPr marL="0" lvl="0" indent="0" eaLnBrk="1" hangingPunct="1">
              <a:spcBef>
                <a:spcPct val="0"/>
              </a:spcBef>
              <a:buFontTx/>
              <a:buNone/>
            </a:pPr>
            <a:r>
              <a:rPr lang="en-US" baseline="0" dirty="0"/>
              <a:t>This concludes the NAT18 </a:t>
            </a:r>
            <a:r>
              <a:rPr lang="en-US" b="0" u="none" baseline="0" dirty="0"/>
              <a:t>RADV</a:t>
            </a:r>
            <a:r>
              <a:rPr lang="en-US" baseline="0" dirty="0"/>
              <a:t> HPMS Demonstration</a:t>
            </a:r>
          </a:p>
          <a:p>
            <a:pPr marL="0" lvl="0" indent="0" eaLnBrk="1" hangingPunct="1">
              <a:spcBef>
                <a:spcPct val="0"/>
              </a:spcBef>
              <a:buFontTx/>
              <a:buNone/>
            </a:pPr>
            <a:endParaRPr lang="en-US" baseline="0" dirty="0"/>
          </a:p>
          <a:p>
            <a:pPr marL="0" lvl="0" indent="0" eaLnBrk="1" hangingPunct="1">
              <a:spcBef>
                <a:spcPct val="0"/>
              </a:spcBef>
              <a:buFontTx/>
              <a:buNone/>
            </a:pPr>
            <a:r>
              <a:rPr lang="en-US" baseline="0" dirty="0"/>
              <a:t>I will now turn the presentation over to Mariah from RELI for the Q&amp;A session.</a:t>
            </a:r>
          </a:p>
          <a:p>
            <a:pPr marL="0" lvl="2" defTabSz="941329">
              <a:defRPr/>
            </a:pPr>
            <a:endParaRPr lang="en-US" dirty="0">
              <a:cs typeface="Arial" panose="020B0604020202020204" pitchFamily="34" charset="0"/>
            </a:endParaRPr>
          </a:p>
          <a:p>
            <a:pPr marL="0" lvl="2" defTabSz="941329">
              <a:defRPr/>
            </a:pPr>
            <a:endParaRPr lang="en-US" sz="1000" dirty="0">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10"/>
          </p:nvPr>
        </p:nvSpPr>
        <p:spPr/>
        <p:txBody>
          <a:bodyPr/>
          <a:lstStyle/>
          <a:p>
            <a:fld id="{7B898A01-842B-0042-9AB7-55364486B929}" type="slidenum">
              <a:rPr lang="en-US" smtClean="0"/>
              <a:pPr/>
              <a:t>53</a:t>
            </a:fld>
            <a:endParaRPr lang="en-US" dirty="0"/>
          </a:p>
        </p:txBody>
      </p:sp>
      <p:sp>
        <p:nvSpPr>
          <p:cNvPr id="5" name="Footer Placeholder 4"/>
          <p:cNvSpPr>
            <a:spLocks noGrp="1"/>
          </p:cNvSpPr>
          <p:nvPr>
            <p:ph type="ftr" sz="quarter" idx="11"/>
          </p:nvPr>
        </p:nvSpPr>
        <p:spPr/>
        <p:txBody>
          <a:bodyPr/>
          <a:lstStyle/>
          <a:p>
            <a:endParaRPr lang="en-US" dirty="0"/>
          </a:p>
        </p:txBody>
      </p:sp>
    </p:spTree>
    <p:extLst>
      <p:ext uri="{BB962C8B-B14F-4D97-AF65-F5344CB8AC3E}">
        <p14:creationId xmlns:p14="http://schemas.microsoft.com/office/powerpoint/2010/main" val="3137110716"/>
      </p:ext>
    </p:extLst>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457200" rtl="0" eaLnBrk="1" fontAlgn="auto" latinLnBrk="0" hangingPunct="1">
              <a:lnSpc>
                <a:spcPct val="100000"/>
              </a:lnSpc>
              <a:spcBef>
                <a:spcPct val="0"/>
              </a:spcBef>
              <a:spcAft>
                <a:spcPts val="0"/>
              </a:spcAft>
              <a:buClrTx/>
              <a:buSzTx/>
              <a:buFont typeface="Arial" pitchFamily="34" charset="0"/>
              <a:buNone/>
              <a:tabLst/>
              <a:defRPr/>
            </a:pPr>
            <a:r>
              <a:rPr lang="en-US" b="1" i="0" dirty="0">
                <a:cs typeface="Arial" panose="020B0604020202020204" pitchFamily="34" charset="0"/>
              </a:rPr>
              <a:t>RELI - Mariah:</a:t>
            </a:r>
          </a:p>
          <a:p>
            <a:pPr marL="0" marR="0" lvl="0" indent="0" algn="l" defTabSz="457200" rtl="0" eaLnBrk="1" fontAlgn="auto" latinLnBrk="0" hangingPunct="1">
              <a:lnSpc>
                <a:spcPct val="100000"/>
              </a:lnSpc>
              <a:spcBef>
                <a:spcPct val="0"/>
              </a:spcBef>
              <a:spcAft>
                <a:spcPts val="0"/>
              </a:spcAft>
              <a:buClrTx/>
              <a:buSzTx/>
              <a:buFontTx/>
              <a:buNone/>
              <a:tabLst/>
              <a:defRPr/>
            </a:pPr>
            <a:endParaRPr lang="en-US" i="0" dirty="0">
              <a:cs typeface="Arial" panose="020B0604020202020204" pitchFamily="34" charset="0"/>
            </a:endParaRPr>
          </a:p>
          <a:p>
            <a:pPr marL="0" marR="0" lvl="0" indent="0" algn="l" defTabSz="457200" rtl="0" eaLnBrk="1" fontAlgn="auto" latinLnBrk="0" hangingPunct="1">
              <a:lnSpc>
                <a:spcPct val="100000"/>
              </a:lnSpc>
              <a:spcBef>
                <a:spcPct val="0"/>
              </a:spcBef>
              <a:spcAft>
                <a:spcPts val="0"/>
              </a:spcAft>
              <a:buClrTx/>
              <a:buSzTx/>
              <a:buFontTx/>
              <a:buNone/>
              <a:tabLst/>
              <a:defRPr/>
            </a:pPr>
            <a:r>
              <a:rPr lang="en-US" i="0" dirty="0">
                <a:cs typeface="Arial" panose="020B0604020202020204" pitchFamily="34" charset="0"/>
              </a:rPr>
              <a:t>Thank you, Vinodini.</a:t>
            </a:r>
          </a:p>
          <a:p>
            <a:pPr marL="0" marR="0" lvl="0" indent="0" algn="l" defTabSz="457200" rtl="0" eaLnBrk="1" fontAlgn="auto" latinLnBrk="0" hangingPunct="1">
              <a:lnSpc>
                <a:spcPct val="100000"/>
              </a:lnSpc>
              <a:spcBef>
                <a:spcPct val="0"/>
              </a:spcBef>
              <a:spcAft>
                <a:spcPts val="0"/>
              </a:spcAft>
              <a:buClrTx/>
              <a:buSzTx/>
              <a:buFontTx/>
              <a:buNone/>
              <a:tabLst/>
              <a:defRPr/>
            </a:pPr>
            <a:endParaRPr lang="en-US" dirty="0">
              <a:cs typeface="Arial" panose="020B0604020202020204" pitchFamily="34" charset="0"/>
            </a:endParaRPr>
          </a:p>
          <a:p>
            <a:pPr marL="0" marR="0" lvl="0" indent="0" algn="l" defTabSz="457200" rtl="0" eaLnBrk="1" fontAlgn="auto" latinLnBrk="0" hangingPunct="1">
              <a:lnSpc>
                <a:spcPct val="100000"/>
              </a:lnSpc>
              <a:spcBef>
                <a:spcPct val="0"/>
              </a:spcBef>
              <a:spcAft>
                <a:spcPts val="0"/>
              </a:spcAft>
              <a:buClrTx/>
              <a:buSzTx/>
              <a:buFontTx/>
              <a:buNone/>
              <a:tabLst/>
              <a:defRPr/>
            </a:pPr>
            <a:r>
              <a:rPr lang="en-US" dirty="0">
                <a:cs typeface="Arial" panose="020B0604020202020204" pitchFamily="34" charset="0"/>
              </a:rPr>
              <a:t>I will now</a:t>
            </a:r>
            <a:r>
              <a:rPr lang="en-US" baseline="0" dirty="0">
                <a:cs typeface="Arial" panose="020B0604020202020204" pitchFamily="34" charset="0"/>
              </a:rPr>
              <a:t> </a:t>
            </a:r>
            <a:r>
              <a:rPr lang="en-US" dirty="0">
                <a:cs typeface="Arial" panose="020B0604020202020204" pitchFamily="34" charset="0"/>
              </a:rPr>
              <a:t>provide instructions on the Q&amp;A session and how the questions will be facilitated. </a:t>
            </a:r>
          </a:p>
          <a:p>
            <a:pPr marL="0" marR="0" lvl="0" indent="0" algn="l" defTabSz="457200" rtl="0" eaLnBrk="1" fontAlgn="auto" latinLnBrk="0" hangingPunct="1">
              <a:lnSpc>
                <a:spcPct val="100000"/>
              </a:lnSpc>
              <a:spcBef>
                <a:spcPct val="0"/>
              </a:spcBef>
              <a:spcAft>
                <a:spcPts val="0"/>
              </a:spcAft>
              <a:buClrTx/>
              <a:buSzTx/>
              <a:buFont typeface="Arial" pitchFamily="34" charset="0"/>
              <a:buNone/>
              <a:tabLst/>
              <a:defRPr/>
            </a:pPr>
            <a:r>
              <a:rPr lang="en-US" dirty="0">
                <a:cs typeface="Arial" panose="020B0604020202020204" pitchFamily="34" charset="0"/>
              </a:rPr>
              <a:t> </a:t>
            </a:r>
          </a:p>
          <a:p>
            <a:pPr marL="171450" marR="0" lvl="0" indent="-171450" algn="l" defTabSz="457200" rtl="0" eaLnBrk="1" fontAlgn="auto" latinLnBrk="0" hangingPunct="1">
              <a:lnSpc>
                <a:spcPct val="100000"/>
              </a:lnSpc>
              <a:spcBef>
                <a:spcPct val="0"/>
              </a:spcBef>
              <a:spcAft>
                <a:spcPts val="0"/>
              </a:spcAft>
              <a:buClrTx/>
              <a:buSzTx/>
              <a:buFont typeface="Arial" pitchFamily="34" charset="0"/>
              <a:buChar char="•"/>
              <a:tabLst/>
              <a:defRPr/>
            </a:pPr>
            <a:endParaRPr lang="en-US" baseline="0" dirty="0">
              <a:cs typeface="Arial" panose="020B0604020202020204" pitchFamily="34" charset="0"/>
            </a:endParaRPr>
          </a:p>
          <a:p>
            <a:endParaRPr lang="en-US" dirty="0"/>
          </a:p>
        </p:txBody>
      </p:sp>
      <p:sp>
        <p:nvSpPr>
          <p:cNvPr id="4" name="Slide Number Placeholder 3"/>
          <p:cNvSpPr>
            <a:spLocks noGrp="1"/>
          </p:cNvSpPr>
          <p:nvPr>
            <p:ph type="sldNum" sz="quarter" idx="10"/>
          </p:nvPr>
        </p:nvSpPr>
        <p:spPr/>
        <p:txBody>
          <a:bodyPr/>
          <a:lstStyle/>
          <a:p>
            <a:fld id="{7B898A01-842B-0042-9AB7-55364486B929}" type="slidenum">
              <a:rPr lang="en-US" smtClean="0"/>
              <a:pPr/>
              <a:t>54</a:t>
            </a:fld>
            <a:endParaRPr lang="en-US" dirty="0"/>
          </a:p>
        </p:txBody>
      </p:sp>
      <p:sp>
        <p:nvSpPr>
          <p:cNvPr id="5" name="Footer Placeholder 4"/>
          <p:cNvSpPr>
            <a:spLocks noGrp="1"/>
          </p:cNvSpPr>
          <p:nvPr>
            <p:ph type="ftr" sz="quarter" idx="11"/>
          </p:nvPr>
        </p:nvSpPr>
        <p:spPr/>
        <p:txBody>
          <a:bodyPr/>
          <a:lstStyle/>
          <a:p>
            <a:endParaRPr lang="en-US" dirty="0"/>
          </a:p>
        </p:txBody>
      </p:sp>
    </p:spTree>
    <p:extLst>
      <p:ext uri="{BB962C8B-B14F-4D97-AF65-F5344CB8AC3E}">
        <p14:creationId xmlns:p14="http://schemas.microsoft.com/office/powerpoint/2010/main" val="2735869017"/>
      </p:ext>
    </p:extLst>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spcBef>
                <a:spcPts val="1200"/>
              </a:spcBef>
            </a:pPr>
            <a:r>
              <a:rPr lang="en-US" b="1" i="0" dirty="0">
                <a:cs typeface="Arial" panose="020B0604020202020204" pitchFamily="34" charset="0"/>
              </a:rPr>
              <a:t>RELI - Mariah:</a:t>
            </a:r>
          </a:p>
          <a:p>
            <a:pPr>
              <a:spcBef>
                <a:spcPts val="1200"/>
              </a:spcBef>
            </a:pPr>
            <a:endParaRPr lang="en-US" b="1" i="0" dirty="0">
              <a:cs typeface="Arial" panose="020B0604020202020204" pitchFamily="34" charset="0"/>
            </a:endParaRPr>
          </a:p>
          <a:p>
            <a:pPr>
              <a:spcBef>
                <a:spcPts val="1200"/>
              </a:spcBef>
            </a:pPr>
            <a:r>
              <a:rPr lang="en-US" sz="1200" dirty="0">
                <a:cs typeface="Times New Roman" panose="02020603050405020304" pitchFamily="18" charset="0"/>
              </a:rPr>
              <a:t>Participants may submit questions during the Live Q&amp;A session by selecting the webinar Q&amp;A feature and entering a question.</a:t>
            </a:r>
          </a:p>
          <a:p>
            <a:pPr>
              <a:spcBef>
                <a:spcPts val="1200"/>
              </a:spcBef>
            </a:pPr>
            <a:r>
              <a:rPr lang="en-US" sz="1200" dirty="0">
                <a:cs typeface="Times New Roman" panose="02020603050405020304" pitchFamily="18" charset="0"/>
              </a:rPr>
              <a:t>Questions asked using this feature will be answered during the Q&amp;A session as time permits.</a:t>
            </a:r>
          </a:p>
          <a:p>
            <a:pPr>
              <a:spcBef>
                <a:spcPts val="1200"/>
              </a:spcBef>
            </a:pPr>
            <a:r>
              <a:rPr lang="en-US" sz="1200" dirty="0">
                <a:cs typeface="Times New Roman" panose="02020603050405020304" pitchFamily="18" charset="0"/>
              </a:rPr>
              <a:t>To ask a live question during the Q&amp;A session, use the raise hand feature for the moderator to unmute your line and announce you. </a:t>
            </a:r>
          </a:p>
          <a:p>
            <a:pPr>
              <a:spcBef>
                <a:spcPts val="1200"/>
              </a:spcBef>
            </a:pPr>
            <a:r>
              <a:rPr lang="en-US" sz="1200" dirty="0">
                <a:cs typeface="Times New Roman" panose="02020603050405020304" pitchFamily="18" charset="0"/>
              </a:rPr>
              <a:t>For live questions, please state your HMO ID, your name, and then proceed with your question.</a:t>
            </a:r>
          </a:p>
          <a:p>
            <a:pPr marL="0" marR="0" lvl="0" indent="0" algn="l" defTabSz="457133" rtl="0" eaLnBrk="1" fontAlgn="auto" latinLnBrk="0" hangingPunct="1">
              <a:lnSpc>
                <a:spcPct val="100000"/>
              </a:lnSpc>
              <a:spcBef>
                <a:spcPts val="0"/>
              </a:spcBef>
              <a:spcAft>
                <a:spcPts val="0"/>
              </a:spcAft>
              <a:buClrTx/>
              <a:buSzTx/>
              <a:buFontTx/>
              <a:buNone/>
              <a:tabLst/>
              <a:defRPr/>
            </a:pPr>
            <a:endParaRPr lang="en-US" b="1" i="0" dirty="0">
              <a:cs typeface="Arial" panose="020B0604020202020204" pitchFamily="34" charset="0"/>
            </a:endParaRPr>
          </a:p>
          <a:p>
            <a:pPr marL="0" indent="0" defTabSz="457133">
              <a:buFont typeface="Arial" panose="020B0604020202020204" pitchFamily="34" charset="0"/>
              <a:buNone/>
              <a:defRPr/>
            </a:pPr>
            <a:r>
              <a:rPr lang="en-US" b="1" dirty="0">
                <a:cs typeface="Arial" panose="020B0604020202020204" pitchFamily="34" charset="0"/>
              </a:rPr>
              <a:t>RELI will facilitate Q&amp;A Session and request caller to identify HMOID and name and proceed with question. After question is asked, we will say “thank you for your question, one moment please while CMS gathers their response” and mute the line. Once question is answered caller line will be re-muted and next caller will be announced. </a:t>
            </a:r>
          </a:p>
          <a:p>
            <a:pPr marL="0" indent="0" defTabSz="457133">
              <a:buFont typeface="Arial" panose="020B0604020202020204" pitchFamily="34" charset="0"/>
              <a:buNone/>
              <a:defRPr/>
            </a:pPr>
            <a:endParaRPr lang="en-US" b="1" dirty="0">
              <a:cs typeface="Arial" panose="020B0604020202020204" pitchFamily="34" charset="0"/>
            </a:endParaRPr>
          </a:p>
          <a:p>
            <a:pPr marL="0" indent="0" defTabSz="457133">
              <a:buFont typeface="Arial" panose="020B0604020202020204" pitchFamily="34" charset="0"/>
              <a:buNone/>
              <a:defRPr/>
            </a:pPr>
            <a:r>
              <a:rPr lang="en-US" b="1" dirty="0">
                <a:cs typeface="Arial" panose="020B0604020202020204" pitchFamily="34" charset="0"/>
              </a:rPr>
              <a:t>If there are no callers in queue – we will state “there are currently no callers in queue” and read first and third bullet of slide.  </a:t>
            </a:r>
          </a:p>
          <a:p>
            <a:pPr marL="0" indent="0" defTabSz="457133">
              <a:buFont typeface="Arial" panose="020B0604020202020204" pitchFamily="34" charset="0"/>
              <a:buNone/>
              <a:defRPr/>
            </a:pPr>
            <a:endParaRPr lang="en-US" b="1" dirty="0">
              <a:cs typeface="Arial" panose="020B0604020202020204" pitchFamily="34" charset="0"/>
            </a:endParaRPr>
          </a:p>
          <a:p>
            <a:r>
              <a:rPr lang="en-US" dirty="0"/>
              <a:t>Once Q&amp;A is complete. “I will now turn the presentation over to Joanne from CMS for some final reminders and </a:t>
            </a:r>
            <a:r>
              <a:rPr lang="en-US"/>
              <a:t>closing remarks”</a:t>
            </a:r>
            <a:endParaRPr lang="en-US" dirty="0"/>
          </a:p>
        </p:txBody>
      </p:sp>
      <p:sp>
        <p:nvSpPr>
          <p:cNvPr id="4" name="Slide Number Placeholder 3"/>
          <p:cNvSpPr>
            <a:spLocks noGrp="1"/>
          </p:cNvSpPr>
          <p:nvPr>
            <p:ph type="sldNum" sz="quarter" idx="10"/>
          </p:nvPr>
        </p:nvSpPr>
        <p:spPr/>
        <p:txBody>
          <a:bodyPr/>
          <a:lstStyle/>
          <a:p>
            <a:fld id="{7B898A01-842B-0042-9AB7-55364486B929}" type="slidenum">
              <a:rPr lang="en-US" smtClean="0"/>
              <a:pPr/>
              <a:t>55</a:t>
            </a:fld>
            <a:endParaRPr lang="en-US" dirty="0"/>
          </a:p>
        </p:txBody>
      </p:sp>
      <p:sp>
        <p:nvSpPr>
          <p:cNvPr id="5" name="Footer Placeholder 4"/>
          <p:cNvSpPr>
            <a:spLocks noGrp="1"/>
          </p:cNvSpPr>
          <p:nvPr>
            <p:ph type="ftr" sz="quarter" idx="11"/>
          </p:nvPr>
        </p:nvSpPr>
        <p:spPr/>
        <p:txBody>
          <a:bodyPr/>
          <a:lstStyle/>
          <a:p>
            <a:endParaRPr lang="en-US" dirty="0"/>
          </a:p>
        </p:txBody>
      </p:sp>
    </p:spTree>
    <p:extLst>
      <p:ext uri="{BB962C8B-B14F-4D97-AF65-F5344CB8AC3E}">
        <p14:creationId xmlns:p14="http://schemas.microsoft.com/office/powerpoint/2010/main" val="2974188241"/>
      </p:ext>
    </p:extLst>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2" indent="0" algn="l" defTabSz="941329" rtl="0" eaLnBrk="1" fontAlgn="auto" latinLnBrk="0" hangingPunct="1">
              <a:lnSpc>
                <a:spcPct val="100000"/>
              </a:lnSpc>
              <a:spcBef>
                <a:spcPts val="0"/>
              </a:spcBef>
              <a:spcAft>
                <a:spcPts val="0"/>
              </a:spcAft>
              <a:buClrTx/>
              <a:buSzTx/>
              <a:buFont typeface="Arial" panose="020B0604020202020204" pitchFamily="34" charset="0"/>
              <a:buNone/>
              <a:tabLst/>
              <a:defRPr/>
            </a:pPr>
            <a:r>
              <a:rPr lang="en-US" b="1" i="0" dirty="0">
                <a:cs typeface="Arial" panose="020B0604020202020204" pitchFamily="34" charset="0"/>
              </a:rPr>
              <a:t>CMS – Joanne:</a:t>
            </a:r>
          </a:p>
          <a:p>
            <a:pPr marL="0" marR="0" lvl="2" indent="0" algn="l" defTabSz="941329" rtl="0" eaLnBrk="1" fontAlgn="auto" latinLnBrk="0" hangingPunct="1">
              <a:lnSpc>
                <a:spcPct val="100000"/>
              </a:lnSpc>
              <a:spcBef>
                <a:spcPts val="0"/>
              </a:spcBef>
              <a:spcAft>
                <a:spcPts val="0"/>
              </a:spcAft>
              <a:buClrTx/>
              <a:buSzTx/>
              <a:buFontTx/>
              <a:buNone/>
              <a:tabLst/>
              <a:defRPr/>
            </a:pPr>
            <a:endParaRPr lang="en-US" i="0" dirty="0">
              <a:cs typeface="Arial" panose="020B0604020202020204" pitchFamily="34" charset="0"/>
            </a:endParaRPr>
          </a:p>
          <a:p>
            <a:pPr marL="0" marR="0" lvl="2" indent="0" algn="l" defTabSz="941329" rtl="0" eaLnBrk="1" fontAlgn="auto" latinLnBrk="0" hangingPunct="1">
              <a:lnSpc>
                <a:spcPct val="100000"/>
              </a:lnSpc>
              <a:spcBef>
                <a:spcPts val="0"/>
              </a:spcBef>
              <a:spcAft>
                <a:spcPts val="0"/>
              </a:spcAft>
              <a:buClrTx/>
              <a:buSzTx/>
              <a:buFontTx/>
              <a:buNone/>
              <a:tabLst/>
              <a:defRPr/>
            </a:pPr>
            <a:r>
              <a:rPr lang="en-US" i="0" dirty="0">
                <a:cs typeface="Arial" panose="020B0604020202020204" pitchFamily="34" charset="0"/>
              </a:rPr>
              <a:t>Thank you, Mariah.</a:t>
            </a:r>
          </a:p>
          <a:p>
            <a:pPr marL="0" lvl="2" defTabSz="941329">
              <a:buFontTx/>
              <a:buNone/>
              <a:defRPr/>
            </a:pPr>
            <a:endParaRPr lang="en-US" dirty="0">
              <a:cs typeface="Arial" panose="020B0604020202020204" pitchFamily="34" charset="0"/>
            </a:endParaRPr>
          </a:p>
          <a:p>
            <a:pPr marL="0" lvl="2" indent="0" defTabSz="941329">
              <a:buFontTx/>
              <a:buNone/>
              <a:defRPr/>
            </a:pPr>
            <a:r>
              <a:rPr lang="en-US" dirty="0">
                <a:cs typeface="Arial" panose="020B0604020202020204" pitchFamily="34" charset="0"/>
              </a:rPr>
              <a:t>Authorized users will be able to access the </a:t>
            </a:r>
            <a:r>
              <a:rPr lang="en-US" b="0" u="none" dirty="0">
                <a:cs typeface="Arial" panose="020B0604020202020204" pitchFamily="34" charset="0"/>
              </a:rPr>
              <a:t>NAT18 RADV contract-specific</a:t>
            </a:r>
            <a:r>
              <a:rPr lang="en-US" b="0" u="none" baseline="0" dirty="0">
                <a:cs typeface="Arial" panose="020B0604020202020204" pitchFamily="34" charset="0"/>
              </a:rPr>
              <a:t> beneficiary </a:t>
            </a:r>
            <a:r>
              <a:rPr lang="en-US" b="0" u="none" dirty="0">
                <a:cs typeface="Arial" panose="020B0604020202020204" pitchFamily="34" charset="0"/>
              </a:rPr>
              <a:t>enrollee lists in the “National RADV” module - Document Library – Enrollee Specific Data</a:t>
            </a:r>
            <a:r>
              <a:rPr lang="en-US" b="0" u="none" baseline="0" dirty="0">
                <a:cs typeface="Arial" panose="020B0604020202020204" pitchFamily="34" charset="0"/>
              </a:rPr>
              <a:t> on Friday, February 14, the official o</a:t>
            </a:r>
            <a:r>
              <a:rPr lang="en-US" b="0" u="none" dirty="0">
                <a:cs typeface="Arial" panose="020B0604020202020204" pitchFamily="34" charset="0"/>
              </a:rPr>
              <a:t>pening day of the NAT18 RADV Submissions Window. </a:t>
            </a:r>
          </a:p>
          <a:p>
            <a:pPr marL="0" lvl="2" indent="0" defTabSz="941329">
              <a:buFontTx/>
              <a:buNone/>
              <a:defRPr/>
            </a:pPr>
            <a:endParaRPr lang="en-US" b="0" u="none" dirty="0">
              <a:cs typeface="Arial" panose="020B0604020202020204" pitchFamily="34" charset="0"/>
            </a:endParaRPr>
          </a:p>
          <a:p>
            <a:pPr marL="0" lvl="2" indent="0" defTabSz="941329">
              <a:buFontTx/>
              <a:buNone/>
              <a:defRPr/>
            </a:pPr>
            <a:r>
              <a:rPr lang="en-US" b="0" u="none" dirty="0">
                <a:cs typeface="Arial" panose="020B0604020202020204" pitchFamily="34" charset="0"/>
              </a:rPr>
              <a:t>Monday, June 8, 2020, is the DEADLINE for the NAT18 RADV Submissions Window. Medicare Advantage Organizations</a:t>
            </a:r>
            <a:r>
              <a:rPr lang="en-US" b="0" u="none" baseline="0" dirty="0">
                <a:cs typeface="Arial" panose="020B0604020202020204" pitchFamily="34" charset="0"/>
              </a:rPr>
              <a:t> will no longer be able to submit medical records for NAT18 RADV after that date.</a:t>
            </a:r>
          </a:p>
          <a:p>
            <a:pPr marL="0" lvl="2" indent="0" defTabSz="941329">
              <a:buFontTx/>
              <a:buNone/>
              <a:defRPr/>
            </a:pPr>
            <a:endParaRPr lang="en-US" b="0" u="none" baseline="0" dirty="0">
              <a:cs typeface="Arial" panose="020B0604020202020204" pitchFamily="34" charset="0"/>
            </a:endParaRPr>
          </a:p>
          <a:p>
            <a:pPr marL="0" lvl="2" indent="0" defTabSz="941329">
              <a:buFontTx/>
              <a:buNone/>
              <a:defRPr/>
            </a:pPr>
            <a:r>
              <a:rPr lang="en-US" sz="1200" b="0" u="none" kern="1200" dirty="0">
                <a:solidFill>
                  <a:schemeClr val="tx1"/>
                </a:solidFill>
                <a:effectLst/>
                <a:latin typeface="+mn-lt"/>
                <a:ea typeface="+mn-ea"/>
                <a:cs typeface="+mn-cs"/>
              </a:rPr>
              <a:t>The NAT18 RADV project team at CMS understands the level of effort required by Medicare Advantage Organizations to ensure the success of NAT18 RADV. </a:t>
            </a:r>
            <a:r>
              <a:rPr lang="en-US" sz="1200" b="0" u="none" kern="1200" baseline="0" dirty="0">
                <a:solidFill>
                  <a:schemeClr val="tx1"/>
                </a:solidFill>
                <a:effectLst/>
                <a:latin typeface="+mn-lt"/>
                <a:ea typeface="+mn-ea"/>
                <a:cs typeface="+mn-cs"/>
              </a:rPr>
              <a:t>We want everyone to know, we </a:t>
            </a:r>
            <a:r>
              <a:rPr lang="en-US" sz="1200" b="0" u="none" kern="1200" dirty="0">
                <a:solidFill>
                  <a:schemeClr val="tx1"/>
                </a:solidFill>
                <a:effectLst/>
                <a:latin typeface="+mn-lt"/>
                <a:ea typeface="+mn-ea"/>
                <a:cs typeface="+mn-cs"/>
              </a:rPr>
              <a:t>appreciate your critical role in this effort. </a:t>
            </a:r>
            <a:endParaRPr lang="en-US" b="0" u="none" dirty="0">
              <a:cs typeface="Arial" panose="020B0604020202020204" pitchFamily="34" charset="0"/>
            </a:endParaRPr>
          </a:p>
          <a:p>
            <a:pPr marL="0" lvl="2" indent="0" defTabSz="941329">
              <a:buFontTx/>
              <a:buNone/>
              <a:defRPr/>
            </a:pPr>
            <a:endParaRPr lang="en-US" b="0" u="none" dirty="0">
              <a:cs typeface="Arial" panose="020B0604020202020204" pitchFamily="34" charset="0"/>
            </a:endParaRPr>
          </a:p>
          <a:p>
            <a:pPr marL="0" lvl="2" indent="0" defTabSz="941329">
              <a:buFontTx/>
              <a:buNone/>
              <a:defRPr/>
            </a:pPr>
            <a:r>
              <a:rPr lang="en-US" b="0" u="none" dirty="0">
                <a:cs typeface="Arial" panose="020B0604020202020204" pitchFamily="34" charset="0"/>
              </a:rPr>
              <a:t>This concludes the CY18 National RADV Training Teleconference. Thank </a:t>
            </a:r>
            <a:r>
              <a:rPr lang="en-US" dirty="0">
                <a:cs typeface="Arial" panose="020B0604020202020204" pitchFamily="34" charset="0"/>
              </a:rPr>
              <a:t>you again for joining us today.</a:t>
            </a:r>
            <a:endParaRPr lang="en-US" b="1" dirty="0">
              <a:cs typeface="Arial" panose="020B0604020202020204" pitchFamily="34" charset="0"/>
            </a:endParaRPr>
          </a:p>
          <a:p>
            <a:pPr marL="0" lvl="2" defTabSz="941329">
              <a:defRPr/>
            </a:pPr>
            <a:endParaRPr lang="en-US" sz="1000" dirty="0">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10"/>
          </p:nvPr>
        </p:nvSpPr>
        <p:spPr/>
        <p:txBody>
          <a:bodyPr/>
          <a:lstStyle/>
          <a:p>
            <a:fld id="{7B898A01-842B-0042-9AB7-55364486B929}" type="slidenum">
              <a:rPr lang="en-US" smtClean="0"/>
              <a:pPr/>
              <a:t>56</a:t>
            </a:fld>
            <a:endParaRPr lang="en-US" dirty="0"/>
          </a:p>
        </p:txBody>
      </p:sp>
      <p:sp>
        <p:nvSpPr>
          <p:cNvPr id="5" name="Footer Placeholder 4"/>
          <p:cNvSpPr>
            <a:spLocks noGrp="1"/>
          </p:cNvSpPr>
          <p:nvPr>
            <p:ph type="ftr" sz="quarter" idx="11"/>
          </p:nvPr>
        </p:nvSpPr>
        <p:spPr/>
        <p:txBody>
          <a:bodyPr/>
          <a:lstStyle/>
          <a:p>
            <a:endParaRPr lang="en-US" dirty="0"/>
          </a:p>
        </p:txBody>
      </p:sp>
    </p:spTree>
    <p:extLst>
      <p:ext uri="{BB962C8B-B14F-4D97-AF65-F5344CB8AC3E}">
        <p14:creationId xmlns:p14="http://schemas.microsoft.com/office/powerpoint/2010/main" val="18864071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4572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b="1" dirty="0"/>
              <a:t>CMS</a:t>
            </a:r>
            <a:r>
              <a:rPr lang="en-US" b="1" baseline="0" dirty="0"/>
              <a:t> – Joanne</a:t>
            </a:r>
            <a:r>
              <a:rPr lang="en-US" b="1" dirty="0"/>
              <a:t>:</a:t>
            </a:r>
          </a:p>
          <a:p>
            <a:pPr marL="0" marR="0" lvl="0" indent="0" algn="l" defTabSz="4572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i="0" dirty="0">
              <a:cs typeface="Arial" panose="020B0604020202020204" pitchFamily="34" charset="0"/>
            </a:endParaRPr>
          </a:p>
          <a:p>
            <a:pPr marL="0" marR="0" lvl="0" indent="0" algn="l" defTabSz="457200" rtl="0" eaLnBrk="1" fontAlgn="auto" latinLnBrk="0" hangingPunct="1">
              <a:lnSpc>
                <a:spcPct val="100000"/>
              </a:lnSpc>
              <a:spcBef>
                <a:spcPts val="0"/>
              </a:spcBef>
              <a:spcAft>
                <a:spcPts val="0"/>
              </a:spcAft>
              <a:buClrTx/>
              <a:buSzTx/>
              <a:buFontTx/>
              <a:buNone/>
              <a:tabLst/>
              <a:defRPr/>
            </a:pPr>
            <a:r>
              <a:rPr lang="en-US" i="0" dirty="0">
                <a:cs typeface="Arial" panose="020B0604020202020204" pitchFamily="34" charset="0"/>
              </a:rPr>
              <a:t>I</a:t>
            </a:r>
            <a:r>
              <a:rPr lang="en-US" i="0" baseline="0" dirty="0">
                <a:cs typeface="Arial" panose="020B0604020202020204" pitchFamily="34" charset="0"/>
              </a:rPr>
              <a:t> will now begin the overview of the</a:t>
            </a:r>
            <a:r>
              <a:rPr lang="en-US" i="0" baseline="0" dirty="0">
                <a:solidFill>
                  <a:schemeClr val="tx1"/>
                </a:solidFill>
                <a:cs typeface="Arial" panose="020B0604020202020204" pitchFamily="34" charset="0"/>
              </a:rPr>
              <a:t> </a:t>
            </a:r>
            <a:r>
              <a:rPr lang="en-US" b="0" i="0" u="none" strike="noStrike" baseline="0" dirty="0">
                <a:solidFill>
                  <a:schemeClr val="tx1"/>
                </a:solidFill>
                <a:cs typeface="Arial" panose="020B0604020202020204" pitchFamily="34" charset="0"/>
              </a:rPr>
              <a:t>CY18 </a:t>
            </a:r>
            <a:r>
              <a:rPr lang="en-US" b="0" i="0" u="none" baseline="0" dirty="0">
                <a:cs typeface="Arial" panose="020B0604020202020204" pitchFamily="34" charset="0"/>
              </a:rPr>
              <a:t>N</a:t>
            </a:r>
            <a:r>
              <a:rPr lang="en-US" i="0" baseline="0" dirty="0">
                <a:cs typeface="Arial" panose="020B0604020202020204" pitchFamily="34" charset="0"/>
              </a:rPr>
              <a:t>ational RADV, which begins on slide 7.</a:t>
            </a:r>
            <a:endParaRPr lang="en-US" i="0" baseline="0" dirty="0">
              <a:cs typeface="+mn-cs"/>
            </a:endParaRPr>
          </a:p>
        </p:txBody>
      </p:sp>
      <p:sp>
        <p:nvSpPr>
          <p:cNvPr id="4" name="Footer Placeholder 3"/>
          <p:cNvSpPr>
            <a:spLocks noGrp="1"/>
          </p:cNvSpPr>
          <p:nvPr>
            <p:ph type="ftr" sz="quarter" idx="10"/>
          </p:nvPr>
        </p:nvSpPr>
        <p:spPr/>
        <p:txBody>
          <a:bodyPr/>
          <a:lstStyle/>
          <a:p>
            <a:endParaRPr lang="en-US" dirty="0"/>
          </a:p>
        </p:txBody>
      </p:sp>
      <p:sp>
        <p:nvSpPr>
          <p:cNvPr id="5" name="Slide Number Placeholder 4"/>
          <p:cNvSpPr>
            <a:spLocks noGrp="1"/>
          </p:cNvSpPr>
          <p:nvPr>
            <p:ph type="sldNum" sz="quarter" idx="11"/>
          </p:nvPr>
        </p:nvSpPr>
        <p:spPr/>
        <p:txBody>
          <a:bodyPr/>
          <a:lstStyle/>
          <a:p>
            <a:fld id="{7B898A01-842B-0042-9AB7-55364486B929}" type="slidenum">
              <a:rPr lang="en-US" smtClean="0"/>
              <a:pPr/>
              <a:t>6</a:t>
            </a:fld>
            <a:endParaRPr lang="en-US" dirty="0"/>
          </a:p>
        </p:txBody>
      </p:sp>
    </p:spTree>
    <p:extLst>
      <p:ext uri="{BB962C8B-B14F-4D97-AF65-F5344CB8AC3E}">
        <p14:creationId xmlns:p14="http://schemas.microsoft.com/office/powerpoint/2010/main" val="56629878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4572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b="1" dirty="0"/>
              <a:t>CMS</a:t>
            </a:r>
            <a:r>
              <a:rPr lang="en-US" b="1" baseline="0" dirty="0"/>
              <a:t> – Joanne</a:t>
            </a:r>
            <a:r>
              <a:rPr lang="en-US" b="1" dirty="0"/>
              <a:t>:</a:t>
            </a:r>
          </a:p>
          <a:p>
            <a:pPr marL="0" indent="0">
              <a:buFont typeface="Arial" panose="020B0604020202020204" pitchFamily="34" charset="0"/>
              <a:buNone/>
            </a:pPr>
            <a:endParaRPr lang="en-US" dirty="0">
              <a:solidFill>
                <a:schemeClr val="tx1"/>
              </a:solidFill>
              <a:latin typeface="+mn-lt"/>
            </a:endParaRPr>
          </a:p>
          <a:p>
            <a:pPr marL="0" indent="0">
              <a:buFontTx/>
              <a:buNone/>
            </a:pPr>
            <a:r>
              <a:rPr lang="en-US" dirty="0">
                <a:solidFill>
                  <a:schemeClr val="tx1"/>
                </a:solidFill>
                <a:latin typeface="+mn-lt"/>
              </a:rPr>
              <a:t>CMS is conducting the</a:t>
            </a:r>
            <a:r>
              <a:rPr lang="en-US" baseline="0" dirty="0">
                <a:solidFill>
                  <a:schemeClr val="tx1"/>
                </a:solidFill>
                <a:latin typeface="+mn-lt"/>
              </a:rPr>
              <a:t> </a:t>
            </a:r>
            <a:r>
              <a:rPr lang="en-US" b="0" i="0" u="none" dirty="0">
                <a:solidFill>
                  <a:schemeClr val="tx1"/>
                </a:solidFill>
                <a:latin typeface="+mn-lt"/>
              </a:rPr>
              <a:t>CY18 National RADV </a:t>
            </a:r>
            <a:r>
              <a:rPr lang="en-US" b="0" u="none" dirty="0">
                <a:solidFill>
                  <a:schemeClr val="tx1"/>
                </a:solidFill>
                <a:latin typeface="+mn-lt"/>
              </a:rPr>
              <a:t>or NAT18 </a:t>
            </a:r>
            <a:r>
              <a:rPr lang="en-US" b="0" i="0" u="none" dirty="0">
                <a:solidFill>
                  <a:schemeClr val="tx1"/>
                </a:solidFill>
                <a:latin typeface="+mn-lt"/>
              </a:rPr>
              <a:t>RADV</a:t>
            </a:r>
            <a:r>
              <a:rPr lang="en-US" b="0" u="none" dirty="0">
                <a:solidFill>
                  <a:schemeClr val="tx1"/>
                </a:solidFill>
                <a:latin typeface="+mn-lt"/>
              </a:rPr>
              <a:t>, to address the requirements in the statutes listed on this slide. These statutes require CMS to report payment error estimates for Medicare</a:t>
            </a:r>
            <a:r>
              <a:rPr lang="en-US" b="0" u="none" baseline="0" dirty="0">
                <a:solidFill>
                  <a:schemeClr val="tx1"/>
                </a:solidFill>
                <a:latin typeface="+mn-lt"/>
              </a:rPr>
              <a:t> </a:t>
            </a:r>
            <a:r>
              <a:rPr lang="en-US" b="0" u="none" dirty="0">
                <a:solidFill>
                  <a:schemeClr val="tx1"/>
                </a:solidFill>
                <a:latin typeface="+mn-lt"/>
              </a:rPr>
              <a:t>Part C on an annual basis.  </a:t>
            </a:r>
          </a:p>
          <a:p>
            <a:pPr marL="0" indent="0">
              <a:buFontTx/>
              <a:buNone/>
            </a:pPr>
            <a:endParaRPr lang="en-US" b="0" u="none" dirty="0">
              <a:solidFill>
                <a:schemeClr val="tx1"/>
              </a:solidFill>
              <a:latin typeface="+mn-lt"/>
            </a:endParaRPr>
          </a:p>
          <a:p>
            <a:pPr marL="0" indent="0">
              <a:buFontTx/>
              <a:buNone/>
            </a:pPr>
            <a:r>
              <a:rPr lang="en-US" b="0" u="none" dirty="0">
                <a:solidFill>
                  <a:schemeClr val="tx1"/>
                </a:solidFill>
                <a:latin typeface="+mn-lt"/>
              </a:rPr>
              <a:t>The current medical record request will be used to determine a payment error estimate for calendar year 2018, which will be reported</a:t>
            </a:r>
            <a:r>
              <a:rPr lang="en-US" b="0" u="none" dirty="0"/>
              <a:t> publicly. CMS encourages everyone to provide the best documentation they can – so that CMS reports an accurate Medicare Part C payment error rate.</a:t>
            </a:r>
            <a:r>
              <a:rPr lang="en-US" b="0" u="none" dirty="0">
                <a:solidFill>
                  <a:schemeClr val="tx1"/>
                </a:solidFill>
                <a:latin typeface="+mn-lt"/>
              </a:rPr>
              <a:t> </a:t>
            </a:r>
          </a:p>
          <a:p>
            <a:pPr marL="0" indent="0">
              <a:buFontTx/>
              <a:buNone/>
            </a:pPr>
            <a:endParaRPr lang="en-US" b="0" u="none" dirty="0"/>
          </a:p>
          <a:p>
            <a:pPr marL="0" indent="0">
              <a:buFontTx/>
              <a:buNone/>
            </a:pPr>
            <a:r>
              <a:rPr lang="en-US" b="0" u="none" dirty="0"/>
              <a:t>At the end of fiscal year (FY) 2020, CMS will report the Medicare Part C improper payment estimate for CY18 using the results from the NAT18 </a:t>
            </a:r>
            <a:r>
              <a:rPr lang="en-US" b="0" i="0" u="none" dirty="0"/>
              <a:t>RADV</a:t>
            </a:r>
            <a:r>
              <a:rPr lang="en-US" b="0" u="none" dirty="0"/>
              <a:t> medical record review process.</a:t>
            </a:r>
          </a:p>
        </p:txBody>
      </p:sp>
      <p:sp>
        <p:nvSpPr>
          <p:cNvPr id="4" name="Slide Number Placeholder 3"/>
          <p:cNvSpPr>
            <a:spLocks noGrp="1"/>
          </p:cNvSpPr>
          <p:nvPr>
            <p:ph type="sldNum" sz="quarter" idx="10"/>
          </p:nvPr>
        </p:nvSpPr>
        <p:spPr/>
        <p:txBody>
          <a:bodyPr/>
          <a:lstStyle/>
          <a:p>
            <a:fld id="{7B898A01-842B-0042-9AB7-55364486B929}" type="slidenum">
              <a:rPr lang="en-US" smtClean="0"/>
              <a:pPr/>
              <a:t>7</a:t>
            </a:fld>
            <a:endParaRPr lang="en-US" dirty="0"/>
          </a:p>
        </p:txBody>
      </p:sp>
      <p:sp>
        <p:nvSpPr>
          <p:cNvPr id="5" name="Footer Placeholder 4"/>
          <p:cNvSpPr>
            <a:spLocks noGrp="1"/>
          </p:cNvSpPr>
          <p:nvPr>
            <p:ph type="ftr" sz="quarter" idx="11"/>
          </p:nvPr>
        </p:nvSpPr>
        <p:spPr/>
        <p:txBody>
          <a:bodyPr/>
          <a:lstStyle/>
          <a:p>
            <a:endParaRPr lang="en-US" dirty="0"/>
          </a:p>
        </p:txBody>
      </p:sp>
    </p:spTree>
    <p:extLst>
      <p:ext uri="{BB962C8B-B14F-4D97-AF65-F5344CB8AC3E}">
        <p14:creationId xmlns:p14="http://schemas.microsoft.com/office/powerpoint/2010/main" val="369268278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4572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b="1" dirty="0"/>
              <a:t>CMS</a:t>
            </a:r>
            <a:r>
              <a:rPr lang="en-US" b="1" baseline="0" dirty="0"/>
              <a:t> – Joanne</a:t>
            </a:r>
            <a:r>
              <a:rPr lang="en-US" b="1" dirty="0"/>
              <a:t>:</a:t>
            </a:r>
          </a:p>
          <a:p>
            <a:pPr marL="0" marR="0" lvl="0" indent="0" algn="l" defTabSz="4572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dirty="0"/>
          </a:p>
          <a:p>
            <a:pPr marL="0" marR="0" lvl="0" indent="0" algn="l" defTabSz="457200" rtl="0" eaLnBrk="1" fontAlgn="auto" latinLnBrk="0" hangingPunct="1">
              <a:lnSpc>
                <a:spcPct val="100000"/>
              </a:lnSpc>
              <a:spcBef>
                <a:spcPts val="0"/>
              </a:spcBef>
              <a:spcAft>
                <a:spcPts val="0"/>
              </a:spcAft>
              <a:buClrTx/>
              <a:buSzTx/>
              <a:buFontTx/>
              <a:buNone/>
              <a:tabLst/>
              <a:defRPr/>
            </a:pPr>
            <a:r>
              <a:rPr lang="en-US" dirty="0"/>
              <a:t>Payment </a:t>
            </a:r>
            <a:r>
              <a:rPr lang="en-US" b="0" u="none" dirty="0"/>
              <a:t>error based on </a:t>
            </a:r>
            <a:r>
              <a:rPr lang="en-US" b="0" u="none" dirty="0">
                <a:solidFill>
                  <a:srgbClr val="FF0000"/>
                </a:solidFill>
              </a:rPr>
              <a:t>R</a:t>
            </a:r>
            <a:r>
              <a:rPr lang="en-US" b="0" u="none" dirty="0"/>
              <a:t>isk Adjustment Data Validation</a:t>
            </a:r>
            <a:r>
              <a:rPr lang="en-US" b="0" u="none" baseline="0" dirty="0"/>
              <a:t> </a:t>
            </a:r>
            <a:r>
              <a:rPr lang="en-US" b="0" u="none" dirty="0"/>
              <a:t>is a key component of the Part C payment error estimate. </a:t>
            </a:r>
            <a:r>
              <a:rPr lang="en-US" b="0" u="none" dirty="0">
                <a:solidFill>
                  <a:schemeClr val="tx1"/>
                </a:solidFill>
              </a:rPr>
              <a:t>Using medical records, CMS will verify the diagnostic information upon which your MA Organization received risk adjusted payments. We will review hospital and physician records to substantiate the CMS-HCC payments for each sampled enrollee. Discrepancies result</a:t>
            </a:r>
            <a:r>
              <a:rPr lang="en-US" b="0" u="none" baseline="0" dirty="0">
                <a:solidFill>
                  <a:schemeClr val="tx1"/>
                </a:solidFill>
              </a:rPr>
              <a:t> w</a:t>
            </a:r>
            <a:r>
              <a:rPr lang="en-US" b="0" u="none" dirty="0">
                <a:solidFill>
                  <a:schemeClr val="tx1"/>
                </a:solidFill>
              </a:rPr>
              <a:t>hen CMS determines</a:t>
            </a:r>
            <a:r>
              <a:rPr lang="en-US" b="0" u="none" baseline="0" dirty="0">
                <a:solidFill>
                  <a:schemeClr val="tx1"/>
                </a:solidFill>
              </a:rPr>
              <a:t> that the</a:t>
            </a:r>
            <a:r>
              <a:rPr lang="en-US" b="0" u="none" dirty="0">
                <a:solidFill>
                  <a:schemeClr val="tx1"/>
                </a:solidFill>
              </a:rPr>
              <a:t> medical record documentation does not support a specific sampled CMS-HCC. </a:t>
            </a:r>
            <a:r>
              <a:rPr lang="en-US" b="0" i="0" u="none" dirty="0">
                <a:solidFill>
                  <a:srgbClr val="FF0000"/>
                </a:solidFill>
              </a:rPr>
              <a:t>For</a:t>
            </a:r>
            <a:r>
              <a:rPr lang="en-US" b="0" i="0" u="none" baseline="0" dirty="0">
                <a:solidFill>
                  <a:srgbClr val="FF0000"/>
                </a:solidFill>
              </a:rPr>
              <a:t> CY18 payments, CMS-HCCs were determined by ICD-10-CM codes</a:t>
            </a:r>
            <a:r>
              <a:rPr lang="en-US" b="0" i="0" u="none" baseline="0" dirty="0">
                <a:solidFill>
                  <a:schemeClr val="tx1"/>
                </a:solidFill>
              </a:rPr>
              <a:t>.</a:t>
            </a:r>
            <a:endParaRPr lang="en-US" b="0" i="0" u="none" dirty="0">
              <a:solidFill>
                <a:schemeClr val="tx1"/>
              </a:solidFill>
            </a:endParaRPr>
          </a:p>
        </p:txBody>
      </p:sp>
      <p:sp>
        <p:nvSpPr>
          <p:cNvPr id="4" name="Slide Number Placeholder 3"/>
          <p:cNvSpPr>
            <a:spLocks noGrp="1"/>
          </p:cNvSpPr>
          <p:nvPr>
            <p:ph type="sldNum" sz="quarter" idx="10"/>
          </p:nvPr>
        </p:nvSpPr>
        <p:spPr/>
        <p:txBody>
          <a:bodyPr/>
          <a:lstStyle/>
          <a:p>
            <a:fld id="{7B898A01-842B-0042-9AB7-55364486B929}" type="slidenum">
              <a:rPr lang="en-US" smtClean="0"/>
              <a:pPr/>
              <a:t>8</a:t>
            </a:fld>
            <a:endParaRPr lang="en-US" dirty="0"/>
          </a:p>
        </p:txBody>
      </p:sp>
      <p:sp>
        <p:nvSpPr>
          <p:cNvPr id="5" name="Footer Placeholder 4"/>
          <p:cNvSpPr>
            <a:spLocks noGrp="1"/>
          </p:cNvSpPr>
          <p:nvPr>
            <p:ph type="ftr" sz="quarter" idx="11"/>
          </p:nvPr>
        </p:nvSpPr>
        <p:spPr/>
        <p:txBody>
          <a:bodyPr/>
          <a:lstStyle/>
          <a:p>
            <a:endParaRPr lang="en-US" dirty="0"/>
          </a:p>
        </p:txBody>
      </p:sp>
    </p:spTree>
    <p:extLst>
      <p:ext uri="{BB962C8B-B14F-4D97-AF65-F5344CB8AC3E}">
        <p14:creationId xmlns:p14="http://schemas.microsoft.com/office/powerpoint/2010/main" val="54112324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Slide Image Placeholder 1"/>
          <p:cNvSpPr>
            <a:spLocks noGrp="1" noRot="1" noChangeAspect="1" noTextEdit="1"/>
          </p:cNvSpPr>
          <p:nvPr>
            <p:ph type="sldImg"/>
          </p:nvPr>
        </p:nvSpPr>
        <p:spPr bwMode="auto">
          <a:noFill/>
          <a:ln>
            <a:solidFill>
              <a:srgbClr val="000000"/>
            </a:solidFill>
            <a:miter lim="800000"/>
            <a:headEnd/>
            <a:tailEnd/>
          </a:ln>
        </p:spPr>
      </p:sp>
      <p:sp>
        <p:nvSpPr>
          <p:cNvPr id="46083" name="Notes Placeholder 2"/>
          <p:cNvSpPr>
            <a:spLocks noGrp="1"/>
          </p:cNvSpPr>
          <p:nvPr>
            <p:ph type="body" idx="1"/>
          </p:nvPr>
        </p:nvSpPr>
        <p:spPr bwMode="auto">
          <a:noFill/>
        </p:spPr>
        <p:txBody>
          <a:bodyPr wrap="square" numCol="1" anchor="t" anchorCtr="0" compatLnSpc="1">
            <a:prstTxWarp prst="textNoShape">
              <a:avLst/>
            </a:prstTxWarp>
            <a:normAutofit/>
          </a:bodyPr>
          <a:lstStyle/>
          <a:p>
            <a:pPr marL="0" marR="0" lvl="0" indent="0" algn="l" defTabSz="457200" rtl="0" eaLnBrk="1" fontAlgn="auto" latinLnBrk="0" hangingPunct="1">
              <a:lnSpc>
                <a:spcPct val="100000"/>
              </a:lnSpc>
              <a:spcBef>
                <a:spcPct val="0"/>
              </a:spcBef>
              <a:spcAft>
                <a:spcPts val="0"/>
              </a:spcAft>
              <a:buClrTx/>
              <a:buSzTx/>
              <a:buFont typeface="Arial" pitchFamily="34" charset="0"/>
              <a:buNone/>
              <a:tabLst/>
              <a:defRPr/>
            </a:pPr>
            <a:r>
              <a:rPr lang="en-US" b="1" dirty="0"/>
              <a:t>CMS</a:t>
            </a:r>
            <a:r>
              <a:rPr lang="en-US" b="1" baseline="0" dirty="0"/>
              <a:t> – Joanne</a:t>
            </a:r>
            <a:r>
              <a:rPr lang="en-US" b="1" dirty="0"/>
              <a:t>:</a:t>
            </a:r>
          </a:p>
          <a:p>
            <a:pPr marL="0" marR="0" lvl="0" indent="0" algn="l" defTabSz="457200" rtl="0" eaLnBrk="1" fontAlgn="auto" latinLnBrk="0" hangingPunct="1">
              <a:lnSpc>
                <a:spcPct val="100000"/>
              </a:lnSpc>
              <a:spcBef>
                <a:spcPct val="0"/>
              </a:spcBef>
              <a:spcAft>
                <a:spcPts val="0"/>
              </a:spcAft>
              <a:buClrTx/>
              <a:buSzTx/>
              <a:buFont typeface="Arial" pitchFamily="34" charset="0"/>
              <a:buNone/>
              <a:tabLst/>
              <a:defRPr/>
            </a:pPr>
            <a:endParaRPr lang="en-US" dirty="0"/>
          </a:p>
          <a:p>
            <a:pPr marL="0" marR="0" lvl="0" indent="0" algn="l" defTabSz="457200" rtl="0" eaLnBrk="1" fontAlgn="auto" latinLnBrk="0" hangingPunct="1">
              <a:lnSpc>
                <a:spcPct val="100000"/>
              </a:lnSpc>
              <a:spcBef>
                <a:spcPct val="0"/>
              </a:spcBef>
              <a:spcAft>
                <a:spcPts val="0"/>
              </a:spcAft>
              <a:buClrTx/>
              <a:buSzTx/>
              <a:buFontTx/>
              <a:buNone/>
              <a:tabLst/>
              <a:defRPr/>
            </a:pPr>
            <a:r>
              <a:rPr lang="en-US" dirty="0"/>
              <a:t>CMS</a:t>
            </a:r>
            <a:r>
              <a:rPr lang="en-US" baseline="0" dirty="0"/>
              <a:t> </a:t>
            </a:r>
            <a:r>
              <a:rPr lang="en-US" dirty="0"/>
              <a:t>oversees the National RADV and all contractors involved</a:t>
            </a:r>
            <a:r>
              <a:rPr lang="en-US" baseline="0" dirty="0"/>
              <a:t> in the </a:t>
            </a:r>
            <a:r>
              <a:rPr lang="en-US" dirty="0"/>
              <a:t>process. CMS</a:t>
            </a:r>
            <a:r>
              <a:rPr lang="en-US" baseline="0" dirty="0"/>
              <a:t> with the support of our contractors, identifies the plans and the CMS-HCCs to include in the NAT18 RADV. </a:t>
            </a:r>
          </a:p>
          <a:p>
            <a:pPr marL="0" marR="0" lvl="0" indent="0" algn="l" defTabSz="457200" rtl="0" eaLnBrk="1" fontAlgn="auto" latinLnBrk="0" hangingPunct="1">
              <a:lnSpc>
                <a:spcPct val="100000"/>
              </a:lnSpc>
              <a:spcBef>
                <a:spcPct val="0"/>
              </a:spcBef>
              <a:spcAft>
                <a:spcPts val="0"/>
              </a:spcAft>
              <a:buClrTx/>
              <a:buSzTx/>
              <a:buFontTx/>
              <a:buNone/>
              <a:tabLst/>
              <a:defRPr/>
            </a:pPr>
            <a:endParaRPr lang="en-US" baseline="0" dirty="0"/>
          </a:p>
          <a:p>
            <a:pPr marL="0" marR="0" lvl="0" indent="0" algn="l" defTabSz="457200" rtl="0" eaLnBrk="1" fontAlgn="auto" latinLnBrk="0" hangingPunct="1">
              <a:lnSpc>
                <a:spcPct val="100000"/>
              </a:lnSpc>
              <a:spcBef>
                <a:spcPct val="0"/>
              </a:spcBef>
              <a:spcAft>
                <a:spcPts val="0"/>
              </a:spcAft>
              <a:buClrTx/>
              <a:buSzTx/>
              <a:buFontTx/>
              <a:buNone/>
              <a:tabLst/>
              <a:defRPr/>
            </a:pPr>
            <a:r>
              <a:rPr lang="en-US" baseline="0" dirty="0"/>
              <a:t>This information will be provided to each selected Medicare Advantage Organization on the contract-specific beneficiary enrollee list.</a:t>
            </a:r>
          </a:p>
          <a:p>
            <a:pPr marL="0" indent="0" eaLnBrk="1" hangingPunct="1">
              <a:spcBef>
                <a:spcPct val="0"/>
              </a:spcBef>
              <a:buFontTx/>
              <a:buNone/>
            </a:pPr>
            <a:endParaRPr lang="en-US" baseline="0" dirty="0"/>
          </a:p>
          <a:p>
            <a:pPr marL="0" indent="0" eaLnBrk="1" hangingPunct="1">
              <a:spcBef>
                <a:spcPct val="0"/>
              </a:spcBef>
              <a:buFontTx/>
              <a:buNone/>
            </a:pPr>
            <a:r>
              <a:rPr lang="en-US" baseline="0" dirty="0"/>
              <a:t>The contract-specific beneficiary enrollee list and other reference documents are posted in the National RADV Document Library in HPMS for Medicare Advantage Organizations to review and provide confirmation for each sampled CMS-HCC. </a:t>
            </a:r>
          </a:p>
          <a:p>
            <a:pPr marL="0" indent="0" eaLnBrk="1" hangingPunct="1">
              <a:spcBef>
                <a:spcPct val="0"/>
              </a:spcBef>
              <a:buFontTx/>
              <a:buNone/>
            </a:pPr>
            <a:endParaRPr lang="en-US" baseline="0" dirty="0">
              <a:solidFill>
                <a:schemeClr val="tx1"/>
              </a:solidFill>
            </a:endParaRPr>
          </a:p>
          <a:p>
            <a:pPr marL="0" indent="0" eaLnBrk="1" hangingPunct="1">
              <a:spcBef>
                <a:spcPct val="0"/>
              </a:spcBef>
              <a:buFontTx/>
              <a:buNone/>
            </a:pPr>
            <a:r>
              <a:rPr lang="en-US" baseline="0" dirty="0">
                <a:solidFill>
                  <a:schemeClr val="tx1"/>
                </a:solidFill>
              </a:rPr>
              <a:t>Medicare Advantage Organizations must submit supporting medical record documentation to confirm their sampled CMS-HCCs</a:t>
            </a:r>
            <a:r>
              <a:rPr lang="en-US" dirty="0">
                <a:solidFill>
                  <a:schemeClr val="tx1"/>
                </a:solidFill>
              </a:rPr>
              <a:t>.  </a:t>
            </a:r>
          </a:p>
          <a:p>
            <a:pPr marL="0" indent="0" eaLnBrk="1" hangingPunct="1">
              <a:spcBef>
                <a:spcPct val="0"/>
              </a:spcBef>
              <a:buFontTx/>
              <a:buNone/>
            </a:pPr>
            <a:endParaRPr lang="en-US" dirty="0">
              <a:solidFill>
                <a:schemeClr val="tx1"/>
              </a:solidFill>
            </a:endParaRPr>
          </a:p>
          <a:p>
            <a:pPr marL="0" indent="0" eaLnBrk="1" hangingPunct="1">
              <a:spcBef>
                <a:spcPct val="0"/>
              </a:spcBef>
              <a:buFontTx/>
              <a:buNone/>
            </a:pPr>
            <a:r>
              <a:rPr lang="en-US" dirty="0">
                <a:solidFill>
                  <a:schemeClr val="tx1"/>
                </a:solidFill>
              </a:rPr>
              <a:t>CMS,</a:t>
            </a:r>
            <a:r>
              <a:rPr lang="en-US" baseline="0" dirty="0">
                <a:solidFill>
                  <a:schemeClr val="tx1"/>
                </a:solidFill>
              </a:rPr>
              <a:t> with the support of our contractors, </a:t>
            </a:r>
            <a:r>
              <a:rPr lang="en-US" dirty="0">
                <a:solidFill>
                  <a:schemeClr val="tx1"/>
                </a:solidFill>
              </a:rPr>
              <a:t>conducts intake and medical record review for each medical record submission. The medical record review process is implemented in two stages - an initial medical record review and a</a:t>
            </a:r>
            <a:r>
              <a:rPr lang="en-US" baseline="0" dirty="0">
                <a:solidFill>
                  <a:schemeClr val="tx1"/>
                </a:solidFill>
              </a:rPr>
              <a:t> </a:t>
            </a:r>
            <a:r>
              <a:rPr lang="en-US" dirty="0">
                <a:solidFill>
                  <a:schemeClr val="tx1"/>
                </a:solidFill>
              </a:rPr>
              <a:t>secondary medical record review. </a:t>
            </a:r>
          </a:p>
          <a:p>
            <a:pPr marL="0" indent="0" eaLnBrk="1" hangingPunct="1">
              <a:spcBef>
                <a:spcPct val="0"/>
              </a:spcBef>
              <a:buFontTx/>
              <a:buNone/>
            </a:pPr>
            <a:endParaRPr lang="en-US" dirty="0">
              <a:solidFill>
                <a:schemeClr val="tx1"/>
              </a:solidFill>
            </a:endParaRPr>
          </a:p>
          <a:p>
            <a:pPr marL="0" indent="0" eaLnBrk="1" hangingPunct="1">
              <a:spcBef>
                <a:spcPct val="0"/>
              </a:spcBef>
              <a:buFontTx/>
              <a:buNone/>
            </a:pPr>
            <a:r>
              <a:rPr lang="en-US" dirty="0">
                <a:solidFill>
                  <a:schemeClr val="tx1"/>
                </a:solidFill>
              </a:rPr>
              <a:t>When the medical</a:t>
            </a:r>
            <a:r>
              <a:rPr lang="en-US" baseline="0" dirty="0">
                <a:solidFill>
                  <a:schemeClr val="tx1"/>
                </a:solidFill>
              </a:rPr>
              <a:t> record review phase is completed, CMS calculates the Medicare Part C payment error rate.</a:t>
            </a:r>
            <a:endParaRPr lang="en-US" dirty="0">
              <a:solidFill>
                <a:schemeClr val="tx1"/>
              </a:solidFill>
            </a:endParaRPr>
          </a:p>
          <a:p>
            <a:pPr eaLnBrk="1" hangingPunct="1">
              <a:spcBef>
                <a:spcPct val="0"/>
              </a:spcBef>
              <a:buFontTx/>
              <a:buNone/>
            </a:pPr>
            <a:endParaRPr lang="en-US" dirty="0"/>
          </a:p>
          <a:p>
            <a:pPr>
              <a:buFontTx/>
              <a:buNone/>
            </a:pPr>
            <a:endParaRPr lang="en-US" dirty="0"/>
          </a:p>
          <a:p>
            <a:pPr eaLnBrk="1" hangingPunct="1">
              <a:spcBef>
                <a:spcPct val="0"/>
              </a:spcBef>
            </a:pPr>
            <a:endParaRPr lang="en-US" dirty="0"/>
          </a:p>
        </p:txBody>
      </p:sp>
      <p:sp>
        <p:nvSpPr>
          <p:cNvPr id="21507"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7F78EB6B-F249-41B3-88DC-E595FE6B4E08}" type="slidenum">
              <a:rPr lang="en-US" smtClean="0"/>
              <a:pPr fontAlgn="base">
                <a:spcBef>
                  <a:spcPct val="0"/>
                </a:spcBef>
                <a:spcAft>
                  <a:spcPct val="0"/>
                </a:spcAft>
                <a:defRPr/>
              </a:pPr>
              <a:t>9</a:t>
            </a:fld>
            <a:endParaRPr lang="en-US" dirty="0"/>
          </a:p>
        </p:txBody>
      </p:sp>
      <p:sp>
        <p:nvSpPr>
          <p:cNvPr id="2" name="Date Placeholder 1">
            <a:extLst>
              <a:ext uri="{FF2B5EF4-FFF2-40B4-BE49-F238E27FC236}">
                <a16:creationId xmlns:a16="http://schemas.microsoft.com/office/drawing/2014/main" id="{662C225F-F443-4A30-88BF-C98DCE9A24AA}"/>
              </a:ext>
            </a:extLst>
          </p:cNvPr>
          <p:cNvSpPr>
            <a:spLocks noGrp="1"/>
          </p:cNvSpPr>
          <p:nvPr>
            <p:ph type="dt" idx="1"/>
          </p:nvPr>
        </p:nvSpPr>
        <p:spPr/>
        <p:txBody>
          <a:bodyPr/>
          <a:lstStyle/>
          <a:p>
            <a:pPr>
              <a:defRPr/>
            </a:pPr>
            <a:fld id="{04035960-01E2-4C02-9024-2FE72362D960}" type="datetime1">
              <a:rPr lang="en-US" smtClean="0"/>
              <a:t>2/13/2020</a:t>
            </a:fld>
            <a:endParaRPr lang="en-US" dirty="0"/>
          </a:p>
        </p:txBody>
      </p:sp>
    </p:spTree>
    <p:extLst>
      <p:ext uri="{BB962C8B-B14F-4D97-AF65-F5344CB8AC3E}">
        <p14:creationId xmlns:p14="http://schemas.microsoft.com/office/powerpoint/2010/main" val="2242851390"/>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CMS title2">
    <p:bg>
      <p:bgPr>
        <a:solidFill>
          <a:schemeClr val="bg1"/>
        </a:solidFill>
        <a:effectLst/>
      </p:bgPr>
    </p:bg>
    <p:spTree>
      <p:nvGrpSpPr>
        <p:cNvPr id="1" name=""/>
        <p:cNvGrpSpPr/>
        <p:nvPr/>
      </p:nvGrpSpPr>
      <p:grpSpPr>
        <a:xfrm>
          <a:off x="0" y="0"/>
          <a:ext cx="0" cy="0"/>
          <a:chOff x="0" y="0"/>
          <a:chExt cx="0" cy="0"/>
        </a:xfrm>
      </p:grpSpPr>
      <p:pic>
        <p:nvPicPr>
          <p:cNvPr id="10" name="Picture 9" descr="The Centers for Medicare and Medicaid Services logo."/>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52400" y="228600"/>
            <a:ext cx="2652325" cy="914400"/>
          </a:xfrm>
          <a:prstGeom prst="rect">
            <a:avLst/>
          </a:prstGeom>
        </p:spPr>
      </p:pic>
      <p:pic>
        <p:nvPicPr>
          <p:cNvPr id="8" name="Picture 2" descr="A group of physicians reviewing x-rays."/>
          <p:cNvPicPr>
            <a:picLocks noChangeAspect="1" noChangeArrowheads="1"/>
          </p:cNvPicPr>
          <p:nvPr/>
        </p:nvPicPr>
        <p:blipFill rotWithShape="1">
          <a:blip r:embed="rId3" cstate="screen">
            <a:extLst>
              <a:ext uri="{28A0092B-C50C-407E-A947-70E740481C1C}">
                <a14:useLocalDpi xmlns:a14="http://schemas.microsoft.com/office/drawing/2010/main"/>
              </a:ext>
            </a:extLst>
          </a:blip>
          <a:srcRect/>
          <a:stretch/>
        </p:blipFill>
        <p:spPr bwMode="auto">
          <a:xfrm>
            <a:off x="0" y="2438400"/>
            <a:ext cx="4639734" cy="4419600"/>
          </a:xfrm>
          <a:prstGeom prst="rect">
            <a:avLst/>
          </a:prstGeom>
          <a:noFill/>
          <a:ln w="9525">
            <a:noFill/>
            <a:miter lim="800000"/>
            <a:headEnd/>
            <a:tailEnd/>
          </a:ln>
          <a:effectLst/>
        </p:spPr>
      </p:pic>
      <p:sp>
        <p:nvSpPr>
          <p:cNvPr id="11" name="Rectangle 10"/>
          <p:cNvSpPr/>
          <p:nvPr userDrawn="1"/>
        </p:nvSpPr>
        <p:spPr>
          <a:xfrm>
            <a:off x="0" y="1223158"/>
            <a:ext cx="9144000" cy="1202542"/>
          </a:xfrm>
          <a:prstGeom prst="rect">
            <a:avLst/>
          </a:prstGeom>
          <a:solidFill>
            <a:srgbClr val="FFD00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6" name="Straight Connector 15"/>
          <p:cNvCxnSpPr/>
          <p:nvPr userDrawn="1"/>
        </p:nvCxnSpPr>
        <p:spPr>
          <a:xfrm>
            <a:off x="0" y="2451100"/>
            <a:ext cx="9144000" cy="0"/>
          </a:xfrm>
          <a:prstGeom prst="line">
            <a:avLst/>
          </a:prstGeom>
          <a:ln w="57150">
            <a:solidFill>
              <a:srgbClr val="084A9C"/>
            </a:solidFill>
          </a:ln>
        </p:spPr>
        <p:style>
          <a:lnRef idx="1">
            <a:schemeClr val="accent1"/>
          </a:lnRef>
          <a:fillRef idx="0">
            <a:schemeClr val="accent1"/>
          </a:fillRef>
          <a:effectRef idx="0">
            <a:schemeClr val="accent1"/>
          </a:effectRef>
          <a:fontRef idx="minor">
            <a:schemeClr val="tx1"/>
          </a:fontRef>
        </p:style>
      </p:cxnSp>
      <p:sp>
        <p:nvSpPr>
          <p:cNvPr id="7" name="Title 7"/>
          <p:cNvSpPr>
            <a:spLocks noGrp="1"/>
          </p:cNvSpPr>
          <p:nvPr>
            <p:ph type="title"/>
          </p:nvPr>
        </p:nvSpPr>
        <p:spPr>
          <a:xfrm>
            <a:off x="0" y="1428750"/>
            <a:ext cx="9144000" cy="781050"/>
          </a:xfrm>
          <a:prstGeom prst="rect">
            <a:avLst/>
          </a:prstGeom>
        </p:spPr>
        <p:txBody>
          <a:bodyPr/>
          <a:lstStyle/>
          <a:p>
            <a:r>
              <a:rPr lang="en-US" dirty="0"/>
              <a:t>Click to edit Master title style</a:t>
            </a:r>
          </a:p>
        </p:txBody>
      </p:sp>
      <p:sp>
        <p:nvSpPr>
          <p:cNvPr id="9" name="Text Placeholder 2"/>
          <p:cNvSpPr>
            <a:spLocks noGrp="1"/>
          </p:cNvSpPr>
          <p:nvPr>
            <p:ph type="body" sz="quarter" idx="10" hasCustomPrompt="1"/>
          </p:nvPr>
        </p:nvSpPr>
        <p:spPr>
          <a:xfrm>
            <a:off x="5410200" y="3048000"/>
            <a:ext cx="3276600" cy="914400"/>
          </a:xfrm>
          <a:prstGeom prst="rect">
            <a:avLst/>
          </a:prstGeom>
        </p:spPr>
        <p:txBody>
          <a:bodyPr>
            <a:normAutofit/>
          </a:bodyPr>
          <a:lstStyle>
            <a:lvl1pPr marL="0" indent="0" algn="l">
              <a:buNone/>
              <a:defRPr sz="2400" b="1" i="1">
                <a:solidFill>
                  <a:srgbClr val="084A9C"/>
                </a:solidFill>
              </a:defRPr>
            </a:lvl1pPr>
          </a:lstStyle>
          <a:p>
            <a:pPr algn="l"/>
            <a:r>
              <a:rPr lang="en-US" sz="2400" b="1" i="1" dirty="0">
                <a:solidFill>
                  <a:srgbClr val="084A9C"/>
                </a:solidFill>
              </a:rPr>
              <a:t>Subtitle</a:t>
            </a:r>
          </a:p>
          <a:p>
            <a:pPr algn="l"/>
            <a:endParaRPr lang="en-US" sz="2800" b="0" i="1" dirty="0">
              <a:solidFill>
                <a:srgbClr val="084A9C"/>
              </a:solidFill>
            </a:endParaRPr>
          </a:p>
        </p:txBody>
      </p:sp>
      <p:sp>
        <p:nvSpPr>
          <p:cNvPr id="12" name="Text Placeholder 2"/>
          <p:cNvSpPr>
            <a:spLocks noGrp="1"/>
          </p:cNvSpPr>
          <p:nvPr>
            <p:ph type="body" sz="quarter" idx="11" hasCustomPrompt="1"/>
          </p:nvPr>
        </p:nvSpPr>
        <p:spPr>
          <a:xfrm>
            <a:off x="5410200" y="4191000"/>
            <a:ext cx="3276600" cy="838200"/>
          </a:xfrm>
          <a:prstGeom prst="rect">
            <a:avLst/>
          </a:prstGeom>
        </p:spPr>
        <p:txBody>
          <a:bodyPr>
            <a:normAutofit/>
          </a:bodyPr>
          <a:lstStyle>
            <a:lvl1pPr marL="0" indent="0" algn="l">
              <a:buNone/>
              <a:defRPr sz="2400" b="1" i="0">
                <a:solidFill>
                  <a:srgbClr val="084A9C"/>
                </a:solidFill>
              </a:defRPr>
            </a:lvl1pPr>
          </a:lstStyle>
          <a:p>
            <a:pPr algn="l"/>
            <a:r>
              <a:rPr lang="en-US" sz="2400" b="0" i="1" dirty="0">
                <a:solidFill>
                  <a:srgbClr val="084A9C"/>
                </a:solidFill>
              </a:rPr>
              <a:t>Presenter/Date</a:t>
            </a:r>
            <a:endParaRPr lang="en-US" sz="2800" b="0" i="1" dirty="0">
              <a:solidFill>
                <a:srgbClr val="084A9C"/>
              </a:solidFill>
            </a:endParaRPr>
          </a:p>
        </p:txBody>
      </p:sp>
    </p:spTree>
    <p:extLst>
      <p:ext uri="{BB962C8B-B14F-4D97-AF65-F5344CB8AC3E}">
        <p14:creationId xmlns:p14="http://schemas.microsoft.com/office/powerpoint/2010/main" val="16645171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CMS title3">
    <p:bg>
      <p:bgPr>
        <a:solidFill>
          <a:schemeClr val="bg1"/>
        </a:solidFill>
        <a:effectLst/>
      </p:bgPr>
    </p:bg>
    <p:spTree>
      <p:nvGrpSpPr>
        <p:cNvPr id="1" name=""/>
        <p:cNvGrpSpPr/>
        <p:nvPr/>
      </p:nvGrpSpPr>
      <p:grpSpPr>
        <a:xfrm>
          <a:off x="0" y="0"/>
          <a:ext cx="0" cy="0"/>
          <a:chOff x="0" y="0"/>
          <a:chExt cx="0" cy="0"/>
        </a:xfrm>
      </p:grpSpPr>
      <p:pic>
        <p:nvPicPr>
          <p:cNvPr id="7" name="Picture 6" descr="A graphical design of 1's and 0's to represent technology."/>
          <p:cNvPicPr>
            <a:picLocks noChangeAspect="1"/>
          </p:cNvPicPr>
          <p:nvPr/>
        </p:nvPicPr>
        <p:blipFill rotWithShape="1">
          <a:blip r:embed="rId2" cstate="screen">
            <a:extLst>
              <a:ext uri="{28A0092B-C50C-407E-A947-70E740481C1C}">
                <a14:useLocalDpi xmlns:a14="http://schemas.microsoft.com/office/drawing/2010/main"/>
              </a:ext>
            </a:extLst>
          </a:blip>
          <a:srcRect l="128" t="-662" r="1"/>
          <a:stretch/>
        </p:blipFill>
        <p:spPr>
          <a:xfrm>
            <a:off x="0" y="2462975"/>
            <a:ext cx="5206907" cy="4377160"/>
          </a:xfrm>
          <a:prstGeom prst="rect">
            <a:avLst/>
          </a:prstGeom>
          <a:ln>
            <a:solidFill>
              <a:schemeClr val="tx1">
                <a:alpha val="77000"/>
              </a:schemeClr>
            </a:solidFill>
          </a:ln>
          <a:effectLst/>
        </p:spPr>
      </p:pic>
      <p:sp>
        <p:nvSpPr>
          <p:cNvPr id="11" name="Rectangle 10"/>
          <p:cNvSpPr/>
          <p:nvPr userDrawn="1"/>
        </p:nvSpPr>
        <p:spPr>
          <a:xfrm>
            <a:off x="0" y="1235033"/>
            <a:ext cx="9144000" cy="1202542"/>
          </a:xfrm>
          <a:prstGeom prst="rect">
            <a:avLst/>
          </a:prstGeom>
          <a:solidFill>
            <a:srgbClr val="FFD00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6" name="Straight Connector 15"/>
          <p:cNvCxnSpPr/>
          <p:nvPr userDrawn="1"/>
        </p:nvCxnSpPr>
        <p:spPr>
          <a:xfrm>
            <a:off x="0" y="2462975"/>
            <a:ext cx="9144000" cy="0"/>
          </a:xfrm>
          <a:prstGeom prst="line">
            <a:avLst/>
          </a:prstGeom>
          <a:ln w="57150">
            <a:solidFill>
              <a:srgbClr val="084A9C"/>
            </a:solidFill>
          </a:ln>
        </p:spPr>
        <p:style>
          <a:lnRef idx="1">
            <a:schemeClr val="accent1"/>
          </a:lnRef>
          <a:fillRef idx="0">
            <a:schemeClr val="accent1"/>
          </a:fillRef>
          <a:effectRef idx="0">
            <a:schemeClr val="accent1"/>
          </a:effectRef>
          <a:fontRef idx="minor">
            <a:schemeClr val="tx1"/>
          </a:fontRef>
        </p:style>
      </p:cxnSp>
      <p:sp>
        <p:nvSpPr>
          <p:cNvPr id="12" name="Title 7"/>
          <p:cNvSpPr>
            <a:spLocks noGrp="1"/>
          </p:cNvSpPr>
          <p:nvPr>
            <p:ph type="title"/>
          </p:nvPr>
        </p:nvSpPr>
        <p:spPr>
          <a:xfrm>
            <a:off x="0" y="1371600"/>
            <a:ext cx="9144000" cy="1066800"/>
          </a:xfrm>
          <a:prstGeom prst="rect">
            <a:avLst/>
          </a:prstGeom>
        </p:spPr>
        <p:txBody>
          <a:bodyPr/>
          <a:lstStyle/>
          <a:p>
            <a:r>
              <a:rPr lang="en-US"/>
              <a:t>Click to edit Master title style</a:t>
            </a:r>
            <a:endParaRPr lang="en-US" dirty="0"/>
          </a:p>
        </p:txBody>
      </p:sp>
      <p:sp>
        <p:nvSpPr>
          <p:cNvPr id="8" name="Text Placeholder 2"/>
          <p:cNvSpPr>
            <a:spLocks noGrp="1"/>
          </p:cNvSpPr>
          <p:nvPr>
            <p:ph type="body" sz="quarter" idx="10" hasCustomPrompt="1"/>
          </p:nvPr>
        </p:nvSpPr>
        <p:spPr>
          <a:xfrm>
            <a:off x="5410200" y="3048000"/>
            <a:ext cx="3276600" cy="914400"/>
          </a:xfrm>
          <a:prstGeom prst="rect">
            <a:avLst/>
          </a:prstGeom>
        </p:spPr>
        <p:txBody>
          <a:bodyPr>
            <a:normAutofit/>
          </a:bodyPr>
          <a:lstStyle>
            <a:lvl1pPr marL="0" indent="0" algn="l">
              <a:buNone/>
              <a:defRPr sz="2400" b="1" i="1">
                <a:solidFill>
                  <a:srgbClr val="084A9C"/>
                </a:solidFill>
              </a:defRPr>
            </a:lvl1pPr>
          </a:lstStyle>
          <a:p>
            <a:pPr algn="l"/>
            <a:r>
              <a:rPr lang="en-US" sz="2400" b="1" i="1" dirty="0">
                <a:solidFill>
                  <a:srgbClr val="084A9C"/>
                </a:solidFill>
              </a:rPr>
              <a:t>Subtitle</a:t>
            </a:r>
          </a:p>
          <a:p>
            <a:pPr algn="l"/>
            <a:endParaRPr lang="en-US" sz="2800" b="0" i="1" dirty="0">
              <a:solidFill>
                <a:srgbClr val="084A9C"/>
              </a:solidFill>
            </a:endParaRPr>
          </a:p>
        </p:txBody>
      </p:sp>
      <p:sp>
        <p:nvSpPr>
          <p:cNvPr id="9" name="Text Placeholder 2"/>
          <p:cNvSpPr>
            <a:spLocks noGrp="1"/>
          </p:cNvSpPr>
          <p:nvPr>
            <p:ph type="body" sz="quarter" idx="11" hasCustomPrompt="1"/>
          </p:nvPr>
        </p:nvSpPr>
        <p:spPr>
          <a:xfrm>
            <a:off x="5410200" y="4191000"/>
            <a:ext cx="3276600" cy="838200"/>
          </a:xfrm>
          <a:prstGeom prst="rect">
            <a:avLst/>
          </a:prstGeom>
        </p:spPr>
        <p:txBody>
          <a:bodyPr>
            <a:normAutofit/>
          </a:bodyPr>
          <a:lstStyle>
            <a:lvl1pPr marL="0" indent="0" algn="l">
              <a:buNone/>
              <a:defRPr sz="2400" b="1" i="1">
                <a:solidFill>
                  <a:srgbClr val="084A9C"/>
                </a:solidFill>
              </a:defRPr>
            </a:lvl1pPr>
          </a:lstStyle>
          <a:p>
            <a:pPr algn="l"/>
            <a:r>
              <a:rPr lang="en-US" sz="2400" b="0" i="1" dirty="0">
                <a:solidFill>
                  <a:srgbClr val="084A9C"/>
                </a:solidFill>
              </a:rPr>
              <a:t>Presenter/Date</a:t>
            </a:r>
            <a:endParaRPr lang="en-US" sz="2800" b="0" i="1" dirty="0">
              <a:solidFill>
                <a:srgbClr val="084A9C"/>
              </a:solidFill>
            </a:endParaRPr>
          </a:p>
        </p:txBody>
      </p:sp>
    </p:spTree>
    <p:extLst>
      <p:ext uri="{BB962C8B-B14F-4D97-AF65-F5344CB8AC3E}">
        <p14:creationId xmlns:p14="http://schemas.microsoft.com/office/powerpoint/2010/main" val="11072122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p:cSld name="CMS title5">
    <p:bg>
      <p:bgPr>
        <a:solidFill>
          <a:schemeClr val="bg1"/>
        </a:solidFill>
        <a:effectLst/>
      </p:bgPr>
    </p:bg>
    <p:spTree>
      <p:nvGrpSpPr>
        <p:cNvPr id="1" name=""/>
        <p:cNvGrpSpPr/>
        <p:nvPr/>
      </p:nvGrpSpPr>
      <p:grpSpPr>
        <a:xfrm>
          <a:off x="0" y="0"/>
          <a:ext cx="0" cy="0"/>
          <a:chOff x="0" y="0"/>
          <a:chExt cx="0" cy="0"/>
        </a:xfrm>
      </p:grpSpPr>
      <p:pic>
        <p:nvPicPr>
          <p:cNvPr id="10" name="Picture 9" descr="The Centers for Medicare and Medicaid Services logo."/>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52400" y="228600"/>
            <a:ext cx="2652325" cy="914400"/>
          </a:xfrm>
          <a:prstGeom prst="rect">
            <a:avLst/>
          </a:prstGeom>
        </p:spPr>
      </p:pic>
      <p:pic>
        <p:nvPicPr>
          <p:cNvPr id="7" name="Picture 6" descr="This is an image of a pill bottle on it's side with the lid off and a few of the pills lying on the table in front of it."/>
          <p:cNvPicPr>
            <a:picLocks noChangeAspect="1"/>
          </p:cNvPicPr>
          <p:nvPr/>
        </p:nvPicPr>
        <p:blipFill rotWithShape="1">
          <a:blip r:embed="rId3" cstate="screen">
            <a:extLst>
              <a:ext uri="{28A0092B-C50C-407E-A947-70E740481C1C}">
                <a14:useLocalDpi xmlns:a14="http://schemas.microsoft.com/office/drawing/2010/main"/>
              </a:ext>
            </a:extLst>
          </a:blip>
          <a:srcRect l="-967" t="1177" r="-182" b="3456"/>
          <a:stretch/>
        </p:blipFill>
        <p:spPr>
          <a:xfrm>
            <a:off x="-76201" y="2286000"/>
            <a:ext cx="5614737" cy="4572000"/>
          </a:xfrm>
          <a:prstGeom prst="rect">
            <a:avLst/>
          </a:prstGeom>
          <a:effectLst/>
        </p:spPr>
      </p:pic>
      <p:sp>
        <p:nvSpPr>
          <p:cNvPr id="11" name="Rectangle 10"/>
          <p:cNvSpPr/>
          <p:nvPr userDrawn="1"/>
        </p:nvSpPr>
        <p:spPr>
          <a:xfrm>
            <a:off x="0" y="1223158"/>
            <a:ext cx="9144000" cy="1202542"/>
          </a:xfrm>
          <a:prstGeom prst="rect">
            <a:avLst/>
          </a:prstGeom>
          <a:solidFill>
            <a:srgbClr val="FFD00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6" name="Straight Connector 15"/>
          <p:cNvCxnSpPr/>
          <p:nvPr userDrawn="1"/>
        </p:nvCxnSpPr>
        <p:spPr>
          <a:xfrm>
            <a:off x="0" y="2451100"/>
            <a:ext cx="9144000" cy="0"/>
          </a:xfrm>
          <a:prstGeom prst="line">
            <a:avLst/>
          </a:prstGeom>
          <a:ln w="57150">
            <a:solidFill>
              <a:srgbClr val="084A9C"/>
            </a:solidFill>
          </a:ln>
        </p:spPr>
        <p:style>
          <a:lnRef idx="1">
            <a:schemeClr val="accent1"/>
          </a:lnRef>
          <a:fillRef idx="0">
            <a:schemeClr val="accent1"/>
          </a:fillRef>
          <a:effectRef idx="0">
            <a:schemeClr val="accent1"/>
          </a:effectRef>
          <a:fontRef idx="minor">
            <a:schemeClr val="tx1"/>
          </a:fontRef>
        </p:style>
      </p:cxnSp>
      <p:sp>
        <p:nvSpPr>
          <p:cNvPr id="12" name="Title 7"/>
          <p:cNvSpPr>
            <a:spLocks noGrp="1"/>
          </p:cNvSpPr>
          <p:nvPr>
            <p:ph type="title"/>
          </p:nvPr>
        </p:nvSpPr>
        <p:spPr>
          <a:xfrm>
            <a:off x="0" y="1371600"/>
            <a:ext cx="9144000" cy="1066800"/>
          </a:xfrm>
          <a:prstGeom prst="rect">
            <a:avLst/>
          </a:prstGeom>
        </p:spPr>
        <p:txBody>
          <a:bodyPr/>
          <a:lstStyle/>
          <a:p>
            <a:r>
              <a:rPr lang="en-US" dirty="0"/>
              <a:t>Click to edit Master title style</a:t>
            </a:r>
          </a:p>
        </p:txBody>
      </p:sp>
      <p:sp>
        <p:nvSpPr>
          <p:cNvPr id="8" name="Text Placeholder 2"/>
          <p:cNvSpPr>
            <a:spLocks noGrp="1"/>
          </p:cNvSpPr>
          <p:nvPr>
            <p:ph type="body" sz="quarter" idx="10" hasCustomPrompt="1"/>
          </p:nvPr>
        </p:nvSpPr>
        <p:spPr>
          <a:xfrm>
            <a:off x="5562600" y="3048000"/>
            <a:ext cx="3276600" cy="914400"/>
          </a:xfrm>
          <a:prstGeom prst="rect">
            <a:avLst/>
          </a:prstGeom>
        </p:spPr>
        <p:txBody>
          <a:bodyPr>
            <a:normAutofit/>
          </a:bodyPr>
          <a:lstStyle>
            <a:lvl1pPr marL="0" indent="0" algn="l">
              <a:buNone/>
              <a:defRPr sz="2400" b="1" i="1">
                <a:solidFill>
                  <a:srgbClr val="084A9C"/>
                </a:solidFill>
              </a:defRPr>
            </a:lvl1pPr>
          </a:lstStyle>
          <a:p>
            <a:pPr algn="l"/>
            <a:r>
              <a:rPr lang="en-US" sz="2400" b="1" i="1" dirty="0">
                <a:solidFill>
                  <a:srgbClr val="084A9C"/>
                </a:solidFill>
              </a:rPr>
              <a:t>Subtitle</a:t>
            </a:r>
          </a:p>
          <a:p>
            <a:pPr algn="l"/>
            <a:endParaRPr lang="en-US" sz="2800" b="0" i="1" dirty="0">
              <a:solidFill>
                <a:srgbClr val="084A9C"/>
              </a:solidFill>
            </a:endParaRPr>
          </a:p>
        </p:txBody>
      </p:sp>
      <p:sp>
        <p:nvSpPr>
          <p:cNvPr id="9" name="Text Placeholder 2"/>
          <p:cNvSpPr>
            <a:spLocks noGrp="1"/>
          </p:cNvSpPr>
          <p:nvPr>
            <p:ph type="body" sz="quarter" idx="11" hasCustomPrompt="1"/>
          </p:nvPr>
        </p:nvSpPr>
        <p:spPr>
          <a:xfrm>
            <a:off x="5562600" y="4191000"/>
            <a:ext cx="3276600" cy="838200"/>
          </a:xfrm>
          <a:prstGeom prst="rect">
            <a:avLst/>
          </a:prstGeom>
        </p:spPr>
        <p:txBody>
          <a:bodyPr>
            <a:normAutofit/>
          </a:bodyPr>
          <a:lstStyle>
            <a:lvl1pPr marL="0" marR="0" indent="0" algn="l" defTabSz="914400" rtl="0" eaLnBrk="1" fontAlgn="auto" latinLnBrk="0" hangingPunct="1">
              <a:lnSpc>
                <a:spcPct val="100000"/>
              </a:lnSpc>
              <a:spcBef>
                <a:spcPct val="20000"/>
              </a:spcBef>
              <a:spcAft>
                <a:spcPts val="0"/>
              </a:spcAft>
              <a:buClrTx/>
              <a:buSzTx/>
              <a:buFont typeface="Arial" pitchFamily="34" charset="0"/>
              <a:buNone/>
              <a:tabLst/>
              <a:defRPr sz="2400" b="1" i="1">
                <a:solidFill>
                  <a:srgbClr val="084A9C"/>
                </a:solidFill>
              </a:defRPr>
            </a:lvl1pPr>
          </a:lstStyle>
          <a:p>
            <a:pPr algn="l"/>
            <a:r>
              <a:rPr lang="en-US" sz="2400" b="0" i="1" dirty="0">
                <a:solidFill>
                  <a:srgbClr val="084A9C"/>
                </a:solidFill>
              </a:rPr>
              <a:t>Presenter/Date</a:t>
            </a:r>
            <a:endParaRPr lang="en-US" sz="2800" b="0" i="1" dirty="0">
              <a:solidFill>
                <a:srgbClr val="084A9C"/>
              </a:solidFill>
            </a:endParaRPr>
          </a:p>
          <a:p>
            <a:pPr algn="l"/>
            <a:endParaRPr lang="en-US" sz="2800" b="0" i="1" dirty="0">
              <a:solidFill>
                <a:srgbClr val="084A9C"/>
              </a:solidFill>
            </a:endParaRPr>
          </a:p>
        </p:txBody>
      </p:sp>
    </p:spTree>
    <p:extLst>
      <p:ext uri="{BB962C8B-B14F-4D97-AF65-F5344CB8AC3E}">
        <p14:creationId xmlns:p14="http://schemas.microsoft.com/office/powerpoint/2010/main" val="57398091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1_CMS content2">
    <p:bg>
      <p:bgPr>
        <a:solidFill>
          <a:schemeClr val="bg1"/>
        </a:solidFill>
        <a:effectLst/>
      </p:bgPr>
    </p:bg>
    <p:spTree>
      <p:nvGrpSpPr>
        <p:cNvPr id="1" name=""/>
        <p:cNvGrpSpPr/>
        <p:nvPr/>
      </p:nvGrpSpPr>
      <p:grpSpPr>
        <a:xfrm>
          <a:off x="0" y="0"/>
          <a:ext cx="0" cy="0"/>
          <a:chOff x="0" y="0"/>
          <a:chExt cx="0" cy="0"/>
        </a:xfrm>
      </p:grpSpPr>
      <p:grpSp>
        <p:nvGrpSpPr>
          <p:cNvPr id="5" name="Group 4"/>
          <p:cNvGrpSpPr/>
          <p:nvPr userDrawn="1"/>
        </p:nvGrpSpPr>
        <p:grpSpPr>
          <a:xfrm>
            <a:off x="0" y="-5083"/>
            <a:ext cx="9144000" cy="1511300"/>
            <a:chOff x="444500" y="1212849"/>
            <a:chExt cx="9144000" cy="1259417"/>
          </a:xfrm>
          <a:solidFill>
            <a:srgbClr val="FFD004"/>
          </a:solidFill>
        </p:grpSpPr>
        <p:sp>
          <p:nvSpPr>
            <p:cNvPr id="8" name="Rectangle 7"/>
            <p:cNvSpPr/>
            <p:nvPr/>
          </p:nvSpPr>
          <p:spPr>
            <a:xfrm>
              <a:off x="444500" y="1212849"/>
              <a:ext cx="9144000" cy="12446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9" name="Straight Connector 8"/>
            <p:cNvCxnSpPr/>
            <p:nvPr/>
          </p:nvCxnSpPr>
          <p:spPr>
            <a:xfrm>
              <a:off x="444500" y="2472266"/>
              <a:ext cx="9144000" cy="0"/>
            </a:xfrm>
            <a:prstGeom prst="line">
              <a:avLst/>
            </a:prstGeom>
            <a:grpFill/>
            <a:ln w="57150">
              <a:solidFill>
                <a:srgbClr val="084A9C"/>
              </a:solidFill>
            </a:ln>
          </p:spPr>
          <p:style>
            <a:lnRef idx="1">
              <a:schemeClr val="accent1"/>
            </a:lnRef>
            <a:fillRef idx="0">
              <a:schemeClr val="accent1"/>
            </a:fillRef>
            <a:effectRef idx="0">
              <a:schemeClr val="accent1"/>
            </a:effectRef>
            <a:fontRef idx="minor">
              <a:schemeClr val="tx1"/>
            </a:fontRef>
          </p:style>
        </p:cxnSp>
      </p:grpSp>
      <p:sp>
        <p:nvSpPr>
          <p:cNvPr id="7" name="Title 7"/>
          <p:cNvSpPr>
            <a:spLocks noGrp="1"/>
          </p:cNvSpPr>
          <p:nvPr>
            <p:ph type="title"/>
          </p:nvPr>
        </p:nvSpPr>
        <p:spPr>
          <a:xfrm>
            <a:off x="0" y="341627"/>
            <a:ext cx="9144000" cy="820423"/>
          </a:xfrm>
          <a:prstGeom prst="rect">
            <a:avLst/>
          </a:prstGeom>
        </p:spPr>
        <p:txBody>
          <a:bodyPr/>
          <a:lstStyle/>
          <a:p>
            <a:r>
              <a:rPr lang="en-US" dirty="0"/>
              <a:t>Click to edit Master title style</a:t>
            </a:r>
          </a:p>
        </p:txBody>
      </p:sp>
      <p:sp>
        <p:nvSpPr>
          <p:cNvPr id="6" name="Content Placeholder 2"/>
          <p:cNvSpPr>
            <a:spLocks noGrp="1"/>
          </p:cNvSpPr>
          <p:nvPr>
            <p:ph idx="1"/>
          </p:nvPr>
        </p:nvSpPr>
        <p:spPr>
          <a:xfrm>
            <a:off x="457200" y="1828800"/>
            <a:ext cx="8229600" cy="4297363"/>
          </a:xfrm>
          <a:prstGeom prst="rect">
            <a:avLst/>
          </a:prstGeom>
        </p:spPr>
        <p:txBody>
          <a:bodyPr/>
          <a:lstStyle>
            <a:lvl1pPr>
              <a:defRPr>
                <a:solidFill>
                  <a:schemeClr val="tx1"/>
                </a:solidFill>
                <a:latin typeface="+mj-lt"/>
                <a:cs typeface="Arial" panose="020B0604020202020204" pitchFamily="34" charset="0"/>
              </a:defRPr>
            </a:lvl1pPr>
            <a:lvl2pPr>
              <a:defRPr>
                <a:solidFill>
                  <a:schemeClr val="tx1"/>
                </a:solidFill>
                <a:latin typeface="+mj-lt"/>
                <a:cs typeface="Arial" panose="020B0604020202020204" pitchFamily="34" charset="0"/>
              </a:defRPr>
            </a:lvl2pPr>
            <a:lvl3pPr>
              <a:defRPr>
                <a:solidFill>
                  <a:schemeClr val="tx1"/>
                </a:solidFill>
                <a:latin typeface="+mj-lt"/>
                <a:cs typeface="Arial" panose="020B0604020202020204" pitchFamily="34" charset="0"/>
              </a:defRPr>
            </a:lvl3pPr>
            <a:lvl4pPr>
              <a:defRPr>
                <a:solidFill>
                  <a:schemeClr val="tx1"/>
                </a:solidFill>
                <a:latin typeface="+mj-lt"/>
                <a:cs typeface="Arial" panose="020B0604020202020204" pitchFamily="34" charset="0"/>
              </a:defRPr>
            </a:lvl4pPr>
            <a:lvl5pPr>
              <a:defRPr>
                <a:solidFill>
                  <a:schemeClr val="tx1"/>
                </a:solidFill>
                <a:latin typeface="+mj-lt"/>
                <a:cs typeface="Arial" panose="020B0604020202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747735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447800"/>
          </a:xfrm>
          <a:prstGeom prst="rect">
            <a:avLst/>
          </a:prstGeom>
        </p:spPr>
        <p:txBody>
          <a:bodyPr/>
          <a:lstStyle/>
          <a:p>
            <a:r>
              <a:rPr lang="en-US"/>
              <a:t>Click to edit Master title style</a:t>
            </a:r>
          </a:p>
        </p:txBody>
      </p:sp>
      <p:sp>
        <p:nvSpPr>
          <p:cNvPr id="3" name="Content Placeholder 2"/>
          <p:cNvSpPr>
            <a:spLocks noGrp="1"/>
          </p:cNvSpPr>
          <p:nvPr>
            <p:ph idx="1"/>
          </p:nvPr>
        </p:nvSpPr>
        <p:spPr>
          <a:xfrm>
            <a:off x="457200" y="1600200"/>
            <a:ext cx="8229600" cy="4525963"/>
          </a:xfrm>
          <a:prstGeom prst="rect">
            <a:avLst/>
          </a:prstGeom>
        </p:spPr>
        <p:txBody>
          <a:bodyPr/>
          <a:lstStyle>
            <a:lvl1pPr>
              <a:buFont typeface="Wingdings" pitchFamily="2" charset="2"/>
              <a:buChar char="§"/>
              <a:defRPr/>
            </a:lvl1pPr>
            <a:lvl2pPr>
              <a:buFont typeface="Arial" pitchFamily="34" charset="0"/>
              <a:buChar char="•"/>
              <a:defRPr/>
            </a:lvl2pPr>
            <a:lvl3pPr>
              <a:buFont typeface="Wingdings" pitchFamily="2" charset="2"/>
              <a:buChar char="§"/>
              <a:defRPr/>
            </a:lvl3pPr>
            <a:lvl4pPr>
              <a:buFont typeface="Arial" pitchFamily="34" charset="0"/>
              <a:buChar char="•"/>
              <a:defRPr/>
            </a:lvl4pPr>
            <a:lvl5pPr>
              <a:buFont typeface="Wingdings" pitchFamily="2" charset="2"/>
              <a:buChar char="§"/>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Rectangle 4"/>
          <p:cNvSpPr>
            <a:spLocks noGrp="1" noChangeArrowheads="1"/>
          </p:cNvSpPr>
          <p:nvPr>
            <p:ph type="dt" sz="half" idx="10"/>
          </p:nvPr>
        </p:nvSpPr>
        <p:spPr>
          <a:xfrm>
            <a:off x="457200" y="6356350"/>
            <a:ext cx="2133600" cy="365125"/>
          </a:xfrm>
          <a:prstGeom prst="rect">
            <a:avLst/>
          </a:prstGeom>
        </p:spPr>
        <p:txBody>
          <a:bodyPr/>
          <a:lstStyle>
            <a:lvl1pPr>
              <a:defRPr sz="1000" baseline="0"/>
            </a:lvl1pPr>
          </a:lstStyle>
          <a:p>
            <a:pPr>
              <a:defRPr/>
            </a:pPr>
            <a:endParaRPr lang="en-US" dirty="0">
              <a:solidFill>
                <a:srgbClr val="000000"/>
              </a:solidFill>
            </a:endParaRPr>
          </a:p>
        </p:txBody>
      </p:sp>
      <p:sp>
        <p:nvSpPr>
          <p:cNvPr id="5" name="Rectangle 5"/>
          <p:cNvSpPr>
            <a:spLocks noGrp="1" noChangeArrowheads="1"/>
          </p:cNvSpPr>
          <p:nvPr>
            <p:ph type="ftr" sz="quarter" idx="11"/>
          </p:nvPr>
        </p:nvSpPr>
        <p:spPr>
          <a:xfrm>
            <a:off x="5410200" y="6242050"/>
            <a:ext cx="3429000" cy="476250"/>
          </a:xfrm>
          <a:prstGeom prst="rect">
            <a:avLst/>
          </a:prstGeom>
        </p:spPr>
        <p:txBody>
          <a:bodyPr/>
          <a:lstStyle>
            <a:lvl1pPr>
              <a:defRPr sz="1000"/>
            </a:lvl1pPr>
          </a:lstStyle>
          <a:p>
            <a:pPr fontAlgn="auto">
              <a:spcBef>
                <a:spcPts val="0"/>
              </a:spcBef>
              <a:spcAft>
                <a:spcPts val="0"/>
              </a:spcAft>
              <a:defRPr/>
            </a:pPr>
            <a:endParaRPr lang="en-US" dirty="0">
              <a:solidFill>
                <a:srgbClr val="000000"/>
              </a:solidFill>
              <a:latin typeface="Calibri"/>
            </a:endParaRPr>
          </a:p>
        </p:txBody>
      </p:sp>
      <p:sp>
        <p:nvSpPr>
          <p:cNvPr id="6" name="Rectangle 6"/>
          <p:cNvSpPr>
            <a:spLocks noGrp="1" noChangeArrowheads="1"/>
          </p:cNvSpPr>
          <p:nvPr>
            <p:ph type="sldNum" sz="quarter" idx="12"/>
          </p:nvPr>
        </p:nvSpPr>
        <p:spPr>
          <a:xfrm>
            <a:off x="7772400" y="6324600"/>
            <a:ext cx="990600" cy="365125"/>
          </a:xfrm>
          <a:prstGeom prst="rect">
            <a:avLst/>
          </a:prstGeom>
        </p:spPr>
        <p:txBody>
          <a:bodyPr/>
          <a:lstStyle>
            <a:lvl1pPr>
              <a:defRPr/>
            </a:lvl1pPr>
          </a:lstStyle>
          <a:p>
            <a:pPr>
              <a:defRPr/>
            </a:pPr>
            <a:fld id="{48F74D27-4F36-4985-A797-DDC0EFAB1C16}" type="slidenum">
              <a:rPr lang="en-US">
                <a:solidFill>
                  <a:srgbClr val="000000"/>
                </a:solidFill>
              </a:rPr>
              <a:pPr>
                <a:defRPr/>
              </a:pPr>
              <a:t>‹#›</a:t>
            </a:fld>
            <a:endParaRPr lang="en-US" dirty="0">
              <a:solidFill>
                <a:srgbClr val="000000"/>
              </a:solidFill>
            </a:endParaRPr>
          </a:p>
        </p:txBody>
      </p:sp>
    </p:spTree>
    <p:extLst>
      <p:ext uri="{BB962C8B-B14F-4D97-AF65-F5344CB8AC3E}">
        <p14:creationId xmlns:p14="http://schemas.microsoft.com/office/powerpoint/2010/main" val="2237874257"/>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 name="Slide Number Placeholder 6"/>
          <p:cNvSpPr txBox="1">
            <a:spLocks/>
          </p:cNvSpPr>
          <p:nvPr userDrawn="1"/>
        </p:nvSpPr>
        <p:spPr>
          <a:xfrm>
            <a:off x="476250" y="6375400"/>
            <a:ext cx="21336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en-US" sz="1200" kern="1200" dirty="0">
                <a:solidFill>
                  <a:schemeClr val="tx1">
                    <a:tint val="75000"/>
                  </a:schemeClr>
                </a:solidFill>
                <a:effectLst/>
                <a:latin typeface="+mj-lt"/>
                <a:ea typeface="+mn-ea"/>
                <a:cs typeface="+mn-cs"/>
              </a:rPr>
              <a:t>February 13, 2020</a:t>
            </a:r>
          </a:p>
        </p:txBody>
      </p:sp>
      <p:sp>
        <p:nvSpPr>
          <p:cNvPr id="6" name="Slide Number Placeholder 6"/>
          <p:cNvSpPr txBox="1">
            <a:spLocks/>
          </p:cNvSpPr>
          <p:nvPr userDrawn="1"/>
        </p:nvSpPr>
        <p:spPr>
          <a:xfrm>
            <a:off x="3752850" y="6375400"/>
            <a:ext cx="21336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dirty="0">
                <a:latin typeface="+mj-lt"/>
              </a:rPr>
              <a:t>CY18 National RADV</a:t>
            </a:r>
          </a:p>
        </p:txBody>
      </p:sp>
      <p:sp>
        <p:nvSpPr>
          <p:cNvPr id="8" name="Slide Number Placeholder 6"/>
          <p:cNvSpPr txBox="1">
            <a:spLocks/>
          </p:cNvSpPr>
          <p:nvPr userDrawn="1"/>
        </p:nvSpPr>
        <p:spPr>
          <a:xfrm>
            <a:off x="6572250" y="6375400"/>
            <a:ext cx="21336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0E169885-CEDE-4C38-85B0-2261CFA7AD2A}" type="slidenum">
              <a:rPr lang="en-US" smtClean="0">
                <a:latin typeface="+mj-lt"/>
              </a:rPr>
              <a:t>‹#›</a:t>
            </a:fld>
            <a:endParaRPr lang="en-US" dirty="0">
              <a:latin typeface="+mj-lt"/>
            </a:endParaRPr>
          </a:p>
        </p:txBody>
      </p:sp>
      <p:sp>
        <p:nvSpPr>
          <p:cNvPr id="5" name="Text Placeholder 4"/>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 bg1="lt1" tx1="dk1" bg2="lt2" tx2="dk2" accent1="accent1" accent2="accent2" accent3="accent3" accent4="accent4" accent5="accent5" accent6="accent6" hlink="hlink" folHlink="folHlink"/>
  <p:sldLayoutIdLst>
    <p:sldLayoutId id="2147483798" r:id="rId1"/>
    <p:sldLayoutId id="2147483799" r:id="rId2"/>
    <p:sldLayoutId id="2147483806" r:id="rId3"/>
    <p:sldLayoutId id="2147483805" r:id="rId4"/>
    <p:sldLayoutId id="2147483807" r:id="rId5"/>
  </p:sldLayoutIdLst>
  <p:hf hdr="0"/>
  <p:txStyles>
    <p:titleStyle>
      <a:lvl1pPr indent="0" algn="ctr" defTabSz="914400" rtl="0" eaLnBrk="1" latinLnBrk="0" hangingPunct="1">
        <a:spcBef>
          <a:spcPts val="0"/>
        </a:spcBef>
        <a:buNone/>
        <a:defRPr sz="4400" b="1"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j-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j-lt"/>
          <a:ea typeface="+mn-ea"/>
          <a:cs typeface="+mn-cs"/>
        </a:defRPr>
      </a:lvl2pPr>
      <a:lvl3pPr marL="1143000" indent="-228600" algn="l" defTabSz="914400" rtl="0" eaLnBrk="1" latinLnBrk="0" hangingPunct="1">
        <a:spcBef>
          <a:spcPct val="20000"/>
        </a:spcBef>
        <a:buFont typeface="Wingdings" panose="05000000000000000000" pitchFamily="2" charset="2"/>
        <a:buChar char="§"/>
        <a:defRPr sz="2400" kern="1200">
          <a:solidFill>
            <a:schemeClr val="tx1"/>
          </a:solidFill>
          <a:latin typeface="+mj-lt"/>
          <a:ea typeface="+mn-ea"/>
          <a:cs typeface="+mn-cs"/>
        </a:defRPr>
      </a:lvl3pPr>
      <a:lvl4pPr marL="1600200" indent="-228600" algn="l" defTabSz="914400" rtl="0" eaLnBrk="1" latinLnBrk="0" hangingPunct="1">
        <a:spcBef>
          <a:spcPct val="20000"/>
        </a:spcBef>
        <a:buFont typeface="Courier New" panose="02070309020205020404" pitchFamily="49" charset="0"/>
        <a:buChar char="o"/>
        <a:defRPr sz="2000" kern="1200">
          <a:solidFill>
            <a:schemeClr val="tx1"/>
          </a:solidFill>
          <a:latin typeface="+mj-lt"/>
          <a:ea typeface="+mn-ea"/>
          <a:cs typeface="+mn-cs"/>
        </a:defRPr>
      </a:lvl4pPr>
      <a:lvl5pPr marL="2057400" indent="-228600" algn="l" defTabSz="914400" rtl="0" eaLnBrk="1" latinLnBrk="0" hangingPunct="1">
        <a:spcBef>
          <a:spcPct val="20000"/>
        </a:spcBef>
        <a:buFont typeface="Wingdings" panose="05000000000000000000" pitchFamily="2" charset="2"/>
        <a:buChar char="Ø"/>
        <a:defRPr sz="2000" kern="1200">
          <a:solidFill>
            <a:schemeClr val="tx1"/>
          </a:solidFill>
          <a:latin typeface="+mj-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religroupinc.webex.com/religroupinc/onstage/g.php?MTID=e6b006c2e31ea4f9cf9b68d06ec8b5b20" TargetMode="External"/><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3" Type="http://schemas.openxmlformats.org/officeDocument/2006/relationships/hyperlink" Target="mailto:webevents@religroupinc.com" TargetMode="External"/><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4.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4.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4.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4.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4.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4.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4.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4.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4.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4.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4.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4.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4.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4.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4.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4.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4.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4.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4.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4.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4.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4.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50.xml.rels><?xml version="1.0" encoding="UTF-8" standalone="yes"?>
<Relationships xmlns="http://schemas.openxmlformats.org/package/2006/relationships"><Relationship Id="rId3" Type="http://schemas.openxmlformats.org/officeDocument/2006/relationships/hyperlink" Target="mailto:hpms_access@cms.hhs.gov" TargetMode="External"/><Relationship Id="rId2" Type="http://schemas.openxmlformats.org/officeDocument/2006/relationships/notesSlide" Target="../notesSlides/notesSlide50.xml"/><Relationship Id="rId1" Type="http://schemas.openxmlformats.org/officeDocument/2006/relationships/slideLayout" Target="../slideLayouts/slideLayout4.xml"/><Relationship Id="rId5" Type="http://schemas.openxmlformats.org/officeDocument/2006/relationships/hyperlink" Target="mailto:nationalradv@cms.hhs.gov" TargetMode="External"/><Relationship Id="rId4" Type="http://schemas.openxmlformats.org/officeDocument/2006/relationships/hyperlink" Target="mailto:hpms@cms.hhs.gov" TargetMode="Externa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4.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4.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4.xml"/></Relationships>
</file>

<file path=ppt/slides/_rels/slide54.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54.xml"/><Relationship Id="rId1" Type="http://schemas.openxmlformats.org/officeDocument/2006/relationships/slideLayout" Target="../slideLayouts/slideLayout4.xml"/></Relationships>
</file>

<file path=ppt/slides/_rels/slide55.xml.rels><?xml version="1.0" encoding="UTF-8" standalone="yes"?>
<Relationships xmlns="http://schemas.openxmlformats.org/package/2006/relationships"><Relationship Id="rId3" Type="http://schemas.openxmlformats.org/officeDocument/2006/relationships/hyperlink" Target="mailto:webevents@religroupinc.com" TargetMode="External"/><Relationship Id="rId2" Type="http://schemas.openxmlformats.org/officeDocument/2006/relationships/notesSlide" Target="../notesSlides/notesSlide55.xml"/><Relationship Id="rId1" Type="http://schemas.openxmlformats.org/officeDocument/2006/relationships/slideLayout" Target="../slideLayouts/slideLayout4.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56.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428750"/>
            <a:ext cx="9144000" cy="819150"/>
          </a:xfrm>
        </p:spPr>
        <p:txBody>
          <a:bodyPr/>
          <a:lstStyle/>
          <a:p>
            <a:r>
              <a:rPr lang="en-US" dirty="0"/>
              <a:t>CY18 National RADV Activity</a:t>
            </a:r>
          </a:p>
        </p:txBody>
      </p:sp>
      <p:sp>
        <p:nvSpPr>
          <p:cNvPr id="3" name="Text Placeholder 2"/>
          <p:cNvSpPr>
            <a:spLocks noGrp="1"/>
          </p:cNvSpPr>
          <p:nvPr>
            <p:ph type="body" sz="quarter" idx="10"/>
          </p:nvPr>
        </p:nvSpPr>
        <p:spPr>
          <a:xfrm>
            <a:off x="5353051" y="2600731"/>
            <a:ext cx="3676650" cy="1926555"/>
          </a:xfrm>
        </p:spPr>
        <p:txBody>
          <a:bodyPr>
            <a:normAutofit fontScale="85000" lnSpcReduction="10000"/>
          </a:bodyPr>
          <a:lstStyle/>
          <a:p>
            <a:pPr algn="ctr"/>
            <a:r>
              <a:rPr lang="en-US" sz="2600" b="0" i="0" dirty="0">
                <a:solidFill>
                  <a:schemeClr val="tx1"/>
                </a:solidFill>
              </a:rPr>
              <a:t>Calendar Year 2018 National Risk Adjustment Data Validation (CY18 National RADV) Medicare Advantage (MA) Organizations </a:t>
            </a:r>
            <a:r>
              <a:rPr lang="en-US" sz="2600" b="0" i="0">
                <a:solidFill>
                  <a:schemeClr val="tx1"/>
                </a:solidFill>
              </a:rPr>
              <a:t>Training Teleconference </a:t>
            </a:r>
            <a:endParaRPr lang="en-US" sz="2600" b="0" i="0" dirty="0">
              <a:solidFill>
                <a:schemeClr val="tx1"/>
              </a:solidFill>
            </a:endParaRPr>
          </a:p>
        </p:txBody>
      </p:sp>
      <p:sp>
        <p:nvSpPr>
          <p:cNvPr id="4" name="Text Placeholder 3"/>
          <p:cNvSpPr>
            <a:spLocks noGrp="1"/>
          </p:cNvSpPr>
          <p:nvPr>
            <p:ph type="body" sz="quarter" idx="11"/>
          </p:nvPr>
        </p:nvSpPr>
        <p:spPr>
          <a:xfrm>
            <a:off x="5638801" y="4527286"/>
            <a:ext cx="3276600" cy="651640"/>
          </a:xfrm>
        </p:spPr>
        <p:txBody>
          <a:bodyPr>
            <a:normAutofit/>
          </a:bodyPr>
          <a:lstStyle/>
          <a:p>
            <a:pPr algn="ctr"/>
            <a:r>
              <a:rPr lang="en-US" sz="1800" b="0" i="0" dirty="0">
                <a:solidFill>
                  <a:schemeClr val="tx1"/>
                </a:solidFill>
              </a:rPr>
              <a:t>February 13, 2020</a:t>
            </a:r>
            <a:br>
              <a:rPr lang="en-US" sz="1800" b="0" i="0" dirty="0">
                <a:solidFill>
                  <a:schemeClr val="tx1"/>
                </a:solidFill>
              </a:rPr>
            </a:br>
            <a:r>
              <a:rPr lang="en-US" sz="1800" b="0" i="0" dirty="0">
                <a:solidFill>
                  <a:schemeClr val="tx1"/>
                </a:solidFill>
              </a:rPr>
              <a:t>1:00 p.m. – 3:00 p.m. ET</a:t>
            </a:r>
            <a:endParaRPr lang="en-US" b="0" dirty="0">
              <a:solidFill>
                <a:schemeClr val="tx1"/>
              </a:solidFill>
            </a:endParaRPr>
          </a:p>
        </p:txBody>
      </p:sp>
      <p:sp>
        <p:nvSpPr>
          <p:cNvPr id="9" name="Text Placeholder 3" descr="Link for access to online webinar, including teleconference phone number 866 255 4823"/>
          <p:cNvSpPr txBox="1">
            <a:spLocks/>
          </p:cNvSpPr>
          <p:nvPr/>
        </p:nvSpPr>
        <p:spPr>
          <a:xfrm>
            <a:off x="5353051" y="5191798"/>
            <a:ext cx="3562350" cy="1108306"/>
          </a:xfrm>
          <a:prstGeom prst="rect">
            <a:avLst/>
          </a:prstGeom>
        </p:spPr>
        <p:txBody>
          <a:bodyPr vert="horz" lIns="91440" tIns="45720" rIns="91440" bIns="45720" rtlCol="0">
            <a:noAutofit/>
          </a:bodyPr>
          <a:lstStyle>
            <a:lvl1pPr marL="0" indent="0" algn="l" defTabSz="914400" rtl="0" eaLnBrk="1" latinLnBrk="0" hangingPunct="1">
              <a:spcBef>
                <a:spcPct val="20000"/>
              </a:spcBef>
              <a:buFont typeface="Arial" pitchFamily="34" charset="0"/>
              <a:buNone/>
              <a:defRPr sz="2400" b="1" i="1" kern="1200">
                <a:solidFill>
                  <a:srgbClr val="084A9C"/>
                </a:solidFill>
                <a:latin typeface="+mj-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j-lt"/>
                <a:ea typeface="+mn-ea"/>
                <a:cs typeface="+mn-cs"/>
              </a:defRPr>
            </a:lvl2pPr>
            <a:lvl3pPr marL="1143000" indent="-228600" algn="l" defTabSz="914400" rtl="0" eaLnBrk="1" latinLnBrk="0" hangingPunct="1">
              <a:spcBef>
                <a:spcPct val="20000"/>
              </a:spcBef>
              <a:buFont typeface="Wingdings" panose="05000000000000000000" pitchFamily="2" charset="2"/>
              <a:buChar char="§"/>
              <a:defRPr sz="2400" kern="1200">
                <a:solidFill>
                  <a:schemeClr val="tx1"/>
                </a:solidFill>
                <a:latin typeface="+mj-lt"/>
                <a:ea typeface="+mn-ea"/>
                <a:cs typeface="+mn-cs"/>
              </a:defRPr>
            </a:lvl3pPr>
            <a:lvl4pPr marL="1600200" indent="-228600" algn="l" defTabSz="914400" rtl="0" eaLnBrk="1" latinLnBrk="0" hangingPunct="1">
              <a:spcBef>
                <a:spcPct val="20000"/>
              </a:spcBef>
              <a:buFont typeface="Courier New" panose="02070309020205020404" pitchFamily="49" charset="0"/>
              <a:buChar char="o"/>
              <a:defRPr sz="2000" kern="1200">
                <a:solidFill>
                  <a:schemeClr val="tx1"/>
                </a:solidFill>
                <a:latin typeface="+mj-lt"/>
                <a:ea typeface="+mn-ea"/>
                <a:cs typeface="+mn-cs"/>
              </a:defRPr>
            </a:lvl4pPr>
            <a:lvl5pPr marL="2057400" indent="-228600" algn="l" defTabSz="914400" rtl="0" eaLnBrk="1" latinLnBrk="0" hangingPunct="1">
              <a:spcBef>
                <a:spcPct val="20000"/>
              </a:spcBef>
              <a:buFont typeface="Wingdings" panose="05000000000000000000" pitchFamily="2" charset="2"/>
              <a:buChar char="Ø"/>
              <a:defRPr sz="2000" kern="1200">
                <a:solidFill>
                  <a:schemeClr val="tx1"/>
                </a:solidFill>
                <a:latin typeface="+mj-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lgn="ctr"/>
            <a:r>
              <a:rPr lang="en-US" sz="1600" b="0" i="0" dirty="0">
                <a:solidFill>
                  <a:schemeClr val="tx1"/>
                </a:solidFill>
              </a:rPr>
              <a:t>Web link:  </a:t>
            </a:r>
            <a:r>
              <a:rPr lang="en-US" sz="1600" b="0" i="0" dirty="0">
                <a:solidFill>
                  <a:schemeClr val="tx1"/>
                </a:solidFill>
                <a:hlinkClick r:id="rId3"/>
              </a:rPr>
              <a:t>https://religroupinc.webex.com/religroupinc/onstage/g.php?MTID=e6b006c2e31ea4f9cf9b68d06ec8b5b20</a:t>
            </a:r>
            <a:r>
              <a:rPr lang="en-US" sz="1600" b="0" i="0" dirty="0">
                <a:solidFill>
                  <a:schemeClr val="tx1"/>
                </a:solidFill>
              </a:rPr>
              <a:t> </a:t>
            </a:r>
            <a:br>
              <a:rPr lang="en-US" sz="1600" b="0" i="0" dirty="0">
                <a:solidFill>
                  <a:schemeClr val="tx1"/>
                </a:solidFill>
              </a:rPr>
            </a:br>
            <a:r>
              <a:rPr lang="en-US" sz="1600" b="0" i="0" dirty="0">
                <a:solidFill>
                  <a:schemeClr val="tx1"/>
                </a:solidFill>
              </a:rPr>
              <a:t>Audio Access: 1-408-418-9388</a:t>
            </a:r>
          </a:p>
          <a:p>
            <a:pPr algn="ctr"/>
            <a:r>
              <a:rPr lang="en-US" sz="1600" b="0" i="0" dirty="0">
                <a:solidFill>
                  <a:schemeClr val="tx1"/>
                </a:solidFill>
                <a:cs typeface="Times New Roman" panose="02020603050405020304" pitchFamily="18" charset="0"/>
              </a:rPr>
              <a:t>Access Code: 796 214 400</a:t>
            </a:r>
            <a:endParaRPr lang="en-US" sz="1600" i="0" dirty="0">
              <a:solidFill>
                <a:schemeClr val="tx1"/>
              </a:solidFill>
              <a:cs typeface="Times New Roman" panose="02020603050405020304" pitchFamily="18" charset="0"/>
            </a:endParaRPr>
          </a:p>
        </p:txBody>
      </p:sp>
      <p:pic>
        <p:nvPicPr>
          <p:cNvPr id="11" name="Picture 10" descr="The Centers for Medicare and Medicaid Services logo."/>
          <p:cNvPicPr>
            <a:picLocks noChangeAspect="1"/>
          </p:cNvPicPr>
          <p:nvPr/>
        </p:nvPicPr>
        <p:blipFill>
          <a:blip r:embed="rId4" cstate="screen">
            <a:extLst>
              <a:ext uri="{28A0092B-C50C-407E-A947-70E740481C1C}">
                <a14:useLocalDpi xmlns:a14="http://schemas.microsoft.com/office/drawing/2010/main"/>
              </a:ext>
            </a:extLst>
          </a:blip>
          <a:stretch>
            <a:fillRect/>
          </a:stretch>
        </p:blipFill>
        <p:spPr>
          <a:xfrm>
            <a:off x="152400" y="228600"/>
            <a:ext cx="2652325" cy="914400"/>
          </a:xfrm>
          <a:prstGeom prst="rect">
            <a:avLst/>
          </a:prstGeom>
        </p:spPr>
      </p:pic>
    </p:spTree>
    <p:extLst>
      <p:ext uri="{BB962C8B-B14F-4D97-AF65-F5344CB8AC3E}">
        <p14:creationId xmlns:p14="http://schemas.microsoft.com/office/powerpoint/2010/main" val="53239953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itle 11"/>
          <p:cNvSpPr>
            <a:spLocks noGrp="1"/>
          </p:cNvSpPr>
          <p:nvPr>
            <p:ph type="title"/>
          </p:nvPr>
        </p:nvSpPr>
        <p:spPr>
          <a:xfrm>
            <a:off x="0" y="204467"/>
            <a:ext cx="9144000" cy="820423"/>
          </a:xfrm>
        </p:spPr>
        <p:txBody>
          <a:bodyPr/>
          <a:lstStyle/>
          <a:p>
            <a:r>
              <a:rPr lang="en-US" dirty="0"/>
              <a:t>CY18 National RADV Overview </a:t>
            </a:r>
            <a:r>
              <a:rPr lang="en-US" sz="3200" dirty="0"/>
              <a:t>(continued)</a:t>
            </a:r>
          </a:p>
        </p:txBody>
      </p:sp>
      <p:sp>
        <p:nvSpPr>
          <p:cNvPr id="2" name="Content Placeholder 1"/>
          <p:cNvSpPr>
            <a:spLocks noGrp="1"/>
          </p:cNvSpPr>
          <p:nvPr>
            <p:ph idx="1"/>
          </p:nvPr>
        </p:nvSpPr>
        <p:spPr>
          <a:xfrm>
            <a:off x="304800" y="1548064"/>
            <a:ext cx="8534400" cy="4818742"/>
          </a:xfrm>
        </p:spPr>
        <p:txBody>
          <a:bodyPr>
            <a:noAutofit/>
          </a:bodyPr>
          <a:lstStyle/>
          <a:p>
            <a:pPr marL="0" indent="0">
              <a:lnSpc>
                <a:spcPct val="90000"/>
              </a:lnSpc>
              <a:spcBef>
                <a:spcPts val="1200"/>
              </a:spcBef>
              <a:buNone/>
            </a:pPr>
            <a:r>
              <a:rPr lang="en-US" sz="3600" b="1" dirty="0"/>
              <a:t>Timeline:</a:t>
            </a:r>
          </a:p>
          <a:p>
            <a:pPr>
              <a:lnSpc>
                <a:spcPct val="90000"/>
              </a:lnSpc>
              <a:spcBef>
                <a:spcPts val="1200"/>
              </a:spcBef>
            </a:pPr>
            <a:r>
              <a:rPr lang="en-US" sz="2700" b="1" dirty="0"/>
              <a:t>January 13, 2020:  </a:t>
            </a:r>
            <a:r>
              <a:rPr lang="en-US" sz="2700" dirty="0"/>
              <a:t>MA Organizations notified</a:t>
            </a:r>
          </a:p>
          <a:p>
            <a:pPr>
              <a:lnSpc>
                <a:spcPct val="90000"/>
              </a:lnSpc>
              <a:spcBef>
                <a:spcPts val="1200"/>
              </a:spcBef>
            </a:pPr>
            <a:r>
              <a:rPr lang="en-US" sz="2700" b="1" dirty="0"/>
              <a:t>February 13, 2020: </a:t>
            </a:r>
            <a:r>
              <a:rPr lang="en-US" sz="2700" dirty="0"/>
              <a:t>CY18 National RADV MA Organizations Training Teleconference</a:t>
            </a:r>
          </a:p>
          <a:p>
            <a:pPr>
              <a:lnSpc>
                <a:spcPct val="90000"/>
              </a:lnSpc>
              <a:spcBef>
                <a:spcPts val="1200"/>
              </a:spcBef>
            </a:pPr>
            <a:r>
              <a:rPr lang="en-US" sz="2700" b="1" dirty="0"/>
              <a:t>February 14, 2020:  </a:t>
            </a:r>
            <a:r>
              <a:rPr lang="en-US" sz="2700" dirty="0"/>
              <a:t>Medical record submission window opens</a:t>
            </a:r>
          </a:p>
          <a:p>
            <a:pPr>
              <a:lnSpc>
                <a:spcPct val="90000"/>
              </a:lnSpc>
              <a:spcBef>
                <a:spcPts val="1200"/>
              </a:spcBef>
            </a:pPr>
            <a:r>
              <a:rPr lang="en-US" sz="2700" b="1" dirty="0"/>
              <a:t>April &amp; May 2020:  </a:t>
            </a:r>
            <a:r>
              <a:rPr lang="en-US" sz="2700" dirty="0"/>
              <a:t>Interim Findings Reports (IFR) #1 and #2 released</a:t>
            </a:r>
          </a:p>
          <a:p>
            <a:pPr>
              <a:lnSpc>
                <a:spcPct val="90000"/>
              </a:lnSpc>
              <a:spcBef>
                <a:spcPts val="1200"/>
              </a:spcBef>
            </a:pPr>
            <a:r>
              <a:rPr lang="en-US" sz="2700" b="1" dirty="0"/>
              <a:t>June 8, 2020: </a:t>
            </a:r>
            <a:r>
              <a:rPr lang="en-US" sz="2700" dirty="0"/>
              <a:t>Submission window closes</a:t>
            </a:r>
            <a:endParaRPr lang="en-US" sz="2700" strike="sngStrike" dirty="0"/>
          </a:p>
        </p:txBody>
      </p:sp>
    </p:spTree>
    <p:extLst>
      <p:ext uri="{BB962C8B-B14F-4D97-AF65-F5344CB8AC3E}">
        <p14:creationId xmlns:p14="http://schemas.microsoft.com/office/powerpoint/2010/main" val="120882852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513327"/>
            <a:ext cx="9144000" cy="820423"/>
          </a:xfrm>
        </p:spPr>
        <p:txBody>
          <a:bodyPr/>
          <a:lstStyle/>
          <a:p>
            <a:r>
              <a:rPr lang="en-US" dirty="0"/>
              <a:t>Health Plan Management System (HPMS) Overview</a:t>
            </a:r>
            <a:br>
              <a:rPr lang="en-US" dirty="0"/>
            </a:br>
            <a:endParaRPr lang="en-US" dirty="0"/>
          </a:p>
        </p:txBody>
      </p:sp>
    </p:spTree>
    <p:extLst>
      <p:ext uri="{BB962C8B-B14F-4D97-AF65-F5344CB8AC3E}">
        <p14:creationId xmlns:p14="http://schemas.microsoft.com/office/powerpoint/2010/main" val="412104965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itle 11"/>
          <p:cNvSpPr>
            <a:spLocks noGrp="1"/>
          </p:cNvSpPr>
          <p:nvPr>
            <p:ph type="title"/>
          </p:nvPr>
        </p:nvSpPr>
        <p:spPr/>
        <p:txBody>
          <a:bodyPr/>
          <a:lstStyle/>
          <a:p>
            <a:r>
              <a:rPr lang="en-US" dirty="0"/>
              <a:t>HPMS Overview</a:t>
            </a:r>
          </a:p>
        </p:txBody>
      </p:sp>
      <p:sp>
        <p:nvSpPr>
          <p:cNvPr id="2" name="Content Placeholder 1"/>
          <p:cNvSpPr>
            <a:spLocks noGrp="1"/>
          </p:cNvSpPr>
          <p:nvPr>
            <p:ph idx="1"/>
          </p:nvPr>
        </p:nvSpPr>
        <p:spPr>
          <a:xfrm>
            <a:off x="457200" y="1828800"/>
            <a:ext cx="8413668" cy="4417621"/>
          </a:xfrm>
        </p:spPr>
        <p:txBody>
          <a:bodyPr>
            <a:normAutofit fontScale="85000" lnSpcReduction="20000"/>
          </a:bodyPr>
          <a:lstStyle/>
          <a:p>
            <a:pPr>
              <a:lnSpc>
                <a:spcPct val="110000"/>
              </a:lnSpc>
              <a:spcBef>
                <a:spcPts val="1000"/>
              </a:spcBef>
            </a:pPr>
            <a:r>
              <a:rPr lang="en-US" sz="2900" dirty="0"/>
              <a:t>HPMS is a secure online system which provides MA Organizations the ability to download information and upload medical record documentation</a:t>
            </a:r>
          </a:p>
          <a:p>
            <a:pPr>
              <a:lnSpc>
                <a:spcPct val="110000"/>
              </a:lnSpc>
              <a:spcBef>
                <a:spcPts val="1000"/>
              </a:spcBef>
            </a:pPr>
            <a:r>
              <a:rPr lang="en-US" sz="2900" dirty="0"/>
              <a:t>HPMS is CMS’ only acceptable method for delivery and receipt of CY18 National RADV data</a:t>
            </a:r>
          </a:p>
          <a:p>
            <a:pPr>
              <a:lnSpc>
                <a:spcPct val="110000"/>
              </a:lnSpc>
              <a:spcBef>
                <a:spcPts val="1000"/>
              </a:spcBef>
            </a:pPr>
            <a:r>
              <a:rPr lang="en-US" sz="2900" dirty="0"/>
              <a:t>HPMS will allow users authorized by MA Organizations to access the system</a:t>
            </a:r>
          </a:p>
          <a:p>
            <a:pPr>
              <a:lnSpc>
                <a:spcPct val="110000"/>
              </a:lnSpc>
              <a:spcBef>
                <a:spcPts val="1000"/>
              </a:spcBef>
            </a:pPr>
            <a:r>
              <a:rPr lang="en-US" sz="2900" dirty="0"/>
              <a:t>HPMS will enable MA Organizations to access the Medical Record Coversheets in electronic format</a:t>
            </a:r>
          </a:p>
          <a:p>
            <a:pPr>
              <a:lnSpc>
                <a:spcPct val="110000"/>
              </a:lnSpc>
              <a:spcBef>
                <a:spcPts val="1000"/>
              </a:spcBef>
            </a:pPr>
            <a:r>
              <a:rPr lang="en-US" sz="2900" dirty="0"/>
              <a:t>HPMS will enable MA Organizations to view all submitted documentation</a:t>
            </a:r>
          </a:p>
        </p:txBody>
      </p:sp>
    </p:spTree>
    <p:extLst>
      <p:ext uri="{BB962C8B-B14F-4D97-AF65-F5344CB8AC3E}">
        <p14:creationId xmlns:p14="http://schemas.microsoft.com/office/powerpoint/2010/main" val="114938017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018788"/>
            <a:ext cx="9144000" cy="820423"/>
          </a:xfrm>
        </p:spPr>
        <p:txBody>
          <a:bodyPr/>
          <a:lstStyle/>
          <a:p>
            <a:r>
              <a:rPr lang="en-US" dirty="0"/>
              <a:t>CY18 National RADV Sample Overview</a:t>
            </a:r>
          </a:p>
        </p:txBody>
      </p:sp>
    </p:spTree>
    <p:extLst>
      <p:ext uri="{BB962C8B-B14F-4D97-AF65-F5344CB8AC3E}">
        <p14:creationId xmlns:p14="http://schemas.microsoft.com/office/powerpoint/2010/main" val="363903494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itle 11"/>
          <p:cNvSpPr>
            <a:spLocks noGrp="1"/>
          </p:cNvSpPr>
          <p:nvPr>
            <p:ph type="title"/>
          </p:nvPr>
        </p:nvSpPr>
        <p:spPr>
          <a:xfrm>
            <a:off x="0" y="0"/>
            <a:ext cx="9144000" cy="820423"/>
          </a:xfrm>
        </p:spPr>
        <p:txBody>
          <a:bodyPr/>
          <a:lstStyle/>
          <a:p>
            <a:r>
              <a:rPr lang="en-US" dirty="0"/>
              <a:t>CY18 National RADV Sample Overview</a:t>
            </a:r>
            <a:endParaRPr lang="en-US" strike="sngStrike" dirty="0">
              <a:solidFill>
                <a:srgbClr val="FF0000"/>
              </a:solidFill>
            </a:endParaRPr>
          </a:p>
        </p:txBody>
      </p:sp>
      <p:sp>
        <p:nvSpPr>
          <p:cNvPr id="2" name="Content Placeholder 1"/>
          <p:cNvSpPr>
            <a:spLocks noGrp="1"/>
          </p:cNvSpPr>
          <p:nvPr>
            <p:ph idx="1"/>
          </p:nvPr>
        </p:nvSpPr>
        <p:spPr/>
        <p:txBody>
          <a:bodyPr>
            <a:normAutofit lnSpcReduction="10000"/>
          </a:bodyPr>
          <a:lstStyle/>
          <a:p>
            <a:pPr marL="107950" indent="0">
              <a:buNone/>
            </a:pPr>
            <a:r>
              <a:rPr lang="en-US" b="1" dirty="0"/>
              <a:t>NAT18 RADV Sample:</a:t>
            </a:r>
          </a:p>
          <a:p>
            <a:pPr marL="450850"/>
            <a:r>
              <a:rPr lang="en-US" sz="3100" b="1" dirty="0"/>
              <a:t>Cohort:</a:t>
            </a:r>
            <a:r>
              <a:rPr lang="en-US" sz="3100" dirty="0"/>
              <a:t> January 2018 MA contracts and enrollees</a:t>
            </a:r>
          </a:p>
          <a:p>
            <a:pPr marL="450850"/>
            <a:r>
              <a:rPr lang="en-US" sz="3100" b="1" dirty="0"/>
              <a:t>Data Collection Period: </a:t>
            </a:r>
            <a:r>
              <a:rPr lang="en-US" sz="3100" dirty="0"/>
              <a:t>January 1, 2017 through December 31, 2017 dates of service</a:t>
            </a:r>
          </a:p>
          <a:p>
            <a:pPr marL="450850"/>
            <a:r>
              <a:rPr lang="en-US" sz="3100" b="1" dirty="0"/>
              <a:t>Eligible Contracts: </a:t>
            </a:r>
            <a:r>
              <a:rPr lang="en-US" sz="3100" dirty="0"/>
              <a:t>Active MA contracts that received risk-adjusted payments and did not terminate or consolidate in 2017, 2018, 2019, or 2020</a:t>
            </a:r>
          </a:p>
        </p:txBody>
      </p:sp>
    </p:spTree>
    <p:extLst>
      <p:ext uri="{BB962C8B-B14F-4D97-AF65-F5344CB8AC3E}">
        <p14:creationId xmlns:p14="http://schemas.microsoft.com/office/powerpoint/2010/main" val="283347379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itle 11"/>
          <p:cNvSpPr>
            <a:spLocks noGrp="1"/>
          </p:cNvSpPr>
          <p:nvPr>
            <p:ph type="title"/>
          </p:nvPr>
        </p:nvSpPr>
        <p:spPr>
          <a:xfrm>
            <a:off x="0" y="0"/>
            <a:ext cx="9144000" cy="1016000"/>
          </a:xfrm>
        </p:spPr>
        <p:txBody>
          <a:bodyPr/>
          <a:lstStyle/>
          <a:p>
            <a:r>
              <a:rPr lang="en-US" dirty="0"/>
              <a:t>CY18 National RADV Sample Overview </a:t>
            </a:r>
            <a:r>
              <a:rPr lang="en-US" sz="3200" dirty="0"/>
              <a:t>(continued)</a:t>
            </a:r>
          </a:p>
        </p:txBody>
      </p:sp>
      <p:sp>
        <p:nvSpPr>
          <p:cNvPr id="2" name="Content Placeholder 1"/>
          <p:cNvSpPr>
            <a:spLocks noGrp="1"/>
          </p:cNvSpPr>
          <p:nvPr>
            <p:ph idx="1"/>
          </p:nvPr>
        </p:nvSpPr>
        <p:spPr>
          <a:xfrm>
            <a:off x="457200" y="1828801"/>
            <a:ext cx="8229600" cy="4180114"/>
          </a:xfrm>
        </p:spPr>
        <p:txBody>
          <a:bodyPr>
            <a:normAutofit fontScale="92500" lnSpcReduction="20000"/>
          </a:bodyPr>
          <a:lstStyle/>
          <a:p>
            <a:pPr marL="0" indent="0">
              <a:buNone/>
            </a:pPr>
            <a:r>
              <a:rPr lang="en-US" sz="3500" b="1" dirty="0"/>
              <a:t>NAT18 RADV Stratified Random Sample:</a:t>
            </a:r>
          </a:p>
          <a:p>
            <a:r>
              <a:rPr lang="en-US" dirty="0"/>
              <a:t>Strata based on distribution of the disease (or CMS-HCC) component of the risk score across eligible enrollees in all eligible MA contracts</a:t>
            </a:r>
          </a:p>
          <a:p>
            <a:r>
              <a:rPr lang="en-US" dirty="0"/>
              <a:t>An equal number of enrollees was sampled from three strata representing high, medium, and low risk score ranges</a:t>
            </a:r>
          </a:p>
          <a:p>
            <a:r>
              <a:rPr lang="en-US" dirty="0"/>
              <a:t>A total of 930 beneficiaries was randomly sampled from across all eligible MA contracts</a:t>
            </a:r>
          </a:p>
          <a:p>
            <a:pPr lvl="1"/>
            <a:r>
              <a:rPr lang="en-US" dirty="0"/>
              <a:t>From each stratum, 310 enrollees were sampled</a:t>
            </a:r>
          </a:p>
        </p:txBody>
      </p:sp>
    </p:spTree>
    <p:extLst>
      <p:ext uri="{BB962C8B-B14F-4D97-AF65-F5344CB8AC3E}">
        <p14:creationId xmlns:p14="http://schemas.microsoft.com/office/powerpoint/2010/main" val="10360513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itle 11"/>
          <p:cNvSpPr>
            <a:spLocks noGrp="1"/>
          </p:cNvSpPr>
          <p:nvPr>
            <p:ph type="title"/>
          </p:nvPr>
        </p:nvSpPr>
        <p:spPr>
          <a:xfrm>
            <a:off x="0" y="0"/>
            <a:ext cx="9144000" cy="820423"/>
          </a:xfrm>
        </p:spPr>
        <p:txBody>
          <a:bodyPr/>
          <a:lstStyle/>
          <a:p>
            <a:r>
              <a:rPr lang="en-US" dirty="0"/>
              <a:t>CY18 National RADV Sample Overview </a:t>
            </a:r>
            <a:r>
              <a:rPr lang="en-US" sz="3200" dirty="0"/>
              <a:t>(continued)</a:t>
            </a:r>
            <a:endParaRPr lang="en-US" sz="3200" strike="sngStrike" dirty="0"/>
          </a:p>
        </p:txBody>
      </p:sp>
      <p:sp>
        <p:nvSpPr>
          <p:cNvPr id="2" name="Content Placeholder 1"/>
          <p:cNvSpPr>
            <a:spLocks noGrp="1"/>
          </p:cNvSpPr>
          <p:nvPr>
            <p:ph idx="1"/>
          </p:nvPr>
        </p:nvSpPr>
        <p:spPr>
          <a:xfrm>
            <a:off x="365760" y="1711234"/>
            <a:ext cx="8477794" cy="4558937"/>
          </a:xfrm>
        </p:spPr>
        <p:txBody>
          <a:bodyPr>
            <a:normAutofit fontScale="70000" lnSpcReduction="20000"/>
          </a:bodyPr>
          <a:lstStyle/>
          <a:p>
            <a:pPr marL="0" indent="0">
              <a:buNone/>
            </a:pPr>
            <a:r>
              <a:rPr lang="en-US" sz="4100" b="1" dirty="0"/>
              <a:t>Eligible Enrollees for NAT18 RADV:</a:t>
            </a:r>
          </a:p>
          <a:p>
            <a:r>
              <a:rPr lang="en-US" sz="3400" dirty="0"/>
              <a:t>12 months of Medicare Part B during data collection year (i.e., Full-Risk)</a:t>
            </a:r>
          </a:p>
          <a:p>
            <a:pPr>
              <a:spcBef>
                <a:spcPts val="1000"/>
              </a:spcBef>
            </a:pPr>
            <a:r>
              <a:rPr lang="en-US" sz="3400" dirty="0"/>
              <a:t>Continuously enrolled in the same contract from January 2017 through January 2018</a:t>
            </a:r>
          </a:p>
          <a:p>
            <a:pPr>
              <a:spcBef>
                <a:spcPts val="1000"/>
              </a:spcBef>
            </a:pPr>
            <a:r>
              <a:rPr lang="en-US" sz="3400" dirty="0"/>
              <a:t>Non-End State Renal Disease (ESRD) from January 2017 through January 2018 (no payment made based on the ESRD-HCC Model) </a:t>
            </a:r>
          </a:p>
          <a:p>
            <a:pPr>
              <a:spcBef>
                <a:spcPts val="1000"/>
              </a:spcBef>
            </a:pPr>
            <a:r>
              <a:rPr lang="en-US" sz="3400" dirty="0"/>
              <a:t>No hospice status (resulting in one or more eliminated monthly risk-adjusted payments) from January 2017 through January 2018</a:t>
            </a:r>
          </a:p>
          <a:p>
            <a:pPr>
              <a:spcBef>
                <a:spcPts val="1000"/>
              </a:spcBef>
            </a:pPr>
            <a:r>
              <a:rPr lang="en-US" sz="3400" dirty="0"/>
              <a:t>At least one CMS-HCC assigned and used for payment in CY18</a:t>
            </a:r>
          </a:p>
        </p:txBody>
      </p:sp>
    </p:spTree>
    <p:extLst>
      <p:ext uri="{BB962C8B-B14F-4D97-AF65-F5344CB8AC3E}">
        <p14:creationId xmlns:p14="http://schemas.microsoft.com/office/powerpoint/2010/main" val="378925726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820423"/>
          </a:xfrm>
        </p:spPr>
        <p:txBody>
          <a:bodyPr/>
          <a:lstStyle/>
          <a:p>
            <a:r>
              <a:rPr lang="en-US" dirty="0"/>
              <a:t>CY18 National RADV Sample Overview </a:t>
            </a:r>
            <a:r>
              <a:rPr lang="en-US" sz="3200" dirty="0"/>
              <a:t>(continued)</a:t>
            </a:r>
          </a:p>
        </p:txBody>
      </p:sp>
      <p:sp>
        <p:nvSpPr>
          <p:cNvPr id="3" name="Content Placeholder 2"/>
          <p:cNvSpPr>
            <a:spLocks noGrp="1"/>
          </p:cNvSpPr>
          <p:nvPr>
            <p:ph idx="1"/>
          </p:nvPr>
        </p:nvSpPr>
        <p:spPr>
          <a:xfrm>
            <a:off x="457200" y="1584960"/>
            <a:ext cx="8229600" cy="4923416"/>
          </a:xfrm>
        </p:spPr>
        <p:txBody>
          <a:bodyPr>
            <a:noAutofit/>
          </a:bodyPr>
          <a:lstStyle/>
          <a:p>
            <a:pPr marL="514350" indent="-514350">
              <a:spcBef>
                <a:spcPts val="200"/>
              </a:spcBef>
              <a:buFont typeface="+mj-lt"/>
              <a:buAutoNum type="arabicPeriod"/>
            </a:pPr>
            <a:r>
              <a:rPr lang="en-US" sz="2000" dirty="0"/>
              <a:t>Access the following files in the National RADV Document Library in HPMS</a:t>
            </a:r>
          </a:p>
          <a:p>
            <a:pPr lvl="1">
              <a:spcBef>
                <a:spcPts val="200"/>
              </a:spcBef>
            </a:pPr>
            <a:r>
              <a:rPr lang="en-US" sz="1900" dirty="0"/>
              <a:t>CY18 National RADV Medical Record Submission Instructions</a:t>
            </a:r>
          </a:p>
          <a:p>
            <a:pPr lvl="1">
              <a:spcBef>
                <a:spcPts val="200"/>
              </a:spcBef>
            </a:pPr>
            <a:r>
              <a:rPr lang="en-US" sz="1900" dirty="0"/>
              <a:t>Enrollee List</a:t>
            </a:r>
          </a:p>
          <a:p>
            <a:pPr lvl="1">
              <a:spcBef>
                <a:spcPts val="200"/>
              </a:spcBef>
            </a:pPr>
            <a:r>
              <a:rPr lang="en-US" sz="1900" dirty="0"/>
              <a:t>Enrollee List Data Dictionary</a:t>
            </a:r>
          </a:p>
          <a:p>
            <a:pPr lvl="1">
              <a:spcBef>
                <a:spcPts val="200"/>
              </a:spcBef>
            </a:pPr>
            <a:r>
              <a:rPr lang="en-US" sz="1900" dirty="0"/>
              <a:t>Hospital and Provider Letters</a:t>
            </a:r>
          </a:p>
          <a:p>
            <a:pPr lvl="1">
              <a:spcBef>
                <a:spcPts val="200"/>
              </a:spcBef>
            </a:pPr>
            <a:r>
              <a:rPr lang="en-US" sz="1900" dirty="0"/>
              <a:t>CMS-Generated Attestations</a:t>
            </a:r>
          </a:p>
          <a:p>
            <a:pPr marL="514350" indent="-514350">
              <a:spcBef>
                <a:spcPts val="200"/>
              </a:spcBef>
              <a:buFont typeface="+mj-lt"/>
              <a:buAutoNum type="arabicPeriod"/>
            </a:pPr>
            <a:r>
              <a:rPr lang="en-US" sz="2000" dirty="0"/>
              <a:t>Gather medical record documentation from providers</a:t>
            </a:r>
          </a:p>
          <a:p>
            <a:pPr marL="514350" indent="-514350">
              <a:spcBef>
                <a:spcPts val="200"/>
              </a:spcBef>
              <a:buFont typeface="+mj-lt"/>
              <a:buAutoNum type="arabicPeriod"/>
            </a:pPr>
            <a:r>
              <a:rPr lang="en-US" sz="2000" dirty="0"/>
              <a:t>Prepare medical record files</a:t>
            </a:r>
          </a:p>
          <a:p>
            <a:pPr marL="514350" indent="-514350">
              <a:spcBef>
                <a:spcPts val="200"/>
              </a:spcBef>
              <a:buFont typeface="+mj-lt"/>
              <a:buAutoNum type="arabicPeriod"/>
            </a:pPr>
            <a:r>
              <a:rPr lang="en-US" sz="2000" dirty="0"/>
              <a:t>Complete the electronic Medical Record Coversheets in HPMS</a:t>
            </a:r>
          </a:p>
          <a:p>
            <a:pPr marL="514350" indent="-514350">
              <a:spcBef>
                <a:spcPts val="200"/>
              </a:spcBef>
              <a:buFont typeface="+mj-lt"/>
              <a:buAutoNum type="arabicPeriod"/>
            </a:pPr>
            <a:r>
              <a:rPr lang="en-US" sz="2000" dirty="0"/>
              <a:t>Upload medical record files to HPMS “National RADV” module </a:t>
            </a:r>
          </a:p>
          <a:p>
            <a:pPr marL="514350" indent="-514350">
              <a:spcBef>
                <a:spcPts val="200"/>
              </a:spcBef>
              <a:buFont typeface="+mj-lt"/>
              <a:buAutoNum type="arabicPeriod"/>
            </a:pPr>
            <a:r>
              <a:rPr lang="en-US" sz="2000" dirty="0"/>
              <a:t>Check uploaded files for accuracy</a:t>
            </a:r>
          </a:p>
          <a:p>
            <a:pPr marL="514350" indent="-514350">
              <a:spcBef>
                <a:spcPts val="200"/>
              </a:spcBef>
              <a:buFont typeface="+mj-lt"/>
              <a:buAutoNum type="arabicPeriod"/>
            </a:pPr>
            <a:r>
              <a:rPr lang="en-US" sz="2000" dirty="0"/>
              <a:t>Refer to CY18 National RADV Medical Record Submission Instructions as needed and adhere to all deadlines</a:t>
            </a:r>
          </a:p>
        </p:txBody>
      </p:sp>
    </p:spTree>
    <p:extLst>
      <p:ext uri="{BB962C8B-B14F-4D97-AF65-F5344CB8AC3E}">
        <p14:creationId xmlns:p14="http://schemas.microsoft.com/office/powerpoint/2010/main" val="163541666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itle 11"/>
          <p:cNvSpPr>
            <a:spLocks noGrp="1"/>
          </p:cNvSpPr>
          <p:nvPr>
            <p:ph type="title"/>
          </p:nvPr>
        </p:nvSpPr>
        <p:spPr>
          <a:xfrm>
            <a:off x="0" y="0"/>
            <a:ext cx="9144000" cy="824948"/>
          </a:xfrm>
        </p:spPr>
        <p:txBody>
          <a:bodyPr/>
          <a:lstStyle/>
          <a:p>
            <a:r>
              <a:rPr lang="en-US" dirty="0"/>
              <a:t>CY18 National RADV Sample Overview </a:t>
            </a:r>
            <a:r>
              <a:rPr lang="en-US" sz="3200" dirty="0"/>
              <a:t>(continued)</a:t>
            </a:r>
          </a:p>
        </p:txBody>
      </p:sp>
      <p:sp>
        <p:nvSpPr>
          <p:cNvPr id="2" name="Content Placeholder 1"/>
          <p:cNvSpPr>
            <a:spLocks noGrp="1"/>
          </p:cNvSpPr>
          <p:nvPr>
            <p:ph idx="1"/>
          </p:nvPr>
        </p:nvSpPr>
        <p:spPr/>
        <p:txBody>
          <a:bodyPr>
            <a:normAutofit fontScale="92500" lnSpcReduction="20000"/>
          </a:bodyPr>
          <a:lstStyle/>
          <a:p>
            <a:pPr marL="0" indent="0">
              <a:buNone/>
            </a:pPr>
            <a:r>
              <a:rPr lang="en-US" sz="3000" b="1" dirty="0"/>
              <a:t>Contents of CY18 National RADV Medical Record Submission Instructions</a:t>
            </a:r>
            <a:r>
              <a:rPr lang="en-US" sz="3800" b="1" dirty="0"/>
              <a:t>:</a:t>
            </a:r>
          </a:p>
          <a:p>
            <a:r>
              <a:rPr lang="en-US" sz="2800" dirty="0"/>
              <a:t>National RADV Background and Requirements</a:t>
            </a:r>
          </a:p>
          <a:p>
            <a:r>
              <a:rPr lang="en-US" sz="2800" dirty="0"/>
              <a:t>Requesting Medical Records from Providers </a:t>
            </a:r>
          </a:p>
          <a:p>
            <a:r>
              <a:rPr lang="en-US" sz="2800" dirty="0"/>
              <a:t>Medical Record Selection Criteria </a:t>
            </a:r>
          </a:p>
          <a:p>
            <a:r>
              <a:rPr lang="en-US" sz="2800" dirty="0"/>
              <a:t>CMS-Generated Attestations </a:t>
            </a:r>
          </a:p>
          <a:p>
            <a:r>
              <a:rPr lang="en-US" sz="2800" dirty="0"/>
              <a:t>Preparing the Medical Record File</a:t>
            </a:r>
          </a:p>
          <a:p>
            <a:r>
              <a:rPr lang="en-US" sz="2800" dirty="0"/>
              <a:t>Checking the Medical Record File Before Submission</a:t>
            </a:r>
          </a:p>
          <a:p>
            <a:r>
              <a:rPr lang="en-US" sz="2800" dirty="0"/>
              <a:t>Feedback Available Within HPMS  </a:t>
            </a:r>
          </a:p>
          <a:p>
            <a:r>
              <a:rPr lang="en-US" sz="2800" dirty="0"/>
              <a:t>Contact Information</a:t>
            </a:r>
          </a:p>
        </p:txBody>
      </p:sp>
    </p:spTree>
    <p:extLst>
      <p:ext uri="{BB962C8B-B14F-4D97-AF65-F5344CB8AC3E}">
        <p14:creationId xmlns:p14="http://schemas.microsoft.com/office/powerpoint/2010/main" val="3596570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43" name="Rectangle 99"/>
          <p:cNvSpPr>
            <a:spLocks noGrp="1" noChangeArrowheads="1"/>
          </p:cNvSpPr>
          <p:nvPr>
            <p:ph type="title"/>
          </p:nvPr>
        </p:nvSpPr>
        <p:spPr>
          <a:xfrm>
            <a:off x="0" y="0"/>
            <a:ext cx="9144000" cy="820423"/>
          </a:xfrm>
        </p:spPr>
        <p:txBody>
          <a:bodyPr/>
          <a:lstStyle/>
          <a:p>
            <a:r>
              <a:rPr lang="en-US" dirty="0"/>
              <a:t>CY18 National RADV Sample Overview </a:t>
            </a:r>
            <a:r>
              <a:rPr lang="en-US" sz="3200" dirty="0"/>
              <a:t>(continued)</a:t>
            </a:r>
          </a:p>
        </p:txBody>
      </p:sp>
      <p:sp>
        <p:nvSpPr>
          <p:cNvPr id="10" name="Content Placeholder 9"/>
          <p:cNvSpPr>
            <a:spLocks noGrp="1"/>
          </p:cNvSpPr>
          <p:nvPr>
            <p:ph idx="1"/>
          </p:nvPr>
        </p:nvSpPr>
        <p:spPr>
          <a:xfrm>
            <a:off x="457200" y="1683657"/>
            <a:ext cx="8229600" cy="4586514"/>
          </a:xfrm>
        </p:spPr>
        <p:txBody>
          <a:bodyPr>
            <a:noAutofit/>
          </a:bodyPr>
          <a:lstStyle/>
          <a:p>
            <a:pPr marL="0" indent="0">
              <a:buNone/>
            </a:pPr>
            <a:r>
              <a:rPr lang="en-US" sz="2800" b="1" dirty="0"/>
              <a:t>Enrollee List: </a:t>
            </a:r>
          </a:p>
          <a:p>
            <a:r>
              <a:rPr lang="en-US" sz="2200" dirty="0"/>
              <a:t>Includes CMS-HCC documentation containing enrollee information in Microsoft Excel format</a:t>
            </a:r>
          </a:p>
          <a:p>
            <a:r>
              <a:rPr lang="en-US" sz="2200" dirty="0"/>
              <a:t>Majority of data elements in the enrollee list are also present on the Medical Record Coversheet within HPMS and the HPMS-Generated Enrollee-HCC Report</a:t>
            </a:r>
          </a:p>
          <a:p>
            <a:r>
              <a:rPr lang="en-US" sz="2200" dirty="0"/>
              <a:t>Contains supplemental Medicare Beneficiary Identification (MBI) information (Enrollee HIC &amp; Railroad Retirement Board HIC (RRBHIC) Number) to cross-reference against the CMS master enrollment databases</a:t>
            </a:r>
          </a:p>
          <a:p>
            <a:r>
              <a:rPr lang="en-US" sz="2200" dirty="0"/>
              <a:t>Each row in the file lists a unique CMS-HCC for an enrollee</a:t>
            </a:r>
          </a:p>
          <a:p>
            <a:r>
              <a:rPr lang="en-US" sz="2200" dirty="0"/>
              <a:t>Every CMS-HCC on the Enrollee List must be validated, even if there are multiple CMS-HCCs in the same hierarchy</a:t>
            </a:r>
          </a:p>
          <a:p>
            <a:pPr marL="0" indent="0">
              <a:buNone/>
            </a:pPr>
            <a:endParaRPr lang="en-US" sz="2400" dirty="0"/>
          </a:p>
        </p:txBody>
      </p:sp>
    </p:spTree>
    <p:extLst>
      <p:ext uri="{BB962C8B-B14F-4D97-AF65-F5344CB8AC3E}">
        <p14:creationId xmlns:p14="http://schemas.microsoft.com/office/powerpoint/2010/main" val="4037786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Logistics</a:t>
            </a:r>
          </a:p>
        </p:txBody>
      </p:sp>
      <p:sp>
        <p:nvSpPr>
          <p:cNvPr id="3" name="Content Placeholder 2"/>
          <p:cNvSpPr>
            <a:spLocks noGrp="1"/>
          </p:cNvSpPr>
          <p:nvPr>
            <p:ph idx="1"/>
          </p:nvPr>
        </p:nvSpPr>
        <p:spPr>
          <a:xfrm>
            <a:off x="457199" y="1690778"/>
            <a:ext cx="8471648" cy="4387294"/>
          </a:xfrm>
        </p:spPr>
        <p:txBody>
          <a:bodyPr>
            <a:normAutofit fontScale="70000" lnSpcReduction="20000"/>
          </a:bodyPr>
          <a:lstStyle/>
          <a:p>
            <a:pPr marL="0" indent="0">
              <a:spcBef>
                <a:spcPts val="1200"/>
              </a:spcBef>
              <a:buNone/>
            </a:pPr>
            <a:r>
              <a:rPr lang="en-US" sz="3400" b="1" dirty="0">
                <a:cs typeface="Times New Roman" panose="02020603050405020304" pitchFamily="18" charset="0"/>
              </a:rPr>
              <a:t>WebEx Features</a:t>
            </a:r>
          </a:p>
          <a:p>
            <a:pPr>
              <a:spcBef>
                <a:spcPts val="1200"/>
              </a:spcBef>
            </a:pPr>
            <a:r>
              <a:rPr lang="en-US" sz="3100" dirty="0">
                <a:cs typeface="Times New Roman" panose="02020603050405020304" pitchFamily="18" charset="0"/>
              </a:rPr>
              <a:t>To expand your display to full screen, select the double arrow in the top right corner of the event screen </a:t>
            </a:r>
          </a:p>
          <a:p>
            <a:pPr>
              <a:spcBef>
                <a:spcPts val="1200"/>
              </a:spcBef>
            </a:pPr>
            <a:r>
              <a:rPr lang="en-US" sz="3100" dirty="0">
                <a:cs typeface="Times New Roman" panose="02020603050405020304" pitchFamily="18" charset="0"/>
              </a:rPr>
              <a:t>To submit questions during the teleconference, select the Q&amp;A feature and enter your question</a:t>
            </a:r>
          </a:p>
          <a:p>
            <a:pPr>
              <a:spcBef>
                <a:spcPts val="1200"/>
              </a:spcBef>
            </a:pPr>
            <a:r>
              <a:rPr lang="en-US" sz="3100" dirty="0">
                <a:cs typeface="Times New Roman" panose="02020603050405020304" pitchFamily="18" charset="0"/>
              </a:rPr>
              <a:t>Questions asked using this feature will be answered at the end of the demonstration</a:t>
            </a:r>
            <a:r>
              <a:rPr lang="en-US" sz="2600" dirty="0">
                <a:cs typeface="Times New Roman" panose="02020603050405020304" pitchFamily="18" charset="0"/>
              </a:rPr>
              <a:t> </a:t>
            </a:r>
          </a:p>
          <a:p>
            <a:pPr marL="0" indent="0">
              <a:spcBef>
                <a:spcPts val="1200"/>
              </a:spcBef>
              <a:buNone/>
            </a:pPr>
            <a:r>
              <a:rPr lang="en-US" sz="3400" b="1" dirty="0">
                <a:cs typeface="Times New Roman" panose="02020603050405020304" pitchFamily="18" charset="0"/>
              </a:rPr>
              <a:t>Technical Assistance</a:t>
            </a:r>
          </a:p>
          <a:p>
            <a:pPr marL="342900" lvl="3" indent="-342900">
              <a:spcBef>
                <a:spcPts val="1200"/>
              </a:spcBef>
              <a:spcAft>
                <a:spcPts val="300"/>
              </a:spcAft>
              <a:buFont typeface="Arial" pitchFamily="34" charset="0"/>
              <a:buChar char="•"/>
            </a:pPr>
            <a:r>
              <a:rPr lang="en-US" sz="3100" dirty="0">
                <a:cs typeface="Times New Roman" panose="02020603050405020304" pitchFamily="18" charset="0"/>
              </a:rPr>
              <a:t>For questions regarding logistics or registration, please contact Registration Support</a:t>
            </a:r>
          </a:p>
          <a:p>
            <a:pPr marL="0" indent="0" algn="ctr">
              <a:buNone/>
            </a:pPr>
            <a:r>
              <a:rPr lang="en-US" sz="3100" dirty="0">
                <a:cs typeface="Times New Roman" panose="02020603050405020304" pitchFamily="18" charset="0"/>
              </a:rPr>
              <a:t>Phone: 1-443-961-2549</a:t>
            </a:r>
          </a:p>
          <a:p>
            <a:pPr marL="0" indent="0" algn="ctr">
              <a:buNone/>
            </a:pPr>
            <a:r>
              <a:rPr lang="en-US" sz="3100" dirty="0">
                <a:cs typeface="Times New Roman" panose="02020603050405020304" pitchFamily="18" charset="0"/>
              </a:rPr>
              <a:t>Email: </a:t>
            </a:r>
            <a:r>
              <a:rPr lang="en-US" sz="3100" dirty="0">
                <a:cs typeface="Times New Roman" panose="02020603050405020304" pitchFamily="18" charset="0"/>
                <a:hlinkClick r:id="rId3"/>
              </a:rPr>
              <a:t>webevents@religroupinc.com</a:t>
            </a:r>
            <a:r>
              <a:rPr lang="en-US" sz="3100" dirty="0">
                <a:cs typeface="Times New Roman" panose="02020603050405020304" pitchFamily="18" charset="0"/>
              </a:rPr>
              <a:t> </a:t>
            </a:r>
            <a:endParaRPr lang="en-US" sz="3100" dirty="0">
              <a:solidFill>
                <a:srgbClr val="FF0000"/>
              </a:solidFill>
              <a:cs typeface="Times New Roman" panose="02020603050405020304" pitchFamily="18" charset="0"/>
            </a:endParaRPr>
          </a:p>
        </p:txBody>
      </p:sp>
    </p:spTree>
    <p:extLst>
      <p:ext uri="{BB962C8B-B14F-4D97-AF65-F5344CB8AC3E}">
        <p14:creationId xmlns:p14="http://schemas.microsoft.com/office/powerpoint/2010/main" val="87909069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43" name="Rectangle 99"/>
          <p:cNvSpPr>
            <a:spLocks noGrp="1" noChangeArrowheads="1"/>
          </p:cNvSpPr>
          <p:nvPr>
            <p:ph type="title"/>
          </p:nvPr>
        </p:nvSpPr>
        <p:spPr>
          <a:xfrm>
            <a:off x="0" y="0"/>
            <a:ext cx="9144000" cy="820423"/>
          </a:xfrm>
        </p:spPr>
        <p:txBody>
          <a:bodyPr/>
          <a:lstStyle/>
          <a:p>
            <a:r>
              <a:rPr lang="en-US" dirty="0"/>
              <a:t>CY18 National RADV Sample Overview </a:t>
            </a:r>
            <a:r>
              <a:rPr lang="en-US" sz="3200" dirty="0"/>
              <a:t>(continued)</a:t>
            </a:r>
          </a:p>
        </p:txBody>
      </p:sp>
      <p:sp>
        <p:nvSpPr>
          <p:cNvPr id="8" name="Content Placeholder 7"/>
          <p:cNvSpPr>
            <a:spLocks noGrp="1"/>
          </p:cNvSpPr>
          <p:nvPr>
            <p:ph idx="1"/>
          </p:nvPr>
        </p:nvSpPr>
        <p:spPr>
          <a:xfrm>
            <a:off x="457200" y="1828800"/>
            <a:ext cx="8229600" cy="4488873"/>
          </a:xfrm>
        </p:spPr>
        <p:txBody>
          <a:bodyPr>
            <a:normAutofit fontScale="85000" lnSpcReduction="20000"/>
          </a:bodyPr>
          <a:lstStyle/>
          <a:p>
            <a:pPr marL="0" indent="0">
              <a:buNone/>
            </a:pPr>
            <a:r>
              <a:rPr lang="en-US" sz="3800" b="1" dirty="0"/>
              <a:t>Enrollee List Data Dictionary:</a:t>
            </a:r>
          </a:p>
          <a:p>
            <a:r>
              <a:rPr lang="en-US" dirty="0"/>
              <a:t>Description of each data element present in the enrollee list</a:t>
            </a:r>
          </a:p>
          <a:p>
            <a:pPr>
              <a:spcBef>
                <a:spcPts val="1000"/>
              </a:spcBef>
            </a:pPr>
            <a:r>
              <a:rPr lang="en-US" dirty="0"/>
              <a:t>Listed in the same order in which the variables appear in the enrollee list</a:t>
            </a:r>
          </a:p>
          <a:p>
            <a:pPr>
              <a:spcBef>
                <a:spcPts val="1000"/>
              </a:spcBef>
            </a:pPr>
            <a:r>
              <a:rPr lang="en-US" dirty="0"/>
              <a:t>Three columns in the data dictionary:</a:t>
            </a:r>
          </a:p>
          <a:p>
            <a:pPr lvl="1"/>
            <a:r>
              <a:rPr lang="en-US" dirty="0"/>
              <a:t>Column 1 – The order the variable appears</a:t>
            </a:r>
          </a:p>
          <a:p>
            <a:pPr lvl="1"/>
            <a:r>
              <a:rPr lang="en-US" dirty="0"/>
              <a:t>Column 2 – Data Element/Label</a:t>
            </a:r>
          </a:p>
          <a:p>
            <a:pPr lvl="1"/>
            <a:r>
              <a:rPr lang="en-US" dirty="0"/>
              <a:t>Column 3 – Description</a:t>
            </a:r>
          </a:p>
          <a:p>
            <a:pPr>
              <a:spcBef>
                <a:spcPts val="1000"/>
              </a:spcBef>
            </a:pPr>
            <a:r>
              <a:rPr lang="en-US" dirty="0"/>
              <a:t>Can be used in conjunction with the enrollee list if details are needed about a specific variable</a:t>
            </a:r>
          </a:p>
        </p:txBody>
      </p:sp>
    </p:spTree>
    <p:extLst>
      <p:ext uri="{BB962C8B-B14F-4D97-AF65-F5344CB8AC3E}">
        <p14:creationId xmlns:p14="http://schemas.microsoft.com/office/powerpoint/2010/main" val="260214796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478822"/>
            <a:ext cx="9144000" cy="820423"/>
          </a:xfrm>
        </p:spPr>
        <p:txBody>
          <a:bodyPr/>
          <a:lstStyle/>
          <a:p>
            <a:r>
              <a:rPr lang="en-US" dirty="0"/>
              <a:t>Medical Record Request Process</a:t>
            </a:r>
          </a:p>
        </p:txBody>
      </p:sp>
    </p:spTree>
    <p:extLst>
      <p:ext uri="{BB962C8B-B14F-4D97-AF65-F5344CB8AC3E}">
        <p14:creationId xmlns:p14="http://schemas.microsoft.com/office/powerpoint/2010/main" val="23491251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Medical Record</a:t>
            </a:r>
            <a:r>
              <a:rPr lang="en-US" dirty="0">
                <a:solidFill>
                  <a:srgbClr val="FF0000"/>
                </a:solidFill>
              </a:rPr>
              <a:t> </a:t>
            </a:r>
            <a:r>
              <a:rPr lang="en-US" dirty="0"/>
              <a:t>Request Process</a:t>
            </a:r>
          </a:p>
        </p:txBody>
      </p:sp>
      <p:sp>
        <p:nvSpPr>
          <p:cNvPr id="3" name="Content Placeholder 2"/>
          <p:cNvSpPr>
            <a:spLocks noGrp="1"/>
          </p:cNvSpPr>
          <p:nvPr>
            <p:ph idx="1"/>
          </p:nvPr>
        </p:nvSpPr>
        <p:spPr/>
        <p:txBody>
          <a:bodyPr>
            <a:normAutofit fontScale="85000" lnSpcReduction="10000"/>
          </a:bodyPr>
          <a:lstStyle/>
          <a:p>
            <a:r>
              <a:rPr lang="en-US" dirty="0"/>
              <a:t>The medical record:</a:t>
            </a:r>
          </a:p>
          <a:p>
            <a:pPr lvl="1"/>
            <a:r>
              <a:rPr lang="en-US" dirty="0"/>
              <a:t>is documentation of a single face-to-face encounter with a physician/practitioner </a:t>
            </a:r>
          </a:p>
          <a:p>
            <a:pPr lvl="1"/>
            <a:r>
              <a:rPr lang="en-US" dirty="0"/>
              <a:t>is not the enrollee’s entire medical record for the period beginning January 1, 2017 through December 31, 2017</a:t>
            </a:r>
          </a:p>
          <a:p>
            <a:r>
              <a:rPr lang="en-US" dirty="0"/>
              <a:t>Types of medical records:</a:t>
            </a:r>
          </a:p>
          <a:p>
            <a:pPr lvl="1"/>
            <a:r>
              <a:rPr lang="en-US" dirty="0"/>
              <a:t>Physician and Outpatient </a:t>
            </a:r>
          </a:p>
          <a:p>
            <a:pPr lvl="2"/>
            <a:r>
              <a:rPr lang="en-US" dirty="0"/>
              <a:t>A specific date of service (e.g., March 6, 2017)</a:t>
            </a:r>
          </a:p>
          <a:p>
            <a:pPr lvl="1"/>
            <a:r>
              <a:rPr lang="en-US" dirty="0"/>
              <a:t>Inpatient</a:t>
            </a:r>
          </a:p>
          <a:p>
            <a:pPr lvl="2"/>
            <a:r>
              <a:rPr lang="en-US" dirty="0"/>
              <a:t>A specific admission beginning on the admission date through the discharge date (e.g., July 22, 2017 through July 25, 2017)</a:t>
            </a:r>
          </a:p>
        </p:txBody>
      </p:sp>
    </p:spTree>
    <p:extLst>
      <p:ext uri="{BB962C8B-B14F-4D97-AF65-F5344CB8AC3E}">
        <p14:creationId xmlns:p14="http://schemas.microsoft.com/office/powerpoint/2010/main" val="193960094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Title 1"/>
          <p:cNvSpPr>
            <a:spLocks noGrp="1"/>
          </p:cNvSpPr>
          <p:nvPr>
            <p:ph type="title"/>
          </p:nvPr>
        </p:nvSpPr>
        <p:spPr>
          <a:xfrm>
            <a:off x="0" y="157543"/>
            <a:ext cx="9144000" cy="1148587"/>
          </a:xfrm>
        </p:spPr>
        <p:txBody>
          <a:bodyPr/>
          <a:lstStyle/>
          <a:p>
            <a:r>
              <a:rPr lang="en-US" dirty="0"/>
              <a:t>Medical Record Request Process </a:t>
            </a:r>
            <a:r>
              <a:rPr lang="en-US" sz="3200" dirty="0"/>
              <a:t>(continued)</a:t>
            </a:r>
          </a:p>
        </p:txBody>
      </p:sp>
      <p:sp>
        <p:nvSpPr>
          <p:cNvPr id="40963" name="Content Placeholder 2"/>
          <p:cNvSpPr>
            <a:spLocks noGrp="1"/>
          </p:cNvSpPr>
          <p:nvPr>
            <p:ph idx="1"/>
          </p:nvPr>
        </p:nvSpPr>
        <p:spPr/>
        <p:txBody>
          <a:bodyPr>
            <a:normAutofit fontScale="92500" lnSpcReduction="20000"/>
          </a:bodyPr>
          <a:lstStyle/>
          <a:p>
            <a:pPr marL="0" indent="0">
              <a:buNone/>
            </a:pPr>
            <a:r>
              <a:rPr lang="en-US" dirty="0"/>
              <a:t>At a minimum, medical records must meet the following requirements to avoid a discrepant finding: </a:t>
            </a:r>
          </a:p>
          <a:p>
            <a:r>
              <a:rPr lang="en-US" dirty="0"/>
              <a:t>Acceptable risk adjustment provider type and physician specialty</a:t>
            </a:r>
          </a:p>
          <a:p>
            <a:r>
              <a:rPr lang="en-US" dirty="0"/>
              <a:t>Date of service within the data collection period</a:t>
            </a:r>
          </a:p>
          <a:p>
            <a:pPr lvl="1"/>
            <a:r>
              <a:rPr lang="en-US" dirty="0"/>
              <a:t>January 1, 2017 through December 31, 2017</a:t>
            </a:r>
          </a:p>
          <a:p>
            <a:r>
              <a:rPr lang="en-US" dirty="0"/>
              <a:t>Valid signature and credentials</a:t>
            </a:r>
          </a:p>
          <a:p>
            <a:pPr lvl="1"/>
            <a:r>
              <a:rPr lang="en-US" dirty="0"/>
              <a:t>If missing, use CMS-Generated Attestation</a:t>
            </a:r>
          </a:p>
          <a:p>
            <a:r>
              <a:rPr lang="en-US" dirty="0"/>
              <a:t>Correct beneficiary</a:t>
            </a:r>
          </a:p>
        </p:txBody>
      </p:sp>
    </p:spTree>
    <p:extLst>
      <p:ext uri="{BB962C8B-B14F-4D97-AF65-F5344CB8AC3E}">
        <p14:creationId xmlns:p14="http://schemas.microsoft.com/office/powerpoint/2010/main" val="170430420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Content Placeholder 2"/>
          <p:cNvSpPr>
            <a:spLocks noGrp="1"/>
          </p:cNvSpPr>
          <p:nvPr>
            <p:ph idx="1"/>
          </p:nvPr>
        </p:nvSpPr>
        <p:spPr/>
        <p:txBody>
          <a:bodyPr>
            <a:normAutofit fontScale="92500" lnSpcReduction="10000"/>
          </a:bodyPr>
          <a:lstStyle/>
          <a:p>
            <a:r>
              <a:rPr lang="en-US" dirty="0"/>
              <a:t>MA Organizations may use the Provider Letters, Hospital Letters and HIPAA Fact Sheet when requesting medical records from providers</a:t>
            </a:r>
          </a:p>
          <a:p>
            <a:pPr lvl="1"/>
            <a:r>
              <a:rPr lang="en-US" dirty="0"/>
              <a:t>These materials must only be used for the purposes of the NAT18 RADV</a:t>
            </a:r>
          </a:p>
          <a:p>
            <a:r>
              <a:rPr lang="en-US" dirty="0"/>
              <a:t>Ensure your contact information is included on the request</a:t>
            </a:r>
          </a:p>
          <a:p>
            <a:pPr lvl="1"/>
            <a:r>
              <a:rPr lang="en-US" dirty="0"/>
              <a:t>If pages are separated during the request process, a provider can reach out to you</a:t>
            </a:r>
          </a:p>
          <a:p>
            <a:pPr lvl="1"/>
            <a:r>
              <a:rPr lang="en-US" dirty="0"/>
              <a:t>Providers should not contact CMS directly</a:t>
            </a:r>
          </a:p>
        </p:txBody>
      </p:sp>
      <p:sp>
        <p:nvSpPr>
          <p:cNvPr id="6" name="Title 1">
            <a:extLst>
              <a:ext uri="{FF2B5EF4-FFF2-40B4-BE49-F238E27FC236}">
                <a16:creationId xmlns:a16="http://schemas.microsoft.com/office/drawing/2014/main" id="{316246ED-777F-4FC2-B615-95774B061D61}"/>
              </a:ext>
            </a:extLst>
          </p:cNvPr>
          <p:cNvSpPr>
            <a:spLocks noGrp="1"/>
          </p:cNvSpPr>
          <p:nvPr>
            <p:ph type="title"/>
          </p:nvPr>
        </p:nvSpPr>
        <p:spPr>
          <a:xfrm>
            <a:off x="0" y="157543"/>
            <a:ext cx="9144000" cy="1148587"/>
          </a:xfrm>
        </p:spPr>
        <p:txBody>
          <a:bodyPr/>
          <a:lstStyle/>
          <a:p>
            <a:r>
              <a:rPr lang="en-US" dirty="0"/>
              <a:t>Medical Record Request Process </a:t>
            </a:r>
            <a:r>
              <a:rPr lang="en-US" sz="3200" dirty="0"/>
              <a:t>(continued)</a:t>
            </a:r>
          </a:p>
        </p:txBody>
      </p:sp>
    </p:spTree>
    <p:extLst>
      <p:ext uri="{BB962C8B-B14F-4D97-AF65-F5344CB8AC3E}">
        <p14:creationId xmlns:p14="http://schemas.microsoft.com/office/powerpoint/2010/main" val="294638527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649506"/>
            <a:ext cx="8229600" cy="4644416"/>
          </a:xfrm>
        </p:spPr>
        <p:txBody>
          <a:bodyPr>
            <a:normAutofit fontScale="62500" lnSpcReduction="20000"/>
          </a:bodyPr>
          <a:lstStyle/>
          <a:p>
            <a:pPr marL="0" indent="0">
              <a:lnSpc>
                <a:spcPct val="110000"/>
              </a:lnSpc>
              <a:spcBef>
                <a:spcPts val="1000"/>
              </a:spcBef>
              <a:buNone/>
            </a:pPr>
            <a:r>
              <a:rPr lang="en-US" sz="3400" b="1" dirty="0"/>
              <a:t>Safeguard Protected Health Information and Personally Identifiable Information (PHI/PII), when requesting medical records from providers:</a:t>
            </a:r>
          </a:p>
          <a:p>
            <a:pPr>
              <a:lnSpc>
                <a:spcPct val="110000"/>
              </a:lnSpc>
              <a:spcBef>
                <a:spcPts val="600"/>
              </a:spcBef>
            </a:pPr>
            <a:r>
              <a:rPr lang="en-US" dirty="0"/>
              <a:t>Limit disclosure of enrollee identifiable health information to minimal information necessary to accomplish the intended purpose of this request</a:t>
            </a:r>
          </a:p>
          <a:p>
            <a:pPr>
              <a:lnSpc>
                <a:spcPct val="110000"/>
              </a:lnSpc>
              <a:spcBef>
                <a:spcPts val="600"/>
              </a:spcBef>
            </a:pPr>
            <a:r>
              <a:rPr lang="en-US" dirty="0"/>
              <a:t>Only send specific enrollee health condition information to the providers responsible for treating the enrollee for those conditions</a:t>
            </a:r>
          </a:p>
          <a:p>
            <a:pPr>
              <a:lnSpc>
                <a:spcPct val="110000"/>
              </a:lnSpc>
              <a:spcBef>
                <a:spcPts val="600"/>
              </a:spcBef>
            </a:pPr>
            <a:r>
              <a:rPr lang="en-US" dirty="0"/>
              <a:t>Instruct providers to send medical records to your MA Organization —providers should not send any medical records directly to CMS or upload into HPMS “National RADV” module.  Only your MA Organization’s authorized users may upload medical records to the HPMS “National RADV” module</a:t>
            </a:r>
          </a:p>
          <a:p>
            <a:pPr>
              <a:lnSpc>
                <a:spcPct val="110000"/>
              </a:lnSpc>
              <a:spcBef>
                <a:spcPts val="600"/>
              </a:spcBef>
            </a:pPr>
            <a:r>
              <a:rPr lang="en-US" dirty="0"/>
              <a:t>Provide reasonable deadlines for providers to respond (CMS allows MA Organizations 16 weeks for submissions via the HPMS “National RADV” module)</a:t>
            </a:r>
          </a:p>
        </p:txBody>
      </p:sp>
      <p:sp>
        <p:nvSpPr>
          <p:cNvPr id="6" name="Title 1">
            <a:extLst>
              <a:ext uri="{FF2B5EF4-FFF2-40B4-BE49-F238E27FC236}">
                <a16:creationId xmlns:a16="http://schemas.microsoft.com/office/drawing/2014/main" id="{7D11451E-5129-49AC-9AC9-DF8ED81AC159}"/>
              </a:ext>
            </a:extLst>
          </p:cNvPr>
          <p:cNvSpPr>
            <a:spLocks noGrp="1"/>
          </p:cNvSpPr>
          <p:nvPr>
            <p:ph type="title"/>
          </p:nvPr>
        </p:nvSpPr>
        <p:spPr>
          <a:xfrm>
            <a:off x="0" y="157543"/>
            <a:ext cx="9144000" cy="1148587"/>
          </a:xfrm>
        </p:spPr>
        <p:txBody>
          <a:bodyPr/>
          <a:lstStyle/>
          <a:p>
            <a:r>
              <a:rPr lang="en-US" dirty="0"/>
              <a:t>Medical Record Request Process </a:t>
            </a:r>
            <a:r>
              <a:rPr lang="en-US" sz="3200" dirty="0"/>
              <a:t>(continued)</a:t>
            </a:r>
          </a:p>
        </p:txBody>
      </p:sp>
    </p:spTree>
    <p:extLst>
      <p:ext uri="{BB962C8B-B14F-4D97-AF65-F5344CB8AC3E}">
        <p14:creationId xmlns:p14="http://schemas.microsoft.com/office/powerpoint/2010/main" val="200773816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32402"/>
            <a:ext cx="9144000" cy="820423"/>
          </a:xfrm>
        </p:spPr>
        <p:txBody>
          <a:bodyPr/>
          <a:lstStyle/>
          <a:p>
            <a:r>
              <a:rPr lang="en-US" dirty="0"/>
              <a:t>Medical Record Submission Process</a:t>
            </a:r>
          </a:p>
        </p:txBody>
      </p:sp>
    </p:spTree>
    <p:extLst>
      <p:ext uri="{BB962C8B-B14F-4D97-AF65-F5344CB8AC3E}">
        <p14:creationId xmlns:p14="http://schemas.microsoft.com/office/powerpoint/2010/main" val="58626280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Title 1"/>
          <p:cNvSpPr>
            <a:spLocks noGrp="1"/>
          </p:cNvSpPr>
          <p:nvPr>
            <p:ph type="title"/>
          </p:nvPr>
        </p:nvSpPr>
        <p:spPr/>
        <p:txBody>
          <a:bodyPr/>
          <a:lstStyle/>
          <a:p>
            <a:r>
              <a:rPr lang="en-US" dirty="0"/>
              <a:t>Medical Record Submission Process</a:t>
            </a:r>
          </a:p>
        </p:txBody>
      </p:sp>
      <p:sp>
        <p:nvSpPr>
          <p:cNvPr id="3" name="Content Placeholder 2"/>
          <p:cNvSpPr>
            <a:spLocks noGrp="1"/>
          </p:cNvSpPr>
          <p:nvPr>
            <p:ph idx="1"/>
          </p:nvPr>
        </p:nvSpPr>
        <p:spPr/>
        <p:txBody>
          <a:bodyPr>
            <a:normAutofit fontScale="92500" lnSpcReduction="20000"/>
          </a:bodyPr>
          <a:lstStyle/>
          <a:p>
            <a:r>
              <a:rPr lang="en-US" dirty="0"/>
              <a:t>MA Organizations must select a corresponding medical record to support each sampled CMS-HCC being validated</a:t>
            </a:r>
          </a:p>
          <a:p>
            <a:r>
              <a:rPr lang="en-US" dirty="0"/>
              <a:t>You may have one or multiple medical records to support a specific CMS-HCC</a:t>
            </a:r>
          </a:p>
          <a:p>
            <a:r>
              <a:rPr lang="en-US" dirty="0"/>
              <a:t>More than one CMS-HCC may be designated on the Coversheet for a single medical record</a:t>
            </a:r>
          </a:p>
          <a:p>
            <a:r>
              <a:rPr lang="en-US" dirty="0"/>
              <a:t>CMS will review each medical record to validate the CMS-HCC(s) indicated on the Medical Record Coversheet</a:t>
            </a:r>
          </a:p>
        </p:txBody>
      </p:sp>
    </p:spTree>
    <p:extLst>
      <p:ext uri="{BB962C8B-B14F-4D97-AF65-F5344CB8AC3E}">
        <p14:creationId xmlns:p14="http://schemas.microsoft.com/office/powerpoint/2010/main" val="392368660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Autofit/>
          </a:bodyPr>
          <a:lstStyle/>
          <a:p>
            <a:r>
              <a:rPr lang="en-US" dirty="0"/>
              <a:t>It is important to submit a medical record for every CMS-HCC</a:t>
            </a:r>
          </a:p>
          <a:p>
            <a:pPr lvl="1"/>
            <a:r>
              <a:rPr lang="en-US" sz="2400" dirty="0"/>
              <a:t>If you have a medical record that you believe does not support the exact CMS-HCC being validated</a:t>
            </a:r>
            <a:r>
              <a:rPr lang="en-US" sz="2400" dirty="0">
                <a:solidFill>
                  <a:srgbClr val="7030A0"/>
                </a:solidFill>
              </a:rPr>
              <a:t> </a:t>
            </a:r>
            <a:r>
              <a:rPr lang="en-US" sz="2400" dirty="0"/>
              <a:t>or a medical record supporting a CMS-HCC within the same hierarchy, we recommend that you submit the medical record for review as we may find that the medical record does support the CMS-HCC</a:t>
            </a:r>
          </a:p>
          <a:p>
            <a:r>
              <a:rPr lang="en-US" dirty="0"/>
              <a:t>Submit only one medical record per Medical Record File</a:t>
            </a:r>
          </a:p>
          <a:p>
            <a:pPr marL="0" indent="0">
              <a:buNone/>
            </a:pPr>
            <a:endParaRPr lang="en-US" sz="2800" dirty="0"/>
          </a:p>
        </p:txBody>
      </p:sp>
      <p:sp>
        <p:nvSpPr>
          <p:cNvPr id="6" name="Title 1">
            <a:extLst>
              <a:ext uri="{FF2B5EF4-FFF2-40B4-BE49-F238E27FC236}">
                <a16:creationId xmlns:a16="http://schemas.microsoft.com/office/drawing/2014/main" id="{C55F8269-B629-405E-8E66-2164D8702963}"/>
              </a:ext>
            </a:extLst>
          </p:cNvPr>
          <p:cNvSpPr>
            <a:spLocks noGrp="1"/>
          </p:cNvSpPr>
          <p:nvPr>
            <p:ph type="title"/>
          </p:nvPr>
        </p:nvSpPr>
        <p:spPr>
          <a:xfrm>
            <a:off x="0" y="157543"/>
            <a:ext cx="9144000" cy="1148587"/>
          </a:xfrm>
        </p:spPr>
        <p:txBody>
          <a:bodyPr/>
          <a:lstStyle/>
          <a:p>
            <a:r>
              <a:rPr lang="en-US" dirty="0"/>
              <a:t>Medical Record Submission Process </a:t>
            </a:r>
            <a:r>
              <a:rPr lang="en-US" sz="3200" dirty="0"/>
              <a:t>(continued)</a:t>
            </a:r>
          </a:p>
        </p:txBody>
      </p:sp>
    </p:spTree>
    <p:extLst>
      <p:ext uri="{BB962C8B-B14F-4D97-AF65-F5344CB8AC3E}">
        <p14:creationId xmlns:p14="http://schemas.microsoft.com/office/powerpoint/2010/main" val="156866000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sz="2600" dirty="0"/>
              <a:t>Additional Medical Record Files (i.e., replacement records) for a sampled CMS-HCC may be submitted up until the submission deadline</a:t>
            </a:r>
          </a:p>
          <a:p>
            <a:r>
              <a:rPr lang="en-US" sz="2600" dirty="0"/>
              <a:t>If supporting medical record documentation for the enrollee’s sampled CMS-HCC cannot be provided, medical record documentation supporting another CMS-HCC within the same hierarchy may be submitted under the same Coversheet</a:t>
            </a:r>
          </a:p>
          <a:p>
            <a:pPr lvl="1"/>
            <a:r>
              <a:rPr lang="en-US" sz="2600" dirty="0"/>
              <a:t>Refer to Section 3 of the CY18 National RADV Medical Record Submission Instructions</a:t>
            </a:r>
          </a:p>
        </p:txBody>
      </p:sp>
      <p:sp>
        <p:nvSpPr>
          <p:cNvPr id="6" name="Title 1">
            <a:extLst>
              <a:ext uri="{FF2B5EF4-FFF2-40B4-BE49-F238E27FC236}">
                <a16:creationId xmlns:a16="http://schemas.microsoft.com/office/drawing/2014/main" id="{9812773A-18A5-47AB-9BB5-EF189A1F7908}"/>
              </a:ext>
            </a:extLst>
          </p:cNvPr>
          <p:cNvSpPr>
            <a:spLocks noGrp="1"/>
          </p:cNvSpPr>
          <p:nvPr>
            <p:ph type="title"/>
          </p:nvPr>
        </p:nvSpPr>
        <p:spPr>
          <a:xfrm>
            <a:off x="0" y="157543"/>
            <a:ext cx="9144000" cy="1148587"/>
          </a:xfrm>
        </p:spPr>
        <p:txBody>
          <a:bodyPr/>
          <a:lstStyle/>
          <a:p>
            <a:r>
              <a:rPr lang="en-US" dirty="0"/>
              <a:t>Medical Record Submission Process </a:t>
            </a:r>
            <a:r>
              <a:rPr lang="en-US" sz="3200" dirty="0"/>
              <a:t>(continued)</a:t>
            </a:r>
          </a:p>
        </p:txBody>
      </p:sp>
    </p:spTree>
    <p:extLst>
      <p:ext uri="{BB962C8B-B14F-4D97-AF65-F5344CB8AC3E}">
        <p14:creationId xmlns:p14="http://schemas.microsoft.com/office/powerpoint/2010/main" val="84116929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itle 11"/>
          <p:cNvSpPr>
            <a:spLocks noGrp="1"/>
          </p:cNvSpPr>
          <p:nvPr>
            <p:ph type="title"/>
          </p:nvPr>
        </p:nvSpPr>
        <p:spPr/>
        <p:txBody>
          <a:bodyPr/>
          <a:lstStyle/>
          <a:p>
            <a:r>
              <a:rPr lang="en-US" dirty="0"/>
              <a:t>Welcome &amp; Introductions</a:t>
            </a:r>
          </a:p>
        </p:txBody>
      </p:sp>
      <p:sp>
        <p:nvSpPr>
          <p:cNvPr id="2" name="Content Placeholder 1"/>
          <p:cNvSpPr>
            <a:spLocks noGrp="1"/>
          </p:cNvSpPr>
          <p:nvPr>
            <p:ph idx="1"/>
          </p:nvPr>
        </p:nvSpPr>
        <p:spPr>
          <a:xfrm>
            <a:off x="457200" y="1675667"/>
            <a:ext cx="8686800" cy="4485154"/>
          </a:xfrm>
        </p:spPr>
        <p:txBody>
          <a:bodyPr>
            <a:normAutofit/>
          </a:bodyPr>
          <a:lstStyle/>
          <a:p>
            <a:pPr marL="0" indent="0">
              <a:buNone/>
            </a:pPr>
            <a:r>
              <a:rPr lang="en-US" sz="2900" b="1" dirty="0"/>
              <a:t>Centers for Medicare &amp; Medicaid Services (CMS), </a:t>
            </a:r>
          </a:p>
          <a:p>
            <a:pPr marL="0" indent="0">
              <a:spcBef>
                <a:spcPts val="0"/>
              </a:spcBef>
              <a:buNone/>
            </a:pPr>
            <a:r>
              <a:rPr lang="en-US" sz="2900" b="1" dirty="0"/>
              <a:t>Payment Accuracy &amp; Reporting Group (PARG), Office of Financial Management (OFM)</a:t>
            </a:r>
          </a:p>
          <a:p>
            <a:r>
              <a:rPr lang="en-US" sz="2600" dirty="0"/>
              <a:t>Chrissy Fowler, Group Director</a:t>
            </a:r>
          </a:p>
          <a:p>
            <a:r>
              <a:rPr lang="en-US" sz="2600" dirty="0"/>
              <a:t>Benjamin Moll, Deputy Group Director</a:t>
            </a:r>
          </a:p>
          <a:p>
            <a:r>
              <a:rPr lang="en-US" sz="2600" dirty="0"/>
              <a:t>Carolyn Kapustij, Team Lead</a:t>
            </a:r>
          </a:p>
          <a:p>
            <a:r>
              <a:rPr lang="en-US" sz="2600" dirty="0"/>
              <a:t>Joanne Davis</a:t>
            </a:r>
          </a:p>
          <a:p>
            <a:r>
              <a:rPr lang="en-US" sz="2600" dirty="0"/>
              <a:t>Darlene Anderson</a:t>
            </a:r>
          </a:p>
          <a:p>
            <a:r>
              <a:rPr lang="en-US" sz="2600" dirty="0"/>
              <a:t>Megan Curran	</a:t>
            </a:r>
          </a:p>
        </p:txBody>
      </p:sp>
    </p:spTree>
    <p:extLst>
      <p:ext uri="{BB962C8B-B14F-4D97-AF65-F5344CB8AC3E}">
        <p14:creationId xmlns:p14="http://schemas.microsoft.com/office/powerpoint/2010/main" val="120426502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85000" lnSpcReduction="20000"/>
          </a:bodyPr>
          <a:lstStyle/>
          <a:p>
            <a:pPr marL="0" indent="0">
              <a:buNone/>
            </a:pPr>
            <a:r>
              <a:rPr lang="en-US" sz="3400" b="1" dirty="0"/>
              <a:t>Purpose of Medical Record Coversheet:</a:t>
            </a:r>
          </a:p>
          <a:p>
            <a:r>
              <a:rPr lang="en-US" dirty="0"/>
              <a:t>Track and monitor the submission of medical records</a:t>
            </a:r>
          </a:p>
          <a:p>
            <a:r>
              <a:rPr lang="en-US" dirty="0"/>
              <a:t>Confirm the record belongs to the enrollee</a:t>
            </a:r>
          </a:p>
          <a:p>
            <a:r>
              <a:rPr lang="en-US" dirty="0"/>
              <a:t>Identify the CMS-HCC(s) under review</a:t>
            </a:r>
          </a:p>
          <a:p>
            <a:r>
              <a:rPr lang="en-US" dirty="0"/>
              <a:t>Identify the different documentation (i.e., medical record and attestation) to be considered for review</a:t>
            </a:r>
          </a:p>
          <a:p>
            <a:r>
              <a:rPr lang="en-US" dirty="0"/>
              <a:t>Indicate which ICD-10-CM coding guidelines should apply (inpatient or physician/outpatient)</a:t>
            </a:r>
          </a:p>
          <a:p>
            <a:r>
              <a:rPr lang="en-US" dirty="0"/>
              <a:t>Define the date of service or range of dates to be reviewed</a:t>
            </a:r>
          </a:p>
        </p:txBody>
      </p:sp>
      <p:sp>
        <p:nvSpPr>
          <p:cNvPr id="6" name="Title 1">
            <a:extLst>
              <a:ext uri="{FF2B5EF4-FFF2-40B4-BE49-F238E27FC236}">
                <a16:creationId xmlns:a16="http://schemas.microsoft.com/office/drawing/2014/main" id="{407C1191-4431-4486-BCDD-25C2F10CB8FD}"/>
              </a:ext>
            </a:extLst>
          </p:cNvPr>
          <p:cNvSpPr>
            <a:spLocks noGrp="1"/>
          </p:cNvSpPr>
          <p:nvPr>
            <p:ph type="title"/>
          </p:nvPr>
        </p:nvSpPr>
        <p:spPr>
          <a:xfrm>
            <a:off x="0" y="157543"/>
            <a:ext cx="9144000" cy="1148587"/>
          </a:xfrm>
        </p:spPr>
        <p:txBody>
          <a:bodyPr/>
          <a:lstStyle/>
          <a:p>
            <a:r>
              <a:rPr lang="en-US" dirty="0"/>
              <a:t>Medical Record Submission Process </a:t>
            </a:r>
            <a:r>
              <a:rPr lang="en-US" sz="3200" dirty="0"/>
              <a:t>(continued)</a:t>
            </a:r>
          </a:p>
        </p:txBody>
      </p:sp>
    </p:spTree>
    <p:extLst>
      <p:ext uri="{BB962C8B-B14F-4D97-AF65-F5344CB8AC3E}">
        <p14:creationId xmlns:p14="http://schemas.microsoft.com/office/powerpoint/2010/main" val="348350975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p:cNvSpPr>
            <a:spLocks noGrp="1"/>
          </p:cNvSpPr>
          <p:nvPr>
            <p:ph idx="1"/>
          </p:nvPr>
        </p:nvSpPr>
        <p:spPr>
          <a:xfrm>
            <a:off x="457200" y="1721225"/>
            <a:ext cx="8229600" cy="4464574"/>
          </a:xfrm>
        </p:spPr>
        <p:txBody>
          <a:bodyPr>
            <a:normAutofit fontScale="70000" lnSpcReduction="20000"/>
          </a:bodyPr>
          <a:lstStyle/>
          <a:p>
            <a:pPr marL="0" indent="0">
              <a:buNone/>
            </a:pPr>
            <a:r>
              <a:rPr lang="en-US" sz="3400" b="1" dirty="0"/>
              <a:t>Completing a Medical Record Coversheet in HPMS:</a:t>
            </a:r>
          </a:p>
          <a:p>
            <a:r>
              <a:rPr lang="en-US" dirty="0"/>
              <a:t>In the Designated CMS-HCC list, check the box for each CMS-HCC(s) applicable to this submission. You may designate multiple CMS-HCCs on a single Coversheet</a:t>
            </a:r>
          </a:p>
          <a:p>
            <a:r>
              <a:rPr lang="en-US" dirty="0"/>
              <a:t>Select the option that applies to the designated CMS-HCC(s) for this enrollee</a:t>
            </a:r>
          </a:p>
          <a:p>
            <a:pPr lvl="1"/>
            <a:r>
              <a:rPr lang="en-US" dirty="0"/>
              <a:t>Submit Document (Medical Record or Medical Record with Attestation) </a:t>
            </a:r>
          </a:p>
          <a:p>
            <a:pPr lvl="1"/>
            <a:r>
              <a:rPr lang="en-US" dirty="0"/>
              <a:t>No Document to Submit (No Medical Record) </a:t>
            </a:r>
          </a:p>
          <a:p>
            <a:r>
              <a:rPr lang="en-US" dirty="0"/>
              <a:t>Designated area available for corrections to Enrollee Date of Birth, Last Name or First Name</a:t>
            </a:r>
          </a:p>
          <a:p>
            <a:r>
              <a:rPr lang="en-US" dirty="0"/>
              <a:t>Select the Document Type</a:t>
            </a:r>
          </a:p>
          <a:p>
            <a:pPr lvl="1"/>
            <a:r>
              <a:rPr lang="en-US" dirty="0"/>
              <a:t> Physician/Specialist/Hospital Outpatient/Observation</a:t>
            </a:r>
          </a:p>
          <a:p>
            <a:pPr lvl="1"/>
            <a:r>
              <a:rPr lang="en-US" dirty="0"/>
              <a:t> Hospital Inpatient</a:t>
            </a:r>
          </a:p>
          <a:p>
            <a:pPr lvl="1"/>
            <a:endParaRPr lang="en-US" dirty="0"/>
          </a:p>
          <a:p>
            <a:pPr lvl="1"/>
            <a:endParaRPr lang="en-US" dirty="0"/>
          </a:p>
        </p:txBody>
      </p:sp>
      <p:sp>
        <p:nvSpPr>
          <p:cNvPr id="6" name="Title 1">
            <a:extLst>
              <a:ext uri="{FF2B5EF4-FFF2-40B4-BE49-F238E27FC236}">
                <a16:creationId xmlns:a16="http://schemas.microsoft.com/office/drawing/2014/main" id="{540D86EB-BBA2-4ADE-AE22-E0F54F948B75}"/>
              </a:ext>
            </a:extLst>
          </p:cNvPr>
          <p:cNvSpPr>
            <a:spLocks noGrp="1"/>
          </p:cNvSpPr>
          <p:nvPr>
            <p:ph type="title"/>
          </p:nvPr>
        </p:nvSpPr>
        <p:spPr>
          <a:xfrm>
            <a:off x="0" y="157543"/>
            <a:ext cx="9144000" cy="1148587"/>
          </a:xfrm>
        </p:spPr>
        <p:txBody>
          <a:bodyPr/>
          <a:lstStyle/>
          <a:p>
            <a:r>
              <a:rPr lang="en-US" dirty="0"/>
              <a:t>Medical Record Submission Process </a:t>
            </a:r>
            <a:r>
              <a:rPr lang="en-US" sz="3200" dirty="0"/>
              <a:t>(continued)</a:t>
            </a:r>
          </a:p>
        </p:txBody>
      </p:sp>
    </p:spTree>
    <p:extLst>
      <p:ext uri="{BB962C8B-B14F-4D97-AF65-F5344CB8AC3E}">
        <p14:creationId xmlns:p14="http://schemas.microsoft.com/office/powerpoint/2010/main" val="123145975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70502"/>
            <a:ext cx="9144000" cy="820423"/>
          </a:xfrm>
        </p:spPr>
        <p:txBody>
          <a:bodyPr/>
          <a:lstStyle/>
          <a:p>
            <a:r>
              <a:rPr lang="en-US" dirty="0"/>
              <a:t>CMS-Generated Attestations</a:t>
            </a:r>
          </a:p>
        </p:txBody>
      </p:sp>
    </p:spTree>
    <p:extLst>
      <p:ext uri="{BB962C8B-B14F-4D97-AF65-F5344CB8AC3E}">
        <p14:creationId xmlns:p14="http://schemas.microsoft.com/office/powerpoint/2010/main" val="2475156093"/>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Title 1"/>
          <p:cNvSpPr>
            <a:spLocks noGrp="1"/>
          </p:cNvSpPr>
          <p:nvPr>
            <p:ph type="title"/>
          </p:nvPr>
        </p:nvSpPr>
        <p:spPr>
          <a:xfrm>
            <a:off x="0" y="320842"/>
            <a:ext cx="9144000" cy="902840"/>
          </a:xfrm>
        </p:spPr>
        <p:txBody>
          <a:bodyPr/>
          <a:lstStyle/>
          <a:p>
            <a:r>
              <a:rPr lang="en-US" dirty="0"/>
              <a:t>CMS-Generated Attestations</a:t>
            </a:r>
          </a:p>
        </p:txBody>
      </p:sp>
      <p:sp>
        <p:nvSpPr>
          <p:cNvPr id="3" name="Content Placeholder 2"/>
          <p:cNvSpPr>
            <a:spLocks noGrp="1"/>
          </p:cNvSpPr>
          <p:nvPr>
            <p:ph idx="1"/>
          </p:nvPr>
        </p:nvSpPr>
        <p:spPr/>
        <p:txBody>
          <a:bodyPr>
            <a:normAutofit fontScale="85000" lnSpcReduction="20000"/>
          </a:bodyPr>
          <a:lstStyle/>
          <a:p>
            <a:pPr>
              <a:spcBef>
                <a:spcPts val="1200"/>
              </a:spcBef>
            </a:pPr>
            <a:r>
              <a:rPr lang="en-US" sz="2200" dirty="0"/>
              <a:t>CMS-Generated Attestations may be used to address problematic or missing signatures and/or credentials on outpatient medical record submissions</a:t>
            </a:r>
          </a:p>
          <a:p>
            <a:pPr>
              <a:spcBef>
                <a:spcPts val="1200"/>
              </a:spcBef>
            </a:pPr>
            <a:r>
              <a:rPr lang="en-US" sz="2200" dirty="0"/>
              <a:t>CMS-Generated Attestations are voluntary</a:t>
            </a:r>
          </a:p>
          <a:p>
            <a:pPr>
              <a:spcBef>
                <a:spcPts val="1200"/>
              </a:spcBef>
            </a:pPr>
            <a:r>
              <a:rPr lang="en-US" sz="2200" dirty="0"/>
              <a:t>CMS-Generated Attestations are simple to complete and submit – but must meet CMS requirements</a:t>
            </a:r>
          </a:p>
          <a:p>
            <a:pPr>
              <a:lnSpc>
                <a:spcPct val="90000"/>
              </a:lnSpc>
            </a:pPr>
            <a:r>
              <a:rPr lang="en-US" sz="2200" dirty="0"/>
              <a:t>CMS-Generated Attestations provide the option for MA Organizations to correct signature and credential issues on medical records that the MA Organization indicates on the Coversheet are to be coded according to physician/outpatient coding guidelines</a:t>
            </a:r>
          </a:p>
          <a:p>
            <a:pPr>
              <a:lnSpc>
                <a:spcPct val="90000"/>
              </a:lnSpc>
              <a:spcBef>
                <a:spcPts val="1000"/>
              </a:spcBef>
            </a:pPr>
            <a:r>
              <a:rPr lang="en-US" sz="2200" dirty="0"/>
              <a:t>Complete the CMS-Generated Attestation form according to the CY18 National RADV CMS-Generated Attestation Instructions provided in the National RADV Document Library in HPMS</a:t>
            </a:r>
          </a:p>
          <a:p>
            <a:pPr>
              <a:spcBef>
                <a:spcPts val="1200"/>
              </a:spcBef>
            </a:pPr>
            <a:r>
              <a:rPr lang="en-US" sz="2200" dirty="0"/>
              <a:t>MA Organizations are given one CMS-Generated Attestation per enrollee in the CY18 National RADV encrypted enrollee data package located in the National RADV Document Library in HPMS</a:t>
            </a:r>
          </a:p>
          <a:p>
            <a:pPr marL="0" indent="0">
              <a:spcBef>
                <a:spcPts val="1200"/>
              </a:spcBef>
              <a:buNone/>
            </a:pPr>
            <a:endParaRPr lang="en-US" sz="2500" dirty="0"/>
          </a:p>
        </p:txBody>
      </p:sp>
    </p:spTree>
    <p:extLst>
      <p:ext uri="{BB962C8B-B14F-4D97-AF65-F5344CB8AC3E}">
        <p14:creationId xmlns:p14="http://schemas.microsoft.com/office/powerpoint/2010/main" val="2830748569"/>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9" name="Title 1"/>
          <p:cNvSpPr>
            <a:spLocks noGrp="1"/>
          </p:cNvSpPr>
          <p:nvPr>
            <p:ph type="title"/>
          </p:nvPr>
        </p:nvSpPr>
        <p:spPr>
          <a:xfrm>
            <a:off x="0" y="264042"/>
            <a:ext cx="9144000" cy="935588"/>
          </a:xfrm>
        </p:spPr>
        <p:txBody>
          <a:bodyPr/>
          <a:lstStyle/>
          <a:p>
            <a:r>
              <a:rPr lang="en-US" dirty="0"/>
              <a:t>CMS-Generated Attestations </a:t>
            </a:r>
            <a:r>
              <a:rPr lang="en-US" sz="3200" dirty="0"/>
              <a:t>(continued)</a:t>
            </a:r>
          </a:p>
        </p:txBody>
      </p:sp>
      <p:sp>
        <p:nvSpPr>
          <p:cNvPr id="43010" name="Content Placeholder 2"/>
          <p:cNvSpPr>
            <a:spLocks noGrp="1"/>
          </p:cNvSpPr>
          <p:nvPr>
            <p:ph idx="1"/>
          </p:nvPr>
        </p:nvSpPr>
        <p:spPr>
          <a:xfrm>
            <a:off x="457200" y="1668380"/>
            <a:ext cx="8229600" cy="4457784"/>
          </a:xfrm>
        </p:spPr>
        <p:txBody>
          <a:bodyPr>
            <a:noAutofit/>
          </a:bodyPr>
          <a:lstStyle/>
          <a:p>
            <a:pPr>
              <a:lnSpc>
                <a:spcPct val="90000"/>
              </a:lnSpc>
              <a:spcBef>
                <a:spcPts val="1000"/>
              </a:spcBef>
            </a:pPr>
            <a:r>
              <a:rPr lang="en-US" sz="2000" dirty="0"/>
              <a:t>If more than one attestation is needed, MA Organizations should print multiple forms</a:t>
            </a:r>
          </a:p>
          <a:p>
            <a:pPr>
              <a:lnSpc>
                <a:spcPct val="90000"/>
              </a:lnSpc>
              <a:spcBef>
                <a:spcPts val="1000"/>
              </a:spcBef>
            </a:pPr>
            <a:r>
              <a:rPr lang="en-US" sz="2000" dirty="0"/>
              <a:t>Completed CMS-Generated Attestations should be submitted to CMS according to the CMS-Generated Attestation Instructions provided in the National RADV Document Library in HPMS</a:t>
            </a:r>
          </a:p>
          <a:p>
            <a:pPr>
              <a:lnSpc>
                <a:spcPct val="110000"/>
              </a:lnSpc>
            </a:pPr>
            <a:r>
              <a:rPr lang="en-US" sz="2000" dirty="0"/>
              <a:t>Submit CMS-Generated Attestation (if applicable):</a:t>
            </a:r>
          </a:p>
          <a:p>
            <a:pPr lvl="1"/>
            <a:r>
              <a:rPr lang="en-US" sz="2000" dirty="0"/>
              <a:t>Check attestation to be sure it meets CMS requirements</a:t>
            </a:r>
          </a:p>
          <a:p>
            <a:pPr lvl="1"/>
            <a:r>
              <a:rPr lang="en-US" sz="2000" dirty="0"/>
              <a:t>If it does not meet CMS requirements, decide whether to request another attestation from the physician/practitioner</a:t>
            </a:r>
          </a:p>
          <a:p>
            <a:pPr lvl="1"/>
            <a:r>
              <a:rPr lang="en-US" sz="2000" dirty="0"/>
              <a:t>Create a PDF containing the attestation and medical record – collectively called the Medical Record File</a:t>
            </a:r>
          </a:p>
          <a:p>
            <a:pPr lvl="1"/>
            <a:r>
              <a:rPr lang="en-US" sz="2000" dirty="0"/>
              <a:t>Submit the Medical Record File via the “National RADV” module in HPMS</a:t>
            </a:r>
          </a:p>
          <a:p>
            <a:pPr>
              <a:lnSpc>
                <a:spcPct val="90000"/>
              </a:lnSpc>
              <a:spcBef>
                <a:spcPts val="1000"/>
              </a:spcBef>
            </a:pPr>
            <a:endParaRPr lang="en-US" sz="2000" dirty="0"/>
          </a:p>
        </p:txBody>
      </p:sp>
    </p:spTree>
    <p:extLst>
      <p:ext uri="{BB962C8B-B14F-4D97-AF65-F5344CB8AC3E}">
        <p14:creationId xmlns:p14="http://schemas.microsoft.com/office/powerpoint/2010/main" val="3292828107"/>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41158" y="1652338"/>
            <a:ext cx="8229600" cy="4654085"/>
          </a:xfrm>
        </p:spPr>
        <p:txBody>
          <a:bodyPr>
            <a:noAutofit/>
          </a:bodyPr>
          <a:lstStyle/>
          <a:p>
            <a:r>
              <a:rPr lang="en-US" sz="2100" dirty="0"/>
              <a:t>If a physician/practitioner submits medical records without signatures and/or credentials for more than one CMS-HCC, you must obtain individual CMS-Generated Attestations corresponding to each medical record and date of service</a:t>
            </a:r>
          </a:p>
          <a:p>
            <a:pPr>
              <a:lnSpc>
                <a:spcPct val="90000"/>
              </a:lnSpc>
            </a:pPr>
            <a:r>
              <a:rPr lang="en-US" sz="2100" dirty="0"/>
              <a:t>Are only allowed for medical records that the MA Organization indicates on the Medical Record Coversheet are to be coded according to physician/outpatient coding guidelines</a:t>
            </a:r>
          </a:p>
          <a:p>
            <a:pPr marL="339725" lvl="1">
              <a:lnSpc>
                <a:spcPct val="90000"/>
              </a:lnSpc>
              <a:buFont typeface="Arial" panose="020B0604020202020204" pitchFamily="34" charset="0"/>
              <a:buChar char="•"/>
            </a:pPr>
            <a:r>
              <a:rPr lang="en-US" sz="2100" dirty="0"/>
              <a:t>Must not be altered or edited</a:t>
            </a:r>
          </a:p>
          <a:p>
            <a:pPr marL="339725" lvl="1">
              <a:lnSpc>
                <a:spcPct val="90000"/>
              </a:lnSpc>
              <a:buFont typeface="Arial" panose="020B0604020202020204" pitchFamily="34" charset="0"/>
              <a:buChar char="•"/>
            </a:pPr>
            <a:r>
              <a:rPr lang="en-US" sz="2100" dirty="0"/>
              <a:t>Must only be signed by the physician/practitioner whose medical record is being submitted</a:t>
            </a:r>
          </a:p>
          <a:p>
            <a:pPr marL="339725" lvl="1">
              <a:lnSpc>
                <a:spcPct val="90000"/>
              </a:lnSpc>
              <a:buFont typeface="Arial" panose="020B0604020202020204" pitchFamily="34" charset="0"/>
              <a:buChar char="•"/>
            </a:pPr>
            <a:r>
              <a:rPr lang="en-US" sz="2100" dirty="0"/>
              <a:t>Must complete all blanks indicated</a:t>
            </a:r>
          </a:p>
          <a:p>
            <a:pPr marL="339725" lvl="1">
              <a:lnSpc>
                <a:spcPct val="90000"/>
              </a:lnSpc>
              <a:buFont typeface="Arial" panose="020B0604020202020204" pitchFamily="34" charset="0"/>
              <a:buChar char="•"/>
            </a:pPr>
            <a:r>
              <a:rPr lang="en-US" sz="2100" dirty="0"/>
              <a:t>‘Date of Service’ on the attestation and medical record must match</a:t>
            </a:r>
          </a:p>
          <a:p>
            <a:pPr marL="339725" lvl="1">
              <a:lnSpc>
                <a:spcPct val="90000"/>
              </a:lnSpc>
              <a:buFont typeface="Arial" panose="020B0604020202020204" pitchFamily="34" charset="0"/>
              <a:buChar char="•"/>
            </a:pPr>
            <a:r>
              <a:rPr lang="en-US" sz="2100" dirty="0"/>
              <a:t>Must not use MA Organization-generated attestations</a:t>
            </a:r>
          </a:p>
          <a:p>
            <a:pPr>
              <a:lnSpc>
                <a:spcPct val="110000"/>
              </a:lnSpc>
            </a:pPr>
            <a:endParaRPr lang="en-US" sz="2000" dirty="0"/>
          </a:p>
        </p:txBody>
      </p:sp>
      <p:sp>
        <p:nvSpPr>
          <p:cNvPr id="6" name="Title 1">
            <a:extLst>
              <a:ext uri="{FF2B5EF4-FFF2-40B4-BE49-F238E27FC236}">
                <a16:creationId xmlns:a16="http://schemas.microsoft.com/office/drawing/2014/main" id="{790AF0CD-3F07-424D-A116-51CE168EA321}"/>
              </a:ext>
            </a:extLst>
          </p:cNvPr>
          <p:cNvSpPr>
            <a:spLocks noGrp="1"/>
          </p:cNvSpPr>
          <p:nvPr>
            <p:ph type="title"/>
          </p:nvPr>
        </p:nvSpPr>
        <p:spPr>
          <a:xfrm>
            <a:off x="-16042" y="258884"/>
            <a:ext cx="9144000" cy="935588"/>
          </a:xfrm>
        </p:spPr>
        <p:txBody>
          <a:bodyPr/>
          <a:lstStyle/>
          <a:p>
            <a:r>
              <a:rPr lang="en-US" dirty="0"/>
              <a:t>CMS-Generated Attestations </a:t>
            </a:r>
            <a:r>
              <a:rPr lang="en-US" sz="3200" dirty="0"/>
              <a:t>(continued)</a:t>
            </a:r>
          </a:p>
        </p:txBody>
      </p:sp>
    </p:spTree>
    <p:extLst>
      <p:ext uri="{BB962C8B-B14F-4D97-AF65-F5344CB8AC3E}">
        <p14:creationId xmlns:p14="http://schemas.microsoft.com/office/powerpoint/2010/main" val="1895796329"/>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620254"/>
            <a:ext cx="8229600" cy="4505910"/>
          </a:xfrm>
        </p:spPr>
        <p:txBody>
          <a:bodyPr>
            <a:normAutofit/>
          </a:bodyPr>
          <a:lstStyle/>
          <a:p>
            <a:r>
              <a:rPr lang="en-US" sz="2400" b="1" dirty="0"/>
              <a:t>Attestation contains two sections:</a:t>
            </a:r>
          </a:p>
          <a:p>
            <a:pPr marL="1028700" lvl="1" indent="-571500">
              <a:buFont typeface="+mj-lt"/>
              <a:buAutoNum type="romanUcPeriod"/>
            </a:pPr>
            <a:r>
              <a:rPr lang="en-US" sz="2200" dirty="0"/>
              <a:t>Enrollee demographic information (pre-populated)</a:t>
            </a:r>
          </a:p>
          <a:p>
            <a:pPr marL="1495425" lvl="2" indent="-342900">
              <a:buFont typeface="Symbol" panose="05050102010706020507" pitchFamily="18" charset="2"/>
              <a:buChar char="-"/>
            </a:pPr>
            <a:r>
              <a:rPr lang="en-US" sz="2100" dirty="0"/>
              <a:t>Name</a:t>
            </a:r>
          </a:p>
          <a:p>
            <a:pPr marL="1495425" lvl="2" indent="-342900">
              <a:buFont typeface="Symbol" panose="05050102010706020507" pitchFamily="18" charset="2"/>
              <a:buChar char="-"/>
            </a:pPr>
            <a:r>
              <a:rPr lang="en-US" sz="2100" dirty="0"/>
              <a:t>DOB</a:t>
            </a:r>
          </a:p>
          <a:p>
            <a:pPr marL="1495425" lvl="2" indent="-342900">
              <a:buFont typeface="Symbol" panose="05050102010706020507" pitchFamily="18" charset="2"/>
              <a:buChar char="-"/>
            </a:pPr>
            <a:r>
              <a:rPr lang="en-US" sz="2100" dirty="0"/>
              <a:t>MBI</a:t>
            </a:r>
          </a:p>
          <a:p>
            <a:pPr marL="1495425" lvl="2" indent="-342900">
              <a:buFont typeface="Symbol" panose="05050102010706020507" pitchFamily="18" charset="2"/>
              <a:buChar char="-"/>
            </a:pPr>
            <a:r>
              <a:rPr lang="en-US" sz="2100" dirty="0"/>
              <a:t>HICN</a:t>
            </a:r>
          </a:p>
          <a:p>
            <a:pPr marL="1495425" lvl="2" indent="-342900">
              <a:buFont typeface="Symbol" panose="05050102010706020507" pitchFamily="18" charset="2"/>
              <a:buChar char="-"/>
            </a:pPr>
            <a:r>
              <a:rPr lang="en-US" sz="2100" dirty="0"/>
              <a:t>MA Contract name and Contract ID (H- or R-number)</a:t>
            </a:r>
          </a:p>
          <a:p>
            <a:pPr marL="1028700" lvl="1" indent="-571500">
              <a:buFont typeface="+mj-lt"/>
              <a:buAutoNum type="romanUcPeriod"/>
            </a:pPr>
            <a:r>
              <a:rPr lang="en-US" sz="2200" dirty="0"/>
              <a:t>Attestation statement</a:t>
            </a:r>
          </a:p>
          <a:p>
            <a:pPr marL="1495425" lvl="2" indent="-342900">
              <a:buFont typeface="Symbol" panose="05050102010706020507" pitchFamily="18" charset="2"/>
              <a:buChar char="-"/>
            </a:pPr>
            <a:r>
              <a:rPr lang="en-US" sz="2100" dirty="0"/>
              <a:t>To be completed by the physician/practitioner</a:t>
            </a:r>
          </a:p>
        </p:txBody>
      </p:sp>
      <p:sp>
        <p:nvSpPr>
          <p:cNvPr id="6" name="Title 1">
            <a:extLst>
              <a:ext uri="{FF2B5EF4-FFF2-40B4-BE49-F238E27FC236}">
                <a16:creationId xmlns:a16="http://schemas.microsoft.com/office/drawing/2014/main" id="{517E33F3-ABCC-4FAF-B90A-5912DF1E2D92}"/>
              </a:ext>
            </a:extLst>
          </p:cNvPr>
          <p:cNvSpPr>
            <a:spLocks noGrp="1"/>
          </p:cNvSpPr>
          <p:nvPr>
            <p:ph type="title"/>
          </p:nvPr>
        </p:nvSpPr>
        <p:spPr>
          <a:xfrm>
            <a:off x="0" y="425406"/>
            <a:ext cx="9144000" cy="935588"/>
          </a:xfrm>
        </p:spPr>
        <p:txBody>
          <a:bodyPr/>
          <a:lstStyle/>
          <a:p>
            <a:r>
              <a:rPr lang="en-US" dirty="0"/>
              <a:t>CMS-Generated Attestations </a:t>
            </a:r>
            <a:r>
              <a:rPr lang="en-US" sz="3200" dirty="0"/>
              <a:t>(continued)</a:t>
            </a:r>
          </a:p>
        </p:txBody>
      </p:sp>
    </p:spTree>
    <p:extLst>
      <p:ext uri="{BB962C8B-B14F-4D97-AF65-F5344CB8AC3E}">
        <p14:creationId xmlns:p14="http://schemas.microsoft.com/office/powerpoint/2010/main" val="109450076"/>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604212"/>
            <a:ext cx="8229600" cy="4521952"/>
          </a:xfrm>
        </p:spPr>
        <p:txBody>
          <a:bodyPr>
            <a:noAutofit/>
          </a:bodyPr>
          <a:lstStyle/>
          <a:p>
            <a:r>
              <a:rPr lang="en-US" sz="2400" b="1" dirty="0"/>
              <a:t>CMS-Generated Attestation will be reviewed for validity and may be deemed invalid because of the following:</a:t>
            </a:r>
          </a:p>
          <a:p>
            <a:pPr lvl="1"/>
            <a:r>
              <a:rPr lang="en-US" sz="2100" dirty="0"/>
              <a:t>Date of Service Mismatch (Date of service on medical record and coversheet differs from that on the CMS-Generated Attestation)</a:t>
            </a:r>
          </a:p>
          <a:p>
            <a:pPr lvl="1"/>
            <a:r>
              <a:rPr lang="en-US" sz="2100" dirty="0"/>
              <a:t>Unacceptable Credentials</a:t>
            </a:r>
          </a:p>
          <a:p>
            <a:pPr lvl="1"/>
            <a:r>
              <a:rPr lang="en-US" sz="2100" dirty="0"/>
              <a:t>Unacceptable Signature</a:t>
            </a:r>
          </a:p>
          <a:p>
            <a:pPr lvl="1"/>
            <a:r>
              <a:rPr lang="en-US" sz="2100" dirty="0"/>
              <a:t>Attestation Incomplete</a:t>
            </a:r>
          </a:p>
          <a:p>
            <a:pPr lvl="1"/>
            <a:r>
              <a:rPr lang="en-US" sz="2100" dirty="0"/>
              <a:t>Attestation Altered (Changes to any pre-populated information)</a:t>
            </a:r>
          </a:p>
          <a:p>
            <a:pPr lvl="1"/>
            <a:r>
              <a:rPr lang="en-US" sz="2100" dirty="0"/>
              <a:t>Inpatient Record</a:t>
            </a:r>
          </a:p>
          <a:p>
            <a:pPr lvl="1"/>
            <a:r>
              <a:rPr lang="en-US" sz="2100" dirty="0"/>
              <a:t>Not Legible</a:t>
            </a:r>
          </a:p>
          <a:p>
            <a:pPr lvl="1"/>
            <a:r>
              <a:rPr lang="en-US" sz="2100" dirty="0"/>
              <a:t>Incorrect Enrollee</a:t>
            </a:r>
          </a:p>
          <a:p>
            <a:pPr lvl="1"/>
            <a:r>
              <a:rPr lang="en-US" sz="2100" dirty="0"/>
              <a:t>Non-CMS-Generated Attestation</a:t>
            </a:r>
          </a:p>
        </p:txBody>
      </p:sp>
      <p:sp>
        <p:nvSpPr>
          <p:cNvPr id="6" name="Title 1">
            <a:extLst>
              <a:ext uri="{FF2B5EF4-FFF2-40B4-BE49-F238E27FC236}">
                <a16:creationId xmlns:a16="http://schemas.microsoft.com/office/drawing/2014/main" id="{037CC686-D1D5-4B24-91EC-2DCC8BC69556}"/>
              </a:ext>
            </a:extLst>
          </p:cNvPr>
          <p:cNvSpPr>
            <a:spLocks noGrp="1"/>
          </p:cNvSpPr>
          <p:nvPr>
            <p:ph type="title"/>
          </p:nvPr>
        </p:nvSpPr>
        <p:spPr>
          <a:xfrm>
            <a:off x="0" y="389548"/>
            <a:ext cx="9144000" cy="935588"/>
          </a:xfrm>
        </p:spPr>
        <p:txBody>
          <a:bodyPr/>
          <a:lstStyle/>
          <a:p>
            <a:r>
              <a:rPr lang="en-US" dirty="0"/>
              <a:t>CMS-Generated Attestations </a:t>
            </a:r>
            <a:r>
              <a:rPr lang="en-US" sz="3200" dirty="0"/>
              <a:t>(continued)</a:t>
            </a:r>
          </a:p>
        </p:txBody>
      </p:sp>
    </p:spTree>
    <p:extLst>
      <p:ext uri="{BB962C8B-B14F-4D97-AF65-F5344CB8AC3E}">
        <p14:creationId xmlns:p14="http://schemas.microsoft.com/office/powerpoint/2010/main" val="1197903023"/>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532377"/>
            <a:ext cx="9144000" cy="820423"/>
          </a:xfrm>
        </p:spPr>
        <p:txBody>
          <a:bodyPr/>
          <a:lstStyle/>
          <a:p>
            <a:r>
              <a:rPr lang="en-US" dirty="0"/>
              <a:t>Preparing </a:t>
            </a:r>
            <a:r>
              <a:rPr lang="en-US" dirty="0">
                <a:cs typeface="Arial" panose="020B0604020202020204" pitchFamily="34" charset="0"/>
              </a:rPr>
              <a:t>the Medical Record Submission Files</a:t>
            </a:r>
            <a:endParaRPr lang="en-US" dirty="0"/>
          </a:p>
        </p:txBody>
      </p:sp>
    </p:spTree>
    <p:extLst>
      <p:ext uri="{BB962C8B-B14F-4D97-AF65-F5344CB8AC3E}">
        <p14:creationId xmlns:p14="http://schemas.microsoft.com/office/powerpoint/2010/main" val="2964842843"/>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3" name="Title 1"/>
          <p:cNvSpPr>
            <a:spLocks noGrp="1"/>
          </p:cNvSpPr>
          <p:nvPr>
            <p:ph type="title"/>
          </p:nvPr>
        </p:nvSpPr>
        <p:spPr>
          <a:xfrm>
            <a:off x="0" y="0"/>
            <a:ext cx="9144000" cy="820423"/>
          </a:xfrm>
        </p:spPr>
        <p:txBody>
          <a:bodyPr/>
          <a:lstStyle/>
          <a:p>
            <a:r>
              <a:rPr lang="en-US" dirty="0"/>
              <a:t>Preparing </a:t>
            </a:r>
            <a:r>
              <a:rPr lang="en-US" dirty="0">
                <a:cs typeface="Arial" panose="020B0604020202020204" pitchFamily="34" charset="0"/>
              </a:rPr>
              <a:t>the Medical Record Submission Files</a:t>
            </a:r>
            <a:endParaRPr lang="en-US" dirty="0"/>
          </a:p>
        </p:txBody>
      </p:sp>
      <p:sp>
        <p:nvSpPr>
          <p:cNvPr id="3" name="Content Placeholder 2"/>
          <p:cNvSpPr>
            <a:spLocks noGrp="1"/>
          </p:cNvSpPr>
          <p:nvPr>
            <p:ph idx="1"/>
          </p:nvPr>
        </p:nvSpPr>
        <p:spPr>
          <a:xfrm>
            <a:off x="457200" y="1731748"/>
            <a:ext cx="8229600" cy="4297363"/>
          </a:xfrm>
        </p:spPr>
        <p:txBody>
          <a:bodyPr>
            <a:normAutofit fontScale="85000" lnSpcReduction="20000"/>
          </a:bodyPr>
          <a:lstStyle/>
          <a:p>
            <a:r>
              <a:rPr lang="en-US" sz="2500" dirty="0"/>
              <a:t>Do not submit extraneous documents (e.g., business cards, adhesive notes, coding/clinical evaluations, or coding documents)</a:t>
            </a:r>
          </a:p>
          <a:p>
            <a:r>
              <a:rPr lang="en-US" sz="2500" dirty="0"/>
              <a:t>Do not write on or mark the medical records</a:t>
            </a:r>
          </a:p>
          <a:p>
            <a:r>
              <a:rPr lang="en-US" sz="2500" dirty="0"/>
              <a:t>Do not highlight the medical records</a:t>
            </a:r>
          </a:p>
          <a:p>
            <a:r>
              <a:rPr lang="en-US" sz="2500" dirty="0"/>
              <a:t>Do not submit electronic medical record system “screen shots” in lieu of a medical record</a:t>
            </a:r>
          </a:p>
          <a:p>
            <a:r>
              <a:rPr lang="en-US" sz="2500" dirty="0"/>
              <a:t>Select a medical record and submit it according to the CY18 National RADV Medical Record Submission Instructions</a:t>
            </a:r>
          </a:p>
          <a:p>
            <a:r>
              <a:rPr lang="en-US" sz="2500" dirty="0"/>
              <a:t>Each Medical Record File should contain:</a:t>
            </a:r>
          </a:p>
          <a:p>
            <a:pPr marL="971550" lvl="1" indent="-514350">
              <a:buFont typeface="+mj-lt"/>
              <a:buAutoNum type="arabicPeriod"/>
            </a:pPr>
            <a:r>
              <a:rPr lang="en-US" sz="2300" dirty="0"/>
              <a:t>CMS-Generated Attestation, if applicable</a:t>
            </a:r>
          </a:p>
          <a:p>
            <a:pPr marL="971550" lvl="1" indent="-514350">
              <a:buFont typeface="+mj-lt"/>
              <a:buAutoNum type="arabicPeriod"/>
            </a:pPr>
            <a:r>
              <a:rPr lang="en-US" sz="2300" dirty="0"/>
              <a:t>Supporting medical record</a:t>
            </a:r>
          </a:p>
          <a:p>
            <a:r>
              <a:rPr lang="en-US" sz="2500" dirty="0"/>
              <a:t>Each Medical Record File can only contain one CMS-Generated Attestation and one corresponding medical record</a:t>
            </a:r>
            <a:endParaRPr lang="en-US" sz="2500" strike="sngStrike" dirty="0"/>
          </a:p>
          <a:p>
            <a:endParaRPr lang="en-US" sz="2000" dirty="0"/>
          </a:p>
          <a:p>
            <a:endParaRPr lang="en-US" sz="2000" dirty="0"/>
          </a:p>
        </p:txBody>
      </p:sp>
    </p:spTree>
    <p:extLst>
      <p:ext uri="{BB962C8B-B14F-4D97-AF65-F5344CB8AC3E}">
        <p14:creationId xmlns:p14="http://schemas.microsoft.com/office/powerpoint/2010/main" val="351652263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itle 11"/>
          <p:cNvSpPr>
            <a:spLocks noGrp="1"/>
          </p:cNvSpPr>
          <p:nvPr>
            <p:ph type="title"/>
          </p:nvPr>
        </p:nvSpPr>
        <p:spPr/>
        <p:txBody>
          <a:bodyPr/>
          <a:lstStyle/>
          <a:p>
            <a:r>
              <a:rPr lang="en-US" dirty="0"/>
              <a:t>Welcome &amp; Introductions</a:t>
            </a:r>
          </a:p>
        </p:txBody>
      </p:sp>
      <p:sp>
        <p:nvSpPr>
          <p:cNvPr id="2" name="Content Placeholder 1"/>
          <p:cNvSpPr>
            <a:spLocks noGrp="1"/>
          </p:cNvSpPr>
          <p:nvPr>
            <p:ph idx="1"/>
          </p:nvPr>
        </p:nvSpPr>
        <p:spPr/>
        <p:txBody>
          <a:bodyPr/>
          <a:lstStyle/>
          <a:p>
            <a:r>
              <a:rPr lang="en-US" dirty="0"/>
              <a:t>National RADV transitioned from Center for Medicare (CM) to OFM in 2019</a:t>
            </a:r>
          </a:p>
          <a:p>
            <a:r>
              <a:rPr lang="en-US" dirty="0"/>
              <a:t>National RADV = Part C Improper Payment Measure (IPM)</a:t>
            </a:r>
          </a:p>
          <a:p>
            <a:r>
              <a:rPr lang="en-US" dirty="0"/>
              <a:t>After CY18, CMS will refer to the program as Calendar Year 2019 Part C Improper Payment Measure</a:t>
            </a:r>
          </a:p>
        </p:txBody>
      </p:sp>
    </p:spTree>
    <p:extLst>
      <p:ext uri="{BB962C8B-B14F-4D97-AF65-F5344CB8AC3E}">
        <p14:creationId xmlns:p14="http://schemas.microsoft.com/office/powerpoint/2010/main" val="1568068821"/>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1" name="Title 1"/>
          <p:cNvSpPr>
            <a:spLocks noGrp="1"/>
          </p:cNvSpPr>
          <p:nvPr>
            <p:ph type="title"/>
          </p:nvPr>
        </p:nvSpPr>
        <p:spPr>
          <a:xfrm>
            <a:off x="0" y="0"/>
            <a:ext cx="9144000" cy="1275214"/>
          </a:xfrm>
        </p:spPr>
        <p:txBody>
          <a:bodyPr/>
          <a:lstStyle/>
          <a:p>
            <a:r>
              <a:rPr lang="en-US" dirty="0"/>
              <a:t>Preparing </a:t>
            </a:r>
            <a:r>
              <a:rPr lang="en-US" dirty="0">
                <a:cs typeface="Arial" panose="020B0604020202020204" pitchFamily="34" charset="0"/>
              </a:rPr>
              <a:t>the Medical Record Submission Files </a:t>
            </a:r>
            <a:r>
              <a:rPr lang="en-US" sz="3200" dirty="0">
                <a:cs typeface="Arial" panose="020B0604020202020204" pitchFamily="34" charset="0"/>
              </a:rPr>
              <a:t>(continued)</a:t>
            </a:r>
            <a:endParaRPr lang="en-US" sz="3200" strike="sngStrike" dirty="0"/>
          </a:p>
        </p:txBody>
      </p:sp>
      <p:sp>
        <p:nvSpPr>
          <p:cNvPr id="3" name="Content Placeholder 2"/>
          <p:cNvSpPr>
            <a:spLocks noGrp="1"/>
          </p:cNvSpPr>
          <p:nvPr>
            <p:ph idx="1"/>
          </p:nvPr>
        </p:nvSpPr>
        <p:spPr>
          <a:xfrm>
            <a:off x="457200" y="1586232"/>
            <a:ext cx="8229600" cy="4705805"/>
          </a:xfrm>
        </p:spPr>
        <p:txBody>
          <a:bodyPr>
            <a:noAutofit/>
          </a:bodyPr>
          <a:lstStyle/>
          <a:p>
            <a:pPr lvl="0"/>
            <a:r>
              <a:rPr lang="en-US" sz="2300" dirty="0"/>
              <a:t>Each Medical Record File must meet the following criteria: </a:t>
            </a:r>
          </a:p>
          <a:p>
            <a:pPr lvl="1"/>
            <a:r>
              <a:rPr lang="en-US" sz="2000" dirty="0"/>
              <a:t>Must be a PDF File</a:t>
            </a:r>
          </a:p>
          <a:p>
            <a:pPr lvl="1"/>
            <a:r>
              <a:rPr lang="en-US" sz="2000" dirty="0"/>
              <a:t>File name is less than 100 characters</a:t>
            </a:r>
          </a:p>
          <a:p>
            <a:pPr lvl="1"/>
            <a:r>
              <a:rPr lang="en-US" sz="2000" dirty="0"/>
              <a:t>File size is less than 50MB</a:t>
            </a:r>
          </a:p>
          <a:p>
            <a:pPr lvl="1"/>
            <a:r>
              <a:rPr lang="en-US" sz="2000" dirty="0"/>
              <a:t>PDF is not password protected</a:t>
            </a:r>
          </a:p>
          <a:p>
            <a:pPr lvl="1"/>
            <a:r>
              <a:rPr lang="en-US" sz="2000" dirty="0"/>
              <a:t>PDF does not have bookmarks or binders</a:t>
            </a:r>
          </a:p>
          <a:p>
            <a:pPr lvl="1"/>
            <a:r>
              <a:rPr lang="en-US" sz="2000" dirty="0"/>
              <a:t>PDF is not locked for editing</a:t>
            </a:r>
          </a:p>
          <a:p>
            <a:pPr lvl="1"/>
            <a:r>
              <a:rPr lang="en-US" sz="2000" dirty="0"/>
              <a:t>PDF is not encrypted</a:t>
            </a:r>
          </a:p>
          <a:p>
            <a:pPr marL="514350" indent="-457200"/>
            <a:r>
              <a:rPr lang="en-US" sz="2300" dirty="0"/>
              <a:t>If any of the criteria are not met, an error message is displayed with the failure reason on the top of the screen</a:t>
            </a:r>
          </a:p>
          <a:p>
            <a:pPr marL="514350" indent="-457200"/>
            <a:r>
              <a:rPr lang="en-US" sz="2300" dirty="0"/>
              <a:t>Upon successful submission, a confirmation message will display on the top of the page </a:t>
            </a:r>
          </a:p>
          <a:p>
            <a:pPr marL="457200" lvl="1" indent="0">
              <a:buNone/>
            </a:pPr>
            <a:endParaRPr lang="en-US" sz="2200" dirty="0"/>
          </a:p>
        </p:txBody>
      </p:sp>
    </p:spTree>
    <p:extLst>
      <p:ext uri="{BB962C8B-B14F-4D97-AF65-F5344CB8AC3E}">
        <p14:creationId xmlns:p14="http://schemas.microsoft.com/office/powerpoint/2010/main" val="3398519100"/>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652338"/>
            <a:ext cx="8229600" cy="4640886"/>
          </a:xfrm>
        </p:spPr>
        <p:txBody>
          <a:bodyPr>
            <a:normAutofit fontScale="70000" lnSpcReduction="20000"/>
          </a:bodyPr>
          <a:lstStyle/>
          <a:p>
            <a:pPr marL="0" indent="0">
              <a:buNone/>
            </a:pPr>
            <a:r>
              <a:rPr lang="en-US" sz="3600" b="1" dirty="0"/>
              <a:t>Summary of Medical Record Submission Process:</a:t>
            </a:r>
          </a:p>
          <a:p>
            <a:r>
              <a:rPr lang="en-US" dirty="0"/>
              <a:t>Review the NAT18 RADV Enrollee List, CMS-Generated Attestations, and Hospital and Provider Letters in the National RADV Document Library in HPMS</a:t>
            </a:r>
          </a:p>
          <a:p>
            <a:r>
              <a:rPr lang="en-US" dirty="0"/>
              <a:t>Request medical records and attestations for CMS-HCCs using hospital and provider letters (each containing a HIPAA fact sheet as the second page), and CMS-Generated Attestations (if applicable)</a:t>
            </a:r>
          </a:p>
          <a:p>
            <a:r>
              <a:rPr lang="en-US" dirty="0"/>
              <a:t>Have the physician/practitioner complete the CMS-Generated Attestation, if applicable</a:t>
            </a:r>
          </a:p>
          <a:p>
            <a:r>
              <a:rPr lang="en-US" dirty="0"/>
              <a:t>Choose a medical record for submission</a:t>
            </a:r>
          </a:p>
          <a:p>
            <a:r>
              <a:rPr lang="en-US" dirty="0"/>
              <a:t>Create a file containing PDF images of the CMS-Generated Attestation (if applicable) and related medical record</a:t>
            </a:r>
          </a:p>
          <a:p>
            <a:r>
              <a:rPr lang="en-US" dirty="0"/>
              <a:t>Log in to the “National RADV” module within HPMS, complete the Medical Record Coversheet and attach and submit the correct Medical Record File</a:t>
            </a:r>
          </a:p>
        </p:txBody>
      </p:sp>
      <p:sp>
        <p:nvSpPr>
          <p:cNvPr id="6" name="Title 1">
            <a:extLst>
              <a:ext uri="{FF2B5EF4-FFF2-40B4-BE49-F238E27FC236}">
                <a16:creationId xmlns:a16="http://schemas.microsoft.com/office/drawing/2014/main" id="{DFD0C8FF-F7D5-4DBE-96D0-72229D82F525}"/>
              </a:ext>
            </a:extLst>
          </p:cNvPr>
          <p:cNvSpPr>
            <a:spLocks noGrp="1"/>
          </p:cNvSpPr>
          <p:nvPr>
            <p:ph type="title"/>
          </p:nvPr>
        </p:nvSpPr>
        <p:spPr>
          <a:xfrm>
            <a:off x="0" y="0"/>
            <a:ext cx="9144000" cy="1275214"/>
          </a:xfrm>
        </p:spPr>
        <p:txBody>
          <a:bodyPr/>
          <a:lstStyle/>
          <a:p>
            <a:r>
              <a:rPr lang="en-US" dirty="0"/>
              <a:t>Preparing </a:t>
            </a:r>
            <a:r>
              <a:rPr lang="en-US" dirty="0">
                <a:cs typeface="Arial" panose="020B0604020202020204" pitchFamily="34" charset="0"/>
              </a:rPr>
              <a:t>the Medical Record Submission Files </a:t>
            </a:r>
            <a:r>
              <a:rPr lang="en-US" sz="3200" dirty="0">
                <a:cs typeface="Arial" panose="020B0604020202020204" pitchFamily="34" charset="0"/>
              </a:rPr>
              <a:t>(continued)</a:t>
            </a:r>
            <a:endParaRPr lang="en-US" sz="3200" strike="sngStrike" dirty="0"/>
          </a:p>
        </p:txBody>
      </p:sp>
    </p:spTree>
    <p:extLst>
      <p:ext uri="{BB962C8B-B14F-4D97-AF65-F5344CB8AC3E}">
        <p14:creationId xmlns:p14="http://schemas.microsoft.com/office/powerpoint/2010/main" val="4219088767"/>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560952"/>
            <a:ext cx="9144000" cy="820423"/>
          </a:xfrm>
        </p:spPr>
        <p:txBody>
          <a:bodyPr/>
          <a:lstStyle/>
          <a:p>
            <a:r>
              <a:rPr lang="en-US" dirty="0"/>
              <a:t>Receipt and Review of the Medical Records</a:t>
            </a:r>
          </a:p>
        </p:txBody>
      </p:sp>
    </p:spTree>
    <p:extLst>
      <p:ext uri="{BB962C8B-B14F-4D97-AF65-F5344CB8AC3E}">
        <p14:creationId xmlns:p14="http://schemas.microsoft.com/office/powerpoint/2010/main" val="3431818470"/>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Title 1"/>
          <p:cNvSpPr>
            <a:spLocks noGrp="1"/>
          </p:cNvSpPr>
          <p:nvPr>
            <p:ph type="title"/>
          </p:nvPr>
        </p:nvSpPr>
        <p:spPr>
          <a:xfrm>
            <a:off x="0" y="0"/>
            <a:ext cx="9144000" cy="820423"/>
          </a:xfrm>
        </p:spPr>
        <p:txBody>
          <a:bodyPr/>
          <a:lstStyle/>
          <a:p>
            <a:r>
              <a:rPr lang="en-US" dirty="0"/>
              <a:t>Receipt and Review of the Medical Records</a:t>
            </a:r>
          </a:p>
        </p:txBody>
      </p:sp>
      <p:sp>
        <p:nvSpPr>
          <p:cNvPr id="50179" name="Content Placeholder 2"/>
          <p:cNvSpPr>
            <a:spLocks noGrp="1"/>
          </p:cNvSpPr>
          <p:nvPr>
            <p:ph idx="1"/>
          </p:nvPr>
        </p:nvSpPr>
        <p:spPr/>
        <p:txBody>
          <a:bodyPr>
            <a:normAutofit fontScale="47500" lnSpcReduction="20000"/>
          </a:bodyPr>
          <a:lstStyle/>
          <a:p>
            <a:r>
              <a:rPr lang="en-US" sz="4200" dirty="0"/>
              <a:t>Submitted Medical Record Files are reviewed by CMS</a:t>
            </a:r>
          </a:p>
          <a:p>
            <a:r>
              <a:rPr lang="en-US" sz="4200" dirty="0"/>
              <a:t>MA Organizations with access to the “National RADV” module in HPMS may review the Submission Tab throughout the submission window period to identify valid or invalid submissions</a:t>
            </a:r>
          </a:p>
          <a:p>
            <a:r>
              <a:rPr lang="en-US" sz="4200" dirty="0"/>
              <a:t>Reasons for an invalid submission:</a:t>
            </a:r>
          </a:p>
          <a:p>
            <a:pPr lvl="1"/>
            <a:r>
              <a:rPr lang="en-US" sz="3600" dirty="0"/>
              <a:t>Wrong record/no name</a:t>
            </a:r>
          </a:p>
          <a:p>
            <a:pPr lvl="1"/>
            <a:r>
              <a:rPr lang="en-US" sz="3600" dirty="0"/>
              <a:t>Missing signature</a:t>
            </a:r>
          </a:p>
          <a:p>
            <a:pPr lvl="1"/>
            <a:r>
              <a:rPr lang="en-US" sz="3600" dirty="0"/>
              <a:t>Name variation</a:t>
            </a:r>
          </a:p>
          <a:p>
            <a:pPr lvl="1"/>
            <a:r>
              <a:rPr lang="en-US" sz="3600" dirty="0"/>
              <a:t>Date missing</a:t>
            </a:r>
          </a:p>
          <a:p>
            <a:pPr lvl="1"/>
            <a:r>
              <a:rPr lang="en-US" sz="3600" dirty="0"/>
              <a:t>Invalid provider type, lab only, super-bill, non-face to face, SNF</a:t>
            </a:r>
          </a:p>
          <a:p>
            <a:pPr lvl="1"/>
            <a:r>
              <a:rPr lang="en-US" sz="3600" dirty="0"/>
              <a:t>Credentials missing </a:t>
            </a:r>
          </a:p>
          <a:p>
            <a:pPr lvl="1"/>
            <a:r>
              <a:rPr lang="en-US" sz="3600" dirty="0"/>
              <a:t>Date outside data collection period</a:t>
            </a:r>
          </a:p>
          <a:p>
            <a:pPr lvl="1"/>
            <a:r>
              <a:rPr lang="en-US" sz="3600" dirty="0"/>
              <a:t>Provider type on the medical record doesn’t match the provider type selected on the Medical Record Coversheet</a:t>
            </a:r>
          </a:p>
          <a:p>
            <a:pPr lvl="1"/>
            <a:r>
              <a:rPr lang="en-US" sz="3600" dirty="0"/>
              <a:t>Other – A portion of the medical record appears to be missing, cutting and pasting a medical record, or medical record pages don’t flow correctly</a:t>
            </a:r>
          </a:p>
        </p:txBody>
      </p:sp>
    </p:spTree>
    <p:extLst>
      <p:ext uri="{BB962C8B-B14F-4D97-AF65-F5344CB8AC3E}">
        <p14:creationId xmlns:p14="http://schemas.microsoft.com/office/powerpoint/2010/main" val="1496173545"/>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260819"/>
          </a:xfrm>
        </p:spPr>
        <p:txBody>
          <a:bodyPr/>
          <a:lstStyle/>
          <a:p>
            <a:r>
              <a:rPr lang="en-US" dirty="0"/>
              <a:t>Receipt and Review of the Medical Records </a:t>
            </a:r>
            <a:r>
              <a:rPr lang="en-US" sz="3200" dirty="0"/>
              <a:t>(continued)</a:t>
            </a:r>
            <a:endParaRPr lang="en-US" sz="3200" b="0" strike="sngStrike" dirty="0"/>
          </a:p>
        </p:txBody>
      </p:sp>
      <p:sp>
        <p:nvSpPr>
          <p:cNvPr id="3" name="Content Placeholder 2"/>
          <p:cNvSpPr>
            <a:spLocks noGrp="1"/>
          </p:cNvSpPr>
          <p:nvPr>
            <p:ph idx="1"/>
          </p:nvPr>
        </p:nvSpPr>
        <p:spPr>
          <a:xfrm>
            <a:off x="457200" y="1604212"/>
            <a:ext cx="8229600" cy="4521952"/>
          </a:xfrm>
        </p:spPr>
        <p:txBody>
          <a:bodyPr>
            <a:normAutofit fontScale="55000" lnSpcReduction="20000"/>
          </a:bodyPr>
          <a:lstStyle/>
          <a:p>
            <a:r>
              <a:rPr lang="en-US" sz="5300" dirty="0"/>
              <a:t>The medical record coders will review the date (physician/outpatient records) or range of dates (inpatient records) entered on the Medical Record Coversheet</a:t>
            </a:r>
          </a:p>
          <a:p>
            <a:r>
              <a:rPr lang="en-US" sz="5300" dirty="0"/>
              <a:t>The coders will abstract all valid ICD-10-CM codes based on the documentation</a:t>
            </a:r>
          </a:p>
          <a:p>
            <a:pPr lvl="1">
              <a:lnSpc>
                <a:spcPct val="110000"/>
              </a:lnSpc>
            </a:pPr>
            <a:r>
              <a:rPr lang="en-US" sz="5300" dirty="0"/>
              <a:t>For example, if the medical record indicates pneumonia and congestive heart failure, they will abstract both diagnoses</a:t>
            </a:r>
          </a:p>
          <a:p>
            <a:pPr>
              <a:lnSpc>
                <a:spcPct val="110000"/>
              </a:lnSpc>
            </a:pPr>
            <a:r>
              <a:rPr lang="en-US" sz="5300" dirty="0"/>
              <a:t>All coding discrepancies are confirmed using two independent coders</a:t>
            </a:r>
          </a:p>
          <a:p>
            <a:pPr marL="0" indent="0">
              <a:lnSpc>
                <a:spcPct val="110000"/>
              </a:lnSpc>
              <a:buNone/>
            </a:pPr>
            <a:endParaRPr lang="en-US" sz="2400" strike="sngStrike" dirty="0"/>
          </a:p>
          <a:p>
            <a:pPr marL="457200" lvl="1" indent="0">
              <a:lnSpc>
                <a:spcPct val="110000"/>
              </a:lnSpc>
              <a:buNone/>
            </a:pPr>
            <a:endParaRPr lang="en-US" sz="2000" dirty="0"/>
          </a:p>
        </p:txBody>
      </p:sp>
    </p:spTree>
    <p:extLst>
      <p:ext uri="{BB962C8B-B14F-4D97-AF65-F5344CB8AC3E}">
        <p14:creationId xmlns:p14="http://schemas.microsoft.com/office/powerpoint/2010/main" val="2474269950"/>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580002"/>
            <a:ext cx="9144000" cy="820423"/>
          </a:xfrm>
        </p:spPr>
        <p:txBody>
          <a:bodyPr/>
          <a:lstStyle/>
          <a:p>
            <a:r>
              <a:rPr lang="en-US" dirty="0"/>
              <a:t>Medical Record Submission Feedback</a:t>
            </a:r>
          </a:p>
        </p:txBody>
      </p:sp>
    </p:spTree>
    <p:extLst>
      <p:ext uri="{BB962C8B-B14F-4D97-AF65-F5344CB8AC3E}">
        <p14:creationId xmlns:p14="http://schemas.microsoft.com/office/powerpoint/2010/main" val="1325348323"/>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42126"/>
            <a:ext cx="9144000" cy="820423"/>
          </a:xfrm>
        </p:spPr>
        <p:txBody>
          <a:bodyPr/>
          <a:lstStyle/>
          <a:p>
            <a:r>
              <a:rPr lang="en-US" dirty="0"/>
              <a:t>Medical Record Submission Feedback</a:t>
            </a:r>
          </a:p>
        </p:txBody>
      </p:sp>
      <p:sp>
        <p:nvSpPr>
          <p:cNvPr id="3" name="Content Placeholder 2"/>
          <p:cNvSpPr>
            <a:spLocks noGrp="1"/>
          </p:cNvSpPr>
          <p:nvPr>
            <p:ph idx="1"/>
          </p:nvPr>
        </p:nvSpPr>
        <p:spPr>
          <a:xfrm>
            <a:off x="476250" y="1771650"/>
            <a:ext cx="8229600" cy="3733799"/>
          </a:xfrm>
        </p:spPr>
        <p:txBody>
          <a:bodyPr>
            <a:normAutofit fontScale="92500" lnSpcReduction="10000"/>
          </a:bodyPr>
          <a:lstStyle/>
          <a:p>
            <a:r>
              <a:rPr lang="en-US" sz="2800" dirty="0"/>
              <a:t>Feedback on acceptability of submitted medical records and attestations is available within HPMS throughout the submission window period</a:t>
            </a:r>
          </a:p>
          <a:p>
            <a:r>
              <a:rPr lang="en-US" sz="2800" dirty="0"/>
              <a:t>MA Organizations are encouraged to submit early in the “National RADV” module in order to take advantage of the feedback available in HPMS</a:t>
            </a:r>
          </a:p>
          <a:p>
            <a:pPr>
              <a:spcBef>
                <a:spcPts val="1200"/>
              </a:spcBef>
            </a:pPr>
            <a:r>
              <a:rPr lang="en-US" sz="2800" dirty="0"/>
              <a:t>Submissions with file format or validity issues should be corrected and resubmitted before the submission deadline: </a:t>
            </a:r>
            <a:r>
              <a:rPr lang="en-US" sz="2800" b="1" dirty="0"/>
              <a:t>June 8, 2020</a:t>
            </a:r>
          </a:p>
        </p:txBody>
      </p:sp>
      <p:sp>
        <p:nvSpPr>
          <p:cNvPr id="4" name="TextBox 3"/>
          <p:cNvSpPr txBox="1"/>
          <p:nvPr/>
        </p:nvSpPr>
        <p:spPr>
          <a:xfrm>
            <a:off x="574106" y="5304368"/>
            <a:ext cx="8188893" cy="1015663"/>
          </a:xfrm>
          <a:prstGeom prst="rect">
            <a:avLst/>
          </a:prstGeom>
          <a:noFill/>
          <a:ln w="9525" cap="flat" cmpd="sng" algn="ctr">
            <a:solidFill>
              <a:schemeClr val="dk1"/>
            </a:solidFill>
            <a:prstDash val="solid"/>
            <a:round/>
            <a:headEnd type="none" w="med" len="med"/>
            <a:tailEnd type="none" w="med" len="med"/>
          </a:ln>
        </p:spPr>
        <p:style>
          <a:lnRef idx="0">
            <a:scrgbClr r="0" g="0" b="0"/>
          </a:lnRef>
          <a:fillRef idx="0">
            <a:scrgbClr r="0" g="0" b="0"/>
          </a:fillRef>
          <a:effectRef idx="0">
            <a:scrgbClr r="0" g="0" b="0"/>
          </a:effectRef>
          <a:fontRef idx="minor">
            <a:schemeClr val="dk1"/>
          </a:fontRef>
        </p:style>
        <p:txBody>
          <a:bodyPr wrap="square" rtlCol="0">
            <a:spAutoFit/>
          </a:bodyPr>
          <a:lstStyle/>
          <a:p>
            <a:pPr algn="ctr"/>
            <a:r>
              <a:rPr lang="en-US" sz="2000" dirty="0">
                <a:solidFill>
                  <a:schemeClr val="tx1"/>
                </a:solidFill>
                <a:latin typeface="+mj-lt"/>
                <a:cs typeface="Arial" panose="020B0604020202020204" pitchFamily="34" charset="0"/>
              </a:rPr>
              <a:t>MA Organizations are encouraged to monitor the Submission Tab in the “National RADV” module within HPMS in regular intervals to identify submissions that should </a:t>
            </a:r>
            <a:r>
              <a:rPr lang="en-US" sz="2000" dirty="0">
                <a:latin typeface="+mj-lt"/>
                <a:cs typeface="Arial" panose="020B0604020202020204" pitchFamily="34" charset="0"/>
              </a:rPr>
              <a:t>be corrected and resubmitted.</a:t>
            </a:r>
          </a:p>
        </p:txBody>
      </p:sp>
    </p:spTree>
    <p:extLst>
      <p:ext uri="{BB962C8B-B14F-4D97-AF65-F5344CB8AC3E}">
        <p14:creationId xmlns:p14="http://schemas.microsoft.com/office/powerpoint/2010/main" val="3012747940"/>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0" y="173372"/>
            <a:ext cx="9144000" cy="1164444"/>
          </a:xfrm>
        </p:spPr>
        <p:txBody>
          <a:bodyPr/>
          <a:lstStyle/>
          <a:p>
            <a:r>
              <a:rPr lang="en-US" dirty="0"/>
              <a:t>Medical Record Submission Feedback </a:t>
            </a:r>
            <a:r>
              <a:rPr lang="en-US" sz="3200" dirty="0"/>
              <a:t>(continued)</a:t>
            </a:r>
          </a:p>
        </p:txBody>
      </p:sp>
      <p:sp>
        <p:nvSpPr>
          <p:cNvPr id="2" name="Content Placeholder 1"/>
          <p:cNvSpPr>
            <a:spLocks noGrp="1"/>
          </p:cNvSpPr>
          <p:nvPr>
            <p:ph idx="1"/>
          </p:nvPr>
        </p:nvSpPr>
        <p:spPr>
          <a:xfrm>
            <a:off x="457200" y="1812759"/>
            <a:ext cx="8229600" cy="4377574"/>
          </a:xfrm>
        </p:spPr>
        <p:txBody>
          <a:bodyPr>
            <a:normAutofit fontScale="77500" lnSpcReduction="20000"/>
          </a:bodyPr>
          <a:lstStyle/>
          <a:p>
            <a:pPr marL="0" indent="0">
              <a:buNone/>
            </a:pPr>
            <a:r>
              <a:rPr lang="en-US" sz="3500" b="1" dirty="0"/>
              <a:t>Interim Findings Reports:</a:t>
            </a:r>
          </a:p>
          <a:p>
            <a:r>
              <a:rPr lang="en-US" sz="3100" dirty="0"/>
              <a:t>The report will show whether the sampled CMS-HCC has   been found, as an exact match</a:t>
            </a:r>
            <a:endParaRPr lang="en-US" sz="3100" strike="sngStrike" dirty="0"/>
          </a:p>
          <a:p>
            <a:pPr lvl="1"/>
            <a:r>
              <a:rPr lang="en-US" sz="3100" dirty="0"/>
              <a:t>Will not detail whether a higher or lower manifestation has been found within the CMS-HCC hierarchy</a:t>
            </a:r>
          </a:p>
          <a:p>
            <a:pPr lvl="1"/>
            <a:r>
              <a:rPr lang="en-US" sz="3100" dirty="0"/>
              <a:t>Will not show any additional CMS-HCCs</a:t>
            </a:r>
          </a:p>
          <a:p>
            <a:r>
              <a:rPr lang="en-US" sz="3100" dirty="0"/>
              <a:t>Do not rely solely on the report for medical record validity status</a:t>
            </a:r>
          </a:p>
          <a:p>
            <a:pPr lvl="1"/>
            <a:r>
              <a:rPr lang="en-US" sz="3100" dirty="0"/>
              <a:t>HPMS is the definitive source for validity/invalidity status</a:t>
            </a:r>
          </a:p>
          <a:p>
            <a:r>
              <a:rPr lang="en-US" sz="3100" dirty="0"/>
              <a:t>The report will show results for coding steps as of a certain cutoff date</a:t>
            </a:r>
          </a:p>
        </p:txBody>
      </p:sp>
    </p:spTree>
    <p:extLst>
      <p:ext uri="{BB962C8B-B14F-4D97-AF65-F5344CB8AC3E}">
        <p14:creationId xmlns:p14="http://schemas.microsoft.com/office/powerpoint/2010/main" val="3723364265"/>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807367"/>
            <a:ext cx="8229600" cy="2021307"/>
          </a:xfrm>
        </p:spPr>
        <p:txBody>
          <a:bodyPr>
            <a:noAutofit/>
          </a:bodyPr>
          <a:lstStyle/>
          <a:p>
            <a:pPr marL="0" indent="0" algn="ctr">
              <a:buNone/>
            </a:pPr>
            <a:r>
              <a:rPr lang="en-US" sz="4400" b="1" dirty="0"/>
              <a:t>CY18 National RADV Important Reminders and Contact Information</a:t>
            </a:r>
          </a:p>
        </p:txBody>
      </p:sp>
    </p:spTree>
    <p:extLst>
      <p:ext uri="{BB962C8B-B14F-4D97-AF65-F5344CB8AC3E}">
        <p14:creationId xmlns:p14="http://schemas.microsoft.com/office/powerpoint/2010/main" val="1450573126"/>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p:txBody>
          <a:bodyPr/>
          <a:lstStyle/>
          <a:p>
            <a:r>
              <a:rPr lang="en-US" dirty="0"/>
              <a:t>Important Reminders</a:t>
            </a:r>
          </a:p>
        </p:txBody>
      </p:sp>
      <p:sp>
        <p:nvSpPr>
          <p:cNvPr id="8195" name="Content Placeholder 2"/>
          <p:cNvSpPr>
            <a:spLocks noGrp="1"/>
          </p:cNvSpPr>
          <p:nvPr>
            <p:ph idx="1"/>
          </p:nvPr>
        </p:nvSpPr>
        <p:spPr/>
        <p:txBody>
          <a:bodyPr>
            <a:normAutofit fontScale="85000" lnSpcReduction="20000"/>
          </a:bodyPr>
          <a:lstStyle/>
          <a:p>
            <a:r>
              <a:rPr lang="en-US" dirty="0"/>
              <a:t>Ensure confidentiality of beneficiary information</a:t>
            </a:r>
          </a:p>
          <a:p>
            <a:r>
              <a:rPr lang="en-US" dirty="0"/>
              <a:t>Do not submit any medical records via email</a:t>
            </a:r>
          </a:p>
          <a:p>
            <a:r>
              <a:rPr lang="en-US" dirty="0"/>
              <a:t>Do not direct providers to send documentation to any NAT18 RADV or HPMS mailbox</a:t>
            </a:r>
          </a:p>
          <a:p>
            <a:r>
              <a:rPr lang="en-US" dirty="0"/>
              <a:t>Do not instruct providers to submit records directly to CMS</a:t>
            </a:r>
          </a:p>
          <a:p>
            <a:r>
              <a:rPr lang="en-US" dirty="0"/>
              <a:t>Compromise of PHI or PII will be reported to the CMS Computer Security Incident Response Team</a:t>
            </a:r>
          </a:p>
          <a:p>
            <a:r>
              <a:rPr lang="en-US" dirty="0"/>
              <a:t>All submissions must comply with requirements defined in the CY18 National RADV Medical Record Submission Instructions</a:t>
            </a:r>
          </a:p>
        </p:txBody>
      </p:sp>
    </p:spTree>
    <p:extLst>
      <p:ext uri="{BB962C8B-B14F-4D97-AF65-F5344CB8AC3E}">
        <p14:creationId xmlns:p14="http://schemas.microsoft.com/office/powerpoint/2010/main" val="366996078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itle 11"/>
          <p:cNvSpPr>
            <a:spLocks noGrp="1"/>
          </p:cNvSpPr>
          <p:nvPr>
            <p:ph type="title"/>
          </p:nvPr>
        </p:nvSpPr>
        <p:spPr/>
        <p:txBody>
          <a:bodyPr/>
          <a:lstStyle/>
          <a:p>
            <a:r>
              <a:rPr lang="en-US" dirty="0"/>
              <a:t>Agenda</a:t>
            </a:r>
          </a:p>
        </p:txBody>
      </p:sp>
      <p:sp>
        <p:nvSpPr>
          <p:cNvPr id="2" name="Content Placeholder 1"/>
          <p:cNvSpPr>
            <a:spLocks noGrp="1"/>
          </p:cNvSpPr>
          <p:nvPr>
            <p:ph idx="1"/>
          </p:nvPr>
        </p:nvSpPr>
        <p:spPr>
          <a:xfrm>
            <a:off x="457200" y="1716833"/>
            <a:ext cx="8229600" cy="4590661"/>
          </a:xfrm>
        </p:spPr>
        <p:txBody>
          <a:bodyPr>
            <a:normAutofit fontScale="55000" lnSpcReduction="20000"/>
          </a:bodyPr>
          <a:lstStyle/>
          <a:p>
            <a:pPr marL="514350" indent="-514350">
              <a:spcBef>
                <a:spcPts val="1000"/>
              </a:spcBef>
              <a:buFont typeface="+mj-lt"/>
              <a:buAutoNum type="arabicPeriod"/>
            </a:pPr>
            <a:r>
              <a:rPr lang="en-US" dirty="0"/>
              <a:t>CY18 National RADV Overview</a:t>
            </a:r>
            <a:endParaRPr lang="en-US" b="1" dirty="0"/>
          </a:p>
          <a:p>
            <a:pPr marL="514350" indent="-514350">
              <a:spcBef>
                <a:spcPts val="1000"/>
              </a:spcBef>
              <a:buFont typeface="+mj-lt"/>
              <a:buAutoNum type="arabicPeriod"/>
            </a:pPr>
            <a:r>
              <a:rPr lang="en-US" dirty="0"/>
              <a:t>Health Plan Management System (HPMS) Overview</a:t>
            </a:r>
            <a:endParaRPr lang="en-US" b="1" dirty="0"/>
          </a:p>
          <a:p>
            <a:pPr marL="514350" indent="-514350">
              <a:spcBef>
                <a:spcPts val="1000"/>
              </a:spcBef>
              <a:buFont typeface="+mj-lt"/>
              <a:buAutoNum type="arabicPeriod"/>
            </a:pPr>
            <a:r>
              <a:rPr lang="en-US" dirty="0"/>
              <a:t>CY18 National RADV Sample Overview</a:t>
            </a:r>
            <a:endParaRPr lang="en-US" b="1" dirty="0"/>
          </a:p>
          <a:p>
            <a:pPr marL="514350" indent="-514350">
              <a:spcBef>
                <a:spcPts val="1000"/>
              </a:spcBef>
              <a:buFont typeface="+mj-lt"/>
              <a:buAutoNum type="arabicPeriod"/>
            </a:pPr>
            <a:r>
              <a:rPr lang="en-US" dirty="0"/>
              <a:t>Medical Record Request Process</a:t>
            </a:r>
            <a:endParaRPr lang="en-US" b="1" dirty="0"/>
          </a:p>
          <a:p>
            <a:pPr marL="514350" indent="-514350">
              <a:spcBef>
                <a:spcPts val="1000"/>
              </a:spcBef>
              <a:buFont typeface="+mj-lt"/>
              <a:buAutoNum type="arabicPeriod"/>
            </a:pPr>
            <a:r>
              <a:rPr lang="en-US" dirty="0"/>
              <a:t>Medical Record Submission Process</a:t>
            </a:r>
            <a:endParaRPr lang="en-US" b="1" dirty="0"/>
          </a:p>
          <a:p>
            <a:pPr marL="514350" indent="-514350">
              <a:spcBef>
                <a:spcPts val="1000"/>
              </a:spcBef>
              <a:buFont typeface="+mj-lt"/>
              <a:buAutoNum type="arabicPeriod"/>
            </a:pPr>
            <a:r>
              <a:rPr lang="en-US" dirty="0"/>
              <a:t>CMS-Generated Attestations</a:t>
            </a:r>
            <a:endParaRPr lang="en-US" b="1" dirty="0"/>
          </a:p>
          <a:p>
            <a:pPr marL="514350" indent="-514350">
              <a:spcBef>
                <a:spcPts val="1000"/>
              </a:spcBef>
              <a:buFont typeface="+mj-lt"/>
              <a:buAutoNum type="arabicPeriod"/>
            </a:pPr>
            <a:r>
              <a:rPr lang="en-US" dirty="0"/>
              <a:t>Preparing the Medical Record Submission Files</a:t>
            </a:r>
            <a:endParaRPr lang="en-US" b="1" dirty="0"/>
          </a:p>
          <a:p>
            <a:pPr marL="514350" indent="-514350">
              <a:spcBef>
                <a:spcPts val="1000"/>
              </a:spcBef>
              <a:buFont typeface="+mj-lt"/>
              <a:buAutoNum type="arabicPeriod"/>
            </a:pPr>
            <a:r>
              <a:rPr lang="en-US" dirty="0"/>
              <a:t>Receipt and Review of the Medical Records</a:t>
            </a:r>
            <a:endParaRPr lang="en-US" b="1" dirty="0"/>
          </a:p>
          <a:p>
            <a:pPr marL="514350" indent="-514350">
              <a:spcBef>
                <a:spcPts val="1000"/>
              </a:spcBef>
              <a:buFont typeface="+mj-lt"/>
              <a:buAutoNum type="arabicPeriod"/>
            </a:pPr>
            <a:r>
              <a:rPr lang="en-US" dirty="0"/>
              <a:t>Medical Record Submission Feedback</a:t>
            </a:r>
            <a:endParaRPr lang="en-US" b="1" strike="sngStrike" dirty="0"/>
          </a:p>
          <a:p>
            <a:pPr marL="514350" indent="-514350">
              <a:spcBef>
                <a:spcPts val="1000"/>
              </a:spcBef>
              <a:buFont typeface="+mj-lt"/>
              <a:buAutoNum type="arabicPeriod"/>
            </a:pPr>
            <a:r>
              <a:rPr lang="en-US" dirty="0"/>
              <a:t>CY18 National RADV Important Reminders and Contact Information</a:t>
            </a:r>
            <a:endParaRPr lang="en-US" b="1" dirty="0"/>
          </a:p>
          <a:p>
            <a:pPr marL="514350" indent="-514350">
              <a:spcBef>
                <a:spcPts val="1000"/>
              </a:spcBef>
              <a:buFont typeface="+mj-lt"/>
              <a:buAutoNum type="arabicPeriod"/>
            </a:pPr>
            <a:r>
              <a:rPr lang="en-US" dirty="0"/>
              <a:t>HPMS Demonstration</a:t>
            </a:r>
          </a:p>
          <a:p>
            <a:pPr marL="514350" indent="-514350">
              <a:spcBef>
                <a:spcPts val="1000"/>
              </a:spcBef>
              <a:buFont typeface="+mj-lt"/>
              <a:buAutoNum type="arabicPeriod"/>
            </a:pPr>
            <a:r>
              <a:rPr lang="en-US" dirty="0"/>
              <a:t>Question &amp; Answer Session</a:t>
            </a:r>
            <a:endParaRPr lang="en-US" b="1" dirty="0"/>
          </a:p>
          <a:p>
            <a:pPr marL="514350" indent="-514350">
              <a:spcBef>
                <a:spcPts val="1000"/>
              </a:spcBef>
              <a:buFont typeface="+mj-lt"/>
              <a:buAutoNum type="arabicPeriod"/>
            </a:pPr>
            <a:r>
              <a:rPr lang="en-US" dirty="0"/>
              <a:t>CY18 National RADV Final Reminders</a:t>
            </a:r>
            <a:endParaRPr lang="en-US" b="1" dirty="0"/>
          </a:p>
        </p:txBody>
      </p:sp>
    </p:spTree>
    <p:extLst>
      <p:ext uri="{BB962C8B-B14F-4D97-AF65-F5344CB8AC3E}">
        <p14:creationId xmlns:p14="http://schemas.microsoft.com/office/powerpoint/2010/main" val="1613284079"/>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itle 11"/>
          <p:cNvSpPr>
            <a:spLocks noGrp="1"/>
          </p:cNvSpPr>
          <p:nvPr>
            <p:ph type="title"/>
          </p:nvPr>
        </p:nvSpPr>
        <p:spPr/>
        <p:txBody>
          <a:bodyPr/>
          <a:lstStyle/>
          <a:p>
            <a:r>
              <a:rPr lang="en-US" dirty="0"/>
              <a:t>Contact Information</a:t>
            </a:r>
          </a:p>
        </p:txBody>
      </p:sp>
      <p:sp>
        <p:nvSpPr>
          <p:cNvPr id="2" name="Content Placeholder 1"/>
          <p:cNvSpPr>
            <a:spLocks noGrp="1"/>
          </p:cNvSpPr>
          <p:nvPr>
            <p:ph idx="1"/>
          </p:nvPr>
        </p:nvSpPr>
        <p:spPr>
          <a:xfrm>
            <a:off x="457200" y="1643450"/>
            <a:ext cx="8229600" cy="4744994"/>
          </a:xfrm>
        </p:spPr>
        <p:txBody>
          <a:bodyPr>
            <a:normAutofit fontScale="85000" lnSpcReduction="20000"/>
          </a:bodyPr>
          <a:lstStyle/>
          <a:p>
            <a:r>
              <a:rPr lang="en-US" dirty="0"/>
              <a:t>HPMS User Access Help</a:t>
            </a:r>
          </a:p>
          <a:p>
            <a:pPr marL="857250" lvl="1" indent="-457200">
              <a:buFont typeface="Calibri" panose="020F0502020204030204" pitchFamily="34" charset="0"/>
              <a:buChar char="–"/>
            </a:pPr>
            <a:r>
              <a:rPr lang="en-US" dirty="0"/>
              <a:t>Password resets, status on your new account, HPMS login issues, and access to the “National RADV” module</a:t>
            </a:r>
          </a:p>
          <a:p>
            <a:pPr marL="857250" lvl="1" indent="-457200">
              <a:buFont typeface="Calibri" panose="020F0502020204030204" pitchFamily="34" charset="0"/>
              <a:buChar char="–"/>
            </a:pPr>
            <a:r>
              <a:rPr lang="en-US" dirty="0"/>
              <a:t>Call CMS Help Desk: 1-800-562-1963</a:t>
            </a:r>
          </a:p>
          <a:p>
            <a:pPr marL="857250" lvl="1" indent="-457200">
              <a:buFont typeface="Calibri" panose="020F0502020204030204" pitchFamily="34" charset="0"/>
              <a:buChar char="–"/>
            </a:pPr>
            <a:r>
              <a:rPr lang="en-US" dirty="0"/>
              <a:t>Email: </a:t>
            </a:r>
            <a:r>
              <a:rPr lang="en-US" sz="2800" dirty="0">
                <a:hlinkClick r:id="rId3"/>
              </a:rPr>
              <a:t>hpms_access@cms.hhs.gov</a:t>
            </a:r>
            <a:r>
              <a:rPr lang="en-US" sz="2800" dirty="0"/>
              <a:t>   </a:t>
            </a:r>
            <a:r>
              <a:rPr lang="en-US" dirty="0"/>
              <a:t>	</a:t>
            </a:r>
          </a:p>
          <a:p>
            <a:r>
              <a:rPr lang="en-US" dirty="0"/>
              <a:t>HPMS Help</a:t>
            </a:r>
          </a:p>
          <a:p>
            <a:pPr marL="857250" lvl="1" indent="-457200">
              <a:buFont typeface="Calibri" panose="020F0502020204030204" pitchFamily="34" charset="0"/>
              <a:buChar char="–"/>
            </a:pPr>
            <a:r>
              <a:rPr lang="en-US" dirty="0"/>
              <a:t>For all other HPMS questions not related to user access email: </a:t>
            </a:r>
            <a:r>
              <a:rPr lang="en-US" dirty="0">
                <a:hlinkClick r:id="rId4"/>
              </a:rPr>
              <a:t>hpms@cms.hhs.gov</a:t>
            </a:r>
            <a:r>
              <a:rPr lang="en-US" dirty="0"/>
              <a:t> </a:t>
            </a:r>
          </a:p>
          <a:p>
            <a:r>
              <a:rPr lang="en-US" dirty="0"/>
              <a:t>CY18 National RADV inquiries</a:t>
            </a:r>
          </a:p>
          <a:p>
            <a:pPr marL="857250" lvl="1" indent="-457200">
              <a:buFont typeface="Calibri" panose="020F0502020204030204" pitchFamily="34" charset="0"/>
              <a:buChar char="–"/>
            </a:pPr>
            <a:r>
              <a:rPr lang="en-US" dirty="0"/>
              <a:t>For CY18 National RADV questions email: </a:t>
            </a:r>
            <a:r>
              <a:rPr lang="en-US" dirty="0">
                <a:hlinkClick r:id="rId5"/>
              </a:rPr>
              <a:t>nationalradv@cms.hhs.gov</a:t>
            </a:r>
            <a:r>
              <a:rPr lang="en-US" dirty="0"/>
              <a:t>  </a:t>
            </a:r>
          </a:p>
          <a:p>
            <a:pPr marL="457200" lvl="1" indent="0" algn="ctr">
              <a:buNone/>
            </a:pPr>
            <a:endParaRPr lang="en-US" sz="1100" dirty="0"/>
          </a:p>
          <a:p>
            <a:pPr marL="457200" lvl="1" indent="0" algn="ctr">
              <a:buNone/>
            </a:pPr>
            <a:r>
              <a:rPr lang="en-US" b="1" u="sng" dirty="0"/>
              <a:t>Please do not email PHI or PII to any mailbox</a:t>
            </a:r>
          </a:p>
          <a:p>
            <a:pPr lvl="1"/>
            <a:endParaRPr lang="en-US" dirty="0"/>
          </a:p>
          <a:p>
            <a:endParaRPr lang="en-US" dirty="0"/>
          </a:p>
        </p:txBody>
      </p:sp>
    </p:spTree>
    <p:extLst>
      <p:ext uri="{BB962C8B-B14F-4D97-AF65-F5344CB8AC3E}">
        <p14:creationId xmlns:p14="http://schemas.microsoft.com/office/powerpoint/2010/main" val="2557843119"/>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240506"/>
            <a:ext cx="8229600" cy="850232"/>
          </a:xfrm>
        </p:spPr>
        <p:txBody>
          <a:bodyPr>
            <a:noAutofit/>
          </a:bodyPr>
          <a:lstStyle/>
          <a:p>
            <a:pPr marL="0" indent="0" algn="ctr">
              <a:buNone/>
            </a:pPr>
            <a:r>
              <a:rPr lang="en-US" sz="4400" b="1" dirty="0"/>
              <a:t>HPMS Demonstration</a:t>
            </a:r>
          </a:p>
          <a:p>
            <a:pPr marL="0" indent="0" algn="ctr">
              <a:buNone/>
            </a:pPr>
            <a:endParaRPr lang="en-US" sz="4400" b="1" strike="sngStrike" dirty="0">
              <a:solidFill>
                <a:srgbClr val="FF0000"/>
              </a:solidFill>
            </a:endParaRPr>
          </a:p>
        </p:txBody>
      </p:sp>
    </p:spTree>
    <p:extLst>
      <p:ext uri="{BB962C8B-B14F-4D97-AF65-F5344CB8AC3E}">
        <p14:creationId xmlns:p14="http://schemas.microsoft.com/office/powerpoint/2010/main" val="2393636058"/>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a:t>HPMS Demonstration</a:t>
            </a:r>
          </a:p>
        </p:txBody>
      </p:sp>
      <p:sp>
        <p:nvSpPr>
          <p:cNvPr id="2" name="Content Placeholder 1"/>
          <p:cNvSpPr>
            <a:spLocks noGrp="1"/>
          </p:cNvSpPr>
          <p:nvPr>
            <p:ph idx="1"/>
          </p:nvPr>
        </p:nvSpPr>
        <p:spPr/>
        <p:txBody>
          <a:bodyPr>
            <a:normAutofit fontScale="85000" lnSpcReduction="20000"/>
          </a:bodyPr>
          <a:lstStyle/>
          <a:p>
            <a:r>
              <a:rPr lang="en-US" dirty="0"/>
              <a:t>During the HPMS demonstration, we will show users how to:</a:t>
            </a:r>
          </a:p>
          <a:p>
            <a:pPr lvl="1"/>
            <a:r>
              <a:rPr lang="en-US" dirty="0"/>
              <a:t>Log into HPMS</a:t>
            </a:r>
          </a:p>
          <a:p>
            <a:pPr lvl="1"/>
            <a:r>
              <a:rPr lang="en-US" dirty="0"/>
              <a:t>Access the HPMS RADV Plan User Guide</a:t>
            </a:r>
          </a:p>
          <a:p>
            <a:pPr lvl="1"/>
            <a:r>
              <a:rPr lang="en-US" dirty="0"/>
              <a:t>Access the Document Library</a:t>
            </a:r>
          </a:p>
          <a:p>
            <a:pPr lvl="1"/>
            <a:r>
              <a:rPr lang="en-US" dirty="0"/>
              <a:t>Submit a medical record (with and without an attestation)</a:t>
            </a:r>
          </a:p>
          <a:p>
            <a:pPr lvl="1"/>
            <a:r>
              <a:rPr lang="en-US" dirty="0"/>
              <a:t>Complete the coversheet </a:t>
            </a:r>
          </a:p>
          <a:p>
            <a:pPr lvl="1"/>
            <a:r>
              <a:rPr lang="en-US" dirty="0"/>
              <a:t>View validity status on Medical Record submissions after they have been through intake</a:t>
            </a:r>
          </a:p>
          <a:p>
            <a:pPr lvl="1"/>
            <a:r>
              <a:rPr lang="en-US" dirty="0"/>
              <a:t>Run NAT18 RADV Submission Data Reports</a:t>
            </a:r>
            <a:endParaRPr lang="en-US" strike="sngStrike" dirty="0"/>
          </a:p>
          <a:p>
            <a:pPr lvl="1"/>
            <a:r>
              <a:rPr lang="en-US" dirty="0"/>
              <a:t>Access Interim Findings Reports (IFR) and Final Findings Reports (FFR)</a:t>
            </a:r>
          </a:p>
          <a:p>
            <a:pPr lvl="1"/>
            <a:endParaRPr lang="en-US" dirty="0"/>
          </a:p>
        </p:txBody>
      </p:sp>
    </p:spTree>
    <p:extLst>
      <p:ext uri="{BB962C8B-B14F-4D97-AF65-F5344CB8AC3E}">
        <p14:creationId xmlns:p14="http://schemas.microsoft.com/office/powerpoint/2010/main" val="1874627429"/>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itle 11"/>
          <p:cNvSpPr>
            <a:spLocks noGrp="1"/>
          </p:cNvSpPr>
          <p:nvPr>
            <p:ph type="title"/>
          </p:nvPr>
        </p:nvSpPr>
        <p:spPr/>
        <p:txBody>
          <a:bodyPr/>
          <a:lstStyle/>
          <a:p>
            <a:r>
              <a:rPr lang="en-US" dirty="0"/>
              <a:t>HPMS Demonstration </a:t>
            </a:r>
            <a:r>
              <a:rPr lang="en-US" sz="3200" dirty="0"/>
              <a:t>(continued)</a:t>
            </a:r>
          </a:p>
        </p:txBody>
      </p:sp>
      <p:sp>
        <p:nvSpPr>
          <p:cNvPr id="3" name="Rectangle 1"/>
          <p:cNvSpPr/>
          <p:nvPr/>
        </p:nvSpPr>
        <p:spPr>
          <a:xfrm>
            <a:off x="705394" y="2792326"/>
            <a:ext cx="7550331" cy="1323439"/>
          </a:xfrm>
          <a:prstGeom prst="rect">
            <a:avLst/>
          </a:prstGeom>
        </p:spPr>
        <p:txBody>
          <a:bodyPr wrap="square">
            <a:spAutoFit/>
          </a:bodyPr>
          <a:lstStyle/>
          <a:p>
            <a:pPr lvl="1" algn="ctr"/>
            <a:r>
              <a:rPr lang="en-US" sz="4000" b="1" dirty="0">
                <a:latin typeface="+mj-lt"/>
                <a:cs typeface="Arial" panose="020B0604020202020204" pitchFamily="34" charset="0"/>
              </a:rPr>
              <a:t>Demonstration of the “National RADV” module within HPMS</a:t>
            </a:r>
          </a:p>
        </p:txBody>
      </p:sp>
    </p:spTree>
    <p:extLst>
      <p:ext uri="{BB962C8B-B14F-4D97-AF65-F5344CB8AC3E}">
        <p14:creationId xmlns:p14="http://schemas.microsoft.com/office/powerpoint/2010/main" val="1189493558"/>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itle 11"/>
          <p:cNvSpPr>
            <a:spLocks noGrp="1"/>
          </p:cNvSpPr>
          <p:nvPr>
            <p:ph type="title"/>
          </p:nvPr>
        </p:nvSpPr>
        <p:spPr/>
        <p:txBody>
          <a:bodyPr/>
          <a:lstStyle/>
          <a:p>
            <a:r>
              <a:rPr lang="en-US" dirty="0"/>
              <a:t>Question &amp; Answer Session</a:t>
            </a:r>
          </a:p>
        </p:txBody>
      </p:sp>
      <p:pic>
        <p:nvPicPr>
          <p:cNvPr id="6" name="Picture 6" descr="decorative image"/>
          <p:cNvPicPr>
            <a:picLocks noChangeAspect="1" noChangeArrowheads="1"/>
          </p:cNvPicPr>
          <p:nvPr/>
        </p:nvPicPr>
        <p:blipFill>
          <a:blip r:embed="rId3"/>
          <a:srcRect/>
          <a:stretch>
            <a:fillRect/>
          </a:stretch>
        </p:blipFill>
        <p:spPr>
          <a:xfrm>
            <a:off x="1131570" y="2057400"/>
            <a:ext cx="5948363" cy="3757612"/>
          </a:xfrm>
          <a:prstGeom prst="rect">
            <a:avLst/>
          </a:prstGeom>
        </p:spPr>
      </p:pic>
    </p:spTree>
    <p:extLst>
      <p:ext uri="{BB962C8B-B14F-4D97-AF65-F5344CB8AC3E}">
        <p14:creationId xmlns:p14="http://schemas.microsoft.com/office/powerpoint/2010/main" val="3809330245"/>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C2FC7D-26DD-43DE-B35D-A25D8ADC5AA0}"/>
              </a:ext>
            </a:extLst>
          </p:cNvPr>
          <p:cNvSpPr>
            <a:spLocks noGrp="1"/>
          </p:cNvSpPr>
          <p:nvPr>
            <p:ph type="title"/>
          </p:nvPr>
        </p:nvSpPr>
        <p:spPr/>
        <p:txBody>
          <a:bodyPr/>
          <a:lstStyle/>
          <a:p>
            <a:r>
              <a:rPr lang="en-US" dirty="0"/>
              <a:t>Q&amp;A Logistics</a:t>
            </a:r>
          </a:p>
        </p:txBody>
      </p:sp>
      <p:sp>
        <p:nvSpPr>
          <p:cNvPr id="3" name="Content Placeholder 2">
            <a:extLst>
              <a:ext uri="{FF2B5EF4-FFF2-40B4-BE49-F238E27FC236}">
                <a16:creationId xmlns:a16="http://schemas.microsoft.com/office/drawing/2014/main" id="{45D0664C-EA28-4BCA-8B76-E3298F5212A5}"/>
              </a:ext>
            </a:extLst>
          </p:cNvPr>
          <p:cNvSpPr>
            <a:spLocks noGrp="1"/>
          </p:cNvSpPr>
          <p:nvPr>
            <p:ph idx="1"/>
          </p:nvPr>
        </p:nvSpPr>
        <p:spPr>
          <a:xfrm>
            <a:off x="258792" y="1637731"/>
            <a:ext cx="8626416" cy="4681181"/>
          </a:xfrm>
        </p:spPr>
        <p:txBody>
          <a:bodyPr>
            <a:noAutofit/>
          </a:bodyPr>
          <a:lstStyle/>
          <a:p>
            <a:pPr>
              <a:spcBef>
                <a:spcPts val="1200"/>
              </a:spcBef>
            </a:pPr>
            <a:r>
              <a:rPr lang="en-US" sz="2000" dirty="0">
                <a:cs typeface="Times New Roman" panose="02020603050405020304" pitchFamily="18" charset="0"/>
              </a:rPr>
              <a:t>Participants may submit questions during the Live Q&amp;A session by selecting the webinar Q&amp;A feature and entering a question.</a:t>
            </a:r>
          </a:p>
          <a:p>
            <a:pPr>
              <a:spcBef>
                <a:spcPts val="1200"/>
              </a:spcBef>
            </a:pPr>
            <a:r>
              <a:rPr lang="en-US" sz="2000" dirty="0">
                <a:cs typeface="Times New Roman" panose="02020603050405020304" pitchFamily="18" charset="0"/>
              </a:rPr>
              <a:t>Questions asked using this feature will be answered during the Q&amp;A session as time permits.</a:t>
            </a:r>
          </a:p>
          <a:p>
            <a:pPr>
              <a:spcBef>
                <a:spcPts val="1200"/>
              </a:spcBef>
            </a:pPr>
            <a:r>
              <a:rPr lang="en-US" sz="2000" dirty="0">
                <a:cs typeface="Times New Roman" panose="02020603050405020304" pitchFamily="18" charset="0"/>
              </a:rPr>
              <a:t>To ask a live question during the Q&amp;A session, use the raise hand feature for the moderator to unmute your line and announce you. </a:t>
            </a:r>
          </a:p>
          <a:p>
            <a:pPr>
              <a:spcBef>
                <a:spcPts val="1200"/>
              </a:spcBef>
            </a:pPr>
            <a:r>
              <a:rPr lang="en-US" sz="2000" dirty="0">
                <a:cs typeface="Times New Roman" panose="02020603050405020304" pitchFamily="18" charset="0"/>
              </a:rPr>
              <a:t>For live questions, please state your HMO ID, your name, and then proceed with your question.</a:t>
            </a:r>
          </a:p>
          <a:p>
            <a:pPr marL="342900" lvl="3" indent="-342900">
              <a:spcBef>
                <a:spcPts val="1200"/>
              </a:spcBef>
              <a:spcAft>
                <a:spcPts val="300"/>
              </a:spcAft>
              <a:buFont typeface="Arial" pitchFamily="34" charset="0"/>
              <a:buChar char="•"/>
            </a:pPr>
            <a:r>
              <a:rPr lang="en-US" dirty="0">
                <a:cs typeface="Times New Roman" panose="02020603050405020304" pitchFamily="18" charset="0"/>
              </a:rPr>
              <a:t>For questions regarding logistics or registration, please contact Registration Support</a:t>
            </a:r>
          </a:p>
          <a:p>
            <a:pPr marL="0" indent="0" algn="ctr">
              <a:buNone/>
            </a:pPr>
            <a:r>
              <a:rPr lang="en-US" sz="2000" dirty="0">
                <a:cs typeface="Times New Roman" panose="02020603050405020304" pitchFamily="18" charset="0"/>
              </a:rPr>
              <a:t>Phone: 1-443-961-2549</a:t>
            </a:r>
          </a:p>
          <a:p>
            <a:pPr marL="0" indent="0" algn="ctr">
              <a:buNone/>
            </a:pPr>
            <a:r>
              <a:rPr lang="en-US" sz="2000" dirty="0">
                <a:cs typeface="Times New Roman" panose="02020603050405020304" pitchFamily="18" charset="0"/>
              </a:rPr>
              <a:t>Email: </a:t>
            </a:r>
            <a:r>
              <a:rPr lang="en-US" sz="2000" dirty="0">
                <a:cs typeface="Times New Roman" panose="02020603050405020304" pitchFamily="18" charset="0"/>
                <a:hlinkClick r:id="rId3"/>
              </a:rPr>
              <a:t>webevents@religroupinc.com</a:t>
            </a:r>
            <a:r>
              <a:rPr lang="en-US" sz="2000" dirty="0">
                <a:cs typeface="Times New Roman" panose="02020603050405020304" pitchFamily="18" charset="0"/>
              </a:rPr>
              <a:t> </a:t>
            </a:r>
            <a:endParaRPr lang="en-US" sz="2000" dirty="0"/>
          </a:p>
        </p:txBody>
      </p:sp>
    </p:spTree>
    <p:extLst>
      <p:ext uri="{BB962C8B-B14F-4D97-AF65-F5344CB8AC3E}">
        <p14:creationId xmlns:p14="http://schemas.microsoft.com/office/powerpoint/2010/main" val="2951913462"/>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itle 11"/>
          <p:cNvSpPr>
            <a:spLocks noGrp="1"/>
          </p:cNvSpPr>
          <p:nvPr>
            <p:ph type="title"/>
          </p:nvPr>
        </p:nvSpPr>
        <p:spPr>
          <a:xfrm>
            <a:off x="0" y="0"/>
            <a:ext cx="9144000" cy="1198414"/>
          </a:xfrm>
        </p:spPr>
        <p:txBody>
          <a:bodyPr/>
          <a:lstStyle/>
          <a:p>
            <a:r>
              <a:rPr lang="en-US" dirty="0"/>
              <a:t>CY 2018 National RADV Final Reminders</a:t>
            </a:r>
          </a:p>
        </p:txBody>
      </p:sp>
      <p:sp>
        <p:nvSpPr>
          <p:cNvPr id="2" name="Rectangle 1"/>
          <p:cNvSpPr/>
          <p:nvPr/>
        </p:nvSpPr>
        <p:spPr>
          <a:xfrm>
            <a:off x="401053" y="1941700"/>
            <a:ext cx="8034370" cy="3539430"/>
          </a:xfrm>
          <a:prstGeom prst="rect">
            <a:avLst/>
          </a:prstGeom>
        </p:spPr>
        <p:txBody>
          <a:bodyPr wrap="square">
            <a:spAutoFit/>
          </a:bodyPr>
          <a:lstStyle/>
          <a:p>
            <a:pPr marL="457200" lvl="2" indent="-457200" defTabSz="941329">
              <a:buFont typeface="Arial" panose="020B0604020202020204" pitchFamily="34" charset="0"/>
              <a:buChar char="•"/>
              <a:defRPr/>
            </a:pPr>
            <a:r>
              <a:rPr lang="en-US" sz="2800" dirty="0">
                <a:latin typeface="+mj-lt"/>
                <a:cs typeface="Arial" panose="020B0604020202020204" pitchFamily="34" charset="0"/>
              </a:rPr>
              <a:t>February 14, 2020</a:t>
            </a:r>
          </a:p>
          <a:p>
            <a:pPr marL="914400" lvl="3" indent="-457200" defTabSz="941329">
              <a:buFont typeface="Arial" panose="020B0604020202020204" pitchFamily="34" charset="0"/>
              <a:buChar char="•"/>
              <a:defRPr/>
            </a:pPr>
            <a:r>
              <a:rPr lang="en-US" sz="2800" dirty="0">
                <a:latin typeface="+mj-lt"/>
                <a:cs typeface="Arial" panose="020B0604020202020204" pitchFamily="34" charset="0"/>
              </a:rPr>
              <a:t>NAT18 RADV Submission Window opens </a:t>
            </a:r>
          </a:p>
          <a:p>
            <a:pPr marL="914400" lvl="3" indent="-457200" defTabSz="941329">
              <a:buFont typeface="Arial" panose="020B0604020202020204" pitchFamily="34" charset="0"/>
              <a:buChar char="•"/>
              <a:defRPr/>
            </a:pPr>
            <a:r>
              <a:rPr lang="en-US" sz="2800" dirty="0">
                <a:latin typeface="+mj-lt"/>
                <a:cs typeface="Arial" panose="020B0604020202020204" pitchFamily="34" charset="0"/>
              </a:rPr>
              <a:t>MA Organizations may access the CY18 National RADV Contract-Specific Beneficiary Enrollee List in the National RADV - Document Library – Enrollee Specific Data in HPMS </a:t>
            </a:r>
          </a:p>
          <a:p>
            <a:pPr marL="457200" lvl="2" indent="-457200" defTabSz="941329">
              <a:buFont typeface="Arial" panose="020B0604020202020204" pitchFamily="34" charset="0"/>
              <a:buChar char="•"/>
              <a:defRPr/>
            </a:pPr>
            <a:r>
              <a:rPr lang="en-US" sz="2800" dirty="0">
                <a:latin typeface="+mj-lt"/>
                <a:cs typeface="Arial" panose="020B0604020202020204" pitchFamily="34" charset="0"/>
              </a:rPr>
              <a:t>June 8, 2020 at 11:59 p.m., PT  - NAT18 RADV Submission Window closes</a:t>
            </a:r>
            <a:endParaRPr lang="en-US" b="1" dirty="0">
              <a:latin typeface="+mj-lt"/>
              <a:cs typeface="Arial" panose="020B0604020202020204" pitchFamily="34" charset="0"/>
            </a:endParaRPr>
          </a:p>
        </p:txBody>
      </p:sp>
    </p:spTree>
    <p:extLst>
      <p:ext uri="{BB962C8B-B14F-4D97-AF65-F5344CB8AC3E}">
        <p14:creationId xmlns:p14="http://schemas.microsoft.com/office/powerpoint/2010/main" val="41104935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254886"/>
            <a:ext cx="9144000" cy="870799"/>
          </a:xfrm>
        </p:spPr>
        <p:txBody>
          <a:bodyPr/>
          <a:lstStyle/>
          <a:p>
            <a:r>
              <a:rPr lang="en-US" dirty="0"/>
              <a:t>CY18 National RADV Overview</a:t>
            </a:r>
          </a:p>
        </p:txBody>
      </p:sp>
    </p:spTree>
    <p:extLst>
      <p:ext uri="{BB962C8B-B14F-4D97-AF65-F5344CB8AC3E}">
        <p14:creationId xmlns:p14="http://schemas.microsoft.com/office/powerpoint/2010/main" val="334040763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itle 11"/>
          <p:cNvSpPr>
            <a:spLocks noGrp="1"/>
          </p:cNvSpPr>
          <p:nvPr>
            <p:ph type="title"/>
          </p:nvPr>
        </p:nvSpPr>
        <p:spPr>
          <a:xfrm>
            <a:off x="0" y="160020"/>
            <a:ext cx="9144000" cy="845820"/>
          </a:xfrm>
        </p:spPr>
        <p:txBody>
          <a:bodyPr/>
          <a:lstStyle/>
          <a:p>
            <a:r>
              <a:rPr lang="en-US" dirty="0"/>
              <a:t>CY18 National RADV Overview</a:t>
            </a:r>
          </a:p>
        </p:txBody>
      </p:sp>
      <p:sp>
        <p:nvSpPr>
          <p:cNvPr id="2" name="Content Placeholder 1"/>
          <p:cNvSpPr>
            <a:spLocks noGrp="1"/>
          </p:cNvSpPr>
          <p:nvPr>
            <p:ph idx="1"/>
          </p:nvPr>
        </p:nvSpPr>
        <p:spPr>
          <a:xfrm>
            <a:off x="457200" y="1828801"/>
            <a:ext cx="8229600" cy="4016188"/>
          </a:xfrm>
        </p:spPr>
        <p:txBody>
          <a:bodyPr>
            <a:normAutofit fontScale="85000" lnSpcReduction="20000"/>
          </a:bodyPr>
          <a:lstStyle/>
          <a:p>
            <a:r>
              <a:rPr lang="en-US" dirty="0"/>
              <a:t>Conducted by CMS to meet the Improper Payments Information Act (IPIA) of 2002, as amended by the Improper Payment Elimination and Recovery Act of 2010 (IPERA) and further amended by the Improper Payments Elimination and Recovery Improvement Act of 2012 (IPERIA)</a:t>
            </a:r>
          </a:p>
          <a:p>
            <a:r>
              <a:rPr lang="en-US" dirty="0"/>
              <a:t>IPERIA requires that government agencies:</a:t>
            </a:r>
          </a:p>
          <a:p>
            <a:pPr lvl="1"/>
            <a:r>
              <a:rPr lang="en-US" dirty="0"/>
              <a:t>Identify programs at risk for improper payments,</a:t>
            </a:r>
          </a:p>
          <a:p>
            <a:pPr lvl="1"/>
            <a:r>
              <a:rPr lang="en-US" dirty="0"/>
              <a:t>Estimate the annual amount of improper payments for the programs, and</a:t>
            </a:r>
          </a:p>
          <a:p>
            <a:pPr lvl="1"/>
            <a:r>
              <a:rPr lang="en-US" dirty="0"/>
              <a:t>Report the annual estimates to Congress</a:t>
            </a:r>
          </a:p>
        </p:txBody>
      </p:sp>
    </p:spTree>
    <p:extLst>
      <p:ext uri="{BB962C8B-B14F-4D97-AF65-F5344CB8AC3E}">
        <p14:creationId xmlns:p14="http://schemas.microsoft.com/office/powerpoint/2010/main" val="203227234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itle 11"/>
          <p:cNvSpPr>
            <a:spLocks noGrp="1"/>
          </p:cNvSpPr>
          <p:nvPr>
            <p:ph type="title"/>
          </p:nvPr>
        </p:nvSpPr>
        <p:spPr>
          <a:xfrm>
            <a:off x="0" y="0"/>
            <a:ext cx="9144000" cy="820423"/>
          </a:xfrm>
        </p:spPr>
        <p:txBody>
          <a:bodyPr/>
          <a:lstStyle/>
          <a:p>
            <a:r>
              <a:rPr lang="en-US" dirty="0"/>
              <a:t>CY18 National RADV Overview </a:t>
            </a:r>
            <a:r>
              <a:rPr lang="en-US" sz="3200" dirty="0"/>
              <a:t>(continued)</a:t>
            </a:r>
          </a:p>
        </p:txBody>
      </p:sp>
      <p:sp>
        <p:nvSpPr>
          <p:cNvPr id="2" name="Content Placeholder 1"/>
          <p:cNvSpPr>
            <a:spLocks noGrp="1"/>
          </p:cNvSpPr>
          <p:nvPr>
            <p:ph idx="1"/>
          </p:nvPr>
        </p:nvSpPr>
        <p:spPr/>
        <p:txBody>
          <a:bodyPr>
            <a:normAutofit fontScale="77500" lnSpcReduction="20000"/>
          </a:bodyPr>
          <a:lstStyle/>
          <a:p>
            <a:r>
              <a:rPr lang="en-US" dirty="0"/>
              <a:t>Objectives</a:t>
            </a:r>
          </a:p>
          <a:p>
            <a:pPr lvl="1"/>
            <a:r>
              <a:rPr lang="en-US" dirty="0"/>
              <a:t>Verify CMS-Hierarchical Condition Categories (HCCs) used for CY18 payments sampled in NAT18 RADV</a:t>
            </a:r>
          </a:p>
          <a:p>
            <a:pPr lvl="1"/>
            <a:r>
              <a:rPr lang="en-US" dirty="0"/>
              <a:t>Identify risk adjustment payment errors</a:t>
            </a:r>
          </a:p>
          <a:p>
            <a:pPr lvl="1"/>
            <a:r>
              <a:rPr lang="en-US" dirty="0"/>
              <a:t>Calculate a Part C National improper payment estimate</a:t>
            </a:r>
          </a:p>
          <a:p>
            <a:r>
              <a:rPr lang="en-US" dirty="0"/>
              <a:t>Method</a:t>
            </a:r>
          </a:p>
          <a:p>
            <a:pPr lvl="1"/>
            <a:r>
              <a:rPr lang="en-US" dirty="0"/>
              <a:t>CMS substantiates all payment CMS-HCCs for all sampled enrollees by reviewing hospital (inpatient &amp; outpatient) and physician office medical records submitted by MA Organizations</a:t>
            </a:r>
          </a:p>
          <a:p>
            <a:pPr lvl="1"/>
            <a:r>
              <a:rPr lang="en-US" dirty="0"/>
              <a:t>For CY18 payments, CMS-HCCs are determined by International Classification of Diseases – 10</a:t>
            </a:r>
            <a:r>
              <a:rPr lang="en-US" baseline="30000" dirty="0"/>
              <a:t>th</a:t>
            </a:r>
            <a:r>
              <a:rPr lang="en-US" dirty="0"/>
              <a:t> Revision – Clinical Modification (ICD-10-CM) codes</a:t>
            </a:r>
          </a:p>
        </p:txBody>
      </p:sp>
    </p:spTree>
    <p:extLst>
      <p:ext uri="{BB962C8B-B14F-4D97-AF65-F5344CB8AC3E}">
        <p14:creationId xmlns:p14="http://schemas.microsoft.com/office/powerpoint/2010/main" val="317028145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a:spLocks noGrp="1"/>
          </p:cNvSpPr>
          <p:nvPr>
            <p:ph type="title"/>
          </p:nvPr>
        </p:nvSpPr>
        <p:spPr>
          <a:xfrm>
            <a:off x="0" y="181607"/>
            <a:ext cx="9144000" cy="820423"/>
          </a:xfrm>
        </p:spPr>
        <p:txBody>
          <a:bodyPr/>
          <a:lstStyle/>
          <a:p>
            <a:r>
              <a:rPr lang="en-US" dirty="0"/>
              <a:t>CY18 National RADV Overview </a:t>
            </a:r>
            <a:r>
              <a:rPr lang="en-US" sz="3200" dirty="0"/>
              <a:t>(continued)</a:t>
            </a:r>
          </a:p>
        </p:txBody>
      </p:sp>
      <p:sp>
        <p:nvSpPr>
          <p:cNvPr id="5124" name="Rectangle 3"/>
          <p:cNvSpPr>
            <a:spLocks noGrp="1" noChangeArrowheads="1"/>
          </p:cNvSpPr>
          <p:nvPr>
            <p:ph idx="1"/>
          </p:nvPr>
        </p:nvSpPr>
        <p:spPr>
          <a:xfrm>
            <a:off x="457200" y="1790163"/>
            <a:ext cx="8229600" cy="4297363"/>
          </a:xfrm>
        </p:spPr>
        <p:txBody>
          <a:bodyPr>
            <a:normAutofit/>
          </a:bodyPr>
          <a:lstStyle/>
          <a:p>
            <a:pPr marL="0" indent="0">
              <a:buNone/>
            </a:pPr>
            <a:r>
              <a:rPr lang="en-US" b="1" dirty="0"/>
              <a:t>Summary of Tasks:</a:t>
            </a:r>
          </a:p>
          <a:p>
            <a:r>
              <a:rPr lang="en-US" dirty="0"/>
              <a:t>Identify sample plans and the enrollees and their CMS-HCCs selected in the sample</a:t>
            </a:r>
          </a:p>
          <a:p>
            <a:r>
              <a:rPr lang="en-US" dirty="0"/>
              <a:t>Submit medical record supporting documentation</a:t>
            </a:r>
          </a:p>
          <a:p>
            <a:r>
              <a:rPr lang="en-US" dirty="0"/>
              <a:t>Conduct medical record review</a:t>
            </a:r>
          </a:p>
          <a:p>
            <a:r>
              <a:rPr lang="en-US" dirty="0"/>
              <a:t>Calculate Medicare Part C payment error rate</a:t>
            </a:r>
          </a:p>
        </p:txBody>
      </p:sp>
    </p:spTree>
    <p:extLst>
      <p:ext uri="{BB962C8B-B14F-4D97-AF65-F5344CB8AC3E}">
        <p14:creationId xmlns:p14="http://schemas.microsoft.com/office/powerpoint/2010/main" val="1011031798"/>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PROJECT_OPEN" val="0"/>
</p:tagLst>
</file>

<file path=ppt/theme/theme1.xml><?xml version="1.0" encoding="utf-8"?>
<a:theme xmlns:a="http://schemas.openxmlformats.org/drawingml/2006/main" name="CMS_template">
  <a:themeElements>
    <a:clrScheme name="Custom 8">
      <a:dk1>
        <a:sysClr val="windowText" lastClr="000000"/>
      </a:dk1>
      <a:lt1>
        <a:sysClr val="window" lastClr="FFFFFF"/>
      </a:lt1>
      <a:dk2>
        <a:srgbClr val="1F497D"/>
      </a:dk2>
      <a:lt2>
        <a:srgbClr val="6B94C7"/>
      </a:lt2>
      <a:accent1>
        <a:srgbClr val="2F527D"/>
      </a:accent1>
      <a:accent2>
        <a:srgbClr val="FAD94C"/>
      </a:accent2>
      <a:accent3>
        <a:srgbClr val="C0C0C0"/>
      </a:accent3>
      <a:accent4>
        <a:srgbClr val="FDF699"/>
      </a:accent4>
      <a:accent5>
        <a:srgbClr val="72A3C4"/>
      </a:accent5>
      <a:accent6>
        <a:srgbClr val="5C5C5C"/>
      </a:accent6>
      <a:hlink>
        <a:srgbClr val="1F497D"/>
      </a:hlink>
      <a:folHlink>
        <a:srgbClr val="00000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Modul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47500"/>
                <a:satMod val="137000"/>
              </a:schemeClr>
            </a:gs>
            <a:gs pos="55000">
              <a:schemeClr val="phClr">
                <a:shade val="69000"/>
                <a:satMod val="137000"/>
              </a:schemeClr>
            </a:gs>
            <a:gs pos="100000">
              <a:schemeClr val="phClr">
                <a:shade val="98000"/>
                <a:satMod val="137000"/>
              </a:schemeClr>
            </a:gs>
          </a:gsLst>
          <a:lin ang="16200000" scaled="0"/>
        </a:gradFill>
      </a:fillStyleLst>
      <a:lnStyleLst>
        <a:ln w="6350" cap="rnd" cmpd="sng" algn="ctr">
          <a:solidFill>
            <a:schemeClr val="phClr">
              <a:shade val="95000"/>
              <a:satMod val="105000"/>
            </a:schemeClr>
          </a:solidFill>
          <a:prstDash val="solid"/>
        </a:ln>
        <a:ln w="48000" cap="flat" cmpd="thickThin" algn="ctr">
          <a:solidFill>
            <a:schemeClr val="phClr"/>
          </a:solidFill>
          <a:prstDash val="solid"/>
        </a:ln>
        <a:ln w="48500" cap="flat" cmpd="thickThin" algn="ctr">
          <a:solidFill>
            <a:schemeClr val="phClr"/>
          </a:solidFill>
          <a:prstDash val="solid"/>
        </a:ln>
      </a:lnStyleLst>
      <a:effectStyleLst>
        <a:effectStyle>
          <a:effectLst>
            <a:outerShdw blurRad="45000" dist="25000" dir="5400000" rotWithShape="0">
              <a:srgbClr val="000000">
                <a:alpha val="38000"/>
              </a:srgbClr>
            </a:outerShdw>
          </a:effectLst>
        </a:effectStyle>
        <a:effectStyle>
          <a:effectLst>
            <a:outerShdw blurRad="39000" dist="25400" dir="5400000" rotWithShape="0">
              <a:srgbClr val="000000">
                <a:alpha val="38000"/>
              </a:srgbClr>
            </a:outerShdw>
          </a:effectLst>
        </a:effectStyle>
        <a:effectStyle>
          <a:effectLst>
            <a:outerShdw blurRad="39000" dist="25400" dir="5400000" rotWithShape="0">
              <a:srgbClr val="000000">
                <a:alpha val="38000"/>
              </a:srgbClr>
            </a:outerShdw>
          </a:effectLst>
          <a:scene3d>
            <a:camera prst="orthographicFront" fov="0">
              <a:rot lat="0" lon="0" rev="0"/>
            </a:camera>
            <a:lightRig rig="threePt" dir="t">
              <a:rot lat="0" lon="0" rev="1800000"/>
            </a:lightRig>
          </a:scene3d>
          <a:sp3d prstMaterial="matte">
            <a:bevelT h="200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C0084627EF540C4EAB764CD297C2E3BD" ma:contentTypeVersion="13" ma:contentTypeDescription="Create a new document." ma:contentTypeScope="" ma:versionID="2fd067d298e2e9f7f2ae0492083d1f9a">
  <xsd:schema xmlns:xsd="http://www.w3.org/2001/XMLSchema" xmlns:xs="http://www.w3.org/2001/XMLSchema" xmlns:p="http://schemas.microsoft.com/office/2006/metadata/properties" xmlns:ns3="d0d983cb-67c1-414c-aae8-07a87adfe6b3" xmlns:ns4="c4da0abe-d1a2-488b-8836-3fcf4f4df814" targetNamespace="http://schemas.microsoft.com/office/2006/metadata/properties" ma:root="true" ma:fieldsID="4ca5acee5bcfa91968a0891d29c2752d" ns3:_="" ns4:_="">
    <xsd:import namespace="d0d983cb-67c1-414c-aae8-07a87adfe6b3"/>
    <xsd:import namespace="c4da0abe-d1a2-488b-8836-3fcf4f4df814"/>
    <xsd:element name="properties">
      <xsd:complexType>
        <xsd:sequence>
          <xsd:element name="documentManagement">
            <xsd:complexType>
              <xsd:all>
                <xsd:element ref="ns3:MediaServiceMetadata" minOccurs="0"/>
                <xsd:element ref="ns3:MediaServiceFastMetadata" minOccurs="0"/>
                <xsd:element ref="ns3:MediaServiceAutoTags" minOccurs="0"/>
                <xsd:element ref="ns3:MediaServiceOCR" minOccurs="0"/>
                <xsd:element ref="ns3:MediaServiceDateTaken" minOccurs="0"/>
                <xsd:element ref="ns3:MediaServiceLocation" minOccurs="0"/>
                <xsd:element ref="ns4:SharedWithUsers" minOccurs="0"/>
                <xsd:element ref="ns4:SharedWithDetails" minOccurs="0"/>
                <xsd:element ref="ns4:SharingHintHash" minOccurs="0"/>
                <xsd:element ref="ns3:MediaServiceGenerationTime" minOccurs="0"/>
                <xsd:element ref="ns3:MediaServiceEventHashCode" minOccurs="0"/>
                <xsd:element ref="ns3:MediaServiceAutoKeyPoints" minOccurs="0"/>
                <xsd:element ref="ns3: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0d983cb-67c1-414c-aae8-07a87adfe6b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MediaServiceAutoTags" ma:internalName="MediaServiceAutoTags" ma:readOnly="true">
      <xsd:simpleType>
        <xsd:restriction base="dms:Text"/>
      </xsd:simpleType>
    </xsd:element>
    <xsd:element name="MediaServiceOCR" ma:index="11" nillable="true" ma:displayName="MediaServiceOCR" ma:internalName="MediaServiceOCR"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ServiceLocation" ma:index="13" nillable="true" ma:displayName="MediaServiceLocation" ma:internalName="MediaServiceLocation" ma:readOnly="true">
      <xsd:simpleType>
        <xsd:restriction base="dms:Text"/>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AutoKeyPoints" ma:index="19" nillable="true" ma:displayName="MediaServiceAutoKeyPoints" ma:hidden="true" ma:internalName="MediaServiceAutoKeyPoints" ma:readOnly="true">
      <xsd:simpleType>
        <xsd:restriction base="dms:Note"/>
      </xsd:simpleType>
    </xsd:element>
    <xsd:element name="MediaServiceKeyPoints" ma:index="20" nillable="true" ma:displayName="KeyPoints" ma:internalName="MediaServiceKeyPoint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c4da0abe-d1a2-488b-8836-3fcf4f4df814"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element name="SharingHintHash" ma:index="16"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documentManagement/>
</p:properties>
</file>

<file path=customXml/itemProps1.xml><?xml version="1.0" encoding="utf-8"?>
<ds:datastoreItem xmlns:ds="http://schemas.openxmlformats.org/officeDocument/2006/customXml" ds:itemID="{480D3344-354A-42D6-9D93-325DBE428AAF}">
  <ds:schemaRefs>
    <ds:schemaRef ds:uri="http://schemas.microsoft.com/sharepoint/v3/contenttype/forms"/>
  </ds:schemaRefs>
</ds:datastoreItem>
</file>

<file path=customXml/itemProps2.xml><?xml version="1.0" encoding="utf-8"?>
<ds:datastoreItem xmlns:ds="http://schemas.openxmlformats.org/officeDocument/2006/customXml" ds:itemID="{CF2EFF0F-2DB7-4245-81BB-4C2A3BB14C3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d0d983cb-67c1-414c-aae8-07a87adfe6b3"/>
    <ds:schemaRef ds:uri="c4da0abe-d1a2-488b-8836-3fcf4f4df814"/>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A5D744C0-D175-465E-8C08-798F7ED4FA01}">
  <ds:schemaRefs>
    <ds:schemaRef ds:uri="http://www.w3.org/XML/1998/namespace"/>
    <ds:schemaRef ds:uri="http://schemas.microsoft.com/office/2006/metadata/properties"/>
    <ds:schemaRef ds:uri="http://schemas.microsoft.com/office/2006/documentManagement/types"/>
    <ds:schemaRef ds:uri="http://purl.org/dc/elements/1.1/"/>
    <ds:schemaRef ds:uri="c4da0abe-d1a2-488b-8836-3fcf4f4df814"/>
    <ds:schemaRef ds:uri="http://purl.org/dc/dcmitype/"/>
    <ds:schemaRef ds:uri="d0d983cb-67c1-414c-aae8-07a87adfe6b3"/>
    <ds:schemaRef ds:uri="http://schemas.microsoft.com/office/infopath/2007/PartnerControls"/>
    <ds:schemaRef ds:uri="http://schemas.openxmlformats.org/package/2006/metadata/core-properties"/>
    <ds:schemaRef ds:uri="http://purl.org/dc/terms/"/>
  </ds:schemaRefs>
</ds:datastoreItem>
</file>

<file path=docProps/app.xml><?xml version="1.0" encoding="utf-8"?>
<Properties xmlns="http://schemas.openxmlformats.org/officeDocument/2006/extended-properties" xmlns:vt="http://schemas.openxmlformats.org/officeDocument/2006/docPropsVTypes">
  <Template>Wisp</Template>
  <TotalTime>44067</TotalTime>
  <Words>9180</Words>
  <Application>Microsoft Office PowerPoint</Application>
  <PresentationFormat>On-screen Show (4:3)</PresentationFormat>
  <Paragraphs>743</Paragraphs>
  <Slides>56</Slides>
  <Notes>56</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56</vt:i4>
      </vt:variant>
    </vt:vector>
  </HeadingPairs>
  <TitlesOfParts>
    <vt:vector size="63" baseType="lpstr">
      <vt:lpstr>Arial</vt:lpstr>
      <vt:lpstr>Calibri</vt:lpstr>
      <vt:lpstr>Constantia</vt:lpstr>
      <vt:lpstr>Courier New</vt:lpstr>
      <vt:lpstr>Symbol</vt:lpstr>
      <vt:lpstr>Wingdings</vt:lpstr>
      <vt:lpstr>CMS_template</vt:lpstr>
      <vt:lpstr>CY18 National RADV Activity</vt:lpstr>
      <vt:lpstr>Logistics</vt:lpstr>
      <vt:lpstr>Welcome &amp; Introductions</vt:lpstr>
      <vt:lpstr>Welcome &amp; Introductions</vt:lpstr>
      <vt:lpstr>Agenda</vt:lpstr>
      <vt:lpstr>CY18 National RADV Overview</vt:lpstr>
      <vt:lpstr>CY18 National RADV Overview</vt:lpstr>
      <vt:lpstr>CY18 National RADV Overview (continued)</vt:lpstr>
      <vt:lpstr>CY18 National RADV Overview (continued)</vt:lpstr>
      <vt:lpstr>CY18 National RADV Overview (continued)</vt:lpstr>
      <vt:lpstr>Health Plan Management System (HPMS) Overview </vt:lpstr>
      <vt:lpstr>HPMS Overview</vt:lpstr>
      <vt:lpstr>CY18 National RADV Sample Overview</vt:lpstr>
      <vt:lpstr>CY18 National RADV Sample Overview</vt:lpstr>
      <vt:lpstr>CY18 National RADV Sample Overview (continued)</vt:lpstr>
      <vt:lpstr>CY18 National RADV Sample Overview (continued)</vt:lpstr>
      <vt:lpstr>CY18 National RADV Sample Overview (continued)</vt:lpstr>
      <vt:lpstr>CY18 National RADV Sample Overview (continued)</vt:lpstr>
      <vt:lpstr>CY18 National RADV Sample Overview (continued)</vt:lpstr>
      <vt:lpstr>CY18 National RADV Sample Overview (continued)</vt:lpstr>
      <vt:lpstr>Medical Record Request Process</vt:lpstr>
      <vt:lpstr>Medical Record Request Process</vt:lpstr>
      <vt:lpstr>Medical Record Request Process (continued)</vt:lpstr>
      <vt:lpstr>Medical Record Request Process (continued)</vt:lpstr>
      <vt:lpstr>Medical Record Request Process (continued)</vt:lpstr>
      <vt:lpstr>Medical Record Submission Process</vt:lpstr>
      <vt:lpstr>Medical Record Submission Process</vt:lpstr>
      <vt:lpstr>Medical Record Submission Process (continued)</vt:lpstr>
      <vt:lpstr>Medical Record Submission Process (continued)</vt:lpstr>
      <vt:lpstr>Medical Record Submission Process (continued)</vt:lpstr>
      <vt:lpstr>Medical Record Submission Process (continued)</vt:lpstr>
      <vt:lpstr>CMS-Generated Attestations</vt:lpstr>
      <vt:lpstr>CMS-Generated Attestations</vt:lpstr>
      <vt:lpstr>CMS-Generated Attestations (continued)</vt:lpstr>
      <vt:lpstr>CMS-Generated Attestations (continued)</vt:lpstr>
      <vt:lpstr>CMS-Generated Attestations (continued)</vt:lpstr>
      <vt:lpstr>CMS-Generated Attestations (continued)</vt:lpstr>
      <vt:lpstr>Preparing the Medical Record Submission Files</vt:lpstr>
      <vt:lpstr>Preparing the Medical Record Submission Files</vt:lpstr>
      <vt:lpstr>Preparing the Medical Record Submission Files (continued)</vt:lpstr>
      <vt:lpstr>Preparing the Medical Record Submission Files (continued)</vt:lpstr>
      <vt:lpstr>Receipt and Review of the Medical Records</vt:lpstr>
      <vt:lpstr>Receipt and Review of the Medical Records</vt:lpstr>
      <vt:lpstr>Receipt and Review of the Medical Records (continued)</vt:lpstr>
      <vt:lpstr>Medical Record Submission Feedback</vt:lpstr>
      <vt:lpstr>Medical Record Submission Feedback</vt:lpstr>
      <vt:lpstr>Medical Record Submission Feedback (continued)</vt:lpstr>
      <vt:lpstr>PowerPoint Presentation</vt:lpstr>
      <vt:lpstr>Important Reminders</vt:lpstr>
      <vt:lpstr>Contact Information</vt:lpstr>
      <vt:lpstr>PowerPoint Presentation</vt:lpstr>
      <vt:lpstr>HPMS Demonstration</vt:lpstr>
      <vt:lpstr>HPMS Demonstration (continued)</vt:lpstr>
      <vt:lpstr>Question &amp; Answer Session</vt:lpstr>
      <vt:lpstr>Q&amp;A Logistics</vt:lpstr>
      <vt:lpstr>CY 2018 National RADV Final Reminders</vt:lpstr>
    </vt:vector>
  </TitlesOfParts>
  <Company>CMS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NAT 18 Webinar Slides</dc:title>
  <dc:creator>CMS</dc:creator>
  <cp:lastModifiedBy>Michelle Atkins</cp:lastModifiedBy>
  <cp:revision>1307</cp:revision>
  <cp:lastPrinted>2020-01-07T13:28:12Z</cp:lastPrinted>
  <dcterms:created xsi:type="dcterms:W3CDTF">2012-02-10T20:51:24Z</dcterms:created>
  <dcterms:modified xsi:type="dcterms:W3CDTF">2020-02-13T16:16:18Z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NewReviewCycle">
    <vt:lpwstr/>
  </property>
  <property fmtid="{D5CDD505-2E9C-101B-9397-08002B2CF9AE}" pid="3" name="ContentTypeId">
    <vt:lpwstr>0x010100C0084627EF540C4EAB764CD297C2E3BD</vt:lpwstr>
  </property>
</Properties>
</file>