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4" r:id="rId2"/>
    <p:sldMasterId id="2147483651" r:id="rId3"/>
    <p:sldMasterId id="2147483935" r:id="rId4"/>
    <p:sldMasterId id="2147483948" r:id="rId5"/>
    <p:sldMasterId id="2147483960" r:id="rId6"/>
    <p:sldMasterId id="2147483972" r:id="rId7"/>
    <p:sldMasterId id="2147483987" r:id="rId8"/>
  </p:sldMasterIdLst>
  <p:notesMasterIdLst>
    <p:notesMasterId r:id="rId26"/>
  </p:notesMasterIdLst>
  <p:handoutMasterIdLst>
    <p:handoutMasterId r:id="rId27"/>
  </p:handoutMasterIdLst>
  <p:sldIdLst>
    <p:sldId id="404" r:id="rId9"/>
    <p:sldId id="464" r:id="rId10"/>
    <p:sldId id="357" r:id="rId11"/>
    <p:sldId id="463" r:id="rId12"/>
    <p:sldId id="421" r:id="rId13"/>
    <p:sldId id="432" r:id="rId14"/>
    <p:sldId id="433" r:id="rId15"/>
    <p:sldId id="434" r:id="rId16"/>
    <p:sldId id="448" r:id="rId17"/>
    <p:sldId id="425" r:id="rId18"/>
    <p:sldId id="462" r:id="rId19"/>
    <p:sldId id="451" r:id="rId20"/>
    <p:sldId id="412" r:id="rId21"/>
    <p:sldId id="416" r:id="rId22"/>
    <p:sldId id="453" r:id="rId23"/>
    <p:sldId id="418" r:id="rId24"/>
    <p:sldId id="415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renson, Cami" initials="" lastIdx="6" clrIdx="0"/>
  <p:cmAuthor id="2" name="Megan Curran" initials="" lastIdx="13" clrIdx="1"/>
  <p:cmAuthor id="3" name="Chen, Cera" initials="" lastIdx="15" clrIdx="6"/>
  <p:cmAuthor id="4" name="Nicholas Bonomo" initials="" lastIdx="3" clrIdx="3"/>
  <p:cmAuthor id="5" name="Aileen Almario" initials="" lastIdx="4" clrIdx="4"/>
  <p:cmAuthor id="6" name="Dan Weimer" initials="" lastIdx="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501"/>
    <a:srgbClr val="0000FF"/>
    <a:srgbClr val="10C802"/>
    <a:srgbClr val="0D0D0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1030" autoAdjust="0"/>
  </p:normalViewPr>
  <p:slideViewPr>
    <p:cSldViewPr>
      <p:cViewPr varScale="1">
        <p:scale>
          <a:sx n="89" d="100"/>
          <a:sy n="89" d="100"/>
        </p:scale>
        <p:origin x="21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97EEB7-7E19-4436-B32E-5098203EB4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6F4FE-F827-472E-BF32-F9D0B25A3B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74872FB-95C1-4692-97DA-55720C56AD5E}" type="datetimeFigureOut">
              <a:rPr lang="en-US"/>
              <a:pPr>
                <a:defRPr/>
              </a:pPr>
              <a:t>01/20/2022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11C3A-81E3-4006-97E0-8E0C40A349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A7B21-318A-42AB-B0C9-66C8422525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76BC872-EC87-4663-9415-884085B7C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76B7663-2EF8-4676-B808-01618C5E27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71397A6-F000-4315-82EB-AE6D1E721F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8D60685-C37E-4791-9040-CA05F8DC52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E115B46B-4BDA-43E5-B625-B8989191B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F055D472-F0D5-44D5-9D68-8D5FFD1D1D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62B2DEAA-911C-4310-8977-EB213E6C9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7089FA-139D-478D-A5B3-89BC96181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DF76D9E-3858-4A5E-9377-4AAD98ECF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A59D93D-0442-455F-B778-E326604D1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9BF9E3E-4C52-401C-A2F2-0C45439FE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06A63F-F0CF-4CC1-BB6B-DD94C6372720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A106343-4916-4CC0-9352-C8B972C31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6885550F-DF3D-4AF3-8ACB-4D1841D07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7E8D34FE-D779-4B92-9A94-01F934AB6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FDB822-4060-4B02-92BC-2FFAA505C55C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A43C177-7EDE-4F2B-9FA4-5491A289A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57CD0F6F-8C38-4FBE-B93C-86B1ADBA5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States with more expenditures have a greater impact on the cycle rate than a state with lower expenditures. States with higher improper payment rates will contribute more improper payments than a state of equal size with lower improper payments.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F6D1A353-6B55-4C1D-A26E-7EE0FFE68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7CAF73-C7B9-4CCE-914F-926194BAE146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0B80713-C2A4-422B-BAC4-DAD957730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9DD080E6-1A6A-49C7-839B-88DE0C893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BB19B5F-3E07-43DA-AA51-0BEADDDE9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47B398-568D-447E-BA42-B994450B046A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67465A97-E97F-4BA0-B33F-096152F24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0FDFB10-2395-482C-AF47-5F3EEC75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CF1501"/>
                </a:solidFill>
                <a:latin typeface="Arial" panose="020B0604020202020204" pitchFamily="34" charset="0"/>
              </a:rPr>
              <a:t>Eligibility targets are currently set at 3% for every state, following the 3% threshold for state eligibility-related improper payments established by section 1903(u) of the Social Security Act.</a:t>
            </a:r>
          </a:p>
          <a:p>
            <a:endParaRPr lang="en-US" altLang="en-US">
              <a:solidFill>
                <a:srgbClr val="CF1501"/>
              </a:solidFill>
              <a:latin typeface="Arial" panose="020B0604020202020204" pitchFamily="34" charset="0"/>
            </a:endParaRPr>
          </a:p>
          <a:p>
            <a:r>
              <a:rPr lang="en-US" altLang="en-US">
                <a:solidFill>
                  <a:srgbClr val="CF1501"/>
                </a:solidFill>
                <a:latin typeface="Arial" panose="020B0604020202020204" pitchFamily="34" charset="0"/>
              </a:rPr>
              <a:t>FFS anchor is 3% and MC anchor is 1%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8D2767A-28C4-428D-B330-0CE96A64F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BB2E39-D7DB-4804-89E3-39712A38A49D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9B185C44-9181-4B2C-B060-7801F557C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E5391DD0-2D41-4D6B-8608-BD97450D8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A7828BC-31CE-4FCE-9861-2959D0455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E51F80-F967-453A-B737-485E2C3BF084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uilding5">
            <a:extLst>
              <a:ext uri="{FF2B5EF4-FFF2-40B4-BE49-F238E27FC236}">
                <a16:creationId xmlns:a16="http://schemas.microsoft.com/office/drawing/2014/main" id="{5BDBAE0C-0DD0-471C-A22C-C7A42502AF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4800" y="0"/>
            <a:ext cx="17068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7B094-07EC-471F-9ABD-B27B61A8E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8E4AE-18D0-439C-8F9A-7195FB119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86E96-D55F-49F2-B8F5-BC6123DAE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5B6DA4-04D8-4F7B-AD5D-87F20FAD6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2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4597AF-FE0E-4CEF-9794-C3D968D12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F1CC0B-FC44-44CF-877F-965560739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8C71E0-7374-4ADB-A11B-FF2BD1AC2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AE17-A7F9-4BE8-8EF8-D50F60326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5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3F51EB-D669-4D77-960B-BC2FD4ABE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C23432-7A6C-4305-B81E-AE916DA71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2E21C5-CFC3-4483-8416-A6382D295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DCD8-661E-4827-B033-A983CF297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41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364B84-48E4-4095-820C-BA4B93141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84F238-F099-4363-B4BA-43FECD880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66C8CB-23E9-4B65-8CB3-2ED942F94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881D-5A9C-424B-89D5-04CF5AD69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32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6C2CBA-D31F-48DB-9F7A-5799D720A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FD2A6-B855-4C4C-9967-2BAA378C0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DE438-FDFE-49D0-B38C-AC0750CFB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8A1EA-4DF5-4D21-880B-6AD11593A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98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23E46F-A1CA-4151-B954-6218DE90E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7C9D0E-3DEA-494B-8CCE-BD28A3DFB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74DE56-C387-443D-87FA-043C8B42B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D1C7B-C49D-46F1-8479-5AE8DDA14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18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039899-073A-4668-8A4D-E8C9B247B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CF363-E7A1-48C5-814D-7BD9C528C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4579A-C703-4DF3-B6AD-4F10713D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10160-9EF0-4883-9BBF-513120890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464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579476-055C-48A0-8C41-BA51E5B2C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B39174-088E-4067-9009-1CAFEAD990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BCC62E-2958-4062-A43A-47FC24E4A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8A9A-BC1A-4F00-A2B8-DE077F420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39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8ECBD7-EA3C-482A-A18D-9421B4CF7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6096A0-3F66-42A9-AC12-427F3F1EB2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3E406F-243D-4EDD-B922-64C3CE6F9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4E596-7FDD-4F84-ADDD-A6CDB3BD6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64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5E96B3-9C80-4E68-9ACC-D7C299547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117177-EA9D-4A90-BBEE-E079E049D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AF196C-27D4-446D-987D-D6987B624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7C646-1107-4BA5-9570-F17896796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162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B6900-7BA0-4366-AFD6-2931BE1F5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09DA3-D63D-41D2-9ABC-A647BCCF8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815CF-057B-4C5C-9BF3-C2939F911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1612E-85FB-4F30-A7CD-E4FD47159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46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58EAE-3042-4874-8229-3679976BA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A6DCF-7160-4D41-BC0F-9291623A9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AEDE18-2C87-477B-AE44-4D51D553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21E27-A396-400D-9064-9F32D6A12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4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993FE-EC5A-4658-981C-0FAF48EC1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8ECF4-68F1-4A4A-A1AD-C2F798470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2155F-C7EA-41EB-A5C2-62EEFD7D3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FFA5-D6DC-4423-B442-D135E96FE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615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B81DCD-B603-4E30-A87C-A2B02B7DD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F9353-53DC-474E-BAB5-844A603CE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25C65E-E120-429A-832B-42F7E1ADF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7C635-88BA-4BEC-9928-D3C4C0BD7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706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7F119A-2EDC-4859-8F67-1673B749F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FB230A-04FF-4EC4-AFED-2C0EB3CF9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A877EF-DEE1-4BD5-8C3B-3D5D54F57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DC6B5-2FD4-4A55-AB8F-B838BF189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03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6C353-93FD-4862-B3F3-B0D80F7D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C1444-A15C-4444-B739-E43AEF3C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223A0-AFA1-4874-9D2C-2C1471FB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F8187-A89F-403D-A681-A1786BD53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394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0124DC-AAE4-4B0B-B4F6-19B5770F2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500A73-8B7E-43F2-AC5E-9E4F93753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13213F-DFF6-47E1-B5D2-3E1D98F7D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2B4C-71F3-4B08-87D3-0DD9879E5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247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17A5E-7040-4FA2-B96A-72D872C4D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7C442B-7397-4F72-96B4-1C53ED395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B29D74-2747-4EA3-9F74-3BE676707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5BD67-47F2-473C-8156-9750F5C16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811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E8CDF9-E007-49C9-A0D4-01271EEA0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30BDEA-B839-4729-93E1-040131423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0595D3-F7E7-4278-B395-FF89A7FB3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21AFC-DD4E-4667-BA50-28B7A7F89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706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EF910-ABAE-4AC7-9610-180697ADB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1320B-9489-4FE1-9E24-5F8F65A22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5C03A-48AD-4F19-BE71-EC9A3FBDB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2E63-C748-4C68-8ACA-CFC0DB3D2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5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40FD62-607E-4ECF-A268-552089D19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FEC044-E213-4459-B6F7-F149DFFFA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810336-B057-492A-93BE-BC06B5051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9644-79DB-4683-A901-9F7F8D8FF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074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FF85DA-D098-46DD-9F02-06F524E7D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63F820-D3F0-4233-97BD-89605FE1F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22AF1D-0FB5-4E98-B139-93D6A67DB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BC42-D1DC-4F1C-9FD8-9AB54F36E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7BCC55-244A-49C0-A359-4BED8F960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42BFB1-3798-48B4-A0B5-E98767B70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13FAB-C471-493C-BC6F-FB9965475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B7363-3415-43F5-818D-8939B74B5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889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78BDA4-62AF-4BF1-A9CE-70577C455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DD2B76-56E5-4F52-82C1-8C7EEDEEA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5247C9-DF02-4B27-B03E-D428E87E9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33B46-8AC5-4015-B368-62E403A0A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82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6C5AA-0A3F-4054-8B86-39C8343FE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ABF9C8-2118-4FA2-BC1E-8F3C54A0D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84C6C-83AD-435A-BA83-EEDD03E9A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9E18D-1AB6-4B9E-9965-7D28A6BA4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123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60AD8-B1D0-4AFB-8F04-58D53E813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AFE95-B051-4BF8-B391-305AA6327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65098-CE9A-4F61-AA2B-598ED801B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C529-1A56-48C5-8F9A-04A9798AE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750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D90125-B5D7-4BAF-BCFC-58443938AD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677C2D-3AAE-45F4-9C29-3E144EF72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20BC7E-F845-470C-88AC-F35588A9D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43D5-CCEE-4E7B-B7EF-411395C94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546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3F9C55-32C6-41CE-BC26-BB0C20034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E37EB3-8AA9-4791-AF9A-AC0063B8D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F634C-8F55-4C03-B39C-CC5F1E4D0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8422-D36B-4B77-83F6-210714C4C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258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AF206-804D-417F-9937-4E7E3166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25BEA-BD94-458E-B6BC-C2570A83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E9A83-B9C6-4069-9C09-988E1FCB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499293-3D64-48C0-AAA0-952236A46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04450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5A4B-EEBA-4486-A4D8-13E4D56A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32916-FD96-4884-8B0E-B3BDFEA7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D30B7-B12E-44E5-A2C3-37572512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4F8A-50F2-4382-98A0-384E2A6AB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863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06" y="1992313"/>
            <a:ext cx="5943600" cy="267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499B-E13A-42CA-ADED-6EF20EF3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E834-1C9B-4091-B8D1-378BF382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32543-5469-4CDB-BAEB-FA6D4998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1621-9521-471E-8E3E-D0E125845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538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AE596-A61D-4763-912E-56906D65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EC8EB-E175-4458-95EA-314BC6A9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AEC16-B026-41C4-95EC-340EE845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6AE6-18DD-4DD7-9D5E-21D277D4D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75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6B57EC-A011-4214-8880-A03BDE06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4CDE7C-A287-4775-8C96-0E4427B1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C0B6C5-40E1-4CA0-8FBB-DA387252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7531-3AEF-4AC1-A266-D7E6FC178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79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55B8B-D4CA-4E8C-AF88-214B65769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E7AE3-7D63-46D3-8621-F70FF1583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02FD5-9437-478D-AF23-5F47FD14A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5F38-1E89-4930-9BDA-7EA9CB67B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6544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426092-E870-4E46-9BB1-B6BCD868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1D3536-6030-47A5-99B5-C4E1D163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05682D-9512-4F80-9CA2-61E1D5B3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8C0F-540C-49B2-83B9-4C8246DC8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514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4C66D2-4478-43C0-BBD0-8F6D666A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69188F-D799-43B1-BF15-5BE6111D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3BA12-9BE2-4423-8DAE-5484E667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327B-A250-49E2-99FC-306EE0CC7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651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466EAC-EE26-421B-AD26-0D87EA04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F8871E-5AF5-4D75-A39C-630AB48D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4779F2-D412-4852-B94B-7A6AAF6D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E160-E36A-47F2-A7F4-8EDE3E407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711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092E8B-9B15-44EA-8FDA-3D906886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54B070-C600-40B6-9F5F-B0071B82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211901-2B61-404A-BC6E-0885C828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EC67B-96E1-4E31-8259-741D52EBD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317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C2DD63-F3EB-4A66-A3AC-5DEAF92F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DA9757-DB0E-4305-B8DA-0BE40715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D967DF-457F-4607-A3EF-91304E60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C45B-775A-4C32-863B-962BD0962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01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DB2FD-20F7-45DC-9C59-FF48A6A1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A00E2-AB90-4FAE-833C-8CA5DD72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A4752-E63D-4134-BB77-C6B1C695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E374-B9BC-455B-89D4-0526961E2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131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F1272-92D8-45FA-9A2C-5798F19D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37E2F-8E6E-4854-8508-FA5BCB47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FEAB9-3864-48CF-846F-7703090E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E36F-56EA-40F6-B028-975C87FB4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83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F95F921-1FC9-4CCD-8D55-ED6D3CA1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6402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E5A74-9C24-4394-9570-38030B9D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7925F78-6B90-4A6F-9179-9E0D7B2B7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C4CAE-30F1-48FF-9189-738C798DEB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35D446-D340-44D0-943A-2A7AA6E47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3466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4B96DF1-3AAE-4E58-91FE-B6A39DC9D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6402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154FB-0081-4A1F-A841-F80D2DD4B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700DA65-1902-4443-87CD-EB0F069A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4C54EA-5850-4195-9497-3173E2A44D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D3B19B-1F9A-4A7A-BB8A-1FF355E075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1006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8E4076-1024-4A64-A7B1-753D39794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6B40B8-4268-44DD-8A35-78B29DC72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3769F2-C17B-4BD4-BCB9-192D9261B0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686F-EF58-4B5C-99AB-CE2E6CEC2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447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uilding5">
            <a:extLst>
              <a:ext uri="{FF2B5EF4-FFF2-40B4-BE49-F238E27FC236}">
                <a16:creationId xmlns:a16="http://schemas.microsoft.com/office/drawing/2014/main" id="{81FB14B6-D4B4-4F3E-948C-FFF85AAA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4800" y="0"/>
            <a:ext cx="17068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BB4F7-AF8B-4A94-A3B8-BF219C833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0E414-83F4-4961-B85C-B3ECD5015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4303C-4F5A-440B-9EBA-8B95C7B58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057A5-8E95-4931-A37B-30D85F7F0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680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6D88F9-790D-4F9D-9A3C-2A9EDBDE5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53BAA5-7E12-46F8-A6AC-8ABA140C3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A34DEA-1DC9-4E5D-831F-BBBA946A0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E377-737A-4CED-8213-AE01605F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405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7E8DE7-4DF2-4404-8136-257825729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F52A5-38BF-4B63-BCA7-1CCC19143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A76EA9-35F1-4987-983C-1F9B42EE1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08CB-7B68-48DD-B32F-247053091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612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74C34-9E12-48BF-AF1A-9FA36F3AB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0C3804-61B4-4E38-94F9-B01304490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39414-DA81-4C47-93F4-11AF9BADB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1E6E0-EF12-418E-B905-B9FCF3035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71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9F481A-2806-4F2D-B21E-A07A57AAF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1C2FB1-D615-45A9-AA7B-921A923F6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B4074C-CC12-4577-B043-E091368E5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97DA-E068-4FB6-AD83-CE80528FE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948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976174-D1E8-41A3-BB51-55BEAA144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12311B-5DCC-4CC6-AAD8-97C256470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5F0A1C-8F4A-442A-A580-B85F1CF4F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67F9-84DC-4B6C-8780-84B090B99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16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BDF89B-D2E4-4C1A-A525-D8F9CB4BF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EF5208-4723-44EB-BB6E-B57B03E440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552B2C-E5A2-4FF7-A681-BB44941B9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04FF-AAC0-4608-BD08-65A0F0E22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289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1C321-B819-40C9-B1A3-DF9D8AFC6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7EE41-16AD-4705-8C18-179FA4F88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08BF9-3B3C-48FE-A024-48EC89B4E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47D7-F4E3-440C-A0E6-5F20BAFDF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154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3FC6C-B579-4B66-8325-54F10C4FF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3B4EF-3083-493C-B949-AA2240042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3EC7F3-9D6E-41A3-B32F-0A46CF575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5A5A-0993-4FC3-809D-9C47FCD06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855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B66CBC-FD1B-444D-8780-0DEF5A075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8C733-4D2F-451D-BD03-7C8017D1A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BC4953-D871-4479-B685-7B5D844B2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FBA79-B0E3-4035-914E-F206E51B1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01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031E1B-B400-4372-B8F3-9EB0B185F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4655C-0912-4E86-82D8-7DC52E7A5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F6F625-AF35-447C-B1FC-BB9AE2922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8F9C-EB1F-4849-B39E-C5B184D1C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68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8B5EF5-7D5E-431D-A014-CEB874B8C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22B577-9EE0-4C9F-9A07-6354EF084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C63F6C-47EB-4CA3-8708-F8655E634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8627C-A8AC-403C-9228-6926AED4A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608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F22976-61D8-4E96-9941-427BDE28B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25471E-0F1B-4643-B367-F0D2D859CC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539AE1-6D34-4E65-BBB4-D0FA5DEDE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D26B-8F06-4053-BBFC-11E221F2E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207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C46655-2A4A-4B5E-A4C1-3B6379BB2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6B5B28-92C0-435B-BE8A-302EE692C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F25462-EBC8-47B6-8F03-FB930ADE6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3B45-CFA2-41B3-AEFB-81B1095F5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60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0C95AF-D4B2-40B1-BE5F-68FD8C9B8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18D541-0F04-4F77-A8E7-4CC7BB045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3D860-26F2-4200-AEE1-1E9A886FB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66B6-0D98-4767-981A-655464B44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290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28673-C886-4DA7-A31C-0D773C211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E7D0B-0F30-44A7-ABE6-06C4AD281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5B651-371F-4C69-B1BA-4CD6E1F83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FF34-386F-43C9-9D0C-B2185002A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223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D162AA-0A7A-41E2-956C-97E9A87E1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AD136E-543D-44A2-B88A-4744BB38D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466AE9-C596-480E-BDA1-024D9C864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B9E55-114D-4188-B214-4C56F6988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980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6013DF-3390-4E69-932F-2F49ECA5F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2EE59C-B078-4030-AC0E-279C54959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D8B37-C291-476E-944F-458E3AA20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A8059-C7CD-4B09-AE66-7E67A6080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4791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AED653-A69A-40DE-9D84-09B156ED3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85E853-717F-435A-A4B9-745EB38D0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82E19E-C03E-4D85-8A3E-D64504B5B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E44D3-F9FF-4597-BD7D-D730B2045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324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12CB7-ABF7-4162-8B49-BA630AE03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7AA4E-9B10-4963-88F0-6F3082A28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1F99F-560E-4EEE-A26F-53848E937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4702-1471-47AC-874D-CE3FFEA7B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6508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B070A-297F-43E4-A3E5-28980B85D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6D115-758E-454C-840C-EF5E4706F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4F5425-4534-4A1F-9BEB-622A14CF4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A211-903D-4AFA-87FC-ACFCCB165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3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452C36-FF74-4840-BF1B-55E557E1E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C22E79-FB95-4446-A264-A24CED5EB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45BFCB-E1A3-4179-B6A8-879AEFA7C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8FBD4-C7D1-4A05-AE27-7876D05B2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525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FF2236-40E4-479C-A9C9-8016C1AED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C3D83B-FDF1-4257-BAB3-2E727D831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A8C4B9-7F40-4942-A236-627C17BCB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C656-6C6B-48F3-935E-1A51B7C1C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3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1BF137-6471-4D35-85F5-11193D0FF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BA3C1-7A15-4DB3-BBF5-E7EDB5946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4C84C2-C443-4E82-92CB-FF6069F42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DACC-A09A-482A-AAE7-EBF22A347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962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78FF00-9EBE-4066-8343-AEE849F1F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768A4-467E-4371-B6AA-0F90AA4E8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B8E423-02C5-4F13-B94A-F2AD0F12D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FE23-E1A2-44DF-A00A-E59998BE1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4003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7E69FD-09C8-41CB-B0C6-5C261658E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3D7F4A-CC1C-434F-BF5D-0A3959BC9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669A09-A6F6-481F-90CA-B871D49980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E81D-B727-4E72-A214-B8B57F073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89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AC0EDD-A849-4121-BDF1-55B233685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DE59A8-84FB-44BD-B20E-0F545400E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B4897-73DA-4230-8139-DDDEF6CC6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5589-478E-457A-8304-3A23FC27D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2255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78843-DBC9-48B0-8B1A-B9DEAC5E0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E4146-8B15-46D2-9B9F-E6CA0A8DF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731B0-3A30-46BF-92AE-94A68BE85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1A3AE-5792-4246-9A9D-744E9C295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874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BF2E83-F4CF-43EF-A21D-178DD0732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ECB2D9-C596-4219-B393-27B5BD741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9EC9C0-F126-40D3-B52B-8DF641D5F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40D9-ACB9-4A73-8E69-B8F5F49F7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292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4EEC1D-C03E-47E2-AB80-EEED3EE9F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E7F808-5883-4FAB-ACFA-242B32A1F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040849-2061-452F-AB45-2095A17F7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E8A3-E3A2-4E41-BD0D-57422CD7C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2013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B029AE-EAFC-489B-A793-E6E6F4C08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E213E9-FE35-430A-B690-395E9002A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5CE192-9391-45C7-9646-32500C2CC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EBC8-8FA1-4D66-8920-AB86318C2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41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B24E8-DF2C-456B-94C2-A74CC0914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8E874-DFE2-4B3D-B1A5-6A823D3D4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27917-C157-4405-8A7E-1277140A4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B4B13-665B-4BD6-A8F8-2DFDD2677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08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1D3A2-AAE1-4EDB-B4CB-EC94D03E5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38C87-6A2E-4B0F-B9D3-529C309EA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D95B1C-CF57-408B-8FF7-7DFE5CC1F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B29AB-0B42-4A22-A5A5-2D27F1875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81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651BE-A757-454E-843E-01E06932B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BE736-635B-4296-B6F5-721B914FC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09B71A-B5EF-4F0D-A39C-5D9E9F759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AF202-00D8-466D-B553-6364E20FB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280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432D82-3033-4A78-948A-20603C3B5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4FC919-161A-411F-A798-851FE7368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F06F97-344D-44AE-BDE1-5455FD127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CA4F1-9228-4666-AC8F-44EDCB501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38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2C6C65-E9E7-4D7F-8D0A-4524ADF15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22643B-614D-4E60-B2F5-1AA2CF2E6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6D9754-297D-4CBD-85B9-D171A646B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461B-2A0A-461A-B0D8-44332454B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609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A952420-2D3A-46E7-BC03-EDB3D63D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2438400"/>
            <a:ext cx="56229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EDDE9-D7FF-442B-8D74-798D3F83E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D8C2F1BD-1B20-4541-9010-130EC0D57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04DE6EC6-952D-422E-9953-9DAB64FD3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4A95503A-BEA1-4BC4-8279-47C9D3DE5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2680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DFD25DE-A19C-498E-B22C-D8D6A9AB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438400"/>
            <a:ext cx="56388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DEA5C3-4E6E-4521-A5E4-B9DD4FC5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AD9CF426-29C0-45D6-854D-B5699A6E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A32EA78E-05D7-4120-AC79-97347B11A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8C3DF21C-9B49-41EB-9AF0-58CE3EAF8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9783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2EF96C8-BF3D-40A4-907D-B57F44B4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588"/>
            <a:ext cx="58674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BC762-3C22-47F1-8186-A2AC6BB65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FD710E1-4EC3-4181-AF3C-AE88CF24E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9E2E53F-45BA-4F9F-B7F2-361C55FC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588"/>
            <a:ext cx="58674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486E9DE6-C4C2-426E-8CFA-E8C3639F7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B62E5EC9-7B1E-4CA4-BCCA-48C006208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81864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38E0867-3BC9-4385-847B-75D3C1E3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rsplayingcardlores.jpg">
            <a:extLst>
              <a:ext uri="{FF2B5EF4-FFF2-40B4-BE49-F238E27FC236}">
                <a16:creationId xmlns:a16="http://schemas.microsoft.com/office/drawing/2014/main" id="{9E76508A-C3B2-4F26-A28D-746682768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2514600"/>
            <a:ext cx="5616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0AA0055A-0369-4184-B8D4-D47FD0A2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25666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93C764D-FFA5-4F10-B45B-AB7975B4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6402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FEE6D-7759-4524-A27E-97C5B0570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773F051E-1DAB-40FD-AC41-E7056A1B8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13EA93A3-1B96-4C8A-B540-9BDD0A961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3A2C82EA-C3EB-433A-9C87-955D923C9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BC46945D-C7A3-4AEA-9774-8F2ACA333A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4C84062B-0545-4B18-8B29-878A74E8A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98790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ch.jpg">
            <a:extLst>
              <a:ext uri="{FF2B5EF4-FFF2-40B4-BE49-F238E27FC236}">
                <a16:creationId xmlns:a16="http://schemas.microsoft.com/office/drawing/2014/main" id="{000682B4-531C-42D8-B1B3-A4764A3D8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63" t="-2980"/>
          <a:stretch>
            <a:fillRect/>
          </a:stretch>
        </p:blipFill>
        <p:spPr bwMode="auto">
          <a:xfrm>
            <a:off x="-1600200" y="2379663"/>
            <a:ext cx="680720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37F8AF-C2EB-4C07-B92A-94687B64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F66FA4DE-FB2F-40E1-B746-D056AD88A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8A6E2957-BEF4-4300-92CB-9F26F85F2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A2B6AA71-936D-4BC4-BF94-9724B9AE8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290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5B6198-C21C-4B27-AA93-63EB3C25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B198267-6704-456B-B7FE-3B5E476E5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963863"/>
            <a:ext cx="5614987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7AAE76AF-C476-4B54-BEEB-0DCF11ACF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8FAEAD8A-AC6D-46EA-8BAA-83EC88985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1D140ECC-E339-43E4-A542-349B90234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13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E6818-B9D2-4418-A466-53E997A9A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EF1B29-E19A-4945-9E39-BF35E83A8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05C6D-1FD2-4046-8A3E-C9846F4FC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B9C3-D6FD-41B8-AF74-0C5782492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828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62DF941-F338-4B1A-9636-4F37DC72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7" t="1176" r="-182" b="3456"/>
          <a:stretch>
            <a:fillRect/>
          </a:stretch>
        </p:blipFill>
        <p:spPr bwMode="auto">
          <a:xfrm>
            <a:off x="-76200" y="2286000"/>
            <a:ext cx="56149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0CC05-B49D-4DE8-8118-BCD02934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0EB7AA1-B866-48EC-943B-DCBE5223E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95E2C5E3-BB6C-4162-9A7A-DB0E5646A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40F6D15B-DA67-4CDF-A480-F6B2BD412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80084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BB9FCC-FAE5-47C2-B4C7-CA8690F3F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8713B-0A0F-4C84-9C83-C16DF048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FA73FED4-6F7B-429A-BD54-A6502C2D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35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5029200"/>
            <a:ext cx="85344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58674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2789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56CBB9-2110-44E7-BA62-E05F88DA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A3D7B06-507A-4B09-8F84-D76D391F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35BAED7C-4C25-457B-8F14-E04ADB1BA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8463" y="4927600"/>
            <a:ext cx="185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890A8675-EEC3-4578-BCCE-E46E630F1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28600"/>
            <a:ext cx="265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4016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64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98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9976B8-23EB-46A8-9D36-0D959F45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56F66A-FE55-4E47-AB61-3FA074EF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57B74E-8C42-490A-B587-D2563FA2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3CAF12-B43D-49F9-B9A8-C14D94885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94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830A7F-1E4C-47A9-BE17-6EE971694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9DE58A-0FAD-4300-ACAA-3F41EA366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47D8B8F4-FF63-405C-B969-FE67036216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9F18257-5780-4328-BAFA-23CC0C5465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031F2A6C-E716-40F2-B3FA-4D4ACE66ED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C9330C1-EE29-4B24-B40D-BC9B383969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building5">
            <a:extLst>
              <a:ext uri="{FF2B5EF4-FFF2-40B4-BE49-F238E27FC236}">
                <a16:creationId xmlns:a16="http://schemas.microsoft.com/office/drawing/2014/main" id="{2BC9A770-B9F0-4A9B-B2E5-80AAC2C8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4800" y="0"/>
            <a:ext cx="17068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102" r:id="rId1"/>
    <p:sldLayoutId id="2147489027" r:id="rId2"/>
    <p:sldLayoutId id="2147489028" r:id="rId3"/>
    <p:sldLayoutId id="2147489029" r:id="rId4"/>
    <p:sldLayoutId id="2147489030" r:id="rId5"/>
    <p:sldLayoutId id="2147489031" r:id="rId6"/>
    <p:sldLayoutId id="2147489032" r:id="rId7"/>
    <p:sldLayoutId id="2147489033" r:id="rId8"/>
    <p:sldLayoutId id="2147489034" r:id="rId9"/>
    <p:sldLayoutId id="2147489035" r:id="rId10"/>
    <p:sldLayoutId id="21474890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9D00B7-C56D-426A-BB26-C4368A14A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7769276-84A6-49AD-9361-D5AB68568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E538FADC-237F-4D53-B0A4-23509A5F4A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25F20C8D-356C-47C3-9177-5E79B77047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7C9B2D8F-AF76-4F97-9A79-C1092B5B08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85AE2D3-AF9A-4B51-9979-C533DF4C7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7" r:id="rId1"/>
    <p:sldLayoutId id="2147489038" r:id="rId2"/>
    <p:sldLayoutId id="2147489039" r:id="rId3"/>
    <p:sldLayoutId id="2147489040" r:id="rId4"/>
    <p:sldLayoutId id="2147489041" r:id="rId5"/>
    <p:sldLayoutId id="2147489042" r:id="rId6"/>
    <p:sldLayoutId id="2147489043" r:id="rId7"/>
    <p:sldLayoutId id="2147489044" r:id="rId8"/>
    <p:sldLayoutId id="2147489045" r:id="rId9"/>
    <p:sldLayoutId id="2147489046" r:id="rId10"/>
    <p:sldLayoutId id="2147489047" r:id="rId11"/>
    <p:sldLayoutId id="214748910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B48302F-672A-4729-975B-0736A03D2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C19756B-8B90-407F-B657-7962E76F3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57859BB8-3F46-42D9-985D-6509757946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87DFC0B-59E7-4751-AFF5-1D2C879BDF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FABD1C3-DF1B-480C-A07D-98DC4516F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69BDC6D-40E7-4A2C-A5CA-896D56E0C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7" descr="building5">
            <a:extLst>
              <a:ext uri="{FF2B5EF4-FFF2-40B4-BE49-F238E27FC236}">
                <a16:creationId xmlns:a16="http://schemas.microsoft.com/office/drawing/2014/main" id="{B790C5F6-EB70-4D8F-8F41-5F1E817C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48" r:id="rId1"/>
    <p:sldLayoutId id="2147489049" r:id="rId2"/>
    <p:sldLayoutId id="2147489050" r:id="rId3"/>
    <p:sldLayoutId id="2147489051" r:id="rId4"/>
    <p:sldLayoutId id="2147489052" r:id="rId5"/>
    <p:sldLayoutId id="2147489053" r:id="rId6"/>
    <p:sldLayoutId id="2147489054" r:id="rId7"/>
    <p:sldLayoutId id="2147489055" r:id="rId8"/>
    <p:sldLayoutId id="2147489056" r:id="rId9"/>
    <p:sldLayoutId id="2147489057" r:id="rId10"/>
    <p:sldLayoutId id="2147489058" r:id="rId11"/>
    <p:sldLayoutId id="214748910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6216B4DC-3B26-427B-ACB5-3EB5DB09E2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Enter Slide Title Here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6DC3D92-F0B8-4FF7-80FD-222C28DA4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27188" y="1992313"/>
            <a:ext cx="603726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r>
              <a:rPr lang="en-US" altLang="en-US"/>
              <a:t>Enter bullet</a:t>
            </a:r>
          </a:p>
          <a:p>
            <a:pPr lvl="0"/>
            <a:r>
              <a:rPr lang="en-US" altLang="en-US"/>
              <a:t>Enter bullet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9533-1AAF-4691-AE2E-D7E3ADAE3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3AF14-7986-4AF1-8EE8-601CC9E5B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2C80B-9800-4CD0-9E1C-20D9B49F6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6B5D28-CD33-4686-8F63-10921EF4F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59" r:id="rId1"/>
    <p:sldLayoutId id="2147489060" r:id="rId2"/>
    <p:sldLayoutId id="2147489061" r:id="rId3"/>
    <p:sldLayoutId id="2147489062" r:id="rId4"/>
    <p:sldLayoutId id="2147489063" r:id="rId5"/>
    <p:sldLayoutId id="2147489064" r:id="rId6"/>
    <p:sldLayoutId id="2147489065" r:id="rId7"/>
    <p:sldLayoutId id="2147489066" r:id="rId8"/>
    <p:sldLayoutId id="2147489067" r:id="rId9"/>
    <p:sldLayoutId id="2147489068" r:id="rId10"/>
    <p:sldLayoutId id="2147489069" r:id="rId11"/>
    <p:sldLayoutId id="2147489105" r:id="rId12"/>
    <p:sldLayoutId id="2147489106" r:id="rId13"/>
    <p:sldLayoutId id="2147489107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Myriad Pro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charset="0"/>
          <a:ea typeface="MS PGothic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Myriad Pro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Myriad Pro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Myriad Pro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Myriad Pro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6BEB673-9065-46A4-A198-C3C8E5CDE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9577084-34D5-4947-AE04-8BCE2A9ED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09A390F3-139D-42DD-8321-C913F92653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6342D963-C92E-4286-BF54-0179D59DCF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1A56ABF9-CF90-4DF6-90CB-AFBCEBEECA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09F73BE-145C-4832-9DE8-00559A396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127" name="Picture 7" descr="building5">
            <a:extLst>
              <a:ext uri="{FF2B5EF4-FFF2-40B4-BE49-F238E27FC236}">
                <a16:creationId xmlns:a16="http://schemas.microsoft.com/office/drawing/2014/main" id="{ACFBAB7A-F97D-44DF-8B2B-D3537886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4800" y="0"/>
            <a:ext cx="17068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108" r:id="rId1"/>
    <p:sldLayoutId id="2147489070" r:id="rId2"/>
    <p:sldLayoutId id="2147489071" r:id="rId3"/>
    <p:sldLayoutId id="2147489072" r:id="rId4"/>
    <p:sldLayoutId id="2147489073" r:id="rId5"/>
    <p:sldLayoutId id="2147489074" r:id="rId6"/>
    <p:sldLayoutId id="2147489075" r:id="rId7"/>
    <p:sldLayoutId id="2147489076" r:id="rId8"/>
    <p:sldLayoutId id="2147489077" r:id="rId9"/>
    <p:sldLayoutId id="2147489078" r:id="rId10"/>
    <p:sldLayoutId id="21474890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73B7F37-9D26-4242-B918-54D394622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C19FD93-5D10-479C-A5F9-970077D33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D6C6542-3C15-4726-BC31-C93B3F79D3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C2F23587-DCE8-429F-B5D7-BD01E81D49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C10A9A0D-6923-40F7-A1BF-8222BF5BA9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9C76D79-8204-4946-BAE2-FD9EE2782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80" r:id="rId1"/>
    <p:sldLayoutId id="2147489081" r:id="rId2"/>
    <p:sldLayoutId id="2147489082" r:id="rId3"/>
    <p:sldLayoutId id="2147489083" r:id="rId4"/>
    <p:sldLayoutId id="2147489084" r:id="rId5"/>
    <p:sldLayoutId id="2147489085" r:id="rId6"/>
    <p:sldLayoutId id="2147489086" r:id="rId7"/>
    <p:sldLayoutId id="2147489087" r:id="rId8"/>
    <p:sldLayoutId id="2147489088" r:id="rId9"/>
    <p:sldLayoutId id="2147489089" r:id="rId10"/>
    <p:sldLayoutId id="21474890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0AA632-503D-4C7E-91C7-F6D30C03D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B488A00-688A-420B-B730-9DB8C7E7E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CE5D7FA8-0A08-478F-9666-977915C9B3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56EF1717-725E-4E59-998C-60F7293AC7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566DA86-FCD5-4CE9-82C9-DB0F0ABCF9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CC403CE-0F79-4D59-9820-110D88BCB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175" name="Picture 7" descr="building5">
            <a:extLst>
              <a:ext uri="{FF2B5EF4-FFF2-40B4-BE49-F238E27FC236}">
                <a16:creationId xmlns:a16="http://schemas.microsoft.com/office/drawing/2014/main" id="{F54D0ABC-81E7-430D-9CC4-05E35F3E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91" r:id="rId1"/>
    <p:sldLayoutId id="2147489092" r:id="rId2"/>
    <p:sldLayoutId id="2147489093" r:id="rId3"/>
    <p:sldLayoutId id="2147489094" r:id="rId4"/>
    <p:sldLayoutId id="2147489095" r:id="rId5"/>
    <p:sldLayoutId id="2147489096" r:id="rId6"/>
    <p:sldLayoutId id="2147489097" r:id="rId7"/>
    <p:sldLayoutId id="2147489098" r:id="rId8"/>
    <p:sldLayoutId id="2147489099" r:id="rId9"/>
    <p:sldLayoutId id="2147489100" r:id="rId10"/>
    <p:sldLayoutId id="21474891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>
            <a:extLst>
              <a:ext uri="{FF2B5EF4-FFF2-40B4-BE49-F238E27FC236}">
                <a16:creationId xmlns:a16="http://schemas.microsoft.com/office/drawing/2014/main" id="{E89083E7-F3A9-4A27-B115-15F6CCCCD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5" name="Title Placeholder 8">
            <a:extLst>
              <a:ext uri="{FF2B5EF4-FFF2-40B4-BE49-F238E27FC236}">
                <a16:creationId xmlns:a16="http://schemas.microsoft.com/office/drawing/2014/main" id="{FABAA38E-BE33-4F9E-B195-2F568F7331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F24C8B-57F3-47CF-8670-3F36BCC29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A638C6-F9CF-4FBC-83E0-C7E6BC1E9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A39D17-FD46-4232-8FB0-45957561F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09" r:id="rId1"/>
    <p:sldLayoutId id="2147489110" r:id="rId2"/>
    <p:sldLayoutId id="2147489111" r:id="rId3"/>
    <p:sldLayoutId id="2147489112" r:id="rId4"/>
    <p:sldLayoutId id="2147489113" r:id="rId5"/>
    <p:sldLayoutId id="2147489114" r:id="rId6"/>
    <p:sldLayoutId id="2147489115" r:id="rId7"/>
    <p:sldLayoutId id="2147489116" r:id="rId8"/>
    <p:sldLayoutId id="2147489117" r:id="rId9"/>
    <p:sldLayoutId id="2147489118" r:id="rId10"/>
    <p:sldLayoutId id="2147489119" r:id="rId11"/>
    <p:sldLayoutId id="2147489120" r:id="rId12"/>
    <p:sldLayoutId id="214748912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54C6495-445F-4234-83DF-9428A4D3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2192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PERM Improper Payment Rate Calculation Presentation</a:t>
            </a:r>
          </a:p>
        </p:txBody>
      </p:sp>
      <p:sp>
        <p:nvSpPr>
          <p:cNvPr id="32771" name="Text Placeholder 15">
            <a:extLst>
              <a:ext uri="{FF2B5EF4-FFF2-40B4-BE49-F238E27FC236}">
                <a16:creationId xmlns:a16="http://schemas.microsoft.com/office/drawing/2014/main" id="{E7BF27AB-44F1-45FE-B0B0-69F08EEC0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0" y="3048000"/>
            <a:ext cx="3505200" cy="1143000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 Improper Payment Rate Calculation Process</a:t>
            </a:r>
          </a:p>
          <a:p>
            <a:pPr algn="ctr" eaLnBrk="1" hangingPunct="1">
              <a:defRPr/>
            </a:pP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2" descr="Pie chart, blue slice indicating FFS at 75%, red slice indicating MC at 25%.">
            <a:extLst>
              <a:ext uri="{FF2B5EF4-FFF2-40B4-BE49-F238E27FC236}">
                <a16:creationId xmlns:a16="http://schemas.microsoft.com/office/drawing/2014/main" id="{7A794196-C0D9-4822-9C46-1209AAA24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35528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" descr="Pie chart, blue slice indicating FFS at approximately 10% red slice indicating MC at approximately 90%.">
            <a:extLst>
              <a:ext uri="{FF2B5EF4-FFF2-40B4-BE49-F238E27FC236}">
                <a16:creationId xmlns:a16="http://schemas.microsoft.com/office/drawing/2014/main" id="{811C1803-4C28-4FDD-A13A-562D66FA0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4368800"/>
            <a:ext cx="355441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>
            <a:extLst>
              <a:ext uri="{FF2B5EF4-FFF2-40B4-BE49-F238E27FC236}">
                <a16:creationId xmlns:a16="http://schemas.microsoft.com/office/drawing/2014/main" id="{26A01250-1873-4F98-8E36-35999F208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1600200"/>
            <a:ext cx="8229600" cy="4297363"/>
          </a:xfrm>
        </p:spPr>
        <p:txBody>
          <a:bodyPr/>
          <a:lstStyle/>
          <a:p>
            <a:pPr algn="just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claims improper payment rate is calculated by combining the state’s FFS and MC rates, weighted by the size of each program</a:t>
            </a:r>
          </a:p>
          <a:p>
            <a:pPr algn="just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For example, if a state’s FFS expenditures are 25% of the state’s total expenditures, then the FFS improper payment rate will contribute 25% to the claims improper payment rate</a:t>
            </a:r>
          </a:p>
        </p:txBody>
      </p:sp>
      <p:sp>
        <p:nvSpPr>
          <p:cNvPr id="41986" name="Title 1">
            <a:extLst>
              <a:ext uri="{FF2B5EF4-FFF2-40B4-BE49-F238E27FC236}">
                <a16:creationId xmlns:a16="http://schemas.microsoft.com/office/drawing/2014/main" id="{694D6D43-B522-48B1-A352-9289A29403F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eaLnBrk="1" hangingPunct="1"/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State Combined Claims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Improper Payment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26580F95-544A-42E4-929D-77B596680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Content Placeholder 1">
            <a:extLst>
              <a:ext uri="{FF2B5EF4-FFF2-40B4-BE49-F238E27FC236}">
                <a16:creationId xmlns:a16="http://schemas.microsoft.com/office/drawing/2014/main" id="{D5BA76E5-7BB0-4E3A-AE4E-FC05BA198FF8}"/>
              </a:ext>
            </a:extLst>
          </p:cNvPr>
          <p:cNvSpPr txBox="1">
            <a:spLocks/>
          </p:cNvSpPr>
          <p:nvPr/>
        </p:nvSpPr>
        <p:spPr bwMode="auto">
          <a:xfrm>
            <a:off x="455613" y="3575050"/>
            <a:ext cx="8229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Overall improper payment rate is equal to the claims rate (FFS and MC) plus the eligibility rate and less the overlap between claims and eligibility</a:t>
            </a:r>
          </a:p>
          <a:p>
            <a:pPr lvl="1"/>
            <a:r>
              <a:rPr lang="en-US" altLang="en-US" dirty="0"/>
              <a:t>Statistical overlap is removed since the eligibility sample is drawn from the FFS and MC universes</a:t>
            </a:r>
          </a:p>
        </p:txBody>
      </p:sp>
      <p:pic>
        <p:nvPicPr>
          <p:cNvPr id="44036" name="Picture 4" descr="Formula">
            <a:extLst>
              <a:ext uri="{FF2B5EF4-FFF2-40B4-BE49-F238E27FC236}">
                <a16:creationId xmlns:a16="http://schemas.microsoft.com/office/drawing/2014/main" id="{BBB4550D-091B-417F-B24A-1AAF3B50D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410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Content Placeholder 1">
            <a:extLst>
              <a:ext uri="{FF2B5EF4-FFF2-40B4-BE49-F238E27FC236}">
                <a16:creationId xmlns:a16="http://schemas.microsoft.com/office/drawing/2014/main" id="{3810D0B0-72B3-4E6D-9880-8A658B26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752600"/>
            <a:ext cx="8229600" cy="2057400"/>
          </a:xfrm>
        </p:spPr>
        <p:txBody>
          <a:bodyPr/>
          <a:lstStyle/>
          <a:p>
            <a:r>
              <a:rPr lang="en-US" altLang="en-US"/>
              <a:t>Overall improper payment rate including eligibility is calculated using the following:</a:t>
            </a:r>
          </a:p>
        </p:txBody>
      </p:sp>
      <p:sp>
        <p:nvSpPr>
          <p:cNvPr id="44035" name="Title 2">
            <a:extLst>
              <a:ext uri="{FF2B5EF4-FFF2-40B4-BE49-F238E27FC236}">
                <a16:creationId xmlns:a16="http://schemas.microsoft.com/office/drawing/2014/main" id="{9A34E41F-66C8-41B7-8429-092D9D3547C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b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State Combined Overall Improper Payment Rate</a:t>
            </a:r>
            <a:endParaRPr lang="en-US" altLang="en-US" sz="3000"/>
          </a:p>
        </p:txBody>
      </p:sp>
      <p:pic>
        <p:nvPicPr>
          <p:cNvPr id="44038" name="Picture 2">
            <a:extLst>
              <a:ext uri="{FF2B5EF4-FFF2-40B4-BE49-F238E27FC236}">
                <a16:creationId xmlns:a16="http://schemas.microsoft.com/office/drawing/2014/main" id="{6A2AD539-DB8B-4863-A1CD-2304B803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>
            <a:extLst>
              <a:ext uri="{FF2B5EF4-FFF2-40B4-BE49-F238E27FC236}">
                <a16:creationId xmlns:a16="http://schemas.microsoft.com/office/drawing/2014/main" id="{FC75F802-2198-4075-BFC1-7C1322DF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2667000"/>
          </a:xfrm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/>
              <a:t>Calculating the Cycle and National Rates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5AFE636B-5F07-492A-BCB3-E8E30CE91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>
            <a:extLst>
              <a:ext uri="{FF2B5EF4-FFF2-40B4-BE49-F238E27FC236}">
                <a16:creationId xmlns:a16="http://schemas.microsoft.com/office/drawing/2014/main" id="{611C3556-F3A5-4F32-9105-AC3D7C37E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cycle improper payment rate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Calculated by combining all 17 state component rates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(FFS, managed care, eligibility)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cycle component rates are then combined to calculate the cycle overall rate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impacted by each state’s:</a:t>
            </a:r>
          </a:p>
          <a:p>
            <a:pPr lvl="2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Total expenditures</a:t>
            </a:r>
          </a:p>
          <a:p>
            <a:pPr lvl="2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Improper payment rate</a:t>
            </a:r>
          </a:p>
          <a:p>
            <a:pPr lvl="1" eaLnBrk="1" hangingPunct="1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000"/>
          </a:p>
        </p:txBody>
      </p:sp>
      <p:sp>
        <p:nvSpPr>
          <p:cNvPr id="46082" name="Title 1">
            <a:extLst>
              <a:ext uri="{FF2B5EF4-FFF2-40B4-BE49-F238E27FC236}">
                <a16:creationId xmlns:a16="http://schemas.microsoft.com/office/drawing/2014/main" id="{C5106E62-713C-4BDF-913F-264DE838F2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eaLnBrk="1" hangingPunct="1"/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Cycle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Improper Payment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Rates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3DD865BB-74D5-45CC-A2D6-84FB03F42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>
            <a:extLst>
              <a:ext uri="{FF2B5EF4-FFF2-40B4-BE49-F238E27FC236}">
                <a16:creationId xmlns:a16="http://schemas.microsoft.com/office/drawing/2014/main" id="{F4B3E9B5-6166-4F4B-8367-900EA4133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national improper payment rate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called “rolling” because it includes rates from three cycles of data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RY 2021 includes improper payment rates from RY 2019, RY 2020, and RY 2021 cycles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Similar to cycle rate</a:t>
            </a:r>
          </a:p>
          <a:p>
            <a:pPr lvl="2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State’s contribution is based on the total expenditures and improper payment rates</a:t>
            </a:r>
          </a:p>
          <a:p>
            <a:pPr lvl="2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rolling component rates are combined to calculate the national rolling overall rate</a:t>
            </a:r>
          </a:p>
        </p:txBody>
      </p:sp>
      <p:sp>
        <p:nvSpPr>
          <p:cNvPr id="48131" name="Title 2">
            <a:extLst>
              <a:ext uri="{FF2B5EF4-FFF2-40B4-BE49-F238E27FC236}">
                <a16:creationId xmlns:a16="http://schemas.microsoft.com/office/drawing/2014/main" id="{741FB591-9E70-4ED7-8647-E8DEF4B0F1E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b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National Rolling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Improper Payment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Rates</a:t>
            </a:r>
            <a:endParaRPr lang="en-US" altLang="en-US" sz="3000"/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C6338C59-B6DB-4384-BDFD-40892C83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>
            <a:extLst>
              <a:ext uri="{FF2B5EF4-FFF2-40B4-BE49-F238E27FC236}">
                <a16:creationId xmlns:a16="http://schemas.microsoft.com/office/drawing/2014/main" id="{4EDFA0C0-A5F1-4C8D-88A0-CDE31D59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2667000"/>
          </a:xfrm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/>
              <a:t>Calculating Target Rate</a:t>
            </a: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3FE6B094-4C44-4E57-A0AC-FAA06B542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State FFS and managed care target line tic mark indicating 10.0%.">
            <a:extLst>
              <a:ext uri="{FF2B5EF4-FFF2-40B4-BE49-F238E27FC236}">
                <a16:creationId xmlns:a16="http://schemas.microsoft.com/office/drawing/2014/main" id="{F8BE1CAE-4372-4585-B061-DF28C6AFDBBE}"/>
              </a:ext>
            </a:extLst>
          </p:cNvPr>
          <p:cNvCxnSpPr/>
          <p:nvPr/>
        </p:nvCxnSpPr>
        <p:spPr>
          <a:xfrm>
            <a:off x="7391400" y="3771900"/>
            <a:ext cx="0" cy="533400"/>
          </a:xfrm>
          <a:prstGeom prst="line">
            <a:avLst/>
          </a:prstGeom>
          <a:ln w="66675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2" name="TextBox 15">
            <a:extLst>
              <a:ext uri="{FF2B5EF4-FFF2-40B4-BE49-F238E27FC236}">
                <a16:creationId xmlns:a16="http://schemas.microsoft.com/office/drawing/2014/main" id="{1B5F505B-B793-46A5-A8DF-D127B008F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341813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10.0%</a:t>
            </a:r>
          </a:p>
        </p:txBody>
      </p:sp>
      <p:sp>
        <p:nvSpPr>
          <p:cNvPr id="8" name="5-Point Star 7" descr="State FFS and managed care target line star mark indicating 6.5%.">
            <a:extLst>
              <a:ext uri="{FF2B5EF4-FFF2-40B4-BE49-F238E27FC236}">
                <a16:creationId xmlns:a16="http://schemas.microsoft.com/office/drawing/2014/main" id="{D16054E8-D3DB-4D11-9484-DC1E6253F72C}"/>
              </a:ext>
            </a:extLst>
          </p:cNvPr>
          <p:cNvSpPr/>
          <p:nvPr/>
        </p:nvSpPr>
        <p:spPr>
          <a:xfrm>
            <a:off x="5172075" y="3851275"/>
            <a:ext cx="298450" cy="36195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1" name="TextBox 14">
            <a:extLst>
              <a:ext uri="{FF2B5EF4-FFF2-40B4-BE49-F238E27FC236}">
                <a16:creationId xmlns:a16="http://schemas.microsoft.com/office/drawing/2014/main" id="{19CD84FC-69BC-4789-9588-F37E957A0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4327525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6.5%</a:t>
            </a:r>
          </a:p>
        </p:txBody>
      </p:sp>
      <p:cxnSp>
        <p:nvCxnSpPr>
          <p:cNvPr id="10" name="Straight Connector 9" descr="State FFS and managed care target line tic mark indicating 3.0%.">
            <a:extLst>
              <a:ext uri="{FF2B5EF4-FFF2-40B4-BE49-F238E27FC236}">
                <a16:creationId xmlns:a16="http://schemas.microsoft.com/office/drawing/2014/main" id="{739A3402-51D6-4C08-8D45-FCC407503FDB}"/>
              </a:ext>
            </a:extLst>
          </p:cNvPr>
          <p:cNvCxnSpPr/>
          <p:nvPr/>
        </p:nvCxnSpPr>
        <p:spPr>
          <a:xfrm>
            <a:off x="3200400" y="3789363"/>
            <a:ext cx="0" cy="533400"/>
          </a:xfrm>
          <a:prstGeom prst="line">
            <a:avLst/>
          </a:prstGeom>
          <a:ln w="66675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0" name="TextBox 13">
            <a:extLst>
              <a:ext uri="{FF2B5EF4-FFF2-40B4-BE49-F238E27FC236}">
                <a16:creationId xmlns:a16="http://schemas.microsoft.com/office/drawing/2014/main" id="{00D68214-F164-49CF-898D-7AF88B400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4352925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3.0%</a:t>
            </a:r>
          </a:p>
        </p:txBody>
      </p:sp>
      <p:sp>
        <p:nvSpPr>
          <p:cNvPr id="5" name="Oval 4" descr="State FFS and managed care target line tic mark indicating 0.0%.">
            <a:extLst>
              <a:ext uri="{FF2B5EF4-FFF2-40B4-BE49-F238E27FC236}">
                <a16:creationId xmlns:a16="http://schemas.microsoft.com/office/drawing/2014/main" id="{33684839-7481-4E93-BFF9-8C37C8CFE286}"/>
              </a:ext>
            </a:extLst>
          </p:cNvPr>
          <p:cNvSpPr/>
          <p:nvPr/>
        </p:nvSpPr>
        <p:spPr>
          <a:xfrm>
            <a:off x="1485900" y="394335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9" name="TextBox 5">
            <a:extLst>
              <a:ext uri="{FF2B5EF4-FFF2-40B4-BE49-F238E27FC236}">
                <a16:creationId xmlns:a16="http://schemas.microsoft.com/office/drawing/2014/main" id="{BEBBD413-26A7-4420-904A-E43512F6C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4141788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0%</a:t>
            </a:r>
          </a:p>
        </p:txBody>
      </p:sp>
      <p:cxnSp>
        <p:nvCxnSpPr>
          <p:cNvPr id="3" name="Straight Connector 2" descr="The state and managed care target line that starts at 0% and continues to 10%.  ">
            <a:extLst>
              <a:ext uri="{FF2B5EF4-FFF2-40B4-BE49-F238E27FC236}">
                <a16:creationId xmlns:a16="http://schemas.microsoft.com/office/drawing/2014/main" id="{A3B4548A-6CFD-4E07-B9A8-AEC380A7128E}"/>
              </a:ext>
            </a:extLst>
          </p:cNvPr>
          <p:cNvCxnSpPr/>
          <p:nvPr/>
        </p:nvCxnSpPr>
        <p:spPr>
          <a:xfrm>
            <a:off x="1485900" y="4038600"/>
            <a:ext cx="655320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2" name="Content Placeholder 1">
            <a:extLst>
              <a:ext uri="{FF2B5EF4-FFF2-40B4-BE49-F238E27FC236}">
                <a16:creationId xmlns:a16="http://schemas.microsoft.com/office/drawing/2014/main" id="{F7E94E48-F90C-46A9-BD68-891A3160B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algn="just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state FFS and managed care target rates are half of the difference between the current state component rate and the component anchor. For example</a:t>
            </a:r>
          </a:p>
          <a:p>
            <a:pPr lvl="1" algn="just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FFS rate is 10.0% </a:t>
            </a:r>
          </a:p>
          <a:p>
            <a:pPr lvl="1" algn="just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FFS anchor is 3.0%</a:t>
            </a:r>
          </a:p>
          <a:p>
            <a:pPr lvl="1" algn="just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FFS target = 10.0% - (10.0%-3.0%) / 2 = 6.5%</a:t>
            </a:r>
          </a:p>
          <a:p>
            <a:pPr lvl="1" algn="just"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the state rate is already lower than the anchor, then the new target rate is the same as the current rate</a:t>
            </a:r>
          </a:p>
        </p:txBody>
      </p:sp>
      <p:sp>
        <p:nvSpPr>
          <p:cNvPr id="51203" name="Title 2">
            <a:extLst>
              <a:ext uri="{FF2B5EF4-FFF2-40B4-BE49-F238E27FC236}">
                <a16:creationId xmlns:a16="http://schemas.microsoft.com/office/drawing/2014/main" id="{C48BEDD9-1DA5-4095-86A2-B2675C75B24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b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Improper Payment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Rate Targets</a:t>
            </a:r>
            <a:endParaRPr lang="en-US" altLang="en-US" sz="3000"/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64B979E2-C5E2-4813-82E3-809856FBB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Content Placeholder 2">
            <a:extLst>
              <a:ext uri="{FF2B5EF4-FFF2-40B4-BE49-F238E27FC236}">
                <a16:creationId xmlns:a16="http://schemas.microsoft.com/office/drawing/2014/main" id="{07159ADF-9993-4852-825D-84F3A0C46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3" y="2216150"/>
            <a:ext cx="8310562" cy="3541713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altLang="en-US" sz="6000" b="1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altLang="en-US" sz="60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Questions?</a:t>
            </a:r>
          </a:p>
          <a:p>
            <a:pPr algn="ctr" eaLnBrk="1" hangingPunct="1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altLang="en-US" sz="2800" b="1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C4F2284D-235C-42F1-A7F7-C98A64D03F3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eaLnBrk="1" hangingPunct="1">
              <a:spcAft>
                <a:spcPts val="1200"/>
              </a:spcAft>
            </a:pPr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PERM Improper Payment Rate Calculation Process</a:t>
            </a: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EB6CC111-D7DD-40E0-823A-DFDB65495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>
            <a:extLst>
              <a:ext uri="{FF2B5EF4-FFF2-40B4-BE49-F238E27FC236}">
                <a16:creationId xmlns:a16="http://schemas.microsoft.com/office/drawing/2014/main" id="{06BA833E-07F5-49D1-984B-5857DA0F1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altLang="en-US" dirty="0"/>
              <a:t>The approval process of the PERM methodology is very thorough</a:t>
            </a:r>
          </a:p>
          <a:p>
            <a:r>
              <a:rPr lang="en-US" altLang="en-US" dirty="0"/>
              <a:t>PERM Calculations are not easily replicated</a:t>
            </a:r>
          </a:p>
          <a:p>
            <a:r>
              <a:rPr lang="en-US" altLang="en-US" dirty="0"/>
              <a:t>Focus on projected dollars in error to understand what drives the rate</a:t>
            </a:r>
          </a:p>
          <a:p>
            <a:r>
              <a:rPr lang="en-US" altLang="en-US" dirty="0"/>
              <a:t>Focus on number of errors to understand common error trends</a:t>
            </a:r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id="{1BA25BD7-A3C8-42E6-AB2C-907E2EC10CE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br>
              <a:rPr lang="en-US" altLang="en-US" sz="2400"/>
            </a:br>
            <a:r>
              <a:rPr lang="en-US" altLang="en-US" sz="3600"/>
              <a:t>Most Important Takeaways</a:t>
            </a:r>
          </a:p>
        </p:txBody>
      </p:sp>
      <p:pic>
        <p:nvPicPr>
          <p:cNvPr id="32772" name="Picture 2" descr="Blue and yellow CMS logo.">
            <a:extLst>
              <a:ext uri="{FF2B5EF4-FFF2-40B4-BE49-F238E27FC236}">
                <a16:creationId xmlns:a16="http://schemas.microsoft.com/office/drawing/2014/main" id="{CCA9F8B3-BDD7-4804-8910-93744948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2CECD773-8AF9-46B4-8A5F-B5330654A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States send universe data, and the Statistical Contractor (SC) draws a sample of claims from the universe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Review Contractors (RC) review sampled claims and determine improper payment amount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 calculates an estimated improper payment rate from the reviewed sampled claims</a:t>
            </a: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1732ECDC-520E-436C-9042-2E4258EBCB3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eaLnBrk="1" hangingPunct="1"/>
            <a:br>
              <a:rPr lang="en-US" altLang="en-US" sz="3600"/>
            </a:b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Calculating State Improper Payment Rates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CF508B24-5752-427D-A4ED-3C9AD6479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>
            <a:extLst>
              <a:ext uri="{FF2B5EF4-FFF2-40B4-BE49-F238E27FC236}">
                <a16:creationId xmlns:a16="http://schemas.microsoft.com/office/drawing/2014/main" id="{D5307A68-0B67-4C4D-B57A-F2DE1099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2667000"/>
          </a:xfrm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/>
              <a:t>Calculating State Component Rates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22877D04-4E6E-4CD8-B111-D018C8FE8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598BB14D-F95F-4AFB-A038-4EC7674C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419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number of claims sampled is compared to the number of items in the stratum in the universe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example, in the first stratum, if 10 in 1000 items are sampled, then 1/100 would be the sampling frequency (10/1000)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This means one item would represent 100 items in that strata thus giving the sampled unit a weight of 100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6867" name="Title 1">
            <a:extLst>
              <a:ext uri="{FF2B5EF4-FFF2-40B4-BE49-F238E27FC236}">
                <a16:creationId xmlns:a16="http://schemas.microsoft.com/office/drawing/2014/main" id="{A240E7D7-E98F-40F2-872D-173DE8A7D73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eaLnBrk="1" hangingPunct="1"/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Step 1. Determine weights 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CABA7403-DBFF-43D8-8F6A-CE2FBE94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>
            <a:extLst>
              <a:ext uri="{FF2B5EF4-FFF2-40B4-BE49-F238E27FC236}">
                <a16:creationId xmlns:a16="http://schemas.microsoft.com/office/drawing/2014/main" id="{11831A2C-CE53-441A-B7D9-9012B381B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297363"/>
          </a:xfrm>
        </p:spPr>
        <p:txBody>
          <a:bodyPr/>
          <a:lstStyle/>
          <a:p>
            <a:pPr algn="just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Multiply payments and errors by weights to calculate projected improper payments and projected paid amount</a:t>
            </a:r>
          </a:p>
          <a:p>
            <a:pPr lvl="1" algn="just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Using the previous example, if $200 in error is found in a strata with a weight of 100, then this would project to $20,000 in error for the entire stratum</a:t>
            </a:r>
          </a:p>
          <a:p>
            <a:pPr lvl="1" algn="just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$200 * 100 = $20,000 projected dollars in error</a:t>
            </a:r>
          </a:p>
          <a:p>
            <a:endParaRPr lang="en-US" altLang="en-US"/>
          </a:p>
        </p:txBody>
      </p:sp>
      <p:sp>
        <p:nvSpPr>
          <p:cNvPr id="37891" name="Title 2">
            <a:extLst>
              <a:ext uri="{FF2B5EF4-FFF2-40B4-BE49-F238E27FC236}">
                <a16:creationId xmlns:a16="http://schemas.microsoft.com/office/drawing/2014/main" id="{4011049D-BF7E-4DD3-91C8-264564D30E3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pPr marL="342900" indent="-342900" eaLnBrk="1" hangingPunct="1"/>
            <a:b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Step 2. Calculate projected dollars</a:t>
            </a: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F830A120-C9A4-4AAD-8F45-8BDC330E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4">
            <a:extLst>
              <a:ext uri="{FF2B5EF4-FFF2-40B4-BE49-F238E27FC236}">
                <a16:creationId xmlns:a16="http://schemas.microsoft.com/office/drawing/2014/main" id="{F5DAD896-10F9-42FE-A04F-EA1D16EA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446463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Strata 4: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$200,000 improper payments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$2,000,000 total payments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Strata 5: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$50,000 improper payments $2,000,000 total payments</a:t>
            </a:r>
          </a:p>
        </p:txBody>
      </p:sp>
      <p:sp>
        <p:nvSpPr>
          <p:cNvPr id="38918" name="Rectangle 5">
            <a:extLst>
              <a:ext uri="{FF2B5EF4-FFF2-40B4-BE49-F238E27FC236}">
                <a16:creationId xmlns:a16="http://schemas.microsoft.com/office/drawing/2014/main" id="{535FA741-D864-49A0-9AF7-AE21CD74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00400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Strata 1: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$100,000 improper payments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$2,000,000 total payments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Strata 2: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$50,000 improper payments $2,000,000 total payments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Strata 3: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$100,000 improper payments $2,000,000 total payments</a:t>
            </a:r>
          </a:p>
        </p:txBody>
      </p:sp>
      <p:sp>
        <p:nvSpPr>
          <p:cNvPr id="38914" name="Content Placeholder 1">
            <a:extLst>
              <a:ext uri="{FF2B5EF4-FFF2-40B4-BE49-F238E27FC236}">
                <a16:creationId xmlns:a16="http://schemas.microsoft.com/office/drawing/2014/main" id="{E7809B06-C85F-4451-BED3-3617F6987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8" y="1616075"/>
            <a:ext cx="8694737" cy="1981200"/>
          </a:xfrm>
        </p:spPr>
        <p:txBody>
          <a:bodyPr/>
          <a:lstStyle/>
          <a:p>
            <a:r>
              <a:rPr lang="en-US" altLang="en-US" sz="3000"/>
              <a:t>Add up all of the projected improper payments and projected paid amounts from each strata within a component (Medicaid/CHIP, FFS/MC/Eligibility)</a:t>
            </a:r>
          </a:p>
          <a:p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38915" name="Title 2">
            <a:extLst>
              <a:ext uri="{FF2B5EF4-FFF2-40B4-BE49-F238E27FC236}">
                <a16:creationId xmlns:a16="http://schemas.microsoft.com/office/drawing/2014/main" id="{183FFB65-A8BB-434D-A5ED-34C704ECEDC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b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Step 3. Add all projected dollars</a:t>
            </a:r>
            <a:endParaRPr lang="en-US" altLang="en-US" sz="3200"/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F21E6980-BB02-4DE9-BC9F-23ACFD305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3">
            <a:extLst>
              <a:ext uri="{FF2B5EF4-FFF2-40B4-BE49-F238E27FC236}">
                <a16:creationId xmlns:a16="http://schemas.microsoft.com/office/drawing/2014/main" id="{BA93652E-5102-4E75-8513-46140BC1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34022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Total projected improper payment: $500,000</a:t>
            </a:r>
          </a:p>
          <a:p>
            <a:pPr>
              <a:defRPr/>
            </a:pPr>
            <a:r>
              <a:rPr lang="en-US" altLang="en-US" dirty="0"/>
              <a:t>Total projected paid amount: </a:t>
            </a:r>
            <a:r>
              <a:rPr lang="en-US" altLang="en-US" sz="3000" dirty="0"/>
              <a:t>$10,000,000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Improper payment rate:</a:t>
            </a:r>
          </a:p>
          <a:p>
            <a:pPr marL="457200" lvl="1" indent="0" algn="ctr">
              <a:buFont typeface="Arial" panose="020B0604020202020204" pitchFamily="34" charset="0"/>
              <a:buNone/>
              <a:defRPr/>
            </a:pPr>
            <a:r>
              <a:rPr lang="en-US" altLang="en-US" i="1" dirty="0"/>
              <a:t>Projected improper payment/Projected paid amount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The improper payment rate for this state’s component would be $500,000 / $10,000,000 = 5.00%</a:t>
            </a:r>
          </a:p>
        </p:txBody>
      </p:sp>
      <p:sp>
        <p:nvSpPr>
          <p:cNvPr id="39938" name="Title 2">
            <a:extLst>
              <a:ext uri="{FF2B5EF4-FFF2-40B4-BE49-F238E27FC236}">
                <a16:creationId xmlns:a16="http://schemas.microsoft.com/office/drawing/2014/main" id="{B70F6360-FAA6-4965-92FB-2CD0FFD4ABD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Step 4. Calculate improper payment rate</a:t>
            </a:r>
            <a:endParaRPr lang="en-US" altLang="en-US" sz="3200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B16650A7-4541-4309-BA0B-39473C71B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>
            <a:extLst>
              <a:ext uri="{FF2B5EF4-FFF2-40B4-BE49-F238E27FC236}">
                <a16:creationId xmlns:a16="http://schemas.microsoft.com/office/drawing/2014/main" id="{A81A9A37-2F06-46DD-8A90-56037A4A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2667000"/>
          </a:xfrm>
          <a:effectLst>
            <a:outerShdw dist="76200" dir="5639981" algn="tl" rotWithShape="0">
              <a:srgbClr val="084A9C"/>
            </a:outerShdw>
          </a:effectLst>
        </p:spPr>
        <p:txBody>
          <a:bodyPr/>
          <a:lstStyle/>
          <a:p>
            <a:r>
              <a:rPr lang="en-US" altLang="en-US"/>
              <a:t>Combining State Component Rates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0D248868-6000-4DC1-9CB8-4091E9B59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0589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ickoffF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eme1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10314</TotalTime>
  <Words>842</Words>
  <Application>Microsoft Office PowerPoint</Application>
  <PresentationFormat>On-screen Show (4:3)</PresentationFormat>
  <Paragraphs>95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Myriad Pro</vt:lpstr>
      <vt:lpstr>1_Custom Design</vt:lpstr>
      <vt:lpstr>2_Custom Design</vt:lpstr>
      <vt:lpstr>Custom Design</vt:lpstr>
      <vt:lpstr>KickoffFY2011</vt:lpstr>
      <vt:lpstr>Theme1</vt:lpstr>
      <vt:lpstr>3_Custom Design</vt:lpstr>
      <vt:lpstr>4_Custom Design</vt:lpstr>
      <vt:lpstr>CMS_template</vt:lpstr>
      <vt:lpstr>PERM Improper Payment Rate Calculation Presentation</vt:lpstr>
      <vt:lpstr> Most Important Takeaways</vt:lpstr>
      <vt:lpstr> Calculating State Improper Payment Rates</vt:lpstr>
      <vt:lpstr>Calculating State Component Rates</vt:lpstr>
      <vt:lpstr> Step 1. Determine weights </vt:lpstr>
      <vt:lpstr> Step 2. Calculate projected dollars</vt:lpstr>
      <vt:lpstr> Step 3. Add all projected dollars</vt:lpstr>
      <vt:lpstr>  Step 4. Calculate improper payment rate</vt:lpstr>
      <vt:lpstr>Combining State Component Rates</vt:lpstr>
      <vt:lpstr> State Combined Claims Improper Payment Rate</vt:lpstr>
      <vt:lpstr> State Combined Overall Improper Payment Rate</vt:lpstr>
      <vt:lpstr>Calculating the Cycle and National Rates</vt:lpstr>
      <vt:lpstr> Cycle Improper Payment Rates</vt:lpstr>
      <vt:lpstr> National Rolling Improper Payment Rates</vt:lpstr>
      <vt:lpstr>Calculating Target Rate</vt:lpstr>
      <vt:lpstr> State Improper Payment Rate Targets</vt:lpstr>
      <vt:lpstr> PERM Improper Payment Rate Calculation Process</vt:lpstr>
    </vt:vector>
  </TitlesOfParts>
  <Company>CMS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</dc:creator>
  <cp:lastModifiedBy>Kamini Patel</cp:lastModifiedBy>
  <cp:revision>533</cp:revision>
  <cp:lastPrinted>2019-07-23T13:39:58Z</cp:lastPrinted>
  <dcterms:created xsi:type="dcterms:W3CDTF">2008-10-01T13:49:46Z</dcterms:created>
  <dcterms:modified xsi:type="dcterms:W3CDTF">2022-01-20T15:38:44Z</dcterms:modified>
</cp:coreProperties>
</file>