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8" r:id="rId2"/>
    <p:sldId id="284" r:id="rId3"/>
    <p:sldId id="299" r:id="rId4"/>
    <p:sldId id="260" r:id="rId5"/>
    <p:sldId id="300" r:id="rId6"/>
    <p:sldId id="292" r:id="rId7"/>
    <p:sldId id="259" r:id="rId8"/>
    <p:sldId id="261" r:id="rId9"/>
    <p:sldId id="276" r:id="rId10"/>
    <p:sldId id="272" r:id="rId11"/>
    <p:sldId id="262" r:id="rId12"/>
    <p:sldId id="282" r:id="rId13"/>
    <p:sldId id="287" r:id="rId14"/>
    <p:sldId id="271" r:id="rId15"/>
    <p:sldId id="263" r:id="rId16"/>
    <p:sldId id="291" r:id="rId17"/>
    <p:sldId id="273" r:id="rId18"/>
    <p:sldId id="277" r:id="rId19"/>
    <p:sldId id="278" r:id="rId20"/>
    <p:sldId id="290" r:id="rId21"/>
    <p:sldId id="279" r:id="rId22"/>
    <p:sldId id="280" r:id="rId23"/>
    <p:sldId id="293" r:id="rId24"/>
    <p:sldId id="298" r:id="rId25"/>
    <p:sldId id="289" r:id="rId26"/>
    <p:sldId id="295" r:id="rId27"/>
    <p:sldId id="296" r:id="rId28"/>
    <p:sldId id="297" r:id="rId29"/>
    <p:sldId id="283" r:id="rId30"/>
    <p:sldId id="26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USI" initials="RU" lastIdx="15" clrIdx="0">
    <p:extLst>
      <p:ext uri="{19B8F6BF-5375-455C-9EA6-DF929625EA0E}">
        <p15:presenceInfo xmlns:p15="http://schemas.microsoft.com/office/powerpoint/2012/main" userId="S-1-5-21-4095628063-3556742122-3606576086-73186" providerId="AD"/>
      </p:ext>
    </p:extLst>
  </p:cmAuthor>
  <p:cmAuthor id="2" name="Amy Hammonds" initials="AH" lastIdx="3" clrIdx="1">
    <p:extLst>
      <p:ext uri="{19B8F6BF-5375-455C-9EA6-DF929625EA0E}">
        <p15:presenceInfo xmlns:p15="http://schemas.microsoft.com/office/powerpoint/2012/main" userId="Amy Hammond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DEEBF7"/>
    <a:srgbClr val="CCE2F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72" autoAdjust="0"/>
    <p:restoredTop sz="80072" autoAdjust="0"/>
  </p:normalViewPr>
  <p:slideViewPr>
    <p:cSldViewPr snapToGrid="0">
      <p:cViewPr varScale="1">
        <p:scale>
          <a:sx n="88" d="100"/>
          <a:sy n="88" d="100"/>
        </p:scale>
        <p:origin x="12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Program Year </a:t>
            </a:r>
            <a:r>
              <a:rPr lang="en-US" dirty="0" smtClean="0"/>
              <a:t>2019 Data – Dollar Value</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Program Year 2019</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715-487D-B394-C79E611BF347}"/>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3715-487D-B394-C79E611BF347}"/>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3715-487D-B394-C79E611BF347}"/>
              </c:ext>
            </c:extLst>
          </c:dPt>
          <c:dLbls>
            <c:dLbl>
              <c:idx val="0"/>
              <c:layout>
                <c:manualLayout>
                  <c:x val="4.9583090308155928E-2"/>
                  <c:y val="2.9684930008748906E-2"/>
                </c:manualLayout>
              </c:layout>
              <c:tx>
                <c:rich>
                  <a:bodyPr/>
                  <a:lstStyle/>
                  <a:p>
                    <a:fld id="{56CE5DB8-BCE4-433B-9BC2-6FCB65A1E996}" type="CATEGORYNAME">
                      <a:rPr lang="en-US" sz="1800"/>
                      <a:pPr/>
                      <a:t>[CATEGORY NAME]</a:t>
                    </a:fld>
                    <a:r>
                      <a:rPr lang="en-US" sz="1400" baseline="0" dirty="0"/>
                      <a:t>
</a:t>
                    </a:r>
                    <a:fld id="{4B38C695-DEE7-4507-B3B0-C57BCDA62A9C}" type="PERCENTAGE">
                      <a:rPr lang="en-US" sz="1400" baseline="0"/>
                      <a:pPr/>
                      <a:t>[PERCENTAGE]</a:t>
                    </a:fld>
                    <a:endParaRPr lang="en-US" sz="1400" baseline="0" dirty="0"/>
                  </a:p>
                </c:rich>
              </c:tx>
              <c:showLegendKey val="0"/>
              <c:showVal val="0"/>
              <c:showCatName val="1"/>
              <c:showSerName val="0"/>
              <c:showPercent val="1"/>
              <c:showBubbleSize val="0"/>
              <c:extLst>
                <c:ext xmlns:c15="http://schemas.microsoft.com/office/drawing/2012/chart" uri="{CE6537A1-D6FC-4f65-9D91-7224C49458BB}">
                  <c15:layout>
                    <c:manualLayout>
                      <c:w val="0.20685185185185184"/>
                      <c:h val="0.17788888888888887"/>
                    </c:manualLayout>
                  </c15:layout>
                  <c15:dlblFieldTable/>
                  <c15:showDataLabelsRange val="0"/>
                </c:ext>
                <c:ext xmlns:c16="http://schemas.microsoft.com/office/drawing/2014/chart" uri="{C3380CC4-5D6E-409C-BE32-E72D297353CC}">
                  <c16:uniqueId val="{00000001-3715-487D-B394-C79E611BF347}"/>
                </c:ext>
              </c:extLst>
            </c:dLbl>
            <c:dLbl>
              <c:idx val="1"/>
              <c:layout>
                <c:manualLayout>
                  <c:x val="-8.2095566556343938E-2"/>
                  <c:y val="-0.13948487147518515"/>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fld id="{0BB74791-CB7B-4AA4-9DB7-32977BB6D953}" type="CATEGORYNAME">
                      <a:rPr lang="en-US" sz="1600"/>
                      <a:pPr>
                        <a:defRPr sz="1600"/>
                      </a:pPr>
                      <a:t>[CATEGORY NAME]</a:t>
                    </a:fld>
                    <a:r>
                      <a:rPr lang="en-US" sz="1600" baseline="0" dirty="0"/>
                      <a:t>
</a:t>
                    </a:r>
                    <a:fld id="{61DDD3A5-93CE-4906-88F3-9158F33970FD}" type="PERCENTAGE">
                      <a:rPr lang="en-US" sz="1600" baseline="0"/>
                      <a:pPr>
                        <a:defRPr sz="1600"/>
                      </a:pPr>
                      <a:t>[PERCENTAGE]</a:t>
                    </a:fld>
                    <a:endParaRPr lang="en-US" sz="1600" baseline="0" dirty="0"/>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154919620559716"/>
                      <c:h val="0.25557247052294552"/>
                    </c:manualLayout>
                  </c15:layout>
                  <c15:dlblFieldTable/>
                  <c15:showDataLabelsRange val="0"/>
                </c:ext>
                <c:ext xmlns:c16="http://schemas.microsoft.com/office/drawing/2014/chart" uri="{C3380CC4-5D6E-409C-BE32-E72D297353CC}">
                  <c16:uniqueId val="{00000003-3715-487D-B394-C79E611BF347}"/>
                </c:ext>
              </c:extLst>
            </c:dLbl>
            <c:dLbl>
              <c:idx val="2"/>
              <c:layout>
                <c:manualLayout>
                  <c:x val="-0.13044048313405268"/>
                  <c:y val="0.14120997375328084"/>
                </c:manualLayout>
              </c:layout>
              <c:tx>
                <c:rich>
                  <a:bodyPr/>
                  <a:lstStyle/>
                  <a:p>
                    <a:fld id="{4604A664-6A9F-4622-BC8A-965EF8D561D2}" type="CATEGORYNAME">
                      <a:rPr lang="en-US" sz="1800"/>
                      <a:pPr/>
                      <a:t>[CATEGORY NAME]</a:t>
                    </a:fld>
                    <a:r>
                      <a:rPr lang="en-US" sz="1400" baseline="0" dirty="0"/>
                      <a:t>
</a:t>
                    </a:r>
                    <a:fld id="{91F9D706-401E-45B0-ACDB-8FC8DE80E6D7}" type="PERCENTAGE">
                      <a:rPr lang="en-US" sz="1400" baseline="0"/>
                      <a:pPr/>
                      <a:t>[PERCENTAGE]</a:t>
                    </a:fld>
                    <a:endParaRPr lang="en-US" sz="1400" baseline="0" dirty="0"/>
                  </a:p>
                </c:rich>
              </c:tx>
              <c:showLegendKey val="0"/>
              <c:showVal val="0"/>
              <c:showCatName val="1"/>
              <c:showSerName val="0"/>
              <c:showPercent val="1"/>
              <c:showBubbleSize val="0"/>
              <c:extLst>
                <c:ext xmlns:c15="http://schemas.microsoft.com/office/drawing/2012/chart" uri="{CE6537A1-D6FC-4f65-9D91-7224C49458BB}">
                  <c15:layout>
                    <c:manualLayout>
                      <c:w val="0.24165123456790127"/>
                      <c:h val="0.23893066491688539"/>
                    </c:manualLayout>
                  </c15:layout>
                  <c15:dlblFieldTable/>
                  <c15:showDataLabelsRange val="0"/>
                </c:ext>
                <c:ext xmlns:c16="http://schemas.microsoft.com/office/drawing/2014/chart" uri="{C3380CC4-5D6E-409C-BE32-E72D297353CC}">
                  <c16:uniqueId val="{00000005-3715-487D-B394-C79E611BF34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General Payments </c:v>
                </c:pt>
                <c:pt idx="1">
                  <c:v>Research Payments </c:v>
                </c:pt>
                <c:pt idx="2">
                  <c:v>Ownership &amp; Investment Interests </c:v>
                </c:pt>
              </c:strCache>
            </c:strRef>
          </c:cat>
          <c:val>
            <c:numRef>
              <c:f>Sheet1!$B$2:$B$4</c:f>
              <c:numCache>
                <c:formatCode>#,##0.00</c:formatCode>
                <c:ptCount val="3"/>
                <c:pt idx="0">
                  <c:v>3563596867.3299999</c:v>
                </c:pt>
                <c:pt idx="1">
                  <c:v>5228656739.2200003</c:v>
                </c:pt>
                <c:pt idx="2">
                  <c:v>1240046612.02</c:v>
                </c:pt>
              </c:numCache>
            </c:numRef>
          </c:val>
          <c:extLst>
            <c:ext xmlns:c16="http://schemas.microsoft.com/office/drawing/2014/chart" uri="{C3380CC4-5D6E-409C-BE32-E72D297353CC}">
              <c16:uniqueId val="{00000006-3715-487D-B394-C79E611BF34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Number of Records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78C-44DB-BCAB-7C2FA9567912}"/>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578C-44DB-BCAB-7C2FA9567912}"/>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578C-44DB-BCAB-7C2FA9567912}"/>
              </c:ext>
            </c:extLst>
          </c:dPt>
          <c:dLbls>
            <c:dLbl>
              <c:idx val="0"/>
              <c:layout>
                <c:manualLayout>
                  <c:x val="0.18310355302809359"/>
                  <c:y val="-5.1326334208224189E-2"/>
                </c:manualLayout>
              </c:layout>
              <c:tx>
                <c:rich>
                  <a:bodyPr/>
                  <a:lstStyle/>
                  <a:p>
                    <a:fld id="{23F30572-DA19-4902-9E47-8E0FD7DE0DA0}" type="CATEGORYNAME">
                      <a:rPr lang="en-US" sz="1600"/>
                      <a:pPr/>
                      <a:t>[CATEGORY NAME]</a:t>
                    </a:fld>
                    <a:r>
                      <a:rPr lang="en-US" sz="1600" baseline="0" dirty="0"/>
                      <a:t>
</a:t>
                    </a:r>
                    <a:fld id="{20127490-414F-407C-AA90-66B107D23799}" type="PERCENTAGE">
                      <a:rPr lang="en-US" sz="1600" baseline="0"/>
                      <a:pPr/>
                      <a:t>[PERCENTAGE]</a:t>
                    </a:fld>
                    <a:endParaRPr lang="en-US" sz="1600"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788888888888887"/>
                    </c:manualLayout>
                  </c15:layout>
                  <c15:dlblFieldTable/>
                  <c15:showDataLabelsRange val="0"/>
                </c:ext>
                <c:ext xmlns:c16="http://schemas.microsoft.com/office/drawing/2014/chart" uri="{C3380CC4-5D6E-409C-BE32-E72D297353CC}">
                  <c16:uniqueId val="{00000001-578C-44DB-BCAB-7C2FA9567912}"/>
                </c:ext>
              </c:extLst>
            </c:dLbl>
            <c:dLbl>
              <c:idx val="1"/>
              <c:layout>
                <c:manualLayout>
                  <c:x val="-0.17635790317876932"/>
                  <c:y val="7.7239063867016622E-2"/>
                </c:manualLayout>
              </c:layout>
              <c:tx>
                <c:rich>
                  <a:bodyPr/>
                  <a:lstStyle/>
                  <a:p>
                    <a:fld id="{08D90328-31E2-4CB9-B05F-56F4FC848818}" type="CATEGORYNAME">
                      <a:rPr lang="en-US" sz="1600"/>
                      <a:pPr/>
                      <a:t>[CATEGORY NAME]</a:t>
                    </a:fld>
                    <a:r>
                      <a:rPr lang="en-US" baseline="0" dirty="0"/>
                      <a:t>
</a:t>
                    </a:r>
                    <a:fld id="{1796C67B-E219-45E1-A643-FF4F6B664F9A}" type="PERCENTAGE">
                      <a:rPr lang="en-US" sz="1400" baseline="0"/>
                      <a:pPr/>
                      <a:t>[PERCENTAGE]</a:t>
                    </a:fld>
                    <a:endParaRPr lang="en-US"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100000000000001"/>
                    </c:manualLayout>
                  </c15:layout>
                  <c15:dlblFieldTable/>
                  <c15:showDataLabelsRange val="0"/>
                </c:ext>
                <c:ext xmlns:c16="http://schemas.microsoft.com/office/drawing/2014/chart" uri="{C3380CC4-5D6E-409C-BE32-E72D297353CC}">
                  <c16:uniqueId val="{00000003-578C-44DB-BCAB-7C2FA9567912}"/>
                </c:ext>
              </c:extLst>
            </c:dLbl>
            <c:dLbl>
              <c:idx val="2"/>
              <c:layout>
                <c:manualLayout>
                  <c:x val="0.29221724020608536"/>
                  <c:y val="6.2024278215223098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fld id="{3FD6B296-2FF2-4D14-BF7A-79E262901A8C}" type="CATEGORYNAME">
                      <a:rPr lang="en-US" sz="1600"/>
                      <a:pPr>
                        <a:defRPr sz="1600"/>
                      </a:pPr>
                      <a:t>[CATEGORY NAME]</a:t>
                    </a:fld>
                    <a:r>
                      <a:rPr lang="en-US" sz="1600" baseline="0" dirty="0"/>
                      <a:t>
</a:t>
                    </a:r>
                    <a:fld id="{E2E32371-687C-48DF-BD7E-A04948839673}" type="PERCENTAGE">
                      <a:rPr lang="en-US" sz="1600" baseline="0"/>
                      <a:pPr>
                        <a:defRPr sz="1600"/>
                      </a:pPr>
                      <a:t>[PERCENTAGE]</a:t>
                    </a:fld>
                    <a:endParaRPr lang="en-US" sz="1600" baseline="0" dirty="0"/>
                  </a:p>
                </c:rich>
              </c:tx>
              <c:numFmt formatCode="0.00%" sourceLinked="0"/>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7449232040439392"/>
                      <c:h val="0.17277777777777778"/>
                    </c:manualLayout>
                  </c15:layout>
                  <c15:dlblFieldTable/>
                  <c15:showDataLabelsRange val="0"/>
                </c:ext>
                <c:ext xmlns:c16="http://schemas.microsoft.com/office/drawing/2014/chart" uri="{C3380CC4-5D6E-409C-BE32-E72D297353CC}">
                  <c16:uniqueId val="{00000005-578C-44DB-BCAB-7C2FA9567912}"/>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General Payments </c:v>
                </c:pt>
                <c:pt idx="1">
                  <c:v>Research Payments </c:v>
                </c:pt>
                <c:pt idx="2">
                  <c:v>Ownership &amp; Investment Interest</c:v>
                </c:pt>
              </c:strCache>
            </c:strRef>
          </c:cat>
          <c:val>
            <c:numRef>
              <c:f>Sheet1!$B$2:$B$4</c:f>
              <c:numCache>
                <c:formatCode>#,##0</c:formatCode>
                <c:ptCount val="3"/>
                <c:pt idx="0">
                  <c:v>10367307</c:v>
                </c:pt>
                <c:pt idx="1">
                  <c:v>613579</c:v>
                </c:pt>
                <c:pt idx="2">
                  <c:v>2554</c:v>
                </c:pt>
              </c:numCache>
            </c:numRef>
          </c:val>
          <c:extLst>
            <c:ext xmlns:c16="http://schemas.microsoft.com/office/drawing/2014/chart" uri="{C3380CC4-5D6E-409C-BE32-E72D297353CC}">
              <c16:uniqueId val="{00000006-578C-44DB-BCAB-7C2FA956791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Number of Records - All Program Years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78C-44DB-BCAB-7C2FA9567912}"/>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578C-44DB-BCAB-7C2FA9567912}"/>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578C-44DB-BCAB-7C2FA9567912}"/>
              </c:ext>
            </c:extLst>
          </c:dPt>
          <c:dLbls>
            <c:dLbl>
              <c:idx val="0"/>
              <c:layout>
                <c:manualLayout>
                  <c:x val="0.18310355302809372"/>
                  <c:y val="-1.7415691796797753E-2"/>
                </c:manualLayout>
              </c:layout>
              <c:tx>
                <c:rich>
                  <a:bodyPr/>
                  <a:lstStyle/>
                  <a:p>
                    <a:fld id="{23F30572-DA19-4902-9E47-8E0FD7DE0DA0}" type="CATEGORYNAME">
                      <a:rPr lang="en-US" sz="1600"/>
                      <a:pPr/>
                      <a:t>[CATEGORY NAME]</a:t>
                    </a:fld>
                    <a:r>
                      <a:rPr lang="en-US" sz="1600" baseline="0" dirty="0"/>
                      <a:t>
</a:t>
                    </a:r>
                    <a:fld id="{20127490-414F-407C-AA90-66B107D23799}" type="PERCENTAGE">
                      <a:rPr lang="en-US" sz="1600" baseline="0"/>
                      <a:pPr/>
                      <a:t>[PERCENTAGE]</a:t>
                    </a:fld>
                    <a:endParaRPr lang="en-US" sz="1600"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788888888888887"/>
                    </c:manualLayout>
                  </c15:layout>
                  <c15:dlblFieldTable/>
                  <c15:showDataLabelsRange val="0"/>
                </c:ext>
                <c:ext xmlns:c16="http://schemas.microsoft.com/office/drawing/2014/chart" uri="{C3380CC4-5D6E-409C-BE32-E72D297353CC}">
                  <c16:uniqueId val="{00000001-578C-44DB-BCAB-7C2FA9567912}"/>
                </c:ext>
              </c:extLst>
            </c:dLbl>
            <c:dLbl>
              <c:idx val="1"/>
              <c:layout>
                <c:manualLayout>
                  <c:x val="-0.17790111305531253"/>
                  <c:y val="3.5502920296326484E-2"/>
                </c:manualLayout>
              </c:layout>
              <c:tx>
                <c:rich>
                  <a:bodyPr/>
                  <a:lstStyle/>
                  <a:p>
                    <a:fld id="{08D90328-31E2-4CB9-B05F-56F4FC848818}" type="CATEGORYNAME">
                      <a:rPr lang="en-US" sz="1800"/>
                      <a:pPr/>
                      <a:t>[CATEGORY NAME]</a:t>
                    </a:fld>
                    <a:r>
                      <a:rPr lang="en-US" sz="1200" baseline="0" dirty="0"/>
                      <a:t>
</a:t>
                    </a:r>
                    <a:fld id="{1796C67B-E219-45E1-A643-FF4F6B664F9A}" type="PERCENTAGE">
                      <a:rPr lang="en-US" sz="1600" baseline="0"/>
                      <a:pPr/>
                      <a:t>[PERCENTAGE]</a:t>
                    </a:fld>
                    <a:endParaRPr lang="en-US" sz="1200"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100000000000001"/>
                    </c:manualLayout>
                  </c15:layout>
                  <c15:dlblFieldTable/>
                  <c15:showDataLabelsRange val="0"/>
                </c:ext>
                <c:ext xmlns:c16="http://schemas.microsoft.com/office/drawing/2014/chart" uri="{C3380CC4-5D6E-409C-BE32-E72D297353CC}">
                  <c16:uniqueId val="{00000003-578C-44DB-BCAB-7C2FA9567912}"/>
                </c:ext>
              </c:extLst>
            </c:dLbl>
            <c:dLbl>
              <c:idx val="2"/>
              <c:layout>
                <c:manualLayout>
                  <c:x val="-0.22321485855934675"/>
                  <c:y val="2.0286796185581086E-3"/>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fld id="{3FD6B296-2FF2-4D14-BF7A-79E262901A8C}" type="CATEGORYNAME">
                      <a:rPr lang="en-US" sz="1600"/>
                      <a:pPr>
                        <a:defRPr sz="1600"/>
                      </a:pPr>
                      <a:t>[CATEGORY NAME]</a:t>
                    </a:fld>
                    <a:r>
                      <a:rPr lang="en-US" sz="1600" baseline="0" dirty="0"/>
                      <a:t>
</a:t>
                    </a:r>
                    <a:fld id="{E2E32371-687C-48DF-BD7E-A04948839673}" type="PERCENTAGE">
                      <a:rPr lang="en-US" sz="1600" baseline="0"/>
                      <a:pPr>
                        <a:defRPr sz="1600"/>
                      </a:pPr>
                      <a:t>[PERCENTAGE]</a:t>
                    </a:fld>
                    <a:endParaRPr lang="en-US" sz="1600" baseline="0" dirty="0"/>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7449232040439392"/>
                      <c:h val="0.17277777777777778"/>
                    </c:manualLayout>
                  </c15:layout>
                  <c15:dlblFieldTable/>
                  <c15:showDataLabelsRange val="0"/>
                </c:ext>
                <c:ext xmlns:c16="http://schemas.microsoft.com/office/drawing/2014/chart" uri="{C3380CC4-5D6E-409C-BE32-E72D297353CC}">
                  <c16:uniqueId val="{00000005-578C-44DB-BCAB-7C2FA956791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General Payments </c:v>
                </c:pt>
                <c:pt idx="1">
                  <c:v>Research Payments </c:v>
                </c:pt>
                <c:pt idx="2">
                  <c:v>Ownership &amp; Investment Interests </c:v>
                </c:pt>
              </c:strCache>
            </c:strRef>
          </c:cat>
          <c:val>
            <c:numRef>
              <c:f>Sheet1!$B$2:$B$4</c:f>
              <c:numCache>
                <c:formatCode>#,##0</c:formatCode>
                <c:ptCount val="3"/>
                <c:pt idx="0">
                  <c:v>18925747505.599998</c:v>
                </c:pt>
                <c:pt idx="1">
                  <c:v>32895536958.560001</c:v>
                </c:pt>
                <c:pt idx="2">
                  <c:v>1240046612.02</c:v>
                </c:pt>
              </c:numCache>
            </c:numRef>
          </c:val>
          <c:extLst>
            <c:ext xmlns:c16="http://schemas.microsoft.com/office/drawing/2014/chart" uri="{C3380CC4-5D6E-409C-BE32-E72D297353CC}">
              <c16:uniqueId val="{00000006-578C-44DB-BCAB-7C2FA956791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All Program Years Number of Records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070-4706-975D-18A4811DFC89}"/>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A070-4706-975D-18A4811DFC89}"/>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A070-4706-975D-18A4811DFC89}"/>
              </c:ext>
            </c:extLst>
          </c:dPt>
          <c:dLbls>
            <c:dLbl>
              <c:idx val="0"/>
              <c:layout>
                <c:manualLayout>
                  <c:x val="0.18310355302809372"/>
                  <c:y val="-1.7415691796797753E-2"/>
                </c:manualLayout>
              </c:layout>
              <c:tx>
                <c:rich>
                  <a:bodyPr/>
                  <a:lstStyle/>
                  <a:p>
                    <a:fld id="{23F30572-DA19-4902-9E47-8E0FD7DE0DA0}" type="CATEGORYNAME">
                      <a:rPr lang="en-US" sz="1600"/>
                      <a:pPr/>
                      <a:t>[CATEGORY NAME]</a:t>
                    </a:fld>
                    <a:r>
                      <a:rPr lang="en-US" sz="1600" baseline="0" dirty="0"/>
                      <a:t>
</a:t>
                    </a:r>
                    <a:fld id="{20127490-414F-407C-AA90-66B107D23799}" type="PERCENTAGE">
                      <a:rPr lang="en-US" sz="1600" baseline="0"/>
                      <a:pPr/>
                      <a:t>[PERCENTAGE]</a:t>
                    </a:fld>
                    <a:endParaRPr lang="en-US" sz="1600"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788888888888887"/>
                    </c:manualLayout>
                  </c15:layout>
                  <c15:dlblFieldTable/>
                  <c15:showDataLabelsRange val="0"/>
                </c:ext>
                <c:ext xmlns:c16="http://schemas.microsoft.com/office/drawing/2014/chart" uri="{C3380CC4-5D6E-409C-BE32-E72D297353CC}">
                  <c16:uniqueId val="{00000001-A070-4706-975D-18A4811DFC89}"/>
                </c:ext>
              </c:extLst>
            </c:dLbl>
            <c:dLbl>
              <c:idx val="1"/>
              <c:layout>
                <c:manualLayout>
                  <c:x val="-0.19796284145037427"/>
                  <c:y val="3.828062117235341E-2"/>
                </c:manualLayout>
              </c:layout>
              <c:tx>
                <c:rich>
                  <a:bodyPr/>
                  <a:lstStyle/>
                  <a:p>
                    <a:fld id="{08D90328-31E2-4CB9-B05F-56F4FC848818}" type="CATEGORYNAME">
                      <a:rPr lang="en-US" sz="1800"/>
                      <a:pPr/>
                      <a:t>[CATEGORY NAME]</a:t>
                    </a:fld>
                    <a:r>
                      <a:rPr lang="en-US" sz="1200" baseline="0" dirty="0"/>
                      <a:t>
</a:t>
                    </a:r>
                    <a:fld id="{1796C67B-E219-45E1-A643-FF4F6B664F9A}" type="PERCENTAGE">
                      <a:rPr lang="en-US" sz="1600" baseline="0"/>
                      <a:pPr/>
                      <a:t>[PERCENTAGE]</a:t>
                    </a:fld>
                    <a:endParaRPr lang="en-US" sz="1200" baseline="0" dirty="0"/>
                  </a:p>
                </c:rich>
              </c:tx>
              <c:showLegendKey val="0"/>
              <c:showVal val="0"/>
              <c:showCatName val="1"/>
              <c:showSerName val="0"/>
              <c:showPercent val="1"/>
              <c:showBubbleSize val="0"/>
              <c:extLst>
                <c:ext xmlns:c15="http://schemas.microsoft.com/office/drawing/2012/chart" uri="{CE6537A1-D6FC-4f65-9D91-7224C49458BB}">
                  <c15:layout>
                    <c:manualLayout>
                      <c:w val="0.23771604938271604"/>
                      <c:h val="0.17100000000000001"/>
                    </c:manualLayout>
                  </c15:layout>
                  <c15:dlblFieldTable/>
                  <c15:showDataLabelsRange val="0"/>
                </c:ext>
                <c:ext xmlns:c16="http://schemas.microsoft.com/office/drawing/2014/chart" uri="{C3380CC4-5D6E-409C-BE32-E72D297353CC}">
                  <c16:uniqueId val="{00000003-A070-4706-975D-18A4811DFC89}"/>
                </c:ext>
              </c:extLst>
            </c:dLbl>
            <c:dLbl>
              <c:idx val="2"/>
              <c:layout>
                <c:manualLayout>
                  <c:x val="0.32308143773694953"/>
                  <c:y val="2.1473097112860891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fld id="{3FD6B296-2FF2-4D14-BF7A-79E262901A8C}" type="CATEGORYNAME">
                      <a:rPr lang="en-US" sz="1600"/>
                      <a:pPr>
                        <a:defRPr sz="1600"/>
                      </a:pPr>
                      <a:t>[CATEGORY NAME]</a:t>
                    </a:fld>
                    <a:r>
                      <a:rPr lang="en-US" sz="1600" baseline="0" dirty="0"/>
                      <a:t>
</a:t>
                    </a:r>
                    <a:fld id="{E2E32371-687C-48DF-BD7E-A04948839673}" type="PERCENTAGE">
                      <a:rPr lang="en-US" sz="1600" baseline="0"/>
                      <a:pPr>
                        <a:defRPr sz="1600"/>
                      </a:pPr>
                      <a:t>[PERCENTAGE]</a:t>
                    </a:fld>
                    <a:endParaRPr lang="en-US" sz="1600" baseline="0" dirty="0"/>
                  </a:p>
                </c:rich>
              </c:tx>
              <c:numFmt formatCode="0.000%" sourceLinked="0"/>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7449232040439392"/>
                      <c:h val="0.17277777777777778"/>
                    </c:manualLayout>
                  </c15:layout>
                  <c15:dlblFieldTable/>
                  <c15:showDataLabelsRange val="0"/>
                </c:ext>
                <c:ext xmlns:c16="http://schemas.microsoft.com/office/drawing/2014/chart" uri="{C3380CC4-5D6E-409C-BE32-E72D297353CC}">
                  <c16:uniqueId val="{00000005-A070-4706-975D-18A4811DFC89}"/>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General Payments </c:v>
                </c:pt>
                <c:pt idx="1">
                  <c:v>Research Payments </c:v>
                </c:pt>
                <c:pt idx="2">
                  <c:v>Ownership &amp; Investment Interests </c:v>
                </c:pt>
              </c:strCache>
            </c:strRef>
          </c:cat>
          <c:val>
            <c:numRef>
              <c:f>Sheet1!$B$2:$B$4</c:f>
              <c:numCache>
                <c:formatCode>#,##0</c:formatCode>
                <c:ptCount val="3"/>
                <c:pt idx="0">
                  <c:v>71410264</c:v>
                </c:pt>
                <c:pt idx="1">
                  <c:v>4841408</c:v>
                </c:pt>
                <c:pt idx="2">
                  <c:v>2554</c:v>
                </c:pt>
              </c:numCache>
            </c:numRef>
          </c:val>
          <c:extLst>
            <c:ext xmlns:c16="http://schemas.microsoft.com/office/drawing/2014/chart" uri="{C3380CC4-5D6E-409C-BE32-E72D297353CC}">
              <c16:uniqueId val="{00000006-A070-4706-975D-18A4811DFC8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202F64"/>
                </a:solidFill>
                <a:latin typeface="+mn-lt"/>
                <a:ea typeface="+mn-ea"/>
                <a:cs typeface="+mn-cs"/>
              </a:defRPr>
            </a:pPr>
            <a:r>
              <a:rPr lang="en-US" b="1" baseline="0" dirty="0">
                <a:solidFill>
                  <a:srgbClr val="202F64"/>
                </a:solidFill>
              </a:rPr>
              <a:t>PAYMENT </a:t>
            </a:r>
            <a:r>
              <a:rPr lang="en-US" b="1" baseline="0" dirty="0" smtClean="0">
                <a:solidFill>
                  <a:srgbClr val="202F64"/>
                </a:solidFill>
              </a:rPr>
              <a:t>CATEGORIES - Dollar Value </a:t>
            </a:r>
            <a:r>
              <a:rPr lang="en-US" b="1" baseline="0" dirty="0">
                <a:solidFill>
                  <a:srgbClr val="202F64"/>
                </a:solidFill>
              </a:rPr>
              <a:t>BY PROGRAM YEAR </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rgbClr val="202F64"/>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General Payments </c:v>
                </c:pt>
              </c:strCache>
            </c:strRef>
          </c:tx>
          <c:spPr>
            <a:solidFill>
              <a:srgbClr val="084A9C"/>
            </a:solidFill>
            <a:ln>
              <a:noFill/>
            </a:ln>
            <a:effectLst/>
          </c:spPr>
          <c:invertIfNegative val="0"/>
          <c:dLbls>
            <c:dLbl>
              <c:idx val="0"/>
              <c:layout>
                <c:manualLayout>
                  <c:x val="-2.0061728395061741E-2"/>
                  <c:y val="-4.16666666666666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B76-284E-8379-5D0AA7BE8A9D}"/>
                </c:ext>
              </c:extLst>
            </c:dLbl>
            <c:dLbl>
              <c:idx val="1"/>
              <c:layout>
                <c:manualLayout>
                  <c:x val="-1.5432098765431532E-3"/>
                  <c:y val="-4.16666666666667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B76-284E-8379-5D0AA7BE8A9D}"/>
                </c:ext>
              </c:extLst>
            </c:dLbl>
            <c:dLbl>
              <c:idx val="3"/>
              <c:layout>
                <c:manualLayout>
                  <c:x val="-3.0864197530864196E-3"/>
                  <c:y val="-2.50000000000000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B76-284E-8379-5D0AA7BE8A9D}"/>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202F6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2014</c:v>
                </c:pt>
                <c:pt idx="1">
                  <c:v>2015</c:v>
                </c:pt>
                <c:pt idx="2">
                  <c:v>2016</c:v>
                </c:pt>
                <c:pt idx="3">
                  <c:v>2017</c:v>
                </c:pt>
                <c:pt idx="4">
                  <c:v>2018</c:v>
                </c:pt>
                <c:pt idx="5">
                  <c:v>2019</c:v>
                </c:pt>
              </c:numCache>
            </c:numRef>
          </c:cat>
          <c:val>
            <c:numRef>
              <c:f>Sheet1!$B$2:$B$7</c:f>
              <c:numCache>
                <c:formatCode>General</c:formatCode>
                <c:ptCount val="6"/>
                <c:pt idx="0">
                  <c:v>2700300444.48</c:v>
                </c:pt>
                <c:pt idx="1">
                  <c:v>2739471690.21</c:v>
                </c:pt>
                <c:pt idx="2">
                  <c:v>2906661859.6199999</c:v>
                </c:pt>
                <c:pt idx="3">
                  <c:v>2939389862.8499999</c:v>
                </c:pt>
                <c:pt idx="4">
                  <c:v>3059756436.8899999</c:v>
                </c:pt>
                <c:pt idx="5">
                  <c:v>3563596867.3299999</c:v>
                </c:pt>
              </c:numCache>
            </c:numRef>
          </c:val>
          <c:extLst>
            <c:ext xmlns:c16="http://schemas.microsoft.com/office/drawing/2014/chart" uri="{C3380CC4-5D6E-409C-BE32-E72D297353CC}">
              <c16:uniqueId val="{00000003-1B76-284E-8379-5D0AA7BE8A9D}"/>
            </c:ext>
          </c:extLst>
        </c:ser>
        <c:ser>
          <c:idx val="1"/>
          <c:order val="1"/>
          <c:tx>
            <c:strRef>
              <c:f>Sheet1!$C$1</c:f>
              <c:strCache>
                <c:ptCount val="1"/>
                <c:pt idx="0">
                  <c:v>Research Payments </c:v>
                </c:pt>
              </c:strCache>
            </c:strRef>
          </c:tx>
          <c:spPr>
            <a:solidFill>
              <a:srgbClr val="00B0F0"/>
            </a:solidFill>
            <a:ln>
              <a:noFill/>
            </a:ln>
            <a:effectLst/>
          </c:spPr>
          <c:invertIfNegative val="0"/>
          <c:dLbls>
            <c:dLbl>
              <c:idx val="2"/>
              <c:layout>
                <c:manualLayout>
                  <c:x val="-1.54320987654332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B76-284E-8379-5D0AA7BE8A9D}"/>
                </c:ext>
              </c:extLst>
            </c:dLbl>
            <c:dLbl>
              <c:idx val="3"/>
              <c:layout>
                <c:manualLayout>
                  <c:x val="1.1316741696017772E-16"/>
                  <c:y val="-2.777777777777777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B76-284E-8379-5D0AA7BE8A9D}"/>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202F6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2014</c:v>
                </c:pt>
                <c:pt idx="1">
                  <c:v>2015</c:v>
                </c:pt>
                <c:pt idx="2">
                  <c:v>2016</c:v>
                </c:pt>
                <c:pt idx="3">
                  <c:v>2017</c:v>
                </c:pt>
                <c:pt idx="4">
                  <c:v>2018</c:v>
                </c:pt>
                <c:pt idx="5">
                  <c:v>2019</c:v>
                </c:pt>
              </c:numCache>
            </c:numRef>
          </c:cat>
          <c:val>
            <c:numRef>
              <c:f>Sheet1!$C$2:$C$7</c:f>
              <c:numCache>
                <c:formatCode>General</c:formatCode>
                <c:ptCount val="6"/>
                <c:pt idx="0">
                  <c:v>4767980317.5799999</c:v>
                </c:pt>
                <c:pt idx="1">
                  <c:v>5203719187.1599998</c:v>
                </c:pt>
                <c:pt idx="2">
                  <c:v>5025628619</c:v>
                </c:pt>
                <c:pt idx="3">
                  <c:v>5256453416.04</c:v>
                </c:pt>
                <c:pt idx="4">
                  <c:v>5292217088.2700005</c:v>
                </c:pt>
                <c:pt idx="5">
                  <c:v>5228656739.2200003</c:v>
                </c:pt>
              </c:numCache>
            </c:numRef>
          </c:val>
          <c:extLst>
            <c:ext xmlns:c16="http://schemas.microsoft.com/office/drawing/2014/chart" uri="{C3380CC4-5D6E-409C-BE32-E72D297353CC}">
              <c16:uniqueId val="{00000006-1B76-284E-8379-5D0AA7BE8A9D}"/>
            </c:ext>
          </c:extLst>
        </c:ser>
        <c:ser>
          <c:idx val="2"/>
          <c:order val="2"/>
          <c:tx>
            <c:strRef>
              <c:f>Sheet1!$D$1</c:f>
              <c:strCache>
                <c:ptCount val="1"/>
                <c:pt idx="0">
                  <c:v>Ownership &amp; Investment Interests </c:v>
                </c:pt>
              </c:strCache>
            </c:strRef>
          </c:tx>
          <c:spPr>
            <a:solidFill>
              <a:srgbClr val="12ADA5"/>
            </a:solidFill>
            <a:ln>
              <a:noFill/>
            </a:ln>
            <a:effectLst/>
          </c:spPr>
          <c:invertIfNegative val="0"/>
          <c:dLbls>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202F6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2014</c:v>
                </c:pt>
                <c:pt idx="1">
                  <c:v>2015</c:v>
                </c:pt>
                <c:pt idx="2">
                  <c:v>2016</c:v>
                </c:pt>
                <c:pt idx="3">
                  <c:v>2017</c:v>
                </c:pt>
                <c:pt idx="4">
                  <c:v>2018</c:v>
                </c:pt>
                <c:pt idx="5">
                  <c:v>2019</c:v>
                </c:pt>
              </c:numCache>
            </c:numRef>
          </c:cat>
          <c:val>
            <c:numRef>
              <c:f>Sheet1!$D$2:$D$7</c:f>
              <c:numCache>
                <c:formatCode>General</c:formatCode>
                <c:ptCount val="6"/>
                <c:pt idx="0">
                  <c:v>1137907845.24</c:v>
                </c:pt>
                <c:pt idx="1">
                  <c:v>1123511428.73</c:v>
                </c:pt>
                <c:pt idx="2">
                  <c:v>1202576415.1300001</c:v>
                </c:pt>
                <c:pt idx="3">
                  <c:v>1003802195.78</c:v>
                </c:pt>
                <c:pt idx="4">
                  <c:v>1364133332.21</c:v>
                </c:pt>
                <c:pt idx="5">
                  <c:v>1240046612.02</c:v>
                </c:pt>
              </c:numCache>
            </c:numRef>
          </c:val>
          <c:extLst>
            <c:ext xmlns:c16="http://schemas.microsoft.com/office/drawing/2014/chart" uri="{C3380CC4-5D6E-409C-BE32-E72D297353CC}">
              <c16:uniqueId val="{00000007-1B76-284E-8379-5D0AA7BE8A9D}"/>
            </c:ext>
          </c:extLst>
        </c:ser>
        <c:dLbls>
          <c:showLegendKey val="0"/>
          <c:showVal val="0"/>
          <c:showCatName val="0"/>
          <c:showSerName val="0"/>
          <c:showPercent val="0"/>
          <c:showBubbleSize val="0"/>
        </c:dLbls>
        <c:gapWidth val="219"/>
        <c:overlap val="-27"/>
        <c:axId val="350904256"/>
        <c:axId val="350904648"/>
      </c:barChart>
      <c:catAx>
        <c:axId val="350904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202F64"/>
                </a:solidFill>
                <a:latin typeface="+mn-lt"/>
                <a:ea typeface="+mn-ea"/>
                <a:cs typeface="+mn-cs"/>
              </a:defRPr>
            </a:pPr>
            <a:endParaRPr lang="en-US"/>
          </a:p>
        </c:txPr>
        <c:crossAx val="350904648"/>
        <c:crossesAt val="0"/>
        <c:auto val="1"/>
        <c:lblAlgn val="ctr"/>
        <c:lblOffset val="100"/>
        <c:noMultiLvlLbl val="0"/>
      </c:catAx>
      <c:valAx>
        <c:axId val="35090464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202F64"/>
                </a:solidFill>
                <a:latin typeface="+mn-lt"/>
                <a:ea typeface="+mn-ea"/>
                <a:cs typeface="+mn-cs"/>
              </a:defRPr>
            </a:pPr>
            <a:endParaRPr lang="en-US"/>
          </a:p>
        </c:txPr>
        <c:crossAx val="350904256"/>
        <c:crosses val="autoZero"/>
        <c:crossBetween val="between"/>
        <c:dispUnits>
          <c:builtInUnit val="billions"/>
          <c:dispUnitsLbl>
            <c:layout/>
            <c:spPr>
              <a:noFill/>
              <a:ln>
                <a:noFill/>
              </a:ln>
              <a:effectLst/>
            </c:spPr>
            <c:txPr>
              <a:bodyPr rot="-5400000" spcFirstLastPara="1" vertOverflow="ellipsis" vert="horz" wrap="square" anchor="ctr" anchorCtr="1"/>
              <a:lstStyle/>
              <a:p>
                <a:pPr>
                  <a:defRPr sz="1330" b="0" i="0" u="none" strike="noStrike" kern="1200" baseline="0">
                    <a:solidFill>
                      <a:srgbClr val="202F64"/>
                    </a:solidFill>
                    <a:latin typeface="+mn-lt"/>
                    <a:ea typeface="+mn-ea"/>
                    <a:cs typeface="+mn-cs"/>
                  </a:defRPr>
                </a:pPr>
                <a:endParaRPr lang="en-US"/>
              </a:p>
            </c:txPr>
          </c:dispUnitsLbl>
        </c:dispUnits>
      </c:valAx>
      <c:spPr>
        <a:solidFill>
          <a:schemeClr val="bg1">
            <a:lumMod val="95000"/>
            <a:alpha val="35000"/>
          </a:schemeClr>
        </a:solid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rgbClr val="202F64"/>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2DE1E2-40EB-4FEF-BE66-0C6EDAE4A45B}" type="datetimeFigureOut">
              <a:rPr lang="en-US" smtClean="0"/>
              <a:t>07/24/2020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286568-49B3-4593-94F0-76F06B3C3479}" type="slidenum">
              <a:rPr lang="en-US" smtClean="0"/>
              <a:t>‹#›</a:t>
            </a:fld>
            <a:endParaRPr lang="en-US"/>
          </a:p>
        </p:txBody>
      </p:sp>
    </p:spTree>
    <p:extLst>
      <p:ext uri="{BB962C8B-B14F-4D97-AF65-F5344CB8AC3E}">
        <p14:creationId xmlns:p14="http://schemas.microsoft.com/office/powerpoint/2010/main" val="3170950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F98C28-50CA-414D-B625-65B152E01EDC}"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164985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5D2CC7-7157-40D9-A8A5-C5EF1588C5B6}"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511448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2</a:t>
            </a:fld>
            <a:endParaRPr lang="en-US"/>
          </a:p>
        </p:txBody>
      </p:sp>
    </p:spTree>
    <p:extLst>
      <p:ext uri="{BB962C8B-B14F-4D97-AF65-F5344CB8AC3E}">
        <p14:creationId xmlns:p14="http://schemas.microsoft.com/office/powerpoint/2010/main" val="1041239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8</a:t>
            </a:fld>
            <a:endParaRPr lang="en-US"/>
          </a:p>
        </p:txBody>
      </p:sp>
    </p:spTree>
    <p:extLst>
      <p:ext uri="{BB962C8B-B14F-4D97-AF65-F5344CB8AC3E}">
        <p14:creationId xmlns:p14="http://schemas.microsoft.com/office/powerpoint/2010/main" val="1586043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9</a:t>
            </a:fld>
            <a:endParaRPr lang="en-US"/>
          </a:p>
        </p:txBody>
      </p:sp>
    </p:spTree>
    <p:extLst>
      <p:ext uri="{BB962C8B-B14F-4D97-AF65-F5344CB8AC3E}">
        <p14:creationId xmlns:p14="http://schemas.microsoft.com/office/powerpoint/2010/main" val="2148299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12</a:t>
            </a:fld>
            <a:endParaRPr lang="en-US"/>
          </a:p>
        </p:txBody>
      </p:sp>
    </p:spTree>
    <p:extLst>
      <p:ext uri="{BB962C8B-B14F-4D97-AF65-F5344CB8AC3E}">
        <p14:creationId xmlns:p14="http://schemas.microsoft.com/office/powerpoint/2010/main" val="167794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286568-49B3-4593-94F0-76F06B3C34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593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25</a:t>
            </a:fld>
            <a:endParaRPr lang="en-US"/>
          </a:p>
        </p:txBody>
      </p:sp>
    </p:spTree>
    <p:extLst>
      <p:ext uri="{BB962C8B-B14F-4D97-AF65-F5344CB8AC3E}">
        <p14:creationId xmlns:p14="http://schemas.microsoft.com/office/powerpoint/2010/main" val="271235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26</a:t>
            </a:fld>
            <a:endParaRPr lang="en-US"/>
          </a:p>
        </p:txBody>
      </p:sp>
    </p:spTree>
    <p:extLst>
      <p:ext uri="{BB962C8B-B14F-4D97-AF65-F5344CB8AC3E}">
        <p14:creationId xmlns:p14="http://schemas.microsoft.com/office/powerpoint/2010/main" val="2444040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6568-49B3-4593-94F0-76F06B3C3479}" type="slidenum">
              <a:rPr lang="en-US" smtClean="0"/>
              <a:t>28</a:t>
            </a:fld>
            <a:endParaRPr lang="en-US"/>
          </a:p>
        </p:txBody>
      </p:sp>
    </p:spTree>
    <p:extLst>
      <p:ext uri="{BB962C8B-B14F-4D97-AF65-F5344CB8AC3E}">
        <p14:creationId xmlns:p14="http://schemas.microsoft.com/office/powerpoint/2010/main" val="647769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259212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303616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16910393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5_CMS title1">
    <p:spTree>
      <p:nvGrpSpPr>
        <p:cNvPr id="1" name=""/>
        <p:cNvGrpSpPr/>
        <p:nvPr/>
      </p:nvGrpSpPr>
      <p:grpSpPr>
        <a:xfrm>
          <a:off x="0" y="0"/>
          <a:ext cx="0" cy="0"/>
          <a:chOff x="0" y="0"/>
          <a:chExt cx="0" cy="0"/>
        </a:xfrm>
      </p:grpSpPr>
      <p:sp>
        <p:nvSpPr>
          <p:cNvPr id="20" name="Rectangle 19"/>
          <p:cNvSpPr/>
          <p:nvPr userDrawn="1"/>
        </p:nvSpPr>
        <p:spPr>
          <a:xfrm>
            <a:off x="0" y="0"/>
            <a:ext cx="9144000" cy="6858000"/>
          </a:xfrm>
          <a:prstGeom prst="rect">
            <a:avLst/>
          </a:prstGeom>
          <a:solidFill>
            <a:srgbClr val="CCE2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Rectangle 3"/>
          <p:cNvSpPr/>
          <p:nvPr userDrawn="1"/>
        </p:nvSpPr>
        <p:spPr>
          <a:xfrm>
            <a:off x="0" y="3500657"/>
            <a:ext cx="9144000" cy="24293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TextBox 12"/>
          <p:cNvSpPr txBox="1"/>
          <p:nvPr/>
        </p:nvSpPr>
        <p:spPr>
          <a:xfrm>
            <a:off x="-1668143" y="4928191"/>
            <a:ext cx="184731" cy="300210"/>
          </a:xfrm>
          <a:prstGeom prst="rect">
            <a:avLst/>
          </a:prstGeom>
          <a:noFill/>
        </p:spPr>
        <p:txBody>
          <a:bodyPr wrap="none" rtlCol="0">
            <a:spAutoFit/>
          </a:bodyPr>
          <a:lstStyle/>
          <a:p>
            <a:endParaRPr lang="en-US" sz="1351" dirty="0">
              <a:solidFill>
                <a:prstClr val="black"/>
              </a:solidFill>
            </a:endParaRPr>
          </a:p>
        </p:txBody>
      </p:sp>
      <p:sp>
        <p:nvSpPr>
          <p:cNvPr id="14" name="TextBox 13"/>
          <p:cNvSpPr txBox="1"/>
          <p:nvPr userDrawn="1"/>
        </p:nvSpPr>
        <p:spPr>
          <a:xfrm>
            <a:off x="-1668143" y="4928191"/>
            <a:ext cx="184731" cy="300210"/>
          </a:xfrm>
          <a:prstGeom prst="rect">
            <a:avLst/>
          </a:prstGeom>
          <a:noFill/>
        </p:spPr>
        <p:txBody>
          <a:bodyPr wrap="none" rtlCol="0">
            <a:spAutoFit/>
          </a:bodyPr>
          <a:lstStyle/>
          <a:p>
            <a:endParaRPr lang="en-US" sz="1351" dirty="0">
              <a:solidFill>
                <a:prstClr val="black"/>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58026" y="3149473"/>
            <a:ext cx="3189326" cy="2493881"/>
          </a:xfrm>
          <a:prstGeom prst="rect">
            <a:avLst/>
          </a:prstGeom>
        </p:spPr>
      </p:pic>
      <p:sp>
        <p:nvSpPr>
          <p:cNvPr id="11" name="Text Placeholder 5"/>
          <p:cNvSpPr txBox="1">
            <a:spLocks/>
          </p:cNvSpPr>
          <p:nvPr userDrawn="1"/>
        </p:nvSpPr>
        <p:spPr>
          <a:xfrm>
            <a:off x="457200" y="6158553"/>
            <a:ext cx="4858601" cy="571500"/>
          </a:xfrm>
          <a:prstGeom prst="rect">
            <a:avLst/>
          </a:prstGeom>
        </p:spPr>
        <p:txBody>
          <a:bodyPr vert="horz" lIns="0" tIns="0" rIns="0" bIns="18288" rtlCol="0" anchor="b">
            <a:normAutofit/>
          </a:bodyPr>
          <a:lstStyle>
            <a:lvl1pPr marL="0" indent="0" algn="l" defTabSz="685800" rtl="0" eaLnBrk="1" latinLnBrk="0" hangingPunct="1">
              <a:spcBef>
                <a:spcPct val="20000"/>
              </a:spcBef>
              <a:buFont typeface="Arial" pitchFamily="34" charset="0"/>
              <a:buNone/>
              <a:defRPr sz="2400" kern="1200">
                <a:solidFill>
                  <a:schemeClr val="bg1"/>
                </a:solidFill>
                <a:latin typeface="+mn-lt"/>
                <a:ea typeface="+mn-ea"/>
                <a:cs typeface="+mn-cs"/>
              </a:defRPr>
            </a:lvl1pPr>
            <a:lvl2pPr marL="342900" indent="0" algn="l" defTabSz="685800" rtl="0" eaLnBrk="1" latinLnBrk="0" hangingPunct="1">
              <a:spcBef>
                <a:spcPct val="20000"/>
              </a:spcBef>
              <a:buFont typeface="Arial" pitchFamily="34" charset="0"/>
              <a:buNone/>
              <a:defRPr sz="2100" kern="1200">
                <a:solidFill>
                  <a:schemeClr val="bg1"/>
                </a:solidFill>
                <a:latin typeface="+mn-lt"/>
                <a:ea typeface="+mn-ea"/>
                <a:cs typeface="+mn-cs"/>
              </a:defRPr>
            </a:lvl2pPr>
            <a:lvl3pPr marL="857250" indent="-171450" algn="l" defTabSz="685800" rtl="0" eaLnBrk="1" latinLnBrk="0" hangingPunct="1">
              <a:spcBef>
                <a:spcPct val="20000"/>
              </a:spcBef>
              <a:buFont typeface="Calibri" panose="020F0502020204030204" pitchFamily="34" charset="0"/>
              <a:buChar char="–"/>
              <a:defRPr sz="1800" kern="1200">
                <a:solidFill>
                  <a:schemeClr val="bg1"/>
                </a:solidFill>
                <a:latin typeface="+mn-lt"/>
                <a:ea typeface="+mn-ea"/>
                <a:cs typeface="+mn-cs"/>
              </a:defRPr>
            </a:lvl3pPr>
            <a:lvl4pPr marL="1200150" indent="-171450" algn="l" defTabSz="685800" rtl="0" eaLnBrk="1" latinLnBrk="0" hangingPunct="1">
              <a:spcBef>
                <a:spcPct val="20000"/>
              </a:spcBef>
              <a:buFont typeface="Courier New" panose="02070309020205020404" pitchFamily="49" charset="0"/>
              <a:buChar char="o"/>
              <a:defRPr sz="1500" kern="1200">
                <a:solidFill>
                  <a:schemeClr val="bg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bg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nSpc>
                <a:spcPct val="90000"/>
              </a:lnSpc>
              <a:spcBef>
                <a:spcPts val="0"/>
              </a:spcBef>
            </a:pPr>
            <a:r>
              <a:rPr lang="en-US" sz="700" dirty="0">
                <a:solidFill>
                  <a:srgbClr val="1F497D">
                    <a:lumMod val="60000"/>
                    <a:lumOff val="40000"/>
                  </a:srgbClr>
                </a:solidFill>
              </a:rPr>
              <a:t>CMS Disclaimer: This information is a summary of sections of the NPPTP. This information is a summary of the final rule implementing the National Physicians Payment Transparency Program (Medicare, Medicaid, Children's Health Insurance Programs; Transparency Reports and Reporting of Physician Ownership or Investment Interests [CMS-5060-F], codified at 42 CFR Parts 402 and 403) The summary is not intended to take the place of the final rule which is the official source for information on the program.</a:t>
            </a:r>
          </a:p>
        </p:txBody>
      </p:sp>
      <p:sp>
        <p:nvSpPr>
          <p:cNvPr id="17" name="Isosceles Triangle 16"/>
          <p:cNvSpPr/>
          <p:nvPr userDrawn="1"/>
        </p:nvSpPr>
        <p:spPr>
          <a:xfrm rot="10800000">
            <a:off x="4343400" y="3489890"/>
            <a:ext cx="457200" cy="228600"/>
          </a:xfrm>
          <a:prstGeom prst="triangle">
            <a:avLst/>
          </a:prstGeom>
          <a:solidFill>
            <a:srgbClr val="CCE2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TextBox 8"/>
          <p:cNvSpPr txBox="1"/>
          <p:nvPr userDrawn="1"/>
        </p:nvSpPr>
        <p:spPr>
          <a:xfrm>
            <a:off x="457200" y="1928928"/>
            <a:ext cx="8229600" cy="1107996"/>
          </a:xfrm>
          <a:prstGeom prst="rect">
            <a:avLst/>
          </a:prstGeom>
          <a:noFill/>
        </p:spPr>
        <p:txBody>
          <a:bodyPr wrap="square" lIns="0" tIns="0" rIns="0" bIns="0" rtlCol="0">
            <a:spAutoFit/>
          </a:bodyPr>
          <a:lstStyle/>
          <a:p>
            <a:pPr>
              <a:defRPr/>
            </a:pPr>
            <a:r>
              <a:rPr lang="en-US" sz="3600" dirty="0">
                <a:solidFill>
                  <a:srgbClr val="084A9C"/>
                </a:solidFill>
                <a:latin typeface="Calibri Light" panose="020F0302020204030204" pitchFamily="34" charset="0"/>
              </a:rPr>
              <a:t>Creating public transparency into industry-physician financial relationships</a:t>
            </a:r>
          </a:p>
        </p:txBody>
      </p:sp>
      <p:sp>
        <p:nvSpPr>
          <p:cNvPr id="19" name="TextBox 18"/>
          <p:cNvSpPr txBox="1"/>
          <p:nvPr userDrawn="1"/>
        </p:nvSpPr>
        <p:spPr>
          <a:xfrm>
            <a:off x="457202" y="989466"/>
            <a:ext cx="5540991" cy="677108"/>
          </a:xfrm>
          <a:prstGeom prst="rect">
            <a:avLst/>
          </a:prstGeom>
          <a:noFill/>
        </p:spPr>
        <p:txBody>
          <a:bodyPr wrap="square" lIns="0" tIns="0" rIns="0" bIns="0" rtlCol="0">
            <a:spAutoFit/>
          </a:bodyPr>
          <a:lstStyle/>
          <a:p>
            <a:pPr>
              <a:defRPr/>
            </a:pPr>
            <a:r>
              <a:rPr lang="en-US" sz="4400" b="1" spc="71" dirty="0">
                <a:solidFill>
                  <a:srgbClr val="202F64"/>
                </a:solidFill>
              </a:rPr>
              <a:t>OPEN PAYMENTS</a:t>
            </a: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88756" y="6268212"/>
            <a:ext cx="1224487" cy="475488"/>
          </a:xfrm>
          <a:prstGeom prst="rect">
            <a:avLst/>
          </a:prstGeom>
        </p:spPr>
      </p:pic>
    </p:spTree>
    <p:extLst>
      <p:ext uri="{BB962C8B-B14F-4D97-AF65-F5344CB8AC3E}">
        <p14:creationId xmlns:p14="http://schemas.microsoft.com/office/powerpoint/2010/main" val="4114502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CMS content2">
    <p:spTree>
      <p:nvGrpSpPr>
        <p:cNvPr id="1" name=""/>
        <p:cNvGrpSpPr/>
        <p:nvPr/>
      </p:nvGrpSpPr>
      <p:grpSpPr>
        <a:xfrm>
          <a:off x="0" y="0"/>
          <a:ext cx="0" cy="0"/>
          <a:chOff x="0" y="0"/>
          <a:chExt cx="0" cy="0"/>
        </a:xfrm>
      </p:grpSpPr>
      <p:sp>
        <p:nvSpPr>
          <p:cNvPr id="5" name="Title 1"/>
          <p:cNvSpPr>
            <a:spLocks noGrp="1"/>
          </p:cNvSpPr>
          <p:nvPr>
            <p:ph type="title"/>
          </p:nvPr>
        </p:nvSpPr>
        <p:spPr>
          <a:xfrm>
            <a:off x="0" y="-2"/>
            <a:ext cx="9144000" cy="1143001"/>
          </a:xfrm>
          <a:prstGeom prst="rect">
            <a:avLst/>
          </a:prstGeom>
          <a:solidFill>
            <a:srgbClr val="CCE2FC"/>
          </a:solidFill>
          <a:effectLst/>
        </p:spPr>
        <p:txBody>
          <a:bodyPr lIns="457200" anchor="b"/>
          <a:lstStyle>
            <a:lvl1pPr algn="l">
              <a:lnSpc>
                <a:spcPct val="90000"/>
              </a:lnSpc>
              <a:defRPr sz="3200" b="0">
                <a:solidFill>
                  <a:srgbClr val="202F64"/>
                </a:solidFill>
                <a:latin typeface="Calibri Light" panose="020F0302020204030204" pitchFamily="34" charset="0"/>
              </a:defRPr>
            </a:lvl1pPr>
          </a:lstStyle>
          <a:p>
            <a:r>
              <a:rPr lang="en-US" dirty="0"/>
              <a:t>Click to edit Master title style</a:t>
            </a:r>
          </a:p>
        </p:txBody>
      </p:sp>
      <p:sp>
        <p:nvSpPr>
          <p:cNvPr id="6" name="Content Placeholder 2"/>
          <p:cNvSpPr>
            <a:spLocks noGrp="1"/>
          </p:cNvSpPr>
          <p:nvPr>
            <p:ph idx="1"/>
          </p:nvPr>
        </p:nvSpPr>
        <p:spPr>
          <a:xfrm>
            <a:off x="457203" y="1600200"/>
            <a:ext cx="8229599" cy="4572000"/>
          </a:xfrm>
        </p:spPr>
        <p:txBody>
          <a:bodyPr lIns="0" tIns="0" rIns="0" bIns="0">
            <a:noAutofit/>
          </a:bodyPr>
          <a:lstStyle>
            <a:lvl1pPr>
              <a:defRPr>
                <a:solidFill>
                  <a:srgbClr val="084A9C"/>
                </a:solidFill>
              </a:defRPr>
            </a:lvl1pPr>
            <a:lvl2pPr>
              <a:defRPr>
                <a:solidFill>
                  <a:srgbClr val="084A9C"/>
                </a:solidFill>
              </a:defRPr>
            </a:lvl2pPr>
            <a:lvl3pPr>
              <a:defRPr>
                <a:solidFill>
                  <a:srgbClr val="084A9C"/>
                </a:solidFill>
              </a:defRPr>
            </a:lvl3pPr>
            <a:lvl4pPr>
              <a:defRPr>
                <a:solidFill>
                  <a:srgbClr val="084A9C"/>
                </a:solidFill>
              </a:defRPr>
            </a:lvl4pPr>
            <a:lvl5pPr>
              <a:defRPr>
                <a:solidFill>
                  <a:srgbClr val="084A9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Rectangle 5"/>
          <p:cNvSpPr>
            <a:spLocks noGrp="1" noChangeArrowheads="1"/>
          </p:cNvSpPr>
          <p:nvPr>
            <p:ph type="sldNum" sz="quarter" idx="12"/>
          </p:nvPr>
        </p:nvSpPr>
        <p:spPr>
          <a:xfrm>
            <a:off x="457200" y="6583680"/>
            <a:ext cx="914400" cy="182880"/>
          </a:xfrm>
          <a:prstGeom prst="rect">
            <a:avLst/>
          </a:prstGeom>
          <a:ln/>
        </p:spPr>
        <p:txBody>
          <a:bodyPr anchor="b"/>
          <a:lstStyle>
            <a:lvl1pPr algn="l">
              <a:defRPr sz="751"/>
            </a:lvl1pPr>
          </a:lstStyle>
          <a:p>
            <a:pPr>
              <a:defRPr/>
            </a:pPr>
            <a:fld id="{6AE7939A-3FBB-4809-905E-2174978795E4}" type="slidenum">
              <a:rPr lang="en-US" smtClean="0">
                <a:solidFill>
                  <a:prstClr val="black">
                    <a:tint val="75000"/>
                  </a:prstClr>
                </a:solidFill>
              </a:rPr>
              <a:pPr>
                <a:defRPr/>
              </a:pPr>
              <a:t>‹#›</a:t>
            </a:fld>
            <a:endParaRPr lang="en-US" dirty="0">
              <a:solidFill>
                <a:prstClr val="black">
                  <a:tint val="75000"/>
                </a:prstClr>
              </a:solidFill>
            </a:endParaRPr>
          </a:p>
        </p:txBody>
      </p:sp>
      <p:sp>
        <p:nvSpPr>
          <p:cNvPr id="7" name="Isosceles Triangle 6"/>
          <p:cNvSpPr/>
          <p:nvPr userDrawn="1"/>
        </p:nvSpPr>
        <p:spPr>
          <a:xfrm rot="10800000">
            <a:off x="4343400" y="1142471"/>
            <a:ext cx="457200" cy="228600"/>
          </a:xfrm>
          <a:prstGeom prst="triangle">
            <a:avLst/>
          </a:prstGeom>
          <a:solidFill>
            <a:srgbClr val="CCE2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126462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323144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406804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2870267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146742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2002854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238798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357134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694CA-C7F5-40A4-98D5-CAC2A9BB3944}" type="slidenum">
              <a:rPr lang="en-US" smtClean="0"/>
              <a:t>‹#›</a:t>
            </a:fld>
            <a:endParaRPr lang="en-US"/>
          </a:p>
        </p:txBody>
      </p:sp>
    </p:spTree>
    <p:extLst>
      <p:ext uri="{BB962C8B-B14F-4D97-AF65-F5344CB8AC3E}">
        <p14:creationId xmlns:p14="http://schemas.microsoft.com/office/powerpoint/2010/main" val="95912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694CA-C7F5-40A4-98D5-CAC2A9BB3944}" type="slidenum">
              <a:rPr lang="en-US" smtClean="0"/>
              <a:t>‹#›</a:t>
            </a:fld>
            <a:endParaRPr lang="en-US"/>
          </a:p>
        </p:txBody>
      </p:sp>
    </p:spTree>
    <p:extLst>
      <p:ext uri="{BB962C8B-B14F-4D97-AF65-F5344CB8AC3E}">
        <p14:creationId xmlns:p14="http://schemas.microsoft.com/office/powerpoint/2010/main" val="34270381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www.cms.gov/OpenPayments/Program-Participants/Newly-Added-Covered-Recipients"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hyperlink" Target="https://cms.gov/openpayment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www.cms.gov/OpenPayments/FAQs/FAQs-openpayments"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pen Payments 12th Annual Forum on transparency and Aggregate Spend"/>
          <p:cNvSpPr txBox="1"/>
          <p:nvPr/>
        </p:nvSpPr>
        <p:spPr>
          <a:xfrm>
            <a:off x="109471" y="3763441"/>
            <a:ext cx="6304208" cy="2785378"/>
          </a:xfrm>
          <a:prstGeom prst="rect">
            <a:avLst/>
          </a:prstGeom>
          <a:noFill/>
        </p:spPr>
        <p:txBody>
          <a:bodyPr wrap="square" rtlCol="0">
            <a:spAutoFit/>
          </a:bodyPr>
          <a:lstStyle/>
          <a:p>
            <a:r>
              <a:rPr lang="en-US" sz="2100" dirty="0" smtClean="0">
                <a:solidFill>
                  <a:srgbClr val="12ADA5"/>
                </a:solidFill>
                <a:latin typeface="Tahoma" panose="020B0604030504040204" pitchFamily="34" charset="0"/>
              </a:rPr>
              <a:t>Annual Pharmaceutical Compliance Congress </a:t>
            </a:r>
            <a:endParaRPr lang="en-US" sz="2100" dirty="0">
              <a:solidFill>
                <a:srgbClr val="12ADA5"/>
              </a:solidFill>
              <a:latin typeface="Tahoma" panose="020B0604030504040204" pitchFamily="34" charset="0"/>
            </a:endParaRPr>
          </a:p>
          <a:p>
            <a:r>
              <a:rPr lang="en-US" sz="1600" dirty="0" smtClean="0">
                <a:solidFill>
                  <a:srgbClr val="084A9C"/>
                </a:solidFill>
                <a:latin typeface="Tahoma" panose="020B0604030504040204" pitchFamily="34" charset="0"/>
              </a:rPr>
              <a:t/>
            </a:r>
            <a:br>
              <a:rPr lang="en-US" sz="1600" dirty="0" smtClean="0">
                <a:solidFill>
                  <a:srgbClr val="084A9C"/>
                </a:solidFill>
                <a:latin typeface="Tahoma" panose="020B0604030504040204" pitchFamily="34" charset="0"/>
              </a:rPr>
            </a:br>
            <a:r>
              <a:rPr lang="en-US" dirty="0" smtClean="0">
                <a:solidFill>
                  <a:srgbClr val="084A9C"/>
                </a:solidFill>
                <a:latin typeface="Tahoma" panose="020B0604030504040204" pitchFamily="34" charset="0"/>
              </a:rPr>
              <a:t>Veronika Peleshchuk Fradlin </a:t>
            </a:r>
            <a:r>
              <a:rPr lang="en-US" b="1" dirty="0" smtClean="0">
                <a:solidFill>
                  <a:srgbClr val="084A9C"/>
                </a:solidFill>
                <a:latin typeface="Tahoma" panose="020B0604030504040204" pitchFamily="34" charset="0"/>
              </a:rPr>
              <a:t/>
            </a:r>
            <a:br>
              <a:rPr lang="en-US" b="1" dirty="0" smtClean="0">
                <a:solidFill>
                  <a:srgbClr val="084A9C"/>
                </a:solidFill>
                <a:latin typeface="Tahoma" panose="020B0604030504040204" pitchFamily="34" charset="0"/>
              </a:rPr>
            </a:br>
            <a:r>
              <a:rPr lang="en-US" sz="1600" dirty="0" smtClean="0">
                <a:solidFill>
                  <a:srgbClr val="084A9C"/>
                </a:solidFill>
                <a:latin typeface="Tahoma" panose="020B0604030504040204" pitchFamily="34" charset="0"/>
              </a:rPr>
              <a:t>Centers for Medicare &amp; Medicaid Services</a:t>
            </a:r>
          </a:p>
          <a:p>
            <a:r>
              <a:rPr lang="en-US" sz="1600" dirty="0" smtClean="0">
                <a:solidFill>
                  <a:srgbClr val="084A9C"/>
                </a:solidFill>
                <a:latin typeface="Tahoma" panose="020B0604030504040204" pitchFamily="34" charset="0"/>
              </a:rPr>
              <a:t>Center for Program Integrity </a:t>
            </a:r>
          </a:p>
          <a:p>
            <a:r>
              <a:rPr lang="en-US" sz="1600" dirty="0" smtClean="0">
                <a:solidFill>
                  <a:srgbClr val="084A9C"/>
                </a:solidFill>
                <a:latin typeface="Tahoma" panose="020B0604030504040204" pitchFamily="34" charset="0"/>
              </a:rPr>
              <a:t>Data Sharing &amp; Partnership Group; </a:t>
            </a:r>
            <a:br>
              <a:rPr lang="en-US" sz="1600" dirty="0" smtClean="0">
                <a:solidFill>
                  <a:srgbClr val="084A9C"/>
                </a:solidFill>
                <a:latin typeface="Tahoma" panose="020B0604030504040204" pitchFamily="34" charset="0"/>
              </a:rPr>
            </a:br>
            <a:r>
              <a:rPr lang="en-US" sz="1600" i="1" dirty="0" smtClean="0">
                <a:solidFill>
                  <a:srgbClr val="084A9C"/>
                </a:solidFill>
                <a:latin typeface="Tahoma" panose="020B0604030504040204" pitchFamily="34" charset="0"/>
              </a:rPr>
              <a:t>Division of Data &amp; Informatics </a:t>
            </a:r>
            <a:br>
              <a:rPr lang="en-US" sz="1600" i="1" dirty="0" smtClean="0">
                <a:solidFill>
                  <a:srgbClr val="084A9C"/>
                </a:solidFill>
                <a:latin typeface="Tahoma" panose="020B0604030504040204" pitchFamily="34" charset="0"/>
              </a:rPr>
            </a:br>
            <a:endParaRPr lang="en-US" sz="1600" i="1" dirty="0" smtClean="0">
              <a:solidFill>
                <a:srgbClr val="084A9C"/>
              </a:solidFill>
              <a:latin typeface="Tahoma" panose="020B0604030504040204" pitchFamily="34" charset="0"/>
            </a:endParaRPr>
          </a:p>
          <a:p>
            <a:r>
              <a:rPr lang="en-US" sz="2000" dirty="0" smtClean="0">
                <a:solidFill>
                  <a:srgbClr val="084A9C"/>
                </a:solidFill>
                <a:latin typeface="Tahoma" panose="020B0604030504040204" pitchFamily="34" charset="0"/>
              </a:rPr>
              <a:t/>
            </a:r>
            <a:br>
              <a:rPr lang="en-US" sz="2000" dirty="0" smtClean="0">
                <a:solidFill>
                  <a:srgbClr val="084A9C"/>
                </a:solidFill>
                <a:latin typeface="Tahoma" panose="020B0604030504040204" pitchFamily="34" charset="0"/>
              </a:rPr>
            </a:br>
            <a:endParaRPr lang="en-US" sz="1600" dirty="0">
              <a:solidFill>
                <a:srgbClr val="084A9C"/>
              </a:solidFill>
            </a:endParaRPr>
          </a:p>
        </p:txBody>
      </p:sp>
      <p:sp>
        <p:nvSpPr>
          <p:cNvPr id="2" name="TextBox 1"/>
          <p:cNvSpPr txBox="1"/>
          <p:nvPr/>
        </p:nvSpPr>
        <p:spPr>
          <a:xfrm>
            <a:off x="317815" y="1782503"/>
            <a:ext cx="8403220" cy="1200329"/>
          </a:xfrm>
          <a:prstGeom prst="rect">
            <a:avLst/>
          </a:prstGeom>
          <a:solidFill>
            <a:srgbClr val="CCE2FC"/>
          </a:solidFill>
        </p:spPr>
        <p:txBody>
          <a:bodyPr wrap="square" rtlCol="0">
            <a:spAutoFit/>
          </a:bodyPr>
          <a:lstStyle/>
          <a:p>
            <a:r>
              <a:rPr lang="en-US" sz="3600" dirty="0" smtClean="0">
                <a:solidFill>
                  <a:srgbClr val="084A9C"/>
                </a:solidFill>
              </a:rPr>
              <a:t>Creating public transparency into industry – provider financial relationships </a:t>
            </a:r>
            <a:endParaRPr lang="en-US" sz="3600" dirty="0">
              <a:solidFill>
                <a:srgbClr val="084A9C"/>
              </a:solidFill>
            </a:endParaRPr>
          </a:p>
        </p:txBody>
      </p:sp>
    </p:spTree>
    <p:extLst>
      <p:ext uri="{BB962C8B-B14F-4D97-AF65-F5344CB8AC3E}">
        <p14:creationId xmlns:p14="http://schemas.microsoft.com/office/powerpoint/2010/main" val="42877399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Stakeholders for Program Year 2019</a:t>
            </a:r>
            <a:endParaRPr lang="en-US" sz="3600" b="1" dirty="0"/>
          </a:p>
        </p:txBody>
      </p:sp>
      <p:sp>
        <p:nvSpPr>
          <p:cNvPr id="3" name="Content Placeholder 2"/>
          <p:cNvSpPr>
            <a:spLocks noGrp="1"/>
          </p:cNvSpPr>
          <p:nvPr>
            <p:ph idx="1"/>
          </p:nvPr>
        </p:nvSpPr>
        <p:spPr>
          <a:xfrm>
            <a:off x="540255" y="1969606"/>
            <a:ext cx="8229599" cy="4572000"/>
          </a:xfrm>
        </p:spPr>
        <p:txBody>
          <a:bodyPr/>
          <a:lstStyle/>
          <a:p>
            <a:pPr marL="457200" lvl="1" indent="0">
              <a:buNone/>
            </a:pPr>
            <a:r>
              <a:rPr lang="en-US" sz="3200" dirty="0" smtClean="0"/>
              <a:t>  Physicians Receiving Payments </a:t>
            </a:r>
          </a:p>
          <a:p>
            <a:pPr lvl="2"/>
            <a:r>
              <a:rPr lang="en-US" sz="2800" dirty="0" smtClean="0"/>
              <a:t>615,000</a:t>
            </a:r>
          </a:p>
          <a:p>
            <a:pPr lvl="1"/>
            <a:endParaRPr lang="en-US" sz="2800" dirty="0"/>
          </a:p>
          <a:p>
            <a:pPr marL="457200" lvl="1" indent="0">
              <a:buNone/>
            </a:pPr>
            <a:r>
              <a:rPr lang="en-US" dirty="0" smtClean="0"/>
              <a:t>  </a:t>
            </a:r>
            <a:r>
              <a:rPr lang="en-US" sz="3200" dirty="0" smtClean="0"/>
              <a:t>Teaching Hospitals Receiving Payments </a:t>
            </a:r>
            <a:endParaRPr lang="en-US" dirty="0" smtClean="0"/>
          </a:p>
          <a:p>
            <a:pPr lvl="2"/>
            <a:r>
              <a:rPr lang="en-US" sz="2800" dirty="0" smtClean="0"/>
              <a:t>1,196</a:t>
            </a:r>
          </a:p>
          <a:p>
            <a:pPr lvl="1"/>
            <a:endParaRPr lang="en-US" sz="2800" dirty="0"/>
          </a:p>
          <a:p>
            <a:pPr marL="457200" lvl="1" indent="0">
              <a:buNone/>
            </a:pPr>
            <a:r>
              <a:rPr lang="en-US" sz="3200" dirty="0" smtClean="0"/>
              <a:t>  Companies Making Payments</a:t>
            </a:r>
            <a:r>
              <a:rPr lang="en-US" dirty="0" smtClean="0"/>
              <a:t> </a:t>
            </a:r>
          </a:p>
          <a:p>
            <a:pPr lvl="2"/>
            <a:r>
              <a:rPr lang="en-US" sz="2800" dirty="0" smtClean="0"/>
              <a:t>1,602</a:t>
            </a:r>
            <a:endParaRPr lang="en-US" sz="2800" dirty="0"/>
          </a:p>
        </p:txBody>
      </p:sp>
      <p:grpSp>
        <p:nvGrpSpPr>
          <p:cNvPr id="13" name="Group 12"/>
          <p:cNvGrpSpPr/>
          <p:nvPr/>
        </p:nvGrpSpPr>
        <p:grpSpPr>
          <a:xfrm>
            <a:off x="284204" y="1756719"/>
            <a:ext cx="753761" cy="3602632"/>
            <a:chOff x="135925" y="1387063"/>
            <a:chExt cx="753761" cy="3602632"/>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r="68175" b="11932"/>
            <a:stretch/>
          </p:blipFill>
          <p:spPr>
            <a:xfrm>
              <a:off x="157875" y="4204600"/>
              <a:ext cx="731811" cy="785095"/>
            </a:xfrm>
            <a:prstGeom prst="rect">
              <a:avLst/>
            </a:prstGeom>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l="-629" t="-4184" r="70390" b="16661"/>
            <a:stretch/>
          </p:blipFill>
          <p:spPr>
            <a:xfrm>
              <a:off x="135925" y="1387063"/>
              <a:ext cx="679621" cy="738813"/>
            </a:xfrm>
            <a:prstGeom prst="rect">
              <a:avLst/>
            </a:prstGeom>
          </p:spPr>
        </p:pic>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r="73090" b="12477"/>
            <a:stretch/>
          </p:blipFill>
          <p:spPr>
            <a:xfrm>
              <a:off x="157875" y="2885728"/>
              <a:ext cx="731811" cy="775781"/>
            </a:xfrm>
            <a:prstGeom prst="rect">
              <a:avLst/>
            </a:prstGeom>
          </p:spPr>
        </p:pic>
      </p:gr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10</a:t>
            </a:fld>
            <a:endParaRPr lang="en-US" dirty="0">
              <a:solidFill>
                <a:prstClr val="black">
                  <a:tint val="75000"/>
                </a:prstClr>
              </a:solidFill>
            </a:endParaRPr>
          </a:p>
        </p:txBody>
      </p:sp>
    </p:spTree>
    <p:extLst>
      <p:ext uri="{BB962C8B-B14F-4D97-AF65-F5344CB8AC3E}">
        <p14:creationId xmlns:p14="http://schemas.microsoft.com/office/powerpoint/2010/main" val="42250668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z="3600" b="1" dirty="0" smtClean="0"/>
              <a:t>All Program Years Published Totals</a:t>
            </a:r>
            <a:br>
              <a:rPr lang="en-US" sz="3600" b="1" dirty="0" smtClean="0"/>
            </a:br>
            <a:r>
              <a:rPr lang="en-US" b="1" i="1" dirty="0" smtClean="0"/>
              <a:t>2013 - 2019 </a:t>
            </a:r>
            <a:endParaRPr lang="en-US" b="1" i="1"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11</a:t>
            </a:fld>
            <a:endParaRPr lang="en-US" dirty="0">
              <a:solidFill>
                <a:prstClr val="black">
                  <a:tint val="75000"/>
                </a:prstClr>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228600"/>
            <a:ext cx="1371600" cy="1371600"/>
          </a:xfrm>
          <a:prstGeom prst="rect">
            <a:avLst/>
          </a:prstGeom>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63097"/>
          <a:stretch/>
        </p:blipFill>
        <p:spPr>
          <a:xfrm>
            <a:off x="4711003" y="2345681"/>
            <a:ext cx="1290143" cy="1136906"/>
          </a:xfrm>
          <a:prstGeom prst="rect">
            <a:avLst/>
          </a:prstGeom>
        </p:spPr>
      </p:pic>
      <p:sp>
        <p:nvSpPr>
          <p:cNvPr id="12" name="TextBox 11"/>
          <p:cNvSpPr txBox="1"/>
          <p:nvPr/>
        </p:nvSpPr>
        <p:spPr>
          <a:xfrm>
            <a:off x="1371600" y="2518452"/>
            <a:ext cx="2959194" cy="923330"/>
          </a:xfrm>
          <a:prstGeom prst="rect">
            <a:avLst/>
          </a:prstGeom>
          <a:noFill/>
        </p:spPr>
        <p:txBody>
          <a:bodyPr wrap="square" rtlCol="0">
            <a:spAutoFit/>
          </a:bodyPr>
          <a:lstStyle/>
          <a:p>
            <a:r>
              <a:rPr lang="en-US" dirty="0">
                <a:solidFill>
                  <a:srgbClr val="202F64"/>
                </a:solidFill>
              </a:rPr>
              <a:t>Total U.S. Dollar Value </a:t>
            </a:r>
          </a:p>
          <a:p>
            <a:r>
              <a:rPr lang="en-US" sz="3600" dirty="0" smtClean="0">
                <a:solidFill>
                  <a:srgbClr val="202F64"/>
                </a:solidFill>
              </a:rPr>
              <a:t>$53.06 </a:t>
            </a:r>
            <a:r>
              <a:rPr lang="en-US" sz="3600" dirty="0">
                <a:solidFill>
                  <a:srgbClr val="202F64"/>
                </a:solidFill>
              </a:rPr>
              <a:t>Billion </a:t>
            </a:r>
          </a:p>
        </p:txBody>
      </p:sp>
      <p:sp>
        <p:nvSpPr>
          <p:cNvPr id="13" name="TextBox 12"/>
          <p:cNvSpPr txBox="1"/>
          <p:nvPr/>
        </p:nvSpPr>
        <p:spPr>
          <a:xfrm>
            <a:off x="5914767" y="2495598"/>
            <a:ext cx="2959194" cy="923330"/>
          </a:xfrm>
          <a:prstGeom prst="rect">
            <a:avLst/>
          </a:prstGeom>
          <a:noFill/>
        </p:spPr>
        <p:txBody>
          <a:bodyPr wrap="square" rtlCol="0">
            <a:spAutoFit/>
          </a:bodyPr>
          <a:lstStyle/>
          <a:p>
            <a:r>
              <a:rPr lang="en-US" dirty="0">
                <a:solidFill>
                  <a:srgbClr val="202F64"/>
                </a:solidFill>
              </a:rPr>
              <a:t>Total Records Published </a:t>
            </a:r>
          </a:p>
          <a:p>
            <a:r>
              <a:rPr lang="en-US" sz="3600" dirty="0" smtClean="0">
                <a:solidFill>
                  <a:srgbClr val="202F64"/>
                </a:solidFill>
              </a:rPr>
              <a:t>76.25 </a:t>
            </a:r>
            <a:r>
              <a:rPr lang="en-US" sz="3600" dirty="0">
                <a:solidFill>
                  <a:srgbClr val="202F64"/>
                </a:solidFill>
              </a:rPr>
              <a:t>Million </a:t>
            </a:r>
          </a:p>
        </p:txBody>
      </p:sp>
      <p:grpSp>
        <p:nvGrpSpPr>
          <p:cNvPr id="20" name="Group 19" descr="General Payments All Program Years total: $12.07 Billion &#10;Research Payments All Program Years total: $20.42 Billion &#10;Ownership and Investment All Program Years total: $927 million " title="Payment Category total values for all program years "/>
          <p:cNvGrpSpPr/>
          <p:nvPr/>
        </p:nvGrpSpPr>
        <p:grpSpPr>
          <a:xfrm>
            <a:off x="223327" y="4591584"/>
            <a:ext cx="8697346" cy="945584"/>
            <a:chOff x="265421" y="5056374"/>
            <a:chExt cx="8697346" cy="945584"/>
          </a:xfrm>
        </p:grpSpPr>
        <p:grpSp>
          <p:nvGrpSpPr>
            <p:cNvPr id="19" name="Group 18"/>
            <p:cNvGrpSpPr/>
            <p:nvPr/>
          </p:nvGrpSpPr>
          <p:grpSpPr>
            <a:xfrm>
              <a:off x="265421" y="5060923"/>
              <a:ext cx="2622223" cy="941035"/>
              <a:chOff x="265421" y="5060923"/>
              <a:chExt cx="2622223" cy="941035"/>
            </a:xfrm>
          </p:grpSpPr>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r="71417"/>
              <a:stretch/>
            </p:blipFill>
            <p:spPr>
              <a:xfrm>
                <a:off x="265421" y="5060923"/>
                <a:ext cx="785185" cy="941035"/>
              </a:xfrm>
              <a:prstGeom prst="rect">
                <a:avLst/>
              </a:prstGeom>
            </p:spPr>
          </p:pic>
          <p:sp>
            <p:nvSpPr>
              <p:cNvPr id="14" name="TextBox 13"/>
              <p:cNvSpPr txBox="1"/>
              <p:nvPr/>
            </p:nvSpPr>
            <p:spPr>
              <a:xfrm>
                <a:off x="1050606" y="5214178"/>
                <a:ext cx="1837038" cy="615553"/>
              </a:xfrm>
              <a:prstGeom prst="rect">
                <a:avLst/>
              </a:prstGeom>
              <a:noFill/>
            </p:spPr>
            <p:txBody>
              <a:bodyPr wrap="square" rtlCol="0">
                <a:spAutoFit/>
              </a:bodyPr>
              <a:lstStyle/>
              <a:p>
                <a:r>
                  <a:rPr lang="en-US" sz="1600" dirty="0">
                    <a:solidFill>
                      <a:srgbClr val="202F64"/>
                    </a:solidFill>
                  </a:rPr>
                  <a:t>General Payments</a:t>
                </a:r>
              </a:p>
              <a:p>
                <a:r>
                  <a:rPr lang="en-US" dirty="0" smtClean="0">
                    <a:solidFill>
                      <a:srgbClr val="202F64"/>
                    </a:solidFill>
                  </a:rPr>
                  <a:t>$18.93 </a:t>
                </a:r>
                <a:r>
                  <a:rPr lang="en-US" dirty="0">
                    <a:solidFill>
                      <a:srgbClr val="202F64"/>
                    </a:solidFill>
                  </a:rPr>
                  <a:t>Billion </a:t>
                </a:r>
              </a:p>
            </p:txBody>
          </p:sp>
        </p:grpSp>
        <p:grpSp>
          <p:nvGrpSpPr>
            <p:cNvPr id="18" name="Group 17"/>
            <p:cNvGrpSpPr/>
            <p:nvPr/>
          </p:nvGrpSpPr>
          <p:grpSpPr>
            <a:xfrm>
              <a:off x="3113505" y="5056374"/>
              <a:ext cx="2579123" cy="864183"/>
              <a:chOff x="3113505" y="5056374"/>
              <a:chExt cx="2579123" cy="864183"/>
            </a:xfrm>
          </p:grpSpPr>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r="68188"/>
              <a:stretch/>
            </p:blipFill>
            <p:spPr>
              <a:xfrm>
                <a:off x="3113505" y="5056374"/>
                <a:ext cx="824742" cy="864183"/>
              </a:xfrm>
              <a:prstGeom prst="rect">
                <a:avLst/>
              </a:prstGeom>
            </p:spPr>
          </p:pic>
          <p:sp>
            <p:nvSpPr>
              <p:cNvPr id="15" name="TextBox 14"/>
              <p:cNvSpPr txBox="1"/>
              <p:nvPr/>
            </p:nvSpPr>
            <p:spPr>
              <a:xfrm>
                <a:off x="3855590" y="5196077"/>
                <a:ext cx="1837038" cy="615553"/>
              </a:xfrm>
              <a:prstGeom prst="rect">
                <a:avLst/>
              </a:prstGeom>
              <a:noFill/>
            </p:spPr>
            <p:txBody>
              <a:bodyPr wrap="square" rtlCol="0">
                <a:spAutoFit/>
              </a:bodyPr>
              <a:lstStyle/>
              <a:p>
                <a:r>
                  <a:rPr lang="en-US" sz="1600" dirty="0">
                    <a:solidFill>
                      <a:srgbClr val="202F64"/>
                    </a:solidFill>
                  </a:rPr>
                  <a:t>Research Payments</a:t>
                </a:r>
              </a:p>
              <a:p>
                <a:r>
                  <a:rPr lang="en-US" dirty="0" smtClean="0">
                    <a:solidFill>
                      <a:srgbClr val="202F64"/>
                    </a:solidFill>
                  </a:rPr>
                  <a:t>$32.90 </a:t>
                </a:r>
                <a:r>
                  <a:rPr lang="en-US" dirty="0">
                    <a:solidFill>
                      <a:srgbClr val="202F64"/>
                    </a:solidFill>
                  </a:rPr>
                  <a:t>Billion  </a:t>
                </a:r>
              </a:p>
            </p:txBody>
          </p:sp>
        </p:grpSp>
        <p:grpSp>
          <p:nvGrpSpPr>
            <p:cNvPr id="17" name="Group 16"/>
            <p:cNvGrpSpPr/>
            <p:nvPr/>
          </p:nvGrpSpPr>
          <p:grpSpPr>
            <a:xfrm>
              <a:off x="6001146" y="5060923"/>
              <a:ext cx="2961621" cy="891286"/>
              <a:chOff x="6001146" y="5060923"/>
              <a:chExt cx="2961621" cy="891286"/>
            </a:xfrm>
          </p:grpSpPr>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r="72950"/>
              <a:stretch/>
            </p:blipFill>
            <p:spPr>
              <a:xfrm>
                <a:off x="6001146" y="5060923"/>
                <a:ext cx="737406" cy="891286"/>
              </a:xfrm>
              <a:prstGeom prst="rect">
                <a:avLst/>
              </a:prstGeom>
            </p:spPr>
          </p:pic>
          <p:sp>
            <p:nvSpPr>
              <p:cNvPr id="16" name="TextBox 15"/>
              <p:cNvSpPr txBox="1"/>
              <p:nvPr/>
            </p:nvSpPr>
            <p:spPr>
              <a:xfrm>
                <a:off x="6668810" y="5196076"/>
                <a:ext cx="2293957" cy="615553"/>
              </a:xfrm>
              <a:prstGeom prst="rect">
                <a:avLst/>
              </a:prstGeom>
              <a:noFill/>
            </p:spPr>
            <p:txBody>
              <a:bodyPr wrap="square" rtlCol="0">
                <a:spAutoFit/>
              </a:bodyPr>
              <a:lstStyle/>
              <a:p>
                <a:r>
                  <a:rPr lang="en-US" sz="1600" dirty="0">
                    <a:solidFill>
                      <a:srgbClr val="202F64"/>
                    </a:solidFill>
                  </a:rPr>
                  <a:t>Ownership &amp; Investment </a:t>
                </a:r>
                <a:r>
                  <a:rPr lang="en-US" dirty="0" smtClean="0">
                    <a:solidFill>
                      <a:srgbClr val="202F64"/>
                    </a:solidFill>
                  </a:rPr>
                  <a:t>$1.24 Billion</a:t>
                </a:r>
                <a:endParaRPr lang="en-US" sz="1600" dirty="0">
                  <a:solidFill>
                    <a:srgbClr val="202F64"/>
                  </a:solidFill>
                </a:endParaRPr>
              </a:p>
            </p:txBody>
          </p:sp>
        </p:grpSp>
      </p:grpSp>
      <p:pic>
        <p:nvPicPr>
          <p:cNvPr id="21" name="Content Placeholder 6"/>
          <p:cNvPicPr>
            <a:picLocks noGrp="1" noChangeAspect="1"/>
          </p:cNvPicPr>
          <p:nvPr>
            <p:ph idx="1"/>
          </p:nvPr>
        </p:nvPicPr>
        <p:blipFill rotWithShape="1">
          <a:blip r:embed="rId7" cstate="print">
            <a:extLst>
              <a:ext uri="{28A0092B-C50C-407E-A947-70E740481C1C}">
                <a14:useLocalDpi xmlns:a14="http://schemas.microsoft.com/office/drawing/2010/main" val="0"/>
              </a:ext>
            </a:extLst>
          </a:blip>
          <a:srcRect r="63789"/>
          <a:stretch/>
        </p:blipFill>
        <p:spPr>
          <a:xfrm>
            <a:off x="265421" y="2283197"/>
            <a:ext cx="1297958" cy="1261875"/>
          </a:xfrm>
          <a:prstGeom prst="rect">
            <a:avLst/>
          </a:prstGeom>
        </p:spPr>
      </p:pic>
    </p:spTree>
    <p:extLst>
      <p:ext uri="{BB962C8B-B14F-4D97-AF65-F5344CB8AC3E}">
        <p14:creationId xmlns:p14="http://schemas.microsoft.com/office/powerpoint/2010/main" val="2752001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All Program Years</a:t>
            </a:r>
            <a:r>
              <a:rPr lang="en-US" b="1" dirty="0" smtClean="0"/>
              <a:t> </a:t>
            </a:r>
            <a:r>
              <a:rPr lang="en-US" sz="2400" b="1" dirty="0" smtClean="0"/>
              <a:t>(2013 – 2019)</a:t>
            </a:r>
            <a:r>
              <a:rPr lang="en-US" b="1" dirty="0"/>
              <a:t/>
            </a:r>
            <a:br>
              <a:rPr lang="en-US" b="1" dirty="0"/>
            </a:br>
            <a:r>
              <a:rPr lang="en-US" b="1" i="1" dirty="0" smtClean="0"/>
              <a:t>Percent </a:t>
            </a:r>
            <a:r>
              <a:rPr lang="en-US" b="1" i="1" dirty="0"/>
              <a:t>of Dollar Value by </a:t>
            </a:r>
            <a:r>
              <a:rPr lang="en-US" b="1" i="1" dirty="0" smtClean="0"/>
              <a:t>Payment Type </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34553724"/>
              </p:ext>
            </p:extLst>
          </p:nvPr>
        </p:nvGraphicFramePr>
        <p:xfrm>
          <a:off x="457200" y="1610591"/>
          <a:ext cx="8229600" cy="4868684"/>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12</a:t>
            </a:fld>
            <a:endParaRPr lang="en-US" dirty="0">
              <a:solidFill>
                <a:prstClr val="black">
                  <a:tint val="75000"/>
                </a:prstClr>
              </a:solidFill>
            </a:endParaRPr>
          </a:p>
        </p:txBody>
      </p:sp>
    </p:spTree>
    <p:extLst>
      <p:ext uri="{BB962C8B-B14F-4D97-AF65-F5344CB8AC3E}">
        <p14:creationId xmlns:p14="http://schemas.microsoft.com/office/powerpoint/2010/main" val="15938071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All Program Years</a:t>
            </a:r>
            <a:br>
              <a:rPr lang="en-US" sz="3600" b="1" dirty="0"/>
            </a:br>
            <a:r>
              <a:rPr lang="en-US" b="1" i="1" dirty="0"/>
              <a:t>Record Volume Distribution by Payment Type</a:t>
            </a:r>
            <a:endParaRPr lang="en-US" sz="3600"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994314793"/>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13</a:t>
            </a:fld>
            <a:endParaRPr lang="en-US" dirty="0">
              <a:solidFill>
                <a:prstClr val="black">
                  <a:tint val="75000"/>
                </a:prstClr>
              </a:solidFill>
            </a:endParaRPr>
          </a:p>
        </p:txBody>
      </p:sp>
    </p:spTree>
    <p:extLst>
      <p:ext uri="{BB962C8B-B14F-4D97-AF65-F5344CB8AC3E}">
        <p14:creationId xmlns:p14="http://schemas.microsoft.com/office/powerpoint/2010/main" val="1852233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z="3600" b="1" dirty="0" smtClean="0"/>
              <a:t/>
            </a:r>
            <a:br>
              <a:rPr lang="en-US" sz="3600" b="1" dirty="0" smtClean="0"/>
            </a:br>
            <a:r>
              <a:rPr lang="en-US" sz="3600" b="1" dirty="0" smtClean="0"/>
              <a:t>Stakeholders for </a:t>
            </a:r>
            <a:r>
              <a:rPr lang="en-US" sz="3600" b="1" dirty="0"/>
              <a:t>All Program </a:t>
            </a:r>
            <a:r>
              <a:rPr lang="en-US" sz="3600" b="1" dirty="0" smtClean="0"/>
              <a:t>Years </a:t>
            </a:r>
            <a:r>
              <a:rPr lang="en-US" sz="2400" b="1" dirty="0" smtClean="0"/>
              <a:t>(2013 – 2019)</a:t>
            </a:r>
            <a:endParaRPr lang="en-US" sz="2400" b="1" dirty="0"/>
          </a:p>
        </p:txBody>
      </p:sp>
      <p:sp>
        <p:nvSpPr>
          <p:cNvPr id="3" name="Content Placeholder 2"/>
          <p:cNvSpPr>
            <a:spLocks noGrp="1"/>
          </p:cNvSpPr>
          <p:nvPr>
            <p:ph idx="1"/>
          </p:nvPr>
        </p:nvSpPr>
        <p:spPr>
          <a:xfrm>
            <a:off x="540255" y="1969606"/>
            <a:ext cx="8229599" cy="4572000"/>
          </a:xfrm>
        </p:spPr>
        <p:txBody>
          <a:bodyPr/>
          <a:lstStyle/>
          <a:p>
            <a:pPr marL="457200" lvl="1" indent="0">
              <a:buNone/>
            </a:pPr>
            <a:r>
              <a:rPr lang="en-US" sz="3200" dirty="0" smtClean="0"/>
              <a:t>  Physicians Receiving Payments </a:t>
            </a:r>
          </a:p>
          <a:p>
            <a:pPr lvl="2"/>
            <a:r>
              <a:rPr lang="en-US" sz="2800" dirty="0" smtClean="0"/>
              <a:t>1.08 Million  </a:t>
            </a:r>
          </a:p>
          <a:p>
            <a:pPr lvl="1"/>
            <a:endParaRPr lang="en-US" sz="2800" dirty="0"/>
          </a:p>
          <a:p>
            <a:pPr marL="457200" lvl="1" indent="0">
              <a:buNone/>
            </a:pPr>
            <a:r>
              <a:rPr lang="en-US" dirty="0" smtClean="0"/>
              <a:t>  </a:t>
            </a:r>
            <a:r>
              <a:rPr lang="en-US" sz="3200" dirty="0" smtClean="0"/>
              <a:t>Teaching Hospitals Receiving Payments </a:t>
            </a:r>
            <a:endParaRPr lang="en-US" dirty="0" smtClean="0"/>
          </a:p>
          <a:p>
            <a:pPr lvl="2"/>
            <a:r>
              <a:rPr lang="en-US" sz="2800" dirty="0" smtClean="0"/>
              <a:t>1,335</a:t>
            </a:r>
          </a:p>
          <a:p>
            <a:pPr lvl="1"/>
            <a:endParaRPr lang="en-US" sz="2800" dirty="0"/>
          </a:p>
          <a:p>
            <a:pPr marL="457200" lvl="1" indent="0">
              <a:buNone/>
            </a:pPr>
            <a:r>
              <a:rPr lang="en-US" sz="3200" dirty="0" smtClean="0"/>
              <a:t>  Companies Making Payments</a:t>
            </a:r>
            <a:r>
              <a:rPr lang="en-US" dirty="0" smtClean="0"/>
              <a:t> </a:t>
            </a:r>
          </a:p>
          <a:p>
            <a:pPr lvl="2"/>
            <a:r>
              <a:rPr lang="en-US" sz="2800" dirty="0" smtClean="0"/>
              <a:t>2,667</a:t>
            </a:r>
            <a:endParaRPr lang="en-US" sz="2800" dirty="0"/>
          </a:p>
        </p:txBody>
      </p:sp>
      <p:grpSp>
        <p:nvGrpSpPr>
          <p:cNvPr id="13" name="Group 12"/>
          <p:cNvGrpSpPr/>
          <p:nvPr/>
        </p:nvGrpSpPr>
        <p:grpSpPr>
          <a:xfrm>
            <a:off x="284204" y="1756719"/>
            <a:ext cx="753761" cy="3602632"/>
            <a:chOff x="135925" y="1387063"/>
            <a:chExt cx="753761" cy="3602632"/>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r="68175" b="11932"/>
            <a:stretch/>
          </p:blipFill>
          <p:spPr>
            <a:xfrm>
              <a:off x="157875" y="4204600"/>
              <a:ext cx="731811" cy="785095"/>
            </a:xfrm>
            <a:prstGeom prst="rect">
              <a:avLst/>
            </a:prstGeom>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l="-629" t="-4184" r="70390" b="16661"/>
            <a:stretch/>
          </p:blipFill>
          <p:spPr>
            <a:xfrm>
              <a:off x="135925" y="1387063"/>
              <a:ext cx="679621" cy="738813"/>
            </a:xfrm>
            <a:prstGeom prst="rect">
              <a:avLst/>
            </a:prstGeom>
          </p:spPr>
        </p:pic>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r="73090" b="12477"/>
            <a:stretch/>
          </p:blipFill>
          <p:spPr>
            <a:xfrm>
              <a:off x="157875" y="2885728"/>
              <a:ext cx="731811" cy="775781"/>
            </a:xfrm>
            <a:prstGeom prst="rect">
              <a:avLst/>
            </a:prstGeom>
          </p:spPr>
        </p:pic>
      </p:gr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14</a:t>
            </a:fld>
            <a:endParaRPr lang="en-US" dirty="0">
              <a:solidFill>
                <a:prstClr val="black">
                  <a:tint val="75000"/>
                </a:prstClr>
              </a:solidFill>
            </a:endParaRPr>
          </a:p>
        </p:txBody>
      </p:sp>
    </p:spTree>
    <p:extLst>
      <p:ext uri="{BB962C8B-B14F-4D97-AF65-F5344CB8AC3E}">
        <p14:creationId xmlns:p14="http://schemas.microsoft.com/office/powerpoint/2010/main" val="13795867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z="3600" b="1" dirty="0" smtClean="0"/>
              <a:t/>
            </a:r>
            <a:br>
              <a:rPr lang="en-US" sz="3600" b="1" dirty="0" smtClean="0"/>
            </a:br>
            <a:r>
              <a:rPr lang="en-US" sz="3600" b="1" dirty="0" smtClean="0"/>
              <a:t>Program </a:t>
            </a:r>
            <a:r>
              <a:rPr lang="en-US" sz="3600" b="1" dirty="0"/>
              <a:t>Years </a:t>
            </a:r>
            <a:r>
              <a:rPr lang="en-US" sz="3600" b="1" dirty="0" smtClean="0"/>
              <a:t>2014 </a:t>
            </a:r>
            <a:r>
              <a:rPr lang="en-US" sz="3600" b="1" dirty="0"/>
              <a:t>– </a:t>
            </a:r>
            <a:r>
              <a:rPr lang="en-US" sz="3600" b="1" dirty="0" smtClean="0"/>
              <a:t>2019 </a:t>
            </a:r>
            <a:endParaRPr lang="en-US" sz="3600" b="1" dirty="0"/>
          </a:p>
        </p:txBody>
      </p:sp>
      <p:graphicFrame>
        <p:nvGraphicFramePr>
          <p:cNvPr id="5" name="Content Placeholder 6" descr="Bar chart of Program Year 2017 Payment Category values &#10;Program Year 2013: general payments $1.01 billion research payments $2.12 billion ownership and investment interests $1.20 billion &#10;&#10;Program Year 2014: general payments $2.68 billion; research payments $4.23 billion; ownership and investment interests $1.11 billion &#10;&#10;Program Year 2015: general payments $2.70 billion research payments $4.63 billion ownership and investment interest $1.08 billion &#10;&#10;Program Year 2016: general payments $2.68 billion research payments $4.78 billion and ownership and investment interests $1.16 billion &#10;&#10;Program Year 2017: general payments $2.82 billion research payments $4.66 billion and ownership and investment interests $0.93 billion " title="Payment Categories by Program Year "/>
          <p:cNvGraphicFramePr>
            <a:graphicFrameLocks noGrp="1"/>
          </p:cNvGraphicFramePr>
          <p:nvPr>
            <p:ph idx="1"/>
            <p:extLst>
              <p:ext uri="{D42A27DB-BD31-4B8C-83A1-F6EECF244321}">
                <p14:modId xmlns:p14="http://schemas.microsoft.com/office/powerpoint/2010/main" val="3982214828"/>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15</a:t>
            </a:fld>
            <a:endParaRPr lang="en-US" dirty="0">
              <a:solidFill>
                <a:prstClr val="black">
                  <a:tint val="75000"/>
                </a:prstClr>
              </a:solidFill>
            </a:endParaRPr>
          </a:p>
        </p:txBody>
      </p:sp>
    </p:spTree>
    <p:extLst>
      <p:ext uri="{BB962C8B-B14F-4D97-AF65-F5344CB8AC3E}">
        <p14:creationId xmlns:p14="http://schemas.microsoft.com/office/powerpoint/2010/main" val="493978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DEEB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724627"/>
            <a:ext cx="9143999" cy="2442259"/>
          </a:xfrm>
          <a:solidFill>
            <a:schemeClr val="bg1"/>
          </a:solidFill>
        </p:spPr>
        <p:txBody>
          <a:bodyPr anchor="ctr"/>
          <a:lstStyle/>
          <a:p>
            <a:pPr algn="ctr"/>
            <a:r>
              <a:rPr lang="en-US" b="1" dirty="0" smtClean="0">
                <a:solidFill>
                  <a:schemeClr val="accent1">
                    <a:lumMod val="50000"/>
                  </a:schemeClr>
                </a:solidFill>
              </a:rPr>
              <a:t>SUPPORT Act Information </a:t>
            </a:r>
            <a:endParaRPr lang="en-US" b="1" dirty="0">
              <a:solidFill>
                <a:schemeClr val="accent1">
                  <a:lumMod val="50000"/>
                </a:schemeClr>
              </a:solidFill>
            </a:endParaRPr>
          </a:p>
        </p:txBody>
      </p:sp>
      <p:sp>
        <p:nvSpPr>
          <p:cNvPr id="3" name="Slide Number Placeholder 2"/>
          <p:cNvSpPr>
            <a:spLocks noGrp="1"/>
          </p:cNvSpPr>
          <p:nvPr>
            <p:ph type="sldNum" sz="quarter" idx="12"/>
          </p:nvPr>
        </p:nvSpPr>
        <p:spPr/>
        <p:txBody>
          <a:bodyPr/>
          <a:lstStyle/>
          <a:p>
            <a:fld id="{462694CA-C7F5-40A4-98D5-CAC2A9BB3944}" type="slidenum">
              <a:rPr lang="en-US" smtClean="0"/>
              <a:t>16</a:t>
            </a:fld>
            <a:endParaRPr lang="en-US"/>
          </a:p>
        </p:txBody>
      </p:sp>
    </p:spTree>
    <p:extLst>
      <p:ext uri="{BB962C8B-B14F-4D97-AF65-F5344CB8AC3E}">
        <p14:creationId xmlns:p14="http://schemas.microsoft.com/office/powerpoint/2010/main" val="666218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SUPPORT for Patients and Communities Act</a:t>
            </a:r>
            <a:endParaRPr lang="en-US" sz="3600" b="1" dirty="0"/>
          </a:p>
        </p:txBody>
      </p:sp>
      <p:sp>
        <p:nvSpPr>
          <p:cNvPr id="3" name="Content Placeholder 2"/>
          <p:cNvSpPr>
            <a:spLocks noGrp="1"/>
          </p:cNvSpPr>
          <p:nvPr>
            <p:ph idx="1"/>
          </p:nvPr>
        </p:nvSpPr>
        <p:spPr>
          <a:xfrm>
            <a:off x="228601" y="1433945"/>
            <a:ext cx="8686797" cy="5694218"/>
          </a:xfrm>
        </p:spPr>
        <p:txBody>
          <a:bodyPr/>
          <a:lstStyle/>
          <a:p>
            <a:r>
              <a:rPr lang="en-US" sz="2400" dirty="0" smtClean="0"/>
              <a:t>The SUPPORT Act was passed in the fall of 2018 and included new Open Payments provisions </a:t>
            </a:r>
            <a:br>
              <a:rPr lang="en-US" sz="2400" dirty="0" smtClean="0"/>
            </a:br>
            <a:endParaRPr lang="en-US" sz="2400" dirty="0"/>
          </a:p>
          <a:p>
            <a:r>
              <a:rPr lang="en-US" sz="2400" dirty="0" smtClean="0"/>
              <a:t>Covered Recipients to include:  </a:t>
            </a:r>
          </a:p>
          <a:p>
            <a:pPr lvl="1"/>
            <a:r>
              <a:rPr lang="en-US" sz="2000" dirty="0" smtClean="0"/>
              <a:t>Physician </a:t>
            </a:r>
            <a:r>
              <a:rPr lang="en-US" sz="2000" dirty="0"/>
              <a:t>A</a:t>
            </a:r>
            <a:r>
              <a:rPr lang="en-US" sz="2000" dirty="0" smtClean="0"/>
              <a:t>ssistants</a:t>
            </a:r>
          </a:p>
          <a:p>
            <a:pPr lvl="1"/>
            <a:r>
              <a:rPr lang="en-US" sz="2000" dirty="0"/>
              <a:t>N</a:t>
            </a:r>
            <a:r>
              <a:rPr lang="en-US" sz="2000" dirty="0" smtClean="0"/>
              <a:t>urse </a:t>
            </a:r>
            <a:r>
              <a:rPr lang="en-US" sz="2000" dirty="0"/>
              <a:t>P</a:t>
            </a:r>
            <a:r>
              <a:rPr lang="en-US" sz="2000" dirty="0" smtClean="0"/>
              <a:t>ractitioners </a:t>
            </a:r>
          </a:p>
          <a:p>
            <a:pPr lvl="1"/>
            <a:r>
              <a:rPr lang="en-US" sz="2000" dirty="0"/>
              <a:t>C</a:t>
            </a:r>
            <a:r>
              <a:rPr lang="en-US" sz="2000" dirty="0" smtClean="0"/>
              <a:t>linical Nurse </a:t>
            </a:r>
            <a:r>
              <a:rPr lang="en-US" sz="2000" dirty="0"/>
              <a:t>S</a:t>
            </a:r>
            <a:r>
              <a:rPr lang="en-US" sz="2000" dirty="0" smtClean="0"/>
              <a:t>pecialists </a:t>
            </a:r>
          </a:p>
          <a:p>
            <a:pPr lvl="1"/>
            <a:r>
              <a:rPr lang="en-US" sz="2000" dirty="0"/>
              <a:t>C</a:t>
            </a:r>
            <a:r>
              <a:rPr lang="en-US" sz="2000" dirty="0" smtClean="0"/>
              <a:t>ertified Registered Nurse Anesthetists &amp; Anesthesiologist </a:t>
            </a:r>
            <a:r>
              <a:rPr lang="en-US" sz="2000" dirty="0"/>
              <a:t>A</a:t>
            </a:r>
            <a:r>
              <a:rPr lang="en-US" sz="2000" dirty="0" smtClean="0"/>
              <a:t>ssistants </a:t>
            </a:r>
          </a:p>
          <a:p>
            <a:pPr lvl="1"/>
            <a:r>
              <a:rPr lang="en-US" sz="2000" dirty="0"/>
              <a:t>C</a:t>
            </a:r>
            <a:r>
              <a:rPr lang="en-US" sz="2000" dirty="0" smtClean="0"/>
              <a:t>ertified Nurse Midwives</a:t>
            </a:r>
            <a:br>
              <a:rPr lang="en-US" sz="2000" dirty="0" smtClean="0"/>
            </a:br>
            <a:endParaRPr lang="en-US" sz="2000" dirty="0" smtClean="0"/>
          </a:p>
          <a:p>
            <a:r>
              <a:rPr lang="en-US" sz="2400" dirty="0" smtClean="0"/>
              <a:t>Publication of National Provider Identifiers (NPIs)</a:t>
            </a:r>
          </a:p>
          <a:p>
            <a:pPr marL="0" indent="0">
              <a:buNone/>
            </a:pPr>
            <a:endParaRPr lang="en-US" sz="2400" dirty="0" smtClean="0"/>
          </a:p>
          <a:p>
            <a:r>
              <a:rPr lang="en-US" sz="2400" dirty="0" smtClean="0"/>
              <a:t>This </a:t>
            </a:r>
            <a:r>
              <a:rPr lang="en-US" sz="2400" dirty="0"/>
              <a:t>will be effective for data collection beginning in calendar year 2021 </a:t>
            </a:r>
            <a:r>
              <a:rPr lang="en-US" sz="2400" dirty="0" smtClean="0"/>
              <a:t>that is to be reported </a:t>
            </a:r>
            <a:r>
              <a:rPr lang="en-US" sz="2400" dirty="0"/>
              <a:t>to CMS in 2022.</a:t>
            </a:r>
          </a:p>
          <a:p>
            <a:endParaRPr lang="en-US" dirty="0" smtClean="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17</a:t>
            </a:fld>
            <a:endParaRPr lang="en-US" dirty="0">
              <a:solidFill>
                <a:prstClr val="black">
                  <a:tint val="75000"/>
                </a:prstClr>
              </a:solidFill>
            </a:endParaRPr>
          </a:p>
        </p:txBody>
      </p:sp>
    </p:spTree>
    <p:extLst>
      <p:ext uri="{BB962C8B-B14F-4D97-AF65-F5344CB8AC3E}">
        <p14:creationId xmlns:p14="http://schemas.microsoft.com/office/powerpoint/2010/main" val="37972789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a:t/>
            </a:r>
            <a:br>
              <a:rPr lang="en-US" sz="3600" b="1" dirty="0"/>
            </a:br>
            <a:r>
              <a:rPr lang="en-US" sz="3600" b="1" dirty="0" smtClean="0"/>
              <a:t>Additional Program Updates Beginning in 2021 </a:t>
            </a:r>
            <a:endParaRPr lang="en-US" sz="3600" b="1" dirty="0"/>
          </a:p>
        </p:txBody>
      </p:sp>
      <p:sp>
        <p:nvSpPr>
          <p:cNvPr id="3" name="Content Placeholder 2"/>
          <p:cNvSpPr>
            <a:spLocks noGrp="1"/>
          </p:cNvSpPr>
          <p:nvPr>
            <p:ph idx="1"/>
          </p:nvPr>
        </p:nvSpPr>
        <p:spPr/>
        <p:txBody>
          <a:bodyPr/>
          <a:lstStyle/>
          <a:p>
            <a:r>
              <a:rPr lang="en-US" dirty="0" smtClean="0"/>
              <a:t>Reporting Requirements for the ‘device identifier’ component of the unique device identifier for devices and medical supplies </a:t>
            </a:r>
            <a:br>
              <a:rPr lang="en-US" dirty="0" smtClean="0"/>
            </a:br>
            <a:endParaRPr lang="en-US" dirty="0" smtClean="0"/>
          </a:p>
          <a:p>
            <a:r>
              <a:rPr lang="en-US" dirty="0" smtClean="0"/>
              <a:t>Nature of Payment Updates </a:t>
            </a:r>
          </a:p>
          <a:p>
            <a:pPr lvl="1"/>
            <a:r>
              <a:rPr lang="en-US" dirty="0" smtClean="0"/>
              <a:t>Three new categories will be added: </a:t>
            </a:r>
          </a:p>
          <a:p>
            <a:pPr lvl="2"/>
            <a:r>
              <a:rPr lang="en-US" dirty="0" smtClean="0"/>
              <a:t>Debt forgiveness </a:t>
            </a:r>
          </a:p>
          <a:p>
            <a:pPr lvl="2"/>
            <a:r>
              <a:rPr lang="en-US" dirty="0" smtClean="0"/>
              <a:t>Long term medical supply or device loan </a:t>
            </a:r>
          </a:p>
          <a:p>
            <a:pPr lvl="2"/>
            <a:r>
              <a:rPr lang="en-US" dirty="0" smtClean="0"/>
              <a:t>Acquisitions </a:t>
            </a:r>
            <a:br>
              <a:rPr lang="en-US" dirty="0" smtClean="0"/>
            </a:br>
            <a:endParaRPr lang="en-US" dirty="0" smtClean="0"/>
          </a:p>
          <a:p>
            <a:pPr lvl="1"/>
            <a:r>
              <a:rPr lang="en-US" dirty="0" smtClean="0"/>
              <a:t>The two categories related to education programs will be combined into one </a:t>
            </a:r>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18</a:t>
            </a:fld>
            <a:endParaRPr lang="en-US" dirty="0">
              <a:solidFill>
                <a:prstClr val="black">
                  <a:tint val="75000"/>
                </a:prstClr>
              </a:solidFill>
            </a:endParaRPr>
          </a:p>
        </p:txBody>
      </p:sp>
    </p:spTree>
    <p:extLst>
      <p:ext uri="{BB962C8B-B14F-4D97-AF65-F5344CB8AC3E}">
        <p14:creationId xmlns:p14="http://schemas.microsoft.com/office/powerpoint/2010/main" val="22108621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sz="4000" b="1" dirty="0" smtClean="0"/>
              <a:t/>
            </a:r>
            <a:br>
              <a:rPr lang="en-US" sz="4000" b="1" dirty="0" smtClean="0"/>
            </a:br>
            <a:r>
              <a:rPr lang="en-US" sz="4000" b="1" dirty="0" smtClean="0"/>
              <a:t>Preparing for 2021 </a:t>
            </a:r>
            <a:endParaRPr lang="en-US" sz="4000" b="1" dirty="0"/>
          </a:p>
        </p:txBody>
      </p:sp>
      <p:sp>
        <p:nvSpPr>
          <p:cNvPr id="3" name="Content Placeholder 2"/>
          <p:cNvSpPr>
            <a:spLocks noGrp="1"/>
          </p:cNvSpPr>
          <p:nvPr>
            <p:ph idx="1"/>
          </p:nvPr>
        </p:nvSpPr>
        <p:spPr>
          <a:xfrm>
            <a:off x="240174" y="1388962"/>
            <a:ext cx="8663651" cy="5359079"/>
          </a:xfrm>
        </p:spPr>
        <p:txBody>
          <a:bodyPr/>
          <a:lstStyle/>
          <a:p>
            <a:r>
              <a:rPr lang="en-US" sz="2400" dirty="0" smtClean="0"/>
              <a:t>There are preliminary resources now available on the CMS Open Payments Resource page to help you prepare for the new device reporting requirements. </a:t>
            </a:r>
            <a:r>
              <a:rPr lang="en-US" sz="2200" dirty="0" smtClean="0"/>
              <a:t/>
            </a:r>
            <a:br>
              <a:rPr lang="en-US" sz="2200" dirty="0" smtClean="0"/>
            </a:br>
            <a:endParaRPr lang="en-US" sz="2200" dirty="0" smtClean="0"/>
          </a:p>
          <a:p>
            <a:r>
              <a:rPr lang="en-US" sz="2400" b="1" dirty="0" smtClean="0"/>
              <a:t>Preliminary Medical Device and Medical Supply Reference Data </a:t>
            </a:r>
          </a:p>
          <a:p>
            <a:pPr lvl="1"/>
            <a:r>
              <a:rPr lang="en-US" sz="2200" dirty="0"/>
              <a:t>This preliminary reference data includes medical device and medical supply names and Primary Device Identifier Information for all the medical device and medical supplies listed in the Food and Drug Administration (FDA) Global Unique Device Identification Database Directory (GUDID) through June 30, 2020. </a:t>
            </a:r>
            <a:r>
              <a:rPr lang="en-US" sz="2200" dirty="0" smtClean="0"/>
              <a:t/>
            </a:r>
            <a:br>
              <a:rPr lang="en-US" sz="2200" dirty="0" smtClean="0"/>
            </a:br>
            <a:endParaRPr lang="en-US" sz="2200" dirty="0" smtClean="0"/>
          </a:p>
          <a:p>
            <a:r>
              <a:rPr lang="en-US" sz="2400" b="1" dirty="0" smtClean="0"/>
              <a:t>Medical Device and Medical Supply Name and Primary Device Identifier Instructions Document </a:t>
            </a:r>
          </a:p>
          <a:p>
            <a:pPr lvl="1"/>
            <a:r>
              <a:rPr lang="en-US" sz="2200" dirty="0" smtClean="0"/>
              <a:t>The instructions document provides details about the use of the Device Name and Primary Device Identifier dataset. </a:t>
            </a:r>
          </a:p>
          <a:p>
            <a:pPr lvl="1"/>
            <a:endParaRPr lang="en-US" sz="2200" dirty="0" smtClean="0"/>
          </a:p>
          <a:p>
            <a:endParaRPr lang="en-US" sz="2200"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19</a:t>
            </a:fld>
            <a:endParaRPr lang="en-US" dirty="0">
              <a:solidFill>
                <a:prstClr val="black">
                  <a:tint val="75000"/>
                </a:prstClr>
              </a:solidFill>
            </a:endParaRPr>
          </a:p>
        </p:txBody>
      </p:sp>
    </p:spTree>
    <p:extLst>
      <p:ext uri="{BB962C8B-B14F-4D97-AF65-F5344CB8AC3E}">
        <p14:creationId xmlns:p14="http://schemas.microsoft.com/office/powerpoint/2010/main" val="1248614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About Open Payments</a:t>
            </a:r>
            <a:endParaRPr lang="en-US" sz="3600" b="1" dirty="0"/>
          </a:p>
        </p:txBody>
      </p:sp>
      <p:sp>
        <p:nvSpPr>
          <p:cNvPr id="3" name="Content Placeholder 2"/>
          <p:cNvSpPr>
            <a:spLocks noGrp="1"/>
          </p:cNvSpPr>
          <p:nvPr>
            <p:ph idx="1"/>
          </p:nvPr>
        </p:nvSpPr>
        <p:spPr>
          <a:xfrm>
            <a:off x="457200" y="1406834"/>
            <a:ext cx="8229599" cy="4572000"/>
          </a:xfrm>
        </p:spPr>
        <p:txBody>
          <a:bodyPr/>
          <a:lstStyle/>
          <a:p>
            <a:r>
              <a:rPr lang="en-US" dirty="0" smtClean="0"/>
              <a:t>Open Payments is a national disclosure program that promotes a transparent and accountable healthcare system. </a:t>
            </a:r>
            <a:br>
              <a:rPr lang="en-US" dirty="0" smtClean="0"/>
            </a:br>
            <a:endParaRPr lang="en-US" dirty="0" smtClean="0"/>
          </a:p>
          <a:p>
            <a:r>
              <a:rPr lang="en-US" dirty="0" smtClean="0"/>
              <a:t>Each year applicable </a:t>
            </a:r>
            <a:r>
              <a:rPr lang="en-US" dirty="0" smtClean="0"/>
              <a:t>manufacturers </a:t>
            </a:r>
            <a:r>
              <a:rPr lang="en-US" dirty="0" smtClean="0"/>
              <a:t>and group purchasing organizations (GPOs) collect data regarding payments or transfers of value they have made to physicians and teaching hospitals. </a:t>
            </a:r>
            <a:br>
              <a:rPr lang="en-US" dirty="0" smtClean="0"/>
            </a:br>
            <a:r>
              <a:rPr lang="en-US" dirty="0" smtClean="0"/>
              <a:t>Then in the following calendar year they submit this information to CMS for publication. </a:t>
            </a:r>
          </a:p>
          <a:p>
            <a:pPr marL="457200" lvl="1"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a:t>
            </a:fld>
            <a:endParaRPr lang="en-US" dirty="0">
              <a:solidFill>
                <a:prstClr val="black">
                  <a:tint val="75000"/>
                </a:prstClr>
              </a:solidFill>
            </a:endParaRPr>
          </a:p>
        </p:txBody>
      </p:sp>
    </p:spTree>
    <p:extLst>
      <p:ext uri="{BB962C8B-B14F-4D97-AF65-F5344CB8AC3E}">
        <p14:creationId xmlns:p14="http://schemas.microsoft.com/office/powerpoint/2010/main" val="4857972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DEEB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724627"/>
            <a:ext cx="9143999" cy="2442259"/>
          </a:xfrm>
          <a:solidFill>
            <a:schemeClr val="bg1"/>
          </a:solidFill>
        </p:spPr>
        <p:txBody>
          <a:bodyPr anchor="ctr"/>
          <a:lstStyle/>
          <a:p>
            <a:pPr algn="ctr"/>
            <a:r>
              <a:rPr lang="en-US" b="1" dirty="0" smtClean="0">
                <a:solidFill>
                  <a:schemeClr val="accent1">
                    <a:lumMod val="50000"/>
                  </a:schemeClr>
                </a:solidFill>
              </a:rPr>
              <a:t>Device Reporting FAQs</a:t>
            </a:r>
            <a:endParaRPr lang="en-US" b="1" dirty="0">
              <a:solidFill>
                <a:schemeClr val="accent1">
                  <a:lumMod val="50000"/>
                </a:schemeClr>
              </a:solidFill>
            </a:endParaRPr>
          </a:p>
        </p:txBody>
      </p:sp>
      <p:sp>
        <p:nvSpPr>
          <p:cNvPr id="3" name="Slide Number Placeholder 2"/>
          <p:cNvSpPr>
            <a:spLocks noGrp="1"/>
          </p:cNvSpPr>
          <p:nvPr>
            <p:ph type="sldNum" sz="quarter" idx="12"/>
          </p:nvPr>
        </p:nvSpPr>
        <p:spPr/>
        <p:txBody>
          <a:bodyPr/>
          <a:lstStyle/>
          <a:p>
            <a:fld id="{462694CA-C7F5-40A4-98D5-CAC2A9BB3944}" type="slidenum">
              <a:rPr lang="en-US" smtClean="0"/>
              <a:t>20</a:t>
            </a:fld>
            <a:endParaRPr lang="en-US"/>
          </a:p>
        </p:txBody>
      </p:sp>
    </p:spTree>
    <p:extLst>
      <p:ext uri="{BB962C8B-B14F-4D97-AF65-F5344CB8AC3E}">
        <p14:creationId xmlns:p14="http://schemas.microsoft.com/office/powerpoint/2010/main" val="1178559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smtClean="0"/>
              <a:t/>
            </a:r>
            <a:br>
              <a:rPr lang="en-US" b="1" dirty="0" smtClean="0"/>
            </a:br>
            <a:r>
              <a:rPr lang="en-US" b="1" dirty="0" smtClean="0"/>
              <a:t>New FAQ #2007</a:t>
            </a:r>
            <a:endParaRPr lang="en-US" b="1" dirty="0"/>
          </a:p>
        </p:txBody>
      </p:sp>
      <p:sp>
        <p:nvSpPr>
          <p:cNvPr id="3" name="Content Placeholder 2"/>
          <p:cNvSpPr>
            <a:spLocks noGrp="1"/>
          </p:cNvSpPr>
          <p:nvPr>
            <p:ph idx="1"/>
          </p:nvPr>
        </p:nvSpPr>
        <p:spPr>
          <a:xfrm>
            <a:off x="109959" y="1617560"/>
            <a:ext cx="8924081" cy="5506657"/>
          </a:xfrm>
        </p:spPr>
        <p:txBody>
          <a:bodyPr/>
          <a:lstStyle/>
          <a:p>
            <a:pPr marL="0" indent="0">
              <a:buNone/>
            </a:pPr>
            <a:r>
              <a:rPr lang="en-US" sz="2000" b="1" dirty="0" smtClean="0"/>
              <a:t>Which </a:t>
            </a:r>
            <a:r>
              <a:rPr lang="en-US" sz="2000" b="1" dirty="0"/>
              <a:t>marketed names and device identifiers should an entity report when a single transaction is related to multiple products or multiple device identifiers</a:t>
            </a:r>
            <a:r>
              <a:rPr lang="en-US" sz="2000" b="1" dirty="0" smtClean="0"/>
              <a:t>?</a:t>
            </a:r>
            <a:br>
              <a:rPr lang="en-US" sz="2000" b="1" dirty="0" smtClean="0"/>
            </a:br>
            <a:r>
              <a:rPr lang="en-US" sz="2000" dirty="0" smtClean="0"/>
              <a:t/>
            </a:r>
            <a:br>
              <a:rPr lang="en-US" sz="2000" dirty="0" smtClean="0"/>
            </a:br>
            <a:r>
              <a:rPr lang="en-US" sz="2000" dirty="0" smtClean="0"/>
              <a:t>If </a:t>
            </a:r>
            <a:r>
              <a:rPr lang="en-US" sz="2000" dirty="0"/>
              <a:t>the payment or transfer of value is related to multiple devices or medical supply products, the reporting entity may report up to five products. Each product may be reported with a combination of the marketed name (brand name) and one device identifier. </a:t>
            </a:r>
            <a:r>
              <a:rPr lang="en-US" sz="2000" dirty="0" smtClean="0"/>
              <a:t/>
            </a:r>
            <a:br>
              <a:rPr lang="en-US" sz="2000" dirty="0" smtClean="0"/>
            </a:br>
            <a:r>
              <a:rPr lang="en-US" sz="2000" dirty="0" smtClean="0"/>
              <a:t/>
            </a:r>
            <a:br>
              <a:rPr lang="en-US" sz="2000" dirty="0" smtClean="0"/>
            </a:br>
            <a:r>
              <a:rPr lang="en-US" sz="2000" dirty="0" smtClean="0"/>
              <a:t>If </a:t>
            </a:r>
            <a:r>
              <a:rPr lang="en-US" sz="2000" dirty="0"/>
              <a:t>a reported device is associated with multiple device IDs, it is up to reporting entity’s discretion to identify the representative device ID for that product. Reported brand names and device identifiers will be validated against the information from the Global Unique Device Identification Database (GUDID). </a:t>
            </a:r>
            <a:r>
              <a:rPr lang="en-US" sz="2000" dirty="0" smtClean="0"/>
              <a:t/>
            </a:r>
            <a:br>
              <a:rPr lang="en-US" sz="2000" dirty="0" smtClean="0"/>
            </a:br>
            <a:r>
              <a:rPr lang="en-US" sz="2000" dirty="0" smtClean="0"/>
              <a:t/>
            </a:r>
            <a:br>
              <a:rPr lang="en-US" sz="2000" dirty="0" smtClean="0"/>
            </a:br>
            <a:r>
              <a:rPr lang="en-US" sz="2000" dirty="0" smtClean="0"/>
              <a:t>Reporting </a:t>
            </a:r>
            <a:r>
              <a:rPr lang="en-US" sz="2000" dirty="0"/>
              <a:t>entities are responsible for making a determination about which combination(s) of brand names and device identifiers to report, but are encouraged to note any assumptions made or methodologies used to determine which device brand names and device identifiers to report in the assumptions statement.</a:t>
            </a:r>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21</a:t>
            </a:fld>
            <a:endParaRPr lang="en-US" dirty="0">
              <a:solidFill>
                <a:prstClr val="black">
                  <a:tint val="75000"/>
                </a:prstClr>
              </a:solidFill>
            </a:endParaRPr>
          </a:p>
        </p:txBody>
      </p:sp>
    </p:spTree>
    <p:extLst>
      <p:ext uri="{BB962C8B-B14F-4D97-AF65-F5344CB8AC3E}">
        <p14:creationId xmlns:p14="http://schemas.microsoft.com/office/powerpoint/2010/main" val="20164260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smtClean="0"/>
              <a:t/>
            </a:r>
            <a:br>
              <a:rPr lang="en-US" b="1" dirty="0" smtClean="0"/>
            </a:br>
            <a:r>
              <a:rPr lang="en-US" b="1" dirty="0" smtClean="0"/>
              <a:t>Other Helpful FAQs – Device Reporting 	</a:t>
            </a:r>
            <a:endParaRPr lang="en-US" b="1" dirty="0"/>
          </a:p>
        </p:txBody>
      </p:sp>
      <p:sp>
        <p:nvSpPr>
          <p:cNvPr id="3" name="Content Placeholder 2"/>
          <p:cNvSpPr>
            <a:spLocks noGrp="1"/>
          </p:cNvSpPr>
          <p:nvPr>
            <p:ph idx="1"/>
          </p:nvPr>
        </p:nvSpPr>
        <p:spPr/>
        <p:txBody>
          <a:bodyPr/>
          <a:lstStyle/>
          <a:p>
            <a:r>
              <a:rPr lang="en-US" dirty="0" smtClean="0"/>
              <a:t>Additional FAQs that you might find helpful as you prepare for the device reporting requirements are: </a:t>
            </a:r>
          </a:p>
          <a:p>
            <a:pPr lvl="1"/>
            <a:r>
              <a:rPr lang="en-US" sz="2800" dirty="0" smtClean="0"/>
              <a:t>FAQ #8258</a:t>
            </a:r>
          </a:p>
          <a:p>
            <a:pPr lvl="1"/>
            <a:r>
              <a:rPr lang="en-US" sz="2800" dirty="0" smtClean="0"/>
              <a:t>FAQ #8392</a:t>
            </a:r>
          </a:p>
          <a:p>
            <a:pPr lvl="1"/>
            <a:r>
              <a:rPr lang="en-US" sz="2800" dirty="0" smtClean="0"/>
              <a:t>FAQ #9124</a:t>
            </a:r>
          </a:p>
          <a:p>
            <a:pPr lvl="1"/>
            <a:r>
              <a:rPr lang="en-US" sz="2800" dirty="0" smtClean="0"/>
              <a:t>FAQ #9132 </a:t>
            </a:r>
            <a:r>
              <a:rPr lang="en-US" dirty="0" smtClean="0"/>
              <a:t/>
            </a:r>
            <a:br>
              <a:rPr lang="en-US" dirty="0" smtClean="0"/>
            </a:br>
            <a:endParaRPr lang="en-US" dirty="0" smtClean="0"/>
          </a:p>
          <a:p>
            <a:r>
              <a:rPr lang="en-US" dirty="0" smtClean="0"/>
              <a:t>All Open Payments FAQs are available in the FAQ document which is located on the Open Payments Resources page as well as the Open Payments FAQ Page. </a:t>
            </a:r>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22</a:t>
            </a:fld>
            <a:endParaRPr lang="en-US" dirty="0">
              <a:solidFill>
                <a:prstClr val="black">
                  <a:tint val="75000"/>
                </a:prstClr>
              </a:solidFill>
            </a:endParaRPr>
          </a:p>
        </p:txBody>
      </p:sp>
    </p:spTree>
    <p:extLst>
      <p:ext uri="{BB962C8B-B14F-4D97-AF65-F5344CB8AC3E}">
        <p14:creationId xmlns:p14="http://schemas.microsoft.com/office/powerpoint/2010/main" val="20499239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DEEB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724627"/>
            <a:ext cx="9143999" cy="2442259"/>
          </a:xfrm>
          <a:solidFill>
            <a:schemeClr val="bg1"/>
          </a:solidFill>
        </p:spPr>
        <p:txBody>
          <a:bodyPr anchor="ctr">
            <a:normAutofit/>
          </a:bodyPr>
          <a:lstStyle/>
          <a:p>
            <a:pPr algn="ctr"/>
            <a:r>
              <a:rPr lang="en-US" sz="5400" b="1" dirty="0" smtClean="0">
                <a:solidFill>
                  <a:schemeClr val="accent1">
                    <a:lumMod val="50000"/>
                  </a:schemeClr>
                </a:solidFill>
              </a:rPr>
              <a:t>Covered Recipient Expansion</a:t>
            </a:r>
            <a:br>
              <a:rPr lang="en-US" sz="5400" b="1" dirty="0" smtClean="0">
                <a:solidFill>
                  <a:schemeClr val="accent1">
                    <a:lumMod val="50000"/>
                  </a:schemeClr>
                </a:solidFill>
              </a:rPr>
            </a:br>
            <a:r>
              <a:rPr lang="en-US" sz="5400" b="1" dirty="0" smtClean="0">
                <a:solidFill>
                  <a:schemeClr val="accent1">
                    <a:lumMod val="50000"/>
                  </a:schemeClr>
                </a:solidFill>
              </a:rPr>
              <a:t>Resources &amp; FAQs </a:t>
            </a:r>
            <a:endParaRPr lang="en-US" sz="5400" b="1" dirty="0">
              <a:solidFill>
                <a:schemeClr val="accent1">
                  <a:lumMod val="50000"/>
                </a:schemeClr>
              </a:solidFill>
            </a:endParaRPr>
          </a:p>
        </p:txBody>
      </p:sp>
      <p:sp>
        <p:nvSpPr>
          <p:cNvPr id="3" name="Slide Number Placeholder 2"/>
          <p:cNvSpPr>
            <a:spLocks noGrp="1"/>
          </p:cNvSpPr>
          <p:nvPr>
            <p:ph type="sldNum" sz="quarter" idx="12"/>
          </p:nvPr>
        </p:nvSpPr>
        <p:spPr/>
        <p:txBody>
          <a:bodyPr/>
          <a:lstStyle/>
          <a:p>
            <a:fld id="{462694CA-C7F5-40A4-98D5-CAC2A9BB3944}" type="slidenum">
              <a:rPr lang="en-US" smtClean="0"/>
              <a:t>23</a:t>
            </a:fld>
            <a:endParaRPr lang="en-US"/>
          </a:p>
        </p:txBody>
      </p:sp>
    </p:spTree>
    <p:extLst>
      <p:ext uri="{BB962C8B-B14F-4D97-AF65-F5344CB8AC3E}">
        <p14:creationId xmlns:p14="http://schemas.microsoft.com/office/powerpoint/2010/main" val="27599663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Tips for Preparing for 2021</a:t>
            </a:r>
            <a:endParaRPr lang="en-US" sz="3600" b="1" dirty="0"/>
          </a:p>
        </p:txBody>
      </p:sp>
      <p:sp>
        <p:nvSpPr>
          <p:cNvPr id="3" name="Content Placeholder 2"/>
          <p:cNvSpPr>
            <a:spLocks noGrp="1"/>
          </p:cNvSpPr>
          <p:nvPr>
            <p:ph idx="1"/>
          </p:nvPr>
        </p:nvSpPr>
        <p:spPr>
          <a:xfrm>
            <a:off x="341453" y="1376081"/>
            <a:ext cx="8461093" cy="5793128"/>
          </a:xfrm>
        </p:spPr>
        <p:txBody>
          <a:bodyPr/>
          <a:lstStyle/>
          <a:p>
            <a:r>
              <a:rPr lang="en-US" sz="2400" dirty="0"/>
              <a:t>Familiarize yourself and your teams with </a:t>
            </a:r>
            <a:r>
              <a:rPr lang="en-US" sz="2400" dirty="0" smtClean="0"/>
              <a:t>the new reporting requirements and definitions.</a:t>
            </a:r>
            <a:r>
              <a:rPr lang="en-US" sz="2400" dirty="0"/>
              <a:t/>
            </a:r>
            <a:br>
              <a:rPr lang="en-US" sz="2400" dirty="0"/>
            </a:br>
            <a:endParaRPr lang="en-US" sz="2400" dirty="0" smtClean="0"/>
          </a:p>
          <a:p>
            <a:r>
              <a:rPr lang="en-US" sz="2400" dirty="0" smtClean="0"/>
              <a:t>A series of new FAQs and various resources related to reporting on the added covered recipients will be available soon. </a:t>
            </a:r>
            <a:r>
              <a:rPr lang="en-US" sz="2200" dirty="0" smtClean="0"/>
              <a:t/>
            </a:r>
            <a:br>
              <a:rPr lang="en-US" sz="2200" dirty="0" smtClean="0"/>
            </a:br>
            <a:endParaRPr lang="en-US" sz="2200" dirty="0" smtClean="0"/>
          </a:p>
          <a:p>
            <a:r>
              <a:rPr lang="en-US" sz="2400" dirty="0" smtClean="0"/>
              <a:t>Share the expansion information with the providers you interact with </a:t>
            </a:r>
            <a:endParaRPr lang="en-US" sz="2400" strike="sngStrike" dirty="0" smtClean="0"/>
          </a:p>
          <a:p>
            <a:pPr lvl="1"/>
            <a:r>
              <a:rPr lang="en-US" sz="2200" dirty="0" smtClean="0"/>
              <a:t>A resource has been created</a:t>
            </a:r>
            <a:r>
              <a:rPr lang="en-US" sz="2200" dirty="0" smtClean="0">
                <a:solidFill>
                  <a:srgbClr val="FF0000"/>
                </a:solidFill>
              </a:rPr>
              <a:t> </a:t>
            </a:r>
            <a:r>
              <a:rPr lang="en-US" sz="2200" dirty="0" smtClean="0"/>
              <a:t>to help familiarize the newly added providers with Open Payments. We encourage you to refer them to this page to help them learn more about the program and how they can prepare for these changes. </a:t>
            </a:r>
            <a:r>
              <a:rPr lang="en-US" sz="2200" dirty="0"/>
              <a:t/>
            </a:r>
            <a:br>
              <a:rPr lang="en-US" sz="2200" dirty="0"/>
            </a:br>
            <a:r>
              <a:rPr lang="en-US" sz="2200" dirty="0" smtClean="0"/>
              <a:t/>
            </a:r>
            <a:br>
              <a:rPr lang="en-US" sz="2200" dirty="0" smtClean="0"/>
            </a:br>
            <a:r>
              <a:rPr lang="en-US" sz="1800" dirty="0" smtClean="0">
                <a:hlinkClick r:id="rId3"/>
              </a:rPr>
              <a:t>https</a:t>
            </a:r>
            <a:r>
              <a:rPr lang="en-US" sz="1800" dirty="0">
                <a:hlinkClick r:id="rId3"/>
              </a:rPr>
              <a:t>://www.cms.gov/OpenPayments/Program-Participants/Newly-Added-Covered-Recipients</a:t>
            </a:r>
            <a:r>
              <a:rPr lang="en-US" sz="1800" dirty="0" smtClean="0"/>
              <a:t/>
            </a:r>
            <a:br>
              <a:rPr lang="en-US" sz="1800" dirty="0" smtClean="0"/>
            </a:br>
            <a:endParaRPr lang="en-US" sz="1800" dirty="0" smtClean="0"/>
          </a:p>
          <a:p>
            <a:pPr lvl="1"/>
            <a:endParaRPr lang="en-US" sz="2000" dirty="0" smtClean="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24</a:t>
            </a:fld>
            <a:endParaRPr lang="en-US" dirty="0">
              <a:solidFill>
                <a:prstClr val="black">
                  <a:tint val="75000"/>
                </a:prstClr>
              </a:solidFill>
            </a:endParaRPr>
          </a:p>
        </p:txBody>
      </p:sp>
    </p:spTree>
    <p:extLst>
      <p:ext uri="{BB962C8B-B14F-4D97-AF65-F5344CB8AC3E}">
        <p14:creationId xmlns:p14="http://schemas.microsoft.com/office/powerpoint/2010/main" val="3940587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Upcoming Resources – </a:t>
            </a:r>
            <a:br>
              <a:rPr lang="en-US" sz="3600" b="1" dirty="0" smtClean="0"/>
            </a:br>
            <a:r>
              <a:rPr lang="en-US" sz="3600" b="1" dirty="0" smtClean="0"/>
              <a:t>Reporting on Added </a:t>
            </a:r>
            <a:r>
              <a:rPr lang="en-US" sz="3600" b="1" dirty="0"/>
              <a:t>C</a:t>
            </a:r>
            <a:r>
              <a:rPr lang="en-US" sz="3600" b="1" dirty="0" smtClean="0"/>
              <a:t>overed </a:t>
            </a:r>
            <a:r>
              <a:rPr lang="en-US" sz="3600" b="1" dirty="0"/>
              <a:t>R</a:t>
            </a:r>
            <a:r>
              <a:rPr lang="en-US" sz="3600" b="1" dirty="0" smtClean="0"/>
              <a:t>ecipients  </a:t>
            </a:r>
            <a:endParaRPr lang="en-US" sz="3600" b="1" dirty="0"/>
          </a:p>
        </p:txBody>
      </p:sp>
      <p:sp>
        <p:nvSpPr>
          <p:cNvPr id="3" name="Content Placeholder 2"/>
          <p:cNvSpPr>
            <a:spLocks noGrp="1"/>
          </p:cNvSpPr>
          <p:nvPr>
            <p:ph idx="1"/>
          </p:nvPr>
        </p:nvSpPr>
        <p:spPr>
          <a:xfrm>
            <a:off x="457200" y="1415005"/>
            <a:ext cx="8229599" cy="4572000"/>
          </a:xfrm>
        </p:spPr>
        <p:txBody>
          <a:bodyPr/>
          <a:lstStyle/>
          <a:p>
            <a:r>
              <a:rPr lang="en-US" sz="2600" b="1" dirty="0"/>
              <a:t>Preliminary Program </a:t>
            </a:r>
            <a:r>
              <a:rPr lang="en-US" sz="2600" b="1" dirty="0" smtClean="0"/>
              <a:t>Year 2021 Data Submission Mapping Document </a:t>
            </a:r>
          </a:p>
          <a:p>
            <a:pPr lvl="1"/>
            <a:r>
              <a:rPr lang="en-US" dirty="0" smtClean="0"/>
              <a:t>August 2020 release </a:t>
            </a:r>
          </a:p>
          <a:p>
            <a:r>
              <a:rPr lang="en-US" sz="2600" b="1" dirty="0"/>
              <a:t>Preliminary </a:t>
            </a:r>
            <a:r>
              <a:rPr lang="en-US" sz="2600" b="1" dirty="0" smtClean="0"/>
              <a:t>Program Year 2021 Change Summary Document </a:t>
            </a:r>
          </a:p>
          <a:p>
            <a:pPr lvl="1"/>
            <a:r>
              <a:rPr lang="en-US" dirty="0" smtClean="0"/>
              <a:t>August 2020 release </a:t>
            </a:r>
          </a:p>
          <a:p>
            <a:r>
              <a:rPr lang="en-US" sz="2600" b="1" dirty="0" smtClean="0"/>
              <a:t>Preliminary Sample Files for Program Year 2021 </a:t>
            </a:r>
          </a:p>
          <a:p>
            <a:pPr lvl="1"/>
            <a:r>
              <a:rPr lang="en-US" dirty="0" smtClean="0"/>
              <a:t>August 2020 release </a:t>
            </a:r>
            <a:br>
              <a:rPr lang="en-US" dirty="0" smtClean="0"/>
            </a:br>
            <a:endParaRPr lang="en-US" dirty="0" smtClean="0"/>
          </a:p>
          <a:p>
            <a:r>
              <a:rPr lang="en-US" sz="2600" b="1" dirty="0" smtClean="0"/>
              <a:t>Taxonomy Code List including taxonomies for non-physician practitioners </a:t>
            </a:r>
          </a:p>
          <a:p>
            <a:pPr lvl="1"/>
            <a:r>
              <a:rPr lang="en-US" dirty="0" smtClean="0"/>
              <a:t>September 2020 Release </a:t>
            </a:r>
          </a:p>
          <a:p>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25</a:t>
            </a:fld>
            <a:endParaRPr lang="en-US" dirty="0">
              <a:solidFill>
                <a:prstClr val="black">
                  <a:tint val="75000"/>
                </a:prstClr>
              </a:solidFill>
            </a:endParaRPr>
          </a:p>
        </p:txBody>
      </p:sp>
    </p:spTree>
    <p:extLst>
      <p:ext uri="{BB962C8B-B14F-4D97-AF65-F5344CB8AC3E}">
        <p14:creationId xmlns:p14="http://schemas.microsoft.com/office/powerpoint/2010/main" val="37596208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Preliminary Non-Physician Practitioner List </a:t>
            </a:r>
            <a:endParaRPr lang="en-US" sz="3600" b="1" dirty="0"/>
          </a:p>
        </p:txBody>
      </p:sp>
      <p:sp>
        <p:nvSpPr>
          <p:cNvPr id="3" name="Content Placeholder 2"/>
          <p:cNvSpPr>
            <a:spLocks noGrp="1"/>
          </p:cNvSpPr>
          <p:nvPr>
            <p:ph idx="1"/>
          </p:nvPr>
        </p:nvSpPr>
        <p:spPr/>
        <p:txBody>
          <a:bodyPr/>
          <a:lstStyle/>
          <a:p>
            <a:r>
              <a:rPr lang="en-US" sz="3200" dirty="0" smtClean="0"/>
              <a:t>Preliminary </a:t>
            </a:r>
            <a:r>
              <a:rPr lang="en-US" sz="3200" dirty="0"/>
              <a:t>Non-Physician Practitioner List </a:t>
            </a:r>
            <a:r>
              <a:rPr lang="en-US" sz="3200" dirty="0" smtClean="0"/>
              <a:t>(</a:t>
            </a:r>
            <a:r>
              <a:rPr lang="en-US" sz="3200" dirty="0" err="1" smtClean="0"/>
              <a:t>PnPPL</a:t>
            </a:r>
            <a:r>
              <a:rPr lang="en-US" sz="3200" dirty="0"/>
              <a:t>) </a:t>
            </a:r>
          </a:p>
          <a:p>
            <a:pPr lvl="1"/>
            <a:r>
              <a:rPr lang="en-US" sz="2600" dirty="0"/>
              <a:t>This list will be provided to help reporting entities pre-validate their data before submitting it to CMS </a:t>
            </a:r>
            <a:endParaRPr lang="en-US" sz="2600" dirty="0" smtClean="0"/>
          </a:p>
          <a:p>
            <a:pPr lvl="1"/>
            <a:r>
              <a:rPr lang="en-US" sz="2600" dirty="0" smtClean="0"/>
              <a:t>Similar to the Validated Physician List, </a:t>
            </a:r>
            <a:r>
              <a:rPr lang="en-US" sz="2600" dirty="0" err="1" smtClean="0"/>
              <a:t>PnPPL</a:t>
            </a:r>
            <a:r>
              <a:rPr lang="en-US" sz="2600" dirty="0" smtClean="0"/>
              <a:t> will represent a subset of all reportable providers</a:t>
            </a:r>
          </a:p>
          <a:p>
            <a:pPr lvl="1"/>
            <a:r>
              <a:rPr lang="en-US" sz="2600" dirty="0" smtClean="0"/>
              <a:t>It will include identifying information for providers registered in CMS systems</a:t>
            </a:r>
          </a:p>
          <a:p>
            <a:pPr lvl="1"/>
            <a:r>
              <a:rPr lang="en-US" sz="2600" dirty="0" smtClean="0"/>
              <a:t>Further details forthcoming</a:t>
            </a:r>
          </a:p>
          <a:p>
            <a:pPr lvl="1"/>
            <a:r>
              <a:rPr lang="en-US" sz="2600" i="1" dirty="0" smtClean="0"/>
              <a:t>Release anticipated in mid to late fall</a:t>
            </a:r>
            <a:endParaRPr lang="en-US" sz="2600" i="1" dirty="0"/>
          </a:p>
          <a:p>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26</a:t>
            </a:fld>
            <a:endParaRPr lang="en-US" dirty="0">
              <a:solidFill>
                <a:prstClr val="black">
                  <a:tint val="75000"/>
                </a:prstClr>
              </a:solidFill>
            </a:endParaRPr>
          </a:p>
        </p:txBody>
      </p:sp>
    </p:spTree>
    <p:extLst>
      <p:ext uri="{BB962C8B-B14F-4D97-AF65-F5344CB8AC3E}">
        <p14:creationId xmlns:p14="http://schemas.microsoft.com/office/powerpoint/2010/main" val="13417374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Upcoming FAQs </a:t>
            </a:r>
            <a:endParaRPr lang="en-US" sz="3600" b="1" dirty="0"/>
          </a:p>
        </p:txBody>
      </p:sp>
      <p:sp>
        <p:nvSpPr>
          <p:cNvPr id="3" name="Content Placeholder 2"/>
          <p:cNvSpPr>
            <a:spLocks noGrp="1"/>
          </p:cNvSpPr>
          <p:nvPr>
            <p:ph idx="1"/>
          </p:nvPr>
        </p:nvSpPr>
        <p:spPr/>
        <p:txBody>
          <a:bodyPr/>
          <a:lstStyle/>
          <a:p>
            <a:r>
              <a:rPr lang="en-US" dirty="0" smtClean="0"/>
              <a:t>How should I decide which provider type to report if a provider’s licensing state does not have separate licensing programs for non-physician practitioner types? </a:t>
            </a:r>
          </a:p>
          <a:p>
            <a:pPr lvl="1"/>
            <a:r>
              <a:rPr lang="en-US" dirty="0" smtClean="0"/>
              <a:t>Reporting entities should use their best knowledge of the provider and the credential(s) the provider practices under to make a selection. </a:t>
            </a:r>
          </a:p>
          <a:p>
            <a:pPr lvl="1"/>
            <a:r>
              <a:rPr lang="en-US" dirty="0" smtClean="0"/>
              <a:t>Reporting entities are encouraged to use the assumptions document to note the methodologies used in their reporting. </a:t>
            </a:r>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27</a:t>
            </a:fld>
            <a:endParaRPr lang="en-US" dirty="0">
              <a:solidFill>
                <a:prstClr val="black">
                  <a:tint val="75000"/>
                </a:prstClr>
              </a:solidFill>
            </a:endParaRPr>
          </a:p>
        </p:txBody>
      </p:sp>
    </p:spTree>
    <p:extLst>
      <p:ext uri="{BB962C8B-B14F-4D97-AF65-F5344CB8AC3E}">
        <p14:creationId xmlns:p14="http://schemas.microsoft.com/office/powerpoint/2010/main" val="3008131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Upcoming FAQs </a:t>
            </a:r>
            <a:endParaRPr lang="en-US" sz="3600" b="1" dirty="0"/>
          </a:p>
        </p:txBody>
      </p:sp>
      <p:sp>
        <p:nvSpPr>
          <p:cNvPr id="3" name="Content Placeholder 2"/>
          <p:cNvSpPr>
            <a:spLocks noGrp="1"/>
          </p:cNvSpPr>
          <p:nvPr>
            <p:ph idx="1"/>
          </p:nvPr>
        </p:nvSpPr>
        <p:spPr>
          <a:xfrm>
            <a:off x="190982" y="1484454"/>
            <a:ext cx="8762036" cy="4572000"/>
          </a:xfrm>
        </p:spPr>
        <p:txBody>
          <a:bodyPr/>
          <a:lstStyle/>
          <a:p>
            <a:r>
              <a:rPr lang="en-US" sz="2200" dirty="0"/>
              <a:t>Will all non-physician practitioners be required to obtain National Provider Identifier (NPI) numbers?</a:t>
            </a:r>
          </a:p>
          <a:p>
            <a:pPr lvl="1"/>
            <a:r>
              <a:rPr lang="en-US" sz="2000" dirty="0"/>
              <a:t>No, Open Payments </a:t>
            </a:r>
            <a:r>
              <a:rPr lang="en-US" sz="2000" dirty="0" smtClean="0"/>
              <a:t>does </a:t>
            </a:r>
            <a:r>
              <a:rPr lang="en-US" sz="2000" dirty="0"/>
              <a:t>not have a specific authority to require non-physician practitioners to obtain NPIs </a:t>
            </a:r>
            <a:r>
              <a:rPr lang="en-US" sz="2000" dirty="0" smtClean="0"/>
              <a:t/>
            </a:r>
            <a:br>
              <a:rPr lang="en-US" sz="2000" dirty="0" smtClean="0"/>
            </a:br>
            <a:endParaRPr lang="en-US" sz="2000" dirty="0"/>
          </a:p>
          <a:p>
            <a:r>
              <a:rPr lang="en-US" sz="2200" dirty="0"/>
              <a:t>How should I report non-physician practitioners that do not have </a:t>
            </a:r>
            <a:r>
              <a:rPr lang="en-US" sz="2200" dirty="0" smtClean="0"/>
              <a:t>NPIs? </a:t>
            </a:r>
            <a:endParaRPr lang="en-US" sz="2200" dirty="0"/>
          </a:p>
          <a:p>
            <a:pPr lvl="1"/>
            <a:r>
              <a:rPr lang="en-US" sz="2000" dirty="0"/>
              <a:t>For non-physician practitioners without an NPI, reporting entities may report up to 5 state licenses on the </a:t>
            </a:r>
            <a:r>
              <a:rPr lang="en-US" sz="2000" dirty="0" smtClean="0"/>
              <a:t>payment record. </a:t>
            </a:r>
          </a:p>
          <a:p>
            <a:pPr lvl="1"/>
            <a:r>
              <a:rPr lang="en-US" sz="2000" dirty="0" smtClean="0"/>
              <a:t>Matching </a:t>
            </a:r>
            <a:r>
              <a:rPr lang="en-US" sz="2000" dirty="0"/>
              <a:t>will be performed based on the combination of first name, last name, and state license information. Please note that reported providers do not have to have a specific PA, NP, CNS, CRNA or CNM credential associated with their state license to be successfully validated. CMS is aware that not all states license providers for each of the listed credentials and will be able to validate reported data regardless of whether reported license(s) are for a specific non-physician practitioner type or a broader category of Registered </a:t>
            </a:r>
            <a:r>
              <a:rPr lang="en-US" sz="2000" dirty="0" smtClean="0"/>
              <a:t>Nurse. </a:t>
            </a:r>
            <a:endParaRPr lang="en-US" sz="2000" dirty="0"/>
          </a:p>
          <a:p>
            <a:pPr lvl="1"/>
            <a:endParaRPr lang="en-US" sz="2000" dirty="0" smtClean="0"/>
          </a:p>
          <a:p>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28</a:t>
            </a:fld>
            <a:endParaRPr lang="en-US" dirty="0">
              <a:solidFill>
                <a:prstClr val="black">
                  <a:tint val="75000"/>
                </a:prstClr>
              </a:solidFill>
            </a:endParaRPr>
          </a:p>
        </p:txBody>
      </p:sp>
    </p:spTree>
    <p:extLst>
      <p:ext uri="{BB962C8B-B14F-4D97-AF65-F5344CB8AC3E}">
        <p14:creationId xmlns:p14="http://schemas.microsoft.com/office/powerpoint/2010/main" val="25168928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Additional Resources </a:t>
            </a:r>
            <a:endParaRPr lang="en-US" sz="3600" b="1" dirty="0"/>
          </a:p>
        </p:txBody>
      </p:sp>
      <p:sp>
        <p:nvSpPr>
          <p:cNvPr id="3" name="Content Placeholder 2"/>
          <p:cNvSpPr>
            <a:spLocks noGrp="1"/>
          </p:cNvSpPr>
          <p:nvPr>
            <p:ph idx="1"/>
          </p:nvPr>
        </p:nvSpPr>
        <p:spPr/>
        <p:txBody>
          <a:bodyPr/>
          <a:lstStyle/>
          <a:p>
            <a:r>
              <a:rPr lang="en-US" sz="2400" dirty="0" smtClean="0"/>
              <a:t>The preliminary resources to help get you started for the 2021 data collection are available on our resources page.</a:t>
            </a:r>
            <a:br>
              <a:rPr lang="en-US" sz="2400" dirty="0" smtClean="0"/>
            </a:br>
            <a:endParaRPr lang="en-US" sz="2400" dirty="0" smtClean="0"/>
          </a:p>
          <a:p>
            <a:r>
              <a:rPr lang="en-US" sz="2400" dirty="0" smtClean="0"/>
              <a:t>In addition to this we will soon be launching a new page on our Open Payments website (</a:t>
            </a:r>
            <a:r>
              <a:rPr lang="en-US" sz="2400" dirty="0" smtClean="0">
                <a:hlinkClick r:id="rId2"/>
              </a:rPr>
              <a:t>https://cms.gov/openpayments</a:t>
            </a:r>
            <a:r>
              <a:rPr lang="en-US" sz="2400" dirty="0" smtClean="0"/>
              <a:t>) that will be dedicated to sharing information and resources to assist you with the new requirements.</a:t>
            </a:r>
            <a:br>
              <a:rPr lang="en-US" sz="2400" dirty="0" smtClean="0"/>
            </a:br>
            <a:endParaRPr lang="en-US" sz="2400" dirty="0" smtClean="0"/>
          </a:p>
          <a:p>
            <a:r>
              <a:rPr lang="en-US" sz="2400" dirty="0" smtClean="0"/>
              <a:t>When this page is launched we will send out a notice via our listserv, so if you aren’t subscribed be sure to sign up! </a:t>
            </a:r>
            <a:endParaRPr lang="en-US" sz="2400"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29</a:t>
            </a:fld>
            <a:endParaRPr lang="en-US" dirty="0">
              <a:solidFill>
                <a:prstClr val="black">
                  <a:tint val="75000"/>
                </a:prstClr>
              </a:solidFill>
            </a:endParaRPr>
          </a:p>
        </p:txBody>
      </p:sp>
    </p:spTree>
    <p:extLst>
      <p:ext uri="{BB962C8B-B14F-4D97-AF65-F5344CB8AC3E}">
        <p14:creationId xmlns:p14="http://schemas.microsoft.com/office/powerpoint/2010/main" val="1280829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Key Terms</a:t>
            </a:r>
            <a:endParaRPr lang="en-US" sz="3600" b="1" dirty="0"/>
          </a:p>
        </p:txBody>
      </p:sp>
      <p:sp>
        <p:nvSpPr>
          <p:cNvPr id="3" name="Content Placeholder 2"/>
          <p:cNvSpPr>
            <a:spLocks noGrp="1"/>
          </p:cNvSpPr>
          <p:nvPr>
            <p:ph idx="1"/>
          </p:nvPr>
        </p:nvSpPr>
        <p:spPr/>
        <p:txBody>
          <a:bodyPr/>
          <a:lstStyle/>
          <a:p>
            <a:r>
              <a:rPr lang="en-US" dirty="0" smtClean="0"/>
              <a:t>Reporting Entities </a:t>
            </a:r>
          </a:p>
          <a:p>
            <a:pPr lvl="1"/>
            <a:r>
              <a:rPr lang="en-US" dirty="0" smtClean="0"/>
              <a:t>Refers to pharmaceutical and medical device manufacturers and their distributors who are required to report payments and other transfers of value to Open Payments </a:t>
            </a:r>
          </a:p>
          <a:p>
            <a:pPr lvl="1"/>
            <a:r>
              <a:rPr lang="en-US" dirty="0" smtClean="0"/>
              <a:t>Also referred to as applicable manufacturers and group purchasing organizations (GPOs) </a:t>
            </a:r>
            <a:br>
              <a:rPr lang="en-US" dirty="0" smtClean="0"/>
            </a:br>
            <a:endParaRPr lang="en-US" dirty="0" smtClean="0"/>
          </a:p>
          <a:p>
            <a:r>
              <a:rPr lang="en-US" dirty="0" smtClean="0"/>
              <a:t>Covered recipients </a:t>
            </a:r>
          </a:p>
          <a:p>
            <a:pPr lvl="1"/>
            <a:r>
              <a:rPr lang="en-US" dirty="0" smtClean="0"/>
              <a:t>Refers to physicians and teaching hospitals receiving payments or other transfers of value from reporting entities </a:t>
            </a:r>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3</a:t>
            </a:fld>
            <a:endParaRPr lang="en-US" dirty="0">
              <a:solidFill>
                <a:prstClr val="black">
                  <a:tint val="75000"/>
                </a:prstClr>
              </a:solidFill>
            </a:endParaRPr>
          </a:p>
        </p:txBody>
      </p:sp>
    </p:spTree>
    <p:extLst>
      <p:ext uri="{BB962C8B-B14F-4D97-AF65-F5344CB8AC3E}">
        <p14:creationId xmlns:p14="http://schemas.microsoft.com/office/powerpoint/2010/main" val="22390557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a:t>Stay Connected </a:t>
            </a:r>
          </a:p>
        </p:txBody>
      </p:sp>
      <p:sp>
        <p:nvSpPr>
          <p:cNvPr id="3" name="Content Placeholder 2"/>
          <p:cNvSpPr>
            <a:spLocks noGrp="1"/>
          </p:cNvSpPr>
          <p:nvPr>
            <p:ph idx="1"/>
          </p:nvPr>
        </p:nvSpPr>
        <p:spPr>
          <a:xfrm>
            <a:off x="457200" y="1410730"/>
            <a:ext cx="8229599" cy="4572000"/>
          </a:xfrm>
        </p:spPr>
        <p:txBody>
          <a:bodyPr/>
          <a:lstStyle/>
          <a:p>
            <a:pPr marL="342900" indent="-342900">
              <a:lnSpc>
                <a:spcPct val="90000"/>
              </a:lnSpc>
              <a:spcBef>
                <a:spcPts val="0"/>
              </a:spcBef>
              <a:buFont typeface="Arial" panose="020B0604020202020204" pitchFamily="34" charset="0"/>
              <a:buChar char="•"/>
            </a:pPr>
            <a:r>
              <a:rPr lang="en-US" dirty="0">
                <a:solidFill>
                  <a:srgbClr val="12ADA5"/>
                </a:solidFill>
              </a:rPr>
              <a:t>VISIT THE OPEN PAYMENTS WEBSITE </a:t>
            </a:r>
            <a:endParaRPr lang="en-US" sz="2000" dirty="0" smtClean="0">
              <a:latin typeface="Calibri Light" panose="020F0302020204030204" pitchFamily="34" charset="0"/>
            </a:endParaRPr>
          </a:p>
          <a:p>
            <a:pPr marL="900113" lvl="1" indent="-342900">
              <a:lnSpc>
                <a:spcPct val="90000"/>
              </a:lnSpc>
              <a:spcBef>
                <a:spcPts val="0"/>
              </a:spcBef>
              <a:buFont typeface="Courier New" panose="02070309020205020404" pitchFamily="49" charset="0"/>
              <a:buChar char="o"/>
            </a:pPr>
            <a:r>
              <a:rPr lang="en-US" sz="2000" dirty="0" smtClean="0">
                <a:latin typeface="Calibri Light" panose="020F0302020204030204" pitchFamily="34" charset="0"/>
              </a:rPr>
              <a:t>For resources including Open Payments FAQs and more information about the program visit https://cms.gov/openpayments </a:t>
            </a:r>
            <a:r>
              <a:rPr lang="en-US" dirty="0" smtClean="0"/>
              <a:t/>
            </a:r>
            <a:br>
              <a:rPr lang="en-US" dirty="0" smtClean="0"/>
            </a:br>
            <a:endParaRPr lang="en-US" dirty="0" smtClean="0"/>
          </a:p>
          <a:p>
            <a:pPr marL="342900" indent="-342900">
              <a:lnSpc>
                <a:spcPct val="90000"/>
              </a:lnSpc>
              <a:spcBef>
                <a:spcPts val="0"/>
              </a:spcBef>
              <a:buFont typeface="Arial" panose="020B0604020202020204" pitchFamily="34" charset="0"/>
              <a:buChar char="•"/>
            </a:pPr>
            <a:r>
              <a:rPr lang="en-US" dirty="0" smtClean="0">
                <a:solidFill>
                  <a:srgbClr val="12ADA5"/>
                </a:solidFill>
              </a:rPr>
              <a:t>SUBSCRIBE TO THE LISTSERV</a:t>
            </a:r>
          </a:p>
          <a:p>
            <a:pPr marL="900113" lvl="1" indent="-342900">
              <a:lnSpc>
                <a:spcPct val="90000"/>
              </a:lnSpc>
              <a:spcBef>
                <a:spcPts val="0"/>
              </a:spcBef>
              <a:buFont typeface="Courier New" panose="02070309020205020404" pitchFamily="49" charset="0"/>
              <a:buChar char="o"/>
            </a:pPr>
            <a:r>
              <a:rPr lang="en-US" sz="2000" dirty="0" smtClean="0">
                <a:latin typeface="Calibri Light" panose="020F0302020204030204" pitchFamily="34" charset="0"/>
              </a:rPr>
              <a:t>Receive program updates through the Open Payments listserv </a:t>
            </a:r>
          </a:p>
          <a:p>
            <a:pPr marL="900113" lvl="1" indent="-342900">
              <a:lnSpc>
                <a:spcPct val="90000"/>
              </a:lnSpc>
              <a:spcBef>
                <a:spcPts val="0"/>
              </a:spcBef>
              <a:buFont typeface="Courier New" panose="02070309020205020404" pitchFamily="49" charset="0"/>
              <a:buChar char="o"/>
            </a:pPr>
            <a:r>
              <a:rPr lang="en-US" sz="2000" dirty="0" smtClean="0">
                <a:latin typeface="Calibri Light" panose="020F0302020204030204" pitchFamily="34" charset="0"/>
              </a:rPr>
              <a:t>Subscribe at our Contact Us page </a:t>
            </a:r>
            <a:endParaRPr lang="en-US" sz="2000" dirty="0">
              <a:latin typeface="Calibri Light" panose="020F0302020204030204" pitchFamily="34" charset="0"/>
            </a:endParaRPr>
          </a:p>
          <a:p>
            <a:pPr>
              <a:lnSpc>
                <a:spcPct val="90000"/>
              </a:lnSpc>
              <a:spcBef>
                <a:spcPts val="0"/>
              </a:spcBef>
            </a:pPr>
            <a:endParaRPr lang="en-US" dirty="0">
              <a:latin typeface="Calibri Light" panose="020F0302020204030204" pitchFamily="34" charset="0"/>
            </a:endParaRPr>
          </a:p>
          <a:p>
            <a:pPr marL="342900" indent="-342900">
              <a:lnSpc>
                <a:spcPct val="90000"/>
              </a:lnSpc>
              <a:spcBef>
                <a:spcPts val="0"/>
              </a:spcBef>
              <a:buFont typeface="Arial" panose="020B0604020202020204" pitchFamily="34" charset="0"/>
              <a:buChar char="•"/>
            </a:pPr>
            <a:r>
              <a:rPr lang="en-US" dirty="0" smtClean="0">
                <a:solidFill>
                  <a:srgbClr val="12ADA5"/>
                </a:solidFill>
              </a:rPr>
              <a:t>SEARCH THE DATA</a:t>
            </a:r>
            <a:endParaRPr lang="en-US" dirty="0" smtClean="0"/>
          </a:p>
          <a:p>
            <a:pPr marL="900113" lvl="1" indent="-342900">
              <a:lnSpc>
                <a:spcPct val="90000"/>
              </a:lnSpc>
              <a:spcBef>
                <a:spcPts val="0"/>
              </a:spcBef>
              <a:buFont typeface="Courier New" panose="02070309020205020404" pitchFamily="49" charset="0"/>
              <a:buChar char="o"/>
            </a:pPr>
            <a:r>
              <a:rPr lang="en-US" sz="2000" dirty="0">
                <a:latin typeface="Calibri Light" panose="020F0302020204030204" pitchFamily="34" charset="0"/>
              </a:rPr>
              <a:t>Access the Open Payments data at https://</a:t>
            </a:r>
            <a:r>
              <a:rPr lang="en-US" sz="2000" dirty="0" smtClean="0">
                <a:latin typeface="Calibri Light" panose="020F0302020204030204" pitchFamily="34" charset="0"/>
              </a:rPr>
              <a:t>openpaymentsdata.cms.gov</a:t>
            </a:r>
          </a:p>
          <a:p>
            <a:pPr marL="557213" lvl="1" indent="0">
              <a:lnSpc>
                <a:spcPct val="90000"/>
              </a:lnSpc>
              <a:spcBef>
                <a:spcPts val="0"/>
              </a:spcBef>
              <a:buNone/>
            </a:pPr>
            <a:endParaRPr lang="en-US" dirty="0" smtClean="0"/>
          </a:p>
          <a:p>
            <a:pPr marL="342900" indent="-342900">
              <a:lnSpc>
                <a:spcPct val="90000"/>
              </a:lnSpc>
              <a:spcBef>
                <a:spcPts val="0"/>
              </a:spcBef>
              <a:buFont typeface="Arial" panose="020B0604020202020204" pitchFamily="34" charset="0"/>
              <a:buChar char="•"/>
            </a:pPr>
            <a:r>
              <a:rPr lang="en-US" dirty="0" smtClean="0">
                <a:solidFill>
                  <a:srgbClr val="12ADA5"/>
                </a:solidFill>
              </a:rPr>
              <a:t>HAVE </a:t>
            </a:r>
            <a:r>
              <a:rPr lang="en-US" dirty="0">
                <a:solidFill>
                  <a:srgbClr val="12ADA5"/>
                </a:solidFill>
              </a:rPr>
              <a:t>QUESTIONS OR NEED </a:t>
            </a:r>
            <a:r>
              <a:rPr lang="en-US" dirty="0" smtClean="0">
                <a:solidFill>
                  <a:srgbClr val="12ADA5"/>
                </a:solidFill>
              </a:rPr>
              <a:t>HELP? </a:t>
            </a:r>
            <a:r>
              <a:rPr lang="en-US" sz="2000" dirty="0" smtClean="0">
                <a:latin typeface="Calibri Light" panose="020F0302020204030204" pitchFamily="34" charset="0"/>
              </a:rPr>
              <a:t> </a:t>
            </a:r>
          </a:p>
          <a:p>
            <a:pPr marL="900113" lvl="1" indent="-342900">
              <a:lnSpc>
                <a:spcPct val="90000"/>
              </a:lnSpc>
              <a:spcBef>
                <a:spcPts val="0"/>
              </a:spcBef>
              <a:buFont typeface="Courier New" panose="02070309020205020404" pitchFamily="49" charset="0"/>
              <a:buChar char="o"/>
            </a:pPr>
            <a:r>
              <a:rPr lang="en-US" sz="2000" dirty="0" smtClean="0">
                <a:latin typeface="Calibri Light" panose="020F0302020204030204" pitchFamily="34" charset="0"/>
              </a:rPr>
              <a:t>Email: openpayments@cms.hhs.gov</a:t>
            </a:r>
          </a:p>
          <a:p>
            <a:pPr marL="900113" lvl="1" indent="-342900">
              <a:lnSpc>
                <a:spcPct val="90000"/>
              </a:lnSpc>
              <a:spcBef>
                <a:spcPts val="0"/>
              </a:spcBef>
              <a:buFont typeface="Courier New" panose="02070309020205020404" pitchFamily="49" charset="0"/>
              <a:buChar char="o"/>
            </a:pPr>
            <a:r>
              <a:rPr lang="en-US" sz="2000" dirty="0" smtClean="0">
                <a:latin typeface="Calibri Light" panose="020F0302020204030204" pitchFamily="34" charset="0"/>
              </a:rPr>
              <a:t>Call</a:t>
            </a:r>
            <a:r>
              <a:rPr lang="en-US" sz="2000" dirty="0">
                <a:latin typeface="Calibri Light" panose="020F0302020204030204" pitchFamily="34" charset="0"/>
              </a:rPr>
              <a:t>: 1-855-326-8366 (TTY Line: 1-844-649-2766) </a:t>
            </a:r>
            <a:r>
              <a:rPr lang="en-US" dirty="0"/>
              <a:t/>
            </a:r>
            <a:br>
              <a:rPr lang="en-US" dirty="0"/>
            </a:br>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30</a:t>
            </a:fld>
            <a:endParaRPr lang="en-US" dirty="0">
              <a:solidFill>
                <a:prstClr val="black">
                  <a:tint val="75000"/>
                </a:prstClr>
              </a:solidFill>
            </a:endParaRPr>
          </a:p>
        </p:txBody>
      </p:sp>
    </p:spTree>
    <p:extLst>
      <p:ext uri="{BB962C8B-B14F-4D97-AF65-F5344CB8AC3E}">
        <p14:creationId xmlns:p14="http://schemas.microsoft.com/office/powerpoint/2010/main" val="2200542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b="1" dirty="0" smtClean="0"/>
              <a:t/>
            </a:r>
            <a:br>
              <a:rPr lang="en-US" sz="3600" b="1" dirty="0" smtClean="0"/>
            </a:br>
            <a:r>
              <a:rPr lang="en-US" sz="3600" b="1" dirty="0" smtClean="0"/>
              <a:t>Program Year 2019 Timeline </a:t>
            </a:r>
            <a:endParaRPr lang="en-US" sz="3600" b="1"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4989" y="1579417"/>
            <a:ext cx="8394021" cy="4831773"/>
          </a:xfrm>
        </p:spPr>
      </p:pic>
      <p:sp>
        <p:nvSpPr>
          <p:cNvPr id="3" name="Slide Number Placeholder 2"/>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4</a:t>
            </a:fld>
            <a:endParaRPr lang="en-US" dirty="0">
              <a:solidFill>
                <a:prstClr val="black">
                  <a:tint val="75000"/>
                </a:prstClr>
              </a:solidFill>
            </a:endParaRPr>
          </a:p>
        </p:txBody>
      </p:sp>
    </p:spTree>
    <p:extLst>
      <p:ext uri="{BB962C8B-B14F-4D97-AF65-F5344CB8AC3E}">
        <p14:creationId xmlns:p14="http://schemas.microsoft.com/office/powerpoint/2010/main" val="2420839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COVID-19 Reporting Impacts </a:t>
            </a:r>
            <a:endParaRPr lang="en-US" sz="3600" b="1" dirty="0"/>
          </a:p>
        </p:txBody>
      </p:sp>
      <p:sp>
        <p:nvSpPr>
          <p:cNvPr id="3" name="Content Placeholder 2"/>
          <p:cNvSpPr>
            <a:spLocks noGrp="1"/>
          </p:cNvSpPr>
          <p:nvPr>
            <p:ph idx="1"/>
          </p:nvPr>
        </p:nvSpPr>
        <p:spPr>
          <a:xfrm>
            <a:off x="318307" y="1438153"/>
            <a:ext cx="8675222" cy="4603831"/>
          </a:xfrm>
        </p:spPr>
        <p:txBody>
          <a:bodyPr/>
          <a:lstStyle/>
          <a:p>
            <a:pPr lvl="0"/>
            <a:r>
              <a:rPr lang="en-US" sz="2400" dirty="0" smtClean="0"/>
              <a:t>If </a:t>
            </a:r>
            <a:r>
              <a:rPr lang="en-US" sz="2400" dirty="0"/>
              <a:t>you were impacted by the pandemic and </a:t>
            </a:r>
            <a:r>
              <a:rPr lang="en-US" sz="2400" dirty="0" smtClean="0"/>
              <a:t>were unable to submit data by the March 31</a:t>
            </a:r>
            <a:r>
              <a:rPr lang="en-US" sz="2400" baseline="30000" dirty="0" smtClean="0"/>
              <a:t>st</a:t>
            </a:r>
            <a:r>
              <a:rPr lang="en-US" sz="2400" dirty="0" smtClean="0"/>
              <a:t> deadline, </a:t>
            </a:r>
            <a:r>
              <a:rPr lang="en-US" sz="2400" dirty="0"/>
              <a:t>please use the assumptions statement to explain your reporting methodologies and circumstances related to the </a:t>
            </a:r>
            <a:r>
              <a:rPr lang="en-US" sz="2400" dirty="0" smtClean="0"/>
              <a:t>pandemic. </a:t>
            </a:r>
            <a:endParaRPr lang="en-US" sz="2400" dirty="0"/>
          </a:p>
          <a:p>
            <a:pPr lvl="1"/>
            <a:r>
              <a:rPr lang="en-US" sz="2200" b="1" dirty="0"/>
              <a:t>Include the phrase “COVID-19 Impact” in your assumptions statement with the explanation of circumstances and, if applicable, include reference to any related help desk ticket numbers </a:t>
            </a:r>
            <a:r>
              <a:rPr lang="en-US" sz="2200" dirty="0" smtClean="0"/>
              <a:t/>
            </a:r>
            <a:br>
              <a:rPr lang="en-US" sz="2200" dirty="0" smtClean="0"/>
            </a:br>
            <a:endParaRPr lang="en-US" sz="2200" b="1" dirty="0"/>
          </a:p>
          <a:p>
            <a:pPr lvl="0"/>
            <a:r>
              <a:rPr lang="en-US" sz="2400" i="1" dirty="0"/>
              <a:t>Remember: you are still required to submit and attest to all reportable calendar year 2019 data as soon as possible </a:t>
            </a:r>
            <a:r>
              <a:rPr lang="en-US" sz="2400" i="1" dirty="0" smtClean="0"/>
              <a:t/>
            </a:r>
            <a:br>
              <a:rPr lang="en-US" sz="2400" i="1" dirty="0" smtClean="0"/>
            </a:br>
            <a:endParaRPr lang="en-US" sz="2400" i="1" dirty="0" smtClean="0"/>
          </a:p>
          <a:p>
            <a:pPr lvl="0"/>
            <a:r>
              <a:rPr lang="en-US" sz="2400" dirty="0" smtClean="0"/>
              <a:t>The full Open Payments COVID-19 announcement is available at: </a:t>
            </a:r>
            <a:br>
              <a:rPr lang="en-US" sz="2400" dirty="0" smtClean="0"/>
            </a:br>
            <a:r>
              <a:rPr lang="en-US" sz="2400" dirty="0">
                <a:hlinkClick r:id="rId2"/>
              </a:rPr>
              <a:t>https://www.cms.gov/OpenPayments/FAQs/FAQs-openpayments</a:t>
            </a:r>
            <a:endParaRPr lang="en-US" sz="2400" dirty="0"/>
          </a:p>
          <a:p>
            <a:endParaRPr lang="en-US"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5</a:t>
            </a:fld>
            <a:endParaRPr lang="en-US" dirty="0">
              <a:solidFill>
                <a:prstClr val="black">
                  <a:tint val="75000"/>
                </a:prstClr>
              </a:solidFill>
            </a:endParaRPr>
          </a:p>
        </p:txBody>
      </p:sp>
    </p:spTree>
    <p:extLst>
      <p:ext uri="{BB962C8B-B14F-4D97-AF65-F5344CB8AC3E}">
        <p14:creationId xmlns:p14="http://schemas.microsoft.com/office/powerpoint/2010/main" val="3379078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EEB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724627"/>
            <a:ext cx="9143999" cy="2442259"/>
          </a:xfrm>
          <a:solidFill>
            <a:schemeClr val="bg1"/>
          </a:solidFill>
        </p:spPr>
        <p:txBody>
          <a:bodyPr anchor="ctr">
            <a:normAutofit/>
          </a:bodyPr>
          <a:lstStyle/>
          <a:p>
            <a:pPr algn="ctr"/>
            <a:r>
              <a:rPr lang="en-US" sz="5400" b="1" dirty="0" smtClean="0">
                <a:solidFill>
                  <a:schemeClr val="accent1">
                    <a:lumMod val="50000"/>
                  </a:schemeClr>
                </a:solidFill>
              </a:rPr>
              <a:t>Open Payments Data Publication </a:t>
            </a:r>
            <a:endParaRPr lang="en-US" sz="5400" b="1" dirty="0">
              <a:solidFill>
                <a:schemeClr val="accent1">
                  <a:lumMod val="50000"/>
                </a:schemeClr>
              </a:solidFill>
            </a:endParaRPr>
          </a:p>
        </p:txBody>
      </p:sp>
      <p:sp>
        <p:nvSpPr>
          <p:cNvPr id="3" name="Slide Number Placeholder 2"/>
          <p:cNvSpPr>
            <a:spLocks noGrp="1"/>
          </p:cNvSpPr>
          <p:nvPr>
            <p:ph type="sldNum" sz="quarter" idx="12"/>
          </p:nvPr>
        </p:nvSpPr>
        <p:spPr/>
        <p:txBody>
          <a:bodyPr/>
          <a:lstStyle/>
          <a:p>
            <a:fld id="{462694CA-C7F5-40A4-98D5-CAC2A9BB3944}" type="slidenum">
              <a:rPr lang="en-US" smtClean="0"/>
              <a:t>6</a:t>
            </a:fld>
            <a:endParaRPr lang="en-US"/>
          </a:p>
        </p:txBody>
      </p:sp>
    </p:spTree>
    <p:extLst>
      <p:ext uri="{BB962C8B-B14F-4D97-AF65-F5344CB8AC3E}">
        <p14:creationId xmlns:p14="http://schemas.microsoft.com/office/powerpoint/2010/main" val="2450239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z="3600" b="1" dirty="0" smtClean="0"/>
              <a:t/>
            </a:r>
            <a:br>
              <a:rPr lang="en-US" sz="3600" b="1" dirty="0" smtClean="0"/>
            </a:br>
            <a:r>
              <a:rPr lang="en-US" sz="3600" b="1" dirty="0" smtClean="0"/>
              <a:t>Program Year 2019 Data Publication </a:t>
            </a:r>
            <a:endParaRPr lang="en-US" sz="3600" b="1"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7</a:t>
            </a:fld>
            <a:endParaRPr lang="en-US" dirty="0">
              <a:solidFill>
                <a:prstClr val="black">
                  <a:tint val="75000"/>
                </a:prstClr>
              </a:solidFill>
            </a:endParaRPr>
          </a:p>
        </p:txBody>
      </p:sp>
      <p:sp>
        <p:nvSpPr>
          <p:cNvPr id="5" name="TextBox 4"/>
          <p:cNvSpPr txBox="1"/>
          <p:nvPr/>
        </p:nvSpPr>
        <p:spPr>
          <a:xfrm>
            <a:off x="1397613" y="1799547"/>
            <a:ext cx="3266984" cy="984885"/>
          </a:xfrm>
          <a:prstGeom prst="rect">
            <a:avLst/>
          </a:prstGeom>
          <a:noFill/>
        </p:spPr>
        <p:txBody>
          <a:bodyPr wrap="square" rtlCol="0">
            <a:spAutoFit/>
          </a:bodyPr>
          <a:lstStyle/>
          <a:p>
            <a:r>
              <a:rPr lang="en-US" dirty="0">
                <a:solidFill>
                  <a:srgbClr val="202F64"/>
                </a:solidFill>
              </a:rPr>
              <a:t>Total U.S. Dollar Value </a:t>
            </a:r>
          </a:p>
          <a:p>
            <a:r>
              <a:rPr lang="en-US" sz="4000" dirty="0" smtClean="0">
                <a:solidFill>
                  <a:srgbClr val="202F64"/>
                </a:solidFill>
              </a:rPr>
              <a:t>$10.03 </a:t>
            </a:r>
            <a:r>
              <a:rPr lang="en-US" sz="4000" dirty="0">
                <a:solidFill>
                  <a:srgbClr val="202F64"/>
                </a:solidFill>
              </a:rPr>
              <a:t>Billion </a:t>
            </a:r>
          </a:p>
        </p:txBody>
      </p:sp>
      <p:pic>
        <p:nvPicPr>
          <p:cNvPr id="6" name="Content Placeholder 6"/>
          <p:cNvPicPr>
            <a:picLocks noChangeAspect="1"/>
          </p:cNvPicPr>
          <p:nvPr/>
        </p:nvPicPr>
        <p:blipFill rotWithShape="1">
          <a:blip r:embed="rId2" cstate="print">
            <a:extLst>
              <a:ext uri="{28A0092B-C50C-407E-A947-70E740481C1C}">
                <a14:useLocalDpi xmlns:a14="http://schemas.microsoft.com/office/drawing/2010/main" val="0"/>
              </a:ext>
            </a:extLst>
          </a:blip>
          <a:srcRect r="63789"/>
          <a:stretch/>
        </p:blipFill>
        <p:spPr>
          <a:xfrm>
            <a:off x="268583" y="1587145"/>
            <a:ext cx="1297958" cy="1261875"/>
          </a:xfrm>
          <a:prstGeom prst="rect">
            <a:avLst/>
          </a:prstGeom>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r="63097"/>
          <a:stretch/>
        </p:blipFill>
        <p:spPr>
          <a:xfrm>
            <a:off x="4800544" y="1517127"/>
            <a:ext cx="1290143" cy="1136906"/>
          </a:xfrm>
          <a:prstGeom prst="rect">
            <a:avLst/>
          </a:prstGeom>
        </p:spPr>
      </p:pic>
      <p:sp>
        <p:nvSpPr>
          <p:cNvPr id="8" name="TextBox 7"/>
          <p:cNvSpPr txBox="1"/>
          <p:nvPr/>
        </p:nvSpPr>
        <p:spPr>
          <a:xfrm>
            <a:off x="6004308" y="1667044"/>
            <a:ext cx="2959194" cy="984885"/>
          </a:xfrm>
          <a:prstGeom prst="rect">
            <a:avLst/>
          </a:prstGeom>
          <a:noFill/>
        </p:spPr>
        <p:txBody>
          <a:bodyPr wrap="square" rtlCol="0">
            <a:spAutoFit/>
          </a:bodyPr>
          <a:lstStyle/>
          <a:p>
            <a:r>
              <a:rPr lang="en-US" dirty="0">
                <a:solidFill>
                  <a:srgbClr val="202F64"/>
                </a:solidFill>
              </a:rPr>
              <a:t>Total Records Published </a:t>
            </a:r>
          </a:p>
          <a:p>
            <a:r>
              <a:rPr lang="en-US" sz="4000" dirty="0" smtClean="0">
                <a:solidFill>
                  <a:srgbClr val="202F64"/>
                </a:solidFill>
              </a:rPr>
              <a:t>10.98 </a:t>
            </a:r>
            <a:r>
              <a:rPr lang="en-US" sz="4000" dirty="0">
                <a:solidFill>
                  <a:srgbClr val="202F64"/>
                </a:solidFill>
              </a:rPr>
              <a:t>Million </a:t>
            </a:r>
          </a:p>
        </p:txBody>
      </p:sp>
      <p:grpSp>
        <p:nvGrpSpPr>
          <p:cNvPr id="11" name="Group 10" descr="General Payments $2.82 Billion &#10;Research Payments $4.66 Billion &#10;Ownership and Investment $927 Million " title="Program Year 2017 Payment Category Values "/>
          <p:cNvGrpSpPr/>
          <p:nvPr/>
        </p:nvGrpSpPr>
        <p:grpSpPr>
          <a:xfrm>
            <a:off x="223327" y="3597019"/>
            <a:ext cx="8697346" cy="945584"/>
            <a:chOff x="265421" y="5056374"/>
            <a:chExt cx="8697346" cy="945584"/>
          </a:xfrm>
        </p:grpSpPr>
        <p:grpSp>
          <p:nvGrpSpPr>
            <p:cNvPr id="12" name="Group 11"/>
            <p:cNvGrpSpPr/>
            <p:nvPr/>
          </p:nvGrpSpPr>
          <p:grpSpPr>
            <a:xfrm>
              <a:off x="265421" y="5060923"/>
              <a:ext cx="2622223" cy="941035"/>
              <a:chOff x="265421" y="5060923"/>
              <a:chExt cx="2622223" cy="941035"/>
            </a:xfrm>
          </p:grpSpPr>
          <p:pic>
            <p:nvPicPr>
              <p:cNvPr id="19" name="Picture 18"/>
              <p:cNvPicPr>
                <a:picLocks noChangeAspect="1"/>
              </p:cNvPicPr>
              <p:nvPr/>
            </p:nvPicPr>
            <p:blipFill rotWithShape="1">
              <a:blip r:embed="rId4" cstate="print">
                <a:extLst>
                  <a:ext uri="{28A0092B-C50C-407E-A947-70E740481C1C}">
                    <a14:useLocalDpi xmlns:a14="http://schemas.microsoft.com/office/drawing/2010/main" val="0"/>
                  </a:ext>
                </a:extLst>
              </a:blip>
              <a:srcRect r="71417"/>
              <a:stretch/>
            </p:blipFill>
            <p:spPr>
              <a:xfrm>
                <a:off x="265421" y="5060923"/>
                <a:ext cx="785185" cy="941035"/>
              </a:xfrm>
              <a:prstGeom prst="rect">
                <a:avLst/>
              </a:prstGeom>
            </p:spPr>
          </p:pic>
          <p:sp>
            <p:nvSpPr>
              <p:cNvPr id="20" name="TextBox 19"/>
              <p:cNvSpPr txBox="1"/>
              <p:nvPr/>
            </p:nvSpPr>
            <p:spPr>
              <a:xfrm>
                <a:off x="1050606" y="5214178"/>
                <a:ext cx="1837038" cy="615553"/>
              </a:xfrm>
              <a:prstGeom prst="rect">
                <a:avLst/>
              </a:prstGeom>
              <a:noFill/>
            </p:spPr>
            <p:txBody>
              <a:bodyPr wrap="square" rtlCol="0">
                <a:spAutoFit/>
              </a:bodyPr>
              <a:lstStyle/>
              <a:p>
                <a:r>
                  <a:rPr lang="en-US" sz="1600" dirty="0">
                    <a:solidFill>
                      <a:srgbClr val="202F64"/>
                    </a:solidFill>
                  </a:rPr>
                  <a:t>General Payments</a:t>
                </a:r>
              </a:p>
              <a:p>
                <a:r>
                  <a:rPr lang="en-US" dirty="0" smtClean="0">
                    <a:solidFill>
                      <a:srgbClr val="202F64"/>
                    </a:solidFill>
                  </a:rPr>
                  <a:t>$3.56 Billion  </a:t>
                </a:r>
                <a:endParaRPr lang="en-US" dirty="0">
                  <a:solidFill>
                    <a:srgbClr val="202F64"/>
                  </a:solidFill>
                </a:endParaRPr>
              </a:p>
            </p:txBody>
          </p:sp>
        </p:grpSp>
        <p:grpSp>
          <p:nvGrpSpPr>
            <p:cNvPr id="13" name="Group 12"/>
            <p:cNvGrpSpPr/>
            <p:nvPr/>
          </p:nvGrpSpPr>
          <p:grpSpPr>
            <a:xfrm>
              <a:off x="3113505" y="5056374"/>
              <a:ext cx="2579123" cy="864183"/>
              <a:chOff x="3113505" y="5056374"/>
              <a:chExt cx="2579123" cy="864183"/>
            </a:xfrm>
          </p:grpSpPr>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r="68188"/>
              <a:stretch/>
            </p:blipFill>
            <p:spPr>
              <a:xfrm>
                <a:off x="3113505" y="5056374"/>
                <a:ext cx="824742" cy="864183"/>
              </a:xfrm>
              <a:prstGeom prst="rect">
                <a:avLst/>
              </a:prstGeom>
            </p:spPr>
          </p:pic>
          <p:sp>
            <p:nvSpPr>
              <p:cNvPr id="18" name="TextBox 17"/>
              <p:cNvSpPr txBox="1"/>
              <p:nvPr/>
            </p:nvSpPr>
            <p:spPr>
              <a:xfrm>
                <a:off x="3855590" y="5196077"/>
                <a:ext cx="1837038" cy="615553"/>
              </a:xfrm>
              <a:prstGeom prst="rect">
                <a:avLst/>
              </a:prstGeom>
              <a:noFill/>
            </p:spPr>
            <p:txBody>
              <a:bodyPr wrap="square" rtlCol="0">
                <a:spAutoFit/>
              </a:bodyPr>
              <a:lstStyle/>
              <a:p>
                <a:r>
                  <a:rPr lang="en-US" sz="1600" dirty="0">
                    <a:solidFill>
                      <a:srgbClr val="202F64"/>
                    </a:solidFill>
                  </a:rPr>
                  <a:t>Research Payments</a:t>
                </a:r>
              </a:p>
              <a:p>
                <a:r>
                  <a:rPr lang="en-US" dirty="0" smtClean="0">
                    <a:solidFill>
                      <a:srgbClr val="202F64"/>
                    </a:solidFill>
                  </a:rPr>
                  <a:t>$5.23 </a:t>
                </a:r>
                <a:r>
                  <a:rPr lang="en-US" dirty="0">
                    <a:solidFill>
                      <a:srgbClr val="202F64"/>
                    </a:solidFill>
                  </a:rPr>
                  <a:t>Billion  </a:t>
                </a:r>
              </a:p>
            </p:txBody>
          </p:sp>
        </p:grpSp>
        <p:grpSp>
          <p:nvGrpSpPr>
            <p:cNvPr id="14" name="Group 13"/>
            <p:cNvGrpSpPr/>
            <p:nvPr/>
          </p:nvGrpSpPr>
          <p:grpSpPr>
            <a:xfrm>
              <a:off x="6001146" y="5060923"/>
              <a:ext cx="2961621" cy="891286"/>
              <a:chOff x="6001146" y="5060923"/>
              <a:chExt cx="2961621" cy="891286"/>
            </a:xfrm>
          </p:grpSpPr>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r="72950"/>
              <a:stretch/>
            </p:blipFill>
            <p:spPr>
              <a:xfrm>
                <a:off x="6001146" y="5060923"/>
                <a:ext cx="737406" cy="891286"/>
              </a:xfrm>
              <a:prstGeom prst="rect">
                <a:avLst/>
              </a:prstGeom>
            </p:spPr>
          </p:pic>
          <p:sp>
            <p:nvSpPr>
              <p:cNvPr id="16" name="TextBox 15"/>
              <p:cNvSpPr txBox="1"/>
              <p:nvPr/>
            </p:nvSpPr>
            <p:spPr>
              <a:xfrm>
                <a:off x="6668810" y="5196076"/>
                <a:ext cx="2293957" cy="615553"/>
              </a:xfrm>
              <a:prstGeom prst="rect">
                <a:avLst/>
              </a:prstGeom>
              <a:noFill/>
            </p:spPr>
            <p:txBody>
              <a:bodyPr wrap="square" rtlCol="0">
                <a:spAutoFit/>
              </a:bodyPr>
              <a:lstStyle/>
              <a:p>
                <a:r>
                  <a:rPr lang="en-US" sz="1600" dirty="0">
                    <a:solidFill>
                      <a:srgbClr val="202F64"/>
                    </a:solidFill>
                  </a:rPr>
                  <a:t>Ownership &amp; Investment </a:t>
                </a:r>
                <a:r>
                  <a:rPr lang="en-US" dirty="0" smtClean="0">
                    <a:solidFill>
                      <a:srgbClr val="202F64"/>
                    </a:solidFill>
                  </a:rPr>
                  <a:t>$1.24 Billion</a:t>
                </a:r>
                <a:endParaRPr lang="en-US" sz="1600" dirty="0">
                  <a:solidFill>
                    <a:srgbClr val="202F64"/>
                  </a:solidFill>
                </a:endParaRPr>
              </a:p>
            </p:txBody>
          </p:sp>
        </p:grpSp>
      </p:grpSp>
      <p:sp>
        <p:nvSpPr>
          <p:cNvPr id="21" name="Content Placeholder 2"/>
          <p:cNvSpPr>
            <a:spLocks noGrp="1"/>
          </p:cNvSpPr>
          <p:nvPr>
            <p:ph idx="1"/>
          </p:nvPr>
        </p:nvSpPr>
        <p:spPr>
          <a:xfrm>
            <a:off x="288780" y="4825509"/>
            <a:ext cx="8455287" cy="1417882"/>
          </a:xfrm>
        </p:spPr>
        <p:txBody>
          <a:bodyPr/>
          <a:lstStyle/>
          <a:p>
            <a:pPr marL="342900" indent="-342900">
              <a:buFont typeface="Arial" panose="020B0604020202020204" pitchFamily="34" charset="0"/>
              <a:buChar char="•"/>
            </a:pPr>
            <a:r>
              <a:rPr lang="en-US" sz="2400" dirty="0" smtClean="0"/>
              <a:t>On Tuesday June 30, 2020 CMS published the Program Year 2019 data as well as newly submitted and updated records from previous program years. </a:t>
            </a:r>
          </a:p>
          <a:p>
            <a:pPr marL="342900" indent="-342900">
              <a:buFont typeface="Arial" panose="020B0604020202020204" pitchFamily="34" charset="0"/>
              <a:buChar char="•"/>
            </a:pPr>
            <a:r>
              <a:rPr lang="en-US" sz="2400" dirty="0" smtClean="0"/>
              <a:t>The Program Year 2019 data publication marks the seventh Open Payments Program reporting cycle.</a:t>
            </a:r>
          </a:p>
        </p:txBody>
      </p:sp>
    </p:spTree>
    <p:extLst>
      <p:ext uri="{BB962C8B-B14F-4D97-AF65-F5344CB8AC3E}">
        <p14:creationId xmlns:p14="http://schemas.microsoft.com/office/powerpoint/2010/main" val="3016979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Program Year </a:t>
            </a:r>
            <a:r>
              <a:rPr lang="en-US" sz="3600" b="1" dirty="0" smtClean="0"/>
              <a:t>2019</a:t>
            </a:r>
            <a:br>
              <a:rPr lang="en-US" sz="3600" b="1" dirty="0" smtClean="0"/>
            </a:br>
            <a:r>
              <a:rPr lang="en-US" sz="2800" b="1" i="1" dirty="0" smtClean="0"/>
              <a:t>Percent of Dollar Value by Payment Type  </a:t>
            </a:r>
            <a:endParaRPr lang="en-US" sz="2800" i="1" dirty="0"/>
          </a:p>
        </p:txBody>
      </p:sp>
      <p:sp>
        <p:nvSpPr>
          <p:cNvPr id="4" name="Slide Number Placeholder 3"/>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8</a:t>
            </a:fld>
            <a:endParaRPr lang="en-US" dirty="0">
              <a:solidFill>
                <a:prstClr val="black">
                  <a:tint val="75000"/>
                </a:prstClr>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5200" y="228600"/>
            <a:ext cx="1371600" cy="1371600"/>
          </a:xfrm>
          <a:prstGeom prst="rect">
            <a:avLst/>
          </a:prstGeom>
        </p:spPr>
      </p:pic>
      <p:graphicFrame>
        <p:nvGraphicFramePr>
          <p:cNvPr id="10" name="Content Placeholder 9"/>
          <p:cNvGraphicFramePr>
            <a:graphicFrameLocks noGrp="1"/>
          </p:cNvGraphicFramePr>
          <p:nvPr>
            <p:ph idx="1"/>
            <p:extLst>
              <p:ext uri="{D42A27DB-BD31-4B8C-83A1-F6EECF244321}">
                <p14:modId xmlns:p14="http://schemas.microsoft.com/office/powerpoint/2010/main" val="1918167229"/>
              </p:ext>
            </p:extLst>
          </p:nvPr>
        </p:nvGraphicFramePr>
        <p:xfrm>
          <a:off x="457201" y="1371600"/>
          <a:ext cx="8420582" cy="53949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76542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Program Year 2019 </a:t>
            </a:r>
            <a:r>
              <a:rPr lang="en-US" b="1" dirty="0" smtClean="0"/>
              <a:t/>
            </a:r>
            <a:br>
              <a:rPr lang="en-US" b="1" dirty="0" smtClean="0"/>
            </a:br>
            <a:r>
              <a:rPr lang="en-US" sz="2800" b="1" i="1" dirty="0" smtClean="0"/>
              <a:t>Record Volume Distribution by Payment Type</a:t>
            </a:r>
            <a:endParaRPr lang="en-US" sz="2800" b="1" i="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99020828"/>
              </p:ext>
            </p:extLst>
          </p:nvPr>
        </p:nvGraphicFramePr>
        <p:xfrm>
          <a:off x="457200" y="1610591"/>
          <a:ext cx="8229600" cy="4868684"/>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pPr>
              <a:defRPr/>
            </a:pPr>
            <a:fld id="{6AE7939A-3FBB-4809-905E-2174978795E4}" type="slidenum">
              <a:rPr lang="en-US" smtClean="0">
                <a:solidFill>
                  <a:prstClr val="black">
                    <a:tint val="75000"/>
                  </a:prstClr>
                </a:solidFill>
              </a:rPr>
              <a:pPr>
                <a:defRPr/>
              </a:pPr>
              <a:t>9</a:t>
            </a:fld>
            <a:endParaRPr lang="en-US" dirty="0">
              <a:solidFill>
                <a:prstClr val="black">
                  <a:tint val="75000"/>
                </a:prstClr>
              </a:solidFill>
            </a:endParaRPr>
          </a:p>
        </p:txBody>
      </p:sp>
    </p:spTree>
    <p:extLst>
      <p:ext uri="{BB962C8B-B14F-4D97-AF65-F5344CB8AC3E}">
        <p14:creationId xmlns:p14="http://schemas.microsoft.com/office/powerpoint/2010/main" val="3322698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2453</TotalTime>
  <Words>1722</Words>
  <Application>Microsoft Office PowerPoint</Application>
  <PresentationFormat>On-screen Show (4:3)</PresentationFormat>
  <Paragraphs>210</Paragraphs>
  <Slides>30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Courier New</vt:lpstr>
      <vt:lpstr>Tahoma</vt:lpstr>
      <vt:lpstr>Office Theme</vt:lpstr>
      <vt:lpstr>PowerPoint Presentation</vt:lpstr>
      <vt:lpstr> About Open Payments</vt:lpstr>
      <vt:lpstr>Key Terms</vt:lpstr>
      <vt:lpstr> Program Year 2019 Timeline </vt:lpstr>
      <vt:lpstr>COVID-19 Reporting Impacts </vt:lpstr>
      <vt:lpstr>Open Payments Data Publication </vt:lpstr>
      <vt:lpstr> Program Year 2019 Data Publication </vt:lpstr>
      <vt:lpstr>Program Year 2019 Percent of Dollar Value by Payment Type  </vt:lpstr>
      <vt:lpstr>Program Year 2019  Record Volume Distribution by Payment Type</vt:lpstr>
      <vt:lpstr> Stakeholders for Program Year 2019</vt:lpstr>
      <vt:lpstr>All Program Years Published Totals 2013 - 2019 </vt:lpstr>
      <vt:lpstr>All Program Years (2013 – 2019) Percent of Dollar Value by Payment Type </vt:lpstr>
      <vt:lpstr>All Program Years Record Volume Distribution by Payment Type</vt:lpstr>
      <vt:lpstr> Stakeholders for All Program Years (2013 – 2019)</vt:lpstr>
      <vt:lpstr> Program Years 2014 – 2019 </vt:lpstr>
      <vt:lpstr>SUPPORT Act Information </vt:lpstr>
      <vt:lpstr> SUPPORT for Patients and Communities Act</vt:lpstr>
      <vt:lpstr> Additional Program Updates Beginning in 2021 </vt:lpstr>
      <vt:lpstr> Preparing for 2021 </vt:lpstr>
      <vt:lpstr>Device Reporting FAQs</vt:lpstr>
      <vt:lpstr> New FAQ #2007</vt:lpstr>
      <vt:lpstr> Other Helpful FAQs – Device Reporting  </vt:lpstr>
      <vt:lpstr>Covered Recipient Expansion Resources &amp; FAQs </vt:lpstr>
      <vt:lpstr> Tips for Preparing for 2021</vt:lpstr>
      <vt:lpstr>Upcoming Resources –  Reporting on Added Covered Recipients  </vt:lpstr>
      <vt:lpstr>Preliminary Non-Physician Practitioner List </vt:lpstr>
      <vt:lpstr>Upcoming FAQs </vt:lpstr>
      <vt:lpstr>Upcoming FAQs </vt:lpstr>
      <vt:lpstr> Additional Resources </vt:lpstr>
      <vt:lpstr>Stay Connected </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Hammonds</dc:creator>
  <cp:lastModifiedBy>ROBIN USI</cp:lastModifiedBy>
  <cp:revision>212</cp:revision>
  <dcterms:created xsi:type="dcterms:W3CDTF">2019-03-08T15:25:19Z</dcterms:created>
  <dcterms:modified xsi:type="dcterms:W3CDTF">2020-07-24T17:38:50Z</dcterms:modified>
</cp:coreProperties>
</file>