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8" r:id="rId4"/>
  </p:sldMasterIdLst>
  <p:notesMasterIdLst>
    <p:notesMasterId r:id="rId75"/>
  </p:notesMasterIdLst>
  <p:sldIdLst>
    <p:sldId id="445" r:id="rId5"/>
    <p:sldId id="512" r:id="rId6"/>
    <p:sldId id="518" r:id="rId7"/>
    <p:sldId id="781" r:id="rId8"/>
    <p:sldId id="750" r:id="rId9"/>
    <p:sldId id="1243" r:id="rId10"/>
    <p:sldId id="557" r:id="rId11"/>
    <p:sldId id="1238" r:id="rId12"/>
    <p:sldId id="600" r:id="rId13"/>
    <p:sldId id="647" r:id="rId14"/>
    <p:sldId id="648" r:id="rId15"/>
    <p:sldId id="649" r:id="rId16"/>
    <p:sldId id="763" r:id="rId17"/>
    <p:sldId id="764" r:id="rId18"/>
    <p:sldId id="1247" r:id="rId19"/>
    <p:sldId id="765" r:id="rId20"/>
    <p:sldId id="1244" r:id="rId21"/>
    <p:sldId id="766" r:id="rId22"/>
    <p:sldId id="692" r:id="rId23"/>
    <p:sldId id="693" r:id="rId24"/>
    <p:sldId id="742" r:id="rId25"/>
    <p:sldId id="694" r:id="rId26"/>
    <p:sldId id="659" r:id="rId27"/>
    <p:sldId id="767" r:id="rId28"/>
    <p:sldId id="695" r:id="rId29"/>
    <p:sldId id="696" r:id="rId30"/>
    <p:sldId id="697" r:id="rId31"/>
    <p:sldId id="772" r:id="rId32"/>
    <p:sldId id="773" r:id="rId33"/>
    <p:sldId id="699" r:id="rId34"/>
    <p:sldId id="700" r:id="rId35"/>
    <p:sldId id="701" r:id="rId36"/>
    <p:sldId id="702" r:id="rId37"/>
    <p:sldId id="703" r:id="rId38"/>
    <p:sldId id="705" r:id="rId39"/>
    <p:sldId id="707" r:id="rId40"/>
    <p:sldId id="708" r:id="rId41"/>
    <p:sldId id="706" r:id="rId42"/>
    <p:sldId id="769" r:id="rId43"/>
    <p:sldId id="709" r:id="rId44"/>
    <p:sldId id="1248" r:id="rId45"/>
    <p:sldId id="711" r:id="rId46"/>
    <p:sldId id="710" r:id="rId47"/>
    <p:sldId id="768" r:id="rId48"/>
    <p:sldId id="687" r:id="rId49"/>
    <p:sldId id="776" r:id="rId50"/>
    <p:sldId id="747" r:id="rId51"/>
    <p:sldId id="748" r:id="rId52"/>
    <p:sldId id="713" r:id="rId53"/>
    <p:sldId id="715" r:id="rId54"/>
    <p:sldId id="777" r:id="rId55"/>
    <p:sldId id="721" r:id="rId56"/>
    <p:sldId id="714" r:id="rId57"/>
    <p:sldId id="716" r:id="rId58"/>
    <p:sldId id="723" r:id="rId59"/>
    <p:sldId id="724" r:id="rId60"/>
    <p:sldId id="725" r:id="rId61"/>
    <p:sldId id="726" r:id="rId62"/>
    <p:sldId id="727" r:id="rId63"/>
    <p:sldId id="778" r:id="rId64"/>
    <p:sldId id="728" r:id="rId65"/>
    <p:sldId id="729" r:id="rId66"/>
    <p:sldId id="733" r:id="rId67"/>
    <p:sldId id="770" r:id="rId68"/>
    <p:sldId id="734" r:id="rId69"/>
    <p:sldId id="1245" r:id="rId70"/>
    <p:sldId id="642" r:id="rId71"/>
    <p:sldId id="2147470956" r:id="rId72"/>
    <p:sldId id="493" r:id="rId73"/>
    <p:sldId id="2147470957" r:id="rId74"/>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666CD659-0580-4FEB-8768-6FFF020619F5}">
          <p14:sldIdLst>
            <p14:sldId id="445"/>
            <p14:sldId id="512"/>
            <p14:sldId id="518"/>
            <p14:sldId id="781"/>
            <p14:sldId id="750"/>
            <p14:sldId id="1243"/>
            <p14:sldId id="557"/>
            <p14:sldId id="1238"/>
            <p14:sldId id="600"/>
            <p14:sldId id="647"/>
          </p14:sldIdLst>
        </p14:section>
        <p14:section name="Step 1" id="{C4649912-6D22-4043-B6D2-ECF11475BD52}">
          <p14:sldIdLst>
            <p14:sldId id="648"/>
            <p14:sldId id="649"/>
            <p14:sldId id="763"/>
            <p14:sldId id="764"/>
            <p14:sldId id="1247"/>
            <p14:sldId id="765"/>
            <p14:sldId id="1244"/>
            <p14:sldId id="766"/>
            <p14:sldId id="692"/>
            <p14:sldId id="693"/>
            <p14:sldId id="742"/>
          </p14:sldIdLst>
        </p14:section>
        <p14:section name="Step 2" id="{8934F2D2-EA01-4D29-B1F2-C7E3FFB0F2F5}">
          <p14:sldIdLst>
            <p14:sldId id="694"/>
            <p14:sldId id="659"/>
            <p14:sldId id="767"/>
            <p14:sldId id="695"/>
            <p14:sldId id="696"/>
            <p14:sldId id="697"/>
          </p14:sldIdLst>
        </p14:section>
        <p14:section name="Step 3" id="{98CFA8F7-5B58-427A-AAFE-6838ED6DE80A}">
          <p14:sldIdLst>
            <p14:sldId id="772"/>
            <p14:sldId id="773"/>
            <p14:sldId id="699"/>
            <p14:sldId id="700"/>
            <p14:sldId id="701"/>
            <p14:sldId id="702"/>
          </p14:sldIdLst>
        </p14:section>
        <p14:section name="Step 4" id="{DAB05F1B-75C3-46BE-A227-A75F0B18E810}">
          <p14:sldIdLst>
            <p14:sldId id="703"/>
            <p14:sldId id="705"/>
            <p14:sldId id="707"/>
            <p14:sldId id="708"/>
            <p14:sldId id="706"/>
            <p14:sldId id="769"/>
            <p14:sldId id="709"/>
            <p14:sldId id="1248"/>
            <p14:sldId id="711"/>
            <p14:sldId id="710"/>
            <p14:sldId id="768"/>
            <p14:sldId id="687"/>
            <p14:sldId id="776"/>
            <p14:sldId id="747"/>
            <p14:sldId id="748"/>
          </p14:sldIdLst>
        </p14:section>
        <p14:section name="Step 5" id="{B24C807A-4286-48A0-A982-8E3E66042989}">
          <p14:sldIdLst>
            <p14:sldId id="713"/>
            <p14:sldId id="715"/>
            <p14:sldId id="777"/>
            <p14:sldId id="721"/>
            <p14:sldId id="714"/>
            <p14:sldId id="716"/>
            <p14:sldId id="723"/>
            <p14:sldId id="724"/>
          </p14:sldIdLst>
        </p14:section>
        <p14:section name="Step 6" id="{ADFB1407-0122-4BB1-88B6-312084C3CD49}">
          <p14:sldIdLst>
            <p14:sldId id="725"/>
            <p14:sldId id="726"/>
            <p14:sldId id="727"/>
            <p14:sldId id="778"/>
          </p14:sldIdLst>
        </p14:section>
        <p14:section name="Step 7" id="{2487C516-23C2-43AB-9C34-55ABEF81118E}">
          <p14:sldIdLst>
            <p14:sldId id="728"/>
            <p14:sldId id="729"/>
            <p14:sldId id="733"/>
            <p14:sldId id="770"/>
            <p14:sldId id="734"/>
            <p14:sldId id="1245"/>
            <p14:sldId id="642"/>
            <p14:sldId id="2147470956"/>
            <p14:sldId id="493"/>
            <p14:sldId id="2147470957"/>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9A0B07-C2B0-12F1-93E3-E65E555024B1}" name="Julia Heath" initials="JH" userId="S::julia.heath@dutyfirst.com::63a2476d-d4d9-4dfb-863d-db530e53715b" providerId="AD"/>
  <p188:author id="{96513B13-E405-99BA-A535-500F74B5E709}" name="Stephanie Finegan" initials="SF" userId="S::stephanie.finegan@dutyfirst.com::c2f3ca9e-01bc-4e1e-b77c-50127d8f1571" providerId="AD"/>
  <p188:author id="{07A8FB34-EE33-129B-CA72-6AF807DEF213}" name="Olivia Ojalvo" initials="OO" userId="S::olivia.ojalvo@dutyfirst.com::7e02f703-e7fd-465c-aac9-f3ad8fcfda6f" providerId="AD"/>
  <p188:author id="{39EF8D52-6667-F5E8-F6B0-AF3AE8C8E241}" name="Sarah Edwards" initials="SE" userId="S::sarah.edwards@dutyfirst.com::a41957d1-8e71-4ad8-8357-abd7c6b5f662" providerId="AD"/>
  <p188:author id="{990E5C5B-BABF-FC9B-BCAB-25D2300D6B32}" name="DEAN MOHS" initials="DM" userId="0UcX2vXlqTpjVGMAq334UCzQak2nfcq4lu+mut/ku5I=" providerId="None"/>
  <p188:author id="{9E59BC67-7DF5-9935-8FA4-772168BA2FD0}" name="Kat Wolfson" initials="KW" userId="S::kat.wolfson@dutyfirst.com::1241c6eb-8d2e-4ac1-a932-eb1952c71aeb" providerId="AD"/>
  <p188:author id="{AB96486C-D913-8171-6D84-7468A7652A2F}" name="Jason JACKSON" initials="JJ" userId="ICPU1sPV688jvXkeObxjHdEyJBkiCd0OZHsrDxGo25w=" providerId="None"/>
  <p188:author id="{7780D178-4AB6-8CFC-9011-8180472D4341}" name="Ruth Dickey-Chasins" initials="RDC" userId="S::ruth.dickeychasins@dutyfirst.com::bd69afbb-06fc-44b5-9e2c-c0ca12bef721" providerId="AD"/>
  <p188:author id="{8C70937C-EDA9-AC06-9D57-1F9290EEF55D}" name="Sophie Fitzsimmons-Peters (she/her)" initials="S(" userId="rceA80LH/pe7BT4kbX0Ry+yc2L8BNf8DGIsdb+4B+NA=" providerId="None"/>
  <p188:author id="{4C7CAC7C-EA57-CDA9-7A1B-A68B7EA0BB03}" name="James Sherrill" initials="JS" userId="S::james.sherrill@dutyfirst.com::a0324b10-0278-4772-8082-f5b40c153534" providerId="AD"/>
  <p188:author id="{9DA3977F-0C00-F576-1221-1A4E7F6AB50D}" name="SANDRA ESCOBAR" initials="SE" userId="SANDRA ESCOBAR" providerId="None"/>
  <p188:author id="{809BCB87-6181-B025-3829-6283D974EA6B}" name="Caroline Kefauver" initials="CK" userId="S::caroline.kefauver@dutyfirst.com::3868d715-43ed-49e1-a243-9d7ba693d774" providerId="AD"/>
  <p188:author id="{4DF5D189-93D8-39F3-482B-68E6F326C103}" name="ARDX" initials="ARDX" userId="ARDX" providerId="None"/>
  <p188:author id="{E6E3168B-588B-422C-A31C-28E23C960257}" name="Rachel Cason" initials="RC" userId="S::rachel.cason@dutyfirst.com::f3025a07-fc8b-4cc1-a800-834c0eaf3334" providerId="AD"/>
  <p188:author id="{C30487A6-53EF-4C98-C67F-ECEECDB0AF58}" name="James Sherrill" initials="JS" userId="7Yu+4iLXhC3E6ZCKYlqt7ynqGWE26kysms4eGtSfYBA=" providerId="None"/>
  <p188:author id="{6B947CA7-F913-6C19-844F-2B33364AAC88}" name="Pellish, Madeline (CMS/CCIIO)" initials="MP" userId="S::madeline.pellish@cms.hhs.gov::dca4dd97-7b24-49f7-b358-233baf1adf6f" providerId="AD"/>
  <p188:author id="{8DF7E6A9-10D5-7796-C0DE-B09ECE95ABB5}" name="Caroline Marie Stratos" initials="CS" userId="QK7m/JIP7xndlugBKHhGvaujK1Q4Ki6GHM85ZPw0uDQ=" providerId="None"/>
  <p188:author id="{17BBC5AC-2013-445E-8124-85A040113DD4}" name="Charles Cizek" initials="CC" userId="f4bcVJzNhB6CNXBr13HZZ2vN3nPuIOIiMPG1PlQ0p98=" providerId="None"/>
  <p188:author id="{BEB16CB9-0E4C-79C2-1981-07F94D8537F0}" name="Cheryl Barton" initials="CB" userId="BbbGHCWccdu+DBDap93tcfnBSyMhCy2sNF82ksuh9Ps=" providerId="None"/>
  <p188:author id="{B24CBCD2-FB92-3AE2-F496-4920027C8212}" name="Caroline Stratos" initials="CS" userId="S::caroline.stratos@dutyfirst.com::4a8a1f46-bdde-4dc2-89fa-2eaea5b9fd2f" providerId="AD"/>
  <p188:author id="{A033FAE7-C642-28E4-46D8-EF25A60C5B81}" name="Spiridon, Amy (CMS/CCIIO)" initials="SA(" userId="S::amy.spiridon@cms.hhs.gov::31177a4f-be8a-4769-8f7d-890c17a5d9ff" providerId="AD"/>
  <p188:author id="{B71C14F4-4B7C-6809-2A83-F5B570E2352B}" name="Daniel Dilworth" initials="DD" userId="S::daniel.dilworth@dutyfirst.com::6cf1df4b-1960-4380-a84a-21810fdd7434" providerId="AD"/>
  <p188:author id="{B1A747FC-96CF-24C2-ECCE-62EEC82FF89D}" name="Charlie Cizek" initials="CC" userId="S::charlie.cizek@dutyfirst.com::c438277f-dff9-4ccb-acfb-c51237ecaf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my Spiridon" initials="AS" lastIdx="18" clrIdx="6">
    <p:extLst>
      <p:ext uri="{19B8F6BF-5375-455C-9EA6-DF929625EA0E}">
        <p15:presenceInfo xmlns:p15="http://schemas.microsoft.com/office/powerpoint/2012/main" userId="S-1-5-21-4095628063-3556742122-3606576086-75271" providerId="AD"/>
      </p:ext>
    </p:extLst>
  </p:cmAuthor>
  <p:cmAuthor id="1" name="Sarah Edwards" initials="SE" lastIdx="38" clrIdx="0">
    <p:extLst>
      <p:ext uri="{19B8F6BF-5375-455C-9EA6-DF929625EA0E}">
        <p15:presenceInfo xmlns:p15="http://schemas.microsoft.com/office/powerpoint/2012/main" userId="S::sarah.edwards@dutyfirst.com::a41957d1-8e71-4ad8-8357-abd7c6b5f662" providerId="AD"/>
      </p:ext>
    </p:extLst>
  </p:cmAuthor>
  <p:cmAuthor id="8" name="Kelly McGillivray" initials="KM" lastIdx="3" clrIdx="7">
    <p:extLst>
      <p:ext uri="{19B8F6BF-5375-455C-9EA6-DF929625EA0E}">
        <p15:presenceInfo xmlns:p15="http://schemas.microsoft.com/office/powerpoint/2012/main" userId="S::Kelly.McGillivray@ardx.net::7431c4b0-75ae-41e7-ba8c-0a6eec85098b" providerId="AD"/>
      </p:ext>
    </p:extLst>
  </p:cmAuthor>
  <p:cmAuthor id="2" name="James Sherrill" initials="JS" lastIdx="58" clrIdx="1">
    <p:extLst>
      <p:ext uri="{19B8F6BF-5375-455C-9EA6-DF929625EA0E}">
        <p15:presenceInfo xmlns:p15="http://schemas.microsoft.com/office/powerpoint/2012/main" userId="S::james.sherrill@dutyfirst.com::a0324b10-0278-4772-8082-f5b40c153534" providerId="AD"/>
      </p:ext>
    </p:extLst>
  </p:cmAuthor>
  <p:cmAuthor id="9" name="Taylor Jephcote" initials="TJ" lastIdx="3" clrIdx="8">
    <p:extLst>
      <p:ext uri="{19B8F6BF-5375-455C-9EA6-DF929625EA0E}">
        <p15:presenceInfo xmlns:p15="http://schemas.microsoft.com/office/powerpoint/2012/main" userId="S-1-5-21-4095628063-3556742122-3606576086-224091" providerId="AD"/>
      </p:ext>
    </p:extLst>
  </p:cmAuthor>
  <p:cmAuthor id="3" name="DEAN MOHS" initials="DM" lastIdx="33" clrIdx="2">
    <p:extLst>
      <p:ext uri="{19B8F6BF-5375-455C-9EA6-DF929625EA0E}">
        <p15:presenceInfo xmlns:p15="http://schemas.microsoft.com/office/powerpoint/2012/main" userId="S-1-5-21-4095628063-3556742122-3606576086-82708" providerId="AD"/>
      </p:ext>
    </p:extLst>
  </p:cmAuthor>
  <p:cmAuthor id="10" name="Rachel Cason" initials="RC" lastIdx="19" clrIdx="9">
    <p:extLst>
      <p:ext uri="{19B8F6BF-5375-455C-9EA6-DF929625EA0E}">
        <p15:presenceInfo xmlns:p15="http://schemas.microsoft.com/office/powerpoint/2012/main" userId="S::rachel.cason@dutyfirst.com::f3025a07-fc8b-4cc1-a800-834c0eaf3334" providerId="AD"/>
      </p:ext>
    </p:extLst>
  </p:cmAuthor>
  <p:cmAuthor id="4" name="Dylan Homoya" initials="DH" lastIdx="10" clrIdx="3">
    <p:extLst>
      <p:ext uri="{19B8F6BF-5375-455C-9EA6-DF929625EA0E}">
        <p15:presenceInfo xmlns:p15="http://schemas.microsoft.com/office/powerpoint/2012/main" userId="S::dylan.homoya@dutyfirst.com::0849a624-8452-4034-8175-3f0311b60c62" providerId="AD"/>
      </p:ext>
    </p:extLst>
  </p:cmAuthor>
  <p:cmAuthor id="5" name="Kat Wolfson" initials="KW" lastIdx="105" clrIdx="4">
    <p:extLst>
      <p:ext uri="{19B8F6BF-5375-455C-9EA6-DF929625EA0E}">
        <p15:presenceInfo xmlns:p15="http://schemas.microsoft.com/office/powerpoint/2012/main" userId="S::kat.wolfson@dutyfirst.com::1241c6eb-8d2e-4ac1-a932-eb1952c71aeb" providerId="AD"/>
      </p:ext>
    </p:extLst>
  </p:cmAuthor>
  <p:cmAuthor id="6" name="Guest User" initials="GU" lastIdx="12" clrIdx="5">
    <p:extLst>
      <p:ext uri="{19B8F6BF-5375-455C-9EA6-DF929625EA0E}">
        <p15:presenceInfo xmlns:p15="http://schemas.microsoft.com/office/powerpoint/2012/main" userId="S::urn:spo:anon#d64c364d04ef496cd063af70954a5f005dbdf82f60534209276849f91932a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4E4D4E"/>
    <a:srgbClr val="403A3A"/>
    <a:srgbClr val="6C94CD"/>
    <a:srgbClr val="004D9B"/>
    <a:srgbClr val="003C90"/>
    <a:srgbClr val="2475BC"/>
    <a:srgbClr val="F2FAFD"/>
    <a:srgbClr val="112E51"/>
    <a:srgbClr val="00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6E84E-C9BE-878F-CFAB-349EC2488FE8}" v="1" dt="2026-03-18T20:19:10.070"/>
    <p1510:client id="{7D5B3094-9029-4577-BEE0-8209FCCECECC}" v="3" dt="2026-03-18T20:21:23.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Kefauver" userId="S::caroline.kefauver@dutyfirst.com::3868d715-43ed-49e1-a243-9d7ba693d774" providerId="AD" clId="Web-{0166E84E-C9BE-878F-CFAB-349EC2488FE8}"/>
    <pc:docChg chg="modSld">
      <pc:chgData name="Caroline Kefauver" userId="S::caroline.kefauver@dutyfirst.com::3868d715-43ed-49e1-a243-9d7ba693d774" providerId="AD" clId="Web-{0166E84E-C9BE-878F-CFAB-349EC2488FE8}" dt="2026-03-18T20:19:10.070" v="0" actId="20577"/>
      <pc:docMkLst>
        <pc:docMk/>
      </pc:docMkLst>
      <pc:sldChg chg="modSp">
        <pc:chgData name="Caroline Kefauver" userId="S::caroline.kefauver@dutyfirst.com::3868d715-43ed-49e1-a243-9d7ba693d774" providerId="AD" clId="Web-{0166E84E-C9BE-878F-CFAB-349EC2488FE8}" dt="2026-03-18T20:19:10.070" v="0" actId="20577"/>
        <pc:sldMkLst>
          <pc:docMk/>
          <pc:sldMk cId="1309855171" sldId="721"/>
        </pc:sldMkLst>
        <pc:spChg chg="mod">
          <ac:chgData name="Caroline Kefauver" userId="S::caroline.kefauver@dutyfirst.com::3868d715-43ed-49e1-a243-9d7ba693d774" providerId="AD" clId="Web-{0166E84E-C9BE-878F-CFAB-349EC2488FE8}" dt="2026-03-18T20:19:10.070" v="0" actId="20577"/>
          <ac:spMkLst>
            <pc:docMk/>
            <pc:sldMk cId="1309855171" sldId="721"/>
            <ac:spMk id="8" creationId="{F5B5ED6D-E0AB-467D-9D15-DAFF9DEFC3B1}"/>
          </ac:spMkLst>
        </pc:spChg>
      </pc:sldChg>
    </pc:docChg>
  </pc:docChgLst>
  <pc:docChgLst>
    <pc:chgData name="Caroline Kefauver" userId="3868d715-43ed-49e1-a243-9d7ba693d774" providerId="ADAL" clId="{1F48147C-C84C-4402-BDA9-E8D36DF4C4B9}"/>
    <pc:docChg chg="modSld">
      <pc:chgData name="Caroline Kefauver" userId="3868d715-43ed-49e1-a243-9d7ba693d774" providerId="ADAL" clId="{1F48147C-C84C-4402-BDA9-E8D36DF4C4B9}" dt="2026-03-18T20:21:16.410" v="1" actId="108"/>
      <pc:docMkLst>
        <pc:docMk/>
      </pc:docMkLst>
      <pc:sldChg chg="modSp mod modCm">
        <pc:chgData name="Caroline Kefauver" userId="3868d715-43ed-49e1-a243-9d7ba693d774" providerId="ADAL" clId="{1F48147C-C84C-4402-BDA9-E8D36DF4C4B9}" dt="2026-03-18T20:21:16.410" v="1" actId="108"/>
        <pc:sldMkLst>
          <pc:docMk/>
          <pc:sldMk cId="1309855171" sldId="721"/>
        </pc:sldMkLst>
        <pc:spChg chg="mod">
          <ac:chgData name="Caroline Kefauver" userId="3868d715-43ed-49e1-a243-9d7ba693d774" providerId="ADAL" clId="{1F48147C-C84C-4402-BDA9-E8D36DF4C4B9}" dt="2026-03-18T20:21:16.410" v="1" actId="108"/>
          <ac:spMkLst>
            <pc:docMk/>
            <pc:sldMk cId="1309855171" sldId="721"/>
            <ac:spMk id="8" creationId="{F5B5ED6D-E0AB-467D-9D15-DAFF9DEFC3B1}"/>
          </ac:spMkLst>
        </pc:spChg>
        <pc:extLst>
          <p:ext xmlns:p="http://schemas.openxmlformats.org/presentationml/2006/main" uri="{D6D511B9-2390-475A-947B-AFAB55BFBCF1}">
            <pc226:cmChg xmlns:pc226="http://schemas.microsoft.com/office/powerpoint/2022/06/main/command" chg="mod">
              <pc226:chgData name="Caroline Kefauver" userId="3868d715-43ed-49e1-a243-9d7ba693d774" providerId="ADAL" clId="{1F48147C-C84C-4402-BDA9-E8D36DF4C4B9}" dt="2026-03-18T20:21:07.841" v="0" actId="20577"/>
              <pc2:cmMkLst xmlns:pc2="http://schemas.microsoft.com/office/powerpoint/2019/9/main/command">
                <pc:docMk/>
                <pc:sldMk cId="1309855171" sldId="721"/>
                <pc2:cmMk id="{EAF43349-4651-4598-97E1-02CE1F86DCC9}"/>
              </pc2:cmMkLst>
            </pc226:cmChg>
          </p:ext>
        </pc:extLst>
      </pc:sldChg>
    </pc:docChg>
  </pc:docChgLst>
  <pc:docChgLst>
    <pc:chgData name="SANDRA ESCOBAR" userId="13115364778_tp_box_2" providerId="OAuth2" clId="{5E4831B9-589C-4F7C-81ED-474B92DE0D30}"/>
    <pc:docChg chg="undo custSel modSld">
      <pc:chgData name="SANDRA ESCOBAR" userId="13115364778_tp_box_2" providerId="OAuth2" clId="{5E4831B9-589C-4F7C-81ED-474B92DE0D30}" dt="2026-03-16T22:04:31.367" v="101" actId="207"/>
      <pc:docMkLst>
        <pc:docMk/>
      </pc:docMkLst>
      <pc:sldChg chg="modSp mod">
        <pc:chgData name="SANDRA ESCOBAR" userId="13115364778_tp_box_2" providerId="OAuth2" clId="{5E4831B9-589C-4F7C-81ED-474B92DE0D30}" dt="2026-03-16T22:04:31.367" v="101" actId="207"/>
        <pc:sldMkLst>
          <pc:docMk/>
          <pc:sldMk cId="1309855171" sldId="721"/>
        </pc:sldMkLst>
        <pc:spChg chg="mod">
          <ac:chgData name="SANDRA ESCOBAR" userId="13115364778_tp_box_2" providerId="OAuth2" clId="{5E4831B9-589C-4F7C-81ED-474B92DE0D30}" dt="2026-03-16T22:04:31.367" v="101" actId="207"/>
          <ac:spMkLst>
            <pc:docMk/>
            <pc:sldMk cId="1309855171" sldId="721"/>
            <ac:spMk id="8" creationId="{F5B5ED6D-E0AB-467D-9D15-DAFF9DEFC3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FE59CE-8151-5948-ACC6-FFE315EC403B}" type="datetimeFigureOut">
              <a:rPr lang="en-US" smtClean="0"/>
              <a:t>3/18/2026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2F4037-46CC-6045-BE7A-CA09502B4830}" type="slidenum">
              <a:rPr lang="en-US" smtClean="0"/>
              <a:t>‹#›</a:t>
            </a:fld>
            <a:endParaRPr lang="en-US"/>
          </a:p>
        </p:txBody>
      </p:sp>
    </p:spTree>
    <p:extLst>
      <p:ext uri="{BB962C8B-B14F-4D97-AF65-F5344CB8AC3E}">
        <p14:creationId xmlns:p14="http://schemas.microsoft.com/office/powerpoint/2010/main" val="10380394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7</a:t>
            </a:fld>
            <a:endParaRPr lang="en-US"/>
          </a:p>
        </p:txBody>
      </p:sp>
    </p:spTree>
    <p:extLst>
      <p:ext uri="{BB962C8B-B14F-4D97-AF65-F5344CB8AC3E}">
        <p14:creationId xmlns:p14="http://schemas.microsoft.com/office/powerpoint/2010/main" val="865212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17</a:t>
            </a:fld>
            <a:endParaRPr lang="en-US"/>
          </a:p>
        </p:txBody>
      </p:sp>
    </p:spTree>
    <p:extLst>
      <p:ext uri="{BB962C8B-B14F-4D97-AF65-F5344CB8AC3E}">
        <p14:creationId xmlns:p14="http://schemas.microsoft.com/office/powerpoint/2010/main" val="271232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18</a:t>
            </a:fld>
            <a:endParaRPr lang="en-US"/>
          </a:p>
        </p:txBody>
      </p:sp>
    </p:spTree>
    <p:extLst>
      <p:ext uri="{BB962C8B-B14F-4D97-AF65-F5344CB8AC3E}">
        <p14:creationId xmlns:p14="http://schemas.microsoft.com/office/powerpoint/2010/main" val="392503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19</a:t>
            </a:fld>
            <a:endParaRPr lang="en-US"/>
          </a:p>
        </p:txBody>
      </p:sp>
    </p:spTree>
    <p:extLst>
      <p:ext uri="{BB962C8B-B14F-4D97-AF65-F5344CB8AC3E}">
        <p14:creationId xmlns:p14="http://schemas.microsoft.com/office/powerpoint/2010/main" val="364257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20</a:t>
            </a:fld>
            <a:endParaRPr lang="en-US"/>
          </a:p>
        </p:txBody>
      </p:sp>
    </p:spTree>
    <p:extLst>
      <p:ext uri="{BB962C8B-B14F-4D97-AF65-F5344CB8AC3E}">
        <p14:creationId xmlns:p14="http://schemas.microsoft.com/office/powerpoint/2010/main" val="313211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21</a:t>
            </a:fld>
            <a:endParaRPr lang="en-US"/>
          </a:p>
        </p:txBody>
      </p:sp>
    </p:spTree>
    <p:extLst>
      <p:ext uri="{BB962C8B-B14F-4D97-AF65-F5344CB8AC3E}">
        <p14:creationId xmlns:p14="http://schemas.microsoft.com/office/powerpoint/2010/main" val="15545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22</a:t>
            </a:fld>
            <a:endParaRPr lang="en-US"/>
          </a:p>
        </p:txBody>
      </p:sp>
    </p:spTree>
    <p:extLst>
      <p:ext uri="{BB962C8B-B14F-4D97-AF65-F5344CB8AC3E}">
        <p14:creationId xmlns:p14="http://schemas.microsoft.com/office/powerpoint/2010/main" val="178266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23</a:t>
            </a:fld>
            <a:endParaRPr lang="en-US"/>
          </a:p>
        </p:txBody>
      </p:sp>
    </p:spTree>
    <p:extLst>
      <p:ext uri="{BB962C8B-B14F-4D97-AF65-F5344CB8AC3E}">
        <p14:creationId xmlns:p14="http://schemas.microsoft.com/office/powerpoint/2010/main" val="821918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24</a:t>
            </a:fld>
            <a:endParaRPr lang="en-US"/>
          </a:p>
        </p:txBody>
      </p:sp>
    </p:spTree>
    <p:extLst>
      <p:ext uri="{BB962C8B-B14F-4D97-AF65-F5344CB8AC3E}">
        <p14:creationId xmlns:p14="http://schemas.microsoft.com/office/powerpoint/2010/main" val="191034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25</a:t>
            </a:fld>
            <a:endParaRPr lang="en-US"/>
          </a:p>
        </p:txBody>
      </p:sp>
    </p:spTree>
    <p:extLst>
      <p:ext uri="{BB962C8B-B14F-4D97-AF65-F5344CB8AC3E}">
        <p14:creationId xmlns:p14="http://schemas.microsoft.com/office/powerpoint/2010/main" val="243949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26</a:t>
            </a:fld>
            <a:endParaRPr lang="en-US"/>
          </a:p>
        </p:txBody>
      </p:sp>
    </p:spTree>
    <p:extLst>
      <p:ext uri="{BB962C8B-B14F-4D97-AF65-F5344CB8AC3E}">
        <p14:creationId xmlns:p14="http://schemas.microsoft.com/office/powerpoint/2010/main" val="58401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8</a:t>
            </a:fld>
            <a:endParaRPr lang="en-US"/>
          </a:p>
        </p:txBody>
      </p:sp>
    </p:spTree>
    <p:extLst>
      <p:ext uri="{BB962C8B-B14F-4D97-AF65-F5344CB8AC3E}">
        <p14:creationId xmlns:p14="http://schemas.microsoft.com/office/powerpoint/2010/main" val="201714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27</a:t>
            </a:fld>
            <a:endParaRPr lang="en-US"/>
          </a:p>
        </p:txBody>
      </p:sp>
    </p:spTree>
    <p:extLst>
      <p:ext uri="{BB962C8B-B14F-4D97-AF65-F5344CB8AC3E}">
        <p14:creationId xmlns:p14="http://schemas.microsoft.com/office/powerpoint/2010/main" val="411198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28</a:t>
            </a:fld>
            <a:endParaRPr lang="en-US"/>
          </a:p>
        </p:txBody>
      </p:sp>
    </p:spTree>
    <p:extLst>
      <p:ext uri="{BB962C8B-B14F-4D97-AF65-F5344CB8AC3E}">
        <p14:creationId xmlns:p14="http://schemas.microsoft.com/office/powerpoint/2010/main" val="289479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29</a:t>
            </a:fld>
            <a:endParaRPr lang="en-US"/>
          </a:p>
        </p:txBody>
      </p:sp>
    </p:spTree>
    <p:extLst>
      <p:ext uri="{BB962C8B-B14F-4D97-AF65-F5344CB8AC3E}">
        <p14:creationId xmlns:p14="http://schemas.microsoft.com/office/powerpoint/2010/main" val="2695559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30</a:t>
            </a:fld>
            <a:endParaRPr lang="en-US"/>
          </a:p>
        </p:txBody>
      </p:sp>
    </p:spTree>
    <p:extLst>
      <p:ext uri="{BB962C8B-B14F-4D97-AF65-F5344CB8AC3E}">
        <p14:creationId xmlns:p14="http://schemas.microsoft.com/office/powerpoint/2010/main" val="1593754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31</a:t>
            </a:fld>
            <a:endParaRPr lang="en-US"/>
          </a:p>
        </p:txBody>
      </p:sp>
    </p:spTree>
    <p:extLst>
      <p:ext uri="{BB962C8B-B14F-4D97-AF65-F5344CB8AC3E}">
        <p14:creationId xmlns:p14="http://schemas.microsoft.com/office/powerpoint/2010/main" val="231559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32</a:t>
            </a:fld>
            <a:endParaRPr lang="en-US"/>
          </a:p>
        </p:txBody>
      </p:sp>
    </p:spTree>
    <p:extLst>
      <p:ext uri="{BB962C8B-B14F-4D97-AF65-F5344CB8AC3E}">
        <p14:creationId xmlns:p14="http://schemas.microsoft.com/office/powerpoint/2010/main" val="1510304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33</a:t>
            </a:fld>
            <a:endParaRPr lang="en-US"/>
          </a:p>
        </p:txBody>
      </p:sp>
    </p:spTree>
    <p:extLst>
      <p:ext uri="{BB962C8B-B14F-4D97-AF65-F5344CB8AC3E}">
        <p14:creationId xmlns:p14="http://schemas.microsoft.com/office/powerpoint/2010/main" val="4215833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34</a:t>
            </a:fld>
            <a:endParaRPr lang="en-US"/>
          </a:p>
        </p:txBody>
      </p:sp>
    </p:spTree>
    <p:extLst>
      <p:ext uri="{BB962C8B-B14F-4D97-AF65-F5344CB8AC3E}">
        <p14:creationId xmlns:p14="http://schemas.microsoft.com/office/powerpoint/2010/main" val="304103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35</a:t>
            </a:fld>
            <a:endParaRPr lang="en-US"/>
          </a:p>
        </p:txBody>
      </p:sp>
    </p:spTree>
    <p:extLst>
      <p:ext uri="{BB962C8B-B14F-4D97-AF65-F5344CB8AC3E}">
        <p14:creationId xmlns:p14="http://schemas.microsoft.com/office/powerpoint/2010/main" val="3401345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36</a:t>
            </a:fld>
            <a:endParaRPr lang="en-US"/>
          </a:p>
        </p:txBody>
      </p:sp>
    </p:spTree>
    <p:extLst>
      <p:ext uri="{BB962C8B-B14F-4D97-AF65-F5344CB8AC3E}">
        <p14:creationId xmlns:p14="http://schemas.microsoft.com/office/powerpoint/2010/main" val="373289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9</a:t>
            </a:fld>
            <a:endParaRPr lang="en-US"/>
          </a:p>
        </p:txBody>
      </p:sp>
    </p:spTree>
    <p:extLst>
      <p:ext uri="{BB962C8B-B14F-4D97-AF65-F5344CB8AC3E}">
        <p14:creationId xmlns:p14="http://schemas.microsoft.com/office/powerpoint/2010/main" val="1008247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37</a:t>
            </a:fld>
            <a:endParaRPr lang="en-US"/>
          </a:p>
        </p:txBody>
      </p:sp>
    </p:spTree>
    <p:extLst>
      <p:ext uri="{BB962C8B-B14F-4D97-AF65-F5344CB8AC3E}">
        <p14:creationId xmlns:p14="http://schemas.microsoft.com/office/powerpoint/2010/main" val="3727654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38</a:t>
            </a:fld>
            <a:endParaRPr lang="en-US"/>
          </a:p>
        </p:txBody>
      </p:sp>
    </p:spTree>
    <p:extLst>
      <p:ext uri="{BB962C8B-B14F-4D97-AF65-F5344CB8AC3E}">
        <p14:creationId xmlns:p14="http://schemas.microsoft.com/office/powerpoint/2010/main" val="2283200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39</a:t>
            </a:fld>
            <a:endParaRPr lang="en-US"/>
          </a:p>
        </p:txBody>
      </p:sp>
    </p:spTree>
    <p:extLst>
      <p:ext uri="{BB962C8B-B14F-4D97-AF65-F5344CB8AC3E}">
        <p14:creationId xmlns:p14="http://schemas.microsoft.com/office/powerpoint/2010/main" val="3263782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40</a:t>
            </a:fld>
            <a:endParaRPr lang="en-US"/>
          </a:p>
        </p:txBody>
      </p:sp>
    </p:spTree>
    <p:extLst>
      <p:ext uri="{BB962C8B-B14F-4D97-AF65-F5344CB8AC3E}">
        <p14:creationId xmlns:p14="http://schemas.microsoft.com/office/powerpoint/2010/main" val="3284014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3A374-EC0F-76AA-359D-9969E817A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C45CB-E39F-97B0-4547-5F34BA9A2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C974B-AE9D-1F13-9E0E-431DACD819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7014CF-E277-1C29-3538-04D40E4346FC}"/>
              </a:ext>
            </a:extLst>
          </p:cNvPr>
          <p:cNvSpPr>
            <a:spLocks noGrp="1"/>
          </p:cNvSpPr>
          <p:nvPr>
            <p:ph type="sldNum" sz="quarter" idx="5"/>
          </p:nvPr>
        </p:nvSpPr>
        <p:spPr/>
        <p:txBody>
          <a:bodyPr/>
          <a:lstStyle/>
          <a:p>
            <a:fld id="{A32F4037-46CC-6045-BE7A-CA09502B4830}" type="slidenum">
              <a:rPr lang="en-US" smtClean="0"/>
              <a:t>41</a:t>
            </a:fld>
            <a:endParaRPr lang="en-US"/>
          </a:p>
        </p:txBody>
      </p:sp>
    </p:spTree>
    <p:extLst>
      <p:ext uri="{BB962C8B-B14F-4D97-AF65-F5344CB8AC3E}">
        <p14:creationId xmlns:p14="http://schemas.microsoft.com/office/powerpoint/2010/main" val="3364364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42</a:t>
            </a:fld>
            <a:endParaRPr lang="en-US"/>
          </a:p>
        </p:txBody>
      </p:sp>
    </p:spTree>
    <p:extLst>
      <p:ext uri="{BB962C8B-B14F-4D97-AF65-F5344CB8AC3E}">
        <p14:creationId xmlns:p14="http://schemas.microsoft.com/office/powerpoint/2010/main" val="2366457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43</a:t>
            </a:fld>
            <a:endParaRPr lang="en-US"/>
          </a:p>
        </p:txBody>
      </p:sp>
    </p:spTree>
    <p:extLst>
      <p:ext uri="{BB962C8B-B14F-4D97-AF65-F5344CB8AC3E}">
        <p14:creationId xmlns:p14="http://schemas.microsoft.com/office/powerpoint/2010/main" val="217972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44</a:t>
            </a:fld>
            <a:endParaRPr lang="en-US"/>
          </a:p>
        </p:txBody>
      </p:sp>
    </p:spTree>
    <p:extLst>
      <p:ext uri="{BB962C8B-B14F-4D97-AF65-F5344CB8AC3E}">
        <p14:creationId xmlns:p14="http://schemas.microsoft.com/office/powerpoint/2010/main" val="1255829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45</a:t>
            </a:fld>
            <a:endParaRPr lang="en-US"/>
          </a:p>
        </p:txBody>
      </p:sp>
    </p:spTree>
    <p:extLst>
      <p:ext uri="{BB962C8B-B14F-4D97-AF65-F5344CB8AC3E}">
        <p14:creationId xmlns:p14="http://schemas.microsoft.com/office/powerpoint/2010/main" val="2480251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46</a:t>
            </a:fld>
            <a:endParaRPr lang="en-US"/>
          </a:p>
        </p:txBody>
      </p:sp>
    </p:spTree>
    <p:extLst>
      <p:ext uri="{BB962C8B-B14F-4D97-AF65-F5344CB8AC3E}">
        <p14:creationId xmlns:p14="http://schemas.microsoft.com/office/powerpoint/2010/main" val="163078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11</a:t>
            </a:fld>
            <a:endParaRPr lang="en-US"/>
          </a:p>
        </p:txBody>
      </p:sp>
    </p:spTree>
    <p:extLst>
      <p:ext uri="{BB962C8B-B14F-4D97-AF65-F5344CB8AC3E}">
        <p14:creationId xmlns:p14="http://schemas.microsoft.com/office/powerpoint/2010/main" val="4065942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47</a:t>
            </a:fld>
            <a:endParaRPr lang="en-US"/>
          </a:p>
        </p:txBody>
      </p:sp>
    </p:spTree>
    <p:extLst>
      <p:ext uri="{BB962C8B-B14F-4D97-AF65-F5344CB8AC3E}">
        <p14:creationId xmlns:p14="http://schemas.microsoft.com/office/powerpoint/2010/main" val="1084516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48</a:t>
            </a:fld>
            <a:endParaRPr lang="en-US"/>
          </a:p>
        </p:txBody>
      </p:sp>
    </p:spTree>
    <p:extLst>
      <p:ext uri="{BB962C8B-B14F-4D97-AF65-F5344CB8AC3E}">
        <p14:creationId xmlns:p14="http://schemas.microsoft.com/office/powerpoint/2010/main" val="2697808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49</a:t>
            </a:fld>
            <a:endParaRPr lang="en-US"/>
          </a:p>
        </p:txBody>
      </p:sp>
    </p:spTree>
    <p:extLst>
      <p:ext uri="{BB962C8B-B14F-4D97-AF65-F5344CB8AC3E}">
        <p14:creationId xmlns:p14="http://schemas.microsoft.com/office/powerpoint/2010/main" val="3691486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50</a:t>
            </a:fld>
            <a:endParaRPr lang="en-US"/>
          </a:p>
        </p:txBody>
      </p:sp>
    </p:spTree>
    <p:extLst>
      <p:ext uri="{BB962C8B-B14F-4D97-AF65-F5344CB8AC3E}">
        <p14:creationId xmlns:p14="http://schemas.microsoft.com/office/powerpoint/2010/main" val="1123900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51</a:t>
            </a:fld>
            <a:endParaRPr lang="en-US"/>
          </a:p>
        </p:txBody>
      </p:sp>
    </p:spTree>
    <p:extLst>
      <p:ext uri="{BB962C8B-B14F-4D97-AF65-F5344CB8AC3E}">
        <p14:creationId xmlns:p14="http://schemas.microsoft.com/office/powerpoint/2010/main" val="3613466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52</a:t>
            </a:fld>
            <a:endParaRPr lang="en-US"/>
          </a:p>
        </p:txBody>
      </p:sp>
    </p:spTree>
    <p:extLst>
      <p:ext uri="{BB962C8B-B14F-4D97-AF65-F5344CB8AC3E}">
        <p14:creationId xmlns:p14="http://schemas.microsoft.com/office/powerpoint/2010/main" val="1610410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53</a:t>
            </a:fld>
            <a:endParaRPr lang="en-US"/>
          </a:p>
        </p:txBody>
      </p:sp>
    </p:spTree>
    <p:extLst>
      <p:ext uri="{BB962C8B-B14F-4D97-AF65-F5344CB8AC3E}">
        <p14:creationId xmlns:p14="http://schemas.microsoft.com/office/powerpoint/2010/main" val="3212468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54</a:t>
            </a:fld>
            <a:endParaRPr lang="en-US"/>
          </a:p>
        </p:txBody>
      </p:sp>
    </p:spTree>
    <p:extLst>
      <p:ext uri="{BB962C8B-B14F-4D97-AF65-F5344CB8AC3E}">
        <p14:creationId xmlns:p14="http://schemas.microsoft.com/office/powerpoint/2010/main" val="549536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55</a:t>
            </a:fld>
            <a:endParaRPr lang="en-US"/>
          </a:p>
        </p:txBody>
      </p:sp>
    </p:spTree>
    <p:extLst>
      <p:ext uri="{BB962C8B-B14F-4D97-AF65-F5344CB8AC3E}">
        <p14:creationId xmlns:p14="http://schemas.microsoft.com/office/powerpoint/2010/main" val="3411086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56</a:t>
            </a:fld>
            <a:endParaRPr lang="en-US"/>
          </a:p>
        </p:txBody>
      </p:sp>
    </p:spTree>
    <p:extLst>
      <p:ext uri="{BB962C8B-B14F-4D97-AF65-F5344CB8AC3E}">
        <p14:creationId xmlns:p14="http://schemas.microsoft.com/office/powerpoint/2010/main" val="12348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12</a:t>
            </a:fld>
            <a:endParaRPr lang="en-US"/>
          </a:p>
        </p:txBody>
      </p:sp>
    </p:spTree>
    <p:extLst>
      <p:ext uri="{BB962C8B-B14F-4D97-AF65-F5344CB8AC3E}">
        <p14:creationId xmlns:p14="http://schemas.microsoft.com/office/powerpoint/2010/main" val="742766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57</a:t>
            </a:fld>
            <a:endParaRPr lang="en-US"/>
          </a:p>
        </p:txBody>
      </p:sp>
    </p:spTree>
    <p:extLst>
      <p:ext uri="{BB962C8B-B14F-4D97-AF65-F5344CB8AC3E}">
        <p14:creationId xmlns:p14="http://schemas.microsoft.com/office/powerpoint/2010/main" val="3329073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58</a:t>
            </a:fld>
            <a:endParaRPr lang="en-US"/>
          </a:p>
        </p:txBody>
      </p:sp>
    </p:spTree>
    <p:extLst>
      <p:ext uri="{BB962C8B-B14F-4D97-AF65-F5344CB8AC3E}">
        <p14:creationId xmlns:p14="http://schemas.microsoft.com/office/powerpoint/2010/main" val="1042627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59</a:t>
            </a:fld>
            <a:endParaRPr lang="en-US"/>
          </a:p>
        </p:txBody>
      </p:sp>
    </p:spTree>
    <p:extLst>
      <p:ext uri="{BB962C8B-B14F-4D97-AF65-F5344CB8AC3E}">
        <p14:creationId xmlns:p14="http://schemas.microsoft.com/office/powerpoint/2010/main" val="2784279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60</a:t>
            </a:fld>
            <a:endParaRPr lang="en-US"/>
          </a:p>
        </p:txBody>
      </p:sp>
    </p:spTree>
    <p:extLst>
      <p:ext uri="{BB962C8B-B14F-4D97-AF65-F5344CB8AC3E}">
        <p14:creationId xmlns:p14="http://schemas.microsoft.com/office/powerpoint/2010/main" val="3069552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61</a:t>
            </a:fld>
            <a:endParaRPr lang="en-US"/>
          </a:p>
        </p:txBody>
      </p:sp>
    </p:spTree>
    <p:extLst>
      <p:ext uri="{BB962C8B-B14F-4D97-AF65-F5344CB8AC3E}">
        <p14:creationId xmlns:p14="http://schemas.microsoft.com/office/powerpoint/2010/main" val="39023196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62</a:t>
            </a:fld>
            <a:endParaRPr lang="en-US"/>
          </a:p>
        </p:txBody>
      </p:sp>
    </p:spTree>
    <p:extLst>
      <p:ext uri="{BB962C8B-B14F-4D97-AF65-F5344CB8AC3E}">
        <p14:creationId xmlns:p14="http://schemas.microsoft.com/office/powerpoint/2010/main" val="910803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63</a:t>
            </a:fld>
            <a:endParaRPr lang="en-US"/>
          </a:p>
        </p:txBody>
      </p:sp>
    </p:spTree>
    <p:extLst>
      <p:ext uri="{BB962C8B-B14F-4D97-AF65-F5344CB8AC3E}">
        <p14:creationId xmlns:p14="http://schemas.microsoft.com/office/powerpoint/2010/main" val="1977337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136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65</a:t>
            </a:fld>
            <a:endParaRPr lang="en-US"/>
          </a:p>
        </p:txBody>
      </p:sp>
    </p:spTree>
    <p:extLst>
      <p:ext uri="{BB962C8B-B14F-4D97-AF65-F5344CB8AC3E}">
        <p14:creationId xmlns:p14="http://schemas.microsoft.com/office/powerpoint/2010/main" val="22275657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16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13</a:t>
            </a:fld>
            <a:endParaRPr lang="en-US"/>
          </a:p>
        </p:txBody>
      </p:sp>
    </p:spTree>
    <p:extLst>
      <p:ext uri="{BB962C8B-B14F-4D97-AF65-F5344CB8AC3E}">
        <p14:creationId xmlns:p14="http://schemas.microsoft.com/office/powerpoint/2010/main" val="2743405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3788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69</a:t>
            </a:fld>
            <a:endParaRPr lang="en-US"/>
          </a:p>
        </p:txBody>
      </p:sp>
    </p:spTree>
    <p:extLst>
      <p:ext uri="{BB962C8B-B14F-4D97-AF65-F5344CB8AC3E}">
        <p14:creationId xmlns:p14="http://schemas.microsoft.com/office/powerpoint/2010/main" val="2613663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77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14</a:t>
            </a:fld>
            <a:endParaRPr lang="en-US"/>
          </a:p>
        </p:txBody>
      </p:sp>
    </p:spTree>
    <p:extLst>
      <p:ext uri="{BB962C8B-B14F-4D97-AF65-F5344CB8AC3E}">
        <p14:creationId xmlns:p14="http://schemas.microsoft.com/office/powerpoint/2010/main" val="102195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15</a:t>
            </a:fld>
            <a:endParaRPr lang="en-US"/>
          </a:p>
        </p:txBody>
      </p:sp>
    </p:spTree>
    <p:extLst>
      <p:ext uri="{BB962C8B-B14F-4D97-AF65-F5344CB8AC3E}">
        <p14:creationId xmlns:p14="http://schemas.microsoft.com/office/powerpoint/2010/main" val="319262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16</a:t>
            </a:fld>
            <a:endParaRPr lang="en-US"/>
          </a:p>
        </p:txBody>
      </p:sp>
    </p:spTree>
    <p:extLst>
      <p:ext uri="{BB962C8B-B14F-4D97-AF65-F5344CB8AC3E}">
        <p14:creationId xmlns:p14="http://schemas.microsoft.com/office/powerpoint/2010/main" val="239472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93F48-28FC-5446-B693-64BAD680F382}" type="slidenum">
              <a:rPr lang="en-US" smtClean="0"/>
              <a:pPr/>
              <a:t>‹#›</a:t>
            </a:fld>
            <a:endParaRPr lang="en-US"/>
          </a:p>
        </p:txBody>
      </p:sp>
    </p:spTree>
    <p:extLst>
      <p:ext uri="{BB962C8B-B14F-4D97-AF65-F5344CB8AC3E}">
        <p14:creationId xmlns:p14="http://schemas.microsoft.com/office/powerpoint/2010/main" val="5304948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8DD8C-D53F-E74F-9247-AA4CE0B6755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530"/>
          <a:stretch/>
        </p:blipFill>
        <p:spPr>
          <a:xfrm>
            <a:off x="0" y="-14710"/>
            <a:ext cx="9144000" cy="950002"/>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4919" y="234102"/>
            <a:ext cx="1381125" cy="480632"/>
          </a:xfrm>
          <a:prstGeom prst="rect">
            <a:avLst/>
          </a:prstGeom>
        </p:spPr>
      </p:pic>
      <p:sp>
        <p:nvSpPr>
          <p:cNvPr id="12" name="Title 1">
            <a:extLst>
              <a:ext uri="{FF2B5EF4-FFF2-40B4-BE49-F238E27FC236}">
                <a16:creationId xmlns:a16="http://schemas.microsoft.com/office/drawing/2014/main" id="{156FD929-D66C-F64C-AB83-3493231E142C}"/>
              </a:ext>
            </a:extLst>
          </p:cNvPr>
          <p:cNvSpPr>
            <a:spLocks noGrp="1"/>
          </p:cNvSpPr>
          <p:nvPr>
            <p:ph type="title"/>
          </p:nvPr>
        </p:nvSpPr>
        <p:spPr>
          <a:xfrm>
            <a:off x="628650" y="95715"/>
            <a:ext cx="7886700" cy="994172"/>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5" name="Text Placeholder 5"/>
          <p:cNvSpPr>
            <a:spLocks noGrp="1"/>
          </p:cNvSpPr>
          <p:nvPr>
            <p:ph type="body" sz="quarter" idx="11"/>
          </p:nvPr>
        </p:nvSpPr>
        <p:spPr>
          <a:xfrm>
            <a:off x="626269" y="1346148"/>
            <a:ext cx="7891463" cy="2810968"/>
          </a:xfrm>
          <a:prstGeom prst="rect">
            <a:avLst/>
          </a:prstGeom>
        </p:spPr>
        <p:txBody>
          <a:bodyPr/>
          <a:lstStyle>
            <a:lvl1pPr marL="342900" indent="-3429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4" name="Footer Placeholder 3">
            <a:extLst>
              <a:ext uri="{FF2B5EF4-FFF2-40B4-BE49-F238E27FC236}">
                <a16:creationId xmlns:a16="http://schemas.microsoft.com/office/drawing/2014/main" id="{7CB9BF23-1B49-3240-B254-AE53366CEBF8}"/>
              </a:ext>
              <a:ext uri="{C183D7F6-B498-43B3-948B-1728B52AA6E4}">
                <adec:decorative xmlns:adec="http://schemas.microsoft.com/office/drawing/2017/decorative" val="1"/>
              </a:ext>
            </a:extLst>
          </p:cNvPr>
          <p:cNvSpPr>
            <a:spLocks noGrp="1"/>
          </p:cNvSpPr>
          <p:nvPr>
            <p:ph type="ftr" sz="quarter" idx="13"/>
          </p:nvPr>
        </p:nvSpPr>
        <p:spPr>
          <a:xfrm>
            <a:off x="0" y="4817778"/>
            <a:ext cx="8648192" cy="348457"/>
          </a:xfrm>
        </p:spPr>
        <p:txBody>
          <a:bodyPr/>
          <a:lstStyle>
            <a:lvl1pPr algn="l">
              <a:defRPr sz="600">
                <a:solidFill>
                  <a:schemeClr val="tx1"/>
                </a:solidFill>
                <a:latin typeface="Segoe UI" panose="020B0502040204020203" pitchFamily="34" charset="0"/>
                <a:cs typeface="Segoe UI" panose="020B0502040204020203" pitchFamily="34" charset="0"/>
              </a:defRPr>
            </a:lvl1pPr>
          </a:lstStyle>
          <a:p>
            <a:r>
              <a:rPr lang="en-US" i="1">
                <a:ea typeface="Calibri" panose="020F0502020204030204" pitchFamily="34" charset="0"/>
              </a:rPr>
              <a:t>CLOSE HOLD – DO NOT SHARE</a:t>
            </a:r>
            <a:r>
              <a:rPr lang="en-US">
                <a:ea typeface="Calibri" panose="020F0502020204030204" pitchFamily="34" charset="0"/>
              </a:rPr>
              <a:t>. </a:t>
            </a:r>
            <a:r>
              <a:rPr lang="en-US" i="1">
                <a:ea typeface="Calibri" panose="020F0502020204030204" pitchFamily="34" charset="0"/>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p>
        </p:txBody>
      </p:sp>
      <p:sp>
        <p:nvSpPr>
          <p:cNvPr id="7" name="Slide Number Placeholder 6">
            <a:extLst>
              <a:ext uri="{FF2B5EF4-FFF2-40B4-BE49-F238E27FC236}">
                <a16:creationId xmlns:a16="http://schemas.microsoft.com/office/drawing/2014/main" id="{33CEC613-7FA1-C147-902E-D538152DAE28}"/>
              </a:ext>
              <a:ext uri="{C183D7F6-B498-43B3-948B-1728B52AA6E4}">
                <adec:decorative xmlns:adec="http://schemas.microsoft.com/office/drawing/2017/decorative" val="1"/>
              </a:ext>
            </a:extLst>
          </p:cNvPr>
          <p:cNvSpPr>
            <a:spLocks noGrp="1"/>
          </p:cNvSpPr>
          <p:nvPr>
            <p:ph type="sldNum" sz="quarter" idx="14"/>
          </p:nvPr>
        </p:nvSpPr>
        <p:spPr>
          <a:xfrm>
            <a:off x="7002526" y="4816031"/>
            <a:ext cx="2057400" cy="273844"/>
          </a:xfrm>
        </p:spPr>
        <p:txBody>
          <a:bodyPr/>
          <a:lstStyle>
            <a:lvl1pPr>
              <a:defRPr>
                <a:latin typeface="Segoe UI" panose="020B0502040204020203" pitchFamily="34" charset="0"/>
                <a:cs typeface="Segoe UI" panose="020B0502040204020203" pitchFamily="34" charset="0"/>
              </a:defRPr>
            </a:lvl1pPr>
          </a:lstStyle>
          <a:p>
            <a:fld id="{A8293F48-28FC-5446-B693-64BAD680F382}" type="slidenum">
              <a:rPr lang="en-US" smtClean="0"/>
              <a:pPr/>
              <a:t>‹#›</a:t>
            </a:fld>
            <a:endParaRPr lang="en-US"/>
          </a:p>
        </p:txBody>
      </p:sp>
    </p:spTree>
    <p:extLst>
      <p:ext uri="{BB962C8B-B14F-4D97-AF65-F5344CB8AC3E}">
        <p14:creationId xmlns:p14="http://schemas.microsoft.com/office/powerpoint/2010/main" val="304706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9"/>
          <p:cNvSpPr/>
          <p:nvPr userDrawn="1"/>
        </p:nvSpPr>
        <p:spPr>
          <a:xfrm>
            <a:off x="0" y="1354238"/>
            <a:ext cx="9144000" cy="2791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CMS Logo – Centers for Medicare &amp; Medicaid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526947"/>
            <a:ext cx="1381125" cy="480632"/>
          </a:xfrm>
          <a:prstGeom prst="rect">
            <a:avLst/>
          </a:prstGeom>
        </p:spPr>
      </p:pic>
      <p:sp>
        <p:nvSpPr>
          <p:cNvPr id="5" name="Text Placeholder 5"/>
          <p:cNvSpPr>
            <a:spLocks noGrp="1"/>
          </p:cNvSpPr>
          <p:nvPr>
            <p:ph type="body" sz="quarter" idx="11" hasCustomPrompt="1"/>
          </p:nvPr>
        </p:nvSpPr>
        <p:spPr>
          <a:xfrm>
            <a:off x="3194613" y="1760815"/>
            <a:ext cx="5324354" cy="1978072"/>
          </a:xfrm>
          <a:prstGeom prst="rect">
            <a:avLst/>
          </a:prstGeom>
        </p:spPr>
        <p:txBody>
          <a:bodyPr/>
          <a:lstStyle>
            <a:lvl1pPr marL="0" indent="0">
              <a:buNone/>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Subtitle</a:t>
            </a:r>
          </a:p>
        </p:txBody>
      </p:sp>
      <p:sp>
        <p:nvSpPr>
          <p:cNvPr id="2" name="Title 1">
            <a:extLst>
              <a:ext uri="{FF2B5EF4-FFF2-40B4-BE49-F238E27FC236}">
                <a16:creationId xmlns:a16="http://schemas.microsoft.com/office/drawing/2014/main" id="{37F2E81F-8495-2946-BF21-1E3B2F03C44F}"/>
              </a:ext>
            </a:extLst>
          </p:cNvPr>
          <p:cNvSpPr>
            <a:spLocks noGrp="1"/>
          </p:cNvSpPr>
          <p:nvPr>
            <p:ph type="title"/>
          </p:nvPr>
        </p:nvSpPr>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2827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A46B-BF94-4DE4-8A25-C37DA298C9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9DFB5-D9BD-4DAD-BBBE-3A97DC2B024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0893531-0823-4CD6-8C71-9D34EE3940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C5C18-4ADE-43BE-A4FE-49635B224A41}"/>
              </a:ext>
            </a:extLst>
          </p:cNvPr>
          <p:cNvSpPr>
            <a:spLocks noGrp="1"/>
          </p:cNvSpPr>
          <p:nvPr>
            <p:ph type="sldNum" sz="quarter" idx="12"/>
          </p:nvPr>
        </p:nvSpPr>
        <p:spPr/>
        <p:txBody>
          <a:bodyPr/>
          <a:lstStyle/>
          <a:p>
            <a:fld id="{A8293F48-28FC-5446-B693-64BAD680F382}" type="slidenum">
              <a:rPr lang="en-US" smtClean="0"/>
              <a:pPr/>
              <a:t>‹#›</a:t>
            </a:fld>
            <a:endParaRPr lang="en-US"/>
          </a:p>
        </p:txBody>
      </p:sp>
    </p:spTree>
    <p:extLst>
      <p:ext uri="{BB962C8B-B14F-4D97-AF65-F5344CB8AC3E}">
        <p14:creationId xmlns:p14="http://schemas.microsoft.com/office/powerpoint/2010/main" val="119811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2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2"/>
            <a:ext cx="9143999" cy="5143499"/>
          </a:xfrm>
          <a:prstGeom prst="rect">
            <a:avLst/>
          </a:prstGeom>
        </p:spPr>
      </p:pic>
      <p:sp>
        <p:nvSpPr>
          <p:cNvPr id="17" name="bg object 17"/>
          <p:cNvSpPr/>
          <p:nvPr/>
        </p:nvSpPr>
        <p:spPr>
          <a:xfrm>
            <a:off x="0" y="1354075"/>
            <a:ext cx="9144000" cy="2791460"/>
          </a:xfrm>
          <a:custGeom>
            <a:avLst/>
            <a:gdLst/>
            <a:ahLst/>
            <a:cxnLst/>
            <a:rect l="l" t="t" r="r" b="b"/>
            <a:pathLst>
              <a:path w="9144000" h="2791460">
                <a:moveTo>
                  <a:pt x="9144000" y="0"/>
                </a:moveTo>
                <a:lnTo>
                  <a:pt x="0" y="0"/>
                </a:lnTo>
                <a:lnTo>
                  <a:pt x="0" y="2791206"/>
                </a:lnTo>
                <a:lnTo>
                  <a:pt x="9144000" y="2791206"/>
                </a:lnTo>
                <a:lnTo>
                  <a:pt x="9144000" y="0"/>
                </a:lnTo>
                <a:close/>
              </a:path>
            </a:pathLst>
          </a:custGeom>
          <a:solidFill>
            <a:srgbClr val="FFFFFF"/>
          </a:solidFill>
        </p:spPr>
        <p:txBody>
          <a:bodyPr wrap="square" lIns="0" tIns="0" rIns="0" bIns="0" rtlCol="0"/>
          <a:lstStyle/>
          <a:p>
            <a:endParaRPr sz="1800"/>
          </a:p>
        </p:txBody>
      </p:sp>
      <p:pic>
        <p:nvPicPr>
          <p:cNvPr id="18" name="bg object 18"/>
          <p:cNvPicPr/>
          <p:nvPr/>
        </p:nvPicPr>
        <p:blipFill>
          <a:blip r:embed="rId3" cstate="print"/>
          <a:stretch>
            <a:fillRect/>
          </a:stretch>
        </p:blipFill>
        <p:spPr>
          <a:xfrm>
            <a:off x="7572756" y="4528558"/>
            <a:ext cx="1379950" cy="475430"/>
          </a:xfrm>
          <a:prstGeom prst="rect">
            <a:avLst/>
          </a:prstGeom>
        </p:spPr>
      </p:pic>
      <p:sp>
        <p:nvSpPr>
          <p:cNvPr id="2" name="Holder 2"/>
          <p:cNvSpPr>
            <a:spLocks noGrp="1"/>
          </p:cNvSpPr>
          <p:nvPr>
            <p:ph type="ctrTitle"/>
          </p:nvPr>
        </p:nvSpPr>
        <p:spPr>
          <a:xfrm>
            <a:off x="176471" y="1514175"/>
            <a:ext cx="8791059" cy="45704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76471" y="2912312"/>
            <a:ext cx="8791059" cy="29084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A7944AF-E541-4D1F-B41D-3E4BD73B62C9}" type="datetime1">
              <a:rPr lang="en-US" smtClean="0"/>
              <a:t>3/18/2026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79">
              <a:lnSpc>
                <a:spcPts val="955"/>
              </a:lnSpc>
            </a:pPr>
            <a:fld id="{81D60167-4931-47E6-BA6A-407CBD079E47}" type="slidenum">
              <a:rPr lang="en-US" smtClean="0"/>
              <a:pPr marL="95879">
                <a:lnSpc>
                  <a:spcPts val="955"/>
                </a:lnSpc>
              </a:pPr>
              <a:t>‹#›</a:t>
            </a:fld>
            <a:endParaRPr lang="en-US"/>
          </a:p>
        </p:txBody>
      </p:sp>
    </p:spTree>
    <p:extLst>
      <p:ext uri="{BB962C8B-B14F-4D97-AF65-F5344CB8AC3E}">
        <p14:creationId xmlns:p14="http://schemas.microsoft.com/office/powerpoint/2010/main" val="34814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293F48-28FC-5446-B693-64BAD680F382}" type="slidenum">
              <a:rPr lang="en-US" smtClean="0"/>
              <a:pPr/>
              <a:t>‹#›</a:t>
            </a:fld>
            <a:endParaRPr lang="en-US"/>
          </a:p>
        </p:txBody>
      </p:sp>
      <p:pic>
        <p:nvPicPr>
          <p:cNvPr id="7" name="Picture 6">
            <a:extLst>
              <a:ext uri="{FF2B5EF4-FFF2-40B4-BE49-F238E27FC236}">
                <a16:creationId xmlns:a16="http://schemas.microsoft.com/office/drawing/2014/main" id="{9B43FF4D-595E-BD47-BC30-0A613B08E3C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descr="Centers for Medicare &amp; Medicaid Services logo" title="CMS Logo">
            <a:extLst>
              <a:ext uri="{FF2B5EF4-FFF2-40B4-BE49-F238E27FC236}">
                <a16:creationId xmlns:a16="http://schemas.microsoft.com/office/drawing/2014/main" id="{717B5BD8-DA40-894D-BDE7-C7B207BCCF2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476375" y="1431293"/>
            <a:ext cx="5473208" cy="1904676"/>
          </a:xfrm>
          <a:prstGeom prst="rect">
            <a:avLst/>
          </a:prstGeom>
        </p:spPr>
      </p:pic>
    </p:spTree>
    <p:extLst>
      <p:ext uri="{BB962C8B-B14F-4D97-AF65-F5344CB8AC3E}">
        <p14:creationId xmlns:p14="http://schemas.microsoft.com/office/powerpoint/2010/main" val="1110954349"/>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50" r:id="rId3"/>
    <p:sldLayoutId id="2147483753" r:id="rId4"/>
    <p:sldLayoutId id="2147483754" r:id="rId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cm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ms.gov/cciio/programs-and-initiatives/health-insurance-marketplaces/downloads/avoid-duplicate-portal-account_qrg_final.pdf"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ortal.cm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cm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ortal.cms.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nipr.com/help/look-up-your-np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ipr.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data.healthcare.gov/ffm_ab_registration_list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nipr.com/licensing-center/add-a-line-of-authorit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ata.healthcare.gov/AB-NIPR-Health-Line-Of-Authorit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data.healthcare.gov/ab-registration-completion-list" TargetMode="External"/><Relationship Id="rId4" Type="http://schemas.openxmlformats.org/officeDocument/2006/relationships/hyperlink" Target="https://nipr.com/licensing-center/add-a-line-of-authority"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hyperlink" Target="https://data.healthcare.gov/ffm_ab_registration_list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hyperlink" Target="https://data.healthcare.gov/ffm_ab_registration_list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mailto:FFMProducer-AssisterHelpDesk@cms.hhs.gov" TargetMode="External"/><Relationship Id="rId4" Type="http://schemas.openxmlformats.org/officeDocument/2006/relationships/hyperlink" Target="https://data.healthcare.gov/ab-registration-tracker/"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45/subtitle-A/subchapter-B/part-155/subpart-C/section-155.2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urrent/title-45/subtitle-A/subchapter-B/part-155/subpart-C/section-155.2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75FB6-F937-7E43-BB31-7B82E679BAB3}"/>
              </a:ext>
            </a:extLst>
          </p:cNvPr>
          <p:cNvSpPr>
            <a:spLocks noGrp="1"/>
          </p:cNvSpPr>
          <p:nvPr>
            <p:ph type="body" sz="quarter" idx="11"/>
          </p:nvPr>
        </p:nvSpPr>
        <p:spPr>
          <a:xfrm>
            <a:off x="97730" y="1481021"/>
            <a:ext cx="8937213" cy="2581463"/>
          </a:xfrm>
        </p:spPr>
        <p:txBody>
          <a:bodyPr vert="horz" lIns="91440" tIns="45720" rIns="91440" bIns="45720" rtlCol="0" anchor="t">
            <a:normAutofit fontScale="25000" lnSpcReduction="20000"/>
          </a:bodyPr>
          <a:lstStyle/>
          <a:p>
            <a:pPr>
              <a:lnSpc>
                <a:spcPct val="120000"/>
              </a:lnSpc>
              <a:spcBef>
                <a:spcPts val="0"/>
              </a:spcBef>
            </a:pPr>
            <a:r>
              <a:rPr lang="en-US" sz="12800" b="1" spc="-150">
                <a:solidFill>
                  <a:srgbClr val="1E3762"/>
                </a:solidFill>
                <a:latin typeface="Segoe UI" panose="020B0502040204020203" pitchFamily="34" charset="0"/>
                <a:ea typeface="+mn-ea"/>
                <a:cs typeface="Segoe UI" panose="020B0502040204020203" pitchFamily="34" charset="0"/>
              </a:rPr>
              <a:t>Plan Year 2026 Health Insurance Marketplace® Registration and Training for New Agents and Brokers</a:t>
            </a:r>
            <a:endParaRPr lang="en-US" sz="12800" b="1" spc="-150">
              <a:solidFill>
                <a:srgbClr val="004986"/>
              </a:solidFill>
              <a:latin typeface="Segoe UI" panose="020B0502040204020203" pitchFamily="34" charset="0"/>
              <a:cs typeface="Segoe UI" panose="020B0502040204020203" pitchFamily="34" charset="0"/>
            </a:endParaRPr>
          </a:p>
          <a:p>
            <a:pPr>
              <a:lnSpc>
                <a:spcPct val="120000"/>
              </a:lnSpc>
              <a:spcBef>
                <a:spcPts val="600"/>
              </a:spcBef>
            </a:pPr>
            <a:r>
              <a:rPr lang="en-US" sz="4900" spc="102">
                <a:solidFill>
                  <a:schemeClr val="accent1">
                    <a:lumMod val="75000"/>
                  </a:schemeClr>
                </a:solidFill>
                <a:latin typeface="Segoe UI" panose="020B0502040204020203" pitchFamily="34" charset="0"/>
                <a:ea typeface="+mn-ea"/>
                <a:cs typeface="Segoe UI" panose="020B0502040204020203" pitchFamily="34" charset="0"/>
              </a:rPr>
              <a:t>Centers for Medicare &amp; Medicaid Services (CMS)</a:t>
            </a:r>
          </a:p>
          <a:p>
            <a:pPr>
              <a:lnSpc>
                <a:spcPct val="120000"/>
              </a:lnSpc>
              <a:spcBef>
                <a:spcPts val="0"/>
              </a:spcBef>
            </a:pPr>
            <a:r>
              <a:rPr lang="en-US" sz="4900" spc="102">
                <a:solidFill>
                  <a:schemeClr val="accent1">
                    <a:lumMod val="75000"/>
                  </a:schemeClr>
                </a:solidFill>
                <a:latin typeface="Segoe UI" panose="020B0502040204020203" pitchFamily="34" charset="0"/>
                <a:ea typeface="+mn-ea"/>
                <a:cs typeface="Segoe UI" panose="020B0502040204020203" pitchFamily="34" charset="0"/>
              </a:rPr>
              <a:t>Center for Consumer Information &amp; Insurance Oversight (CCIIO)</a:t>
            </a:r>
            <a:endParaRPr lang="en-US" sz="4900" spc="102">
              <a:solidFill>
                <a:schemeClr val="bg2">
                  <a:lumMod val="50000"/>
                </a:schemeClr>
              </a:solidFill>
              <a:latin typeface="Segoe UI" panose="020B0502040204020203" pitchFamily="34" charset="0"/>
              <a:ea typeface="+mn-ea"/>
              <a:cs typeface="Segoe UI" panose="020B0502040204020203" pitchFamily="34" charset="0"/>
            </a:endParaRPr>
          </a:p>
          <a:p>
            <a:pPr>
              <a:lnSpc>
                <a:spcPct val="120000"/>
              </a:lnSpc>
              <a:spcBef>
                <a:spcPts val="600"/>
              </a:spcBef>
            </a:pPr>
            <a:r>
              <a:rPr lang="en-US" sz="4800" i="1" spc="136">
                <a:solidFill>
                  <a:schemeClr val="bg2">
                    <a:lumMod val="50000"/>
                  </a:schemeClr>
                </a:solidFill>
                <a:latin typeface="Segoe UI"/>
                <a:ea typeface="+mn-ea"/>
                <a:cs typeface="Segoe UI"/>
              </a:rPr>
              <a:t>September 16, 2025</a:t>
            </a:r>
          </a:p>
          <a:p>
            <a:pPr>
              <a:lnSpc>
                <a:spcPct val="120000"/>
              </a:lnSpc>
              <a:spcBef>
                <a:spcPts val="0"/>
              </a:spcBef>
            </a:pPr>
            <a:endParaRPr lang="en-US" sz="4900" i="1" spc="102">
              <a:solidFill>
                <a:schemeClr val="bg2">
                  <a:lumMod val="50000"/>
                </a:schemeClr>
              </a:solidFill>
              <a:latin typeface="Segoe UI" panose="020B0502040204020203" pitchFamily="34" charset="0"/>
              <a:ea typeface="+mn-ea"/>
              <a:cs typeface="Segoe UI" panose="020B0502040204020203" pitchFamily="34" charset="0"/>
            </a:endParaRPr>
          </a:p>
          <a:p>
            <a:pPr>
              <a:lnSpc>
                <a:spcPct val="120000"/>
              </a:lnSpc>
              <a:spcBef>
                <a:spcPts val="0"/>
              </a:spcBef>
            </a:pPr>
            <a:endParaRPr lang="en-US" sz="6000" spc="102">
              <a:solidFill>
                <a:schemeClr val="bg2">
                  <a:lumMod val="50000"/>
                </a:schemeClr>
              </a:solidFill>
              <a:latin typeface="Segoe UI" panose="020B0502040204020203" pitchFamily="34" charset="0"/>
              <a:ea typeface="+mn-ea"/>
              <a:cs typeface="Segoe UI"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46087DE2-47E0-0523-16FF-8FFAA27C57F1}"/>
              </a:ext>
            </a:extLst>
          </p:cNvPr>
          <p:cNvPicPr>
            <a:picLocks noChangeAspect="1"/>
          </p:cNvPicPr>
          <p:nvPr/>
        </p:nvPicPr>
        <p:blipFill>
          <a:blip r:embed="rId2"/>
          <a:stretch>
            <a:fillRect/>
          </a:stretch>
        </p:blipFill>
        <p:spPr>
          <a:xfrm>
            <a:off x="8543875" y="3636825"/>
            <a:ext cx="491068" cy="403265"/>
          </a:xfrm>
          <a:prstGeom prst="rect">
            <a:avLst/>
          </a:prstGeom>
        </p:spPr>
      </p:pic>
    </p:spTree>
    <p:extLst>
      <p:ext uri="{BB962C8B-B14F-4D97-AF65-F5344CB8AC3E}">
        <p14:creationId xmlns:p14="http://schemas.microsoft.com/office/powerpoint/2010/main" val="293024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75FB6-F937-7E43-BB31-7B82E679BAB3}"/>
              </a:ext>
            </a:extLst>
          </p:cNvPr>
          <p:cNvSpPr>
            <a:spLocks noGrp="1"/>
          </p:cNvSpPr>
          <p:nvPr>
            <p:ph type="body" sz="quarter" idx="11"/>
          </p:nvPr>
        </p:nvSpPr>
        <p:spPr>
          <a:xfrm>
            <a:off x="103393" y="1344990"/>
            <a:ext cx="8937213" cy="2786743"/>
          </a:xfrm>
        </p:spPr>
        <p:txBody>
          <a:bodyPr anchor="ctr" anchorCtr="0">
            <a:normAutofit/>
          </a:bodyPr>
          <a:lstStyle/>
          <a:p>
            <a:pPr algn="ctr">
              <a:lnSpc>
                <a:spcPct val="100000"/>
              </a:lnSpc>
              <a:spcBef>
                <a:spcPts val="0"/>
              </a:spcBef>
            </a:pPr>
            <a:r>
              <a:rPr lang="en-US" sz="3600" b="1" spc="-150">
                <a:solidFill>
                  <a:srgbClr val="1E3762"/>
                </a:solidFill>
                <a:latin typeface="Segoe UI" panose="020B0502040204020203" pitchFamily="34" charset="0"/>
                <a:ea typeface="+mn-ea"/>
                <a:cs typeface="Segoe UI" panose="020B0502040204020203" pitchFamily="34" charset="0"/>
              </a:rPr>
              <a:t>Plan Year </a:t>
            </a:r>
            <a:r>
              <a:rPr lang="en-US" sz="3600" b="1" spc="-150">
                <a:solidFill>
                  <a:srgbClr val="112E51"/>
                </a:solidFill>
                <a:latin typeface="Segoe UI" panose="020B0502040204020203" pitchFamily="34" charset="0"/>
                <a:ea typeface="+mn-ea"/>
                <a:cs typeface="Segoe UI" panose="020B0502040204020203" pitchFamily="34" charset="0"/>
              </a:rPr>
              <a:t>2026</a:t>
            </a:r>
            <a:r>
              <a:rPr lang="en-US" sz="3600" b="1" spc="-150">
                <a:solidFill>
                  <a:srgbClr val="1E3762"/>
                </a:solidFill>
                <a:latin typeface="Segoe UI" panose="020B0502040204020203" pitchFamily="34" charset="0"/>
                <a:ea typeface="+mn-ea"/>
                <a:cs typeface="Segoe UI" panose="020B0502040204020203" pitchFamily="34" charset="0"/>
              </a:rPr>
              <a:t> Health Insurance Marketplace® Registration and Training for New Agents and Brokers</a:t>
            </a:r>
          </a:p>
        </p:txBody>
      </p:sp>
    </p:spTree>
    <p:extLst>
      <p:ext uri="{BB962C8B-B14F-4D97-AF65-F5344CB8AC3E}">
        <p14:creationId xmlns:p14="http://schemas.microsoft.com/office/powerpoint/2010/main" val="389083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11</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60770A12-A036-343D-685C-E9576FA0EC4A}"/>
              </a:ext>
            </a:extLst>
          </p:cNvPr>
          <p:cNvSpPr txBox="1"/>
          <p:nvPr/>
        </p:nvSpPr>
        <p:spPr>
          <a:xfrm>
            <a:off x="228600" y="1069848"/>
            <a:ext cx="8549640" cy="2492990"/>
          </a:xfrm>
          <a:prstGeom prst="rect">
            <a:avLst/>
          </a:prstGeom>
          <a:noFill/>
        </p:spPr>
        <p:txBody>
          <a:bodyPr wrap="square" lIns="91440" tIns="45720" rIns="91440" bIns="45720" anchor="t">
            <a:spAutoFit/>
          </a:bodyPr>
          <a:lstStyle/>
          <a:p>
            <a:pPr marL="342900" indent="-342900">
              <a:spcAft>
                <a:spcPts val="600"/>
              </a:spcAft>
              <a:buFont typeface="+mj-lt"/>
              <a:buAutoNum type="arabicPeriod"/>
            </a:pPr>
            <a:r>
              <a:rPr lang="en-US" sz="1400" b="1">
                <a:solidFill>
                  <a:srgbClr val="003399"/>
                </a:solidFill>
                <a:latin typeface="Segoe UI"/>
                <a:cs typeface="Segoe UI"/>
              </a:rPr>
              <a:t>Create a CMS Enterprise Portal Account.</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Request the Agent and Broker Training Access Role.</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Remote Identity Proofing through the Identity Management (IDM) System.</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the Agent and Broker Profile on the MLMS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Confirm Completion of all Registration Steps by logging back into the CMS Enterprise Portal and printing the Completion Certificate.</a:t>
            </a:r>
          </a:p>
        </p:txBody>
      </p:sp>
    </p:spTree>
    <p:extLst>
      <p:ext uri="{BB962C8B-B14F-4D97-AF65-F5344CB8AC3E}">
        <p14:creationId xmlns:p14="http://schemas.microsoft.com/office/powerpoint/2010/main" val="192985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12</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25457"/>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If an agent or broker does not already have a CMS Enterprise Portal account*, they should navigate to </a:t>
            </a:r>
            <a:r>
              <a:rPr lang="en-US" sz="1400">
                <a:latin typeface="Segoe UI" panose="020B0502040204020203" pitchFamily="34" charset="0"/>
                <a:cs typeface="Segoe UI" panose="020B0502040204020203" pitchFamily="34" charset="0"/>
                <a:hlinkClick r:id="rId3"/>
              </a:rPr>
              <a:t>https://portal.cms.gov</a:t>
            </a:r>
            <a:r>
              <a:rPr lang="en-US" sz="1400">
                <a:latin typeface="Segoe UI" panose="020B0502040204020203" pitchFamily="34" charset="0"/>
                <a:cs typeface="Segoe UI" panose="020B0502040204020203" pitchFamily="34" charset="0"/>
              </a:rPr>
              <a:t> and click the “New User Registration” button.</a:t>
            </a:r>
          </a:p>
        </p:txBody>
      </p:sp>
      <p:grpSp>
        <p:nvGrpSpPr>
          <p:cNvPr id="3" name="Group 2">
            <a:extLst>
              <a:ext uri="{FF2B5EF4-FFF2-40B4-BE49-F238E27FC236}">
                <a16:creationId xmlns:a16="http://schemas.microsoft.com/office/drawing/2014/main" id="{5B0D8658-7960-736B-CE3F-0F082F5D23E0}"/>
              </a:ext>
            </a:extLst>
          </p:cNvPr>
          <p:cNvGrpSpPr/>
          <p:nvPr/>
        </p:nvGrpSpPr>
        <p:grpSpPr>
          <a:xfrm>
            <a:off x="1686532" y="1683728"/>
            <a:ext cx="5315994" cy="2573424"/>
            <a:chOff x="1795099" y="1592603"/>
            <a:chExt cx="5553801" cy="2688544"/>
          </a:xfrm>
        </p:grpSpPr>
        <p:pic>
          <p:nvPicPr>
            <p:cNvPr id="13" name="Picture 12">
              <a:extLst>
                <a:ext uri="{FF2B5EF4-FFF2-40B4-BE49-F238E27FC236}">
                  <a16:creationId xmlns:a16="http://schemas.microsoft.com/office/drawing/2014/main" id="{F038289B-2376-3DAB-B927-A1C6D89B5BDE}"/>
                </a:ext>
              </a:extLst>
            </p:cNvPr>
            <p:cNvPicPr>
              <a:picLocks noChangeAspect="1"/>
            </p:cNvPicPr>
            <p:nvPr/>
          </p:nvPicPr>
          <p:blipFill>
            <a:blip r:embed="rId4"/>
            <a:stretch>
              <a:fillRect/>
            </a:stretch>
          </p:blipFill>
          <p:spPr>
            <a:xfrm>
              <a:off x="1795099" y="1592603"/>
              <a:ext cx="5553801" cy="2688544"/>
            </a:xfrm>
            <a:prstGeom prst="rect">
              <a:avLst/>
            </a:prstGeom>
            <a:ln w="9525">
              <a:solidFill>
                <a:srgbClr val="000054"/>
              </a:solidFill>
            </a:ln>
            <a:effectLst>
              <a:outerShdw blurRad="292100" dist="139700" dir="2700000" algn="tl" rotWithShape="0">
                <a:srgbClr val="333333">
                  <a:alpha val="65000"/>
                </a:srgbClr>
              </a:outerShdw>
            </a:effectLst>
          </p:spPr>
        </p:pic>
        <p:sp>
          <p:nvSpPr>
            <p:cNvPr id="16" name="Freeform 214">
              <a:extLst>
                <a:ext uri="{FF2B5EF4-FFF2-40B4-BE49-F238E27FC236}">
                  <a16:creationId xmlns:a16="http://schemas.microsoft.com/office/drawing/2014/main" id="{D0D883DE-0CED-DC9A-D627-FDAD481ABE4B}"/>
                </a:ext>
              </a:extLst>
            </p:cNvPr>
            <p:cNvSpPr>
              <a:spLocks/>
            </p:cNvSpPr>
            <p:nvPr/>
          </p:nvSpPr>
          <p:spPr bwMode="auto">
            <a:xfrm>
              <a:off x="5326604" y="3807161"/>
              <a:ext cx="475971" cy="153493"/>
            </a:xfrm>
            <a:custGeom>
              <a:avLst/>
              <a:gdLst>
                <a:gd name="T0" fmla="+- 0 8560 8360"/>
                <a:gd name="T1" fmla="*/ T0 w 1088"/>
                <a:gd name="T2" fmla="+- 0 5614 5614"/>
                <a:gd name="T3" fmla="*/ 5614 h 400"/>
                <a:gd name="T4" fmla="+- 0 8360 8360"/>
                <a:gd name="T5" fmla="*/ T4 w 1088"/>
                <a:gd name="T6" fmla="+- 0 5814 5614"/>
                <a:gd name="T7" fmla="*/ 5814 h 400"/>
                <a:gd name="T8" fmla="+- 0 8560 8360"/>
                <a:gd name="T9" fmla="*/ T8 w 1088"/>
                <a:gd name="T10" fmla="+- 0 6014 5614"/>
                <a:gd name="T11" fmla="*/ 6014 h 400"/>
                <a:gd name="T12" fmla="+- 0 8560 8360"/>
                <a:gd name="T13" fmla="*/ T12 w 1088"/>
                <a:gd name="T14" fmla="+- 0 5914 5614"/>
                <a:gd name="T15" fmla="*/ 5914 h 400"/>
                <a:gd name="T16" fmla="+- 0 9448 8360"/>
                <a:gd name="T17" fmla="*/ T16 w 1088"/>
                <a:gd name="T18" fmla="+- 0 5914 5614"/>
                <a:gd name="T19" fmla="*/ 5914 h 400"/>
                <a:gd name="T20" fmla="+- 0 9448 8360"/>
                <a:gd name="T21" fmla="*/ T20 w 1088"/>
                <a:gd name="T22" fmla="+- 0 5714 5614"/>
                <a:gd name="T23" fmla="*/ 5714 h 400"/>
                <a:gd name="T24" fmla="+- 0 8560 8360"/>
                <a:gd name="T25" fmla="*/ T24 w 1088"/>
                <a:gd name="T26" fmla="+- 0 5714 5614"/>
                <a:gd name="T27" fmla="*/ 5714 h 400"/>
                <a:gd name="T28" fmla="+- 0 8560 8360"/>
                <a:gd name="T29" fmla="*/ T28 w 1088"/>
                <a:gd name="T30" fmla="+- 0 5614 5614"/>
                <a:gd name="T31" fmla="*/ 5614 h 4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88" h="400">
                  <a:moveTo>
                    <a:pt x="200" y="0"/>
                  </a:moveTo>
                  <a:lnTo>
                    <a:pt x="0" y="200"/>
                  </a:lnTo>
                  <a:lnTo>
                    <a:pt x="200" y="400"/>
                  </a:lnTo>
                  <a:lnTo>
                    <a:pt x="200" y="300"/>
                  </a:lnTo>
                  <a:lnTo>
                    <a:pt x="1088" y="300"/>
                  </a:lnTo>
                  <a:lnTo>
                    <a:pt x="1088" y="100"/>
                  </a:lnTo>
                  <a:lnTo>
                    <a:pt x="200" y="100"/>
                  </a:lnTo>
                  <a:lnTo>
                    <a:pt x="200" y="0"/>
                  </a:lnTo>
                  <a:close/>
                </a:path>
              </a:pathLst>
            </a:custGeom>
            <a:solidFill>
              <a:srgbClr val="FF0000"/>
            </a:solidFill>
            <a:ln w="9525">
              <a:noFill/>
              <a:round/>
              <a:headEnd/>
              <a:tailEnd/>
            </a:ln>
          </p:spPr>
          <p:txBody>
            <a:bodyPr rot="0" vert="horz" wrap="square" lIns="91440" tIns="45720" rIns="91440" bIns="45720" anchor="t" anchorCtr="0" upright="1">
              <a:noAutofit/>
            </a:bodyPr>
            <a:lstStyle/>
            <a:p>
              <a:endParaRPr lang="en-US"/>
            </a:p>
          </p:txBody>
        </p:sp>
      </p:grpSp>
      <p:sp>
        <p:nvSpPr>
          <p:cNvPr id="10" name="TextBox 9">
            <a:extLst>
              <a:ext uri="{FF2B5EF4-FFF2-40B4-BE49-F238E27FC236}">
                <a16:creationId xmlns:a16="http://schemas.microsoft.com/office/drawing/2014/main" id="{3AB6E151-632B-2238-071E-6671DAA9D181}"/>
              </a:ext>
            </a:extLst>
          </p:cNvPr>
          <p:cNvSpPr txBox="1"/>
          <p:nvPr/>
        </p:nvSpPr>
        <p:spPr>
          <a:xfrm>
            <a:off x="228600" y="4437074"/>
            <a:ext cx="8405114" cy="553998"/>
          </a:xfrm>
          <a:prstGeom prst="rect">
            <a:avLst/>
          </a:prstGeom>
          <a:noFill/>
        </p:spPr>
        <p:txBody>
          <a:bodyPr wrap="square">
            <a:spAutoFit/>
          </a:bodyPr>
          <a:lstStyle/>
          <a:p>
            <a:pPr marL="0" lvl="2">
              <a:spcAft>
                <a:spcPts val="600"/>
              </a:spcAft>
              <a:defRPr/>
            </a:pPr>
            <a:r>
              <a:rPr lang="en-US" sz="1000" i="1">
                <a:solidFill>
                  <a:prstClr val="black"/>
                </a:solidFill>
                <a:latin typeface="Segoe UI" panose="020B0502040204020203" pitchFamily="34" charset="0"/>
                <a:cs typeface="Segoe UI" panose="020B0502040204020203" pitchFamily="34" charset="0"/>
              </a:rPr>
              <a:t>*Agents and brokers that already have a CMS Enterprise Portal account do not need to create a new one. Agents and brokers should log in with an existing FFM User ID and password and proceed to Step 2. For agents and brokers who are unsure if they already have an FFM User ID and password, see this “</a:t>
            </a:r>
            <a:r>
              <a:rPr lang="en-US" sz="1000" i="1">
                <a:solidFill>
                  <a:prstClr val="black"/>
                </a:solidFill>
                <a:latin typeface="Segoe UI" panose="020B0502040204020203" pitchFamily="34" charset="0"/>
                <a:cs typeface="Segoe UI" panose="020B0502040204020203" pitchFamily="34" charset="0"/>
                <a:hlinkClick r:id="rId5"/>
              </a:rPr>
              <a:t>Avoiding the Creation of a Duplicate CMS Enterprise Portal Account</a:t>
            </a:r>
            <a:r>
              <a:rPr lang="en-US" sz="1000" i="1">
                <a:solidFill>
                  <a:prstClr val="black"/>
                </a:solidFill>
                <a:latin typeface="Segoe UI" panose="020B0502040204020203" pitchFamily="34" charset="0"/>
                <a:cs typeface="Segoe UI" panose="020B0502040204020203" pitchFamily="34" charset="0"/>
              </a:rPr>
              <a:t>” resource.</a:t>
            </a:r>
          </a:p>
        </p:txBody>
      </p:sp>
    </p:spTree>
    <p:extLst>
      <p:ext uri="{BB962C8B-B14F-4D97-AF65-F5344CB8AC3E}">
        <p14:creationId xmlns:p14="http://schemas.microsoft.com/office/powerpoint/2010/main" val="102217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13</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Enter “Fed” into the Access Catalog search bar.</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Select the “Federally Facilitated Marketplace (FFM)/Request for MLMS Training Access” Application and click “Next.”</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B16823DD-D149-0FA9-1C05-3606F5E46A69}"/>
              </a:ext>
            </a:extLst>
          </p:cNvPr>
          <p:cNvGrpSpPr/>
          <p:nvPr/>
        </p:nvGrpSpPr>
        <p:grpSpPr>
          <a:xfrm>
            <a:off x="768634" y="2038211"/>
            <a:ext cx="7606731" cy="2844685"/>
            <a:chOff x="720840" y="1935599"/>
            <a:chExt cx="7702319" cy="2880432"/>
          </a:xfrm>
        </p:grpSpPr>
        <p:grpSp>
          <p:nvGrpSpPr>
            <p:cNvPr id="7" name="Group 6">
              <a:extLst>
                <a:ext uri="{FF2B5EF4-FFF2-40B4-BE49-F238E27FC236}">
                  <a16:creationId xmlns:a16="http://schemas.microsoft.com/office/drawing/2014/main" id="{EC162A0C-8BA7-138F-2971-05DE2C16BF6F}"/>
                </a:ext>
              </a:extLst>
            </p:cNvPr>
            <p:cNvGrpSpPr/>
            <p:nvPr/>
          </p:nvGrpSpPr>
          <p:grpSpPr>
            <a:xfrm>
              <a:off x="720840" y="1935599"/>
              <a:ext cx="7702319" cy="2880432"/>
              <a:chOff x="720840" y="1935599"/>
              <a:chExt cx="7702319" cy="2880432"/>
            </a:xfrm>
          </p:grpSpPr>
          <p:pic>
            <p:nvPicPr>
              <p:cNvPr id="11" name="Picture 10">
                <a:extLst>
                  <a:ext uri="{FF2B5EF4-FFF2-40B4-BE49-F238E27FC236}">
                    <a16:creationId xmlns:a16="http://schemas.microsoft.com/office/drawing/2014/main" id="{835C20B5-CE40-3F56-F569-EA0CDCA24345}"/>
                  </a:ext>
                </a:extLst>
              </p:cNvPr>
              <p:cNvPicPr>
                <a:picLocks noChangeAspect="1"/>
              </p:cNvPicPr>
              <p:nvPr/>
            </p:nvPicPr>
            <p:blipFill>
              <a:blip r:embed="rId3"/>
              <a:stretch>
                <a:fillRect/>
              </a:stretch>
            </p:blipFill>
            <p:spPr>
              <a:xfrm>
                <a:off x="720840" y="1935599"/>
                <a:ext cx="7702319" cy="2880432"/>
              </a:xfrm>
              <a:prstGeom prst="rect">
                <a:avLst/>
              </a:prstGeom>
              <a:ln w="9525">
                <a:solidFill>
                  <a:srgbClr val="000054"/>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FC88EE4B-7FDC-E795-BD5E-312792EDF10C}"/>
                  </a:ext>
                </a:extLst>
              </p:cNvPr>
              <p:cNvSpPr/>
              <p:nvPr/>
            </p:nvSpPr>
            <p:spPr>
              <a:xfrm>
                <a:off x="7713133" y="1935599"/>
                <a:ext cx="592667" cy="198001"/>
              </a:xfrm>
              <a:prstGeom prst="rect">
                <a:avLst/>
              </a:prstGeom>
              <a:solidFill>
                <a:srgbClr val="112E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214">
              <a:extLst>
                <a:ext uri="{FF2B5EF4-FFF2-40B4-BE49-F238E27FC236}">
                  <a16:creationId xmlns:a16="http://schemas.microsoft.com/office/drawing/2014/main" id="{636AE663-3DA1-272C-75B7-8679BF5A609E}"/>
                </a:ext>
              </a:extLst>
            </p:cNvPr>
            <p:cNvSpPr>
              <a:spLocks/>
            </p:cNvSpPr>
            <p:nvPr/>
          </p:nvSpPr>
          <p:spPr bwMode="auto">
            <a:xfrm rot="10800000">
              <a:off x="1782756" y="3620420"/>
              <a:ext cx="475971" cy="153493"/>
            </a:xfrm>
            <a:custGeom>
              <a:avLst/>
              <a:gdLst>
                <a:gd name="T0" fmla="+- 0 8560 8360"/>
                <a:gd name="T1" fmla="*/ T0 w 1088"/>
                <a:gd name="T2" fmla="+- 0 5614 5614"/>
                <a:gd name="T3" fmla="*/ 5614 h 400"/>
                <a:gd name="T4" fmla="+- 0 8360 8360"/>
                <a:gd name="T5" fmla="*/ T4 w 1088"/>
                <a:gd name="T6" fmla="+- 0 5814 5614"/>
                <a:gd name="T7" fmla="*/ 5814 h 400"/>
                <a:gd name="T8" fmla="+- 0 8560 8360"/>
                <a:gd name="T9" fmla="*/ T8 w 1088"/>
                <a:gd name="T10" fmla="+- 0 6014 5614"/>
                <a:gd name="T11" fmla="*/ 6014 h 400"/>
                <a:gd name="T12" fmla="+- 0 8560 8360"/>
                <a:gd name="T13" fmla="*/ T12 w 1088"/>
                <a:gd name="T14" fmla="+- 0 5914 5614"/>
                <a:gd name="T15" fmla="*/ 5914 h 400"/>
                <a:gd name="T16" fmla="+- 0 9448 8360"/>
                <a:gd name="T17" fmla="*/ T16 w 1088"/>
                <a:gd name="T18" fmla="+- 0 5914 5614"/>
                <a:gd name="T19" fmla="*/ 5914 h 400"/>
                <a:gd name="T20" fmla="+- 0 9448 8360"/>
                <a:gd name="T21" fmla="*/ T20 w 1088"/>
                <a:gd name="T22" fmla="+- 0 5714 5614"/>
                <a:gd name="T23" fmla="*/ 5714 h 400"/>
                <a:gd name="T24" fmla="+- 0 8560 8360"/>
                <a:gd name="T25" fmla="*/ T24 w 1088"/>
                <a:gd name="T26" fmla="+- 0 5714 5614"/>
                <a:gd name="T27" fmla="*/ 5714 h 400"/>
                <a:gd name="T28" fmla="+- 0 8560 8360"/>
                <a:gd name="T29" fmla="*/ T28 w 1088"/>
                <a:gd name="T30" fmla="+- 0 5614 5614"/>
                <a:gd name="T31" fmla="*/ 5614 h 4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88" h="400">
                  <a:moveTo>
                    <a:pt x="200" y="0"/>
                  </a:moveTo>
                  <a:lnTo>
                    <a:pt x="0" y="200"/>
                  </a:lnTo>
                  <a:lnTo>
                    <a:pt x="200" y="400"/>
                  </a:lnTo>
                  <a:lnTo>
                    <a:pt x="200" y="300"/>
                  </a:lnTo>
                  <a:lnTo>
                    <a:pt x="1088" y="300"/>
                  </a:lnTo>
                  <a:lnTo>
                    <a:pt x="1088" y="100"/>
                  </a:lnTo>
                  <a:lnTo>
                    <a:pt x="200" y="100"/>
                  </a:lnTo>
                  <a:lnTo>
                    <a:pt x="200" y="0"/>
                  </a:lnTo>
                  <a:close/>
                </a:path>
              </a:pathLst>
            </a:custGeom>
            <a:solidFill>
              <a:srgbClr val="FF0000"/>
            </a:solidFill>
            <a:ln w="9525">
              <a:noFill/>
              <a:round/>
              <a:headEnd/>
              <a:tailEnd/>
            </a:ln>
          </p:spPr>
          <p:txBody>
            <a:bodyPr rot="0" vert="horz" wrap="square" lIns="91440" tIns="45720" rIns="91440" bIns="45720" anchor="t" anchorCtr="0" upright="1">
              <a:noAutofit/>
            </a:bodyPr>
            <a:lstStyle/>
            <a:p>
              <a:endParaRPr lang="en-US"/>
            </a:p>
          </p:txBody>
        </p:sp>
        <p:sp>
          <p:nvSpPr>
            <p:cNvPr id="13" name="Freeform 214">
              <a:extLst>
                <a:ext uri="{FF2B5EF4-FFF2-40B4-BE49-F238E27FC236}">
                  <a16:creationId xmlns:a16="http://schemas.microsoft.com/office/drawing/2014/main" id="{432C5B94-50B6-8A0F-4850-8A0B91001784}"/>
                </a:ext>
              </a:extLst>
            </p:cNvPr>
            <p:cNvSpPr>
              <a:spLocks/>
            </p:cNvSpPr>
            <p:nvPr/>
          </p:nvSpPr>
          <p:spPr bwMode="auto">
            <a:xfrm rot="10800000">
              <a:off x="1785963" y="3976729"/>
              <a:ext cx="475971" cy="153493"/>
            </a:xfrm>
            <a:custGeom>
              <a:avLst/>
              <a:gdLst>
                <a:gd name="T0" fmla="+- 0 8560 8360"/>
                <a:gd name="T1" fmla="*/ T0 w 1088"/>
                <a:gd name="T2" fmla="+- 0 5614 5614"/>
                <a:gd name="T3" fmla="*/ 5614 h 400"/>
                <a:gd name="T4" fmla="+- 0 8360 8360"/>
                <a:gd name="T5" fmla="*/ T4 w 1088"/>
                <a:gd name="T6" fmla="+- 0 5814 5614"/>
                <a:gd name="T7" fmla="*/ 5814 h 400"/>
                <a:gd name="T8" fmla="+- 0 8560 8360"/>
                <a:gd name="T9" fmla="*/ T8 w 1088"/>
                <a:gd name="T10" fmla="+- 0 6014 5614"/>
                <a:gd name="T11" fmla="*/ 6014 h 400"/>
                <a:gd name="T12" fmla="+- 0 8560 8360"/>
                <a:gd name="T13" fmla="*/ T12 w 1088"/>
                <a:gd name="T14" fmla="+- 0 5914 5614"/>
                <a:gd name="T15" fmla="*/ 5914 h 400"/>
                <a:gd name="T16" fmla="+- 0 9448 8360"/>
                <a:gd name="T17" fmla="*/ T16 w 1088"/>
                <a:gd name="T18" fmla="+- 0 5914 5614"/>
                <a:gd name="T19" fmla="*/ 5914 h 400"/>
                <a:gd name="T20" fmla="+- 0 9448 8360"/>
                <a:gd name="T21" fmla="*/ T20 w 1088"/>
                <a:gd name="T22" fmla="+- 0 5714 5614"/>
                <a:gd name="T23" fmla="*/ 5714 h 400"/>
                <a:gd name="T24" fmla="+- 0 8560 8360"/>
                <a:gd name="T25" fmla="*/ T24 w 1088"/>
                <a:gd name="T26" fmla="+- 0 5714 5614"/>
                <a:gd name="T27" fmla="*/ 5714 h 400"/>
                <a:gd name="T28" fmla="+- 0 8560 8360"/>
                <a:gd name="T29" fmla="*/ T28 w 1088"/>
                <a:gd name="T30" fmla="+- 0 5614 5614"/>
                <a:gd name="T31" fmla="*/ 5614 h 4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88" h="400">
                  <a:moveTo>
                    <a:pt x="200" y="0"/>
                  </a:moveTo>
                  <a:lnTo>
                    <a:pt x="0" y="200"/>
                  </a:lnTo>
                  <a:lnTo>
                    <a:pt x="200" y="400"/>
                  </a:lnTo>
                  <a:lnTo>
                    <a:pt x="200" y="300"/>
                  </a:lnTo>
                  <a:lnTo>
                    <a:pt x="1088" y="300"/>
                  </a:lnTo>
                  <a:lnTo>
                    <a:pt x="1088" y="100"/>
                  </a:lnTo>
                  <a:lnTo>
                    <a:pt x="200" y="100"/>
                  </a:lnTo>
                  <a:lnTo>
                    <a:pt x="200" y="0"/>
                  </a:lnTo>
                  <a:close/>
                </a:path>
              </a:pathLst>
            </a:custGeom>
            <a:solidFill>
              <a:srgbClr val="FF0000"/>
            </a:solidFill>
            <a:ln w="9525">
              <a:noFill/>
              <a:round/>
              <a:headEnd/>
              <a:tailEnd/>
            </a:ln>
          </p:spPr>
          <p:txBody>
            <a:bodyPr rot="0" vert="horz" wrap="square" lIns="91440" tIns="45720" rIns="91440" bIns="45720" anchor="t" anchorCtr="0" upright="1">
              <a:noAutofit/>
            </a:bodyPr>
            <a:lstStyle/>
            <a:p>
              <a:endParaRPr lang="en-US"/>
            </a:p>
          </p:txBody>
        </p:sp>
        <p:sp>
          <p:nvSpPr>
            <p:cNvPr id="15" name="TextBox 14">
              <a:extLst>
                <a:ext uri="{FF2B5EF4-FFF2-40B4-BE49-F238E27FC236}">
                  <a16:creationId xmlns:a16="http://schemas.microsoft.com/office/drawing/2014/main" id="{8558458A-6FF6-E0EB-7D29-B4BF2B29722C}"/>
                </a:ext>
              </a:extLst>
            </p:cNvPr>
            <p:cNvSpPr txBox="1"/>
            <p:nvPr/>
          </p:nvSpPr>
          <p:spPr>
            <a:xfrm>
              <a:off x="2311050" y="3966027"/>
              <a:ext cx="2339327" cy="182880"/>
            </a:xfrm>
            <a:prstGeom prst="rect">
              <a:avLst/>
            </a:prstGeom>
            <a:noFill/>
            <a:ln w="28575">
              <a:solidFill>
                <a:srgbClr val="FF0000"/>
              </a:solidFill>
            </a:ln>
          </p:spPr>
          <p:txBody>
            <a:bodyPr wrap="square" rtlCol="0">
              <a:spAutoFit/>
            </a:bodyPr>
            <a:lstStyle/>
            <a:p>
              <a:endParaRPr lang="en-US"/>
            </a:p>
          </p:txBody>
        </p:sp>
      </p:grpSp>
    </p:spTree>
    <p:extLst>
      <p:ext uri="{BB962C8B-B14F-4D97-AF65-F5344CB8AC3E}">
        <p14:creationId xmlns:p14="http://schemas.microsoft.com/office/powerpoint/2010/main" val="311977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14</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After reading and agreeing to the Terms &amp; Conditions, click the check box next to “I Agree to the Terms and Conditions“ and then click “Next.”</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56EF85EB-B3F6-C9FA-627B-50D7D60719C3}"/>
              </a:ext>
            </a:extLst>
          </p:cNvPr>
          <p:cNvGrpSpPr/>
          <p:nvPr/>
        </p:nvGrpSpPr>
        <p:grpSpPr>
          <a:xfrm>
            <a:off x="683200" y="1900359"/>
            <a:ext cx="7777600" cy="2827089"/>
            <a:chOff x="558136" y="1708256"/>
            <a:chExt cx="8245503" cy="2997168"/>
          </a:xfrm>
        </p:grpSpPr>
        <p:pic>
          <p:nvPicPr>
            <p:cNvPr id="5" name="Picture 4">
              <a:extLst>
                <a:ext uri="{FF2B5EF4-FFF2-40B4-BE49-F238E27FC236}">
                  <a16:creationId xmlns:a16="http://schemas.microsoft.com/office/drawing/2014/main" id="{8EB82BC8-7805-60C3-78FB-1AE386DC0D43}"/>
                </a:ext>
              </a:extLst>
            </p:cNvPr>
            <p:cNvPicPr>
              <a:picLocks noChangeAspect="1"/>
            </p:cNvPicPr>
            <p:nvPr/>
          </p:nvPicPr>
          <p:blipFill>
            <a:blip r:embed="rId3"/>
            <a:stretch>
              <a:fillRect/>
            </a:stretch>
          </p:blipFill>
          <p:spPr>
            <a:xfrm>
              <a:off x="558136" y="1708256"/>
              <a:ext cx="8245503" cy="2997168"/>
            </a:xfrm>
            <a:prstGeom prst="rect">
              <a:avLst/>
            </a:prstGeom>
            <a:ln w="9525">
              <a:solidFill>
                <a:srgbClr val="000054"/>
              </a:solid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01FBE927-2805-AB0A-F679-A4613F188D66}"/>
                </a:ext>
              </a:extLst>
            </p:cNvPr>
            <p:cNvSpPr/>
            <p:nvPr/>
          </p:nvSpPr>
          <p:spPr>
            <a:xfrm>
              <a:off x="1419012" y="4419603"/>
              <a:ext cx="626533" cy="1016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17B2759-163C-B092-D630-E1E9DF514F36}"/>
                </a:ext>
              </a:extLst>
            </p:cNvPr>
            <p:cNvSpPr/>
            <p:nvPr/>
          </p:nvSpPr>
          <p:spPr>
            <a:xfrm rot="5400000">
              <a:off x="6285402" y="4158081"/>
              <a:ext cx="323927" cy="110067"/>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184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15</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771525"/>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Clr>
                <a:schemeClr val="tx1"/>
              </a:buClr>
              <a:buFont typeface="Segoe UI,Sans-Serif" panose="020B0502040204020203" pitchFamily="34" charset="0"/>
              <a:buChar char="»"/>
            </a:pPr>
            <a:r>
              <a:rPr lang="en-US" sz="1400" b="1">
                <a:solidFill>
                  <a:srgbClr val="003399"/>
                </a:solidFill>
                <a:latin typeface="Segoe UI"/>
                <a:cs typeface="Segoe UI"/>
              </a:rPr>
              <a:t>New users</a:t>
            </a:r>
            <a:r>
              <a:rPr lang="en-US" sz="1400">
                <a:latin typeface="Segoe UI"/>
                <a:cs typeface="Segoe UI"/>
              </a:rPr>
              <a:t> trying to create a CMS Enterprise Portal Account must start with the online identity proofing process. Navigate to the CMS Enterprise Portal login webpage at </a:t>
            </a:r>
            <a:r>
              <a:rPr lang="en-US" sz="1400">
                <a:latin typeface="Segoe UI"/>
                <a:cs typeface="Segoe UI"/>
                <a:hlinkClick r:id="rId3"/>
              </a:rPr>
              <a:t>https://portal.cms.gov</a:t>
            </a:r>
            <a:r>
              <a:rPr lang="en-US" sz="1400">
                <a:latin typeface="Segoe UI"/>
                <a:cs typeface="Segoe UI"/>
              </a:rPr>
              <a:t> and ensure you have provided the following identity proofing information:</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pPr>
            <a:endParaRPr lang="en-US" sz="1600" i="1">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b="0" u="none" strike="noStrike" kern="1200" cap="none" spc="0" normalizeH="0" baseline="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4" name="Table 3">
            <a:extLst>
              <a:ext uri="{FF2B5EF4-FFF2-40B4-BE49-F238E27FC236}">
                <a16:creationId xmlns:a16="http://schemas.microsoft.com/office/drawing/2014/main" id="{49DC7A73-AB65-BC58-47F7-76765772229B}"/>
              </a:ext>
            </a:extLst>
          </p:cNvPr>
          <p:cNvGraphicFramePr>
            <a:graphicFrameLocks noGrp="1"/>
          </p:cNvGraphicFramePr>
          <p:nvPr>
            <p:extLst>
              <p:ext uri="{D42A27DB-BD31-4B8C-83A1-F6EECF244321}">
                <p14:modId xmlns:p14="http://schemas.microsoft.com/office/powerpoint/2010/main" val="1146189183"/>
              </p:ext>
            </p:extLst>
          </p:nvPr>
        </p:nvGraphicFramePr>
        <p:xfrm>
          <a:off x="478971" y="1909300"/>
          <a:ext cx="8186058" cy="3048000"/>
        </p:xfrm>
        <a:graphic>
          <a:graphicData uri="http://schemas.openxmlformats.org/drawingml/2006/table">
            <a:tbl>
              <a:tblPr bandRow="1">
                <a:tableStyleId>{5C22544A-7EE6-4342-B048-85BDC9FD1C3A}</a:tableStyleId>
              </a:tblPr>
              <a:tblGrid>
                <a:gridCol w="1900183">
                  <a:extLst>
                    <a:ext uri="{9D8B030D-6E8A-4147-A177-3AD203B41FA5}">
                      <a16:colId xmlns:a16="http://schemas.microsoft.com/office/drawing/2014/main" val="4191827756"/>
                    </a:ext>
                  </a:extLst>
                </a:gridCol>
                <a:gridCol w="6285875">
                  <a:extLst>
                    <a:ext uri="{9D8B030D-6E8A-4147-A177-3AD203B41FA5}">
                      <a16:colId xmlns:a16="http://schemas.microsoft.com/office/drawing/2014/main" val="389038741"/>
                    </a:ext>
                  </a:extLst>
                </a:gridCol>
              </a:tblGrid>
              <a:tr h="457200">
                <a:tc>
                  <a:txBody>
                    <a:bodyPr/>
                    <a:lstStyle/>
                    <a:p>
                      <a:pPr algn="ctr"/>
                      <a:r>
                        <a:rPr lang="en-US" sz="1400" b="1" kern="1200">
                          <a:solidFill>
                            <a:schemeClr val="lt1"/>
                          </a:solidFill>
                          <a:latin typeface="Segoe UI"/>
                          <a:ea typeface="+mn-ea"/>
                          <a:cs typeface="Segoe UI"/>
                        </a:rPr>
                        <a:t>Full Legal Name</a:t>
                      </a:r>
                    </a:p>
                  </a:txBody>
                  <a:tcPr anchor="ctr">
                    <a:solidFill>
                      <a:srgbClr val="000054"/>
                    </a:solidFill>
                  </a:tcPr>
                </a:tc>
                <a:tc>
                  <a:txBody>
                    <a:bodyPr/>
                    <a:lstStyle/>
                    <a:p>
                      <a:pPr algn="ctr"/>
                      <a:r>
                        <a:rPr lang="en-US" sz="1400">
                          <a:latin typeface="Segoe UI"/>
                          <a:cs typeface="Segoe UI"/>
                        </a:rPr>
                        <a:t>You must use your full legal name as listed on your identity documents. </a:t>
                      </a:r>
                    </a:p>
                    <a:p>
                      <a:pPr algn="ctr"/>
                      <a:r>
                        <a:rPr lang="en-US" sz="1400" b="1">
                          <a:solidFill>
                            <a:srgbClr val="003399"/>
                          </a:solidFill>
                          <a:latin typeface="Segoe UI"/>
                          <a:cs typeface="Segoe UI"/>
                        </a:rPr>
                        <a:t>Do not use nicknames</a:t>
                      </a:r>
                      <a:r>
                        <a:rPr lang="en-US" sz="1400">
                          <a:latin typeface="Segoe UI"/>
                          <a:cs typeface="Segoe UI"/>
                        </a:rPr>
                        <a:t>.</a:t>
                      </a:r>
                    </a:p>
                  </a:txBody>
                  <a:tcPr anchor="ctr">
                    <a:solidFill>
                      <a:srgbClr val="E7E7E7"/>
                    </a:solidFill>
                  </a:tcPr>
                </a:tc>
                <a:extLst>
                  <a:ext uri="{0D108BD9-81ED-4DB2-BD59-A6C34878D82A}">
                    <a16:rowId xmlns:a16="http://schemas.microsoft.com/office/drawing/2014/main" val="329964181"/>
                  </a:ext>
                </a:extLst>
              </a:tr>
              <a:tr h="457200">
                <a:tc>
                  <a:txBody>
                    <a:bodyPr/>
                    <a:lstStyle/>
                    <a:p>
                      <a:pPr algn="ctr"/>
                      <a:r>
                        <a:rPr lang="en-US" sz="1400" b="1" kern="1200">
                          <a:solidFill>
                            <a:schemeClr val="lt1"/>
                          </a:solidFill>
                          <a:latin typeface="Segoe UI"/>
                          <a:ea typeface="+mn-ea"/>
                          <a:cs typeface="Segoe UI"/>
                        </a:rPr>
                        <a:t>Social Security Number (SSN)</a:t>
                      </a:r>
                    </a:p>
                  </a:txBody>
                  <a:tcPr anchor="ctr">
                    <a:solidFill>
                      <a:srgbClr val="000054"/>
                    </a:solidFill>
                  </a:tcPr>
                </a:tc>
                <a:tc>
                  <a:txBody>
                    <a:bodyPr/>
                    <a:lstStyle/>
                    <a:p>
                      <a:pPr algn="ctr"/>
                      <a:r>
                        <a:rPr lang="en-US" sz="1400">
                          <a:latin typeface="Segoe UI"/>
                          <a:cs typeface="Segoe UI"/>
                        </a:rPr>
                        <a:t>Ensure that the SSN field</a:t>
                      </a:r>
                      <a:r>
                        <a:rPr lang="en-US" sz="1400" strike="noStrike">
                          <a:solidFill>
                            <a:schemeClr val="tx1"/>
                          </a:solidFill>
                          <a:latin typeface="Segoe UI"/>
                          <a:cs typeface="Segoe UI"/>
                        </a:rPr>
                        <a:t> is </a:t>
                      </a:r>
                      <a:r>
                        <a:rPr lang="en-US" sz="1400">
                          <a:latin typeface="Segoe UI"/>
                          <a:cs typeface="Segoe UI"/>
                        </a:rPr>
                        <a:t>filled in correctly.</a:t>
                      </a:r>
                    </a:p>
                  </a:txBody>
                  <a:tcPr anchor="ctr">
                    <a:solidFill>
                      <a:schemeClr val="bg1"/>
                    </a:solidFill>
                  </a:tcPr>
                </a:tc>
                <a:extLst>
                  <a:ext uri="{0D108BD9-81ED-4DB2-BD59-A6C34878D82A}">
                    <a16:rowId xmlns:a16="http://schemas.microsoft.com/office/drawing/2014/main" val="736372019"/>
                  </a:ext>
                </a:extLst>
              </a:tr>
              <a:tr h="457200">
                <a:tc>
                  <a:txBody>
                    <a:bodyPr/>
                    <a:lstStyle/>
                    <a:p>
                      <a:pPr algn="ctr"/>
                      <a:r>
                        <a:rPr lang="en-US" sz="1400" b="1" kern="1200">
                          <a:solidFill>
                            <a:schemeClr val="lt1"/>
                          </a:solidFill>
                          <a:latin typeface="Segoe UI"/>
                          <a:ea typeface="+mn-ea"/>
                          <a:cs typeface="Segoe UI"/>
                        </a:rPr>
                        <a:t>Date of Birth</a:t>
                      </a:r>
                    </a:p>
                  </a:txBody>
                  <a:tcPr anchor="ctr">
                    <a:solidFill>
                      <a:srgbClr val="000054"/>
                    </a:solidFill>
                  </a:tcPr>
                </a:tc>
                <a:tc>
                  <a:txBody>
                    <a:bodyPr/>
                    <a:lstStyle/>
                    <a:p>
                      <a:pPr marL="0" algn="ctr" defTabSz="685800" rtl="0" eaLnBrk="1" latinLnBrk="0" hangingPunct="1"/>
                      <a:r>
                        <a:rPr lang="en-US" sz="1400" kern="1200">
                          <a:solidFill>
                            <a:schemeClr val="dk1"/>
                          </a:solidFill>
                          <a:latin typeface="Segoe UI"/>
                          <a:ea typeface="+mn-ea"/>
                          <a:cs typeface="Segoe UI"/>
                        </a:rPr>
                        <a:t>Ensure that the Date of Birth field is entered accurately (month/date/year).</a:t>
                      </a:r>
                    </a:p>
                  </a:txBody>
                  <a:tcPr anchor="ctr">
                    <a:solidFill>
                      <a:srgbClr val="E7E7E7"/>
                    </a:solidFill>
                  </a:tcPr>
                </a:tc>
                <a:extLst>
                  <a:ext uri="{0D108BD9-81ED-4DB2-BD59-A6C34878D82A}">
                    <a16:rowId xmlns:a16="http://schemas.microsoft.com/office/drawing/2014/main" val="2707961344"/>
                  </a:ext>
                </a:extLst>
              </a:tr>
              <a:tr h="457200">
                <a:tc>
                  <a:txBody>
                    <a:bodyPr/>
                    <a:lstStyle/>
                    <a:p>
                      <a:pPr algn="ctr"/>
                      <a:r>
                        <a:rPr lang="en-US" sz="1400" b="1" kern="1200">
                          <a:solidFill>
                            <a:schemeClr val="lt1"/>
                          </a:solidFill>
                          <a:latin typeface="Segoe UI"/>
                          <a:ea typeface="+mn-ea"/>
                          <a:cs typeface="Segoe UI"/>
                        </a:rPr>
                        <a:t>Current Residential Address</a:t>
                      </a:r>
                    </a:p>
                  </a:txBody>
                  <a:tcPr anchor="ctr">
                    <a:solidFill>
                      <a:srgbClr val="000054"/>
                    </a:solidFill>
                  </a:tcPr>
                </a:tc>
                <a:tc>
                  <a:txBody>
                    <a:bodyPr/>
                    <a:lstStyle/>
                    <a:p>
                      <a:pPr marL="0" algn="ctr" defTabSz="685800" rtl="0" eaLnBrk="1" latinLnBrk="0" hangingPunct="1"/>
                      <a:r>
                        <a:rPr lang="en-US" sz="1400" kern="1200">
                          <a:solidFill>
                            <a:schemeClr val="dk1"/>
                          </a:solidFill>
                          <a:latin typeface="Segoe UI"/>
                          <a:ea typeface="+mn-ea"/>
                          <a:cs typeface="Segoe UI"/>
                        </a:rPr>
                        <a:t>You must use your personal/residential/home address where you receive utility bills or credit card statements. </a:t>
                      </a:r>
                      <a:r>
                        <a:rPr lang="en-US" sz="1400" b="1" kern="1200">
                          <a:solidFill>
                            <a:srgbClr val="003399"/>
                          </a:solidFill>
                          <a:latin typeface="Segoe UI"/>
                          <a:ea typeface="+mn-ea"/>
                          <a:cs typeface="Segoe UI"/>
                        </a:rPr>
                        <a:t>Do NOT use your business address</a:t>
                      </a:r>
                      <a:r>
                        <a:rPr lang="en-US" sz="1400" kern="1200">
                          <a:solidFill>
                            <a:schemeClr val="dk1"/>
                          </a:solidFill>
                          <a:latin typeface="Segoe UI"/>
                          <a:ea typeface="+mn-ea"/>
                          <a:cs typeface="Segoe UI"/>
                        </a:rPr>
                        <a:t>.</a:t>
                      </a:r>
                    </a:p>
                  </a:txBody>
                  <a:tcPr anchor="ctr">
                    <a:solidFill>
                      <a:schemeClr val="bg1"/>
                    </a:solidFill>
                  </a:tcPr>
                </a:tc>
                <a:extLst>
                  <a:ext uri="{0D108BD9-81ED-4DB2-BD59-A6C34878D82A}">
                    <a16:rowId xmlns:a16="http://schemas.microsoft.com/office/drawing/2014/main" val="4279581972"/>
                  </a:ext>
                </a:extLst>
              </a:tr>
              <a:tr h="457200">
                <a:tc>
                  <a:txBody>
                    <a:bodyPr/>
                    <a:lstStyle/>
                    <a:p>
                      <a:pPr algn="ctr"/>
                      <a:r>
                        <a:rPr lang="en-US" sz="1400" b="1" kern="1200">
                          <a:solidFill>
                            <a:schemeClr val="lt1"/>
                          </a:solidFill>
                          <a:latin typeface="Segoe UI"/>
                          <a:ea typeface="+mn-ea"/>
                          <a:cs typeface="Segoe UI"/>
                        </a:rPr>
                        <a:t>Personal Phone Number</a:t>
                      </a:r>
                    </a:p>
                  </a:txBody>
                  <a:tcPr anchor="ctr">
                    <a:solidFill>
                      <a:srgbClr val="000054"/>
                    </a:solidFill>
                  </a:tcPr>
                </a:tc>
                <a:tc>
                  <a:txBody>
                    <a:bodyPr/>
                    <a:lstStyle/>
                    <a:p>
                      <a:pPr marL="0" algn="ctr" defTabSz="685800" rtl="0" eaLnBrk="1" latinLnBrk="0" hangingPunct="1"/>
                      <a:r>
                        <a:rPr lang="en-US" sz="1400" kern="1200">
                          <a:solidFill>
                            <a:schemeClr val="dk1"/>
                          </a:solidFill>
                          <a:latin typeface="Segoe UI"/>
                          <a:ea typeface="+mn-ea"/>
                          <a:cs typeface="Segoe UI"/>
                        </a:rPr>
                        <a:t>Enter a personal landline phone number (if you have one) or a cell phone that you personally pay to use. </a:t>
                      </a:r>
                      <a:r>
                        <a:rPr lang="en-US" sz="1400" b="1" kern="1200">
                          <a:solidFill>
                            <a:srgbClr val="003399"/>
                          </a:solidFill>
                          <a:latin typeface="Segoe UI"/>
                          <a:ea typeface="+mn-ea"/>
                          <a:cs typeface="Segoe UI"/>
                        </a:rPr>
                        <a:t>Do NOT use your business phone number</a:t>
                      </a:r>
                      <a:r>
                        <a:rPr lang="en-US" sz="1400" kern="1200">
                          <a:solidFill>
                            <a:schemeClr val="dk1"/>
                          </a:solidFill>
                          <a:latin typeface="Segoe UI"/>
                          <a:ea typeface="+mn-ea"/>
                          <a:cs typeface="Segoe UI"/>
                        </a:rPr>
                        <a:t>.</a:t>
                      </a:r>
                    </a:p>
                  </a:txBody>
                  <a:tcPr anchor="ctr">
                    <a:solidFill>
                      <a:srgbClr val="E7E7E7"/>
                    </a:solidFill>
                  </a:tcPr>
                </a:tc>
                <a:extLst>
                  <a:ext uri="{0D108BD9-81ED-4DB2-BD59-A6C34878D82A}">
                    <a16:rowId xmlns:a16="http://schemas.microsoft.com/office/drawing/2014/main" val="2084925894"/>
                  </a:ext>
                </a:extLst>
              </a:tr>
              <a:tr h="457200">
                <a:tc>
                  <a:txBody>
                    <a:bodyPr/>
                    <a:lstStyle/>
                    <a:p>
                      <a:pPr algn="ctr"/>
                      <a:r>
                        <a:rPr lang="en-US" sz="1400" b="1" kern="1200">
                          <a:solidFill>
                            <a:schemeClr val="lt1"/>
                          </a:solidFill>
                          <a:latin typeface="Segoe UI"/>
                          <a:ea typeface="+mn-ea"/>
                          <a:cs typeface="Segoe UI"/>
                        </a:rPr>
                        <a:t>Personal Email Address</a:t>
                      </a:r>
                    </a:p>
                  </a:txBody>
                  <a:tcPr anchor="ctr">
                    <a:solidFill>
                      <a:srgbClr val="000054"/>
                    </a:solidFill>
                  </a:tcPr>
                </a:tc>
                <a:tc>
                  <a:txBody>
                    <a:bodyPr/>
                    <a:lstStyle/>
                    <a:p>
                      <a:pPr marL="0" algn="ctr" defTabSz="685800" rtl="0" eaLnBrk="1" latinLnBrk="0" hangingPunct="1"/>
                      <a:r>
                        <a:rPr lang="en-US" sz="1400" kern="1200">
                          <a:solidFill>
                            <a:schemeClr val="dk1"/>
                          </a:solidFill>
                          <a:latin typeface="Segoe UI"/>
                          <a:ea typeface="+mn-ea"/>
                          <a:cs typeface="Segoe UI"/>
                        </a:rPr>
                        <a:t>Enter a personal email address. </a:t>
                      </a:r>
                      <a:r>
                        <a:rPr lang="en-US" sz="1400" b="1" kern="1200">
                          <a:solidFill>
                            <a:srgbClr val="003399"/>
                          </a:solidFill>
                          <a:latin typeface="Segoe UI"/>
                          <a:ea typeface="+mn-ea"/>
                          <a:cs typeface="Segoe UI"/>
                        </a:rPr>
                        <a:t>Do NOT use your business email address</a:t>
                      </a:r>
                      <a:r>
                        <a:rPr lang="en-US" sz="1400" kern="1200">
                          <a:solidFill>
                            <a:schemeClr val="dk1"/>
                          </a:solidFill>
                          <a:latin typeface="Segoe UI"/>
                          <a:ea typeface="+mn-ea"/>
                          <a:cs typeface="Segoe UI"/>
                        </a:rPr>
                        <a:t>.</a:t>
                      </a:r>
                    </a:p>
                  </a:txBody>
                  <a:tcPr anchor="ctr">
                    <a:solidFill>
                      <a:schemeClr val="bg1"/>
                    </a:solidFill>
                  </a:tcPr>
                </a:tc>
                <a:extLst>
                  <a:ext uri="{0D108BD9-81ED-4DB2-BD59-A6C34878D82A}">
                    <a16:rowId xmlns:a16="http://schemas.microsoft.com/office/drawing/2014/main" val="91743435"/>
                  </a:ext>
                </a:extLst>
              </a:tr>
            </a:tbl>
          </a:graphicData>
        </a:graphic>
      </p:graphicFrame>
    </p:spTree>
    <p:extLst>
      <p:ext uri="{BB962C8B-B14F-4D97-AF65-F5344CB8AC3E}">
        <p14:creationId xmlns:p14="http://schemas.microsoft.com/office/powerpoint/2010/main" val="276132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16</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Enter the requested information and click “Next.”</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2E847EA2-674C-0A62-152B-637A7BB04344}"/>
              </a:ext>
            </a:extLst>
          </p:cNvPr>
          <p:cNvGrpSpPr/>
          <p:nvPr/>
        </p:nvGrpSpPr>
        <p:grpSpPr>
          <a:xfrm>
            <a:off x="1531255" y="1557842"/>
            <a:ext cx="6081490" cy="3258189"/>
            <a:chOff x="1320799" y="1469259"/>
            <a:chExt cx="6502401" cy="3483694"/>
          </a:xfrm>
        </p:grpSpPr>
        <p:pic>
          <p:nvPicPr>
            <p:cNvPr id="7" name="Picture 6">
              <a:extLst>
                <a:ext uri="{FF2B5EF4-FFF2-40B4-BE49-F238E27FC236}">
                  <a16:creationId xmlns:a16="http://schemas.microsoft.com/office/drawing/2014/main" id="{7415CA33-A287-8B74-4EC7-695A7CAB5D26}"/>
                </a:ext>
              </a:extLst>
            </p:cNvPr>
            <p:cNvPicPr>
              <a:picLocks noChangeAspect="1"/>
            </p:cNvPicPr>
            <p:nvPr/>
          </p:nvPicPr>
          <p:blipFill rotWithShape="1">
            <a:blip r:embed="rId3"/>
            <a:srcRect l="15705" t="7354" r="3534"/>
            <a:stretch/>
          </p:blipFill>
          <p:spPr>
            <a:xfrm>
              <a:off x="1320799" y="1469259"/>
              <a:ext cx="6502401" cy="3483694"/>
            </a:xfrm>
            <a:prstGeom prst="rect">
              <a:avLst/>
            </a:prstGeom>
            <a:ln w="9525">
              <a:solidFill>
                <a:srgbClr val="000054"/>
              </a:solidFill>
            </a:ln>
            <a:effectLst>
              <a:outerShdw blurRad="292100" dist="139700" dir="2700000" algn="tl" rotWithShape="0">
                <a:srgbClr val="333333">
                  <a:alpha val="65000"/>
                </a:srgbClr>
              </a:outerShdw>
            </a:effectLst>
          </p:spPr>
        </p:pic>
        <p:sp>
          <p:nvSpPr>
            <p:cNvPr id="5" name="Arrow: Left 4">
              <a:extLst>
                <a:ext uri="{FF2B5EF4-FFF2-40B4-BE49-F238E27FC236}">
                  <a16:creationId xmlns:a16="http://schemas.microsoft.com/office/drawing/2014/main" id="{BDEE4694-8241-7715-BD75-4699384DD4EE}"/>
                </a:ext>
              </a:extLst>
            </p:cNvPr>
            <p:cNvSpPr/>
            <p:nvPr/>
          </p:nvSpPr>
          <p:spPr>
            <a:xfrm rot="20472009">
              <a:off x="3826430" y="4662638"/>
              <a:ext cx="424754" cy="153383"/>
            </a:xfrm>
            <a:prstGeom prst="leftArrow">
              <a:avLst/>
            </a:prstGeom>
            <a:solidFill>
              <a:srgbClr val="FF0000"/>
            </a:solidFill>
            <a:ln w="63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639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17</a:t>
            </a:fld>
            <a:endParaRPr lang="en-US"/>
          </a:p>
        </p:txBody>
      </p:sp>
      <p:grpSp>
        <p:nvGrpSpPr>
          <p:cNvPr id="3" name="Group 2">
            <a:extLst>
              <a:ext uri="{FF2B5EF4-FFF2-40B4-BE49-F238E27FC236}">
                <a16:creationId xmlns:a16="http://schemas.microsoft.com/office/drawing/2014/main" id="{C46C873F-A9A2-CF1C-177D-9D3AF33267CB}"/>
              </a:ext>
            </a:extLst>
          </p:cNvPr>
          <p:cNvGrpSpPr/>
          <p:nvPr/>
        </p:nvGrpSpPr>
        <p:grpSpPr>
          <a:xfrm>
            <a:off x="245549" y="2573148"/>
            <a:ext cx="8648419" cy="981575"/>
            <a:chOff x="245549" y="2573148"/>
            <a:chExt cx="8648419" cy="981575"/>
          </a:xfrm>
        </p:grpSpPr>
        <p:sp>
          <p:nvSpPr>
            <p:cNvPr id="4" name="Rectangle: Rounded Corners 3">
              <a:extLst>
                <a:ext uri="{FF2B5EF4-FFF2-40B4-BE49-F238E27FC236}">
                  <a16:creationId xmlns:a16="http://schemas.microsoft.com/office/drawing/2014/main" id="{AB02AB15-2BDF-DA60-67FB-49EB6A5111E5}"/>
                </a:ext>
              </a:extLst>
            </p:cNvPr>
            <p:cNvSpPr/>
            <p:nvPr/>
          </p:nvSpPr>
          <p:spPr>
            <a:xfrm>
              <a:off x="245549" y="2573148"/>
              <a:ext cx="8648419" cy="981575"/>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597A3B3-5E01-A5F5-CB35-703F28E43911}"/>
                </a:ext>
              </a:extLst>
            </p:cNvPr>
            <p:cNvSpPr txBox="1"/>
            <p:nvPr/>
          </p:nvSpPr>
          <p:spPr>
            <a:xfrm>
              <a:off x="1250120" y="2699780"/>
              <a:ext cx="7456433" cy="715581"/>
            </a:xfrm>
            <a:prstGeom prst="rect">
              <a:avLst/>
            </a:prstGeom>
            <a:noFill/>
          </p:spPr>
          <p:txBody>
            <a:bodyPr wrap="square" lIns="91440" tIns="45720" rIns="91440" bIns="45720" rtlCol="0" anchor="t">
              <a:spAutoFit/>
            </a:bodyPr>
            <a:lstStyle/>
            <a:p>
              <a:pPr marL="0" lvl="2">
                <a:spcAft>
                  <a:spcPts val="600"/>
                </a:spcAft>
              </a:pPr>
              <a:r>
                <a:rPr lang="en-US" b="1">
                  <a:solidFill>
                    <a:srgbClr val="003399"/>
                  </a:solidFill>
                  <a:latin typeface="Segoe UI"/>
                  <a:cs typeface="Segoe UI"/>
                </a:rPr>
                <a:t>REMINDER: </a:t>
              </a:r>
              <a:r>
                <a:rPr lang="en-US" b="1">
                  <a:latin typeface="Segoe UI"/>
                  <a:cs typeface="Segoe UI"/>
                </a:rPr>
                <a:t>Agents and brokers must provide their </a:t>
              </a:r>
              <a:r>
                <a:rPr lang="en-US" b="1">
                  <a:solidFill>
                    <a:srgbClr val="003399"/>
                  </a:solidFill>
                  <a:latin typeface="Segoe UI"/>
                  <a:cs typeface="Segoe UI"/>
                </a:rPr>
                <a:t>personal</a:t>
              </a:r>
              <a:r>
                <a:rPr lang="en-US" b="1">
                  <a:latin typeface="Segoe UI"/>
                  <a:cs typeface="Segoe UI"/>
                </a:rPr>
                <a:t> home addresses, personal phone number, and personal email address to successfully Identity Proof. </a:t>
              </a:r>
              <a:r>
                <a:rPr lang="en-US" b="1">
                  <a:solidFill>
                    <a:srgbClr val="003399"/>
                  </a:solidFill>
                  <a:latin typeface="Segoe UI"/>
                  <a:cs typeface="Segoe UI"/>
                </a:rPr>
                <a:t>Do not provide work information or information for your business entity!</a:t>
              </a:r>
            </a:p>
          </p:txBody>
        </p:sp>
        <p:pic>
          <p:nvPicPr>
            <p:cNvPr id="15" name="Picture 14" descr="A close-up of a pen and paper&#10;&#10;Description automatically generated">
              <a:extLst>
                <a:ext uri="{FF2B5EF4-FFF2-40B4-BE49-F238E27FC236}">
                  <a16:creationId xmlns:a16="http://schemas.microsoft.com/office/drawing/2014/main" id="{1E4A1ABA-2E0A-5005-4048-9B6B29DBA5F3}"/>
                </a:ext>
              </a:extLst>
            </p:cNvPr>
            <p:cNvPicPr>
              <a:picLocks noChangeAspect="1"/>
            </p:cNvPicPr>
            <p:nvPr/>
          </p:nvPicPr>
          <p:blipFill>
            <a:blip r:embed="rId3"/>
            <a:stretch>
              <a:fillRect/>
            </a:stretch>
          </p:blipFill>
          <p:spPr>
            <a:xfrm>
              <a:off x="428625" y="2643188"/>
              <a:ext cx="822961" cy="821532"/>
            </a:xfrm>
            <a:prstGeom prst="rect">
              <a:avLst/>
            </a:prstGeom>
          </p:spPr>
        </p:pic>
      </p:grpSp>
    </p:spTree>
    <p:extLst>
      <p:ext uri="{BB962C8B-B14F-4D97-AF65-F5344CB8AC3E}">
        <p14:creationId xmlns:p14="http://schemas.microsoft.com/office/powerpoint/2010/main" val="611980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18</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116205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Create an FFM User ID and password.</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Choose challenge questions and provide answers, then click “Next.”</a:t>
            </a:r>
          </a:p>
          <a:p>
            <a:pPr marL="347345" lvl="2" indent="-347345">
              <a:lnSpc>
                <a:spcPct val="100000"/>
              </a:lnSpc>
              <a:spcBef>
                <a:spcPts val="0"/>
              </a:spcBef>
              <a:spcAft>
                <a:spcPts val="600"/>
              </a:spcAft>
              <a:buClr>
                <a:schemeClr val="tx1"/>
              </a:buClr>
              <a:buFont typeface="Segoe UI" panose="020B0502040204020203" pitchFamily="34" charset="0"/>
              <a:buChar char="»"/>
            </a:pPr>
            <a:r>
              <a:rPr lang="en-US" sz="1400" b="1">
                <a:solidFill>
                  <a:srgbClr val="003399"/>
                </a:solidFill>
                <a:latin typeface="Segoe UI"/>
                <a:cs typeface="Segoe UI"/>
              </a:rPr>
              <a:t>Remember: </a:t>
            </a:r>
            <a:r>
              <a:rPr lang="en-US" sz="1400">
                <a:latin typeface="Segoe UI"/>
                <a:cs typeface="Segoe UI"/>
              </a:rPr>
              <a:t>Passwords, security questions and multi-factor authentication information must </a:t>
            </a:r>
            <a:r>
              <a:rPr lang="en-US" sz="1400" b="1">
                <a:solidFill>
                  <a:srgbClr val="003399"/>
                </a:solidFill>
                <a:latin typeface="Segoe UI"/>
                <a:cs typeface="Segoe UI"/>
              </a:rPr>
              <a:t>NEVER</a:t>
            </a:r>
            <a:r>
              <a:rPr lang="en-US" sz="1400">
                <a:latin typeface="Segoe UI"/>
                <a:cs typeface="Segoe UI"/>
              </a:rPr>
              <a:t> be shared with others.</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88BD65FA-AFED-7AFB-C561-CC85F9CFCFEA}"/>
              </a:ext>
            </a:extLst>
          </p:cNvPr>
          <p:cNvGrpSpPr/>
          <p:nvPr/>
        </p:nvGrpSpPr>
        <p:grpSpPr>
          <a:xfrm>
            <a:off x="2293327" y="2280882"/>
            <a:ext cx="4557345" cy="2614841"/>
            <a:chOff x="1791267" y="1687362"/>
            <a:chExt cx="5561466" cy="3256140"/>
          </a:xfrm>
        </p:grpSpPr>
        <p:pic>
          <p:nvPicPr>
            <p:cNvPr id="9" name="Picture 8">
              <a:extLst>
                <a:ext uri="{FF2B5EF4-FFF2-40B4-BE49-F238E27FC236}">
                  <a16:creationId xmlns:a16="http://schemas.microsoft.com/office/drawing/2014/main" id="{CFF81271-68B6-73ED-168B-0CD383F7C2BC}"/>
                </a:ext>
              </a:extLst>
            </p:cNvPr>
            <p:cNvPicPr>
              <a:picLocks noChangeAspect="1"/>
            </p:cNvPicPr>
            <p:nvPr/>
          </p:nvPicPr>
          <p:blipFill>
            <a:blip r:embed="rId3"/>
            <a:stretch>
              <a:fillRect/>
            </a:stretch>
          </p:blipFill>
          <p:spPr>
            <a:xfrm>
              <a:off x="1791267" y="1687362"/>
              <a:ext cx="5561466" cy="3256140"/>
            </a:xfrm>
            <a:prstGeom prst="rect">
              <a:avLst/>
            </a:prstGeom>
            <a:ln w="9525">
              <a:solidFill>
                <a:srgbClr val="000054"/>
              </a:solidFill>
            </a:ln>
            <a:effectLst>
              <a:outerShdw blurRad="292100" dist="139700" dir="2700000" algn="tl" rotWithShape="0">
                <a:srgbClr val="333333">
                  <a:alpha val="65000"/>
                </a:srgbClr>
              </a:outerShdw>
            </a:effectLst>
          </p:spPr>
        </p:pic>
        <p:sp>
          <p:nvSpPr>
            <p:cNvPr id="5" name="Arrow: Left 4">
              <a:extLst>
                <a:ext uri="{FF2B5EF4-FFF2-40B4-BE49-F238E27FC236}">
                  <a16:creationId xmlns:a16="http://schemas.microsoft.com/office/drawing/2014/main" id="{12B5EEDC-D3A1-BE8A-31F9-BBEEB769F24F}"/>
                </a:ext>
              </a:extLst>
            </p:cNvPr>
            <p:cNvSpPr/>
            <p:nvPr/>
          </p:nvSpPr>
          <p:spPr>
            <a:xfrm rot="20472009">
              <a:off x="4728563" y="4598298"/>
              <a:ext cx="424754" cy="153383"/>
            </a:xfrm>
            <a:prstGeom prst="leftArrow">
              <a:avLst/>
            </a:prstGeom>
            <a:solidFill>
              <a:srgbClr val="FF0000"/>
            </a:solidFill>
            <a:ln w="63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54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19</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3945467"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Review the information entered, make any necessary changes, and then click “Submit User.”</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3332552E-A4FD-E5A1-754F-A6C127F902D2}"/>
              </a:ext>
            </a:extLst>
          </p:cNvPr>
          <p:cNvGrpSpPr/>
          <p:nvPr/>
        </p:nvGrpSpPr>
        <p:grpSpPr>
          <a:xfrm>
            <a:off x="4758091" y="1137204"/>
            <a:ext cx="3593213" cy="3761367"/>
            <a:chOff x="4611133" y="1014739"/>
            <a:chExt cx="3850265" cy="4030449"/>
          </a:xfrm>
        </p:grpSpPr>
        <p:pic>
          <p:nvPicPr>
            <p:cNvPr id="9" name="Picture 8">
              <a:extLst>
                <a:ext uri="{FF2B5EF4-FFF2-40B4-BE49-F238E27FC236}">
                  <a16:creationId xmlns:a16="http://schemas.microsoft.com/office/drawing/2014/main" id="{6549911E-8214-8743-E48D-A2327E00ABCD}"/>
                </a:ext>
              </a:extLst>
            </p:cNvPr>
            <p:cNvPicPr>
              <a:picLocks noChangeAspect="1"/>
            </p:cNvPicPr>
            <p:nvPr/>
          </p:nvPicPr>
          <p:blipFill>
            <a:blip r:embed="rId3"/>
            <a:stretch>
              <a:fillRect/>
            </a:stretch>
          </p:blipFill>
          <p:spPr>
            <a:xfrm>
              <a:off x="4611133" y="1014739"/>
              <a:ext cx="3850265" cy="4030449"/>
            </a:xfrm>
            <a:prstGeom prst="rect">
              <a:avLst/>
            </a:prstGeom>
            <a:ln w="9525">
              <a:solidFill>
                <a:srgbClr val="000054"/>
              </a:solidFill>
            </a:ln>
            <a:effectLst>
              <a:outerShdw blurRad="292100" dist="139700" dir="2700000" algn="tl" rotWithShape="0">
                <a:srgbClr val="333333">
                  <a:alpha val="65000"/>
                </a:srgbClr>
              </a:outerShdw>
            </a:effectLst>
          </p:spPr>
        </p:pic>
        <p:sp>
          <p:nvSpPr>
            <p:cNvPr id="5" name="Arrow: Left 4">
              <a:extLst>
                <a:ext uri="{FF2B5EF4-FFF2-40B4-BE49-F238E27FC236}">
                  <a16:creationId xmlns:a16="http://schemas.microsoft.com/office/drawing/2014/main" id="{331BAF07-4CC8-9EBD-756F-67D3B49DAA21}"/>
                </a:ext>
              </a:extLst>
            </p:cNvPr>
            <p:cNvSpPr/>
            <p:nvPr/>
          </p:nvSpPr>
          <p:spPr>
            <a:xfrm rot="20472009">
              <a:off x="5547295" y="4784671"/>
              <a:ext cx="519068" cy="164610"/>
            </a:xfrm>
            <a:prstGeom prst="leftArrow">
              <a:avLst/>
            </a:prstGeom>
            <a:solidFill>
              <a:srgbClr val="FF0000"/>
            </a:solidFill>
            <a:ln w="63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532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8518-F707-416E-B06F-7E15D4300B6E}"/>
              </a:ext>
            </a:extLst>
          </p:cNvPr>
          <p:cNvSpPr>
            <a:spLocks noGrp="1"/>
          </p:cNvSpPr>
          <p:nvPr>
            <p:ph type="title"/>
          </p:nvPr>
        </p:nvSpPr>
        <p:spPr>
          <a:xfrm>
            <a:off x="0" y="0"/>
            <a:ext cx="7498080" cy="914400"/>
          </a:xfrm>
        </p:spPr>
        <p:txBody>
          <a:bodyPr>
            <a:normAutofit/>
          </a:bodyPr>
          <a:lstStyle/>
          <a:p>
            <a:r>
              <a:rPr lang="en-US"/>
              <a:t>Disclaimer</a:t>
            </a:r>
          </a:p>
        </p:txBody>
      </p:sp>
      <p:sp>
        <p:nvSpPr>
          <p:cNvPr id="3" name="Text Placeholder 2">
            <a:extLst>
              <a:ext uri="{FF2B5EF4-FFF2-40B4-BE49-F238E27FC236}">
                <a16:creationId xmlns:a16="http://schemas.microsoft.com/office/drawing/2014/main" id="{06ED6B0B-7D5B-43AD-826C-7EF2C4183D07}"/>
              </a:ext>
            </a:extLst>
          </p:cNvPr>
          <p:cNvSpPr>
            <a:spLocks noGrp="1"/>
          </p:cNvSpPr>
          <p:nvPr>
            <p:ph type="body" sz="quarter" idx="11"/>
          </p:nvPr>
        </p:nvSpPr>
        <p:spPr>
          <a:xfrm>
            <a:off x="228600" y="1066512"/>
            <a:ext cx="8686800" cy="3657600"/>
          </a:xfrm>
        </p:spPr>
        <p:txBody>
          <a:bodyPr>
            <a:normAutofit lnSpcReduction="10000"/>
          </a:bodyPr>
          <a:lstStyle/>
          <a:p>
            <a:pPr marL="0" indent="0" algn="ctr">
              <a:lnSpc>
                <a:spcPct val="100000"/>
              </a:lnSpc>
              <a:spcBef>
                <a:spcPts val="0"/>
              </a:spcBef>
              <a:buNone/>
            </a:pPr>
            <a:r>
              <a:rPr lang="en-US" sz="1400" i="1">
                <a:latin typeface="Segoe UI" panose="020B0502040204020203" pitchFamily="34" charset="0"/>
                <a:cs typeface="Segoe UI" panose="020B0502040204020203" pitchFamily="34" charset="0"/>
              </a:rPr>
              <a:t>The information provided in this presentation is intended only as a general, informal summary of technical legal standards. It is not intended to take the place of the statutes, regulations, and formal policy guidance that it is based upon. This presentation summarizes current policy and operations as of the date it was presented. Links to certain source documents have been provided for your reference. We encourage audience members to refer to the applicable statutes, regulations, and other interpretive materials for complete and current information about the requirements that apply to them. The contents of this document do not have the force and effect of law and are not meant to bind the public in any way, unless specifically incorporated into a contract. This document is intended only to provide clarity to the public regarding existing requirements under the law.</a:t>
            </a:r>
          </a:p>
          <a:p>
            <a:pPr marL="0" indent="0" algn="ctr">
              <a:lnSpc>
                <a:spcPct val="100000"/>
              </a:lnSpc>
              <a:spcBef>
                <a:spcPts val="0"/>
              </a:spcBef>
              <a:buNone/>
            </a:pPr>
            <a:endParaRPr lang="en-US" sz="1400" i="1">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1400" i="1">
                <a:latin typeface="Segoe UI" panose="020B0502040204020203" pitchFamily="34" charset="0"/>
                <a:cs typeface="Segoe UI" panose="020B0502040204020203" pitchFamily="34" charset="0"/>
              </a:rPr>
              <a:t>This document generally is not intended for use in the State-based Marketplaces (SBMs) that do not use HealthCare.gov for eligibility and enrollment. Please review the guidance on our Agent and Broker Resources webpage (http://go.cms.gov/CCIIOAB) and Marketplace.CMS.gov to learn more. </a:t>
            </a:r>
          </a:p>
          <a:p>
            <a:pPr marL="0" indent="0" algn="ctr">
              <a:lnSpc>
                <a:spcPct val="100000"/>
              </a:lnSpc>
              <a:spcBef>
                <a:spcPts val="0"/>
              </a:spcBef>
              <a:buNone/>
            </a:pPr>
            <a:endParaRPr lang="en-US" sz="1400" i="1">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1400" i="1">
                <a:latin typeface="Segoe UI" panose="020B0502040204020203" pitchFamily="34" charset="0"/>
                <a:cs typeface="Segoe UI" panose="020B0502040204020203" pitchFamily="34" charset="0"/>
              </a:rPr>
              <a:t>Unless indicated otherwise, the general references to “Marketplace” in the presentation only include Federally-facilitated Marketplaces (FFMs) and State-based Marketplaces on the Federal Platform (SBM-FPs).</a:t>
            </a:r>
          </a:p>
          <a:p>
            <a:pPr marL="0" indent="0" algn="ctr">
              <a:lnSpc>
                <a:spcPct val="100000"/>
              </a:lnSpc>
              <a:spcBef>
                <a:spcPts val="0"/>
              </a:spcBef>
              <a:buNone/>
            </a:pPr>
            <a:endParaRPr lang="en-US" sz="1400" i="1">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1400" i="1">
                <a:latin typeface="Segoe UI" panose="020B0502040204020203" pitchFamily="34" charset="0"/>
                <a:cs typeface="Segoe UI" panose="020B0502040204020203" pitchFamily="34" charset="0"/>
              </a:rPr>
              <a:t>This communication was printed, published, or produced and disseminated at U.S. taxpayer expense.</a:t>
            </a:r>
          </a:p>
        </p:txBody>
      </p:sp>
      <p:sp>
        <p:nvSpPr>
          <p:cNvPr id="5" name="Slide Number Placeholder 4">
            <a:extLst>
              <a:ext uri="{FF2B5EF4-FFF2-40B4-BE49-F238E27FC236}">
                <a16:creationId xmlns:a16="http://schemas.microsoft.com/office/drawing/2014/main" id="{54201437-CC38-4219-992E-58D15C404224}"/>
              </a:ext>
            </a:extLst>
          </p:cNvPr>
          <p:cNvSpPr>
            <a:spLocks noGrp="1"/>
          </p:cNvSpPr>
          <p:nvPr>
            <p:ph type="sldNum" sz="quarter" idx="14"/>
          </p:nvPr>
        </p:nvSpPr>
        <p:spPr/>
        <p:txBody>
          <a:bodyPr/>
          <a:lstStyle/>
          <a:p>
            <a:fld id="{A8293F48-28FC-5446-B693-64BAD680F382}" type="slidenum">
              <a:rPr lang="en-US" smtClean="0"/>
              <a:pPr/>
              <a:t>2</a:t>
            </a:fld>
            <a:endParaRPr lang="en-US"/>
          </a:p>
        </p:txBody>
      </p:sp>
    </p:spTree>
    <p:extLst>
      <p:ext uri="{BB962C8B-B14F-4D97-AF65-F5344CB8AC3E}">
        <p14:creationId xmlns:p14="http://schemas.microsoft.com/office/powerpoint/2010/main" val="164005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20</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The Confirmation page is displayed to acknowledge successful registration.</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The agent or broker will receive an email at the address listed in their account, notifying them that their account was successfully created.</a:t>
            </a:r>
          </a:p>
          <a:p>
            <a:pPr marL="347472" lvl="2" indent="-347472">
              <a:lnSpc>
                <a:spcPct val="100000"/>
              </a:lnSpc>
              <a:spcBef>
                <a:spcPts val="0"/>
              </a:spcBef>
              <a:spcAft>
                <a:spcPts val="600"/>
              </a:spcAft>
              <a:buFont typeface="Segoe UI" panose="020B0502040204020203" pitchFamily="34" charset="0"/>
              <a:buChar cha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D51EA09E-F95B-8723-FE44-E7375CB2E743}"/>
              </a:ext>
            </a:extLst>
          </p:cNvPr>
          <p:cNvSpPr/>
          <p:nvPr/>
        </p:nvSpPr>
        <p:spPr>
          <a:xfrm>
            <a:off x="701712" y="4289312"/>
            <a:ext cx="7659389" cy="62411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B7ACE080-FE07-D340-C3CD-1F5E8714C823}"/>
              </a:ext>
            </a:extLst>
          </p:cNvPr>
          <p:cNvSpPr>
            <a:spLocks noChangeArrowheads="1"/>
          </p:cNvSpPr>
          <p:nvPr/>
        </p:nvSpPr>
        <p:spPr bwMode="auto">
          <a:xfrm>
            <a:off x="782899" y="4191922"/>
            <a:ext cx="7659389" cy="624110"/>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200" b="1">
                <a:solidFill>
                  <a:srgbClr val="000054"/>
                </a:solidFill>
                <a:latin typeface="Segoe UI" panose="020B0502040204020203" pitchFamily="34" charset="0"/>
                <a:cs typeface="Segoe UI" panose="020B0502040204020203" pitchFamily="34" charset="0"/>
              </a:rPr>
              <a:t>Note:</a:t>
            </a:r>
            <a:r>
              <a:rPr lang="en-US" sz="1200">
                <a:latin typeface="Segoe UI" panose="020B0502040204020203" pitchFamily="34" charset="0"/>
                <a:cs typeface="Segoe UI" panose="020B0502040204020203" pitchFamily="34" charset="0"/>
              </a:rPr>
              <a:t> You will be required to log in </a:t>
            </a:r>
            <a:r>
              <a:rPr lang="en-US" sz="1200" u="sng">
                <a:latin typeface="Segoe UI" panose="020B0502040204020203" pitchFamily="34" charset="0"/>
                <a:cs typeface="Segoe UI" panose="020B0502040204020203" pitchFamily="34" charset="0"/>
              </a:rPr>
              <a:t>every 60 days</a:t>
            </a:r>
            <a:r>
              <a:rPr lang="en-US" sz="1200">
                <a:latin typeface="Segoe UI" panose="020B0502040204020203" pitchFamily="34" charset="0"/>
                <a:cs typeface="Segoe UI" panose="020B0502040204020203" pitchFamily="34" charset="0"/>
              </a:rPr>
              <a:t> for your account password to remain active. After 60 days of inactivity, users will have to reset their passwords to regain access to their account.</a:t>
            </a:r>
          </a:p>
        </p:txBody>
      </p:sp>
      <p:pic>
        <p:nvPicPr>
          <p:cNvPr id="10" name="Picture 9">
            <a:extLst>
              <a:ext uri="{FF2B5EF4-FFF2-40B4-BE49-F238E27FC236}">
                <a16:creationId xmlns:a16="http://schemas.microsoft.com/office/drawing/2014/main" id="{210D116C-BE98-630D-0E49-CD3BEC035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5" t="2482" r="2305" b="29369"/>
          <a:stretch/>
        </p:blipFill>
        <p:spPr bwMode="auto">
          <a:xfrm>
            <a:off x="1248302" y="2199827"/>
            <a:ext cx="6647395" cy="1516880"/>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1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1: Create a CMS Enterprise Portal Account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21</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5992"/>
            <a:ext cx="8686800" cy="82336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Clr>
                <a:schemeClr val="tx1"/>
              </a:buClr>
              <a:buFont typeface="Segoe UI" panose="020B0502040204020203" pitchFamily="34" charset="0"/>
              <a:buChar char="»"/>
            </a:pPr>
            <a:r>
              <a:rPr lang="en-US" sz="1400" b="1">
                <a:solidFill>
                  <a:srgbClr val="003399"/>
                </a:solidFill>
                <a:latin typeface="Segoe UI" panose="020B0502040204020203" pitchFamily="34" charset="0"/>
                <a:cs typeface="Segoe UI" panose="020B0502040204020203" pitchFamily="34" charset="0"/>
              </a:rPr>
              <a:t>Multi-factor Authentication (MFA)</a:t>
            </a:r>
            <a:r>
              <a:rPr lang="en-US" sz="1400">
                <a:latin typeface="Segoe UI" panose="020B0502040204020203" pitchFamily="34" charset="0"/>
                <a:cs typeface="Segoe UI" panose="020B0502040204020203" pitchFamily="34" charset="0"/>
              </a:rPr>
              <a:t> is required for all agents and brokers. The first time an agent or broker logs in after creating an account, they will be prompted to select an MFA device. The agent or broker will receive a code through this device each time they log in. </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F43CFAED-B79E-4DDA-5569-EFD9DB2F35FA}"/>
              </a:ext>
            </a:extLst>
          </p:cNvPr>
          <p:cNvPicPr>
            <a:picLocks noChangeAspect="1"/>
          </p:cNvPicPr>
          <p:nvPr/>
        </p:nvPicPr>
        <p:blipFill>
          <a:blip r:embed="rId3"/>
          <a:stretch>
            <a:fillRect/>
          </a:stretch>
        </p:blipFill>
        <p:spPr>
          <a:xfrm>
            <a:off x="2983930" y="2042993"/>
            <a:ext cx="3176140" cy="2813903"/>
          </a:xfrm>
          <a:prstGeom prst="rect">
            <a:avLst/>
          </a:prstGeom>
          <a:ln w="9525">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753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2: Request the Agent and Broker Training Access Role</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22</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326791" y="1295353"/>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38477864-E6BB-E360-BCC6-8314091BCD15}"/>
              </a:ext>
            </a:extLst>
          </p:cNvPr>
          <p:cNvSpPr txBox="1"/>
          <p:nvPr/>
        </p:nvSpPr>
        <p:spPr>
          <a:xfrm>
            <a:off x="228600" y="1069848"/>
            <a:ext cx="8549640" cy="2492990"/>
          </a:xfrm>
          <a:prstGeom prst="rect">
            <a:avLst/>
          </a:prstGeom>
          <a:noFill/>
        </p:spPr>
        <p:txBody>
          <a:bodyPr wrap="square">
            <a:spAutoFit/>
          </a:bodyPr>
          <a:lstStyle/>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Create a CMS Enterprise Portal Account.</a:t>
            </a:r>
          </a:p>
          <a:p>
            <a:pPr marL="342900" indent="-342900">
              <a:spcAft>
                <a:spcPts val="600"/>
              </a:spcAft>
              <a:buFont typeface="+mj-lt"/>
              <a:buAutoNum type="arabicPeriod"/>
            </a:pPr>
            <a:r>
              <a:rPr lang="en-US" sz="1400" b="1">
                <a:solidFill>
                  <a:srgbClr val="003399"/>
                </a:solidFill>
                <a:latin typeface="Segoe UI" panose="020B0502040204020203" pitchFamily="34" charset="0"/>
                <a:cs typeface="Segoe UI" panose="020B0502040204020203" pitchFamily="34" charset="0"/>
              </a:rPr>
              <a:t>Request the Agent and Broker Training Access Role.</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Remote Identity Proofing through the IDM System.</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the Agent and Broker Profile on the MLMS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Confirm Completion of all Registration Steps by logging back into the CMS Enterprise Portal and printing the Completion Certificate.</a:t>
            </a:r>
          </a:p>
        </p:txBody>
      </p:sp>
    </p:spTree>
    <p:extLst>
      <p:ext uri="{BB962C8B-B14F-4D97-AF65-F5344CB8AC3E}">
        <p14:creationId xmlns:p14="http://schemas.microsoft.com/office/powerpoint/2010/main" val="349727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2: Request the Agent and Broker Training Access Role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23</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3727325" cy="2900449"/>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Once an account creation notification is received via email, or after waiting a few minutes for the system to update, log back into the CMS Enterprise Portal at </a:t>
            </a:r>
            <a:r>
              <a:rPr lang="en-US" sz="1400">
                <a:latin typeface="Segoe UI" panose="020B0502040204020203" pitchFamily="34" charset="0"/>
                <a:cs typeface="Segoe UI" panose="020B0502040204020203" pitchFamily="34" charset="0"/>
                <a:hlinkClick r:id="rId3"/>
              </a:rPr>
              <a:t>https://portal.cms.gov</a:t>
            </a:r>
            <a:r>
              <a:rPr lang="en-US" sz="1400">
                <a:latin typeface="Segoe UI" panose="020B0502040204020203" pitchFamily="34" charset="0"/>
                <a:cs typeface="Segoe UI" panose="020B0502040204020203" pitchFamily="34" charset="0"/>
              </a:rPr>
              <a:t>. </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Enter the</a:t>
            </a:r>
            <a:r>
              <a:rPr lang="en-US" sz="1400">
                <a:solidFill>
                  <a:srgbClr val="FF0000"/>
                </a:solidFill>
                <a:latin typeface="Segoe UI" panose="020B0502040204020203" pitchFamily="34" charset="0"/>
                <a:cs typeface="Segoe UI" panose="020B0502040204020203" pitchFamily="34" charset="0"/>
              </a:rPr>
              <a:t> </a:t>
            </a:r>
            <a:r>
              <a:rPr lang="en-US" sz="1400">
                <a:latin typeface="Segoe UI" panose="020B0502040204020203" pitchFamily="34" charset="0"/>
                <a:cs typeface="Segoe UI" panose="020B0502040204020203" pitchFamily="34" charset="0"/>
              </a:rPr>
              <a:t>FFM User ID and the password created when setting up the CMS Enterprise Portal account in Step 1.</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After reading the terms and conditions, click the check box next to “Agree to our Terms &amp; Conditions” and then click “Login.”</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79BE3838-AB08-473B-D941-598781274CF4}"/>
              </a:ext>
            </a:extLst>
          </p:cNvPr>
          <p:cNvGrpSpPr/>
          <p:nvPr/>
        </p:nvGrpSpPr>
        <p:grpSpPr>
          <a:xfrm>
            <a:off x="4835783" y="1046406"/>
            <a:ext cx="3012817" cy="2949856"/>
            <a:chOff x="4835783" y="1030078"/>
            <a:chExt cx="3012817" cy="2949856"/>
          </a:xfrm>
        </p:grpSpPr>
        <p:pic>
          <p:nvPicPr>
            <p:cNvPr id="20" name="Picture 19">
              <a:extLst>
                <a:ext uri="{FF2B5EF4-FFF2-40B4-BE49-F238E27FC236}">
                  <a16:creationId xmlns:a16="http://schemas.microsoft.com/office/drawing/2014/main" id="{569F09F0-8083-FE74-C3EB-D57A78F7B6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39" t="5530" r="5731" b="6902"/>
            <a:stretch/>
          </p:blipFill>
          <p:spPr bwMode="auto">
            <a:xfrm>
              <a:off x="5090160" y="1030078"/>
              <a:ext cx="2758440" cy="2949856"/>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Freeform 185">
              <a:extLst>
                <a:ext uri="{FF2B5EF4-FFF2-40B4-BE49-F238E27FC236}">
                  <a16:creationId xmlns:a16="http://schemas.microsoft.com/office/drawing/2014/main" id="{60F5BBA7-FD02-290E-71C9-2EF25BFF9DF5}"/>
                </a:ext>
              </a:extLst>
            </p:cNvPr>
            <p:cNvSpPr>
              <a:spLocks/>
            </p:cNvSpPr>
            <p:nvPr/>
          </p:nvSpPr>
          <p:spPr bwMode="auto">
            <a:xfrm>
              <a:off x="4835783" y="2334682"/>
              <a:ext cx="508753" cy="184212"/>
            </a:xfrm>
            <a:custGeom>
              <a:avLst/>
              <a:gdLst>
                <a:gd name="T0" fmla="+- 0 9760 8880"/>
                <a:gd name="T1" fmla="*/ T0 w 1089"/>
                <a:gd name="T2" fmla="+- 0 3003 3003"/>
                <a:gd name="T3" fmla="*/ 3003 h 417"/>
                <a:gd name="T4" fmla="+- 0 9760 8880"/>
                <a:gd name="T5" fmla="*/ T4 w 1089"/>
                <a:gd name="T6" fmla="+- 0 3107 3003"/>
                <a:gd name="T7" fmla="*/ 3107 h 417"/>
                <a:gd name="T8" fmla="+- 0 8880 8880"/>
                <a:gd name="T9" fmla="*/ T8 w 1089"/>
                <a:gd name="T10" fmla="+- 0 3107 3003"/>
                <a:gd name="T11" fmla="*/ 3107 h 417"/>
                <a:gd name="T12" fmla="+- 0 8880 8880"/>
                <a:gd name="T13" fmla="*/ T12 w 1089"/>
                <a:gd name="T14" fmla="+- 0 3315 3003"/>
                <a:gd name="T15" fmla="*/ 3315 h 417"/>
                <a:gd name="T16" fmla="+- 0 9760 8880"/>
                <a:gd name="T17" fmla="*/ T16 w 1089"/>
                <a:gd name="T18" fmla="+- 0 3315 3003"/>
                <a:gd name="T19" fmla="*/ 3315 h 417"/>
                <a:gd name="T20" fmla="+- 0 9760 8880"/>
                <a:gd name="T21" fmla="*/ T20 w 1089"/>
                <a:gd name="T22" fmla="+- 0 3419 3003"/>
                <a:gd name="T23" fmla="*/ 3419 h 417"/>
                <a:gd name="T24" fmla="+- 0 9968 8880"/>
                <a:gd name="T25" fmla="*/ T24 w 1089"/>
                <a:gd name="T26" fmla="+- 0 3211 3003"/>
                <a:gd name="T27" fmla="*/ 3211 h 417"/>
                <a:gd name="T28" fmla="+- 0 9760 8880"/>
                <a:gd name="T29" fmla="*/ T28 w 1089"/>
                <a:gd name="T30" fmla="+- 0 3003 3003"/>
                <a:gd name="T31" fmla="*/ 3003 h 4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89" h="417">
                  <a:moveTo>
                    <a:pt x="880" y="0"/>
                  </a:moveTo>
                  <a:lnTo>
                    <a:pt x="880" y="104"/>
                  </a:lnTo>
                  <a:lnTo>
                    <a:pt x="0" y="104"/>
                  </a:lnTo>
                  <a:lnTo>
                    <a:pt x="0" y="312"/>
                  </a:lnTo>
                  <a:lnTo>
                    <a:pt x="880" y="312"/>
                  </a:lnTo>
                  <a:lnTo>
                    <a:pt x="880" y="416"/>
                  </a:lnTo>
                  <a:lnTo>
                    <a:pt x="1088" y="208"/>
                  </a:lnTo>
                  <a:lnTo>
                    <a:pt x="88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Rectangle 3">
            <a:extLst>
              <a:ext uri="{FF2B5EF4-FFF2-40B4-BE49-F238E27FC236}">
                <a16:creationId xmlns:a16="http://schemas.microsoft.com/office/drawing/2014/main" id="{434B37AB-24FE-3708-9622-AD1CA5A7E85F}"/>
              </a:ext>
            </a:extLst>
          </p:cNvPr>
          <p:cNvSpPr/>
          <p:nvPr/>
        </p:nvSpPr>
        <p:spPr>
          <a:xfrm>
            <a:off x="701712" y="4234734"/>
            <a:ext cx="7659389" cy="757312"/>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4CB8DEBF-E096-6262-B0E2-6DC5876A5098}"/>
              </a:ext>
            </a:extLst>
          </p:cNvPr>
          <p:cNvSpPr>
            <a:spLocks noChangeArrowheads="1"/>
          </p:cNvSpPr>
          <p:nvPr/>
        </p:nvSpPr>
        <p:spPr bwMode="auto">
          <a:xfrm>
            <a:off x="782899" y="4137344"/>
            <a:ext cx="7659389" cy="757312"/>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200" b="1">
                <a:solidFill>
                  <a:srgbClr val="000054"/>
                </a:solidFill>
                <a:latin typeface="Segoe UI" panose="020B0502040204020203" pitchFamily="34" charset="0"/>
                <a:cs typeface="Segoe UI" panose="020B0502040204020203" pitchFamily="34" charset="0"/>
              </a:rPr>
              <a:t>Note:</a:t>
            </a:r>
            <a:r>
              <a:rPr lang="en-US" sz="1200">
                <a:latin typeface="Segoe UI" panose="020B0502040204020203" pitchFamily="34" charset="0"/>
                <a:cs typeface="Segoe UI" panose="020B0502040204020203" pitchFamily="34" charset="0"/>
              </a:rPr>
              <a:t> Even if an agent or broker participated in the Marketplace for prior Plan Years 2014 through 2024, they will need to request the FFM Agent and Broker training access role when they log in to their CMS Enterprise Portal account if they did not complete registration for Plan Year 2025.</a:t>
            </a:r>
          </a:p>
        </p:txBody>
      </p:sp>
    </p:spTree>
    <p:extLst>
      <p:ext uri="{BB962C8B-B14F-4D97-AF65-F5344CB8AC3E}">
        <p14:creationId xmlns:p14="http://schemas.microsoft.com/office/powerpoint/2010/main" val="322505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2: Request the Agent and Broker Training Access Role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24</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Upon log in, the agent or broker will be prompted to enter an MFA code received through the device registered in Step 1.</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C5AAD092-A080-2CE9-9F99-6C4742E5626E}"/>
              </a:ext>
            </a:extLst>
          </p:cNvPr>
          <p:cNvPicPr>
            <a:picLocks noChangeAspect="1"/>
          </p:cNvPicPr>
          <p:nvPr/>
        </p:nvPicPr>
        <p:blipFill>
          <a:blip r:embed="rId3"/>
          <a:stretch>
            <a:fillRect/>
          </a:stretch>
        </p:blipFill>
        <p:spPr>
          <a:xfrm>
            <a:off x="2710190" y="1735618"/>
            <a:ext cx="3723619" cy="3080413"/>
          </a:xfrm>
          <a:prstGeom prst="rect">
            <a:avLst/>
          </a:prstGeom>
          <a:ln w="9525">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386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2: Request the Agent and Broker Training Access Role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25</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515728"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Once logged in, on the “My Portal” page, click the “Add Application” button to access the Application Catalog.</a:t>
            </a:r>
            <a:endParaRPr lang="en-US">
              <a:latin typeface="Segoe UI"/>
              <a:cs typeface="Segoe UI"/>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D9C3ADDB-327D-71AD-55C5-92CD84EF559D}"/>
              </a:ext>
            </a:extLst>
          </p:cNvPr>
          <p:cNvGrpSpPr/>
          <p:nvPr/>
        </p:nvGrpSpPr>
        <p:grpSpPr>
          <a:xfrm>
            <a:off x="651600" y="2558925"/>
            <a:ext cx="7840800" cy="635397"/>
            <a:chOff x="651600" y="2314055"/>
            <a:chExt cx="7840800" cy="635397"/>
          </a:xfrm>
        </p:grpSpPr>
        <p:pic>
          <p:nvPicPr>
            <p:cNvPr id="4" name="Picture 3">
              <a:extLst>
                <a:ext uri="{FF2B5EF4-FFF2-40B4-BE49-F238E27FC236}">
                  <a16:creationId xmlns:a16="http://schemas.microsoft.com/office/drawing/2014/main" id="{4BAE1727-6DAD-2A3E-3AD1-1E11FBF646E8}"/>
                </a:ext>
              </a:extLst>
            </p:cNvPr>
            <p:cNvPicPr>
              <a:picLocks noChangeAspect="1"/>
            </p:cNvPicPr>
            <p:nvPr/>
          </p:nvPicPr>
          <p:blipFill>
            <a:blip r:embed="rId3"/>
            <a:stretch>
              <a:fillRect/>
            </a:stretch>
          </p:blipFill>
          <p:spPr>
            <a:xfrm>
              <a:off x="651600" y="2314055"/>
              <a:ext cx="7840800" cy="635397"/>
            </a:xfrm>
            <a:prstGeom prst="rect">
              <a:avLst/>
            </a:prstGeom>
            <a:ln w="9525">
              <a:solidFill>
                <a:srgbClr val="000054"/>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EEE9CB5E-AF35-104D-80C3-2FFA2090BD3D}"/>
                </a:ext>
              </a:extLst>
            </p:cNvPr>
            <p:cNvSpPr/>
            <p:nvPr/>
          </p:nvSpPr>
          <p:spPr>
            <a:xfrm>
              <a:off x="6108414" y="2544679"/>
              <a:ext cx="588019" cy="1781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961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2: Request the Agent and Broker Training Access Role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26</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515728"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Enter “Fed” into the Access Catalog search bar.</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Select the “Federally Facilitated Marketplace (FFM)/Request for MLMS Training Access” Application and click “Next.”</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C00D41CA-7A7F-600A-4CAB-8663E03A8B8A}"/>
              </a:ext>
            </a:extLst>
          </p:cNvPr>
          <p:cNvGrpSpPr/>
          <p:nvPr/>
        </p:nvGrpSpPr>
        <p:grpSpPr>
          <a:xfrm>
            <a:off x="883920" y="2046315"/>
            <a:ext cx="7376160" cy="2769716"/>
            <a:chOff x="883920" y="1935708"/>
            <a:chExt cx="7376160" cy="2769716"/>
          </a:xfrm>
        </p:grpSpPr>
        <p:pic>
          <p:nvPicPr>
            <p:cNvPr id="15" name="Picture 14">
              <a:extLst>
                <a:ext uri="{FF2B5EF4-FFF2-40B4-BE49-F238E27FC236}">
                  <a16:creationId xmlns:a16="http://schemas.microsoft.com/office/drawing/2014/main" id="{0A5D9CAD-7235-FAB4-0E06-EBF553098F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920" y="1935708"/>
              <a:ext cx="7376160" cy="2769716"/>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3AC2BDA-497C-596A-6595-6EDF22E3407B}"/>
                </a:ext>
              </a:extLst>
            </p:cNvPr>
            <p:cNvSpPr/>
            <p:nvPr/>
          </p:nvSpPr>
          <p:spPr>
            <a:xfrm flipV="1">
              <a:off x="6709156" y="1992513"/>
              <a:ext cx="586740" cy="194426"/>
            </a:xfrm>
            <a:prstGeom prst="rect">
              <a:avLst/>
            </a:prstGeom>
            <a:solidFill>
              <a:srgbClr val="112E5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395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498080" cy="914400"/>
          </a:xfrm>
        </p:spPr>
        <p:txBody>
          <a:bodyPr>
            <a:normAutofit/>
          </a:bodyPr>
          <a:lstStyle/>
          <a:p>
            <a:r>
              <a:rPr lang="en-US" sz="2400"/>
              <a:t>Step 2: Request the Agent and Broker Training Access Role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27</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515728"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Select “Agent Broker Training Access” from the “Select a Role” drop-down menu.</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Click the “Next” button</a:t>
            </a:r>
            <a:r>
              <a:rPr lang="en-US" sz="1600">
                <a:latin typeface="Segoe UI" panose="020B0502040204020203" pitchFamily="34" charset="0"/>
                <a:cs typeface="Segoe UI" panose="020B0502040204020203" pitchFamily="34" charset="0"/>
              </a:rPr>
              <a:t>.</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8410B218-C2A3-EF6D-B25C-0EAC74017352}"/>
              </a:ext>
            </a:extLst>
          </p:cNvPr>
          <p:cNvGrpSpPr/>
          <p:nvPr/>
        </p:nvGrpSpPr>
        <p:grpSpPr>
          <a:xfrm>
            <a:off x="1157273" y="1908440"/>
            <a:ext cx="6658382" cy="2974456"/>
            <a:chOff x="1065032" y="1762546"/>
            <a:chExt cx="7013935" cy="3133290"/>
          </a:xfrm>
        </p:grpSpPr>
        <p:pic>
          <p:nvPicPr>
            <p:cNvPr id="9" name="Picture 8">
              <a:extLst>
                <a:ext uri="{FF2B5EF4-FFF2-40B4-BE49-F238E27FC236}">
                  <a16:creationId xmlns:a16="http://schemas.microsoft.com/office/drawing/2014/main" id="{80181E7A-3E71-63DA-86FB-AB60D9FADF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81"/>
            <a:stretch/>
          </p:blipFill>
          <p:spPr bwMode="auto">
            <a:xfrm>
              <a:off x="1065032" y="1762546"/>
              <a:ext cx="7013935" cy="3133290"/>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6370FD-48EF-6B60-115B-21D85DF313E4}"/>
                </a:ext>
              </a:extLst>
            </p:cNvPr>
            <p:cNvSpPr/>
            <p:nvPr/>
          </p:nvSpPr>
          <p:spPr>
            <a:xfrm flipV="1">
              <a:off x="6526276" y="1762546"/>
              <a:ext cx="586740" cy="194426"/>
            </a:xfrm>
            <a:prstGeom prst="rect">
              <a:avLst/>
            </a:prstGeom>
            <a:solidFill>
              <a:srgbClr val="112E5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843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26096" cy="914400"/>
          </a:xfrm>
        </p:spPr>
        <p:txBody>
          <a:bodyPr>
            <a:normAutofit/>
          </a:bodyPr>
          <a:lstStyle/>
          <a:p>
            <a:r>
              <a:rPr lang="en-US" sz="2400"/>
              <a:t>Step 3: Complete Remote Identity Proofing through the Identity Management (IDM) System</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28</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60770A12-A036-343D-685C-E9576FA0EC4A}"/>
              </a:ext>
            </a:extLst>
          </p:cNvPr>
          <p:cNvSpPr txBox="1"/>
          <p:nvPr/>
        </p:nvSpPr>
        <p:spPr>
          <a:xfrm>
            <a:off x="228600" y="1069848"/>
            <a:ext cx="8549640" cy="2492990"/>
          </a:xfrm>
          <a:prstGeom prst="rect">
            <a:avLst/>
          </a:prstGeom>
          <a:noFill/>
        </p:spPr>
        <p:txBody>
          <a:bodyPr wrap="square" lIns="91440" tIns="45720" rIns="91440" bIns="45720" anchor="t">
            <a:spAutoFit/>
          </a:bodyPr>
          <a:lstStyle/>
          <a:p>
            <a:pPr marL="342900" indent="-342900">
              <a:spcAft>
                <a:spcPts val="600"/>
              </a:spcAft>
              <a:buFont typeface="+mj-lt"/>
              <a:buAutoNum type="arabicPeriod"/>
            </a:pPr>
            <a:r>
              <a:rPr lang="en-US" sz="1400">
                <a:latin typeface="Segoe UI"/>
                <a:cs typeface="Segoe UI"/>
              </a:rPr>
              <a:t>Create a CMS Enterprise Portal Account.</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Request the Agent and Broker Training Access Role.</a:t>
            </a:r>
          </a:p>
          <a:p>
            <a:pPr marL="342900" indent="-342900">
              <a:spcAft>
                <a:spcPts val="600"/>
              </a:spcAft>
              <a:buFont typeface="+mj-lt"/>
              <a:buAutoNum type="arabicPeriod"/>
            </a:pPr>
            <a:r>
              <a:rPr lang="en-US" sz="1400" b="1">
                <a:solidFill>
                  <a:srgbClr val="003399"/>
                </a:solidFill>
                <a:latin typeface="Segoe UI" panose="020B0502040204020203" pitchFamily="34" charset="0"/>
                <a:cs typeface="Segoe UI" panose="020B0502040204020203" pitchFamily="34" charset="0"/>
              </a:rPr>
              <a:t>Complete Remote Identity Proofing through the IDM System.</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the Agent and Broker Profile on the MLMS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Confirm Completion of all Registration Steps by logging back into the CMS Enterprise Portal and printing the Completion Certificate.</a:t>
            </a:r>
          </a:p>
        </p:txBody>
      </p:sp>
      <p:sp>
        <p:nvSpPr>
          <p:cNvPr id="4" name="Rectangle 3">
            <a:extLst>
              <a:ext uri="{FF2B5EF4-FFF2-40B4-BE49-F238E27FC236}">
                <a16:creationId xmlns:a16="http://schemas.microsoft.com/office/drawing/2014/main" id="{75990B92-3C7E-BD36-1063-4435E3560A0B}"/>
              </a:ext>
            </a:extLst>
          </p:cNvPr>
          <p:cNvSpPr/>
          <p:nvPr/>
        </p:nvSpPr>
        <p:spPr>
          <a:xfrm>
            <a:off x="701711" y="4003561"/>
            <a:ext cx="7659389" cy="702735"/>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1C3C39B8-3F87-52C6-1EC8-D096EDF1942E}"/>
              </a:ext>
            </a:extLst>
          </p:cNvPr>
          <p:cNvSpPr>
            <a:spLocks noChangeArrowheads="1"/>
          </p:cNvSpPr>
          <p:nvPr/>
        </p:nvSpPr>
        <p:spPr bwMode="auto">
          <a:xfrm>
            <a:off x="782898" y="3906170"/>
            <a:ext cx="7659389" cy="732442"/>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bIns="4572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spcAft>
                <a:spcPts val="600"/>
              </a:spcAft>
            </a:pPr>
            <a:r>
              <a:rPr lang="en-US" sz="1200" b="1">
                <a:solidFill>
                  <a:srgbClr val="003399"/>
                </a:solidFill>
                <a:latin typeface="Segoe UI"/>
                <a:cs typeface="Segoe UI"/>
              </a:rPr>
              <a:t>Reminder:</a:t>
            </a:r>
            <a:r>
              <a:rPr lang="en-US" sz="1200">
                <a:latin typeface="Segoe UI"/>
                <a:cs typeface="Segoe UI"/>
              </a:rPr>
              <a:t> You must ensure consumer information is entered </a:t>
            </a:r>
            <a:r>
              <a:rPr lang="en-US" sz="1200" b="1">
                <a:solidFill>
                  <a:srgbClr val="003399"/>
                </a:solidFill>
                <a:latin typeface="Segoe UI"/>
                <a:cs typeface="Segoe UI"/>
              </a:rPr>
              <a:t>accurately</a:t>
            </a:r>
            <a:r>
              <a:rPr lang="en-US" sz="1200">
                <a:solidFill>
                  <a:srgbClr val="003399"/>
                </a:solidFill>
                <a:latin typeface="Segoe UI"/>
                <a:cs typeface="Segoe UI"/>
              </a:rPr>
              <a:t> </a:t>
            </a:r>
            <a:r>
              <a:rPr lang="en-US" sz="1200">
                <a:latin typeface="Segoe UI"/>
                <a:cs typeface="Segoe UI"/>
              </a:rPr>
              <a:t>and </a:t>
            </a:r>
            <a:r>
              <a:rPr lang="en-US" sz="1200" b="1">
                <a:solidFill>
                  <a:srgbClr val="003399"/>
                </a:solidFill>
                <a:latin typeface="Segoe UI"/>
                <a:cs typeface="Segoe UI"/>
              </a:rPr>
              <a:t>completely</a:t>
            </a:r>
            <a:r>
              <a:rPr lang="en-US" sz="1200">
                <a:latin typeface="Segoe UI"/>
                <a:cs typeface="Segoe UI"/>
              </a:rPr>
              <a:t>, and the consumer’s </a:t>
            </a:r>
            <a:r>
              <a:rPr lang="en-US" sz="1200" b="1">
                <a:solidFill>
                  <a:srgbClr val="003399"/>
                </a:solidFill>
                <a:latin typeface="Segoe UI"/>
                <a:cs typeface="Segoe UI"/>
              </a:rPr>
              <a:t>personal </a:t>
            </a:r>
            <a:r>
              <a:rPr lang="en-US" sz="1200">
                <a:latin typeface="Segoe UI"/>
                <a:cs typeface="Segoe UI"/>
              </a:rPr>
              <a:t>information must be used for the home address, phone number, and email address -</a:t>
            </a:r>
            <a:r>
              <a:rPr lang="en-US" sz="1200" b="1">
                <a:solidFill>
                  <a:srgbClr val="003399"/>
                </a:solidFill>
                <a:latin typeface="Segoe UI"/>
                <a:cs typeface="Segoe UI"/>
              </a:rPr>
              <a:t>not a business' information!</a:t>
            </a:r>
          </a:p>
        </p:txBody>
      </p:sp>
    </p:spTree>
    <p:extLst>
      <p:ext uri="{BB962C8B-B14F-4D97-AF65-F5344CB8AC3E}">
        <p14:creationId xmlns:p14="http://schemas.microsoft.com/office/powerpoint/2010/main" val="461110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26096" cy="914400"/>
          </a:xfrm>
        </p:spPr>
        <p:txBody>
          <a:bodyPr>
            <a:normAutofit/>
          </a:bodyPr>
          <a:lstStyle/>
          <a:p>
            <a:r>
              <a:rPr lang="en-US" sz="2400"/>
              <a:t>Step 3: Complete Remote Identity Proofing through the IDM System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29</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515728" cy="318127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Clr>
                <a:schemeClr val="tx1"/>
              </a:buClr>
              <a:buFont typeface="Segoe UI" panose="020B0502040204020203" pitchFamily="34" charset="0"/>
              <a:buChar char="»"/>
            </a:pPr>
            <a:r>
              <a:rPr lang="en-US" sz="1400">
                <a:latin typeface="Segoe UI" panose="020B0502040204020203" pitchFamily="34" charset="0"/>
                <a:cs typeface="Segoe UI" panose="020B0502040204020203" pitchFamily="34" charset="0"/>
              </a:rPr>
              <a:t>If you fail to successfully identity proof, you may be directed to contact Experian. </a:t>
            </a:r>
          </a:p>
          <a:p>
            <a:pPr marL="685800" lvl="3" indent="-347472">
              <a:lnSpc>
                <a:spcPct val="100000"/>
              </a:lnSpc>
              <a:spcBef>
                <a:spcPts val="0"/>
              </a:spcBef>
              <a:spcAft>
                <a:spcPts val="600"/>
              </a:spcAft>
              <a:buClr>
                <a:schemeClr val="tx1"/>
              </a:buClr>
              <a:buFont typeface="Courier New" panose="02070309020205020404" pitchFamily="49" charset="0"/>
              <a:buChar char="o"/>
            </a:pPr>
            <a:r>
              <a:rPr lang="en-US" sz="1400">
                <a:latin typeface="Segoe UI" panose="020B0502040204020203" pitchFamily="34" charset="0"/>
                <a:cs typeface="Segoe UI" panose="020B0502040204020203" pitchFamily="34" charset="0"/>
              </a:rPr>
              <a:t>Take note of the Review Reference Number, e.g., IDM-FFM-123456 and call Experian at the number provided.</a:t>
            </a:r>
          </a:p>
          <a:p>
            <a:pPr marL="347472" lvl="2" indent="-347472">
              <a:lnSpc>
                <a:spcPct val="100000"/>
              </a:lnSpc>
              <a:spcBef>
                <a:spcPts val="0"/>
              </a:spcBef>
              <a:spcAft>
                <a:spcPts val="600"/>
              </a:spcAft>
              <a:buClr>
                <a:schemeClr val="tx1"/>
              </a:buClr>
              <a:buFont typeface="Segoe UI" panose="020B0502040204020203" pitchFamily="34" charset="0"/>
              <a:buChar char="»"/>
            </a:pPr>
            <a:r>
              <a:rPr lang="en-US" sz="1400">
                <a:latin typeface="Segoe UI" panose="020B0502040204020203" pitchFamily="34" charset="0"/>
                <a:cs typeface="Segoe UI" panose="020B0502040204020203" pitchFamily="34" charset="0"/>
              </a:rPr>
              <a:t>Please note that </a:t>
            </a:r>
            <a:r>
              <a:rPr lang="en-US" sz="1400" b="1">
                <a:solidFill>
                  <a:srgbClr val="003399"/>
                </a:solidFill>
                <a:latin typeface="Segoe UI" panose="020B0502040204020203" pitchFamily="34" charset="0"/>
                <a:cs typeface="Segoe UI" panose="020B0502040204020203" pitchFamily="34" charset="0"/>
              </a:rPr>
              <a:t>users are allowed to have only one CMS Portal account and sharing of credentials is strictly forbidden</a:t>
            </a:r>
            <a:r>
              <a:rPr lang="en-US" sz="1400">
                <a:latin typeface="Segoe UI" panose="020B0502040204020203" pitchFamily="34" charset="0"/>
                <a:cs typeface="Segoe UI" panose="020B0502040204020203" pitchFamily="34" charset="0"/>
              </a:rPr>
              <a:t>. </a:t>
            </a:r>
          </a:p>
          <a:p>
            <a:pPr marL="685800" lvl="3" indent="-347472">
              <a:lnSpc>
                <a:spcPct val="100000"/>
              </a:lnSpc>
              <a:spcBef>
                <a:spcPts val="0"/>
              </a:spcBef>
              <a:spcAft>
                <a:spcPts val="600"/>
              </a:spcAft>
              <a:buClr>
                <a:schemeClr val="tx1"/>
              </a:buClr>
              <a:buFont typeface="Courier New" panose="02070309020205020404" pitchFamily="49" charset="0"/>
              <a:buChar char="o"/>
            </a:pPr>
            <a:r>
              <a:rPr lang="en-US" sz="1400">
                <a:latin typeface="Segoe UI" panose="020B0502040204020203" pitchFamily="34" charset="0"/>
                <a:cs typeface="Segoe UI" panose="020B0502040204020203" pitchFamily="34" charset="0"/>
              </a:rPr>
              <a:t>If you are a returning user and have forgotten your FFM user ID or password information, click on the “Forgot your User ID or your Password?” link under the “Login” button on the CMS Enterprise Portal login webpage at </a:t>
            </a:r>
            <a:r>
              <a:rPr lang="en-US" sz="1400">
                <a:latin typeface="Segoe UI" panose="020B0502040204020203" pitchFamily="34" charset="0"/>
                <a:cs typeface="Segoe UI" panose="020B0502040204020203" pitchFamily="34" charset="0"/>
                <a:hlinkClick r:id="rId3"/>
              </a:rPr>
              <a:t>https://portal.cms.gov</a:t>
            </a:r>
            <a:r>
              <a:rPr lang="en-US" sz="1400">
                <a:latin typeface="Segoe UI" panose="020B0502040204020203" pitchFamily="34" charset="0"/>
                <a:cs typeface="Segoe UI" panose="020B0502040204020203" pitchFamily="34" charset="0"/>
              </a:rPr>
              <a:t>. </a:t>
            </a:r>
          </a:p>
          <a:p>
            <a:pPr marL="685800" lvl="3" indent="-347472">
              <a:lnSpc>
                <a:spcPct val="100000"/>
              </a:lnSpc>
              <a:spcBef>
                <a:spcPts val="0"/>
              </a:spcBef>
              <a:spcAft>
                <a:spcPts val="600"/>
              </a:spcAft>
              <a:buClr>
                <a:schemeClr val="tx1"/>
              </a:buClr>
              <a:buFont typeface="Courier New" panose="02070309020205020404" pitchFamily="49" charset="0"/>
              <a:buChar char="o"/>
            </a:pPr>
            <a:r>
              <a:rPr lang="en-US" sz="1400">
                <a:latin typeface="Segoe UI" panose="020B0502040204020203" pitchFamily="34" charset="0"/>
                <a:cs typeface="Segoe UI" panose="020B0502040204020203" pitchFamily="34" charset="0"/>
              </a:rPr>
              <a:t>If you have a CMS Portal account from a previous employer, do not create a second account. Instead, you must update the information in your existing CMS Portal account.</a:t>
            </a:r>
          </a:p>
          <a:p>
            <a:pPr marL="347472" lvl="2" indent="-347472">
              <a:lnSpc>
                <a:spcPct val="100000"/>
              </a:lnSpc>
              <a:spcBef>
                <a:spcPts val="0"/>
              </a:spcBef>
              <a:spcAft>
                <a:spcPts val="600"/>
              </a:spcAft>
              <a:buClr>
                <a:schemeClr val="tx1"/>
              </a:buClr>
              <a:buFont typeface="Segoe UI" panose="020B0502040204020203" pitchFamily="34" charset="0"/>
              <a:buChar char="»"/>
            </a:pPr>
            <a:r>
              <a:rPr lang="en-US" sz="1400">
                <a:latin typeface="Segoe UI" panose="020B0502040204020203" pitchFamily="34" charset="0"/>
                <a:cs typeface="Segoe UI" panose="020B0502040204020203" pitchFamily="34" charset="0"/>
              </a:rPr>
              <a:t>If you have attempted all of the above and still are unable to successfully identity proof, please contact the Marketplace Service Desk (MSD) for further assistance at 1-855-267-1515.</a:t>
            </a: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257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A579-925C-8FE3-BDA6-248BE60271AC}"/>
              </a:ext>
            </a:extLst>
          </p:cNvPr>
          <p:cNvSpPr>
            <a:spLocks noGrp="1"/>
          </p:cNvSpPr>
          <p:nvPr>
            <p:ph type="title"/>
          </p:nvPr>
        </p:nvSpPr>
        <p:spPr>
          <a:xfrm>
            <a:off x="144526" y="15559"/>
            <a:ext cx="7886700" cy="994172"/>
          </a:xfrm>
        </p:spPr>
        <p:txBody>
          <a:bodyPr>
            <a:normAutofit/>
          </a:bodyPr>
          <a:lstStyle/>
          <a:p>
            <a:pPr algn="ctr"/>
            <a:r>
              <a:rPr lang="en-US" sz="2775"/>
              <a:t>Closed Captioning</a:t>
            </a:r>
          </a:p>
        </p:txBody>
      </p:sp>
      <p:sp>
        <p:nvSpPr>
          <p:cNvPr id="6" name="Content Placeholder 3">
            <a:extLst>
              <a:ext uri="{FF2B5EF4-FFF2-40B4-BE49-F238E27FC236}">
                <a16:creationId xmlns:a16="http://schemas.microsoft.com/office/drawing/2014/main" id="{9A18A301-24A7-74D9-DDC2-69E866186836}"/>
              </a:ext>
            </a:extLst>
          </p:cNvPr>
          <p:cNvSpPr txBox="1">
            <a:spLocks noGrp="1"/>
          </p:cNvSpPr>
          <p:nvPr>
            <p:ph type="body" sz="quarter" idx="11"/>
          </p:nvPr>
        </p:nvSpPr>
        <p:spPr>
          <a:xfrm>
            <a:off x="1386739" y="1346202"/>
            <a:ext cx="7131786" cy="28114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63" indent="-347463">
              <a:lnSpc>
                <a:spcPct val="100000"/>
              </a:lnSpc>
              <a:spcBef>
                <a:spcPts val="0"/>
              </a:spcBef>
              <a:spcAft>
                <a:spcPts val="600"/>
              </a:spcAft>
              <a:buFont typeface="Segoe UI" panose="020B0502040204020203" pitchFamily="34" charset="0"/>
              <a:buChar char="»"/>
            </a:pPr>
            <a:r>
              <a:rPr lang="en-US" sz="1350" b="1">
                <a:latin typeface="Segoe UI" panose="020B0502040204020203" pitchFamily="34" charset="0"/>
                <a:cs typeface="Segoe UI" panose="020B0502040204020203" pitchFamily="34" charset="0"/>
              </a:rPr>
              <a:t>This webinar has Closed Captioning available.</a:t>
            </a:r>
            <a:br>
              <a:rPr lang="en-US" sz="1350" b="1">
                <a:latin typeface="Segoe UI" panose="020B0502040204020203" pitchFamily="34" charset="0"/>
                <a:cs typeface="Segoe UI" panose="020B0502040204020203" pitchFamily="34" charset="0"/>
              </a:rPr>
            </a:br>
            <a:endParaRPr lang="en-US" sz="1350" b="1">
              <a:latin typeface="Segoe UI" panose="020B0502040204020203" pitchFamily="34" charset="0"/>
              <a:cs typeface="Segoe UI" panose="020B0502040204020203" pitchFamily="34" charset="0"/>
            </a:endParaRPr>
          </a:p>
          <a:p>
            <a:pPr marL="347463" indent="-347463">
              <a:lnSpc>
                <a:spcPct val="100000"/>
              </a:lnSpc>
              <a:spcBef>
                <a:spcPts val="0"/>
              </a:spcBef>
              <a:spcAft>
                <a:spcPts val="600"/>
              </a:spcAft>
              <a:buFont typeface="Segoe UI" panose="020B0502040204020203" pitchFamily="34" charset="0"/>
              <a:buChar char="»"/>
            </a:pPr>
            <a:r>
              <a:rPr lang="en-US" sz="1350" b="1">
                <a:latin typeface="Segoe UI" panose="020B0502040204020203" pitchFamily="34" charset="0"/>
                <a:cs typeface="Segoe UI" panose="020B0502040204020203" pitchFamily="34" charset="0"/>
              </a:rPr>
              <a:t>To enable Closed Captioning, click the Closed Caption icon in your webinar controls. </a:t>
            </a:r>
          </a:p>
        </p:txBody>
      </p:sp>
      <p:pic>
        <p:nvPicPr>
          <p:cNvPr id="7" name="Graphic 6">
            <a:extLst>
              <a:ext uri="{FF2B5EF4-FFF2-40B4-BE49-F238E27FC236}">
                <a16:creationId xmlns:a16="http://schemas.microsoft.com/office/drawing/2014/main" id="{AF125614-2FDB-8024-3B1D-42077C5634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915" y="1346200"/>
            <a:ext cx="708900" cy="708900"/>
          </a:xfrm>
          <a:prstGeom prst="rect">
            <a:avLst/>
          </a:prstGeom>
        </p:spPr>
      </p:pic>
      <p:pic>
        <p:nvPicPr>
          <p:cNvPr id="8" name="Picture 7">
            <a:extLst>
              <a:ext uri="{FF2B5EF4-FFF2-40B4-BE49-F238E27FC236}">
                <a16:creationId xmlns:a16="http://schemas.microsoft.com/office/drawing/2014/main" id="{421D7E8F-E9B5-6EEC-1290-5272D18397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39949" y="3092516"/>
            <a:ext cx="2064102" cy="1154631"/>
          </a:xfrm>
          <a:prstGeom prst="rect">
            <a:avLst/>
          </a:prstGeom>
        </p:spPr>
      </p:pic>
      <p:sp>
        <p:nvSpPr>
          <p:cNvPr id="3" name="Slide Number Placeholder 4">
            <a:extLst>
              <a:ext uri="{FF2B5EF4-FFF2-40B4-BE49-F238E27FC236}">
                <a16:creationId xmlns:a16="http://schemas.microsoft.com/office/drawing/2014/main" id="{5A7D558E-A713-65F8-1BFE-BD8BCC70EDD4}"/>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3</a:t>
            </a:fld>
            <a:endParaRPr lang="en-US"/>
          </a:p>
        </p:txBody>
      </p:sp>
    </p:spTree>
    <p:extLst>
      <p:ext uri="{BB962C8B-B14F-4D97-AF65-F5344CB8AC3E}">
        <p14:creationId xmlns:p14="http://schemas.microsoft.com/office/powerpoint/2010/main" val="24316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23511" cy="914400"/>
          </a:xfrm>
        </p:spPr>
        <p:txBody>
          <a:bodyPr>
            <a:normAutofit/>
          </a:bodyPr>
          <a:lstStyle/>
          <a:p>
            <a:r>
              <a:rPr lang="en-US" sz="2400"/>
              <a:t>Step 3: Complete Remote Identity Proofing through the IDM System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30</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515728"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Click the blue “Launch” button to launch Identity Proofing. </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2E914134-EAC6-A68F-651E-324003622B54}"/>
              </a:ext>
            </a:extLst>
          </p:cNvPr>
          <p:cNvGrpSpPr/>
          <p:nvPr/>
        </p:nvGrpSpPr>
        <p:grpSpPr>
          <a:xfrm>
            <a:off x="1033041" y="1550751"/>
            <a:ext cx="6906846" cy="3265280"/>
            <a:chOff x="1024890" y="1462168"/>
            <a:chExt cx="7094220" cy="3353863"/>
          </a:xfrm>
        </p:grpSpPr>
        <p:pic>
          <p:nvPicPr>
            <p:cNvPr id="12" name="Picture 11">
              <a:extLst>
                <a:ext uri="{FF2B5EF4-FFF2-40B4-BE49-F238E27FC236}">
                  <a16:creationId xmlns:a16="http://schemas.microsoft.com/office/drawing/2014/main" id="{68460337-C82E-2B25-78D1-26B9FE50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90" y="1462168"/>
              <a:ext cx="7094220" cy="3353863"/>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8E9A72-07E0-9F40-FE97-D09DF41576B1}"/>
                </a:ext>
              </a:extLst>
            </p:cNvPr>
            <p:cNvSpPr/>
            <p:nvPr/>
          </p:nvSpPr>
          <p:spPr>
            <a:xfrm flipV="1">
              <a:off x="6632956" y="1477408"/>
              <a:ext cx="586740" cy="194426"/>
            </a:xfrm>
            <a:prstGeom prst="rect">
              <a:avLst/>
            </a:prstGeom>
            <a:solidFill>
              <a:srgbClr val="112E5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548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26096" cy="914400"/>
          </a:xfrm>
        </p:spPr>
        <p:txBody>
          <a:bodyPr>
            <a:normAutofit/>
          </a:bodyPr>
          <a:lstStyle/>
          <a:p>
            <a:r>
              <a:rPr lang="en-US" sz="2400"/>
              <a:t>Step 3: Complete Remote Identity Proofing through the IDM System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31</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Step #1: Identity Verification Overview</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After reading the instructions, click “Next.”</a:t>
            </a: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8205C233-EBC0-BF87-7C9C-91EDAAFD1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14" t="3143" r="13049"/>
          <a:stretch/>
        </p:blipFill>
        <p:spPr bwMode="auto">
          <a:xfrm>
            <a:off x="1283970" y="2079717"/>
            <a:ext cx="6576060" cy="2495476"/>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29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26096" cy="914400"/>
          </a:xfrm>
        </p:spPr>
        <p:txBody>
          <a:bodyPr>
            <a:normAutofit/>
          </a:bodyPr>
          <a:lstStyle/>
          <a:p>
            <a:r>
              <a:rPr lang="en-US" sz="2400"/>
              <a:t>Step 3: Complete Remote Identity Proofing through the IDM System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32</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Step #2: Accept Terms &amp; Conditions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After reading the Terms and Conditions, click "I Agree" and “Next.”</a:t>
            </a: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pic>
        <p:nvPicPr>
          <p:cNvPr id="11" name="Picture 10">
            <a:extLst>
              <a:ext uri="{FF2B5EF4-FFF2-40B4-BE49-F238E27FC236}">
                <a16:creationId xmlns:a16="http://schemas.microsoft.com/office/drawing/2014/main" id="{894EC8F7-342D-6E19-CBFB-BCA7F61EB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665" y="1915410"/>
            <a:ext cx="5540669" cy="2847162"/>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51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26096" cy="914400"/>
          </a:xfrm>
        </p:spPr>
        <p:txBody>
          <a:bodyPr>
            <a:normAutofit/>
          </a:bodyPr>
          <a:lstStyle/>
          <a:p>
            <a:r>
              <a:rPr lang="en-US" sz="2400"/>
              <a:t>Step 3: Complete Remote Identity Proofing through the IDM System </a:t>
            </a:r>
            <a:r>
              <a:rPr lang="en-US" sz="16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33</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3695448" cy="386707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Step #3: Enter Your Information</a:t>
            </a:r>
          </a:p>
          <a:p>
            <a:pPr marL="685800"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Confirm the information that automatically populates and enter any missing information (e.g., confirm email address, enter Social Security number).</a:t>
            </a:r>
          </a:p>
          <a:p>
            <a:pPr marL="685800"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Then check the box to confirm you have read and verified the information is correct and click “Next” to submit the information for verification.</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1FB0B848-4140-9248-CA16-B75BD21A73B3}"/>
              </a:ext>
            </a:extLst>
          </p:cNvPr>
          <p:cNvGrpSpPr/>
          <p:nvPr/>
        </p:nvGrpSpPr>
        <p:grpSpPr>
          <a:xfrm>
            <a:off x="4247833" y="1218846"/>
            <a:ext cx="4407172" cy="3569080"/>
            <a:chOff x="4158024" y="1047824"/>
            <a:chExt cx="4654395" cy="3769289"/>
          </a:xfrm>
        </p:grpSpPr>
        <p:grpSp>
          <p:nvGrpSpPr>
            <p:cNvPr id="5" name="Group 4">
              <a:extLst>
                <a:ext uri="{FF2B5EF4-FFF2-40B4-BE49-F238E27FC236}">
                  <a16:creationId xmlns:a16="http://schemas.microsoft.com/office/drawing/2014/main" id="{6EA89DC2-7032-1068-F5FB-5A41CE150DAD}"/>
                </a:ext>
              </a:extLst>
            </p:cNvPr>
            <p:cNvGrpSpPr/>
            <p:nvPr/>
          </p:nvGrpSpPr>
          <p:grpSpPr>
            <a:xfrm>
              <a:off x="4158024" y="1047824"/>
              <a:ext cx="4654395" cy="3769289"/>
              <a:chOff x="4158024" y="1047824"/>
              <a:chExt cx="4654395" cy="3769289"/>
            </a:xfrm>
          </p:grpSpPr>
          <p:pic>
            <p:nvPicPr>
              <p:cNvPr id="13" name="Picture 12">
                <a:extLst>
                  <a:ext uri="{FF2B5EF4-FFF2-40B4-BE49-F238E27FC236}">
                    <a16:creationId xmlns:a16="http://schemas.microsoft.com/office/drawing/2014/main" id="{04265A5C-123A-8AE1-7EE3-CFD92D865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8024" y="1047824"/>
                <a:ext cx="4654395" cy="3769289"/>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72D62B-7146-AEEC-BE3F-A7501B228959}"/>
                  </a:ext>
                </a:extLst>
              </p:cNvPr>
              <p:cNvSpPr/>
              <p:nvPr/>
            </p:nvSpPr>
            <p:spPr>
              <a:xfrm flipV="1">
                <a:off x="8405059" y="1047824"/>
                <a:ext cx="407360" cy="171376"/>
              </a:xfrm>
              <a:prstGeom prst="rect">
                <a:avLst/>
              </a:prstGeom>
              <a:solidFill>
                <a:srgbClr val="112E5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BDC87D1-4577-BB0B-F711-3ABFCDE30A98}"/>
                </a:ext>
              </a:extLst>
            </p:cNvPr>
            <p:cNvSpPr txBox="1"/>
            <p:nvPr/>
          </p:nvSpPr>
          <p:spPr>
            <a:xfrm>
              <a:off x="5080764" y="4283242"/>
              <a:ext cx="3093834" cy="495013"/>
            </a:xfrm>
            <a:prstGeom prst="rect">
              <a:avLst/>
            </a:prstGeom>
            <a:noFill/>
            <a:ln w="12700">
              <a:solidFill>
                <a:srgbClr val="FF0000"/>
              </a:solidFill>
            </a:ln>
          </p:spPr>
          <p:txBody>
            <a:bodyPr wrap="square" rtlCol="0">
              <a:spAutoFit/>
            </a:bodyPr>
            <a:lstStyle/>
            <a:p>
              <a:endParaRPr lang="en-US"/>
            </a:p>
          </p:txBody>
        </p:sp>
      </p:grpSp>
    </p:spTree>
    <p:extLst>
      <p:ext uri="{BB962C8B-B14F-4D97-AF65-F5344CB8AC3E}">
        <p14:creationId xmlns:p14="http://schemas.microsoft.com/office/powerpoint/2010/main" val="265535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26096" cy="914400"/>
          </a:xfrm>
        </p:spPr>
        <p:txBody>
          <a:bodyPr>
            <a:noAutofit/>
          </a:bodyPr>
          <a:lstStyle/>
          <a:p>
            <a:r>
              <a:rPr lang="en-US" sz="2400"/>
              <a:t>Step 4: Complete the Agent and Broker Profile on the MLMS via the CMS Enterprise Portal</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34</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4FF234D5-A15F-C016-1A38-FF9140AE54C3}"/>
              </a:ext>
            </a:extLst>
          </p:cNvPr>
          <p:cNvSpPr txBox="1"/>
          <p:nvPr/>
        </p:nvSpPr>
        <p:spPr>
          <a:xfrm>
            <a:off x="228600" y="1069848"/>
            <a:ext cx="8549640" cy="2492990"/>
          </a:xfrm>
          <a:prstGeom prst="rect">
            <a:avLst/>
          </a:prstGeom>
          <a:noFill/>
        </p:spPr>
        <p:txBody>
          <a:bodyPr wrap="square">
            <a:spAutoFit/>
          </a:bodyPr>
          <a:lstStyle/>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Create a CMS Enterprise Portal Account.</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Request the Agent and Broker Training Access Role.</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Remote Identity Proofing through the IDM System.</a:t>
            </a:r>
          </a:p>
          <a:p>
            <a:pPr marL="342900" indent="-342900">
              <a:spcAft>
                <a:spcPts val="600"/>
              </a:spcAft>
              <a:buFont typeface="+mj-lt"/>
              <a:buAutoNum type="arabicPeriod"/>
            </a:pPr>
            <a:r>
              <a:rPr lang="en-US" sz="1400" b="1">
                <a:solidFill>
                  <a:srgbClr val="003399"/>
                </a:solidFill>
                <a:latin typeface="Segoe UI" panose="020B0502040204020203" pitchFamily="34" charset="0"/>
                <a:cs typeface="Segoe UI" panose="020B0502040204020203" pitchFamily="34" charset="0"/>
              </a:rPr>
              <a:t>Complete the Agent and Broker Profile on the MLMS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Confirm Completion of all Registration Steps by logging back into the CMS Enterprise Portal and printing the Completion Certificate.</a:t>
            </a:r>
          </a:p>
        </p:txBody>
      </p:sp>
    </p:spTree>
    <p:extLst>
      <p:ext uri="{BB962C8B-B14F-4D97-AF65-F5344CB8AC3E}">
        <p14:creationId xmlns:p14="http://schemas.microsoft.com/office/powerpoint/2010/main" val="81869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35</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295393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After completing identity proofing, an agent or broker will need to create their MLMS profile prior to beginning training.</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To access the MLMS profile and the CMS-developed training, click on the “Marketplace Training – Agent Broker” tile, and then select the “MLMS Training” option.</a:t>
            </a:r>
            <a:endParaRPr lang="en-US" sz="14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F8AAA211-3DA4-53C9-0FB4-C814414DBD64}"/>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grpSp>
        <p:nvGrpSpPr>
          <p:cNvPr id="2" name="Group 1">
            <a:extLst>
              <a:ext uri="{FF2B5EF4-FFF2-40B4-BE49-F238E27FC236}">
                <a16:creationId xmlns:a16="http://schemas.microsoft.com/office/drawing/2014/main" id="{8EC5ACFD-24A2-527F-6B5D-A933C58E3E39}"/>
              </a:ext>
            </a:extLst>
          </p:cNvPr>
          <p:cNvGrpSpPr/>
          <p:nvPr/>
        </p:nvGrpSpPr>
        <p:grpSpPr>
          <a:xfrm>
            <a:off x="3277639" y="1419996"/>
            <a:ext cx="5367665" cy="2957304"/>
            <a:chOff x="3182531" y="1459575"/>
            <a:chExt cx="5439536" cy="2996901"/>
          </a:xfrm>
        </p:grpSpPr>
        <p:pic>
          <p:nvPicPr>
            <p:cNvPr id="5" name="Picture 4">
              <a:extLst>
                <a:ext uri="{FF2B5EF4-FFF2-40B4-BE49-F238E27FC236}">
                  <a16:creationId xmlns:a16="http://schemas.microsoft.com/office/drawing/2014/main" id="{C7DBCC7D-86DC-5B43-3B2F-37BB939DA63A}"/>
                </a:ext>
              </a:extLst>
            </p:cNvPr>
            <p:cNvPicPr>
              <a:picLocks noChangeAspect="1"/>
            </p:cNvPicPr>
            <p:nvPr/>
          </p:nvPicPr>
          <p:blipFill>
            <a:blip r:embed="rId3"/>
            <a:stretch>
              <a:fillRect/>
            </a:stretch>
          </p:blipFill>
          <p:spPr>
            <a:xfrm>
              <a:off x="3508970" y="1459575"/>
              <a:ext cx="5113097" cy="2996901"/>
            </a:xfrm>
            <a:prstGeom prst="rect">
              <a:avLst/>
            </a:prstGeom>
            <a:ln>
              <a:solidFill>
                <a:srgbClr val="000054"/>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B36AB34-4C74-29A2-62DB-EE885611DA79}"/>
                </a:ext>
              </a:extLst>
            </p:cNvPr>
            <p:cNvSpPr txBox="1"/>
            <p:nvPr/>
          </p:nvSpPr>
          <p:spPr>
            <a:xfrm>
              <a:off x="3508971" y="2123001"/>
              <a:ext cx="1291630" cy="901187"/>
            </a:xfrm>
            <a:prstGeom prst="rect">
              <a:avLst/>
            </a:prstGeom>
            <a:noFill/>
            <a:ln w="12700">
              <a:solidFill>
                <a:srgbClr val="FF0000"/>
              </a:solidFill>
            </a:ln>
          </p:spPr>
          <p:txBody>
            <a:bodyPr wrap="square" rtlCol="0">
              <a:spAutoFit/>
            </a:bodyPr>
            <a:lstStyle/>
            <a:p>
              <a:endParaRPr lang="en-US"/>
            </a:p>
          </p:txBody>
        </p:sp>
        <p:sp>
          <p:nvSpPr>
            <p:cNvPr id="7" name="Arrow: Right 6">
              <a:extLst>
                <a:ext uri="{FF2B5EF4-FFF2-40B4-BE49-F238E27FC236}">
                  <a16:creationId xmlns:a16="http://schemas.microsoft.com/office/drawing/2014/main" id="{66090314-66A7-B4DE-E057-F46737C3D1DE}"/>
                </a:ext>
              </a:extLst>
            </p:cNvPr>
            <p:cNvSpPr/>
            <p:nvPr/>
          </p:nvSpPr>
          <p:spPr>
            <a:xfrm>
              <a:off x="3182531" y="2628627"/>
              <a:ext cx="474926" cy="1323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911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36</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2164957"/>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Select a user role from the two available options.</a:t>
            </a:r>
            <a:endParaRPr lang="en-US" sz="1400">
              <a:latin typeface="Segoe UI" panose="020B0502040204020203" pitchFamily="34" charset="0"/>
              <a:cs typeface="Segoe UI" panose="020B0502040204020203" pitchFamily="34" charset="0"/>
            </a:endParaRPr>
          </a:p>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If you do not intend to assist consumers with enrolling in Marketplace coverage, select the </a:t>
            </a:r>
            <a:r>
              <a:rPr lang="en-US" sz="1400" b="1">
                <a:solidFill>
                  <a:srgbClr val="003399"/>
                </a:solidFill>
                <a:latin typeface="Segoe UI"/>
                <a:cs typeface="Segoe UI"/>
              </a:rPr>
              <a:t>"Not an Agent Broker" </a:t>
            </a:r>
            <a:r>
              <a:rPr lang="en-US" sz="1400">
                <a:latin typeface="Segoe UI"/>
                <a:cs typeface="Segoe UI"/>
              </a:rPr>
              <a:t>role in the drop-down menu at the top of your agent/broker profile. You can return to this section of your agent/broker profile at any time to update this selection if you do intend to assist consumers with Marketplace coverage in the future. </a:t>
            </a:r>
            <a:endParaRPr lang="en-US" sz="1400" strike="noStrike" kern="1200" cap="none" spc="0" normalizeH="0" baseline="0">
              <a:ln>
                <a:noFill/>
              </a:ln>
              <a:effectLst/>
              <a:uLnTx/>
              <a:uFillTx/>
              <a:latin typeface="Segoe UI" panose="020B0502040204020203" pitchFamily="34" charset="0"/>
              <a:cs typeface="Segoe UI" panose="020B0502040204020203" pitchFamily="34" charset="0"/>
            </a:endParaRPr>
          </a:p>
          <a:p>
            <a:pPr marL="694690" lvl="2" indent="-347345">
              <a:lnSpc>
                <a:spcPct val="120000"/>
              </a:lnSpc>
              <a:spcBef>
                <a:spcPts val="0"/>
              </a:spcBef>
              <a:spcAft>
                <a:spcPts val="600"/>
              </a:spcAft>
              <a:buClr>
                <a:schemeClr val="tx1"/>
              </a:buClr>
              <a:buFont typeface="Courier New" panose="020B0502040204020203" pitchFamily="34" charset="0"/>
              <a:buChar char="o"/>
              <a:defRPr/>
            </a:pPr>
            <a:r>
              <a:rPr lang="en-US" sz="1400" b="1">
                <a:solidFill>
                  <a:srgbClr val="003399"/>
                </a:solidFill>
                <a:latin typeface="Segoe UI"/>
                <a:cs typeface="Segoe UI"/>
              </a:rPr>
              <a:t>Note: </a:t>
            </a:r>
            <a:r>
              <a:rPr lang="en-US" sz="1400">
                <a:latin typeface="Segoe UI"/>
                <a:cs typeface="Segoe UI"/>
              </a:rPr>
              <a:t>If you do not return to your profile to update your selection, </a:t>
            </a:r>
            <a:r>
              <a:rPr lang="en-US" sz="1400" b="1">
                <a:solidFill>
                  <a:srgbClr val="003399"/>
                </a:solidFill>
                <a:latin typeface="Segoe UI"/>
                <a:cs typeface="Segoe UI"/>
              </a:rPr>
              <a:t>you will not be eligible</a:t>
            </a:r>
            <a:r>
              <a:rPr lang="en-US" sz="1400">
                <a:latin typeface="Segoe UI"/>
                <a:cs typeface="Segoe UI"/>
              </a:rPr>
              <a:t> to participate in the Marketplace for Plan Year 2026 or to receive compensation for assisting consumers with Marketplace enrollments. </a:t>
            </a:r>
            <a:endParaRPr lang="en-US" sz="14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b="0" i="1"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b="0" i="1" u="none" strike="noStrike" kern="1200" cap="none" spc="0" normalizeH="0" baseline="0">
              <a:ln>
                <a:noFill/>
              </a:ln>
              <a:solidFill>
                <a:prstClr val="black"/>
              </a:solidFill>
              <a:effectLst/>
              <a:uLnTx/>
              <a:uFillTx/>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defRPr/>
            </a:pPr>
            <a:endParaRPr lang="en-US" sz="160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defRPr/>
            </a:pPr>
            <a:endParaRPr lang="en-US" sz="160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637DA54C-C12D-16A1-2FE4-4BEDCB39E6D5}"/>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grpSp>
        <p:nvGrpSpPr>
          <p:cNvPr id="3" name="Group 2">
            <a:extLst>
              <a:ext uri="{FF2B5EF4-FFF2-40B4-BE49-F238E27FC236}">
                <a16:creationId xmlns:a16="http://schemas.microsoft.com/office/drawing/2014/main" id="{305D9124-2EE5-F815-C1DA-6C40D493E7FD}"/>
              </a:ext>
            </a:extLst>
          </p:cNvPr>
          <p:cNvGrpSpPr/>
          <p:nvPr/>
        </p:nvGrpSpPr>
        <p:grpSpPr>
          <a:xfrm>
            <a:off x="1839200" y="3343490"/>
            <a:ext cx="5465599" cy="1472541"/>
            <a:chOff x="1462434" y="1625523"/>
            <a:chExt cx="6219131" cy="1422557"/>
          </a:xfrm>
        </p:grpSpPr>
        <p:pic>
          <p:nvPicPr>
            <p:cNvPr id="4" name="Picture 3" descr="Graphical user interface, text, application, Word&#10;&#10;Description automatically generated">
              <a:extLst>
                <a:ext uri="{FF2B5EF4-FFF2-40B4-BE49-F238E27FC236}">
                  <a16:creationId xmlns:a16="http://schemas.microsoft.com/office/drawing/2014/main" id="{D0D91595-9CA6-D53E-4325-16C9FA9B930D}"/>
                </a:ext>
              </a:extLst>
            </p:cNvPr>
            <p:cNvPicPr>
              <a:picLocks noChangeAspect="1"/>
            </p:cNvPicPr>
            <p:nvPr/>
          </p:nvPicPr>
          <p:blipFill rotWithShape="1">
            <a:blip r:embed="rId3"/>
            <a:srcRect t="1" b="49521"/>
            <a:stretch/>
          </p:blipFill>
          <p:spPr>
            <a:xfrm>
              <a:off x="1462434" y="1625523"/>
              <a:ext cx="6219131" cy="1422557"/>
            </a:xfrm>
            <a:prstGeom prst="rect">
              <a:avLst/>
            </a:prstGeom>
            <a:ln w="9525">
              <a:solidFill>
                <a:srgbClr val="000054"/>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84B932F-1FE6-86F1-428C-A6A693921812}"/>
                </a:ext>
              </a:extLst>
            </p:cNvPr>
            <p:cNvSpPr txBox="1"/>
            <p:nvPr/>
          </p:nvSpPr>
          <p:spPr>
            <a:xfrm>
              <a:off x="5947038" y="1639271"/>
              <a:ext cx="721894" cy="168903"/>
            </a:xfrm>
            <a:prstGeom prst="rect">
              <a:avLst/>
            </a:prstGeom>
            <a:solidFill>
              <a:srgbClr val="112E51"/>
            </a:solidFill>
            <a:ln>
              <a:noFill/>
            </a:ln>
          </p:spPr>
          <p:txBody>
            <a:bodyPr wrap="square" rtlCol="0">
              <a:spAutoFit/>
            </a:bodyPr>
            <a:lstStyle/>
            <a:p>
              <a:endParaRPr lang="en-US"/>
            </a:p>
          </p:txBody>
        </p:sp>
      </p:grpSp>
    </p:spTree>
    <p:extLst>
      <p:ext uri="{BB962C8B-B14F-4D97-AF65-F5344CB8AC3E}">
        <p14:creationId xmlns:p14="http://schemas.microsoft.com/office/powerpoint/2010/main" val="1732076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37</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The information agents and brokers use to complete their MLMS profile will be used to populate Find Local Help at HealthCare.gov and Help On Demand so consumers can find them for assistance. Find Local Help is also available in Spanish.</a:t>
            </a:r>
            <a:endParaRPr lang="en-US" sz="14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4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05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050" i="1">
              <a:solidFill>
                <a:prstClr val="black"/>
              </a:solidFill>
              <a:latin typeface="Segoe UI" panose="020B0502040204020203" pitchFamily="34" charset="0"/>
              <a:cs typeface="Segoe UI" panose="020B0502040204020203" pitchFamily="34" charset="0"/>
            </a:endParaRPr>
          </a:p>
        </p:txBody>
      </p:sp>
      <p:sp>
        <p:nvSpPr>
          <p:cNvPr id="15" name="Title 1">
            <a:extLst>
              <a:ext uri="{FF2B5EF4-FFF2-40B4-BE49-F238E27FC236}">
                <a16:creationId xmlns:a16="http://schemas.microsoft.com/office/drawing/2014/main" id="{560C0968-92F7-B192-F62B-B9DBC3FF5BA2}"/>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grpSp>
        <p:nvGrpSpPr>
          <p:cNvPr id="5" name="Group 4">
            <a:extLst>
              <a:ext uri="{FF2B5EF4-FFF2-40B4-BE49-F238E27FC236}">
                <a16:creationId xmlns:a16="http://schemas.microsoft.com/office/drawing/2014/main" id="{29CAB23B-A636-EB57-7EDA-4F7C3FDA565C}"/>
              </a:ext>
            </a:extLst>
          </p:cNvPr>
          <p:cNvGrpSpPr/>
          <p:nvPr/>
        </p:nvGrpSpPr>
        <p:grpSpPr>
          <a:xfrm>
            <a:off x="701711" y="4165480"/>
            <a:ext cx="7740576" cy="854702"/>
            <a:chOff x="661118" y="4125956"/>
            <a:chExt cx="7740576" cy="854702"/>
          </a:xfrm>
        </p:grpSpPr>
        <p:sp>
          <p:nvSpPr>
            <p:cNvPr id="2" name="Rectangle 1">
              <a:extLst>
                <a:ext uri="{FF2B5EF4-FFF2-40B4-BE49-F238E27FC236}">
                  <a16:creationId xmlns:a16="http://schemas.microsoft.com/office/drawing/2014/main" id="{5BB6DA19-7193-3F94-6CEC-22639F3E29FB}"/>
                </a:ext>
              </a:extLst>
            </p:cNvPr>
            <p:cNvSpPr/>
            <p:nvPr/>
          </p:nvSpPr>
          <p:spPr>
            <a:xfrm>
              <a:off x="661118" y="4223346"/>
              <a:ext cx="7659389" cy="757312"/>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FE910F31-AFCA-255D-3946-B1EDE260D95E}"/>
                </a:ext>
              </a:extLst>
            </p:cNvPr>
            <p:cNvSpPr>
              <a:spLocks noChangeArrowheads="1"/>
            </p:cNvSpPr>
            <p:nvPr/>
          </p:nvSpPr>
          <p:spPr bwMode="auto">
            <a:xfrm>
              <a:off x="742305" y="4125956"/>
              <a:ext cx="7659389" cy="757312"/>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200" b="1">
                  <a:solidFill>
                    <a:srgbClr val="000054"/>
                  </a:solidFill>
                  <a:latin typeface="Segoe UI" panose="020B0502040204020203" pitchFamily="34" charset="0"/>
                  <a:cs typeface="Segoe UI" panose="020B0502040204020203" pitchFamily="34" charset="0"/>
                </a:rPr>
                <a:t>Note:</a:t>
              </a:r>
              <a:r>
                <a:rPr lang="en-US" sz="1200">
                  <a:latin typeface="Segoe UI" panose="020B0502040204020203" pitchFamily="34" charset="0"/>
                  <a:cs typeface="Segoe UI" panose="020B0502040204020203" pitchFamily="34" charset="0"/>
                </a:rPr>
                <a:t> Help On Demand is a referral system that quickly connects consumers seeking enrollment assistance on HealthCare.gov with Marketplace-registered, state-licensed agents and brokers in their area who can provide immediate assistance with plan selection and enrollment.</a:t>
              </a:r>
            </a:p>
          </p:txBody>
        </p:sp>
      </p:grpSp>
      <p:grpSp>
        <p:nvGrpSpPr>
          <p:cNvPr id="10" name="Group 9">
            <a:extLst>
              <a:ext uri="{FF2B5EF4-FFF2-40B4-BE49-F238E27FC236}">
                <a16:creationId xmlns:a16="http://schemas.microsoft.com/office/drawing/2014/main" id="{C26B197C-D4F6-7448-B9C3-328370F4621C}"/>
              </a:ext>
            </a:extLst>
          </p:cNvPr>
          <p:cNvGrpSpPr/>
          <p:nvPr/>
        </p:nvGrpSpPr>
        <p:grpSpPr>
          <a:xfrm>
            <a:off x="2256633" y="1919230"/>
            <a:ext cx="4630734" cy="2026992"/>
            <a:chOff x="2305282" y="1892757"/>
            <a:chExt cx="4533435" cy="1997575"/>
          </a:xfrm>
        </p:grpSpPr>
        <p:pic>
          <p:nvPicPr>
            <p:cNvPr id="4" name="Picture 3" descr="Graphical user interface, application&#10;&#10;Description automatically generated">
              <a:extLst>
                <a:ext uri="{FF2B5EF4-FFF2-40B4-BE49-F238E27FC236}">
                  <a16:creationId xmlns:a16="http://schemas.microsoft.com/office/drawing/2014/main" id="{DD693E22-75B6-EA87-8AAF-4DD406DBE39B}"/>
                </a:ext>
              </a:extLst>
            </p:cNvPr>
            <p:cNvPicPr>
              <a:picLocks noChangeAspect="1"/>
            </p:cNvPicPr>
            <p:nvPr/>
          </p:nvPicPr>
          <p:blipFill rotWithShape="1">
            <a:blip r:embed="rId3"/>
            <a:srcRect b="5246"/>
            <a:stretch/>
          </p:blipFill>
          <p:spPr>
            <a:xfrm>
              <a:off x="2305282" y="1892757"/>
              <a:ext cx="4533435" cy="1997575"/>
            </a:xfrm>
            <a:prstGeom prst="rect">
              <a:avLst/>
            </a:prstGeom>
            <a:ln w="9525">
              <a:solidFill>
                <a:srgbClr val="000054"/>
              </a:solid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EB9B1E0C-59AF-E1E3-5A6A-3B01A3B01FDE}"/>
                </a:ext>
              </a:extLst>
            </p:cNvPr>
            <p:cNvSpPr txBox="1"/>
            <p:nvPr/>
          </p:nvSpPr>
          <p:spPr>
            <a:xfrm>
              <a:off x="5603278" y="1892757"/>
              <a:ext cx="591266" cy="168903"/>
            </a:xfrm>
            <a:prstGeom prst="rect">
              <a:avLst/>
            </a:prstGeom>
            <a:solidFill>
              <a:srgbClr val="112E51"/>
            </a:solidFill>
            <a:ln>
              <a:noFill/>
            </a:ln>
          </p:spPr>
          <p:txBody>
            <a:bodyPr wrap="square" rtlCol="0">
              <a:spAutoFit/>
            </a:bodyPr>
            <a:lstStyle/>
            <a:p>
              <a:endParaRPr lang="en-US"/>
            </a:p>
          </p:txBody>
        </p:sp>
      </p:grpSp>
    </p:spTree>
    <p:extLst>
      <p:ext uri="{BB962C8B-B14F-4D97-AF65-F5344CB8AC3E}">
        <p14:creationId xmlns:p14="http://schemas.microsoft.com/office/powerpoint/2010/main" val="1939813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38</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The MLMS profile page will appear for an agent or broker to complete their role and business and/or professional contact information.</a:t>
            </a:r>
            <a:endParaRPr lang="en-US" sz="14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12" name="Title 1">
            <a:extLst>
              <a:ext uri="{FF2B5EF4-FFF2-40B4-BE49-F238E27FC236}">
                <a16:creationId xmlns:a16="http://schemas.microsoft.com/office/drawing/2014/main" id="{2BC8CF31-3EF6-3832-B713-ED800B244BD4}"/>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grpSp>
        <p:nvGrpSpPr>
          <p:cNvPr id="4" name="Group 3">
            <a:extLst>
              <a:ext uri="{FF2B5EF4-FFF2-40B4-BE49-F238E27FC236}">
                <a16:creationId xmlns:a16="http://schemas.microsoft.com/office/drawing/2014/main" id="{EF7BBF49-DCB4-81EE-C026-0E43E2D5A8E7}"/>
              </a:ext>
            </a:extLst>
          </p:cNvPr>
          <p:cNvGrpSpPr/>
          <p:nvPr/>
        </p:nvGrpSpPr>
        <p:grpSpPr>
          <a:xfrm>
            <a:off x="1353631" y="1816697"/>
            <a:ext cx="6436737" cy="2974842"/>
            <a:chOff x="1413989" y="1678801"/>
            <a:chExt cx="6548777" cy="3026623"/>
          </a:xfrm>
        </p:grpSpPr>
        <p:pic>
          <p:nvPicPr>
            <p:cNvPr id="7" name="Picture 6" descr="Graphical user interface, text, application, email&#10;&#10;Description automatically generated">
              <a:extLst>
                <a:ext uri="{FF2B5EF4-FFF2-40B4-BE49-F238E27FC236}">
                  <a16:creationId xmlns:a16="http://schemas.microsoft.com/office/drawing/2014/main" id="{BD285397-F40F-CF02-AAB7-9890B07A918C}"/>
                </a:ext>
              </a:extLst>
            </p:cNvPr>
            <p:cNvPicPr>
              <a:picLocks noChangeAspect="1"/>
            </p:cNvPicPr>
            <p:nvPr/>
          </p:nvPicPr>
          <p:blipFill>
            <a:blip r:embed="rId3"/>
            <a:stretch>
              <a:fillRect/>
            </a:stretch>
          </p:blipFill>
          <p:spPr>
            <a:xfrm>
              <a:off x="1413989" y="1678801"/>
              <a:ext cx="6548777" cy="3026623"/>
            </a:xfrm>
            <a:prstGeom prst="rect">
              <a:avLst/>
            </a:prstGeom>
            <a:ln w="9525">
              <a:solidFill>
                <a:srgbClr val="000054"/>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DC3CDF9-FB70-33D7-D4DC-6F34204661BF}"/>
                </a:ext>
              </a:extLst>
            </p:cNvPr>
            <p:cNvSpPr txBox="1"/>
            <p:nvPr/>
          </p:nvSpPr>
          <p:spPr>
            <a:xfrm>
              <a:off x="6198498" y="1678801"/>
              <a:ext cx="804028" cy="226199"/>
            </a:xfrm>
            <a:prstGeom prst="rect">
              <a:avLst/>
            </a:prstGeom>
            <a:solidFill>
              <a:srgbClr val="112E51"/>
            </a:solidFill>
            <a:ln>
              <a:noFill/>
            </a:ln>
          </p:spPr>
          <p:txBody>
            <a:bodyPr wrap="square" rtlCol="0">
              <a:spAutoFit/>
            </a:bodyPr>
            <a:lstStyle/>
            <a:p>
              <a:endParaRPr lang="en-US"/>
            </a:p>
          </p:txBody>
        </p:sp>
      </p:grpSp>
      <p:sp>
        <p:nvSpPr>
          <p:cNvPr id="3" name="TextBox 2">
            <a:extLst>
              <a:ext uri="{FF2B5EF4-FFF2-40B4-BE49-F238E27FC236}">
                <a16:creationId xmlns:a16="http://schemas.microsoft.com/office/drawing/2014/main" id="{918DE9E5-6CF4-C1D5-9224-4B099641C88D}"/>
              </a:ext>
            </a:extLst>
          </p:cNvPr>
          <p:cNvSpPr txBox="1"/>
          <p:nvPr/>
        </p:nvSpPr>
        <p:spPr>
          <a:xfrm>
            <a:off x="2046347" y="2409379"/>
            <a:ext cx="838773" cy="200055"/>
          </a:xfrm>
          <a:prstGeom prst="rect">
            <a:avLst/>
          </a:prstGeom>
          <a:solidFill>
            <a:schemeClr val="bg1"/>
          </a:solidFill>
          <a:ln>
            <a:noFill/>
          </a:ln>
        </p:spPr>
        <p:txBody>
          <a:bodyPr wrap="square" lIns="0" rtlCol="0">
            <a:spAutoFit/>
          </a:bodyPr>
          <a:lstStyle/>
          <a:p>
            <a:r>
              <a:rPr lang="en-US" sz="700">
                <a:solidFill>
                  <a:schemeClr val="tx1">
                    <a:lumMod val="50000"/>
                    <a:lumOff val="50000"/>
                  </a:schemeClr>
                </a:solidFill>
              </a:rPr>
              <a:t>John Doe</a:t>
            </a:r>
          </a:p>
        </p:txBody>
      </p:sp>
    </p:spTree>
    <p:extLst>
      <p:ext uri="{BB962C8B-B14F-4D97-AF65-F5344CB8AC3E}">
        <p14:creationId xmlns:p14="http://schemas.microsoft.com/office/powerpoint/2010/main" val="2427776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39</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68096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Three race and ethnicity questions will appear, where an agent or broker will have the option to attest to personal race and ethnicity information. This information helps CMS identify the various diverse agent/broker communities assisting consumers with Marketplace coverage. </a:t>
            </a:r>
            <a:endParaRPr lang="en-US" sz="1600" b="0" i="1"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b="0" u="none" strike="noStrike" kern="1200" cap="none" spc="0" normalizeH="0" baseline="0">
              <a:ln>
                <a:noFill/>
              </a:ln>
              <a:solidFill>
                <a:prstClr val="black"/>
              </a:solidFill>
              <a:effectLst/>
              <a:uLnTx/>
              <a:uFillTx/>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defRPr/>
            </a:pPr>
            <a:endParaRPr lang="en-US" sz="1600">
              <a:latin typeface="Segoe UI" panose="020B0502040204020203" pitchFamily="34" charset="0"/>
              <a:cs typeface="Segoe UI" panose="020B0502040204020203" pitchFamily="34" charset="0"/>
            </a:endParaRPr>
          </a:p>
        </p:txBody>
      </p:sp>
      <p:sp>
        <p:nvSpPr>
          <p:cNvPr id="19" name="Title 1">
            <a:extLst>
              <a:ext uri="{FF2B5EF4-FFF2-40B4-BE49-F238E27FC236}">
                <a16:creationId xmlns:a16="http://schemas.microsoft.com/office/drawing/2014/main" id="{FF993791-319E-43A1-C3E4-FDB307AFB46D}"/>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pic>
        <p:nvPicPr>
          <p:cNvPr id="4" name="Picture 4" descr="A screenshot of a computer&#10;&#10;Description automatically generated">
            <a:extLst>
              <a:ext uri="{FF2B5EF4-FFF2-40B4-BE49-F238E27FC236}">
                <a16:creationId xmlns:a16="http://schemas.microsoft.com/office/drawing/2014/main" id="{C357D176-FDCD-3F09-585A-96AD4A1F2F5D}"/>
              </a:ext>
            </a:extLst>
          </p:cNvPr>
          <p:cNvPicPr>
            <a:picLocks noChangeAspect="1"/>
          </p:cNvPicPr>
          <p:nvPr/>
        </p:nvPicPr>
        <p:blipFill rotWithShape="1">
          <a:blip r:embed="rId3"/>
          <a:srcRect l="2089" t="4100" r="2691" b="4962"/>
          <a:stretch/>
        </p:blipFill>
        <p:spPr>
          <a:xfrm>
            <a:off x="2162722" y="1964122"/>
            <a:ext cx="4839804" cy="2902321"/>
          </a:xfrm>
          <a:prstGeom prst="rect">
            <a:avLst/>
          </a:prstGeom>
          <a:ln>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127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1083-9ED5-9C10-2AC0-8986588E52D0}"/>
              </a:ext>
            </a:extLst>
          </p:cNvPr>
          <p:cNvSpPr>
            <a:spLocks noGrp="1"/>
          </p:cNvSpPr>
          <p:nvPr>
            <p:ph type="title"/>
          </p:nvPr>
        </p:nvSpPr>
        <p:spPr>
          <a:xfrm>
            <a:off x="2" y="0"/>
            <a:ext cx="7504853" cy="914400"/>
          </a:xfrm>
        </p:spPr>
        <p:txBody>
          <a:bodyPr>
            <a:normAutofit/>
          </a:bodyPr>
          <a:lstStyle/>
          <a:p>
            <a:pPr algn="ctr"/>
            <a:r>
              <a:rPr lang="en-US" sz="2775"/>
              <a:t>Housekeeping Reminders</a:t>
            </a:r>
          </a:p>
        </p:txBody>
      </p:sp>
      <p:sp>
        <p:nvSpPr>
          <p:cNvPr id="3" name="Text Placeholder 2">
            <a:extLst>
              <a:ext uri="{FF2B5EF4-FFF2-40B4-BE49-F238E27FC236}">
                <a16:creationId xmlns:a16="http://schemas.microsoft.com/office/drawing/2014/main" id="{374FF1D5-E5C0-65B6-C677-3B9010414444}"/>
              </a:ext>
            </a:extLst>
          </p:cNvPr>
          <p:cNvSpPr>
            <a:spLocks noGrp="1"/>
          </p:cNvSpPr>
          <p:nvPr>
            <p:ph type="body" sz="quarter" idx="11"/>
          </p:nvPr>
        </p:nvSpPr>
        <p:spPr>
          <a:xfrm>
            <a:off x="907870" y="1208136"/>
            <a:ext cx="8014063" cy="2810968"/>
          </a:xfrm>
        </p:spPr>
        <p:txBody>
          <a:bodyPr>
            <a:normAutofit/>
          </a:bodyPr>
          <a:lstStyle/>
          <a:p>
            <a:pPr>
              <a:lnSpc>
                <a:spcPct val="100000"/>
              </a:lnSpc>
              <a:spcBef>
                <a:spcPts val="0"/>
              </a:spcBef>
              <a:spcAft>
                <a:spcPts val="600"/>
              </a:spcAft>
            </a:pPr>
            <a:r>
              <a:rPr lang="en-US" sz="1350" b="1">
                <a:solidFill>
                  <a:srgbClr val="000000"/>
                </a:solidFill>
                <a:ea typeface="Calibri" panose="020F0502020204030204" pitchFamily="34" charset="0"/>
              </a:rPr>
              <a:t>If called upon during the Live Question &amp; Answer session, please ask only one (1) question.</a:t>
            </a:r>
          </a:p>
          <a:p>
            <a:pPr algn="ctr">
              <a:lnSpc>
                <a:spcPct val="100000"/>
              </a:lnSpc>
              <a:spcBef>
                <a:spcPts val="0"/>
              </a:spcBef>
              <a:spcAft>
                <a:spcPts val="600"/>
              </a:spcAft>
            </a:pPr>
            <a:endParaRPr lang="en-US" sz="1350" b="1">
              <a:solidFill>
                <a:srgbClr val="000000"/>
              </a:solidFill>
              <a:ea typeface="Calibri" panose="020F0502020204030204" pitchFamily="34" charset="0"/>
            </a:endParaRPr>
          </a:p>
          <a:p>
            <a:pPr>
              <a:lnSpc>
                <a:spcPct val="100000"/>
              </a:lnSpc>
              <a:spcBef>
                <a:spcPts val="0"/>
              </a:spcBef>
              <a:spcAft>
                <a:spcPts val="600"/>
              </a:spcAft>
            </a:pPr>
            <a:r>
              <a:rPr lang="en-US" sz="1350" b="1">
                <a:solidFill>
                  <a:srgbClr val="000000"/>
                </a:solidFill>
                <a:ea typeface="Calibri" panose="020F0502020204030204" pitchFamily="34" charset="0"/>
              </a:rPr>
              <a:t>To capture links posted in the Zoom Chat, please click on the desired link and bookmark it for future reference.</a:t>
            </a:r>
          </a:p>
          <a:p>
            <a:pPr>
              <a:lnSpc>
                <a:spcPct val="100000"/>
              </a:lnSpc>
              <a:spcBef>
                <a:spcPts val="0"/>
              </a:spcBef>
              <a:spcAft>
                <a:spcPts val="600"/>
              </a:spcAft>
            </a:pPr>
            <a:endParaRPr lang="en-US" sz="1350" b="1">
              <a:solidFill>
                <a:srgbClr val="000000"/>
              </a:solidFill>
              <a:ea typeface="Calibri" panose="020F0502020204030204" pitchFamily="34" charset="0"/>
            </a:endParaRPr>
          </a:p>
          <a:p>
            <a:pPr>
              <a:lnSpc>
                <a:spcPct val="100000"/>
              </a:lnSpc>
              <a:spcBef>
                <a:spcPts val="0"/>
              </a:spcBef>
              <a:spcAft>
                <a:spcPts val="600"/>
              </a:spcAft>
            </a:pPr>
            <a:r>
              <a:rPr lang="en-US" sz="1350" b="1">
                <a:solidFill>
                  <a:srgbClr val="000000"/>
                </a:solidFill>
                <a:ea typeface="Calibri" panose="020F0502020204030204" pitchFamily="34" charset="0"/>
              </a:rPr>
              <a:t>Webinar and Audio Access Tips have been shared in the Zoom Chat and are listed in the email access details you received from </a:t>
            </a:r>
            <a:r>
              <a:rPr lang="en-US" sz="1350" b="1" i="1">
                <a:solidFill>
                  <a:srgbClr val="0070C0"/>
                </a:solidFill>
                <a:ea typeface="Calibri" panose="020F0502020204030204" pitchFamily="34" charset="0"/>
              </a:rPr>
              <a:t>REGTAP Registration Support</a:t>
            </a:r>
            <a:r>
              <a:rPr lang="en-US" sz="1350" b="1">
                <a:solidFill>
                  <a:srgbClr val="000000"/>
                </a:solidFill>
                <a:ea typeface="Calibri" panose="020F0502020204030204" pitchFamily="34" charset="0"/>
              </a:rPr>
              <a:t>. </a:t>
            </a:r>
          </a:p>
          <a:p>
            <a:pPr>
              <a:buFont typeface="Segoe UI" panose="020B0502040204020203" pitchFamily="34" charset="0"/>
              <a:buChar char="»"/>
            </a:pPr>
            <a:endParaRPr lang="en-US" b="1">
              <a:solidFill>
                <a:srgbClr val="000000"/>
              </a:solidFill>
              <a:ea typeface="Calibri" panose="020F0502020204030204" pitchFamily="34" charset="0"/>
            </a:endParaRPr>
          </a:p>
        </p:txBody>
      </p:sp>
      <p:pic>
        <p:nvPicPr>
          <p:cNvPr id="6" name="Graphic 5">
            <a:extLst>
              <a:ext uri="{FF2B5EF4-FFF2-40B4-BE49-F238E27FC236}">
                <a16:creationId xmlns:a16="http://schemas.microsoft.com/office/drawing/2014/main" id="{1027B3DD-C4AA-4C19-BD05-8DD5A1C995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070" y="1126203"/>
            <a:ext cx="520243" cy="520243"/>
          </a:xfrm>
          <a:prstGeom prst="rect">
            <a:avLst/>
          </a:prstGeom>
        </p:spPr>
      </p:pic>
      <p:pic>
        <p:nvPicPr>
          <p:cNvPr id="8" name="Graphic 7">
            <a:extLst>
              <a:ext uri="{FF2B5EF4-FFF2-40B4-BE49-F238E27FC236}">
                <a16:creationId xmlns:a16="http://schemas.microsoft.com/office/drawing/2014/main" id="{CD4FB154-DD64-444D-BC1E-C0930EEDE0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070" y="1858246"/>
            <a:ext cx="520244" cy="520244"/>
          </a:xfrm>
          <a:prstGeom prst="rect">
            <a:avLst/>
          </a:prstGeom>
        </p:spPr>
      </p:pic>
      <p:pic>
        <p:nvPicPr>
          <p:cNvPr id="7" name="Picture 6">
            <a:extLst>
              <a:ext uri="{FF2B5EF4-FFF2-40B4-BE49-F238E27FC236}">
                <a16:creationId xmlns:a16="http://schemas.microsoft.com/office/drawing/2014/main" id="{9BADC649-906A-4EA4-B4F6-9C551A677E6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5071" y="3382966"/>
            <a:ext cx="4373860" cy="13842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4">
            <a:extLst>
              <a:ext uri="{FF2B5EF4-FFF2-40B4-BE49-F238E27FC236}">
                <a16:creationId xmlns:a16="http://schemas.microsoft.com/office/drawing/2014/main" id="{12B116F8-946D-7364-C2FA-4217B6B92F89}"/>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4</a:t>
            </a:fld>
            <a:endParaRPr lang="en-US"/>
          </a:p>
        </p:txBody>
      </p:sp>
    </p:spTree>
    <p:extLst>
      <p:ext uri="{BB962C8B-B14F-4D97-AF65-F5344CB8AC3E}">
        <p14:creationId xmlns:p14="http://schemas.microsoft.com/office/powerpoint/2010/main" val="3270081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40</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Agents and brokers who also act as the authorized representative* for a business entity or web-broker can add the business entity’s or web-broker’s National Producer Number (NPN) by clicking the appropriate “+” link at the bottom of the profile page.</a:t>
            </a:r>
            <a:endParaRPr lang="en-US">
              <a:latin typeface="Segoe UI"/>
              <a:cs typeface="Segoe UI"/>
            </a:endParaRP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Agents and brokers can list up to three NPNs in the MLMS profile.</a:t>
            </a:r>
            <a:endParaRPr kumimoji="0" lang="en-US" sz="14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4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050" i="1">
              <a:solidFill>
                <a:prstClr val="black"/>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64C092AF-BA29-E485-1645-35F330CF4E45}"/>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sp>
        <p:nvSpPr>
          <p:cNvPr id="7" name="TextBox 6">
            <a:extLst>
              <a:ext uri="{FF2B5EF4-FFF2-40B4-BE49-F238E27FC236}">
                <a16:creationId xmlns:a16="http://schemas.microsoft.com/office/drawing/2014/main" id="{1A49FE5F-4682-0A14-5BC7-C1EF625DD501}"/>
              </a:ext>
            </a:extLst>
          </p:cNvPr>
          <p:cNvSpPr txBox="1"/>
          <p:nvPr/>
        </p:nvSpPr>
        <p:spPr>
          <a:xfrm>
            <a:off x="228600" y="4596098"/>
            <a:ext cx="8564336" cy="461665"/>
          </a:xfrm>
          <a:prstGeom prst="rect">
            <a:avLst/>
          </a:prstGeom>
          <a:noFill/>
        </p:spPr>
        <p:txBody>
          <a:bodyPr wrap="square" lIns="91440" tIns="45720" rIns="91440" bIns="45720" anchor="t">
            <a:spAutoFit/>
          </a:bodyPr>
          <a:lstStyle/>
          <a:p>
            <a:pPr marL="0" lvl="2">
              <a:spcAft>
                <a:spcPts val="600"/>
              </a:spcAft>
              <a:defRPr/>
            </a:pPr>
            <a:r>
              <a:rPr kumimoji="0" lang="en-US" sz="1200" b="0" i="1" u="none" strike="noStrike" kern="1200" cap="none" spc="0" normalizeH="0" baseline="0">
                <a:ln>
                  <a:noFill/>
                </a:ln>
                <a:solidFill>
                  <a:prstClr val="black"/>
                </a:solidFill>
                <a:effectLst/>
                <a:uLnTx/>
                <a:uFillTx/>
                <a:latin typeface="Segoe UI"/>
                <a:cs typeface="Segoe UI"/>
              </a:rPr>
              <a:t>*</a:t>
            </a:r>
            <a:r>
              <a:rPr lang="en-US" sz="1200" i="1">
                <a:latin typeface="Segoe UI"/>
                <a:cs typeface="Segoe UI"/>
              </a:rPr>
              <a:t>An agency may only designate </a:t>
            </a:r>
            <a:r>
              <a:rPr lang="en-US" sz="1200" i="1">
                <a:solidFill>
                  <a:prstClr val="black"/>
                </a:solidFill>
                <a:latin typeface="Segoe UI"/>
                <a:cs typeface="Segoe UI"/>
              </a:rPr>
              <a:t>one</a:t>
            </a:r>
            <a:r>
              <a:rPr kumimoji="0" lang="en-US" sz="1200" b="0" i="1" u="none" strike="noStrike" kern="1200" cap="none" spc="0" normalizeH="0" baseline="0">
                <a:ln>
                  <a:noFill/>
                </a:ln>
                <a:solidFill>
                  <a:prstClr val="black"/>
                </a:solidFill>
                <a:effectLst/>
                <a:uLnTx/>
                <a:uFillTx/>
                <a:latin typeface="Segoe UI"/>
                <a:cs typeface="Segoe UI"/>
              </a:rPr>
              <a:t> user to act as the authorized representative for the business or web-broker entity for MLMS training completion.</a:t>
            </a:r>
          </a:p>
        </p:txBody>
      </p:sp>
      <p:grpSp>
        <p:nvGrpSpPr>
          <p:cNvPr id="4" name="Group 3">
            <a:extLst>
              <a:ext uri="{FF2B5EF4-FFF2-40B4-BE49-F238E27FC236}">
                <a16:creationId xmlns:a16="http://schemas.microsoft.com/office/drawing/2014/main" id="{E9094E69-69E7-5B7B-7A59-46708F7CDE0E}"/>
              </a:ext>
            </a:extLst>
          </p:cNvPr>
          <p:cNvGrpSpPr>
            <a:grpSpLocks noChangeAspect="1"/>
          </p:cNvGrpSpPr>
          <p:nvPr/>
        </p:nvGrpSpPr>
        <p:grpSpPr>
          <a:xfrm>
            <a:off x="2233272" y="2252560"/>
            <a:ext cx="4677455" cy="2139824"/>
            <a:chOff x="2252795" y="2422329"/>
            <a:chExt cx="4638410" cy="2121962"/>
          </a:xfrm>
        </p:grpSpPr>
        <p:pic>
          <p:nvPicPr>
            <p:cNvPr id="10" name="Picture 9" descr="Graphical user interface, text, application, email&#10;&#10;Description automatically generated">
              <a:extLst>
                <a:ext uri="{FF2B5EF4-FFF2-40B4-BE49-F238E27FC236}">
                  <a16:creationId xmlns:a16="http://schemas.microsoft.com/office/drawing/2014/main" id="{1D6D72BE-4B30-48A2-84D1-0FF4CD2CE901}"/>
                </a:ext>
              </a:extLst>
            </p:cNvPr>
            <p:cNvPicPr>
              <a:picLocks noChangeAspect="1"/>
            </p:cNvPicPr>
            <p:nvPr/>
          </p:nvPicPr>
          <p:blipFill>
            <a:blip r:embed="rId3"/>
            <a:stretch>
              <a:fillRect/>
            </a:stretch>
          </p:blipFill>
          <p:spPr>
            <a:xfrm>
              <a:off x="2252795" y="2422329"/>
              <a:ext cx="4638410" cy="2121962"/>
            </a:xfrm>
            <a:prstGeom prst="rect">
              <a:avLst/>
            </a:prstGeom>
            <a:ln w="9525">
              <a:solidFill>
                <a:srgbClr val="000054"/>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D3F0024-A9D8-3DDB-17FE-3730AD91697D}"/>
                </a:ext>
              </a:extLst>
            </p:cNvPr>
            <p:cNvSpPr/>
            <p:nvPr/>
          </p:nvSpPr>
          <p:spPr>
            <a:xfrm flipV="1">
              <a:off x="5630959" y="2466931"/>
              <a:ext cx="554947" cy="129209"/>
            </a:xfrm>
            <a:prstGeom prst="rect">
              <a:avLst/>
            </a:prstGeom>
            <a:solidFill>
              <a:srgbClr val="112E5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828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27E9A-5B1F-7AEA-BEA8-81BEB642EB3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1D9C98-3477-62BE-3F11-710E361E1400}"/>
              </a:ext>
            </a:extLst>
          </p:cNvPr>
          <p:cNvSpPr>
            <a:spLocks noGrp="1"/>
          </p:cNvSpPr>
          <p:nvPr>
            <p:ph type="sldNum" sz="quarter" idx="14"/>
          </p:nvPr>
        </p:nvSpPr>
        <p:spPr/>
        <p:txBody>
          <a:bodyPr/>
          <a:lstStyle/>
          <a:p>
            <a:fld id="{A8293F48-28FC-5446-B693-64BAD680F382}" type="slidenum">
              <a:rPr lang="en-US" smtClean="0"/>
              <a:pPr/>
              <a:t>41</a:t>
            </a:fld>
            <a:endParaRPr lang="en-US"/>
          </a:p>
        </p:txBody>
      </p:sp>
      <p:sp>
        <p:nvSpPr>
          <p:cNvPr id="8" name="Text Placeholder 2">
            <a:extLst>
              <a:ext uri="{FF2B5EF4-FFF2-40B4-BE49-F238E27FC236}">
                <a16:creationId xmlns:a16="http://schemas.microsoft.com/office/drawing/2014/main" id="{8A2F4941-BFEB-4A79-083A-B71DBB18C1EC}"/>
              </a:ext>
            </a:extLst>
          </p:cNvPr>
          <p:cNvSpPr txBox="1">
            <a:spLocks/>
          </p:cNvSpPr>
          <p:nvPr/>
        </p:nvSpPr>
        <p:spPr>
          <a:xfrm>
            <a:off x="228600" y="1069848"/>
            <a:ext cx="8686800" cy="2048909"/>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When completing or updating the MLMS profile, agents and brokers should only enter a business or web-broker NPN if:</a:t>
            </a:r>
          </a:p>
          <a:p>
            <a:pPr marL="685800" lvl="3" indent="-347345">
              <a:lnSpc>
                <a:spcPct val="100000"/>
              </a:lnSpc>
              <a:spcBef>
                <a:spcPts val="0"/>
              </a:spcBef>
              <a:spcAft>
                <a:spcPts val="600"/>
              </a:spcAft>
              <a:buFont typeface="Courier New" panose="02070309020205020404" pitchFamily="49" charset="0"/>
              <a:buChar char="o"/>
            </a:pPr>
            <a:r>
              <a:rPr lang="en-US" sz="1400">
                <a:latin typeface="Segoe UI"/>
                <a:cs typeface="Segoe UI"/>
              </a:rPr>
              <a:t>The NPN is tied to a </a:t>
            </a:r>
            <a:r>
              <a:rPr lang="en-US" sz="1400" b="1">
                <a:solidFill>
                  <a:srgbClr val="003399"/>
                </a:solidFill>
                <a:latin typeface="Segoe UI"/>
                <a:cs typeface="Segoe UI"/>
              </a:rPr>
              <a:t>business entity</a:t>
            </a:r>
            <a:r>
              <a:rPr lang="en-US" sz="1400">
                <a:latin typeface="Segoe UI"/>
                <a:cs typeface="Segoe UI"/>
              </a:rPr>
              <a:t> – such as an LLC, corporation or partnership – that is registered with a state for the purpose of selling health insurance.</a:t>
            </a:r>
          </a:p>
          <a:p>
            <a:pPr marL="685800" lvl="3" indent="-347345">
              <a:lnSpc>
                <a:spcPct val="100000"/>
              </a:lnSpc>
              <a:spcBef>
                <a:spcPts val="0"/>
              </a:spcBef>
              <a:spcAft>
                <a:spcPts val="600"/>
              </a:spcAft>
              <a:buFont typeface="Courier New" panose="02070309020205020404" pitchFamily="49" charset="0"/>
              <a:buChar char="o"/>
            </a:pPr>
            <a:r>
              <a:rPr lang="en-US" sz="1400">
                <a:latin typeface="Segoe UI"/>
                <a:cs typeface="Segoe UI"/>
              </a:rPr>
              <a:t>The agent or broker is the </a:t>
            </a:r>
            <a:r>
              <a:rPr lang="en-US" sz="1400" b="1">
                <a:solidFill>
                  <a:srgbClr val="003399"/>
                </a:solidFill>
                <a:latin typeface="Segoe UI"/>
                <a:cs typeface="Segoe UI"/>
              </a:rPr>
              <a:t>authorized individual</a:t>
            </a:r>
            <a:r>
              <a:rPr lang="en-US" sz="1400">
                <a:latin typeface="Segoe UI"/>
                <a:cs typeface="Segoe UI"/>
              </a:rPr>
              <a:t> or agent in charge associated with that entity’s state license.</a:t>
            </a:r>
            <a:endParaRPr kumimoji="0" lang="en-US" sz="14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050" i="1">
              <a:solidFill>
                <a:prstClr val="black"/>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D16FC973-A16F-AD15-A7EE-DD3BE5DC9C84}"/>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grpSp>
        <p:nvGrpSpPr>
          <p:cNvPr id="3" name="Group 2">
            <a:extLst>
              <a:ext uri="{FF2B5EF4-FFF2-40B4-BE49-F238E27FC236}">
                <a16:creationId xmlns:a16="http://schemas.microsoft.com/office/drawing/2014/main" id="{2D2EB7E1-58EF-2E0F-0D6E-3AAAF52A9543}"/>
              </a:ext>
            </a:extLst>
          </p:cNvPr>
          <p:cNvGrpSpPr/>
          <p:nvPr/>
        </p:nvGrpSpPr>
        <p:grpSpPr>
          <a:xfrm>
            <a:off x="701712" y="3925106"/>
            <a:ext cx="7740576" cy="1011518"/>
            <a:chOff x="661118" y="3969140"/>
            <a:chExt cx="7740576" cy="1011518"/>
          </a:xfrm>
        </p:grpSpPr>
        <p:sp>
          <p:nvSpPr>
            <p:cNvPr id="5" name="Rectangle 4">
              <a:extLst>
                <a:ext uri="{FF2B5EF4-FFF2-40B4-BE49-F238E27FC236}">
                  <a16:creationId xmlns:a16="http://schemas.microsoft.com/office/drawing/2014/main" id="{0296763A-2A6F-69A7-244C-CFB274D6B124}"/>
                </a:ext>
              </a:extLst>
            </p:cNvPr>
            <p:cNvSpPr/>
            <p:nvPr/>
          </p:nvSpPr>
          <p:spPr>
            <a:xfrm>
              <a:off x="661118" y="4066530"/>
              <a:ext cx="7659389" cy="914128"/>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B154EEC7-28FC-5716-45BA-C6659415CA2C}"/>
                </a:ext>
              </a:extLst>
            </p:cNvPr>
            <p:cNvSpPr>
              <a:spLocks noChangeArrowheads="1"/>
            </p:cNvSpPr>
            <p:nvPr/>
          </p:nvSpPr>
          <p:spPr bwMode="auto">
            <a:xfrm>
              <a:off x="742305" y="3969140"/>
              <a:ext cx="7659389" cy="914128"/>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200" b="1">
                  <a:solidFill>
                    <a:srgbClr val="000054"/>
                  </a:solidFill>
                  <a:latin typeface="Segoe UI" panose="020B0502040204020203" pitchFamily="34" charset="0"/>
                  <a:cs typeface="Segoe UI" panose="020B0502040204020203" pitchFamily="34" charset="0"/>
                </a:rPr>
                <a:t>Note:</a:t>
              </a:r>
              <a:r>
                <a:rPr lang="en-US" sz="1200">
                  <a:latin typeface="Segoe UI" panose="020B0502040204020203" pitchFamily="34" charset="0"/>
                  <a:cs typeface="Segoe UI" panose="020B0502040204020203" pitchFamily="34" charset="0"/>
                </a:rPr>
                <a:t> Agents and brokers should not enter an individual NPN in the business or web-broker field of the MLMS profile. There should only be </a:t>
              </a:r>
              <a:r>
                <a:rPr lang="en-US" sz="1200" b="1">
                  <a:solidFill>
                    <a:srgbClr val="003399"/>
                  </a:solidFill>
                  <a:latin typeface="Segoe UI" panose="020B0502040204020203" pitchFamily="34" charset="0"/>
                  <a:cs typeface="Segoe UI" panose="020B0502040204020203" pitchFamily="34" charset="0"/>
                </a:rPr>
                <a:t>one individual</a:t>
              </a:r>
              <a:r>
                <a:rPr lang="en-US" sz="1200">
                  <a:latin typeface="Segoe UI" panose="020B0502040204020203" pitchFamily="34" charset="0"/>
                  <a:cs typeface="Segoe UI" panose="020B0502040204020203" pitchFamily="34" charset="0"/>
                </a:rPr>
                <a:t> acting as the authorized representative of any web-based entity. Being affiliated with a business or web-based entity (i.e. employed or contracted agent or broker) is not reason to enter data here.</a:t>
              </a:r>
            </a:p>
          </p:txBody>
        </p:sp>
      </p:grpSp>
    </p:spTree>
    <p:extLst>
      <p:ext uri="{BB962C8B-B14F-4D97-AF65-F5344CB8AC3E}">
        <p14:creationId xmlns:p14="http://schemas.microsoft.com/office/powerpoint/2010/main" val="2972395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42</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115245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Enter the information for affiliated web-brokers or business entities.</a:t>
            </a:r>
          </a:p>
          <a:p>
            <a:pPr marL="690372" lvl="3" indent="-347472">
              <a:lnSpc>
                <a:spcPct val="100000"/>
              </a:lnSpc>
              <a:spcBef>
                <a:spcPts val="0"/>
              </a:spcBef>
              <a:spcAft>
                <a:spcPts val="600"/>
              </a:spcAft>
              <a:buClr>
                <a:schemeClr val="tx1"/>
              </a:buClr>
              <a:buFont typeface="Courier New" panose="02070309020205020404" pitchFamily="49" charset="0"/>
              <a:buChar char="o"/>
            </a:pPr>
            <a:r>
              <a:rPr lang="en-US" sz="1400" b="1">
                <a:solidFill>
                  <a:srgbClr val="003399"/>
                </a:solidFill>
                <a:latin typeface="Segoe UI"/>
                <a:cs typeface="Segoe UI"/>
              </a:rPr>
              <a:t>Note:</a:t>
            </a:r>
            <a:r>
              <a:rPr lang="en-US" sz="1400">
                <a:solidFill>
                  <a:srgbClr val="003399"/>
                </a:solidFill>
                <a:latin typeface="Segoe UI"/>
                <a:cs typeface="Segoe UI"/>
              </a:rPr>
              <a:t> </a:t>
            </a:r>
            <a:r>
              <a:rPr lang="en-US" sz="1400">
                <a:latin typeface="Segoe UI"/>
                <a:cs typeface="Segoe UI"/>
              </a:rPr>
              <a:t>Only those who sign a web-broker agreement should complete the web-broker profile. </a:t>
            </a:r>
          </a:p>
          <a:p>
            <a:pPr marL="690372" lvl="3" indent="-347472">
              <a:lnSpc>
                <a:spcPct val="100000"/>
              </a:lnSpc>
              <a:spcBef>
                <a:spcPts val="0"/>
              </a:spcBef>
              <a:spcAft>
                <a:spcPts val="600"/>
              </a:spcAft>
              <a:buClr>
                <a:schemeClr val="tx1"/>
              </a:buClr>
              <a:buFont typeface="Courier New" panose="02070309020205020404" pitchFamily="49" charset="0"/>
              <a:buChar char="o"/>
            </a:pPr>
            <a:r>
              <a:rPr lang="en-US" sz="1400" b="1">
                <a:solidFill>
                  <a:srgbClr val="003399"/>
                </a:solidFill>
                <a:latin typeface="Segoe UI"/>
                <a:cs typeface="Segoe UI"/>
              </a:rPr>
              <a:t>Any individual NPN entered in the business or web-broker NPN field of the MLMS profile screen will be removed.</a:t>
            </a:r>
            <a:endParaRPr lang="en-US" sz="1400" b="1">
              <a:solidFill>
                <a:srgbClr val="003399"/>
              </a:solidFill>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If and agent or broker lists the business entity or web-broker NPN on their profile, these will be added to Registration Completion List once training has been completed.</a:t>
            </a:r>
          </a:p>
          <a:p>
            <a:pPr marL="347472" lvl="2" indent="-347472">
              <a:lnSpc>
                <a:spcPct val="100000"/>
              </a:lnSpc>
              <a:spcBef>
                <a:spcPts val="0"/>
              </a:spcBef>
              <a:spcAft>
                <a:spcPts val="600"/>
              </a:spcAft>
              <a:buFont typeface="Segoe UI" panose="020B0502040204020203" pitchFamily="34" charset="0"/>
              <a:buChar cha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17" name="Title 1">
            <a:extLst>
              <a:ext uri="{FF2B5EF4-FFF2-40B4-BE49-F238E27FC236}">
                <a16:creationId xmlns:a16="http://schemas.microsoft.com/office/drawing/2014/main" id="{55ADDEEF-773E-2067-FF3E-5D58A67BA6E9}"/>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grpSp>
        <p:nvGrpSpPr>
          <p:cNvPr id="3" name="Group 2">
            <a:extLst>
              <a:ext uri="{FF2B5EF4-FFF2-40B4-BE49-F238E27FC236}">
                <a16:creationId xmlns:a16="http://schemas.microsoft.com/office/drawing/2014/main" id="{BFAACC30-5068-2104-74AE-265B1F55DAFC}"/>
              </a:ext>
            </a:extLst>
          </p:cNvPr>
          <p:cNvGrpSpPr/>
          <p:nvPr/>
        </p:nvGrpSpPr>
        <p:grpSpPr>
          <a:xfrm>
            <a:off x="2297507" y="2801587"/>
            <a:ext cx="4548986" cy="2089823"/>
            <a:chOff x="1490490" y="2042399"/>
            <a:chExt cx="5987310" cy="2773632"/>
          </a:xfrm>
        </p:grpSpPr>
        <p:pic>
          <p:nvPicPr>
            <p:cNvPr id="14" name="Picture 13" descr="Graphical user interface, text, application, email&#10;&#10;Description automatically generated">
              <a:extLst>
                <a:ext uri="{FF2B5EF4-FFF2-40B4-BE49-F238E27FC236}">
                  <a16:creationId xmlns:a16="http://schemas.microsoft.com/office/drawing/2014/main" id="{9978F2AE-A8DB-F9A4-D3ED-80240FDA5E0D}"/>
                </a:ext>
              </a:extLst>
            </p:cNvPr>
            <p:cNvPicPr>
              <a:picLocks noChangeAspect="1"/>
            </p:cNvPicPr>
            <p:nvPr/>
          </p:nvPicPr>
          <p:blipFill>
            <a:blip r:embed="rId3"/>
            <a:stretch>
              <a:fillRect/>
            </a:stretch>
          </p:blipFill>
          <p:spPr>
            <a:xfrm>
              <a:off x="1490490" y="2042399"/>
              <a:ext cx="5987310" cy="2773632"/>
            </a:xfrm>
            <a:prstGeom prst="rect">
              <a:avLst/>
            </a:prstGeom>
            <a:ln w="9525">
              <a:solidFill>
                <a:srgbClr val="000054"/>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C48CFBC-D3B9-7703-6B90-2A98DBC1E6ED}"/>
                </a:ext>
              </a:extLst>
            </p:cNvPr>
            <p:cNvSpPr txBox="1"/>
            <p:nvPr/>
          </p:nvSpPr>
          <p:spPr>
            <a:xfrm>
              <a:off x="5868434" y="2042399"/>
              <a:ext cx="721894" cy="168903"/>
            </a:xfrm>
            <a:prstGeom prst="rect">
              <a:avLst/>
            </a:prstGeom>
            <a:solidFill>
              <a:srgbClr val="112E51"/>
            </a:solidFill>
            <a:ln>
              <a:noFill/>
            </a:ln>
          </p:spPr>
          <p:txBody>
            <a:bodyPr wrap="square" rtlCol="0">
              <a:spAutoFit/>
            </a:bodyPr>
            <a:lstStyle/>
            <a:p>
              <a:endParaRPr lang="en-US"/>
            </a:p>
          </p:txBody>
        </p:sp>
      </p:grpSp>
    </p:spTree>
    <p:extLst>
      <p:ext uri="{BB962C8B-B14F-4D97-AF65-F5344CB8AC3E}">
        <p14:creationId xmlns:p14="http://schemas.microsoft.com/office/powerpoint/2010/main" val="2505724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55008" cy="281278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An agent or broker must enter a correct NPN in their MLMS profile to receive credit for completing Marketplace registration.</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The NPN can be up to 10 digits long and must not begin with a zero.</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The NPN must not include any special characters or letters.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The NPN is not the same as a state license number. Be sure to use an NPN, not a state license number.</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To update the NPN, an agent or broker can click the “Complete Agent and Broker Training” hyperlink and update the information in their MLMS profile.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Agent and broker NPNs can be found at </a:t>
            </a:r>
            <a:r>
              <a:rPr lang="en-US" sz="1400">
                <a:latin typeface="Segoe UI" panose="020B0502040204020203" pitchFamily="34" charset="0"/>
                <a:cs typeface="Segoe UI" panose="020B0502040204020203" pitchFamily="34" charset="0"/>
                <a:hlinkClick r:id="rId3"/>
              </a:rPr>
              <a:t>https://nipr.com/help/look-up-your-npn</a:t>
            </a:r>
            <a:r>
              <a:rPr lang="en-US" sz="1400">
                <a:latin typeface="Segoe UI" panose="020B0502040204020203" pitchFamily="34" charset="0"/>
                <a:cs typeface="Segoe UI" panose="020B0502040204020203" pitchFamily="34" charset="0"/>
              </a:rPr>
              <a:t>.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43</a:t>
            </a:fld>
            <a:endParaRPr lang="en-US"/>
          </a:p>
        </p:txBody>
      </p:sp>
      <p:grpSp>
        <p:nvGrpSpPr>
          <p:cNvPr id="2" name="Group 1">
            <a:extLst>
              <a:ext uri="{FF2B5EF4-FFF2-40B4-BE49-F238E27FC236}">
                <a16:creationId xmlns:a16="http://schemas.microsoft.com/office/drawing/2014/main" id="{F9186299-208C-FDA0-D351-E78D286FC857}"/>
              </a:ext>
            </a:extLst>
          </p:cNvPr>
          <p:cNvGrpSpPr/>
          <p:nvPr/>
        </p:nvGrpSpPr>
        <p:grpSpPr>
          <a:xfrm>
            <a:off x="725581" y="4018573"/>
            <a:ext cx="7692839" cy="753250"/>
            <a:chOff x="613461" y="4018573"/>
            <a:chExt cx="7692839" cy="753250"/>
          </a:xfrm>
        </p:grpSpPr>
        <p:sp>
          <p:nvSpPr>
            <p:cNvPr id="11" name="Rectangle 10">
              <a:extLst>
                <a:ext uri="{FF2B5EF4-FFF2-40B4-BE49-F238E27FC236}">
                  <a16:creationId xmlns:a16="http://schemas.microsoft.com/office/drawing/2014/main" id="{0368E519-8077-D6E4-F5E3-295CE5CFBA08}"/>
                </a:ext>
              </a:extLst>
            </p:cNvPr>
            <p:cNvSpPr/>
            <p:nvPr/>
          </p:nvSpPr>
          <p:spPr>
            <a:xfrm>
              <a:off x="613461" y="4104978"/>
              <a:ext cx="7616141" cy="666845"/>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C499EC40-063C-7CB3-AE96-C81AEB56FD46}"/>
                </a:ext>
              </a:extLst>
            </p:cNvPr>
            <p:cNvSpPr>
              <a:spLocks noChangeArrowheads="1"/>
            </p:cNvSpPr>
            <p:nvPr/>
          </p:nvSpPr>
          <p:spPr bwMode="auto">
            <a:xfrm>
              <a:off x="690158" y="4018573"/>
              <a:ext cx="7616142" cy="666845"/>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400">
                  <a:latin typeface="Segoe UI" panose="020B0502040204020203" pitchFamily="34" charset="0"/>
                  <a:cs typeface="Segoe UI" panose="020B0502040204020203" pitchFamily="34" charset="0"/>
                </a:rPr>
                <a:t>Be sure to confirm the NPN is correct in the MLMS profile. Entering an inaccurate NPN could result in denial of compensation/credit by an issuer.</a:t>
              </a:r>
            </a:p>
            <a:p>
              <a:pPr marL="347472" lvl="2" indent="-347472">
                <a:lnSpc>
                  <a:spcPct val="100000"/>
                </a:lnSpc>
                <a:spcBef>
                  <a:spcPts val="0"/>
                </a:spcBef>
                <a:spcAft>
                  <a:spcPts val="600"/>
                </a:spcAft>
                <a:buFont typeface="Segoe UI" panose="020B0502040204020203" pitchFamily="34" charset="0"/>
                <a:buChar char="»"/>
              </a:pPr>
              <a:endParaRPr lang="en-US" sz="1400">
                <a:latin typeface="Segoe UI" panose="020B0502040204020203" pitchFamily="34" charset="0"/>
                <a:cs typeface="Segoe UI" panose="020B0502040204020203" pitchFamily="34" charset="0"/>
              </a:endParaRPr>
            </a:p>
          </p:txBody>
        </p:sp>
      </p:grpSp>
      <p:sp>
        <p:nvSpPr>
          <p:cNvPr id="9" name="Title 1">
            <a:extLst>
              <a:ext uri="{FF2B5EF4-FFF2-40B4-BE49-F238E27FC236}">
                <a16:creationId xmlns:a16="http://schemas.microsoft.com/office/drawing/2014/main" id="{A855B663-275A-1B82-196D-2A9DED438123}"/>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spTree>
    <p:extLst>
      <p:ext uri="{BB962C8B-B14F-4D97-AF65-F5344CB8AC3E}">
        <p14:creationId xmlns:p14="http://schemas.microsoft.com/office/powerpoint/2010/main" val="2197370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44</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Once all profile information has been entered, click “Save.”</a:t>
            </a:r>
            <a:endParaRPr kumimoji="0" lang="en-US" sz="14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19" name="Title 1">
            <a:extLst>
              <a:ext uri="{FF2B5EF4-FFF2-40B4-BE49-F238E27FC236}">
                <a16:creationId xmlns:a16="http://schemas.microsoft.com/office/drawing/2014/main" id="{FF993791-319E-43A1-C3E4-FDB307AFB46D}"/>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grpSp>
        <p:nvGrpSpPr>
          <p:cNvPr id="7" name="Group 6">
            <a:extLst>
              <a:ext uri="{FF2B5EF4-FFF2-40B4-BE49-F238E27FC236}">
                <a16:creationId xmlns:a16="http://schemas.microsoft.com/office/drawing/2014/main" id="{C0E077D6-0B7C-4B55-FCA4-487365B18654}"/>
              </a:ext>
            </a:extLst>
          </p:cNvPr>
          <p:cNvGrpSpPr/>
          <p:nvPr/>
        </p:nvGrpSpPr>
        <p:grpSpPr>
          <a:xfrm>
            <a:off x="1129968" y="1582686"/>
            <a:ext cx="6884064" cy="3189054"/>
            <a:chOff x="1129968" y="1582686"/>
            <a:chExt cx="6884064" cy="3189054"/>
          </a:xfrm>
        </p:grpSpPr>
        <p:pic>
          <p:nvPicPr>
            <p:cNvPr id="11" name="Picture 10" descr="Graphical user interface, text, application, email&#10;&#10;Description automatically generated">
              <a:extLst>
                <a:ext uri="{FF2B5EF4-FFF2-40B4-BE49-F238E27FC236}">
                  <a16:creationId xmlns:a16="http://schemas.microsoft.com/office/drawing/2014/main" id="{49721C94-343A-C068-8686-BB550643CED8}"/>
                </a:ext>
              </a:extLst>
            </p:cNvPr>
            <p:cNvPicPr>
              <a:picLocks noChangeAspect="1"/>
            </p:cNvPicPr>
            <p:nvPr/>
          </p:nvPicPr>
          <p:blipFill>
            <a:blip r:embed="rId3"/>
            <a:stretch>
              <a:fillRect/>
            </a:stretch>
          </p:blipFill>
          <p:spPr>
            <a:xfrm>
              <a:off x="1129968" y="1582686"/>
              <a:ext cx="6884064" cy="3189054"/>
            </a:xfrm>
            <a:prstGeom prst="rect">
              <a:avLst/>
            </a:prstGeom>
            <a:ln w="9525">
              <a:solidFill>
                <a:srgbClr val="000054"/>
              </a:solidFill>
            </a:ln>
            <a:effectLst>
              <a:outerShdw blurRad="292100" dist="139700" dir="2700000" algn="tl" rotWithShape="0">
                <a:srgbClr val="333333">
                  <a:alpha val="65000"/>
                </a:srgbClr>
              </a:outerShdw>
            </a:effectLst>
          </p:spPr>
        </p:pic>
        <p:sp>
          <p:nvSpPr>
            <p:cNvPr id="3" name="Arrow: Down 2">
              <a:extLst>
                <a:ext uri="{FF2B5EF4-FFF2-40B4-BE49-F238E27FC236}">
                  <a16:creationId xmlns:a16="http://schemas.microsoft.com/office/drawing/2014/main" id="{0EBFCFD7-2EAB-02BB-02F9-488FA8D76777}"/>
                </a:ext>
              </a:extLst>
            </p:cNvPr>
            <p:cNvSpPr/>
            <p:nvPr/>
          </p:nvSpPr>
          <p:spPr>
            <a:xfrm>
              <a:off x="7225088" y="4029251"/>
              <a:ext cx="195005" cy="4588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71482C-F74A-689D-38CE-44E6EA310D66}"/>
                </a:ext>
              </a:extLst>
            </p:cNvPr>
            <p:cNvSpPr txBox="1"/>
            <p:nvPr/>
          </p:nvSpPr>
          <p:spPr>
            <a:xfrm>
              <a:off x="6155871" y="1633502"/>
              <a:ext cx="846655" cy="168903"/>
            </a:xfrm>
            <a:prstGeom prst="rect">
              <a:avLst/>
            </a:prstGeom>
            <a:solidFill>
              <a:srgbClr val="112E51"/>
            </a:solidFill>
            <a:ln>
              <a:noFill/>
            </a:ln>
          </p:spPr>
          <p:txBody>
            <a:bodyPr wrap="square" rtlCol="0">
              <a:spAutoFit/>
            </a:bodyPr>
            <a:lstStyle/>
            <a:p>
              <a:endParaRPr lang="en-US"/>
            </a:p>
          </p:txBody>
        </p:sp>
      </p:grpSp>
    </p:spTree>
    <p:extLst>
      <p:ext uri="{BB962C8B-B14F-4D97-AF65-F5344CB8AC3E}">
        <p14:creationId xmlns:p14="http://schemas.microsoft.com/office/powerpoint/2010/main" val="1202456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45</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203026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nSpc>
                <a:spcPct val="100000"/>
              </a:lnSpc>
              <a:spcBef>
                <a:spcPts val="0"/>
              </a:spcBef>
              <a:spcAft>
                <a:spcPts val="600"/>
              </a:spcAft>
              <a:buNone/>
            </a:pPr>
            <a:r>
              <a:rPr lang="en-US" sz="1400" b="1">
                <a:solidFill>
                  <a:srgbClr val="003399"/>
                </a:solidFill>
                <a:latin typeface="Segoe UI" panose="020B0502040204020203" pitchFamily="34" charset="0"/>
                <a:cs typeface="Segoe UI" panose="020B0502040204020203" pitchFamily="34" charset="0"/>
              </a:rPr>
              <a:t>General MLMS Information</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CMS validates NPNs against data stored in the National Insurance Producer Registry (NIPR) Public Database: </a:t>
            </a:r>
            <a:r>
              <a:rPr lang="en-US" sz="1400">
                <a:latin typeface="Segoe UI" panose="020B0502040204020203" pitchFamily="34" charset="0"/>
                <a:cs typeface="Segoe UI" panose="020B0502040204020203" pitchFamily="34" charset="0"/>
                <a:hlinkClick r:id="rId3"/>
              </a:rPr>
              <a:t>https://www.nipr.com/</a:t>
            </a:r>
            <a:r>
              <a:rPr lang="en-US" sz="1400">
                <a:latin typeface="Segoe UI" panose="020B0502040204020203" pitchFamily="34" charset="0"/>
                <a:cs typeface="Segoe UI" panose="020B0502040204020203" pitchFamily="34" charset="0"/>
              </a:rPr>
              <a:t>.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Results of this NIPR NPN validation appear on the public </a:t>
            </a:r>
            <a:r>
              <a:rPr lang="en-US" sz="1400">
                <a:latin typeface="Segoe UI" panose="020B0502040204020203" pitchFamily="34" charset="0"/>
                <a:cs typeface="Segoe UI" panose="020B0502040204020203" pitchFamily="34" charset="0"/>
              </a:rPr>
              <a:t>Agent and Broker Federally-facilitated Marketplace Registration Completion List (RCL): </a:t>
            </a:r>
            <a:r>
              <a:rPr lang="en-US" sz="1400">
                <a:latin typeface="Segoe UI" panose="020B0502040204020203" pitchFamily="34" charset="0"/>
                <a:cs typeface="Segoe UI" panose="020B0502040204020203" pitchFamily="34" charset="0"/>
                <a:hlinkClick r:id="rId4"/>
              </a:rPr>
              <a:t>https://data.healthcare.gov/ffm_ab_registration_lists</a:t>
            </a:r>
            <a:r>
              <a:rPr lang="en-US" sz="1400">
                <a:latin typeface="Segoe UI" panose="020B0502040204020203" pitchFamily="34" charset="0"/>
                <a:cs typeface="Segoe UI" panose="020B0502040204020203" pitchFamily="34" charset="0"/>
              </a:rPr>
              <a:t> </a:t>
            </a:r>
            <a:endPar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The RCL is updated daily.</a:t>
            </a: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12246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550081" cy="914400"/>
          </a:xfrm>
        </p:spPr>
        <p:txBody>
          <a:bodyPr>
            <a:normAutofit/>
          </a:bodyPr>
          <a:lstStyle/>
          <a:p>
            <a:r>
              <a:rPr lang="en-US" sz="2400"/>
              <a:t>Step 4: Complete the Agent and Broker Profile on the MLMS via the CMS Enterprise Portal </a:t>
            </a:r>
            <a:r>
              <a:rPr lang="en-US" sz="1600"/>
              <a:t>(continued)</a:t>
            </a:r>
            <a:endParaRPr lang="en-US" sz="20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46</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2575268"/>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nSpc>
                <a:spcPct val="100000"/>
              </a:lnSpc>
              <a:spcBef>
                <a:spcPts val="0"/>
              </a:spcBef>
              <a:spcAft>
                <a:spcPts val="600"/>
              </a:spcAft>
              <a:buNone/>
            </a:pPr>
            <a:r>
              <a:rPr lang="en-US" sz="1400" b="1">
                <a:solidFill>
                  <a:srgbClr val="003399"/>
                </a:solidFill>
                <a:latin typeface="Segoe UI" panose="020B0502040204020203" pitchFamily="34" charset="0"/>
                <a:cs typeface="Segoe UI" panose="020B0502040204020203" pitchFamily="34" charset="0"/>
              </a:rPr>
              <a:t>General MLMS Information</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NPN validation occurs during the annual registration process in the MLMS and is only applicable to the current Plan </a:t>
            </a:r>
            <a:r>
              <a:rPr lang="en-US" sz="1400">
                <a:solidFill>
                  <a:prstClr val="black"/>
                </a:solidFill>
                <a:latin typeface="Segoe UI" panose="020B0502040204020203" pitchFamily="34" charset="0"/>
                <a:cs typeface="Segoe UI" panose="020B0502040204020203" pitchFamily="34" charset="0"/>
              </a:rPr>
              <a:t>Y</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ear. If </a:t>
            </a:r>
            <a:r>
              <a:rPr lang="en-US" sz="1400">
                <a:solidFill>
                  <a:prstClr val="black"/>
                </a:solidFill>
                <a:latin typeface="Segoe UI" panose="020B0502040204020203" pitchFamily="34" charset="0"/>
                <a:cs typeface="Segoe UI" panose="020B0502040204020203" pitchFamily="34" charset="0"/>
              </a:rPr>
              <a:t>an agent or broker does </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not maintain a valid NPN, </a:t>
            </a:r>
            <a:r>
              <a:rPr lang="en-US" sz="1400">
                <a:solidFill>
                  <a:prstClr val="black"/>
                </a:solidFill>
                <a:latin typeface="Segoe UI" panose="020B0502040204020203" pitchFamily="34" charset="0"/>
                <a:cs typeface="Segoe UI" panose="020B0502040204020203" pitchFamily="34" charset="0"/>
              </a:rPr>
              <a:t>their</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agreements with the Marketplace may be terminated.</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 be validated, </a:t>
            </a:r>
            <a:r>
              <a:rPr lang="en-US" sz="1400">
                <a:solidFill>
                  <a:prstClr val="black"/>
                </a:solidFill>
                <a:latin typeface="Segoe UI" panose="020B0502040204020203" pitchFamily="34" charset="0"/>
                <a:cs typeface="Segoe UI" panose="020B0502040204020203" pitchFamily="34" charset="0"/>
              </a:rPr>
              <a:t>agents and brokers</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must:</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Have a valid state license;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Have a </a:t>
            </a:r>
            <a:r>
              <a:rPr lang="en-US" sz="1400">
                <a:solidFill>
                  <a:prstClr val="black"/>
                </a:solidFill>
                <a:latin typeface="Segoe UI" panose="020B0502040204020203" pitchFamily="34" charset="0"/>
                <a:cs typeface="Segoe UI" panose="020B0502040204020203" pitchFamily="34" charset="0"/>
              </a:rPr>
              <a:t>valid health-related line of authority (LOA): </a:t>
            </a:r>
            <a:r>
              <a:rPr lang="en-US" sz="1400">
                <a:solidFill>
                  <a:prstClr val="black"/>
                </a:solidFill>
                <a:latin typeface="Segoe UI" panose="020B0502040204020203" pitchFamily="34" charset="0"/>
                <a:cs typeface="Segoe UI" panose="020B0502040204020203" pitchFamily="34" charset="0"/>
                <a:hlinkClick r:id="rId3"/>
              </a:rPr>
              <a:t>https://nipr.com/licensing-center/add-a-line-of-authority</a:t>
            </a:r>
            <a:r>
              <a:rPr lang="en-US" sz="1400">
                <a:solidFill>
                  <a:prstClr val="black"/>
                </a:solidFill>
                <a:latin typeface="Segoe UI" panose="020B0502040204020203" pitchFamily="34" charset="0"/>
                <a:cs typeface="Segoe UI" panose="020B0502040204020203" pitchFamily="34" charset="0"/>
              </a:rPr>
              <a:t> in their resident state</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and</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Have an active status for </a:t>
            </a:r>
            <a:r>
              <a:rPr lang="en-US" sz="1400">
                <a:solidFill>
                  <a:prstClr val="black"/>
                </a:solidFill>
                <a:latin typeface="Segoe UI" panose="020B0502040204020203" pitchFamily="34" charset="0"/>
                <a:cs typeface="Segoe UI" panose="020B0502040204020203" pitchFamily="34" charset="0"/>
              </a:rPr>
              <a:t>their</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health-related LOA.</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133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47</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nSpc>
                <a:spcPct val="100000"/>
              </a:lnSpc>
              <a:spcBef>
                <a:spcPts val="0"/>
              </a:spcBef>
              <a:spcAft>
                <a:spcPts val="600"/>
              </a:spcAft>
              <a:buNone/>
            </a:pPr>
            <a:r>
              <a:rPr lang="en-US" sz="1400" b="1">
                <a:solidFill>
                  <a:srgbClr val="003399"/>
                </a:solidFill>
                <a:latin typeface="Segoe UI"/>
                <a:cs typeface="Segoe UI"/>
              </a:rPr>
              <a:t>Line of Authority Validation Requirements for Marketplace Agents and Brokers </a:t>
            </a:r>
            <a:endParaRPr lang="en-US" sz="1400" b="1">
              <a:solidFill>
                <a:srgbClr val="003399"/>
              </a:solidFill>
              <a:latin typeface="Segoe UI" panose="020B0502040204020203" pitchFamily="34" charset="0"/>
              <a:cs typeface="Segoe UI" panose="020B0502040204020203" pitchFamily="34" charset="0"/>
            </a:endParaRPr>
          </a:p>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Updated agent/broker licensure validation methodology went into effect beginning in plan year 2023 to ensure agents and brokers have a valid health-related line of authority (LOA) in their resident state.</a:t>
            </a:r>
          </a:p>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Each state Department of Insurance (DOI) determines the requirements for agents and brokers in their specific state. CMS validates the status of an agent’s or broker’s licensure through the NIPR on a weekly basis. Specifically, licensure validation is determined by checking license status and the presence of a valid health LOA in the resident state for each agent or broker. </a:t>
            </a:r>
            <a:endParaRPr lang="en-US" sz="1400" b="1">
              <a:latin typeface="Segoe UI" panose="020B0502040204020203" pitchFamily="34" charset="0"/>
              <a:cs typeface="Segoe UI" panose="020B0502040204020203" pitchFamily="34" charset="0"/>
            </a:endParaRPr>
          </a:p>
          <a:p>
            <a:pPr marL="685800" lvl="2" indent="-347345">
              <a:lnSpc>
                <a:spcPct val="100000"/>
              </a:lnSpc>
              <a:spcBef>
                <a:spcPts val="0"/>
              </a:spcBef>
              <a:spcAft>
                <a:spcPts val="600"/>
              </a:spcAft>
              <a:buClr>
                <a:schemeClr val="tx1"/>
              </a:buClr>
              <a:buFont typeface="Courier New" panose="020B0604020202020204" pitchFamily="34" charset="0"/>
              <a:buChar char="o"/>
            </a:pPr>
            <a:r>
              <a:rPr lang="en-US" sz="1400" b="1">
                <a:solidFill>
                  <a:srgbClr val="003399"/>
                </a:solidFill>
                <a:latin typeface="Segoe UI"/>
                <a:cs typeface="Segoe UI"/>
              </a:rPr>
              <a:t>Note:</a:t>
            </a:r>
            <a:r>
              <a:rPr lang="en-US" sz="1400">
                <a:latin typeface="Segoe UI"/>
                <a:cs typeface="Segoe UI"/>
              </a:rPr>
              <a:t> Some states, such as Florida, Hawaii, New Mexico, Texas, Utah, Vermont, Wisconsin, and Wyoming, require ABs to have an appointment with a health insurance carrier before their NPN can be validated.</a:t>
            </a:r>
            <a:endParaRPr lang="en-US" sz="1600"/>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3FC6BE7A-2BD8-2875-2E8D-4F94C9088336}"/>
              </a:ext>
            </a:extLst>
          </p:cNvPr>
          <p:cNvSpPr txBox="1">
            <a:spLocks/>
          </p:cNvSpPr>
          <p:nvPr/>
        </p:nvSpPr>
        <p:spPr>
          <a:xfrm>
            <a:off x="1288" y="0"/>
            <a:ext cx="7626096"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a:t>Step 4: Complete the Agent and Broker Profile in the MLMS via the CMS Enterprise Portal </a:t>
            </a:r>
            <a:r>
              <a:rPr lang="en-US" sz="1600"/>
              <a:t>(continued)</a:t>
            </a:r>
            <a:endParaRPr lang="en-US" sz="1800"/>
          </a:p>
        </p:txBody>
      </p:sp>
      <p:grpSp>
        <p:nvGrpSpPr>
          <p:cNvPr id="2" name="Group 1">
            <a:extLst>
              <a:ext uri="{FF2B5EF4-FFF2-40B4-BE49-F238E27FC236}">
                <a16:creationId xmlns:a16="http://schemas.microsoft.com/office/drawing/2014/main" id="{21AFDFD9-F7E7-EE61-CE8F-BD73E3AA49CE}"/>
              </a:ext>
            </a:extLst>
          </p:cNvPr>
          <p:cNvGrpSpPr/>
          <p:nvPr/>
        </p:nvGrpSpPr>
        <p:grpSpPr>
          <a:xfrm>
            <a:off x="725580" y="3899290"/>
            <a:ext cx="7692839" cy="991364"/>
            <a:chOff x="613461" y="4018574"/>
            <a:chExt cx="7692839" cy="753249"/>
          </a:xfrm>
        </p:grpSpPr>
        <p:sp>
          <p:nvSpPr>
            <p:cNvPr id="3" name="Rectangle 2">
              <a:extLst>
                <a:ext uri="{FF2B5EF4-FFF2-40B4-BE49-F238E27FC236}">
                  <a16:creationId xmlns:a16="http://schemas.microsoft.com/office/drawing/2014/main" id="{29901191-788F-8EE8-5B5A-2C1B14AB6B32}"/>
                </a:ext>
              </a:extLst>
            </p:cNvPr>
            <p:cNvSpPr/>
            <p:nvPr/>
          </p:nvSpPr>
          <p:spPr>
            <a:xfrm>
              <a:off x="613461" y="4104978"/>
              <a:ext cx="7616141" cy="666845"/>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2FFBE9D2-C49F-0C5E-159D-6990A969D99B}"/>
                </a:ext>
              </a:extLst>
            </p:cNvPr>
            <p:cNvSpPr>
              <a:spLocks noChangeArrowheads="1"/>
            </p:cNvSpPr>
            <p:nvPr/>
          </p:nvSpPr>
          <p:spPr bwMode="auto">
            <a:xfrm>
              <a:off x="690158" y="4018574"/>
              <a:ext cx="7616142" cy="666845"/>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400" b="1">
                  <a:solidFill>
                    <a:srgbClr val="003399"/>
                  </a:solidFill>
                  <a:latin typeface="Segoe UI" panose="020B0502040204020203" pitchFamily="34" charset="0"/>
                  <a:cs typeface="Segoe UI" panose="020B0502040204020203" pitchFamily="34" charset="0"/>
                </a:rPr>
                <a:t>Note:</a:t>
              </a:r>
              <a:r>
                <a:rPr lang="en-US" sz="1400">
                  <a:latin typeface="Segoe UI" panose="020B0502040204020203" pitchFamily="34" charset="0"/>
                  <a:cs typeface="Segoe UI" panose="020B0502040204020203" pitchFamily="34" charset="0"/>
                </a:rPr>
                <a:t> Agents and brokers who do not have an approved health-related LOA, as determined by their resident state, will not be able to access Marketplace systems and </a:t>
              </a:r>
              <a:r>
                <a:rPr lang="en-US" sz="1400" b="1">
                  <a:solidFill>
                    <a:srgbClr val="003399"/>
                  </a:solidFill>
                  <a:latin typeface="Segoe UI" panose="020B0502040204020203" pitchFamily="34" charset="0"/>
                  <a:cs typeface="Segoe UI" panose="020B0502040204020203" pitchFamily="34" charset="0"/>
                </a:rPr>
                <a:t>will not be able to assist consumers with Marketplace activities for plan year 2026. </a:t>
              </a:r>
            </a:p>
            <a:p>
              <a:pPr marL="347472" lvl="2" indent="-347472">
                <a:lnSpc>
                  <a:spcPct val="100000"/>
                </a:lnSpc>
                <a:spcBef>
                  <a:spcPts val="0"/>
                </a:spcBef>
                <a:spcAft>
                  <a:spcPts val="600"/>
                </a:spcAft>
                <a:buFont typeface="Segoe UI" panose="020B0502040204020203" pitchFamily="34" charset="0"/>
                <a:buChar char="»"/>
              </a:pPr>
              <a:endParaRPr lang="en-US" sz="140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121152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48</a:t>
            </a:fld>
            <a:endParaRPr lang="en-US"/>
          </a:p>
        </p:txBody>
      </p:sp>
      <p:sp>
        <p:nvSpPr>
          <p:cNvPr id="9" name="Title 1">
            <a:extLst>
              <a:ext uri="{FF2B5EF4-FFF2-40B4-BE49-F238E27FC236}">
                <a16:creationId xmlns:a16="http://schemas.microsoft.com/office/drawing/2014/main" id="{3FC6BE7A-2BD8-2875-2E8D-4F94C9088336}"/>
              </a:ext>
            </a:extLst>
          </p:cNvPr>
          <p:cNvSpPr txBox="1">
            <a:spLocks/>
          </p:cNvSpPr>
          <p:nvPr/>
        </p:nvSpPr>
        <p:spPr>
          <a:xfrm>
            <a:off x="1288" y="0"/>
            <a:ext cx="7626096"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a:t>Step 4: Complete the Agent and Broker Profile in the MLMS via the CMS Enterprise Portal </a:t>
            </a:r>
            <a:r>
              <a:rPr lang="en-US" sz="1600"/>
              <a:t>(continued)</a:t>
            </a:r>
            <a:endParaRPr lang="en-US" sz="1800"/>
          </a:p>
        </p:txBody>
      </p:sp>
      <p:sp>
        <p:nvSpPr>
          <p:cNvPr id="5" name="Text Placeholder 2">
            <a:extLst>
              <a:ext uri="{FF2B5EF4-FFF2-40B4-BE49-F238E27FC236}">
                <a16:creationId xmlns:a16="http://schemas.microsoft.com/office/drawing/2014/main" id="{DCA71506-DA2B-4966-6214-2A80B20CC070}"/>
              </a:ext>
            </a:extLst>
          </p:cNvPr>
          <p:cNvSpPr txBox="1">
            <a:spLocks/>
          </p:cNvSpPr>
          <p:nvPr/>
        </p:nvSpPr>
        <p:spPr>
          <a:xfrm>
            <a:off x="228600" y="1069848"/>
            <a:ext cx="8686800" cy="383684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defRPr/>
            </a:pPr>
            <a:r>
              <a:rPr lang="en-US" sz="1400">
                <a:latin typeface="Segoe UI" panose="020B0502040204020203" pitchFamily="34" charset="0"/>
                <a:cs typeface="Segoe UI" panose="020B0502040204020203" pitchFamily="34" charset="0"/>
              </a:rPr>
              <a:t>Agents and brokers can take several steps now to check and see if they need to take further action. </a:t>
            </a:r>
          </a:p>
          <a:p>
            <a:pPr marL="690372" lvl="3" indent="-347472">
              <a:lnSpc>
                <a:spcPct val="100000"/>
              </a:lnSpc>
              <a:spcBef>
                <a:spcPts val="0"/>
              </a:spcBef>
              <a:spcAft>
                <a:spcPts val="600"/>
              </a:spcAft>
              <a:buClr>
                <a:schemeClr val="tx1"/>
              </a:buClr>
              <a:buFont typeface="Courier New" panose="02070309020205020404" pitchFamily="49" charset="0"/>
              <a:buChar char="o"/>
              <a:defRPr/>
            </a:pPr>
            <a:r>
              <a:rPr lang="en-US" sz="1400" b="1">
                <a:solidFill>
                  <a:srgbClr val="003399"/>
                </a:solidFill>
                <a:latin typeface="Segoe UI" panose="020B0502040204020203" pitchFamily="34" charset="0"/>
                <a:cs typeface="Segoe UI" panose="020B0502040204020203" pitchFamily="34" charset="0"/>
              </a:rPr>
              <a:t>Check resident state requirements</a:t>
            </a:r>
            <a:r>
              <a:rPr lang="en-US" sz="1400">
                <a:latin typeface="Segoe UI" panose="020B0502040204020203" pitchFamily="34" charset="0"/>
                <a:cs typeface="Segoe UI" panose="020B0502040204020203" pitchFamily="34" charset="0"/>
              </a:rPr>
              <a:t> for Appointment Level LOA, Approved Class Type and/or Approved License Level LOA at </a:t>
            </a:r>
            <a:r>
              <a:rPr lang="en-US" sz="1400" u="sng">
                <a:solidFill>
                  <a:srgbClr val="0070C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https://data.healthcare.gov/AB-NIPR-Health-Line-Of-Authority</a:t>
            </a:r>
            <a:r>
              <a:rPr lang="en-US" sz="1400">
                <a:latin typeface="Segoe UI" panose="020B0502040204020203" pitchFamily="34" charset="0"/>
                <a:cs typeface="Segoe UI" panose="020B0502040204020203" pitchFamily="34" charset="0"/>
              </a:rPr>
              <a:t>. </a:t>
            </a:r>
          </a:p>
          <a:p>
            <a:pPr marL="690372" lvl="3" indent="-347472">
              <a:lnSpc>
                <a:spcPct val="100000"/>
              </a:lnSpc>
              <a:spcBef>
                <a:spcPts val="0"/>
              </a:spcBef>
              <a:spcAft>
                <a:spcPts val="600"/>
              </a:spcAft>
              <a:buFont typeface="Courier New" panose="02070309020205020404" pitchFamily="49" charset="0"/>
              <a:buChar char="o"/>
              <a:defRPr/>
            </a:pPr>
            <a:r>
              <a:rPr lang="en-US" sz="1400">
                <a:latin typeface="Segoe UI" panose="020B0502040204020203" pitchFamily="34" charset="0"/>
                <a:cs typeface="Segoe UI" panose="020B0502040204020203" pitchFamily="34" charset="0"/>
              </a:rPr>
              <a:t>Then, agents and brokers can go to NIPR at </a:t>
            </a:r>
            <a:r>
              <a:rPr lang="en-US" sz="1400" u="sng">
                <a:solidFill>
                  <a:srgbClr val="0070C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https://nipr.com/licensing-center/add-a-line-of-authority</a:t>
            </a:r>
            <a:r>
              <a:rPr lang="en-US" sz="1400">
                <a:latin typeface="Segoe UI" panose="020B0502040204020203" pitchFamily="34" charset="0"/>
                <a:cs typeface="Segoe UI" panose="020B0502040204020203" pitchFamily="34" charset="0"/>
              </a:rPr>
              <a:t> and use the “Look Up Your National Producer Number (NPN)” tool at the bottom of the page to </a:t>
            </a:r>
            <a:r>
              <a:rPr lang="en-US" sz="1400" b="1">
                <a:solidFill>
                  <a:srgbClr val="003399"/>
                </a:solidFill>
                <a:latin typeface="Segoe UI" panose="020B0502040204020203" pitchFamily="34" charset="0"/>
                <a:cs typeface="Segoe UI" panose="020B0502040204020203" pitchFamily="34" charset="0"/>
              </a:rPr>
              <a:t>check their personal licensure information</a:t>
            </a:r>
            <a:r>
              <a:rPr lang="en-US" sz="1400">
                <a:latin typeface="Segoe UI" panose="020B0502040204020203" pitchFamily="34" charset="0"/>
                <a:cs typeface="Segoe UI" panose="020B0502040204020203" pitchFamily="34" charset="0"/>
              </a:rPr>
              <a:t> for their resident state.</a:t>
            </a:r>
          </a:p>
          <a:p>
            <a:pPr marL="690372" lvl="3" indent="-347472">
              <a:lnSpc>
                <a:spcPct val="100000"/>
              </a:lnSpc>
              <a:spcBef>
                <a:spcPts val="0"/>
              </a:spcBef>
              <a:spcAft>
                <a:spcPts val="600"/>
              </a:spcAft>
              <a:buFont typeface="Courier New" panose="02070309020205020404" pitchFamily="49" charset="0"/>
              <a:buChar char="o"/>
              <a:defRPr/>
            </a:pPr>
            <a:r>
              <a:rPr lang="en-US" sz="1400">
                <a:latin typeface="Segoe UI" panose="020B0502040204020203" pitchFamily="34" charset="0"/>
                <a:cs typeface="Segoe UI" panose="020B0502040204020203" pitchFamily="34" charset="0"/>
              </a:rPr>
              <a:t>If agents and brokers do not have the required resident state LOA, they can use the links to “Add a Line of Authority” and </a:t>
            </a:r>
            <a:r>
              <a:rPr lang="en-US" sz="1400" b="1">
                <a:solidFill>
                  <a:srgbClr val="003399"/>
                </a:solidFill>
                <a:latin typeface="Segoe UI" panose="020B0502040204020203" pitchFamily="34" charset="0"/>
                <a:cs typeface="Segoe UI" panose="020B0502040204020203" pitchFamily="34" charset="0"/>
              </a:rPr>
              <a:t>work directly with their resident state DOI</a:t>
            </a:r>
            <a:r>
              <a:rPr lang="en-US" sz="1400">
                <a:latin typeface="Segoe UI" panose="020B0502040204020203" pitchFamily="34" charset="0"/>
                <a:cs typeface="Segoe UI" panose="020B0502040204020203" pitchFamily="34" charset="0"/>
              </a:rPr>
              <a:t> regarding licensing requirements.</a:t>
            </a:r>
          </a:p>
          <a:p>
            <a:pPr marL="347472" lvl="2" indent="-347472">
              <a:lnSpc>
                <a:spcPct val="100000"/>
              </a:lnSpc>
              <a:spcBef>
                <a:spcPts val="0"/>
              </a:spcBef>
              <a:spcAft>
                <a:spcPts val="600"/>
              </a:spcAft>
              <a:buFont typeface="Segoe UI" panose="020B0502040204020203" pitchFamily="34" charset="0"/>
              <a:buChar char="»"/>
              <a:defRPr/>
            </a:pPr>
            <a:r>
              <a:rPr lang="en-US" sz="1400">
                <a:latin typeface="Segoe UI" panose="020B0502040204020203" pitchFamily="34" charset="0"/>
                <a:cs typeface="Segoe UI" panose="020B0502040204020203" pitchFamily="34" charset="0"/>
              </a:rPr>
              <a:t>The validation of agents’ and brokers’ licenses will be reviewed weekly following completion of the required annual agent and broker Registration and Training. Agents and brokers can check the RCL at </a:t>
            </a:r>
            <a:r>
              <a:rPr lang="en-US" sz="1400" u="sng">
                <a:solidFill>
                  <a:srgbClr val="0070C0"/>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https://data.healthcare.gov/ab-registration-completion-list</a:t>
            </a:r>
            <a:r>
              <a:rPr lang="en-US" sz="1400">
                <a:latin typeface="Segoe UI" panose="020B0502040204020203" pitchFamily="34" charset="0"/>
                <a:cs typeface="Segoe UI" panose="020B0502040204020203" pitchFamily="34" charset="0"/>
              </a:rPr>
              <a:t> to confirm that their NPN is listed and the “NPN Valid (Current Year Only)” reflects “Y” for yes prior to assisting consumers with enrollment.</a:t>
            </a:r>
          </a:p>
        </p:txBody>
      </p:sp>
    </p:spTree>
    <p:extLst>
      <p:ext uri="{BB962C8B-B14F-4D97-AF65-F5344CB8AC3E}">
        <p14:creationId xmlns:p14="http://schemas.microsoft.com/office/powerpoint/2010/main" val="764328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525858" cy="914400"/>
          </a:xfrm>
        </p:spPr>
        <p:txBody>
          <a:bodyPr>
            <a:noAutofit/>
          </a:bodyPr>
          <a:lstStyle/>
          <a:p>
            <a:r>
              <a:rPr lang="en-US" sz="2200"/>
              <a:t>Step 5: Complete Marketplace Training on the MLMS or through an HHS-approved Vendor via the CMS Enterprise Portal</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49</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11296987-8344-7327-E684-E41E1C793EA1}"/>
              </a:ext>
            </a:extLst>
          </p:cNvPr>
          <p:cNvSpPr txBox="1"/>
          <p:nvPr/>
        </p:nvSpPr>
        <p:spPr>
          <a:xfrm>
            <a:off x="228600" y="1069848"/>
            <a:ext cx="8549640" cy="2492990"/>
          </a:xfrm>
          <a:prstGeom prst="rect">
            <a:avLst/>
          </a:prstGeom>
          <a:noFill/>
        </p:spPr>
        <p:txBody>
          <a:bodyPr wrap="square">
            <a:spAutoFit/>
          </a:bodyPr>
          <a:lstStyle/>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Create a CMS Enterprise Portal Account.</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Request the Agent and Broker Training Access Role.</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Remote Identity Proofing through the IDM System.</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the Agent and Broker Profile on the MLMS via the CMS Enterprise Portal.</a:t>
            </a:r>
          </a:p>
          <a:p>
            <a:pPr marL="342900" indent="-342900">
              <a:spcAft>
                <a:spcPts val="600"/>
              </a:spcAft>
              <a:buFont typeface="+mj-lt"/>
              <a:buAutoNum type="arabicPeriod"/>
            </a:pPr>
            <a:r>
              <a:rPr lang="en-US" sz="1400" b="1">
                <a:solidFill>
                  <a:srgbClr val="003399"/>
                </a:solidFill>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Confirm Completion of all Registration Steps by logging back into the CMS Enterprise Portal and printing the Completion Certificate.</a:t>
            </a:r>
          </a:p>
        </p:txBody>
      </p:sp>
    </p:spTree>
    <p:extLst>
      <p:ext uri="{BB962C8B-B14F-4D97-AF65-F5344CB8AC3E}">
        <p14:creationId xmlns:p14="http://schemas.microsoft.com/office/powerpoint/2010/main" val="251519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7E36-6794-4D26-B5AE-5D1D77754B2F}"/>
              </a:ext>
            </a:extLst>
          </p:cNvPr>
          <p:cNvSpPr>
            <a:spLocks noGrp="1"/>
          </p:cNvSpPr>
          <p:nvPr>
            <p:ph type="title"/>
          </p:nvPr>
        </p:nvSpPr>
        <p:spPr>
          <a:xfrm>
            <a:off x="1" y="0"/>
            <a:ext cx="7121912" cy="932688"/>
          </a:xfrm>
        </p:spPr>
        <p:txBody>
          <a:bodyPr vert="horz" lIns="91440" tIns="45720" rIns="91440" bIns="45720" rtlCol="0" anchor="ctr">
            <a:normAutofit/>
          </a:bodyPr>
          <a:lstStyle/>
          <a:p>
            <a:pPr algn="ctr"/>
            <a:r>
              <a:rPr lang="en-US" sz="3000"/>
              <a:t>Discussion and Questions</a:t>
            </a:r>
          </a:p>
        </p:txBody>
      </p:sp>
      <p:sp>
        <p:nvSpPr>
          <p:cNvPr id="3" name="Text Placeholder 2">
            <a:extLst>
              <a:ext uri="{FF2B5EF4-FFF2-40B4-BE49-F238E27FC236}">
                <a16:creationId xmlns:a16="http://schemas.microsoft.com/office/drawing/2014/main" id="{336F649E-73FB-4D5E-9A02-B92081B8FB58}"/>
              </a:ext>
            </a:extLst>
          </p:cNvPr>
          <p:cNvSpPr>
            <a:spLocks noGrp="1"/>
          </p:cNvSpPr>
          <p:nvPr>
            <p:ph type="body" sz="quarter" idx="11"/>
          </p:nvPr>
        </p:nvSpPr>
        <p:spPr>
          <a:xfrm>
            <a:off x="167055" y="1028703"/>
            <a:ext cx="8840664" cy="3383650"/>
          </a:xfrm>
        </p:spPr>
        <p:txBody>
          <a:bodyPr>
            <a:noAutofit/>
          </a:bodyPr>
          <a:lstStyle/>
          <a:p>
            <a:pPr marL="0" indent="0">
              <a:lnSpc>
                <a:spcPct val="100000"/>
              </a:lnSpc>
              <a:spcAft>
                <a:spcPts val="600"/>
              </a:spcAft>
              <a:buNone/>
              <a:defRPr/>
            </a:pPr>
            <a:r>
              <a:rPr lang="en-US" sz="1350"/>
              <a:t>At the end of today’s webinar, we will have a live discussion and question and answer session. You will be able to ask your questions verbally or by written submission in the Q&amp;A tab.</a:t>
            </a:r>
          </a:p>
          <a:p>
            <a:pPr marL="514325" lvl="2" indent="0">
              <a:lnSpc>
                <a:spcPct val="100000"/>
              </a:lnSpc>
              <a:buNone/>
              <a:defRPr/>
            </a:pPr>
            <a:r>
              <a:rPr lang="en-US" sz="1350" b="1"/>
              <a:t>To ask a </a:t>
            </a:r>
            <a:r>
              <a:rPr lang="en-US" sz="1350" b="1" u="sng"/>
              <a:t>verbal</a:t>
            </a:r>
            <a:r>
              <a:rPr lang="en-US" sz="1350" b="1"/>
              <a:t> question:</a:t>
            </a:r>
          </a:p>
          <a:p>
            <a:pPr lvl="2" indent="-260597">
              <a:lnSpc>
                <a:spcPct val="100000"/>
              </a:lnSpc>
              <a:spcBef>
                <a:spcPts val="0"/>
              </a:spcBef>
              <a:spcAft>
                <a:spcPts val="450"/>
              </a:spcAft>
              <a:buFont typeface="Segoe UI" panose="020B0502040204020203" pitchFamily="34" charset="0"/>
              <a:buChar char="»"/>
              <a:defRPr/>
            </a:pPr>
            <a:r>
              <a:rPr lang="en-US" sz="1350"/>
              <a:t>If you are listening via the Zoom application, click ”</a:t>
            </a:r>
            <a:r>
              <a:rPr lang="en-US" sz="1350" b="1"/>
              <a:t>Raise Hand</a:t>
            </a:r>
            <a:r>
              <a:rPr lang="en-US" sz="1350"/>
              <a:t>”</a:t>
            </a:r>
            <a:r>
              <a:rPr lang="en-US" sz="1350" b="1"/>
              <a:t> </a:t>
            </a:r>
            <a:r>
              <a:rPr lang="en-US" sz="1350"/>
              <a:t>in the webinar controls. </a:t>
            </a:r>
          </a:p>
          <a:p>
            <a:pPr lvl="2" indent="-260597">
              <a:lnSpc>
                <a:spcPct val="100000"/>
              </a:lnSpc>
              <a:spcBef>
                <a:spcPts val="0"/>
              </a:spcBef>
              <a:spcAft>
                <a:spcPts val="450"/>
              </a:spcAft>
              <a:buFont typeface="Segoe UI" panose="020B0502040204020203" pitchFamily="34" charset="0"/>
              <a:buChar char="»"/>
              <a:defRPr/>
            </a:pPr>
            <a:r>
              <a:rPr lang="en-US" sz="1350"/>
              <a:t>If you are listening via phone, dial </a:t>
            </a:r>
            <a:r>
              <a:rPr lang="en-US" sz="1350" b="1"/>
              <a:t>star (*) nine (9) </a:t>
            </a:r>
            <a:r>
              <a:rPr lang="en-US" sz="1350"/>
              <a:t>to Raise your Hand.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Once your hand is raised, the facilitator will call on the </a:t>
            </a:r>
            <a:r>
              <a:rPr lang="en-US" b="1">
                <a:latin typeface="Segoe UI" panose="020B0502040204020203" pitchFamily="34" charset="0"/>
                <a:cs typeface="Segoe UI" panose="020B0502040204020203" pitchFamily="34" charset="0"/>
              </a:rPr>
              <a:t>last three (3)</a:t>
            </a:r>
            <a:r>
              <a:rPr lang="en-US">
                <a:latin typeface="Segoe UI" panose="020B0502040204020203" pitchFamily="34" charset="0"/>
                <a:cs typeface="Segoe UI" panose="020B0502040204020203" pitchFamily="34" charset="0"/>
              </a:rPr>
              <a:t> digits of your phone number.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When you hear the </a:t>
            </a:r>
            <a:r>
              <a:rPr lang="en-US" b="1">
                <a:latin typeface="Segoe UI" panose="020B0502040204020203" pitchFamily="34" charset="0"/>
                <a:cs typeface="Segoe UI" panose="020B0502040204020203" pitchFamily="34" charset="0"/>
              </a:rPr>
              <a:t>last three (3) </a:t>
            </a:r>
            <a:r>
              <a:rPr lang="en-US">
                <a:latin typeface="Segoe UI" panose="020B0502040204020203" pitchFamily="34" charset="0"/>
                <a:cs typeface="Segoe UI" panose="020B0502040204020203" pitchFamily="34" charset="0"/>
              </a:rPr>
              <a:t>digits of your phone number please dial </a:t>
            </a:r>
            <a:r>
              <a:rPr lang="en-US" b="1">
                <a:latin typeface="Segoe UI" panose="020B0502040204020203" pitchFamily="34" charset="0"/>
                <a:cs typeface="Segoe UI" panose="020B0502040204020203" pitchFamily="34" charset="0"/>
              </a:rPr>
              <a:t>star</a:t>
            </a:r>
            <a:r>
              <a:rPr lang="en-US">
                <a:latin typeface="Segoe UI" panose="020B0502040204020203" pitchFamily="34" charset="0"/>
                <a:cs typeface="Segoe UI" panose="020B0502040204020203" pitchFamily="34" charset="0"/>
              </a:rPr>
              <a:t> </a:t>
            </a:r>
            <a:r>
              <a:rPr lang="en-US" b="1">
                <a:latin typeface="Segoe UI" panose="020B0502040204020203" pitchFamily="34" charset="0"/>
                <a:cs typeface="Segoe UI" panose="020B0502040204020203" pitchFamily="34" charset="0"/>
              </a:rPr>
              <a:t>(*) six (6)</a:t>
            </a:r>
            <a:r>
              <a:rPr lang="en-US">
                <a:latin typeface="Segoe UI" panose="020B0502040204020203" pitchFamily="34" charset="0"/>
                <a:cs typeface="Segoe UI" panose="020B0502040204020203" pitchFamily="34" charset="0"/>
              </a:rPr>
              <a:t> to unmute your line and state your name.</a:t>
            </a:r>
          </a:p>
          <a:p>
            <a:pPr marL="514325" lvl="2" indent="0">
              <a:lnSpc>
                <a:spcPct val="100000"/>
              </a:lnSpc>
              <a:buNone/>
              <a:defRPr/>
            </a:pPr>
            <a:r>
              <a:rPr lang="en-US" sz="1350" b="1"/>
              <a:t>To submit a </a:t>
            </a:r>
            <a:r>
              <a:rPr lang="en-US" sz="1350" b="1" u="sng"/>
              <a:t>written</a:t>
            </a:r>
            <a:r>
              <a:rPr lang="en-US" sz="1350" b="1"/>
              <a:t> question/view written responses:</a:t>
            </a:r>
          </a:p>
          <a:p>
            <a:pPr lvl="2" indent="-260597">
              <a:lnSpc>
                <a:spcPct val="100000"/>
              </a:lnSpc>
              <a:spcBef>
                <a:spcPts val="0"/>
              </a:spcBef>
              <a:spcAft>
                <a:spcPts val="450"/>
              </a:spcAft>
              <a:buFont typeface="Segoe UI" panose="020B0502040204020203" pitchFamily="34" charset="0"/>
              <a:buChar char="»"/>
              <a:defRPr/>
            </a:pPr>
            <a:r>
              <a:rPr lang="en-US" sz="1350"/>
              <a:t>Type your question in the text box under the “</a:t>
            </a:r>
            <a:r>
              <a:rPr lang="en-US" sz="1350" b="1"/>
              <a:t>Q&amp;A</a:t>
            </a:r>
            <a:r>
              <a:rPr lang="en-US" sz="1350"/>
              <a:t>” tab and click “</a:t>
            </a:r>
            <a:r>
              <a:rPr lang="en-US" sz="1350" b="1"/>
              <a:t>Send</a:t>
            </a:r>
            <a:r>
              <a:rPr lang="en-US" sz="1350"/>
              <a:t>.”</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My Questions</a:t>
            </a:r>
            <a:r>
              <a:rPr lang="en-US" sz="1350"/>
              <a:t>” tab to view written responses to your questions.</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All Questions</a:t>
            </a:r>
            <a:r>
              <a:rPr lang="en-US" sz="1350"/>
              <a:t>” tab to view all questions that received a public response since you’ve been logged into the webinar.</a:t>
            </a:r>
          </a:p>
          <a:p>
            <a:pPr>
              <a:lnSpc>
                <a:spcPct val="100000"/>
              </a:lnSpc>
            </a:pPr>
            <a:endParaRPr lang="en-US"/>
          </a:p>
        </p:txBody>
      </p:sp>
      <p:pic>
        <p:nvPicPr>
          <p:cNvPr id="7" name="Picture 6">
            <a:extLst>
              <a:ext uri="{FF2B5EF4-FFF2-40B4-BE49-F238E27FC236}">
                <a16:creationId xmlns:a16="http://schemas.microsoft.com/office/drawing/2014/main" id="{4877908E-DA8A-4912-B09B-9EA9720FF4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1225" y="1629171"/>
            <a:ext cx="402676" cy="402676"/>
          </a:xfrm>
          <a:prstGeom prst="rect">
            <a:avLst/>
          </a:prstGeom>
        </p:spPr>
      </p:pic>
      <p:pic>
        <p:nvPicPr>
          <p:cNvPr id="9" name="Picture 8">
            <a:extLst>
              <a:ext uri="{FF2B5EF4-FFF2-40B4-BE49-F238E27FC236}">
                <a16:creationId xmlns:a16="http://schemas.microsoft.com/office/drawing/2014/main" id="{09D642EC-496E-45D6-941E-70EF8A9B82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224" y="3275135"/>
            <a:ext cx="457200" cy="457200"/>
          </a:xfrm>
          <a:prstGeom prst="rect">
            <a:avLst/>
          </a:prstGeom>
        </p:spPr>
      </p:pic>
      <p:sp>
        <p:nvSpPr>
          <p:cNvPr id="10" name="TextBox 9">
            <a:extLst>
              <a:ext uri="{FF2B5EF4-FFF2-40B4-BE49-F238E27FC236}">
                <a16:creationId xmlns:a16="http://schemas.microsoft.com/office/drawing/2014/main" id="{7C557119-0CA9-4D19-BEE4-78EC6015864D}"/>
              </a:ext>
            </a:extLst>
          </p:cNvPr>
          <p:cNvSpPr txBox="1"/>
          <p:nvPr/>
        </p:nvSpPr>
        <p:spPr>
          <a:xfrm>
            <a:off x="199527" y="4586581"/>
            <a:ext cx="8775720" cy="461665"/>
          </a:xfrm>
          <a:prstGeom prst="rect">
            <a:avLst/>
          </a:prstGeom>
          <a:noFill/>
        </p:spPr>
        <p:txBody>
          <a:bodyPr wrap="square">
            <a:spAutoFit/>
          </a:bodyPr>
          <a:lstStyle/>
          <a:p>
            <a:pPr marR="3890" algn="ctr"/>
            <a:r>
              <a:rPr lang="en-US" sz="1200" b="1" i="1">
                <a:latin typeface="Segoe UI" panose="020B0502040204020203" pitchFamily="34" charset="0"/>
              </a:rPr>
              <a:t>Please note: </a:t>
            </a:r>
            <a:r>
              <a:rPr lang="en-US" sz="1200" i="1">
                <a:latin typeface="Segoe UI" panose="020B0502040204020203" pitchFamily="34" charset="0"/>
              </a:rPr>
              <a:t>Due to time constraints, we may not be able to answer all questions posed during today’s session either in writing, or during the live Q&amp;A portion. CMS may use the context of your question to develop outreach materials in the future. </a:t>
            </a:r>
            <a:endParaRPr lang="en-US" sz="1200" i="1"/>
          </a:p>
        </p:txBody>
      </p:sp>
      <p:sp>
        <p:nvSpPr>
          <p:cNvPr id="4" name="Slide Number Placeholder 4">
            <a:extLst>
              <a:ext uri="{FF2B5EF4-FFF2-40B4-BE49-F238E27FC236}">
                <a16:creationId xmlns:a16="http://schemas.microsoft.com/office/drawing/2014/main" id="{806C6B30-21CF-169B-AF03-ECE7756BC9CB}"/>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5</a:t>
            </a:fld>
            <a:endParaRPr lang="en-US"/>
          </a:p>
        </p:txBody>
      </p:sp>
    </p:spTree>
    <p:extLst>
      <p:ext uri="{BB962C8B-B14F-4D97-AF65-F5344CB8AC3E}">
        <p14:creationId xmlns:p14="http://schemas.microsoft.com/office/powerpoint/2010/main" val="3277433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50</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55008" cy="2450518"/>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For the Plan Year 2026 Individual Marketplace Agent and Broker Training for new agents and brokers, the following core training modules are available: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Welcome to the Marketplace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Assisting Consumers After Enrollment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Marketplace Coverage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Maintaining Compliance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Enrolling Consumer</a:t>
            </a:r>
            <a:r>
              <a:rPr lang="en-US" sz="1400">
                <a:latin typeface="Segoe UI" panose="020B0502040204020203" pitchFamily="34" charset="0"/>
                <a:cs typeface="Segoe UI" panose="020B0502040204020203" pitchFamily="34" charset="0"/>
              </a:rPr>
              <a:t>s in Coverage</a:t>
            </a:r>
          </a:p>
          <a:p>
            <a:pPr marL="347345" lvl="2" indent="-347345">
              <a:lnSpc>
                <a:spcPct val="100000"/>
              </a:lnSpc>
              <a:spcBef>
                <a:spcPts val="0"/>
              </a:spcBef>
              <a:spcAft>
                <a:spcPts val="600"/>
              </a:spcAft>
              <a:buFont typeface="Segoe UI" panose="02070309020205020404" pitchFamily="49" charset="0"/>
              <a:buChar char="»"/>
              <a:defRPr/>
            </a:pPr>
            <a:r>
              <a:rPr lang="en-US" sz="1400">
                <a:latin typeface="Segoe UI"/>
                <a:cs typeface="Segoe UI"/>
              </a:rPr>
              <a:t>An optional Small Business Health Options Program training course is also available for agents and brokers who wish to participate in the Small Business Health Options program. </a:t>
            </a:r>
          </a:p>
        </p:txBody>
      </p:sp>
      <p:sp>
        <p:nvSpPr>
          <p:cNvPr id="10" name="Title 1">
            <a:extLst>
              <a:ext uri="{FF2B5EF4-FFF2-40B4-BE49-F238E27FC236}">
                <a16:creationId xmlns:a16="http://schemas.microsoft.com/office/drawing/2014/main" id="{BDDA9C08-B523-8CF7-B654-012849FE1DD5}"/>
              </a:ext>
            </a:extLst>
          </p:cNvPr>
          <p:cNvSpPr>
            <a:spLocks noGrp="1"/>
          </p:cNvSpPr>
          <p:nvPr>
            <p:ph type="title"/>
          </p:nvPr>
        </p:nvSpPr>
        <p:spPr>
          <a:xfrm>
            <a:off x="1289" y="0"/>
            <a:ext cx="7525858" cy="914400"/>
          </a:xfrm>
        </p:spPr>
        <p:txBody>
          <a:bodyPr>
            <a:noAutofit/>
          </a:bodyPr>
          <a:lstStyle/>
          <a:p>
            <a:r>
              <a:rPr lang="en-US" sz="2200"/>
              <a:t>Step 5: Complete Marketplace Training on the MLMS or through an HHS-approved Vendor via the CMS Enterprise Portal </a:t>
            </a:r>
            <a:r>
              <a:rPr lang="en-US" sz="1600"/>
              <a:t>(continued)</a:t>
            </a:r>
            <a:endParaRPr lang="en-US" sz="2400"/>
          </a:p>
        </p:txBody>
      </p:sp>
    </p:spTree>
    <p:extLst>
      <p:ext uri="{BB962C8B-B14F-4D97-AF65-F5344CB8AC3E}">
        <p14:creationId xmlns:p14="http://schemas.microsoft.com/office/powerpoint/2010/main" val="3630218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51</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55008" cy="377168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defRPr/>
            </a:pPr>
            <a:r>
              <a:rPr lang="en-US" sz="1400">
                <a:latin typeface="Segoe UI" panose="020B0502040204020203" pitchFamily="34" charset="0"/>
                <a:cs typeface="Segoe UI" panose="020B0502040204020203" pitchFamily="34" charset="0"/>
              </a:rPr>
              <a:t>There are knowledge checks associated with each lesson of the training modules intended to measure understanding of the training content.</a:t>
            </a:r>
          </a:p>
          <a:p>
            <a:pPr marL="347472" lvl="2" indent="-347472">
              <a:lnSpc>
                <a:spcPct val="100000"/>
              </a:lnSpc>
              <a:spcBef>
                <a:spcPts val="0"/>
              </a:spcBef>
              <a:spcAft>
                <a:spcPts val="600"/>
              </a:spcAft>
              <a:buFont typeface="Segoe UI" panose="020B0502040204020203" pitchFamily="34" charset="0"/>
              <a:buChar char="»"/>
              <a:defRPr/>
            </a:pPr>
            <a:r>
              <a:rPr lang="en-US" sz="1400">
                <a:latin typeface="Segoe UI" panose="020B0502040204020203" pitchFamily="34" charset="0"/>
                <a:cs typeface="Segoe UI" panose="020B0502040204020203" pitchFamily="34" charset="0"/>
              </a:rPr>
              <a:t>Following the core training, agents and brokers will be prompted to complete the Marketplace training exam. </a:t>
            </a:r>
          </a:p>
          <a:p>
            <a:pPr marL="347472" lvl="2" indent="-347472">
              <a:lnSpc>
                <a:spcPct val="100000"/>
              </a:lnSpc>
              <a:spcBef>
                <a:spcPts val="0"/>
              </a:spcBef>
              <a:spcAft>
                <a:spcPts val="600"/>
              </a:spcAft>
              <a:buFont typeface="Segoe UI" panose="020B0502040204020203" pitchFamily="34" charset="0"/>
              <a:buChar char="»"/>
              <a:defRPr/>
            </a:pPr>
            <a:r>
              <a:rPr lang="en-US" sz="1400">
                <a:latin typeface="Segoe UI" panose="020B0502040204020203" pitchFamily="34" charset="0"/>
                <a:cs typeface="Segoe UI" panose="020B0502040204020203" pitchFamily="34" charset="0"/>
              </a:rPr>
              <a:t>This exam consists of 10 questions that will test understanding of the concepts presented in the training. </a:t>
            </a:r>
          </a:p>
          <a:p>
            <a:pPr marL="347472" lvl="2" indent="-347472">
              <a:lnSpc>
                <a:spcPct val="100000"/>
              </a:lnSpc>
              <a:spcBef>
                <a:spcPts val="0"/>
              </a:spcBef>
              <a:spcAft>
                <a:spcPts val="600"/>
              </a:spcAft>
              <a:buFont typeface="Segoe UI" panose="020B0502040204020203" pitchFamily="34" charset="0"/>
              <a:buChar char="»"/>
              <a:defRPr/>
            </a:pPr>
            <a:r>
              <a:rPr lang="en-US" sz="1400">
                <a:latin typeface="Segoe UI" panose="020B0502040204020203" pitchFamily="34" charset="0"/>
                <a:cs typeface="Segoe UI" panose="020B0502040204020203" pitchFamily="34" charset="0"/>
              </a:rPr>
              <a:t>Agents and brokers must pass the exam with a </a:t>
            </a:r>
            <a:r>
              <a:rPr lang="en-US" sz="1400" b="1">
                <a:solidFill>
                  <a:srgbClr val="003399"/>
                </a:solidFill>
                <a:latin typeface="Segoe UI" panose="020B0502040204020203" pitchFamily="34" charset="0"/>
                <a:cs typeface="Segoe UI" panose="020B0502040204020203" pitchFamily="34" charset="0"/>
              </a:rPr>
              <a:t>70% score or better </a:t>
            </a:r>
            <a:r>
              <a:rPr lang="en-US" sz="1400">
                <a:latin typeface="Segoe UI" panose="020B0502040204020203" pitchFamily="34" charset="0"/>
                <a:cs typeface="Segoe UI" panose="020B0502040204020203" pitchFamily="34" charset="0"/>
              </a:rPr>
              <a:t>to receive credit for taking the course. </a:t>
            </a:r>
          </a:p>
        </p:txBody>
      </p:sp>
      <p:sp>
        <p:nvSpPr>
          <p:cNvPr id="10" name="Title 1">
            <a:extLst>
              <a:ext uri="{FF2B5EF4-FFF2-40B4-BE49-F238E27FC236}">
                <a16:creationId xmlns:a16="http://schemas.microsoft.com/office/drawing/2014/main" id="{BDDA9C08-B523-8CF7-B654-012849FE1DD5}"/>
              </a:ext>
            </a:extLst>
          </p:cNvPr>
          <p:cNvSpPr>
            <a:spLocks noGrp="1"/>
          </p:cNvSpPr>
          <p:nvPr>
            <p:ph type="title"/>
          </p:nvPr>
        </p:nvSpPr>
        <p:spPr>
          <a:xfrm>
            <a:off x="1289" y="0"/>
            <a:ext cx="7525858" cy="914400"/>
          </a:xfrm>
        </p:spPr>
        <p:txBody>
          <a:bodyPr>
            <a:noAutofit/>
          </a:bodyPr>
          <a:lstStyle/>
          <a:p>
            <a:r>
              <a:rPr lang="en-US" sz="2200"/>
              <a:t>Step 5: Complete Marketplace Training on the MLMS or through an HHS-approved Vendor via the CMS Enterprise Portal </a:t>
            </a:r>
            <a:r>
              <a:rPr lang="en-US" sz="1600"/>
              <a:t>(continued)</a:t>
            </a:r>
            <a:endParaRPr lang="en-US" sz="2400"/>
          </a:p>
        </p:txBody>
      </p:sp>
    </p:spTree>
    <p:extLst>
      <p:ext uri="{BB962C8B-B14F-4D97-AF65-F5344CB8AC3E}">
        <p14:creationId xmlns:p14="http://schemas.microsoft.com/office/powerpoint/2010/main" val="153098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52</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569036" cy="180682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There are two free options for completing Plan Year 2026 training:</a:t>
            </a:r>
            <a:endParaRPr lang="en-US">
              <a:latin typeface="Segoe UI"/>
              <a:cs typeface="Segoe UI"/>
            </a:endParaRP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CMS-developed training through the MLMS (Individual Marketplace and Small Business Health Options Program [SHOP]); </a:t>
            </a:r>
            <a:r>
              <a:rPr lang="en-US" sz="1400" b="1">
                <a:solidFill>
                  <a:srgbClr val="003399"/>
                </a:solidFill>
                <a:latin typeface="Segoe UI" panose="020B0502040204020203" pitchFamily="34" charset="0"/>
                <a:cs typeface="Segoe UI" panose="020B0502040204020203" pitchFamily="34" charset="0"/>
              </a:rPr>
              <a:t>(No Continuing Education Units [CEUs])</a:t>
            </a:r>
            <a:r>
              <a:rPr lang="en-US" sz="1400">
                <a:latin typeface="Segoe UI" panose="020B0502040204020203" pitchFamily="34" charset="0"/>
                <a:cs typeface="Segoe UI" panose="020B0502040204020203" pitchFamily="34" charset="0"/>
              </a:rPr>
              <a:t>,</a:t>
            </a:r>
            <a:r>
              <a:rPr lang="en-US" sz="1400">
                <a:solidFill>
                  <a:srgbClr val="003399"/>
                </a:solidFill>
                <a:latin typeface="Segoe UI" panose="020B0502040204020203" pitchFamily="34" charset="0"/>
                <a:cs typeface="Segoe UI" panose="020B0502040204020203" pitchFamily="34" charset="0"/>
              </a:rPr>
              <a:t> </a:t>
            </a:r>
            <a:r>
              <a:rPr lang="en-US" sz="1400">
                <a:latin typeface="Segoe UI" panose="020B0502040204020203" pitchFamily="34" charset="0"/>
                <a:cs typeface="Segoe UI" panose="020B0502040204020203" pitchFamily="34" charset="0"/>
              </a:rPr>
              <a:t>or</a:t>
            </a:r>
          </a:p>
          <a:p>
            <a:pPr marL="690245" lvl="3" indent="-347345">
              <a:lnSpc>
                <a:spcPct val="100000"/>
              </a:lnSpc>
              <a:spcBef>
                <a:spcPts val="0"/>
              </a:spcBef>
              <a:spcAft>
                <a:spcPts val="600"/>
              </a:spcAft>
              <a:buFont typeface="Courier New" panose="02070309020205020404" pitchFamily="49" charset="0"/>
              <a:buChar char="o"/>
              <a:defRPr/>
            </a:pPr>
            <a:r>
              <a:rPr lang="en-US" sz="1400">
                <a:latin typeface="Segoe UI"/>
                <a:cs typeface="Segoe UI"/>
              </a:rPr>
              <a:t>HHS-approved vendor </a:t>
            </a:r>
            <a:r>
              <a:rPr lang="en-US" sz="1400" err="1">
                <a:latin typeface="Segoe UI"/>
                <a:cs typeface="Segoe UI"/>
              </a:rPr>
              <a:t>HealthSherpa</a:t>
            </a:r>
            <a:r>
              <a:rPr lang="en-US" sz="1400">
                <a:latin typeface="Segoe UI"/>
                <a:cs typeface="Segoe UI"/>
              </a:rPr>
              <a:t> (Individual Marketplace only). </a:t>
            </a:r>
            <a:r>
              <a:rPr lang="en-US" sz="1400" b="1">
                <a:solidFill>
                  <a:srgbClr val="003399"/>
                </a:solidFill>
                <a:latin typeface="Segoe UI" panose="020B0502040204020203" pitchFamily="34" charset="0"/>
                <a:cs typeface="Segoe UI" panose="020B0502040204020203" pitchFamily="34" charset="0"/>
              </a:rPr>
              <a:t>CEUs offered for this training. </a:t>
            </a:r>
            <a:r>
              <a:rPr lang="en-US" sz="1400">
                <a:solidFill>
                  <a:prstClr val="black"/>
                </a:solidFill>
                <a:latin typeface="Segoe UI" panose="020B0502040204020203" pitchFamily="34" charset="0"/>
                <a:cs typeface="Segoe UI" panose="020B0502040204020203" pitchFamily="34" charset="0"/>
              </a:rPr>
              <a:t>An agent or broker </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only needs to complete training one time for each plan year.</a:t>
            </a:r>
          </a:p>
        </p:txBody>
      </p:sp>
      <p:sp>
        <p:nvSpPr>
          <p:cNvPr id="10" name="Title 1">
            <a:extLst>
              <a:ext uri="{FF2B5EF4-FFF2-40B4-BE49-F238E27FC236}">
                <a16:creationId xmlns:a16="http://schemas.microsoft.com/office/drawing/2014/main" id="{8FAF6D59-24ED-3E6F-9B2F-578D6CAE560A}"/>
              </a:ext>
            </a:extLst>
          </p:cNvPr>
          <p:cNvSpPr>
            <a:spLocks noGrp="1"/>
          </p:cNvSpPr>
          <p:nvPr>
            <p:ph type="title"/>
          </p:nvPr>
        </p:nvSpPr>
        <p:spPr>
          <a:xfrm>
            <a:off x="1289" y="0"/>
            <a:ext cx="7525858" cy="914400"/>
          </a:xfrm>
        </p:spPr>
        <p:txBody>
          <a:bodyPr>
            <a:noAutofit/>
          </a:bodyPr>
          <a:lstStyle/>
          <a:p>
            <a:r>
              <a:rPr lang="en-US" sz="2200"/>
              <a:t>Step 5: Complete Marketplace Training on the MLMS or through an HHS-approved Vendor via the CMS Enterprise Portal </a:t>
            </a:r>
            <a:r>
              <a:rPr lang="en-US" sz="1600"/>
              <a:t>(continued)</a:t>
            </a:r>
            <a:endParaRPr lang="en-US" sz="2400"/>
          </a:p>
        </p:txBody>
      </p:sp>
    </p:spTree>
    <p:extLst>
      <p:ext uri="{BB962C8B-B14F-4D97-AF65-F5344CB8AC3E}">
        <p14:creationId xmlns:p14="http://schemas.microsoft.com/office/powerpoint/2010/main" val="1309855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53</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55008" cy="3103529"/>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The approved vendor is required to offer CEUs in a minimum of five states where the Marketplace operates (45 CFR § 155.222).</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Agents and brokers can use these CEUs to meet state licensure requirements for continuing education.</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There is no fee for HHS-approved vendor CEUs.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For more information on individual state CEU requirements, check with the respective state Department of Insurance.</a:t>
            </a: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is only required for participation in the Individual Marketplace. </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Agents and brokers who participate in the SHOP are encouraged, but not required, to complete SHOP training.</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lang="en-US" sz="1400">
                <a:solidFill>
                  <a:prstClr val="black"/>
                </a:solidFill>
                <a:latin typeface="Segoe UI" panose="020B0502040204020203" pitchFamily="34" charset="0"/>
                <a:cs typeface="Segoe UI" panose="020B0502040204020203" pitchFamily="34" charset="0"/>
              </a:rPr>
              <a:t>SHOP curriculum is not available through the HHS-approved vendor.</a:t>
            </a:r>
            <a:endParaRPr kumimoji="0" lang="en-US" sz="1400" b="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D219E02A-971E-5976-1CA3-E018E11C2EAD}"/>
              </a:ext>
            </a:extLst>
          </p:cNvPr>
          <p:cNvSpPr>
            <a:spLocks noGrp="1"/>
          </p:cNvSpPr>
          <p:nvPr>
            <p:ph type="title"/>
          </p:nvPr>
        </p:nvSpPr>
        <p:spPr>
          <a:xfrm>
            <a:off x="1289" y="0"/>
            <a:ext cx="7525858" cy="914400"/>
          </a:xfrm>
        </p:spPr>
        <p:txBody>
          <a:bodyPr>
            <a:noAutofit/>
          </a:bodyPr>
          <a:lstStyle/>
          <a:p>
            <a:r>
              <a:rPr lang="en-US" sz="2200"/>
              <a:t>Step 5: Complete Marketplace Training on the MLMS or through an HHS-approved Vendor via the CMS Enterprise Portal </a:t>
            </a:r>
            <a:r>
              <a:rPr lang="en-US" sz="1600"/>
              <a:t>(continued)</a:t>
            </a:r>
            <a:endParaRPr lang="en-US" sz="2400"/>
          </a:p>
        </p:txBody>
      </p:sp>
    </p:spTree>
    <p:extLst>
      <p:ext uri="{BB962C8B-B14F-4D97-AF65-F5344CB8AC3E}">
        <p14:creationId xmlns:p14="http://schemas.microsoft.com/office/powerpoint/2010/main" val="1232486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54</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55008" cy="101526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After completing their MLMS profile, agents and brokers will be redirected to the MLMS landing page.</a:t>
            </a:r>
          </a:p>
          <a:p>
            <a:pPr marL="347472" lvl="2" indent="-347472">
              <a:lnSpc>
                <a:spcPct val="100000"/>
              </a:lnSpc>
              <a:spcBef>
                <a:spcPts val="0"/>
              </a:spcBef>
              <a:spcAft>
                <a:spcPts val="600"/>
              </a:spcAft>
              <a:buFont typeface="Segoe UI" panose="020B0502040204020203" pitchFamily="34" charset="0"/>
              <a:buChar char="»"/>
            </a:pPr>
            <a:r>
              <a:rPr lang="en-US" sz="1400">
                <a:latin typeface="Segoe UI"/>
                <a:cs typeface="Segoe UI"/>
              </a:rPr>
              <a:t>Click the "Open Curriculum" option in the "Your Transcript" box. </a:t>
            </a:r>
          </a:p>
          <a:p>
            <a:pPr marL="347472" lvl="2" indent="-347472">
              <a:lnSpc>
                <a:spcPct val="100000"/>
              </a:lnSpc>
              <a:spcBef>
                <a:spcPts val="0"/>
              </a:spcBef>
              <a:spcAft>
                <a:spcPts val="600"/>
              </a:spcAft>
              <a:buFont typeface="Segoe UI" panose="020B0502040204020203" pitchFamily="34" charset="0"/>
              <a:buChar char="»"/>
            </a:pPr>
            <a:r>
              <a:rPr lang="en-US" sz="1400">
                <a:latin typeface="Segoe UI"/>
                <a:cs typeface="Segoe UI"/>
              </a:rPr>
              <a:t>As agents and brokers complete training modules, the next launch link will become visible. </a:t>
            </a:r>
          </a:p>
          <a:p>
            <a:pPr marL="347472" lvl="2" indent="-347472">
              <a:lnSpc>
                <a:spcPct val="100000"/>
              </a:lnSpc>
              <a:spcBef>
                <a:spcPts val="0"/>
              </a:spcBef>
              <a:spcAft>
                <a:spcPts val="600"/>
              </a:spcAft>
              <a:buFont typeface="Segoe UI" panose="020B0502040204020203" pitchFamily="34" charset="0"/>
              <a:buChar char="»"/>
            </a:pPr>
            <a:endParaRPr lang="en-US" sz="1400">
              <a:latin typeface="Segoe UI"/>
              <a:cs typeface="Segoe UI"/>
            </a:endParaRPr>
          </a:p>
          <a:p>
            <a:pPr marL="347472" lvl="2" indent="-347472">
              <a:lnSpc>
                <a:spcPct val="100000"/>
              </a:lnSpc>
              <a:spcBef>
                <a:spcPts val="0"/>
              </a:spcBef>
              <a:spcAft>
                <a:spcPts val="600"/>
              </a:spcAft>
              <a:buFont typeface="Segoe UI" panose="020B0502040204020203" pitchFamily="34" charset="0"/>
              <a:buChar cha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07797DE9-0BAA-EA1B-3678-38398C1EFF0B}"/>
              </a:ext>
            </a:extLst>
          </p:cNvPr>
          <p:cNvSpPr>
            <a:spLocks noGrp="1"/>
          </p:cNvSpPr>
          <p:nvPr>
            <p:ph type="title"/>
          </p:nvPr>
        </p:nvSpPr>
        <p:spPr>
          <a:xfrm>
            <a:off x="1289" y="1"/>
            <a:ext cx="7525858" cy="915314"/>
          </a:xfrm>
        </p:spPr>
        <p:txBody>
          <a:bodyPr>
            <a:noAutofit/>
          </a:bodyPr>
          <a:lstStyle/>
          <a:p>
            <a:r>
              <a:rPr lang="en-US" sz="2200"/>
              <a:t>Step 5: Complete Marketplace Training on the MLMS or through an HHS-approved Vendor via the CMS Enterprise Portal </a:t>
            </a:r>
            <a:r>
              <a:rPr lang="en-US" sz="1600"/>
              <a:t>(continued)</a:t>
            </a:r>
            <a:endParaRPr lang="en-US" sz="2400"/>
          </a:p>
        </p:txBody>
      </p:sp>
    </p:spTree>
    <p:extLst>
      <p:ext uri="{BB962C8B-B14F-4D97-AF65-F5344CB8AC3E}">
        <p14:creationId xmlns:p14="http://schemas.microsoft.com/office/powerpoint/2010/main" val="2716487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dirty="0" smtClean="0"/>
              <a:pPr/>
              <a:t>55</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797835" cy="319111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If agents and brokers choose to complete training through the HHS-approved vendor, they must access the training via the CMS Enterprise Portal. Agents and brokers cannot go directly to the vendor’s website to access the training content.</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Click the </a:t>
            </a:r>
            <a:r>
              <a:rPr lang="en-US" sz="1400" b="1">
                <a:solidFill>
                  <a:srgbClr val="003399"/>
                </a:solidFill>
                <a:latin typeface="Segoe UI" panose="020B0502040204020203" pitchFamily="34" charset="0"/>
                <a:cs typeface="Segoe UI" panose="020B0502040204020203" pitchFamily="34" charset="0"/>
              </a:rPr>
              <a:t>Marketplace Training – Agent Broker</a:t>
            </a:r>
            <a:r>
              <a:rPr lang="en-US" sz="1400">
                <a:solidFill>
                  <a:srgbClr val="003399"/>
                </a:solidFill>
                <a:latin typeface="Segoe UI" panose="020B0502040204020203" pitchFamily="34" charset="0"/>
                <a:cs typeface="Segoe UI" panose="020B0502040204020203" pitchFamily="34" charset="0"/>
              </a:rPr>
              <a:t> </a:t>
            </a:r>
            <a:r>
              <a:rPr lang="en-US" sz="1400">
                <a:latin typeface="Segoe UI" panose="020B0502040204020203" pitchFamily="34" charset="0"/>
                <a:cs typeface="Segoe UI" panose="020B0502040204020203" pitchFamily="34" charset="0"/>
              </a:rPr>
              <a:t>tile and select the Vendor Training option shown below, and the CMS Enterprise Portal will redirect to their website.</a:t>
            </a:r>
          </a:p>
          <a:p>
            <a:pPr marL="347472" lvl="2" indent="-347472">
              <a:lnSpc>
                <a:spcPct val="100000"/>
              </a:lnSpc>
              <a:spcBef>
                <a:spcPts val="0"/>
              </a:spcBef>
              <a:spcAft>
                <a:spcPts val="600"/>
              </a:spcAft>
              <a:buFont typeface="Segoe UI" panose="020B0502040204020203" pitchFamily="34" charset="0"/>
              <a:buChar cha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4947E7E0-CF9D-31E4-3363-CD02B2293017}"/>
              </a:ext>
            </a:extLst>
          </p:cNvPr>
          <p:cNvSpPr>
            <a:spLocks noGrp="1"/>
          </p:cNvSpPr>
          <p:nvPr>
            <p:ph type="title"/>
          </p:nvPr>
        </p:nvSpPr>
        <p:spPr>
          <a:xfrm>
            <a:off x="1289" y="0"/>
            <a:ext cx="7525858" cy="914400"/>
          </a:xfrm>
        </p:spPr>
        <p:txBody>
          <a:bodyPr>
            <a:noAutofit/>
          </a:bodyPr>
          <a:lstStyle/>
          <a:p>
            <a:r>
              <a:rPr lang="en-US" sz="2200"/>
              <a:t>Step 5: Complete Marketplace Training on the MLMS or through an HHS-approved Vendor via the CMS Enterprise Portal </a:t>
            </a:r>
            <a:r>
              <a:rPr lang="en-US" sz="1600"/>
              <a:t>(continued)</a:t>
            </a:r>
            <a:endParaRPr lang="en-US" sz="2400"/>
          </a:p>
        </p:txBody>
      </p:sp>
      <p:grpSp>
        <p:nvGrpSpPr>
          <p:cNvPr id="4" name="Group 3">
            <a:extLst>
              <a:ext uri="{FF2B5EF4-FFF2-40B4-BE49-F238E27FC236}">
                <a16:creationId xmlns:a16="http://schemas.microsoft.com/office/drawing/2014/main" id="{B33A0857-AE1B-0F0F-D857-C93769204224}"/>
              </a:ext>
            </a:extLst>
          </p:cNvPr>
          <p:cNvGrpSpPr/>
          <p:nvPr/>
        </p:nvGrpSpPr>
        <p:grpSpPr>
          <a:xfrm>
            <a:off x="2182604" y="2449411"/>
            <a:ext cx="4778792" cy="2485889"/>
            <a:chOff x="1932357" y="2330142"/>
            <a:chExt cx="5246627" cy="2729253"/>
          </a:xfrm>
        </p:grpSpPr>
        <p:pic>
          <p:nvPicPr>
            <p:cNvPr id="3" name="Picture 3" descr="A screenshot of a computer&#10;&#10;Description automatically generated">
              <a:extLst>
                <a:ext uri="{FF2B5EF4-FFF2-40B4-BE49-F238E27FC236}">
                  <a16:creationId xmlns:a16="http://schemas.microsoft.com/office/drawing/2014/main" id="{F50E19CD-9461-F889-A9F6-C7E548FD0EBA}"/>
                </a:ext>
              </a:extLst>
            </p:cNvPr>
            <p:cNvPicPr>
              <a:picLocks noChangeAspect="1"/>
            </p:cNvPicPr>
            <p:nvPr/>
          </p:nvPicPr>
          <p:blipFill rotWithShape="1">
            <a:blip r:embed="rId3"/>
            <a:srcRect t="3110"/>
            <a:stretch/>
          </p:blipFill>
          <p:spPr>
            <a:xfrm>
              <a:off x="1932357" y="2330142"/>
              <a:ext cx="5246627" cy="2729253"/>
            </a:xfrm>
            <a:prstGeom prst="rect">
              <a:avLst/>
            </a:prstGeom>
            <a:ln>
              <a:solidFill>
                <a:srgbClr val="000054"/>
              </a:solidFill>
            </a:ln>
            <a:effectLst>
              <a:outerShdw blurRad="292100" dist="139700" dir="2700000" algn="tl" rotWithShape="0">
                <a:srgbClr val="333333">
                  <a:alpha val="65000"/>
                </a:srgbClr>
              </a:outerShdw>
            </a:effectLst>
          </p:spPr>
        </p:pic>
        <p:sp>
          <p:nvSpPr>
            <p:cNvPr id="5" name="Arrow: Down 4">
              <a:extLst>
                <a:ext uri="{FF2B5EF4-FFF2-40B4-BE49-F238E27FC236}">
                  <a16:creationId xmlns:a16="http://schemas.microsoft.com/office/drawing/2014/main" id="{55B7D161-8EE4-F767-4757-73713FCF7DE0}"/>
                </a:ext>
              </a:extLst>
            </p:cNvPr>
            <p:cNvSpPr/>
            <p:nvPr/>
          </p:nvSpPr>
          <p:spPr>
            <a:xfrm rot="16200000">
              <a:off x="2935080" y="3284511"/>
              <a:ext cx="186882" cy="4443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0ECE99E-857F-CBA6-AB96-90C2AC882FC5}"/>
                </a:ext>
              </a:extLst>
            </p:cNvPr>
            <p:cNvSpPr txBox="1"/>
            <p:nvPr/>
          </p:nvSpPr>
          <p:spPr>
            <a:xfrm>
              <a:off x="2087864" y="4720076"/>
              <a:ext cx="5035687" cy="245956"/>
            </a:xfrm>
            <a:prstGeom prst="rect">
              <a:avLst/>
            </a:prstGeom>
            <a:noFill/>
            <a:ln w="19050">
              <a:solidFill>
                <a:srgbClr val="C00000"/>
              </a:solidFill>
            </a:ln>
          </p:spPr>
          <p:txBody>
            <a:bodyPr wrap="square" rtlCol="0">
              <a:spAutoFit/>
            </a:bodyPr>
            <a:lstStyle/>
            <a:p>
              <a:endParaRPr lang="en-US"/>
            </a:p>
          </p:txBody>
        </p:sp>
        <p:sp>
          <p:nvSpPr>
            <p:cNvPr id="2" name="TextBox 1">
              <a:extLst>
                <a:ext uri="{FF2B5EF4-FFF2-40B4-BE49-F238E27FC236}">
                  <a16:creationId xmlns:a16="http://schemas.microsoft.com/office/drawing/2014/main" id="{E7BFF5AA-7A6C-C50B-8993-892B8739B456}"/>
                </a:ext>
              </a:extLst>
            </p:cNvPr>
            <p:cNvSpPr txBox="1"/>
            <p:nvPr/>
          </p:nvSpPr>
          <p:spPr>
            <a:xfrm>
              <a:off x="2087865" y="4472290"/>
              <a:ext cx="5035687" cy="245956"/>
            </a:xfrm>
            <a:prstGeom prst="rect">
              <a:avLst/>
            </a:prstGeom>
            <a:noFill/>
            <a:ln w="19050">
              <a:solidFill>
                <a:srgbClr val="C00000"/>
              </a:solidFill>
            </a:ln>
          </p:spPr>
          <p:txBody>
            <a:bodyPr wrap="square" rtlCol="0">
              <a:spAutoFit/>
            </a:bodyPr>
            <a:lstStyle/>
            <a:p>
              <a:endParaRPr lang="en-US"/>
            </a:p>
          </p:txBody>
        </p:sp>
      </p:grpSp>
    </p:spTree>
    <p:extLst>
      <p:ext uri="{BB962C8B-B14F-4D97-AF65-F5344CB8AC3E}">
        <p14:creationId xmlns:p14="http://schemas.microsoft.com/office/powerpoint/2010/main" val="3727272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dirty="0" smtClean="0"/>
              <a:pPr/>
              <a:t>56</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74776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Once an agent or broker completes training through the HHS-approved vendor, they will be directed to log back into the CMS Enterprise Portal to complete registration, including signing the applicable Marketplace Agreement(s) on the MLMS. </a:t>
            </a:r>
            <a:endParaRPr kumimoji="0" lang="en-US" sz="14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CA36A6BD-047B-FCA6-6E20-F43F6257DD16}"/>
              </a:ext>
            </a:extLst>
          </p:cNvPr>
          <p:cNvGrpSpPr/>
          <p:nvPr/>
        </p:nvGrpSpPr>
        <p:grpSpPr>
          <a:xfrm>
            <a:off x="3221567" y="1953768"/>
            <a:ext cx="2700866" cy="2929128"/>
            <a:chOff x="3243192" y="1911244"/>
            <a:chExt cx="2657616" cy="2904787"/>
          </a:xfrm>
        </p:grpSpPr>
        <p:pic>
          <p:nvPicPr>
            <p:cNvPr id="11" name="Picture 10">
              <a:extLst>
                <a:ext uri="{FF2B5EF4-FFF2-40B4-BE49-F238E27FC236}">
                  <a16:creationId xmlns:a16="http://schemas.microsoft.com/office/drawing/2014/main" id="{71158930-6BFD-7D57-F304-D81C69C1F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192" y="1911244"/>
              <a:ext cx="2657616" cy="2904787"/>
            </a:xfrm>
            <a:prstGeom prst="rect">
              <a:avLst/>
            </a:prstGeom>
            <a:ln w="9525">
              <a:solidFill>
                <a:srgbClr val="00005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Freeform 185">
              <a:extLst>
                <a:ext uri="{FF2B5EF4-FFF2-40B4-BE49-F238E27FC236}">
                  <a16:creationId xmlns:a16="http://schemas.microsoft.com/office/drawing/2014/main" id="{CDCC8420-1B36-CE28-8CB1-26099C921F2D}"/>
                </a:ext>
              </a:extLst>
            </p:cNvPr>
            <p:cNvSpPr>
              <a:spLocks/>
            </p:cNvSpPr>
            <p:nvPr/>
          </p:nvSpPr>
          <p:spPr bwMode="auto">
            <a:xfrm>
              <a:off x="3348338" y="3438794"/>
              <a:ext cx="528913" cy="211015"/>
            </a:xfrm>
            <a:custGeom>
              <a:avLst/>
              <a:gdLst>
                <a:gd name="T0" fmla="+- 0 9760 8880"/>
                <a:gd name="T1" fmla="*/ T0 w 1089"/>
                <a:gd name="T2" fmla="+- 0 3003 3003"/>
                <a:gd name="T3" fmla="*/ 3003 h 417"/>
                <a:gd name="T4" fmla="+- 0 9760 8880"/>
                <a:gd name="T5" fmla="*/ T4 w 1089"/>
                <a:gd name="T6" fmla="+- 0 3107 3003"/>
                <a:gd name="T7" fmla="*/ 3107 h 417"/>
                <a:gd name="T8" fmla="+- 0 8880 8880"/>
                <a:gd name="T9" fmla="*/ T8 w 1089"/>
                <a:gd name="T10" fmla="+- 0 3107 3003"/>
                <a:gd name="T11" fmla="*/ 3107 h 417"/>
                <a:gd name="T12" fmla="+- 0 8880 8880"/>
                <a:gd name="T13" fmla="*/ T12 w 1089"/>
                <a:gd name="T14" fmla="+- 0 3315 3003"/>
                <a:gd name="T15" fmla="*/ 3315 h 417"/>
                <a:gd name="T16" fmla="+- 0 9760 8880"/>
                <a:gd name="T17" fmla="*/ T16 w 1089"/>
                <a:gd name="T18" fmla="+- 0 3315 3003"/>
                <a:gd name="T19" fmla="*/ 3315 h 417"/>
                <a:gd name="T20" fmla="+- 0 9760 8880"/>
                <a:gd name="T21" fmla="*/ T20 w 1089"/>
                <a:gd name="T22" fmla="+- 0 3419 3003"/>
                <a:gd name="T23" fmla="*/ 3419 h 417"/>
                <a:gd name="T24" fmla="+- 0 9968 8880"/>
                <a:gd name="T25" fmla="*/ T24 w 1089"/>
                <a:gd name="T26" fmla="+- 0 3211 3003"/>
                <a:gd name="T27" fmla="*/ 3211 h 417"/>
                <a:gd name="T28" fmla="+- 0 9760 8880"/>
                <a:gd name="T29" fmla="*/ T28 w 1089"/>
                <a:gd name="T30" fmla="+- 0 3003 3003"/>
                <a:gd name="T31" fmla="*/ 3003 h 4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89" h="417">
                  <a:moveTo>
                    <a:pt x="880" y="0"/>
                  </a:moveTo>
                  <a:lnTo>
                    <a:pt x="880" y="104"/>
                  </a:lnTo>
                  <a:lnTo>
                    <a:pt x="0" y="104"/>
                  </a:lnTo>
                  <a:lnTo>
                    <a:pt x="0" y="312"/>
                  </a:lnTo>
                  <a:lnTo>
                    <a:pt x="880" y="312"/>
                  </a:lnTo>
                  <a:lnTo>
                    <a:pt x="880" y="416"/>
                  </a:lnTo>
                  <a:lnTo>
                    <a:pt x="1088" y="208"/>
                  </a:lnTo>
                  <a:lnTo>
                    <a:pt x="88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4" name="Title 1">
            <a:extLst>
              <a:ext uri="{FF2B5EF4-FFF2-40B4-BE49-F238E27FC236}">
                <a16:creationId xmlns:a16="http://schemas.microsoft.com/office/drawing/2014/main" id="{AEC6EE3E-4B75-BC9F-CCA5-89CB2619AE21}"/>
              </a:ext>
            </a:extLst>
          </p:cNvPr>
          <p:cNvSpPr>
            <a:spLocks noGrp="1"/>
          </p:cNvSpPr>
          <p:nvPr>
            <p:ph type="title"/>
          </p:nvPr>
        </p:nvSpPr>
        <p:spPr>
          <a:xfrm>
            <a:off x="1289" y="0"/>
            <a:ext cx="7525858" cy="914400"/>
          </a:xfrm>
        </p:spPr>
        <p:txBody>
          <a:bodyPr>
            <a:noAutofit/>
          </a:bodyPr>
          <a:lstStyle/>
          <a:p>
            <a:r>
              <a:rPr lang="en-US" sz="2200"/>
              <a:t>Step 5: Complete Marketplace Training on the MLMS or through an HHS-approved Vendor via the CMS Enterprise Portal </a:t>
            </a:r>
            <a:r>
              <a:rPr lang="en-US" sz="1600"/>
              <a:t>(continued)</a:t>
            </a:r>
            <a:endParaRPr lang="en-US" sz="2400"/>
          </a:p>
        </p:txBody>
      </p:sp>
    </p:spTree>
    <p:extLst>
      <p:ext uri="{BB962C8B-B14F-4D97-AF65-F5344CB8AC3E}">
        <p14:creationId xmlns:p14="http://schemas.microsoft.com/office/powerpoint/2010/main" val="1509318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525858" cy="914400"/>
          </a:xfrm>
        </p:spPr>
        <p:txBody>
          <a:bodyPr>
            <a:normAutofit/>
          </a:bodyPr>
          <a:lstStyle/>
          <a:p>
            <a:r>
              <a:rPr lang="en-US" sz="2400"/>
              <a:t>Step 6: Read and Accept the Applicable Marketplace Agreement(s) on the MLMS</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57</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175F52D6-C730-6D13-9044-C87DB19CBF61}"/>
              </a:ext>
            </a:extLst>
          </p:cNvPr>
          <p:cNvSpPr txBox="1"/>
          <p:nvPr/>
        </p:nvSpPr>
        <p:spPr>
          <a:xfrm>
            <a:off x="228600" y="1069848"/>
            <a:ext cx="8549640" cy="2492990"/>
          </a:xfrm>
          <a:prstGeom prst="rect">
            <a:avLst/>
          </a:prstGeom>
          <a:noFill/>
        </p:spPr>
        <p:txBody>
          <a:bodyPr wrap="square">
            <a:spAutoFit/>
          </a:bodyPr>
          <a:lstStyle/>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Create a CMS Enterprise Portal Account.</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Request the Agent and Broker Training Access Role.</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Remote Identity Proofing through the IDM System.</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the Agent and Broker Profile on the MLMS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b="1">
                <a:solidFill>
                  <a:srgbClr val="003399"/>
                </a:solidFill>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Confirm Completion of all Registration Steps by logging back into the CMS Enterprise Portal and printing the Completion Certificate.</a:t>
            </a:r>
          </a:p>
        </p:txBody>
      </p:sp>
    </p:spTree>
    <p:extLst>
      <p:ext uri="{BB962C8B-B14F-4D97-AF65-F5344CB8AC3E}">
        <p14:creationId xmlns:p14="http://schemas.microsoft.com/office/powerpoint/2010/main" val="2417134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562192" cy="914400"/>
          </a:xfrm>
        </p:spPr>
        <p:txBody>
          <a:bodyPr>
            <a:normAutofit fontScale="90000"/>
          </a:bodyPr>
          <a:lstStyle/>
          <a:p>
            <a:r>
              <a:rPr lang="en-US" sz="2700"/>
              <a:t>Step 6: Read and Accept the Applicable Marketplace Agreement(s) on the MLMS </a:t>
            </a:r>
            <a:r>
              <a:rPr lang="en-US" sz="18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58</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8403"/>
            <a:ext cx="8686800" cy="319111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Agents and brokers must execute the Agreement(s) associated with the Marketplace(s) they are participating in:</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Individual Marketplace General Agreement</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Individual Marketplace Privacy and Security Agreement</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SHOP Privacy and Security Agreement</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60847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598526" cy="914400"/>
          </a:xfrm>
        </p:spPr>
        <p:txBody>
          <a:bodyPr>
            <a:normAutofit fontScale="90000"/>
          </a:bodyPr>
          <a:lstStyle/>
          <a:p>
            <a:r>
              <a:rPr lang="en-US" sz="2700"/>
              <a:t>Step 6: Read and Accept the Applicable Marketplace Agreement(s) on the MLMS </a:t>
            </a:r>
            <a:r>
              <a:rPr lang="en-US" sz="18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59</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1" y="1069848"/>
            <a:ext cx="8831325" cy="1506445"/>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An agent or broker must request the FFM Agent and Broker Training Access role and complete/update their MLMS profile information, complete identity proofing*, and complete the required training and exams before they can sign the Agreement(s).</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Once an agent or broker has completed the training (which is required for the Individual Marketplace and optional for SHOP), they will need to sign the Agreement(s). </a:t>
            </a: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7CC2358F-E6AC-AA0F-5DB3-4F6D886A7A50}"/>
              </a:ext>
            </a:extLst>
          </p:cNvPr>
          <p:cNvGrpSpPr/>
          <p:nvPr/>
        </p:nvGrpSpPr>
        <p:grpSpPr>
          <a:xfrm>
            <a:off x="701712" y="3903121"/>
            <a:ext cx="7740576" cy="1013498"/>
            <a:chOff x="701712" y="4137344"/>
            <a:chExt cx="7740576" cy="854702"/>
          </a:xfrm>
        </p:grpSpPr>
        <p:sp>
          <p:nvSpPr>
            <p:cNvPr id="4" name="Rectangle 3">
              <a:extLst>
                <a:ext uri="{FF2B5EF4-FFF2-40B4-BE49-F238E27FC236}">
                  <a16:creationId xmlns:a16="http://schemas.microsoft.com/office/drawing/2014/main" id="{5A99EC9A-603C-DBF0-F102-4F2733908925}"/>
                </a:ext>
              </a:extLst>
            </p:cNvPr>
            <p:cNvSpPr/>
            <p:nvPr/>
          </p:nvSpPr>
          <p:spPr>
            <a:xfrm>
              <a:off x="701712" y="4234734"/>
              <a:ext cx="7659389" cy="757312"/>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07146BEB-5AA8-12A7-5A72-E1D6F5043349}"/>
                </a:ext>
              </a:extLst>
            </p:cNvPr>
            <p:cNvSpPr>
              <a:spLocks noChangeArrowheads="1"/>
            </p:cNvSpPr>
            <p:nvPr/>
          </p:nvSpPr>
          <p:spPr bwMode="auto">
            <a:xfrm>
              <a:off x="782899" y="4137344"/>
              <a:ext cx="7659389" cy="757312"/>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200" b="1">
                  <a:solidFill>
                    <a:srgbClr val="000054"/>
                  </a:solidFill>
                  <a:latin typeface="Segoe UI" panose="020B0502040204020203" pitchFamily="34" charset="0"/>
                  <a:cs typeface="Segoe UI" panose="020B0502040204020203" pitchFamily="34" charset="0"/>
                </a:rPr>
                <a:t>*Note:</a:t>
              </a:r>
              <a:r>
                <a:rPr lang="en-US" sz="1200">
                  <a:latin typeface="Segoe UI" panose="020B0502040204020203" pitchFamily="34" charset="0"/>
                  <a:cs typeface="Segoe UI" panose="020B0502040204020203" pitchFamily="34" charset="0"/>
                </a:rPr>
                <a:t> Agents and brokers who do not log into the MLMS for more than a year will have their account deactivated, requiring them to complete identity proofing again when they return. Returning individuals with a deactivated account should ensure they are using the same FFM User ID they used previously and that their SSN is populated in IDM. </a:t>
              </a:r>
            </a:p>
          </p:txBody>
        </p:sp>
      </p:grpSp>
    </p:spTree>
    <p:extLst>
      <p:ext uri="{BB962C8B-B14F-4D97-AF65-F5344CB8AC3E}">
        <p14:creationId xmlns:p14="http://schemas.microsoft.com/office/powerpoint/2010/main" val="11108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D312-6511-4994-954F-A00226427F89}"/>
              </a:ext>
            </a:extLst>
          </p:cNvPr>
          <p:cNvSpPr>
            <a:spLocks noGrp="1"/>
          </p:cNvSpPr>
          <p:nvPr>
            <p:ph type="title"/>
          </p:nvPr>
        </p:nvSpPr>
        <p:spPr>
          <a:xfrm>
            <a:off x="0" y="0"/>
            <a:ext cx="7886700" cy="914400"/>
          </a:xfrm>
        </p:spPr>
        <p:txBody>
          <a:bodyPr>
            <a:normAutofit/>
          </a:bodyPr>
          <a:lstStyle/>
          <a:p>
            <a:r>
              <a:rPr lang="en-US">
                <a:latin typeface="Segoe UI"/>
                <a:cs typeface="Segoe UI"/>
              </a:rPr>
              <a:t>Agenda</a:t>
            </a:r>
          </a:p>
        </p:txBody>
      </p:sp>
      <p:sp>
        <p:nvSpPr>
          <p:cNvPr id="5" name="Slide Number Placeholder 4">
            <a:extLst>
              <a:ext uri="{FF2B5EF4-FFF2-40B4-BE49-F238E27FC236}">
                <a16:creationId xmlns:a16="http://schemas.microsoft.com/office/drawing/2014/main" id="{AA003274-89C2-4B3C-98B2-368FC076E538}"/>
              </a:ext>
            </a:extLst>
          </p:cNvPr>
          <p:cNvSpPr>
            <a:spLocks noGrp="1"/>
          </p:cNvSpPr>
          <p:nvPr>
            <p:ph type="sldNum" sz="quarter" idx="14"/>
          </p:nvPr>
        </p:nvSpPr>
        <p:spPr/>
        <p:txBody>
          <a:bodyPr/>
          <a:lstStyle/>
          <a:p>
            <a:fld id="{A8293F48-28FC-5446-B693-64BAD680F382}" type="slidenum">
              <a:rPr lang="en-US" smtClean="0"/>
              <a:pPr/>
              <a:t>6</a:t>
            </a:fld>
            <a:endParaRPr lang="en-US"/>
          </a:p>
        </p:txBody>
      </p:sp>
      <p:grpSp>
        <p:nvGrpSpPr>
          <p:cNvPr id="6" name="Group 5">
            <a:extLst>
              <a:ext uri="{FF2B5EF4-FFF2-40B4-BE49-F238E27FC236}">
                <a16:creationId xmlns:a16="http://schemas.microsoft.com/office/drawing/2014/main" id="{BA677366-0249-3CD0-AB8D-EC7277533886}"/>
              </a:ext>
            </a:extLst>
          </p:cNvPr>
          <p:cNvGrpSpPr/>
          <p:nvPr/>
        </p:nvGrpSpPr>
        <p:grpSpPr>
          <a:xfrm>
            <a:off x="411052" y="1333623"/>
            <a:ext cx="8321899" cy="406209"/>
            <a:chOff x="350328" y="1253798"/>
            <a:chExt cx="8321899" cy="406209"/>
          </a:xfrm>
        </p:grpSpPr>
        <p:sp>
          <p:nvSpPr>
            <p:cNvPr id="8" name="Rectangle 7">
              <a:extLst>
                <a:ext uri="{FF2B5EF4-FFF2-40B4-BE49-F238E27FC236}">
                  <a16:creationId xmlns:a16="http://schemas.microsoft.com/office/drawing/2014/main" id="{948493D0-61FA-51FA-5634-5BC733680817}"/>
                </a:ext>
              </a:extLst>
            </p:cNvPr>
            <p:cNvSpPr/>
            <p:nvPr/>
          </p:nvSpPr>
          <p:spPr>
            <a:xfrm>
              <a:off x="350328" y="1253798"/>
              <a:ext cx="8321899" cy="4062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5349A26-0FFF-832C-DD05-9D4588AC7BF2}"/>
                </a:ext>
              </a:extLst>
            </p:cNvPr>
            <p:cNvSpPr txBox="1"/>
            <p:nvPr/>
          </p:nvSpPr>
          <p:spPr>
            <a:xfrm>
              <a:off x="414616" y="1272237"/>
              <a:ext cx="332725" cy="369332"/>
            </a:xfrm>
            <a:prstGeom prst="rect">
              <a:avLst/>
            </a:prstGeom>
            <a:noFill/>
          </p:spPr>
          <p:txBody>
            <a:bodyPr wrap="square" rtlCol="0">
              <a:spAutoFit/>
            </a:bodyPr>
            <a:lstStyle/>
            <a:p>
              <a:r>
                <a:rPr lang="en-US" sz="1800" b="1">
                  <a:solidFill>
                    <a:srgbClr val="000054"/>
                  </a:solidFill>
                  <a:latin typeface="Segoe UI" panose="020B0502040204020203" pitchFamily="34" charset="0"/>
                  <a:cs typeface="Segoe UI" panose="020B0502040204020203" pitchFamily="34" charset="0"/>
                </a:rPr>
                <a:t>1</a:t>
              </a:r>
            </a:p>
          </p:txBody>
        </p:sp>
        <p:sp>
          <p:nvSpPr>
            <p:cNvPr id="14" name="TextBox 13">
              <a:extLst>
                <a:ext uri="{FF2B5EF4-FFF2-40B4-BE49-F238E27FC236}">
                  <a16:creationId xmlns:a16="http://schemas.microsoft.com/office/drawing/2014/main" id="{47F6F28A-C6AB-67B7-7CC4-393EB2EFB78B}"/>
                </a:ext>
              </a:extLst>
            </p:cNvPr>
            <p:cNvSpPr txBox="1"/>
            <p:nvPr/>
          </p:nvSpPr>
          <p:spPr>
            <a:xfrm>
              <a:off x="683047" y="1303014"/>
              <a:ext cx="6796179" cy="307777"/>
            </a:xfrm>
            <a:prstGeom prst="rect">
              <a:avLst/>
            </a:prstGeom>
            <a:noFill/>
          </p:spPr>
          <p:txBody>
            <a:bodyPr wrap="square" rtlCol="0">
              <a:spAutoFit/>
            </a:bodyPr>
            <a:lstStyle/>
            <a:p>
              <a:r>
                <a:rPr lang="en-US">
                  <a:solidFill>
                    <a:schemeClr val="bg2">
                      <a:lumMod val="25000"/>
                    </a:schemeClr>
                  </a:solidFill>
                  <a:latin typeface="Segoe UI" panose="020B0502040204020203" pitchFamily="34" charset="0"/>
                  <a:cs typeface="Segoe UI" panose="020B0502040204020203" pitchFamily="34" charset="0"/>
                </a:rPr>
                <a:t>Introduction</a:t>
              </a:r>
            </a:p>
          </p:txBody>
        </p:sp>
      </p:grpSp>
      <p:grpSp>
        <p:nvGrpSpPr>
          <p:cNvPr id="16" name="Group 15">
            <a:extLst>
              <a:ext uri="{FF2B5EF4-FFF2-40B4-BE49-F238E27FC236}">
                <a16:creationId xmlns:a16="http://schemas.microsoft.com/office/drawing/2014/main" id="{0DCCD446-BD95-8B6D-5F0D-7DBBDB5C0CC8}"/>
              </a:ext>
            </a:extLst>
          </p:cNvPr>
          <p:cNvGrpSpPr/>
          <p:nvPr/>
        </p:nvGrpSpPr>
        <p:grpSpPr>
          <a:xfrm>
            <a:off x="411051" y="1736786"/>
            <a:ext cx="8321898" cy="406209"/>
            <a:chOff x="350328" y="1747732"/>
            <a:chExt cx="8321898" cy="406209"/>
          </a:xfrm>
        </p:grpSpPr>
        <p:sp>
          <p:nvSpPr>
            <p:cNvPr id="17" name="Rectangle 16">
              <a:extLst>
                <a:ext uri="{FF2B5EF4-FFF2-40B4-BE49-F238E27FC236}">
                  <a16:creationId xmlns:a16="http://schemas.microsoft.com/office/drawing/2014/main" id="{BF35CFDF-EBFF-D53D-9EDD-BBE0B3D5F1A6}"/>
                </a:ext>
              </a:extLst>
            </p:cNvPr>
            <p:cNvSpPr/>
            <p:nvPr/>
          </p:nvSpPr>
          <p:spPr>
            <a:xfrm>
              <a:off x="350328" y="1747732"/>
              <a:ext cx="8321898" cy="406209"/>
            </a:xfrm>
            <a:prstGeom prst="rect">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653C30D-2902-A812-3D67-F127031DFB7D}"/>
                </a:ext>
              </a:extLst>
            </p:cNvPr>
            <p:cNvSpPr txBox="1"/>
            <p:nvPr/>
          </p:nvSpPr>
          <p:spPr>
            <a:xfrm>
              <a:off x="414619" y="1766171"/>
              <a:ext cx="332725" cy="369332"/>
            </a:xfrm>
            <a:prstGeom prst="rect">
              <a:avLst/>
            </a:prstGeom>
            <a:noFill/>
          </p:spPr>
          <p:txBody>
            <a:bodyPr wrap="square" rtlCol="0">
              <a:spAutoFit/>
            </a:bodyPr>
            <a:lstStyle/>
            <a:p>
              <a:r>
                <a:rPr lang="en-US" sz="1800" b="1">
                  <a:solidFill>
                    <a:srgbClr val="000054"/>
                  </a:solidFill>
                  <a:latin typeface="Segoe UI" panose="020B0502040204020203" pitchFamily="34" charset="0"/>
                  <a:cs typeface="Segoe UI" panose="020B0502040204020203" pitchFamily="34" charset="0"/>
                </a:rPr>
                <a:t>2</a:t>
              </a:r>
            </a:p>
          </p:txBody>
        </p:sp>
        <p:sp>
          <p:nvSpPr>
            <p:cNvPr id="19" name="TextBox 18">
              <a:extLst>
                <a:ext uri="{FF2B5EF4-FFF2-40B4-BE49-F238E27FC236}">
                  <a16:creationId xmlns:a16="http://schemas.microsoft.com/office/drawing/2014/main" id="{16A18AD7-1072-A47C-6258-BD27A1CAB15C}"/>
                </a:ext>
              </a:extLst>
            </p:cNvPr>
            <p:cNvSpPr txBox="1"/>
            <p:nvPr/>
          </p:nvSpPr>
          <p:spPr>
            <a:xfrm>
              <a:off x="683047" y="1796948"/>
              <a:ext cx="6796179" cy="307777"/>
            </a:xfrm>
            <a:prstGeom prst="rect">
              <a:avLst/>
            </a:prstGeom>
            <a:noFill/>
          </p:spPr>
          <p:txBody>
            <a:bodyPr wrap="square" lIns="91440" tIns="45720" rIns="91440" bIns="45720" rtlCol="0" anchor="t">
              <a:spAutoFit/>
            </a:bodyPr>
            <a:lstStyle/>
            <a:p>
              <a:r>
                <a:rPr lang="en-US">
                  <a:solidFill>
                    <a:schemeClr val="bg2">
                      <a:lumMod val="25000"/>
                    </a:schemeClr>
                  </a:solidFill>
                  <a:latin typeface="Segoe UI"/>
                  <a:cs typeface="Segoe UI"/>
                </a:rPr>
                <a:t>Plan Year 2026 Marketplace Registration and Training Process</a:t>
              </a:r>
            </a:p>
          </p:txBody>
        </p:sp>
      </p:grpSp>
      <p:grpSp>
        <p:nvGrpSpPr>
          <p:cNvPr id="20" name="Group 19">
            <a:extLst>
              <a:ext uri="{FF2B5EF4-FFF2-40B4-BE49-F238E27FC236}">
                <a16:creationId xmlns:a16="http://schemas.microsoft.com/office/drawing/2014/main" id="{D8A7FE51-86DE-B685-6121-794A0711C42B}"/>
              </a:ext>
            </a:extLst>
          </p:cNvPr>
          <p:cNvGrpSpPr/>
          <p:nvPr/>
        </p:nvGrpSpPr>
        <p:grpSpPr>
          <a:xfrm>
            <a:off x="411050" y="2141205"/>
            <a:ext cx="8321899" cy="406209"/>
            <a:chOff x="350328" y="2241666"/>
            <a:chExt cx="8321899" cy="406209"/>
          </a:xfrm>
        </p:grpSpPr>
        <p:sp>
          <p:nvSpPr>
            <p:cNvPr id="21" name="Rectangle 20">
              <a:extLst>
                <a:ext uri="{FF2B5EF4-FFF2-40B4-BE49-F238E27FC236}">
                  <a16:creationId xmlns:a16="http://schemas.microsoft.com/office/drawing/2014/main" id="{4CC5DC55-EEDD-9713-56FF-48B661659391}"/>
                </a:ext>
              </a:extLst>
            </p:cNvPr>
            <p:cNvSpPr/>
            <p:nvPr/>
          </p:nvSpPr>
          <p:spPr>
            <a:xfrm>
              <a:off x="350328" y="2241666"/>
              <a:ext cx="8321899" cy="4062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73A45FD-528D-439E-541A-7D2730EA798A}"/>
                </a:ext>
              </a:extLst>
            </p:cNvPr>
            <p:cNvSpPr txBox="1"/>
            <p:nvPr/>
          </p:nvSpPr>
          <p:spPr>
            <a:xfrm>
              <a:off x="414619" y="2260105"/>
              <a:ext cx="332725" cy="369332"/>
            </a:xfrm>
            <a:prstGeom prst="rect">
              <a:avLst/>
            </a:prstGeom>
            <a:noFill/>
          </p:spPr>
          <p:txBody>
            <a:bodyPr wrap="square" rtlCol="0">
              <a:spAutoFit/>
            </a:bodyPr>
            <a:lstStyle/>
            <a:p>
              <a:r>
                <a:rPr lang="en-US" sz="1800" b="1">
                  <a:solidFill>
                    <a:srgbClr val="000054"/>
                  </a:solidFill>
                  <a:latin typeface="Segoe UI" panose="020B0502040204020203" pitchFamily="34" charset="0"/>
                  <a:cs typeface="Segoe UI" panose="020B0502040204020203" pitchFamily="34" charset="0"/>
                </a:rPr>
                <a:t>3</a:t>
              </a:r>
            </a:p>
          </p:txBody>
        </p:sp>
        <p:sp>
          <p:nvSpPr>
            <p:cNvPr id="23" name="TextBox 22">
              <a:extLst>
                <a:ext uri="{FF2B5EF4-FFF2-40B4-BE49-F238E27FC236}">
                  <a16:creationId xmlns:a16="http://schemas.microsoft.com/office/drawing/2014/main" id="{CAC3C349-50A4-E02B-5FE9-79B0222D40DB}"/>
                </a:ext>
              </a:extLst>
            </p:cNvPr>
            <p:cNvSpPr txBox="1"/>
            <p:nvPr/>
          </p:nvSpPr>
          <p:spPr>
            <a:xfrm>
              <a:off x="683046" y="2290882"/>
              <a:ext cx="6796179" cy="307777"/>
            </a:xfrm>
            <a:prstGeom prst="rect">
              <a:avLst/>
            </a:prstGeom>
            <a:noFill/>
          </p:spPr>
          <p:txBody>
            <a:bodyPr wrap="square" lIns="91440" tIns="45720" rIns="91440" bIns="45720" rtlCol="0" anchor="t">
              <a:spAutoFit/>
            </a:bodyPr>
            <a:lstStyle/>
            <a:p>
              <a:r>
                <a:rPr lang="en-US">
                  <a:solidFill>
                    <a:schemeClr val="bg2">
                      <a:lumMod val="25000"/>
                    </a:schemeClr>
                  </a:solidFill>
                  <a:latin typeface="Segoe UI"/>
                  <a:cs typeface="Segoe UI"/>
                </a:rPr>
                <a:t>Live Question/Answer Session</a:t>
              </a:r>
            </a:p>
          </p:txBody>
        </p:sp>
      </p:grpSp>
    </p:spTree>
    <p:extLst>
      <p:ext uri="{BB962C8B-B14F-4D97-AF65-F5344CB8AC3E}">
        <p14:creationId xmlns:p14="http://schemas.microsoft.com/office/powerpoint/2010/main" val="3648270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598526" cy="914400"/>
          </a:xfrm>
        </p:spPr>
        <p:txBody>
          <a:bodyPr>
            <a:normAutofit fontScale="90000"/>
          </a:bodyPr>
          <a:lstStyle/>
          <a:p>
            <a:r>
              <a:rPr lang="en-US" sz="2700"/>
              <a:t>Step 6: Read and Accept the Applicable Marketplace Agreement(s) on the MLMS </a:t>
            </a:r>
            <a:r>
              <a:rPr lang="en-US" sz="1800"/>
              <a:t>(continued)</a:t>
            </a:r>
            <a:endParaRPr lang="en-US" sz="28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60</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1" y="1069848"/>
            <a:ext cx="8831325" cy="1060122"/>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After launching the appropriate Agreement module, review the Agreement language and click “I Agree” at the end of the Agreement to provide an electronic signature and review and accept the terms of the Marketplace Agreement.</a:t>
            </a: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a:latin typeface="Segoe UI" panose="020B0502040204020203" pitchFamily="34" charset="0"/>
              <a:cs typeface="Segoe UI" panose="020B0502040204020203" pitchFamily="34" charset="0"/>
            </a:endParaRPr>
          </a:p>
          <a:p>
            <a:pPr marL="0" lvl="2" indent="0">
              <a:lnSpc>
                <a:spcPct val="100000"/>
              </a:lnSpc>
              <a:spcBef>
                <a:spcPts val="0"/>
              </a:spcBef>
              <a:spcAft>
                <a:spcPts val="600"/>
              </a:spcAft>
              <a:buNone/>
            </a:pPr>
            <a:endParaRPr lang="en-US" sz="16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EF7E1EA4-EBD9-C14C-7F4F-D79473827F16}"/>
              </a:ext>
            </a:extLst>
          </p:cNvPr>
          <p:cNvPicPr>
            <a:picLocks noChangeAspect="1"/>
          </p:cNvPicPr>
          <p:nvPr/>
        </p:nvPicPr>
        <p:blipFill>
          <a:blip r:embed="rId3"/>
          <a:stretch>
            <a:fillRect/>
          </a:stretch>
        </p:blipFill>
        <p:spPr>
          <a:xfrm>
            <a:off x="1084516" y="2375803"/>
            <a:ext cx="6974967" cy="1415489"/>
          </a:xfrm>
          <a:prstGeom prst="rect">
            <a:avLst/>
          </a:prstGeom>
          <a:ln w="9525">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5934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26096" cy="914400"/>
          </a:xfrm>
        </p:spPr>
        <p:txBody>
          <a:bodyPr>
            <a:noAutofit/>
          </a:bodyPr>
          <a:lstStyle/>
          <a:p>
            <a:r>
              <a:rPr lang="en-US" sz="2200"/>
              <a:t>Step 7: Confirm Completion of all Registration Steps by logging back into the CMS Enterprise Portal and printing the Completion Certificate</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61</a:t>
            </a:fld>
            <a:endParaRPr lang="en-US"/>
          </a:p>
        </p:txBody>
      </p:sp>
      <p:sp>
        <p:nvSpPr>
          <p:cNvPr id="3" name="TextBox 2">
            <a:extLst>
              <a:ext uri="{FF2B5EF4-FFF2-40B4-BE49-F238E27FC236}">
                <a16:creationId xmlns:a16="http://schemas.microsoft.com/office/drawing/2014/main" id="{8216AD41-42D9-355E-F29B-A54CF010BD08}"/>
              </a:ext>
            </a:extLst>
          </p:cNvPr>
          <p:cNvSpPr txBox="1"/>
          <p:nvPr/>
        </p:nvSpPr>
        <p:spPr>
          <a:xfrm>
            <a:off x="228600" y="1069848"/>
            <a:ext cx="8549640" cy="2769989"/>
          </a:xfrm>
          <a:prstGeom prst="rect">
            <a:avLst/>
          </a:prstGeom>
          <a:noFill/>
        </p:spPr>
        <p:txBody>
          <a:bodyPr wrap="square">
            <a:spAutoFit/>
          </a:bodyPr>
          <a:lstStyle/>
          <a:p>
            <a:pPr marL="342900" indent="-342900">
              <a:spcAft>
                <a:spcPts val="600"/>
              </a:spcAft>
              <a:buFont typeface="+mj-lt"/>
              <a:buAutoNum type="arabicPeriod"/>
            </a:pPr>
            <a:r>
              <a:rPr lang="en-US" sz="1600">
                <a:latin typeface="Segoe UI" panose="020B0502040204020203" pitchFamily="34" charset="0"/>
                <a:cs typeface="Segoe UI" panose="020B0502040204020203" pitchFamily="34" charset="0"/>
              </a:rPr>
              <a:t>Create a CMS Enterprise Portal Account.</a:t>
            </a:r>
          </a:p>
          <a:p>
            <a:pPr marL="342900" indent="-342900">
              <a:spcAft>
                <a:spcPts val="600"/>
              </a:spcAft>
              <a:buFont typeface="+mj-lt"/>
              <a:buAutoNum type="arabicPeriod"/>
            </a:pPr>
            <a:r>
              <a:rPr lang="en-US" sz="1600">
                <a:latin typeface="Segoe UI" panose="020B0502040204020203" pitchFamily="34" charset="0"/>
                <a:cs typeface="Segoe UI" panose="020B0502040204020203" pitchFamily="34" charset="0"/>
              </a:rPr>
              <a:t>Request the Agent and Broker Training Access Role.</a:t>
            </a:r>
          </a:p>
          <a:p>
            <a:pPr marL="342900" indent="-342900">
              <a:spcAft>
                <a:spcPts val="600"/>
              </a:spcAft>
              <a:buFont typeface="+mj-lt"/>
              <a:buAutoNum type="arabicPeriod"/>
            </a:pPr>
            <a:r>
              <a:rPr lang="en-US" sz="1600">
                <a:latin typeface="Segoe UI" panose="020B0502040204020203" pitchFamily="34" charset="0"/>
                <a:cs typeface="Segoe UI" panose="020B0502040204020203" pitchFamily="34" charset="0"/>
              </a:rPr>
              <a:t>Complete Remote Identity Proofing through the IDM System.</a:t>
            </a:r>
          </a:p>
          <a:p>
            <a:pPr marL="342900" indent="-342900">
              <a:spcAft>
                <a:spcPts val="600"/>
              </a:spcAft>
              <a:buFont typeface="+mj-lt"/>
              <a:buAutoNum type="arabicPeriod"/>
            </a:pPr>
            <a:r>
              <a:rPr lang="en-US" sz="1600">
                <a:latin typeface="Segoe UI" panose="020B0502040204020203" pitchFamily="34" charset="0"/>
                <a:cs typeface="Segoe UI" panose="020B0502040204020203" pitchFamily="34" charset="0"/>
              </a:rPr>
              <a:t>Complete the Agent and Broker Profile on the MLMS via the CMS Enterprise Portal.</a:t>
            </a:r>
          </a:p>
          <a:p>
            <a:pPr marL="342900" indent="-342900">
              <a:spcAft>
                <a:spcPts val="600"/>
              </a:spcAft>
              <a:buFont typeface="+mj-lt"/>
              <a:buAutoNum type="arabicPeriod"/>
            </a:pPr>
            <a:r>
              <a:rPr lang="en-US" sz="160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60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600" b="1">
                <a:solidFill>
                  <a:srgbClr val="003399"/>
                </a:solidFill>
                <a:latin typeface="Segoe UI" panose="020B0502040204020203" pitchFamily="34" charset="0"/>
                <a:cs typeface="Segoe UI" panose="020B0502040204020203" pitchFamily="34" charset="0"/>
              </a:rPr>
              <a:t>Confirm Completion of all Registration Steps by logging back into the CMS Enterprise Portal and printing the Completion Certificate.</a:t>
            </a:r>
          </a:p>
        </p:txBody>
      </p:sp>
    </p:spTree>
    <p:extLst>
      <p:ext uri="{BB962C8B-B14F-4D97-AF65-F5344CB8AC3E}">
        <p14:creationId xmlns:p14="http://schemas.microsoft.com/office/powerpoint/2010/main" val="3346028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ECE0C4-395A-BCB4-3248-90E6FC3C0330}"/>
              </a:ext>
            </a:extLst>
          </p:cNvPr>
          <p:cNvPicPr>
            <a:picLocks noChangeAspect="1"/>
          </p:cNvPicPr>
          <p:nvPr/>
        </p:nvPicPr>
        <p:blipFill>
          <a:blip r:embed="rId3"/>
          <a:stretch>
            <a:fillRect/>
          </a:stretch>
        </p:blipFill>
        <p:spPr>
          <a:xfrm>
            <a:off x="791981" y="2919532"/>
            <a:ext cx="3557259" cy="1936393"/>
          </a:xfrm>
          <a:prstGeom prst="rect">
            <a:avLst/>
          </a:prstGeom>
          <a:ln>
            <a:solidFill>
              <a:srgbClr val="000054"/>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5F1501F-9FE7-663A-7B47-0981ECAC7DF9}"/>
              </a:ext>
            </a:extLst>
          </p:cNvPr>
          <p:cNvPicPr>
            <a:picLocks noChangeAspect="1"/>
          </p:cNvPicPr>
          <p:nvPr/>
        </p:nvPicPr>
        <p:blipFill>
          <a:blip r:embed="rId4"/>
          <a:stretch>
            <a:fillRect/>
          </a:stretch>
        </p:blipFill>
        <p:spPr>
          <a:xfrm>
            <a:off x="4572000" y="2863427"/>
            <a:ext cx="3975880" cy="2048601"/>
          </a:xfrm>
          <a:prstGeom prst="rect">
            <a:avLst/>
          </a:prstGeom>
          <a:ln>
            <a:solidFill>
              <a:srgbClr val="000054"/>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749916" cy="914400"/>
          </a:xfrm>
        </p:spPr>
        <p:txBody>
          <a:bodyPr>
            <a:noAutofit/>
          </a:bodyPr>
          <a:lstStyle/>
          <a:p>
            <a:r>
              <a:rPr lang="en-US" sz="2000"/>
              <a:t>Step 7: Confirm Completion of all Registration Steps by logging back into the CMS Enterprise Portal and printing </a:t>
            </a:r>
            <a:br>
              <a:rPr lang="en-US" sz="2000"/>
            </a:br>
            <a:r>
              <a:rPr lang="en-US" sz="2000"/>
              <a:t>the Completion Certificate </a:t>
            </a:r>
            <a:r>
              <a:rPr lang="en-US" sz="1400"/>
              <a:t>(continued)</a:t>
            </a:r>
            <a:endParaRPr lang="en-US" sz="20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62</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24258" cy="172076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marR="0" lvl="2" indent="-347345"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a:ln>
                  <a:noFill/>
                </a:ln>
                <a:effectLst/>
                <a:uLnTx/>
                <a:uFillTx/>
                <a:latin typeface="Segoe UI"/>
                <a:cs typeface="Segoe UI"/>
              </a:rPr>
              <a:t>After completing the required Agent Broker Curriculum Training and examinations, agents and brokers can access their certificate from the Transcript page. Navigate to the transcript and select “Completed” from the status drop-down. Select the blue “View Completion Page” button next to the desired course. On the </a:t>
            </a:r>
            <a:r>
              <a:rPr lang="en-US" sz="1400">
                <a:latin typeface="Segoe UI"/>
                <a:cs typeface="Segoe UI"/>
              </a:rPr>
              <a:t>Completion page, select</a:t>
            </a:r>
            <a:r>
              <a:rPr kumimoji="0" lang="en-US" sz="1400" b="0" i="0" u="none" strike="noStrike" kern="1200" cap="none" spc="0" normalizeH="0" baseline="0" noProof="0">
                <a:ln>
                  <a:noFill/>
                </a:ln>
                <a:effectLst/>
                <a:uLnTx/>
                <a:uFillTx/>
                <a:latin typeface="Segoe UI"/>
                <a:cs typeface="Segoe UI"/>
              </a:rPr>
              <a:t> “View My Certificate.”</a:t>
            </a:r>
            <a:endParaRPr lang="en-US" sz="1400">
              <a:latin typeface="Segoe UI"/>
              <a:cs typeface="Segoe UI"/>
            </a:endParaRPr>
          </a:p>
          <a:p>
            <a:pPr marL="685800" lvl="2" indent="-347345">
              <a:lnSpc>
                <a:spcPct val="100000"/>
              </a:lnSpc>
              <a:spcBef>
                <a:spcPts val="0"/>
              </a:spcBef>
              <a:spcAft>
                <a:spcPts val="600"/>
              </a:spcAft>
              <a:buClr>
                <a:schemeClr val="tx1"/>
              </a:buClr>
              <a:buFont typeface="Courier New" panose="020B0502040204020203" pitchFamily="34" charset="0"/>
              <a:buChar char="o"/>
              <a:defRPr/>
            </a:pPr>
            <a:r>
              <a:rPr lang="en-US" sz="1400" b="1">
                <a:solidFill>
                  <a:srgbClr val="003399"/>
                </a:solidFill>
                <a:latin typeface="Segoe UI"/>
                <a:cs typeface="Calibri"/>
              </a:rPr>
              <a:t>Note: </a:t>
            </a:r>
            <a:r>
              <a:rPr lang="en-US" sz="1400">
                <a:latin typeface="Segoe UI"/>
                <a:cs typeface="Calibri"/>
              </a:rPr>
              <a:t>Agents and brokers can also view the certificate of completion without going to the completion page. Under the </a:t>
            </a:r>
            <a:r>
              <a:rPr lang="en-US" sz="1400" b="1">
                <a:solidFill>
                  <a:srgbClr val="003399"/>
                </a:solidFill>
                <a:latin typeface="Segoe UI"/>
                <a:cs typeface="Calibri"/>
              </a:rPr>
              <a:t>“View Completion”</a:t>
            </a:r>
            <a:r>
              <a:rPr lang="en-US" sz="1400">
                <a:latin typeface="Segoe UI"/>
                <a:cs typeface="Calibri"/>
              </a:rPr>
              <a:t> button there is a menu for both completion page and direct launch of certificate.</a:t>
            </a:r>
            <a:endParaRPr lang="en-US" sz="2000">
              <a:latin typeface="Segoe UI"/>
              <a:cs typeface="Segoe UI" panose="020B0502040204020203" pitchFamily="34" charset="0"/>
            </a:endParaRPr>
          </a:p>
        </p:txBody>
      </p:sp>
      <p:sp>
        <p:nvSpPr>
          <p:cNvPr id="5" name="Arrow: Right 4">
            <a:extLst>
              <a:ext uri="{FF2B5EF4-FFF2-40B4-BE49-F238E27FC236}">
                <a16:creationId xmlns:a16="http://schemas.microsoft.com/office/drawing/2014/main" id="{76063729-E4AB-CCA8-6BF3-D4C10894B9B4}"/>
              </a:ext>
            </a:extLst>
          </p:cNvPr>
          <p:cNvSpPr/>
          <p:nvPr/>
        </p:nvSpPr>
        <p:spPr>
          <a:xfrm rot="21146245">
            <a:off x="7161974" y="4485696"/>
            <a:ext cx="520918" cy="1488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52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572991" cy="914400"/>
          </a:xfrm>
        </p:spPr>
        <p:txBody>
          <a:bodyPr>
            <a:noAutofit/>
          </a:bodyPr>
          <a:lstStyle/>
          <a:p>
            <a:r>
              <a:rPr lang="en-US" sz="2000"/>
              <a:t>Step 7: Confirm Completion of all Registration Steps by logging back into the CMS Enterprise Portal and printing </a:t>
            </a:r>
            <a:br>
              <a:rPr lang="en-US" sz="2000"/>
            </a:br>
            <a:r>
              <a:rPr lang="en-US" sz="2000"/>
              <a:t>the Completion Certificate </a:t>
            </a:r>
            <a:r>
              <a:rPr lang="en-US" sz="1400"/>
              <a:t>(continued)</a:t>
            </a:r>
            <a:endParaRPr lang="en-US" sz="20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63</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599" y="1069848"/>
            <a:ext cx="3909061" cy="258297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The Registration Completion Certificate will include: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Agent’s or broker’s name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Agent’s or broker’s NPN(s)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The market segment(s) for the certificate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The Plan Year for the certificate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panose="020B0502040204020203" pitchFamily="34" charset="0"/>
                <a:cs typeface="Segoe UI" panose="020B0502040204020203" pitchFamily="34" charset="0"/>
              </a:rPr>
              <a:t>Completion date of FFM registration</a:t>
            </a: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3" name="Group 2">
            <a:extLst>
              <a:ext uri="{FF2B5EF4-FFF2-40B4-BE49-F238E27FC236}">
                <a16:creationId xmlns:a16="http://schemas.microsoft.com/office/drawing/2014/main" id="{EA96B91E-CE2C-17A9-5C6C-4060ACB8E23E}"/>
              </a:ext>
            </a:extLst>
          </p:cNvPr>
          <p:cNvGrpSpPr/>
          <p:nvPr/>
        </p:nvGrpSpPr>
        <p:grpSpPr>
          <a:xfrm>
            <a:off x="568131" y="3871082"/>
            <a:ext cx="8007738" cy="944949"/>
            <a:chOff x="319314" y="3909009"/>
            <a:chExt cx="8007738" cy="907022"/>
          </a:xfrm>
        </p:grpSpPr>
        <p:sp>
          <p:nvSpPr>
            <p:cNvPr id="11" name="Rectangle 10">
              <a:extLst>
                <a:ext uri="{FF2B5EF4-FFF2-40B4-BE49-F238E27FC236}">
                  <a16:creationId xmlns:a16="http://schemas.microsoft.com/office/drawing/2014/main" id="{0368E519-8077-D6E4-F5E3-295CE5CFBA08}"/>
                </a:ext>
              </a:extLst>
            </p:cNvPr>
            <p:cNvSpPr/>
            <p:nvPr/>
          </p:nvSpPr>
          <p:spPr>
            <a:xfrm>
              <a:off x="319314" y="3970528"/>
              <a:ext cx="7920271" cy="845503"/>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C499EC40-063C-7CB3-AE96-C81AEB56FD46}"/>
                </a:ext>
              </a:extLst>
            </p:cNvPr>
            <p:cNvSpPr>
              <a:spLocks noChangeArrowheads="1"/>
            </p:cNvSpPr>
            <p:nvPr/>
          </p:nvSpPr>
          <p:spPr bwMode="auto">
            <a:xfrm>
              <a:off x="406781" y="3909009"/>
              <a:ext cx="7920271" cy="801417"/>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bIns="4572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spcAft>
                  <a:spcPts val="600"/>
                </a:spcAft>
              </a:pPr>
              <a:r>
                <a:rPr lang="en-US" sz="1400">
                  <a:latin typeface="Segoe UI"/>
                  <a:cs typeface="Segoe UI"/>
                </a:rPr>
                <a:t>Issuers may request to view the Registration Completion Certificate(s). However, issuers are instructed to review the </a:t>
              </a:r>
              <a:r>
                <a:rPr lang="en-US" sz="1400">
                  <a:latin typeface="Segoe UI"/>
                  <a:cs typeface="Segoe UI"/>
                  <a:hlinkClick r:id="rId3"/>
                </a:rPr>
                <a:t>Agent and Broker FFM Registration Completion List (RCL)</a:t>
              </a:r>
              <a:r>
                <a:rPr lang="en-US" sz="1400">
                  <a:latin typeface="Segoe UI"/>
                  <a:cs typeface="Segoe UI"/>
                </a:rPr>
                <a:t> to confirm the registration status of agents and brokers.</a:t>
              </a:r>
            </a:p>
            <a:p>
              <a:pPr marL="347472" lvl="2" indent="-347472">
                <a:lnSpc>
                  <a:spcPct val="100000"/>
                </a:lnSpc>
                <a:spcBef>
                  <a:spcPts val="0"/>
                </a:spcBef>
                <a:spcAft>
                  <a:spcPts val="600"/>
                </a:spcAft>
                <a:buFont typeface="Segoe UI" panose="020B0502040204020203" pitchFamily="34" charset="0"/>
                <a:buChar char="»"/>
              </a:pPr>
              <a:endParaRPr lang="en-US" sz="1200">
                <a:latin typeface="Segoe UI" panose="020B0502040204020203" pitchFamily="34" charset="0"/>
                <a:cs typeface="Segoe UI" panose="020B0502040204020203" pitchFamily="34" charset="0"/>
              </a:endParaRPr>
            </a:p>
          </p:txBody>
        </p:sp>
      </p:grpSp>
      <p:grpSp>
        <p:nvGrpSpPr>
          <p:cNvPr id="7" name="Group 6">
            <a:extLst>
              <a:ext uri="{FF2B5EF4-FFF2-40B4-BE49-F238E27FC236}">
                <a16:creationId xmlns:a16="http://schemas.microsoft.com/office/drawing/2014/main" id="{D69F6F19-4A91-39F0-733A-E79FE99E0097}"/>
              </a:ext>
            </a:extLst>
          </p:cNvPr>
          <p:cNvGrpSpPr/>
          <p:nvPr/>
        </p:nvGrpSpPr>
        <p:grpSpPr>
          <a:xfrm>
            <a:off x="4811654" y="1194118"/>
            <a:ext cx="3391074" cy="2444876"/>
            <a:chOff x="4811654" y="1194118"/>
            <a:chExt cx="3391074" cy="2444876"/>
          </a:xfrm>
        </p:grpSpPr>
        <p:pic>
          <p:nvPicPr>
            <p:cNvPr id="5" name="Picture 4">
              <a:extLst>
                <a:ext uri="{FF2B5EF4-FFF2-40B4-BE49-F238E27FC236}">
                  <a16:creationId xmlns:a16="http://schemas.microsoft.com/office/drawing/2014/main" id="{266737AB-4E50-B09E-7C2E-D85105CBEFBE}"/>
                </a:ext>
              </a:extLst>
            </p:cNvPr>
            <p:cNvPicPr>
              <a:picLocks noChangeAspect="1"/>
            </p:cNvPicPr>
            <p:nvPr/>
          </p:nvPicPr>
          <p:blipFill>
            <a:blip r:embed="rId4"/>
            <a:stretch>
              <a:fillRect/>
            </a:stretch>
          </p:blipFill>
          <p:spPr>
            <a:xfrm>
              <a:off x="4811654" y="1194118"/>
              <a:ext cx="3391074" cy="2444876"/>
            </a:xfrm>
            <a:prstGeom prst="rect">
              <a:avLst/>
            </a:prstGeom>
            <a:ln>
              <a:solidFill>
                <a:srgbClr val="000054"/>
              </a:solidFill>
            </a:ln>
            <a:effectLst>
              <a:outerShdw blurRad="292100" dist="139700" dir="2700000" algn="tl" rotWithShape="0">
                <a:srgbClr val="333333">
                  <a:alpha val="65000"/>
                </a:srgbClr>
              </a:outerShdw>
            </a:effectLst>
          </p:spPr>
        </p:pic>
        <p:pic>
          <p:nvPicPr>
            <p:cNvPr id="4" name="Picture 3" descr="A close-up of a certificate&#10;&#10;Description automatically generated">
              <a:extLst>
                <a:ext uri="{FF2B5EF4-FFF2-40B4-BE49-F238E27FC236}">
                  <a16:creationId xmlns:a16="http://schemas.microsoft.com/office/drawing/2014/main" id="{FB2D37AF-FEF2-33AB-0371-14F5D3D756FE}"/>
                </a:ext>
              </a:extLst>
            </p:cNvPr>
            <p:cNvPicPr>
              <a:picLocks noChangeAspect="1"/>
            </p:cNvPicPr>
            <p:nvPr/>
          </p:nvPicPr>
          <p:blipFill rotWithShape="1">
            <a:blip r:embed="rId5"/>
            <a:srcRect l="18773" t="18559" r="17587" b="59549"/>
            <a:stretch>
              <a:fillRect/>
            </a:stretch>
          </p:blipFill>
          <p:spPr>
            <a:xfrm>
              <a:off x="5354772" y="1631771"/>
              <a:ext cx="2219508" cy="557247"/>
            </a:xfrm>
            <a:prstGeom prst="rect">
              <a:avLst/>
            </a:prstGeom>
            <a:ln>
              <a:noFill/>
            </a:ln>
            <a:effectLst/>
          </p:spPr>
        </p:pic>
      </p:grpSp>
    </p:spTree>
    <p:extLst>
      <p:ext uri="{BB962C8B-B14F-4D97-AF65-F5344CB8AC3E}">
        <p14:creationId xmlns:p14="http://schemas.microsoft.com/office/powerpoint/2010/main" val="796967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26331" cy="914400"/>
          </a:xfrm>
        </p:spPr>
        <p:txBody>
          <a:bodyPr>
            <a:noAutofit/>
          </a:bodyPr>
          <a:lstStyle/>
          <a:p>
            <a:r>
              <a:rPr lang="en-US" sz="2000"/>
              <a:t>Step 7: Confirm Completion of all Registration Steps by logging back into the CMS Enterprise Portal and printing </a:t>
            </a:r>
            <a:br>
              <a:rPr lang="en-US" sz="2000"/>
            </a:br>
            <a:r>
              <a:rPr lang="en-US" sz="2000"/>
              <a:t>the Completion Certificate </a:t>
            </a:r>
            <a:r>
              <a:rPr lang="en-US" sz="1400"/>
              <a:t>(continued)</a:t>
            </a:r>
            <a:endParaRPr lang="en-US" sz="20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pPr defTabSz="685783"/>
            <a:r>
              <a:rPr lang="en-US">
                <a:solidFill>
                  <a:prstClr val="black">
                    <a:tint val="75000"/>
                  </a:prstClr>
                </a:solidFill>
              </a:rPr>
              <a:t>64</a:t>
            </a:r>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599" y="1069848"/>
            <a:ext cx="8231385" cy="174727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36" lvl="2" indent="-347336" defTabSz="685783">
              <a:lnSpc>
                <a:spcPct val="100000"/>
              </a:lnSpc>
              <a:spcBef>
                <a:spcPts val="0"/>
              </a:spcBef>
              <a:spcAft>
                <a:spcPts val="600"/>
              </a:spcAft>
              <a:buFont typeface="Segoe UI" panose="020B0502040204020203" pitchFamily="34" charset="0"/>
              <a:buChar char="»"/>
            </a:pPr>
            <a:r>
              <a:rPr lang="en-US" sz="1400">
                <a:solidFill>
                  <a:prstClr val="black"/>
                </a:solidFill>
                <a:latin typeface="Segoe UI"/>
                <a:cs typeface="Segoe UI"/>
              </a:rPr>
              <a:t>To download a PDF file of the full training content after completion, agents and brokers should: </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a:solidFill>
                  <a:prstClr val="black"/>
                </a:solidFill>
                <a:latin typeface="Segoe UI"/>
                <a:cs typeface="Segoe UI"/>
              </a:rPr>
              <a:t>Locate the Training Resources menu. </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a:solidFill>
                  <a:prstClr val="black"/>
                </a:solidFill>
                <a:latin typeface="Segoe UI"/>
                <a:cs typeface="Segoe UI"/>
              </a:rPr>
              <a:t>Select the "Topics" tab.</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a:solidFill>
                  <a:prstClr val="black"/>
                </a:solidFill>
                <a:latin typeface="Segoe UI"/>
                <a:cs typeface="Segoe UI"/>
              </a:rPr>
              <a:t>Select the folder titled </a:t>
            </a:r>
            <a:r>
              <a:rPr lang="en-US" sz="1400" b="1">
                <a:solidFill>
                  <a:srgbClr val="003399"/>
                </a:solidFill>
                <a:latin typeface="Segoe UI"/>
                <a:cs typeface="Segoe UI"/>
              </a:rPr>
              <a:t>“Py2026 Agent and Broker Resources</a:t>
            </a:r>
            <a:r>
              <a:rPr lang="en-US" sz="1400">
                <a:solidFill>
                  <a:prstClr val="black"/>
                </a:solidFill>
                <a:latin typeface="Segoe UI"/>
                <a:cs typeface="Segoe UI"/>
              </a:rPr>
              <a:t>.</a:t>
            </a:r>
            <a:r>
              <a:rPr lang="en-US" sz="1400" b="1">
                <a:solidFill>
                  <a:srgbClr val="003399"/>
                </a:solidFill>
                <a:latin typeface="Segoe UI"/>
                <a:cs typeface="Segoe UI"/>
              </a:rPr>
              <a:t>"</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a:solidFill>
                  <a:prstClr val="black"/>
                </a:solidFill>
                <a:latin typeface="Segoe UI"/>
                <a:cs typeface="Segoe UI"/>
              </a:rPr>
              <a:t>Select the name of the file; this will open to a page where the agent/broker will be able to select the PDF file of the training content. </a:t>
            </a:r>
          </a:p>
        </p:txBody>
      </p:sp>
      <p:sp>
        <p:nvSpPr>
          <p:cNvPr id="3" name="Rectangle 2">
            <a:extLst>
              <a:ext uri="{FF2B5EF4-FFF2-40B4-BE49-F238E27FC236}">
                <a16:creationId xmlns:a16="http://schemas.microsoft.com/office/drawing/2014/main" id="{02EDE3F9-BA05-5C5B-EBB7-7D0B8CF75C38}"/>
              </a:ext>
            </a:extLst>
          </p:cNvPr>
          <p:cNvSpPr/>
          <p:nvPr/>
        </p:nvSpPr>
        <p:spPr>
          <a:xfrm>
            <a:off x="1238164" y="4269703"/>
            <a:ext cx="45719" cy="61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 b="1">
              <a:solidFill>
                <a:srgbClr val="003C90"/>
              </a:solidFill>
            </a:endParaRPr>
          </a:p>
        </p:txBody>
      </p:sp>
      <p:sp>
        <p:nvSpPr>
          <p:cNvPr id="14" name="Rectangle 13">
            <a:extLst>
              <a:ext uri="{FF2B5EF4-FFF2-40B4-BE49-F238E27FC236}">
                <a16:creationId xmlns:a16="http://schemas.microsoft.com/office/drawing/2014/main" id="{5AA94738-EF5C-CC65-56F0-75FE6365CF7F}"/>
              </a:ext>
            </a:extLst>
          </p:cNvPr>
          <p:cNvSpPr/>
          <p:nvPr/>
        </p:nvSpPr>
        <p:spPr>
          <a:xfrm>
            <a:off x="1240545" y="4547573"/>
            <a:ext cx="45719" cy="61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 b="1">
              <a:solidFill>
                <a:srgbClr val="003C90"/>
              </a:solidFill>
            </a:endParaRPr>
          </a:p>
        </p:txBody>
      </p:sp>
      <p:grpSp>
        <p:nvGrpSpPr>
          <p:cNvPr id="24" name="Group 23">
            <a:extLst>
              <a:ext uri="{FF2B5EF4-FFF2-40B4-BE49-F238E27FC236}">
                <a16:creationId xmlns:a16="http://schemas.microsoft.com/office/drawing/2014/main" id="{DFA2E948-8957-0E73-DFBE-CB4321FA3BFC}"/>
              </a:ext>
            </a:extLst>
          </p:cNvPr>
          <p:cNvGrpSpPr/>
          <p:nvPr/>
        </p:nvGrpSpPr>
        <p:grpSpPr>
          <a:xfrm>
            <a:off x="5367640" y="4073416"/>
            <a:ext cx="66198" cy="161583"/>
            <a:chOff x="5367640" y="4001857"/>
            <a:chExt cx="66198" cy="161583"/>
          </a:xfrm>
        </p:grpSpPr>
        <p:sp>
          <p:nvSpPr>
            <p:cNvPr id="21" name="Rectangle 20">
              <a:extLst>
                <a:ext uri="{FF2B5EF4-FFF2-40B4-BE49-F238E27FC236}">
                  <a16:creationId xmlns:a16="http://schemas.microsoft.com/office/drawing/2014/main" id="{1A4E0A67-E710-880F-5E01-9FCD3EB9AC43}"/>
                </a:ext>
              </a:extLst>
            </p:cNvPr>
            <p:cNvSpPr/>
            <p:nvPr/>
          </p:nvSpPr>
          <p:spPr>
            <a:xfrm>
              <a:off x="5388119" y="4053984"/>
              <a:ext cx="45719" cy="4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F86A8A9-7C16-B6DF-16DE-3D85C56B6040}"/>
                </a:ext>
              </a:extLst>
            </p:cNvPr>
            <p:cNvSpPr txBox="1"/>
            <p:nvPr/>
          </p:nvSpPr>
          <p:spPr>
            <a:xfrm>
              <a:off x="5367640" y="4001857"/>
              <a:ext cx="45719" cy="161583"/>
            </a:xfrm>
            <a:prstGeom prst="rect">
              <a:avLst/>
            </a:prstGeom>
            <a:noFill/>
          </p:spPr>
          <p:txBody>
            <a:bodyPr wrap="square" rtlCol="0">
              <a:spAutoFit/>
            </a:bodyPr>
            <a:lstStyle/>
            <a:p>
              <a:r>
                <a:rPr lang="en-US" sz="450">
                  <a:solidFill>
                    <a:srgbClr val="6C94CD"/>
                  </a:solidFill>
                  <a:latin typeface="Arial Narrow" panose="020B0606020202030204" pitchFamily="34" charset="0"/>
                  <a:cs typeface="Arial" panose="020B0604020202020204" pitchFamily="34" charset="0"/>
                </a:rPr>
                <a:t>5</a:t>
              </a:r>
            </a:p>
          </p:txBody>
        </p:sp>
      </p:grpSp>
      <p:sp>
        <p:nvSpPr>
          <p:cNvPr id="22" name="Rectangle 21">
            <a:extLst>
              <a:ext uri="{FF2B5EF4-FFF2-40B4-BE49-F238E27FC236}">
                <a16:creationId xmlns:a16="http://schemas.microsoft.com/office/drawing/2014/main" id="{CA319287-CF43-233E-F05E-39B0BDEB6460}"/>
              </a:ext>
            </a:extLst>
          </p:cNvPr>
          <p:cNvSpPr/>
          <p:nvPr/>
        </p:nvSpPr>
        <p:spPr>
          <a:xfrm>
            <a:off x="5125625" y="3558822"/>
            <a:ext cx="77479" cy="981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2B6E95E-253E-85E8-92DD-1711C9EBF86A}"/>
              </a:ext>
            </a:extLst>
          </p:cNvPr>
          <p:cNvGrpSpPr/>
          <p:nvPr/>
        </p:nvGrpSpPr>
        <p:grpSpPr>
          <a:xfrm>
            <a:off x="462254" y="3093353"/>
            <a:ext cx="8219492" cy="1539533"/>
            <a:chOff x="409963" y="3093353"/>
            <a:chExt cx="8219492" cy="1539533"/>
          </a:xfrm>
        </p:grpSpPr>
        <p:pic>
          <p:nvPicPr>
            <p:cNvPr id="19" name="Picture 18">
              <a:extLst>
                <a:ext uri="{FF2B5EF4-FFF2-40B4-BE49-F238E27FC236}">
                  <a16:creationId xmlns:a16="http://schemas.microsoft.com/office/drawing/2014/main" id="{CCFCCBB7-EA21-50E3-2D05-809264F28D60}"/>
                </a:ext>
              </a:extLst>
            </p:cNvPr>
            <p:cNvPicPr>
              <a:picLocks noChangeAspect="1"/>
            </p:cNvPicPr>
            <p:nvPr/>
          </p:nvPicPr>
          <p:blipFill>
            <a:blip r:embed="rId3"/>
            <a:stretch>
              <a:fillRect/>
            </a:stretch>
          </p:blipFill>
          <p:spPr>
            <a:xfrm>
              <a:off x="4368208" y="3118451"/>
              <a:ext cx="4261247" cy="1514435"/>
            </a:xfrm>
            <a:prstGeom prst="rect">
              <a:avLst/>
            </a:prstGeom>
            <a:ln>
              <a:solidFill>
                <a:srgbClr val="000054"/>
              </a:solid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FEAF10F4-89B9-45B5-D0D4-A63BCEAE0A68}"/>
                </a:ext>
              </a:extLst>
            </p:cNvPr>
            <p:cNvSpPr/>
            <p:nvPr/>
          </p:nvSpPr>
          <p:spPr>
            <a:xfrm rot="13140000">
              <a:off x="5712585" y="4313594"/>
              <a:ext cx="375675" cy="1262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panose="020F0502020204030204"/>
              </a:endParaRPr>
            </a:p>
          </p:txBody>
        </p:sp>
        <p:pic>
          <p:nvPicPr>
            <p:cNvPr id="17" name="Picture 16">
              <a:extLst>
                <a:ext uri="{FF2B5EF4-FFF2-40B4-BE49-F238E27FC236}">
                  <a16:creationId xmlns:a16="http://schemas.microsoft.com/office/drawing/2014/main" id="{6F511A97-BF7B-8241-BAD3-1D5B28BD27E8}"/>
                </a:ext>
              </a:extLst>
            </p:cNvPr>
            <p:cNvPicPr>
              <a:picLocks noChangeAspect="1"/>
            </p:cNvPicPr>
            <p:nvPr/>
          </p:nvPicPr>
          <p:blipFill>
            <a:blip r:embed="rId4"/>
            <a:stretch>
              <a:fillRect/>
            </a:stretch>
          </p:blipFill>
          <p:spPr>
            <a:xfrm>
              <a:off x="607449" y="3093353"/>
              <a:ext cx="3526605" cy="1539533"/>
            </a:xfrm>
            <a:prstGeom prst="rect">
              <a:avLst/>
            </a:prstGeom>
            <a:ln>
              <a:solidFill>
                <a:srgbClr val="000054"/>
              </a:solid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37055207-36F3-B8AB-81A2-A1788F7D9C8E}"/>
                </a:ext>
              </a:extLst>
            </p:cNvPr>
            <p:cNvSpPr/>
            <p:nvPr/>
          </p:nvSpPr>
          <p:spPr>
            <a:xfrm rot="19234055">
              <a:off x="409963" y="3718773"/>
              <a:ext cx="394972" cy="17899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panose="020F0502020204030204"/>
              </a:endParaRPr>
            </a:p>
          </p:txBody>
        </p:sp>
      </p:grpSp>
    </p:spTree>
    <p:extLst>
      <p:ext uri="{BB962C8B-B14F-4D97-AF65-F5344CB8AC3E}">
        <p14:creationId xmlns:p14="http://schemas.microsoft.com/office/powerpoint/2010/main" val="3529330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79671" cy="914400"/>
          </a:xfrm>
        </p:spPr>
        <p:txBody>
          <a:bodyPr>
            <a:noAutofit/>
          </a:bodyPr>
          <a:lstStyle/>
          <a:p>
            <a:r>
              <a:rPr lang="en-US" sz="2000"/>
              <a:t>Step 7: Confirm Completion of all Registration Steps by logging back into the CMS Enterprise Portal and printing </a:t>
            </a:r>
            <a:br>
              <a:rPr lang="en-US" sz="2000"/>
            </a:br>
            <a:r>
              <a:rPr lang="en-US" sz="2000"/>
              <a:t>the Completion Certificate </a:t>
            </a:r>
            <a:r>
              <a:rPr lang="en-US" sz="1400"/>
              <a:t>(continued)</a:t>
            </a:r>
            <a:endParaRPr lang="en-US" sz="20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65</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4683882" cy="392562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Agents and brokers should also confirm that their information appears on the RCL: </a:t>
            </a:r>
            <a:r>
              <a:rPr lang="en-US" sz="1400">
                <a:latin typeface="Segoe UI"/>
                <a:cs typeface="Segoe UI"/>
                <a:hlinkClick r:id="rId3"/>
              </a:rPr>
              <a:t>https://data.healthcare.gov/ffm_ab_registration_lists</a:t>
            </a:r>
            <a:r>
              <a:rPr lang="en-US" sz="1400">
                <a:latin typeface="Segoe UI"/>
                <a:cs typeface="Segoe UI"/>
              </a:rPr>
              <a:t>. </a:t>
            </a:r>
            <a:endParaRPr lang="en-US" sz="1400">
              <a:latin typeface="Segoe UI" panose="020B0502040204020203" pitchFamily="34" charset="0"/>
              <a:cs typeface="Segoe UI" panose="020B0502040204020203" pitchFamily="34" charset="0"/>
            </a:endParaRPr>
          </a:p>
          <a:p>
            <a:pPr marL="347345" lvl="2" indent="-347345">
              <a:lnSpc>
                <a:spcPct val="100000"/>
              </a:lnSpc>
              <a:spcBef>
                <a:spcPts val="0"/>
              </a:spcBef>
              <a:spcAft>
                <a:spcPts val="600"/>
              </a:spcAft>
              <a:buClr>
                <a:schemeClr val="tx1"/>
              </a:buClr>
              <a:buFont typeface="Segoe UI" panose="020B0502040204020203" pitchFamily="34" charset="0"/>
              <a:buChar char="»"/>
            </a:pPr>
            <a:r>
              <a:rPr lang="en-US" sz="1400" b="1">
                <a:solidFill>
                  <a:srgbClr val="003399"/>
                </a:solidFill>
                <a:latin typeface="Segoe UI"/>
                <a:cs typeface="Segoe UI"/>
              </a:rPr>
              <a:t>Information may take one to two business days to appear on the RCL</a:t>
            </a:r>
            <a:r>
              <a:rPr lang="en-US" sz="1400">
                <a:latin typeface="Segoe UI"/>
                <a:cs typeface="Segoe UI"/>
              </a:rPr>
              <a:t> after completing all registration and training steps. For those opting to display their information on Find Local Help, it may take up to three business days to update.</a:t>
            </a:r>
          </a:p>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If the NPN does not appear, go to the Marketplace Registration Tracker (</a:t>
            </a:r>
            <a:r>
              <a:rPr lang="en-US" sz="1400">
                <a:latin typeface="Segoe UI"/>
                <a:cs typeface="Segoe UI"/>
                <a:hlinkClick r:id="rId4"/>
              </a:rPr>
              <a:t>https://data.healthcare.gov/ab-registration-tracker/</a:t>
            </a:r>
            <a:r>
              <a:rPr lang="en-US" sz="1400">
                <a:latin typeface="Segoe UI"/>
                <a:cs typeface="Segoe UI"/>
              </a:rPr>
              <a:t>) to check Marketplace registration status.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a:cs typeface="Segoe UI"/>
              </a:rPr>
              <a:t>Enter an NPN and ZIP code.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a:latin typeface="Segoe UI"/>
                <a:cs typeface="Segoe UI"/>
              </a:rPr>
              <a:t>Information is updated daily by 5:00 PM ET.</a:t>
            </a:r>
          </a:p>
          <a:p>
            <a:pPr marL="347345" marR="0" lvl="2" indent="-347345"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a:ln>
                  <a:noFill/>
                </a:ln>
                <a:solidFill>
                  <a:prstClr val="black"/>
                </a:solidFill>
                <a:effectLst/>
                <a:uLnTx/>
                <a:uFillTx/>
                <a:latin typeface="Segoe UI"/>
                <a:cs typeface="Segoe UI"/>
              </a:rPr>
              <a:t>If </a:t>
            </a:r>
            <a:r>
              <a:rPr lang="en-US" sz="1400">
                <a:solidFill>
                  <a:prstClr val="black"/>
                </a:solidFill>
                <a:latin typeface="Segoe UI"/>
                <a:cs typeface="Segoe UI"/>
              </a:rPr>
              <a:t>additional assistance is needed</a:t>
            </a:r>
            <a:r>
              <a:rPr kumimoji="0" lang="en-US" sz="1400" b="0" i="0" u="none" strike="noStrike" kern="1200" cap="none" spc="0" normalizeH="0" baseline="0" noProof="0">
                <a:ln>
                  <a:noFill/>
                </a:ln>
                <a:solidFill>
                  <a:prstClr val="black"/>
                </a:solidFill>
                <a:effectLst/>
                <a:uLnTx/>
                <a:uFillTx/>
                <a:latin typeface="Segoe UI"/>
                <a:cs typeface="Segoe UI"/>
              </a:rPr>
              <a:t>, send an email to: </a:t>
            </a:r>
            <a:r>
              <a:rPr lang="en-US" sz="1400">
                <a:latin typeface="Segoe UI"/>
                <a:cs typeface="Segoe UI"/>
                <a:hlinkClick r:id="rId5">
                  <a:extLst>
                    <a:ext uri="{A12FA001-AC4F-418D-AE19-62706E023703}">
                      <ahyp:hlinkClr xmlns:ahyp="http://schemas.microsoft.com/office/drawing/2018/hyperlinkcolor" val="tx"/>
                    </a:ext>
                  </a:extLst>
                </a:hlinkClick>
              </a:rPr>
              <a:t>FFMProducer-AssisterHelpDesk@cms.hhs.gov</a:t>
            </a:r>
            <a:r>
              <a:rPr kumimoji="0" lang="en-US" sz="1400" b="0" i="0" u="none" strike="noStrike" kern="1200" cap="none" spc="0" normalizeH="0" baseline="0" noProof="0">
                <a:ln>
                  <a:noFill/>
                </a:ln>
                <a:solidFill>
                  <a:prstClr val="black"/>
                </a:solidFill>
                <a:effectLst/>
                <a:uLnTx/>
                <a:uFillTx/>
                <a:latin typeface="Segoe UI"/>
                <a:cs typeface="Segoe UI"/>
              </a:rPr>
              <a:t>. </a:t>
            </a:r>
            <a:endParaRPr lang="en-US" sz="1400" b="0" i="0" u="none" strike="noStrike" kern="1200" cap="none" spc="0" normalizeH="0" baseline="0" noProof="0">
              <a:ln>
                <a:noFill/>
              </a:ln>
              <a:solidFill>
                <a:prstClr val="black"/>
              </a:solidFill>
              <a:effectLst/>
              <a:uLnTx/>
              <a:uFillTx/>
              <a:latin typeface="Segoe UI"/>
              <a:cs typeface="Segoe UI"/>
            </a:endParaRP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lang="en-US" sz="1600"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a:latin typeface="Segoe UI" panose="020B0502040204020203" pitchFamily="34" charset="0"/>
              <a:cs typeface="Segoe UI" panose="020B0502040204020203"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772DD851-F424-8FA6-18A2-31A1805D4585}"/>
              </a:ext>
            </a:extLst>
          </p:cNvPr>
          <p:cNvPicPr>
            <a:picLocks noChangeAspect="1"/>
          </p:cNvPicPr>
          <p:nvPr/>
        </p:nvPicPr>
        <p:blipFill>
          <a:blip r:embed="rId6"/>
          <a:stretch>
            <a:fillRect/>
          </a:stretch>
        </p:blipFill>
        <p:spPr>
          <a:xfrm>
            <a:off x="5124638" y="2147549"/>
            <a:ext cx="3692167" cy="1770217"/>
          </a:xfrm>
          <a:prstGeom prst="rect">
            <a:avLst/>
          </a:prstGeom>
          <a:ln w="9525">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0108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626331" cy="914400"/>
          </a:xfrm>
        </p:spPr>
        <p:txBody>
          <a:bodyPr>
            <a:noAutofit/>
          </a:bodyPr>
          <a:lstStyle/>
          <a:p>
            <a:r>
              <a:rPr lang="en-US" sz="2400">
                <a:latin typeface="Segoe UI"/>
                <a:cs typeface="Segoe UI"/>
              </a:rPr>
              <a:t>Reminders for Logging in to Your CMS </a:t>
            </a:r>
            <a:br>
              <a:rPr lang="en-US" sz="2400">
                <a:latin typeface="Segoe UI"/>
                <a:cs typeface="Segoe UI"/>
              </a:rPr>
            </a:br>
            <a:r>
              <a:rPr lang="en-US" sz="2400">
                <a:latin typeface="Segoe UI"/>
                <a:cs typeface="Segoe UI"/>
              </a:rPr>
              <a:t>Portal Account</a:t>
            </a:r>
            <a:endParaRPr lang="en-US" sz="240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pPr defTabSz="685783"/>
            <a:r>
              <a:rPr lang="en-US">
                <a:solidFill>
                  <a:prstClr val="black">
                    <a:tint val="75000"/>
                  </a:prstClr>
                </a:solidFill>
              </a:rPr>
              <a:t>66</a:t>
            </a:r>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599" y="1069848"/>
            <a:ext cx="8231385" cy="201147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6710" lvl="2" indent="-346710" defTabSz="685783">
              <a:lnSpc>
                <a:spcPct val="100000"/>
              </a:lnSpc>
              <a:spcBef>
                <a:spcPts val="0"/>
              </a:spcBef>
              <a:spcAft>
                <a:spcPts val="600"/>
              </a:spcAft>
              <a:buFont typeface="Segoe UI" panose="020B0502040204020203" pitchFamily="34" charset="0"/>
              <a:buChar char="»"/>
            </a:pPr>
            <a:r>
              <a:rPr lang="en-US" sz="1400">
                <a:solidFill>
                  <a:prstClr val="black"/>
                </a:solidFill>
                <a:latin typeface="Segoe UI"/>
                <a:ea typeface="+mn-ea"/>
                <a:cs typeface="Segoe UI"/>
              </a:rPr>
              <a:t>Remember, </a:t>
            </a:r>
            <a:r>
              <a:rPr lang="en-US" sz="1400" b="1">
                <a:solidFill>
                  <a:srgbClr val="003399"/>
                </a:solidFill>
                <a:latin typeface="Segoe UI"/>
                <a:ea typeface="+mn-ea"/>
                <a:cs typeface="Segoe UI"/>
              </a:rPr>
              <a:t>only the person creating a CMS Enterprise Portal account </a:t>
            </a:r>
            <a:r>
              <a:rPr lang="en-US" sz="1400">
                <a:latin typeface="Segoe UI"/>
                <a:ea typeface="+mn-ea"/>
                <a:cs typeface="Segoe UI"/>
              </a:rPr>
              <a:t>may use their login credentials</a:t>
            </a:r>
            <a:r>
              <a:rPr lang="en-US" sz="1400">
                <a:solidFill>
                  <a:prstClr val="black"/>
                </a:solidFill>
                <a:latin typeface="Segoe UI"/>
                <a:ea typeface="+mn-ea"/>
                <a:cs typeface="Segoe UI"/>
              </a:rPr>
              <a:t>.</a:t>
            </a:r>
            <a:r>
              <a:rPr lang="en-US" sz="1400">
                <a:solidFill>
                  <a:prstClr val="black"/>
                </a:solidFill>
                <a:latin typeface="Segoe UI"/>
                <a:cs typeface="Segoe UI"/>
              </a:rPr>
              <a:t> </a:t>
            </a:r>
            <a:endParaRPr lang="en-US">
              <a:solidFill>
                <a:prstClr val="black"/>
              </a:solidFill>
              <a:latin typeface="Calibri" panose="020F0502020204030204"/>
              <a:cs typeface="Calibri" panose="020F0502020204030204"/>
            </a:endParaRPr>
          </a:p>
          <a:p>
            <a:pPr marL="346710" lvl="2" indent="-346710" defTabSz="685783">
              <a:lnSpc>
                <a:spcPct val="100000"/>
              </a:lnSpc>
              <a:spcBef>
                <a:spcPts val="0"/>
              </a:spcBef>
              <a:spcAft>
                <a:spcPts val="600"/>
              </a:spcAft>
              <a:buClr>
                <a:schemeClr val="tx1"/>
              </a:buClr>
              <a:buFont typeface="Segoe UI" panose="020B0502040204020203" pitchFamily="34" charset="0"/>
              <a:buChar char="»"/>
            </a:pPr>
            <a:r>
              <a:rPr lang="en-US" sz="1400" b="1">
                <a:solidFill>
                  <a:srgbClr val="003399"/>
                </a:solidFill>
                <a:latin typeface="Segoe UI"/>
                <a:ea typeface="+mn-ea"/>
                <a:cs typeface="Segoe UI"/>
              </a:rPr>
              <a:t>Sharing login credentials is not allowed</a:t>
            </a:r>
            <a:r>
              <a:rPr lang="en-US" sz="1400">
                <a:solidFill>
                  <a:prstClr val="black"/>
                </a:solidFill>
                <a:latin typeface="Segoe UI"/>
                <a:ea typeface="+mn-ea"/>
                <a:cs typeface="Segoe UI"/>
              </a:rPr>
              <a:t>, including for credentials used to access approved Classic DE and EDE partner’s websites. </a:t>
            </a:r>
            <a:r>
              <a:rPr lang="en-US" sz="1400">
                <a:solidFill>
                  <a:prstClr val="black"/>
                </a:solidFill>
                <a:latin typeface="Segoe UI"/>
                <a:cs typeface="Segoe UI"/>
              </a:rPr>
              <a:t> </a:t>
            </a:r>
            <a:endParaRPr lang="en-US">
              <a:solidFill>
                <a:prstClr val="black"/>
              </a:solidFill>
              <a:latin typeface="Calibri" panose="020F0502020204030204"/>
              <a:cs typeface="Calibri"/>
            </a:endParaRPr>
          </a:p>
          <a:p>
            <a:pPr marL="346710" lvl="2" indent="-346710" defTabSz="685783">
              <a:lnSpc>
                <a:spcPct val="100000"/>
              </a:lnSpc>
              <a:spcBef>
                <a:spcPts val="0"/>
              </a:spcBef>
              <a:spcAft>
                <a:spcPts val="600"/>
              </a:spcAft>
              <a:buFont typeface="Segoe UI" panose="020B0502040204020203" pitchFamily="34" charset="0"/>
              <a:buChar char="»"/>
            </a:pPr>
            <a:r>
              <a:rPr lang="en-US" sz="1400">
                <a:solidFill>
                  <a:prstClr val="black"/>
                </a:solidFill>
                <a:latin typeface="Segoe UI"/>
                <a:ea typeface="+mn-ea"/>
                <a:cs typeface="Segoe UI"/>
              </a:rPr>
              <a:t>Passwords and MFA access must </a:t>
            </a:r>
            <a:r>
              <a:rPr lang="en-US" sz="1400" b="1">
                <a:solidFill>
                  <a:srgbClr val="003399"/>
                </a:solidFill>
                <a:latin typeface="Segoe UI"/>
                <a:ea typeface="+mn-ea"/>
                <a:cs typeface="Segoe UI"/>
              </a:rPr>
              <a:t>never be shared</a:t>
            </a:r>
            <a:r>
              <a:rPr lang="en-US" sz="1400">
                <a:solidFill>
                  <a:prstClr val="black"/>
                </a:solidFill>
                <a:latin typeface="Segoe UI"/>
                <a:ea typeface="+mn-ea"/>
                <a:cs typeface="Segoe UI"/>
              </a:rPr>
              <a:t> with others. </a:t>
            </a:r>
            <a:r>
              <a:rPr lang="en-US" sz="1400">
                <a:solidFill>
                  <a:prstClr val="black"/>
                </a:solidFill>
                <a:latin typeface="Segoe UI"/>
                <a:cs typeface="Segoe UI"/>
              </a:rPr>
              <a:t> </a:t>
            </a:r>
            <a:endParaRPr lang="en-US">
              <a:solidFill>
                <a:prstClr val="black"/>
              </a:solidFill>
              <a:latin typeface="Calibri" panose="020F0502020204030204"/>
              <a:cs typeface="Calibri"/>
            </a:endParaRPr>
          </a:p>
          <a:p>
            <a:pPr marL="346710" lvl="2" indent="-346710" defTabSz="685783">
              <a:lnSpc>
                <a:spcPct val="100000"/>
              </a:lnSpc>
              <a:spcBef>
                <a:spcPts val="0"/>
              </a:spcBef>
              <a:spcAft>
                <a:spcPts val="600"/>
              </a:spcAft>
              <a:buFont typeface="Segoe UI" panose="020B0502040204020203" pitchFamily="34" charset="0"/>
              <a:buChar char="»"/>
            </a:pPr>
            <a:r>
              <a:rPr lang="en-US" sz="1400">
                <a:solidFill>
                  <a:prstClr val="black"/>
                </a:solidFill>
                <a:latin typeface="Segoe UI"/>
                <a:cs typeface="Segoe UI"/>
              </a:rPr>
              <a:t>Agents and brokers should check that their EDE or DE account is correctly linked to and integrated with their personal CMS Enterprise Portal account.</a:t>
            </a:r>
          </a:p>
        </p:txBody>
      </p:sp>
      <p:sp>
        <p:nvSpPr>
          <p:cNvPr id="15" name="Rectangle: Rounded Corners 14">
            <a:extLst>
              <a:ext uri="{FF2B5EF4-FFF2-40B4-BE49-F238E27FC236}">
                <a16:creationId xmlns:a16="http://schemas.microsoft.com/office/drawing/2014/main" id="{51664B2B-AE05-D16B-614A-E2F2AC9D8D63}"/>
              </a:ext>
            </a:extLst>
          </p:cNvPr>
          <p:cNvSpPr/>
          <p:nvPr/>
        </p:nvSpPr>
        <p:spPr>
          <a:xfrm>
            <a:off x="227113" y="3341293"/>
            <a:ext cx="8648419" cy="117822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E0D4CFF-1426-E699-CE5B-6773015E38E1}"/>
              </a:ext>
            </a:extLst>
          </p:cNvPr>
          <p:cNvSpPr txBox="1"/>
          <p:nvPr/>
        </p:nvSpPr>
        <p:spPr>
          <a:xfrm>
            <a:off x="1231684" y="3467925"/>
            <a:ext cx="7456433" cy="923330"/>
          </a:xfrm>
          <a:prstGeom prst="rect">
            <a:avLst/>
          </a:prstGeom>
          <a:noFill/>
        </p:spPr>
        <p:txBody>
          <a:bodyPr wrap="square" lIns="91440" tIns="45720" rIns="91440" bIns="45720" rtlCol="0" anchor="t">
            <a:spAutoFit/>
          </a:bodyPr>
          <a:lstStyle/>
          <a:p>
            <a:pPr marL="0" lvl="2">
              <a:spcAft>
                <a:spcPts val="600"/>
              </a:spcAft>
            </a:pPr>
            <a:r>
              <a:rPr lang="en-US" b="1">
                <a:latin typeface="Segoe UI"/>
                <a:cs typeface="Segoe UI"/>
              </a:rPr>
              <a:t>CMS has required all EDE partners to ensure that each agent and broker using their platform must reauthenticate (similar to a banking application) to confirm </a:t>
            </a:r>
            <a:r>
              <a:rPr lang="en-US" b="1" u="sng">
                <a:solidFill>
                  <a:srgbClr val="003399"/>
                </a:solidFill>
                <a:latin typeface="Segoe UI"/>
                <a:cs typeface="Segoe UI"/>
              </a:rPr>
              <a:t>only you</a:t>
            </a:r>
            <a:r>
              <a:rPr lang="en-US" b="1">
                <a:latin typeface="Segoe UI"/>
                <a:cs typeface="Segoe UI"/>
              </a:rPr>
              <a:t> are </a:t>
            </a:r>
            <a:r>
              <a:rPr lang="en-US" b="1">
                <a:solidFill>
                  <a:srgbClr val="000000"/>
                </a:solidFill>
                <a:latin typeface="Segoe UI"/>
                <a:cs typeface="Segoe UI"/>
              </a:rPr>
              <a:t>using your personal CMS Portal account every 12 hours</a:t>
            </a:r>
            <a:r>
              <a:rPr lang="en-US" b="1">
                <a:latin typeface="Segoe UI"/>
                <a:cs typeface="Segoe UI"/>
              </a:rPr>
              <a:t>. </a:t>
            </a:r>
            <a:r>
              <a:rPr lang="en-US" b="1">
                <a:solidFill>
                  <a:srgbClr val="003399"/>
                </a:solidFill>
                <a:latin typeface="Segoe UI"/>
                <a:cs typeface="Segoe UI"/>
              </a:rPr>
              <a:t>You are prohibited from being logged in on different devices or using multiple sessions</a:t>
            </a:r>
            <a:r>
              <a:rPr lang="en-US" b="1">
                <a:latin typeface="Segoe UI"/>
                <a:cs typeface="Segoe UI"/>
              </a:rPr>
              <a:t> with the same credentials.</a:t>
            </a:r>
          </a:p>
        </p:txBody>
      </p:sp>
      <p:pic>
        <p:nvPicPr>
          <p:cNvPr id="19" name="Picture 18" descr="A computer with a yellow triangle on the screen&#10;&#10;Description automatically generated">
            <a:extLst>
              <a:ext uri="{FF2B5EF4-FFF2-40B4-BE49-F238E27FC236}">
                <a16:creationId xmlns:a16="http://schemas.microsoft.com/office/drawing/2014/main" id="{FC0F48E3-EC37-3E94-C45B-739B127A61D1}"/>
              </a:ext>
            </a:extLst>
          </p:cNvPr>
          <p:cNvPicPr>
            <a:picLocks noChangeAspect="1"/>
          </p:cNvPicPr>
          <p:nvPr/>
        </p:nvPicPr>
        <p:blipFill>
          <a:blip r:embed="rId3"/>
          <a:stretch>
            <a:fillRect/>
          </a:stretch>
        </p:blipFill>
        <p:spPr>
          <a:xfrm>
            <a:off x="361950" y="3519311"/>
            <a:ext cx="818727" cy="821267"/>
          </a:xfrm>
          <a:prstGeom prst="rect">
            <a:avLst/>
          </a:prstGeom>
        </p:spPr>
      </p:pic>
    </p:spTree>
    <p:extLst>
      <p:ext uri="{BB962C8B-B14F-4D97-AF65-F5344CB8AC3E}">
        <p14:creationId xmlns:p14="http://schemas.microsoft.com/office/powerpoint/2010/main" val="38881411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75FB6-F937-7E43-BB31-7B82E679BAB3}"/>
              </a:ext>
            </a:extLst>
          </p:cNvPr>
          <p:cNvSpPr>
            <a:spLocks noGrp="1"/>
          </p:cNvSpPr>
          <p:nvPr>
            <p:ph type="body" sz="quarter" idx="11"/>
          </p:nvPr>
        </p:nvSpPr>
        <p:spPr>
          <a:xfrm>
            <a:off x="103394" y="1344992"/>
            <a:ext cx="8937213" cy="2786743"/>
          </a:xfrm>
        </p:spPr>
        <p:txBody>
          <a:bodyPr anchor="ctr" anchorCtr="0">
            <a:normAutofit/>
          </a:bodyPr>
          <a:lstStyle/>
          <a:p>
            <a:pPr algn="ctr">
              <a:lnSpc>
                <a:spcPct val="100000"/>
              </a:lnSpc>
              <a:spcBef>
                <a:spcPts val="0"/>
              </a:spcBef>
            </a:pPr>
            <a:r>
              <a:rPr lang="en-US" sz="3600" b="1" spc="-150">
                <a:solidFill>
                  <a:srgbClr val="1E3762"/>
                </a:solidFill>
                <a:latin typeface="Segoe UI" panose="020B0502040204020203" pitchFamily="34" charset="0"/>
                <a:ea typeface="+mn-ea"/>
                <a:cs typeface="Segoe UI" panose="020B0502040204020203" pitchFamily="34" charset="0"/>
              </a:rPr>
              <a:t>Live Question/Answer Session</a:t>
            </a:r>
          </a:p>
        </p:txBody>
      </p:sp>
    </p:spTree>
    <p:extLst>
      <p:ext uri="{BB962C8B-B14F-4D97-AF65-F5344CB8AC3E}">
        <p14:creationId xmlns:p14="http://schemas.microsoft.com/office/powerpoint/2010/main" val="858590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477C6-A44A-855C-AF6B-D446507F5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0F03C-CB5C-B305-926E-FFF0241A44A9}"/>
              </a:ext>
            </a:extLst>
          </p:cNvPr>
          <p:cNvSpPr>
            <a:spLocks noGrp="1"/>
          </p:cNvSpPr>
          <p:nvPr>
            <p:ph type="title"/>
          </p:nvPr>
        </p:nvSpPr>
        <p:spPr>
          <a:xfrm>
            <a:off x="1" y="0"/>
            <a:ext cx="7121912" cy="932688"/>
          </a:xfrm>
        </p:spPr>
        <p:txBody>
          <a:bodyPr vert="horz" lIns="91440" tIns="45720" rIns="91440" bIns="45720" rtlCol="0" anchor="ctr">
            <a:normAutofit/>
          </a:bodyPr>
          <a:lstStyle/>
          <a:p>
            <a:pPr algn="ctr"/>
            <a:r>
              <a:rPr lang="en-US" sz="3000"/>
              <a:t>Discussion and Questions</a:t>
            </a:r>
          </a:p>
        </p:txBody>
      </p:sp>
      <p:sp>
        <p:nvSpPr>
          <p:cNvPr id="10" name="TextBox 9">
            <a:extLst>
              <a:ext uri="{FF2B5EF4-FFF2-40B4-BE49-F238E27FC236}">
                <a16:creationId xmlns:a16="http://schemas.microsoft.com/office/drawing/2014/main" id="{BD6329E7-D78A-D856-838D-E930B763DC69}"/>
              </a:ext>
            </a:extLst>
          </p:cNvPr>
          <p:cNvSpPr txBox="1"/>
          <p:nvPr/>
        </p:nvSpPr>
        <p:spPr>
          <a:xfrm>
            <a:off x="199527" y="4586581"/>
            <a:ext cx="8775720" cy="461665"/>
          </a:xfrm>
          <a:prstGeom prst="rect">
            <a:avLst/>
          </a:prstGeom>
          <a:noFill/>
        </p:spPr>
        <p:txBody>
          <a:bodyPr wrap="square">
            <a:spAutoFit/>
          </a:bodyPr>
          <a:lstStyle/>
          <a:p>
            <a:pPr marR="3890" algn="ctr"/>
            <a:r>
              <a:rPr lang="en-US" sz="1200" b="1" i="1">
                <a:latin typeface="Segoe UI" panose="020B0502040204020203" pitchFamily="34" charset="0"/>
              </a:rPr>
              <a:t>Please note: </a:t>
            </a:r>
            <a:r>
              <a:rPr lang="en-US" sz="1200" i="1">
                <a:latin typeface="Segoe UI" panose="020B0502040204020203" pitchFamily="34" charset="0"/>
              </a:rPr>
              <a:t>Due to time constraints, we may not be able to answer all questions posed during today’s session either in writing, or during the live Q&amp;A portion. CMS may use the context of your question to develop outreach materials in the future. </a:t>
            </a:r>
            <a:endParaRPr lang="en-US" sz="1200" i="1"/>
          </a:p>
        </p:txBody>
      </p:sp>
      <p:sp>
        <p:nvSpPr>
          <p:cNvPr id="3" name="Text Placeholder 2">
            <a:extLst>
              <a:ext uri="{FF2B5EF4-FFF2-40B4-BE49-F238E27FC236}">
                <a16:creationId xmlns:a16="http://schemas.microsoft.com/office/drawing/2014/main" id="{EDB23519-DAAA-D37E-E25F-B95B9E79CF92}"/>
              </a:ext>
            </a:extLst>
          </p:cNvPr>
          <p:cNvSpPr>
            <a:spLocks noGrp="1"/>
          </p:cNvSpPr>
          <p:nvPr>
            <p:ph type="body" sz="quarter" idx="11"/>
          </p:nvPr>
        </p:nvSpPr>
        <p:spPr>
          <a:xfrm>
            <a:off x="167055" y="1028703"/>
            <a:ext cx="8840664" cy="3383650"/>
          </a:xfrm>
        </p:spPr>
        <p:txBody>
          <a:bodyPr>
            <a:noAutofit/>
          </a:bodyPr>
          <a:lstStyle/>
          <a:p>
            <a:pPr marL="0" indent="0">
              <a:lnSpc>
                <a:spcPct val="100000"/>
              </a:lnSpc>
              <a:spcAft>
                <a:spcPts val="600"/>
              </a:spcAft>
              <a:buNone/>
              <a:defRPr/>
            </a:pPr>
            <a:r>
              <a:rPr lang="en-US" sz="1350"/>
              <a:t>At the end of today’s webinar, we will have a live discussion and question and answer session. You will be able to ask your questions verbally or by written submission in the Q&amp;A tab.</a:t>
            </a:r>
          </a:p>
          <a:p>
            <a:pPr marL="514325" lvl="2" indent="0">
              <a:lnSpc>
                <a:spcPct val="100000"/>
              </a:lnSpc>
              <a:buNone/>
              <a:defRPr/>
            </a:pPr>
            <a:r>
              <a:rPr lang="en-US" sz="1350" b="1"/>
              <a:t>To ask a </a:t>
            </a:r>
            <a:r>
              <a:rPr lang="en-US" sz="1350" b="1" u="sng"/>
              <a:t>verbal</a:t>
            </a:r>
            <a:r>
              <a:rPr lang="en-US" sz="1350" b="1"/>
              <a:t> question:</a:t>
            </a:r>
          </a:p>
          <a:p>
            <a:pPr lvl="2" indent="-260597">
              <a:lnSpc>
                <a:spcPct val="100000"/>
              </a:lnSpc>
              <a:spcBef>
                <a:spcPts val="0"/>
              </a:spcBef>
              <a:spcAft>
                <a:spcPts val="450"/>
              </a:spcAft>
              <a:buFont typeface="Segoe UI" panose="020B0502040204020203" pitchFamily="34" charset="0"/>
              <a:buChar char="»"/>
              <a:defRPr/>
            </a:pPr>
            <a:r>
              <a:rPr lang="en-US" sz="1350"/>
              <a:t>If you are listening via the Zoom application, click ”</a:t>
            </a:r>
            <a:r>
              <a:rPr lang="en-US" sz="1350" b="1"/>
              <a:t>Raise Hand</a:t>
            </a:r>
            <a:r>
              <a:rPr lang="en-US" sz="1350"/>
              <a:t>”</a:t>
            </a:r>
            <a:r>
              <a:rPr lang="en-US" sz="1350" b="1"/>
              <a:t> </a:t>
            </a:r>
            <a:r>
              <a:rPr lang="en-US" sz="1350"/>
              <a:t>in the webinar controls. </a:t>
            </a:r>
          </a:p>
          <a:p>
            <a:pPr lvl="2" indent="-260597">
              <a:lnSpc>
                <a:spcPct val="100000"/>
              </a:lnSpc>
              <a:spcBef>
                <a:spcPts val="0"/>
              </a:spcBef>
              <a:spcAft>
                <a:spcPts val="450"/>
              </a:spcAft>
              <a:buFont typeface="Segoe UI" panose="020B0502040204020203" pitchFamily="34" charset="0"/>
              <a:buChar char="»"/>
              <a:defRPr/>
            </a:pPr>
            <a:r>
              <a:rPr lang="en-US" sz="1350"/>
              <a:t>If you are listening via phone, dial </a:t>
            </a:r>
            <a:r>
              <a:rPr lang="en-US" sz="1350" b="1"/>
              <a:t>star (*) nine (9) </a:t>
            </a:r>
            <a:r>
              <a:rPr lang="en-US" sz="1350"/>
              <a:t>to Raise your Hand.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Once your hand is raised, the facilitator will call on the </a:t>
            </a:r>
            <a:r>
              <a:rPr lang="en-US" b="1">
                <a:latin typeface="Segoe UI" panose="020B0502040204020203" pitchFamily="34" charset="0"/>
                <a:cs typeface="Segoe UI" panose="020B0502040204020203" pitchFamily="34" charset="0"/>
              </a:rPr>
              <a:t>last three (3)</a:t>
            </a:r>
            <a:r>
              <a:rPr lang="en-US">
                <a:latin typeface="Segoe UI" panose="020B0502040204020203" pitchFamily="34" charset="0"/>
                <a:cs typeface="Segoe UI" panose="020B0502040204020203" pitchFamily="34" charset="0"/>
              </a:rPr>
              <a:t> digits of your phone number.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When you hear the </a:t>
            </a:r>
            <a:r>
              <a:rPr lang="en-US" b="1">
                <a:latin typeface="Segoe UI" panose="020B0502040204020203" pitchFamily="34" charset="0"/>
                <a:cs typeface="Segoe UI" panose="020B0502040204020203" pitchFamily="34" charset="0"/>
              </a:rPr>
              <a:t>last three (3) </a:t>
            </a:r>
            <a:r>
              <a:rPr lang="en-US">
                <a:latin typeface="Segoe UI" panose="020B0502040204020203" pitchFamily="34" charset="0"/>
                <a:cs typeface="Segoe UI" panose="020B0502040204020203" pitchFamily="34" charset="0"/>
              </a:rPr>
              <a:t>digits of your phone number please dial </a:t>
            </a:r>
            <a:r>
              <a:rPr lang="en-US" b="1">
                <a:latin typeface="Segoe UI" panose="020B0502040204020203" pitchFamily="34" charset="0"/>
                <a:cs typeface="Segoe UI" panose="020B0502040204020203" pitchFamily="34" charset="0"/>
              </a:rPr>
              <a:t>star</a:t>
            </a:r>
            <a:r>
              <a:rPr lang="en-US">
                <a:latin typeface="Segoe UI" panose="020B0502040204020203" pitchFamily="34" charset="0"/>
                <a:cs typeface="Segoe UI" panose="020B0502040204020203" pitchFamily="34" charset="0"/>
              </a:rPr>
              <a:t> </a:t>
            </a:r>
            <a:r>
              <a:rPr lang="en-US" b="1">
                <a:latin typeface="Segoe UI" panose="020B0502040204020203" pitchFamily="34" charset="0"/>
                <a:cs typeface="Segoe UI" panose="020B0502040204020203" pitchFamily="34" charset="0"/>
              </a:rPr>
              <a:t>(*) six (6)</a:t>
            </a:r>
            <a:r>
              <a:rPr lang="en-US">
                <a:latin typeface="Segoe UI" panose="020B0502040204020203" pitchFamily="34" charset="0"/>
                <a:cs typeface="Segoe UI" panose="020B0502040204020203" pitchFamily="34" charset="0"/>
              </a:rPr>
              <a:t> to unmute your line and state your name.</a:t>
            </a:r>
          </a:p>
          <a:p>
            <a:pPr marL="514325" lvl="2" indent="0">
              <a:lnSpc>
                <a:spcPct val="100000"/>
              </a:lnSpc>
              <a:buNone/>
              <a:defRPr/>
            </a:pPr>
            <a:r>
              <a:rPr lang="en-US" sz="1350" b="1"/>
              <a:t>To submit a </a:t>
            </a:r>
            <a:r>
              <a:rPr lang="en-US" sz="1350" b="1" u="sng"/>
              <a:t>written</a:t>
            </a:r>
            <a:r>
              <a:rPr lang="en-US" sz="1350" b="1"/>
              <a:t> question/view written responses:</a:t>
            </a:r>
          </a:p>
          <a:p>
            <a:pPr lvl="2" indent="-260597">
              <a:lnSpc>
                <a:spcPct val="100000"/>
              </a:lnSpc>
              <a:spcBef>
                <a:spcPts val="0"/>
              </a:spcBef>
              <a:spcAft>
                <a:spcPts val="450"/>
              </a:spcAft>
              <a:buFont typeface="Segoe UI" panose="020B0502040204020203" pitchFamily="34" charset="0"/>
              <a:buChar char="»"/>
              <a:defRPr/>
            </a:pPr>
            <a:r>
              <a:rPr lang="en-US" sz="1350"/>
              <a:t>Type your question in the text box under the “</a:t>
            </a:r>
            <a:r>
              <a:rPr lang="en-US" sz="1350" b="1"/>
              <a:t>Q&amp;A</a:t>
            </a:r>
            <a:r>
              <a:rPr lang="en-US" sz="1350"/>
              <a:t>” tab and click “</a:t>
            </a:r>
            <a:r>
              <a:rPr lang="en-US" sz="1350" b="1"/>
              <a:t>Send</a:t>
            </a:r>
            <a:r>
              <a:rPr lang="en-US" sz="1350"/>
              <a:t>.”</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My Questions</a:t>
            </a:r>
            <a:r>
              <a:rPr lang="en-US" sz="1350"/>
              <a:t>” tab to view written responses to your questions.</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All Questions</a:t>
            </a:r>
            <a:r>
              <a:rPr lang="en-US" sz="1350"/>
              <a:t>” tab to view all questions that received a public response since you’ve been logged into the webinar.</a:t>
            </a:r>
          </a:p>
          <a:p>
            <a:pPr>
              <a:lnSpc>
                <a:spcPct val="100000"/>
              </a:lnSpc>
            </a:pPr>
            <a:endParaRPr lang="en-US"/>
          </a:p>
        </p:txBody>
      </p:sp>
      <p:pic>
        <p:nvPicPr>
          <p:cNvPr id="7" name="Picture 6">
            <a:extLst>
              <a:ext uri="{FF2B5EF4-FFF2-40B4-BE49-F238E27FC236}">
                <a16:creationId xmlns:a16="http://schemas.microsoft.com/office/drawing/2014/main" id="{4BBE7AE1-88BC-85D7-B36F-CB042A8E75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1225" y="1629171"/>
            <a:ext cx="402676" cy="402676"/>
          </a:xfrm>
          <a:prstGeom prst="rect">
            <a:avLst/>
          </a:prstGeom>
        </p:spPr>
      </p:pic>
      <p:pic>
        <p:nvPicPr>
          <p:cNvPr id="9" name="Picture 8">
            <a:extLst>
              <a:ext uri="{FF2B5EF4-FFF2-40B4-BE49-F238E27FC236}">
                <a16:creationId xmlns:a16="http://schemas.microsoft.com/office/drawing/2014/main" id="{56FB363A-A158-76A2-98B0-28D163B626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224" y="3275135"/>
            <a:ext cx="457200" cy="457200"/>
          </a:xfrm>
          <a:prstGeom prst="rect">
            <a:avLst/>
          </a:prstGeom>
        </p:spPr>
      </p:pic>
      <p:sp>
        <p:nvSpPr>
          <p:cNvPr id="4" name="Slide Number Placeholder 4">
            <a:extLst>
              <a:ext uri="{FF2B5EF4-FFF2-40B4-BE49-F238E27FC236}">
                <a16:creationId xmlns:a16="http://schemas.microsoft.com/office/drawing/2014/main" id="{B13551CB-D5DA-BDFF-F495-333D3FFDDB88}"/>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68</a:t>
            </a:fld>
            <a:endParaRPr lang="en-US"/>
          </a:p>
        </p:txBody>
      </p:sp>
    </p:spTree>
    <p:extLst>
      <p:ext uri="{BB962C8B-B14F-4D97-AF65-F5344CB8AC3E}">
        <p14:creationId xmlns:p14="http://schemas.microsoft.com/office/powerpoint/2010/main" val="3036265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886700" cy="932688"/>
          </a:xfrm>
        </p:spPr>
        <p:txBody>
          <a:bodyPr>
            <a:noAutofit/>
          </a:bodyPr>
          <a:lstStyle/>
          <a:p>
            <a:pPr algn="ctr"/>
            <a:r>
              <a:rPr lang="en-US" sz="2775"/>
              <a:t>Webinar Session Survey</a:t>
            </a:r>
          </a:p>
        </p:txBody>
      </p:sp>
      <p:sp>
        <p:nvSpPr>
          <p:cNvPr id="8" name="Text Placeholder 2">
            <a:extLst>
              <a:ext uri="{FF2B5EF4-FFF2-40B4-BE49-F238E27FC236}">
                <a16:creationId xmlns:a16="http://schemas.microsoft.com/office/drawing/2014/main" id="{5D8D70A4-B218-4956-B079-F2893DD4B49D}"/>
              </a:ext>
            </a:extLst>
          </p:cNvPr>
          <p:cNvSpPr>
            <a:spLocks noGrp="1"/>
          </p:cNvSpPr>
          <p:nvPr>
            <p:ph type="body" sz="quarter" idx="11"/>
          </p:nvPr>
        </p:nvSpPr>
        <p:spPr>
          <a:xfrm>
            <a:off x="167055" y="1028703"/>
            <a:ext cx="8840664" cy="3383650"/>
          </a:xfrm>
        </p:spPr>
        <p:txBody>
          <a:bodyPr>
            <a:noAutofit/>
          </a:bodyPr>
          <a:lstStyle/>
          <a:p>
            <a:pPr marL="0" indent="0">
              <a:lnSpc>
                <a:spcPct val="100000"/>
              </a:lnSpc>
              <a:spcAft>
                <a:spcPts val="600"/>
              </a:spcAft>
              <a:buNone/>
              <a:defRPr/>
            </a:pPr>
            <a:r>
              <a:rPr lang="en-US" sz="1350"/>
              <a:t>CMS welcomes your feedback regarding this webinar and values any suggestions that will allow us to enhance this experience for you.</a:t>
            </a:r>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br>
              <a:rPr lang="en-US" sz="1350"/>
            </a:br>
            <a:r>
              <a:rPr lang="en-US" sz="1350"/>
              <a:t>Shortly after this call, we will send a link to you for a convenient way to submit any ideas or suggestions you wish to provide that you believe would be valuable during these sessions. </a:t>
            </a:r>
            <a:r>
              <a:rPr lang="en-US" sz="1350" b="1"/>
              <a:t>Please take time to complete the survey and provide CMS with any feedback.</a:t>
            </a:r>
          </a:p>
          <a:p>
            <a:pPr>
              <a:lnSpc>
                <a:spcPct val="100000"/>
              </a:lnSpc>
            </a:pPr>
            <a:endParaRPr lang="en-US" sz="1600"/>
          </a:p>
        </p:txBody>
      </p:sp>
      <p:pic>
        <p:nvPicPr>
          <p:cNvPr id="4" name="Picture 3">
            <a:extLst>
              <a:ext uri="{FF2B5EF4-FFF2-40B4-BE49-F238E27FC236}">
                <a16:creationId xmlns:a16="http://schemas.microsoft.com/office/drawing/2014/main" id="{F6843B1F-9C12-4FAB-9C0A-2E82B3A8E3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08948" y="1751548"/>
            <a:ext cx="1526107" cy="1526107"/>
          </a:xfrm>
          <a:prstGeom prst="rect">
            <a:avLst/>
          </a:prstGeom>
        </p:spPr>
      </p:pic>
      <p:sp>
        <p:nvSpPr>
          <p:cNvPr id="3" name="Slide Number Placeholder 4">
            <a:extLst>
              <a:ext uri="{FF2B5EF4-FFF2-40B4-BE49-F238E27FC236}">
                <a16:creationId xmlns:a16="http://schemas.microsoft.com/office/drawing/2014/main" id="{EA04A466-1F8F-4CB6-05A5-11066B030751}"/>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69</a:t>
            </a:fld>
            <a:endParaRPr lang="en-US"/>
          </a:p>
        </p:txBody>
      </p:sp>
    </p:spTree>
    <p:extLst>
      <p:ext uri="{BB962C8B-B14F-4D97-AF65-F5344CB8AC3E}">
        <p14:creationId xmlns:p14="http://schemas.microsoft.com/office/powerpoint/2010/main" val="111389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886700" cy="914400"/>
          </a:xfrm>
        </p:spPr>
        <p:txBody>
          <a:bodyPr>
            <a:normAutofit/>
          </a:bodyPr>
          <a:lstStyle/>
          <a:p>
            <a:r>
              <a:rPr lang="en-US"/>
              <a:t>Intended Audience</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7</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406718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Clr>
                <a:schemeClr val="tx1"/>
              </a:buClr>
              <a:buFont typeface="Segoe UI" panose="020B0502040204020203" pitchFamily="34" charset="0"/>
              <a:buChar char="»"/>
            </a:pPr>
            <a:r>
              <a:rPr lang="en-US" sz="1400" b="1">
                <a:solidFill>
                  <a:srgbClr val="003399"/>
                </a:solidFill>
                <a:latin typeface="Segoe UI" panose="020B0502040204020203" pitchFamily="34" charset="0"/>
                <a:cs typeface="Segoe UI" panose="020B0502040204020203" pitchFamily="34" charset="0"/>
              </a:rPr>
              <a:t>The intended audiences for this presentation include:</a:t>
            </a:r>
          </a:p>
          <a:p>
            <a:pPr marL="690372" lvl="3" indent="-347472">
              <a:lnSpc>
                <a:spcPct val="100000"/>
              </a:lnSpc>
              <a:spcBef>
                <a:spcPts val="0"/>
              </a:spcBef>
              <a:spcAft>
                <a:spcPts val="600"/>
              </a:spcAft>
              <a:buFont typeface="Courier New" panose="02070309020205020404" pitchFamily="49" charset="0"/>
              <a:buChar char="o"/>
            </a:pPr>
            <a:r>
              <a:rPr lang="en-US" sz="1400">
                <a:solidFill>
                  <a:prstClr val="black"/>
                </a:solidFill>
                <a:latin typeface="Segoe UI" panose="020B0502040204020203" pitchFamily="34" charset="0"/>
                <a:cs typeface="Segoe UI" panose="020B0502040204020203" pitchFamily="34" charset="0"/>
              </a:rPr>
              <a:t>Agents and brokers joining the Marketplace for the first time for Plan </a:t>
            </a:r>
            <a:r>
              <a:rPr lang="en-US" sz="1400">
                <a:latin typeface="Segoe UI" panose="020B0502040204020203" pitchFamily="34" charset="0"/>
                <a:cs typeface="Segoe UI" panose="020B0502040204020203" pitchFamily="34" charset="0"/>
              </a:rPr>
              <a:t>Year 2026, and</a:t>
            </a:r>
          </a:p>
          <a:p>
            <a:pPr marL="690372" lvl="3" indent="-347472">
              <a:lnSpc>
                <a:spcPct val="100000"/>
              </a:lnSpc>
              <a:spcBef>
                <a:spcPts val="0"/>
              </a:spcBef>
              <a:spcAft>
                <a:spcPts val="600"/>
              </a:spcAft>
              <a:buFont typeface="Courier New" panose="02070309020205020404" pitchFamily="49" charset="0"/>
              <a:buChar char="o"/>
            </a:pPr>
            <a:r>
              <a:rPr lang="en-US" sz="1400">
                <a:latin typeface="Segoe UI" panose="020B0502040204020203" pitchFamily="34" charset="0"/>
                <a:cs typeface="Segoe UI" panose="020B0502040204020203" pitchFamily="34" charset="0"/>
              </a:rPr>
              <a:t>Agents and brokers who participated in a previous Plan Year but did not complete Plan Year 2025 Marketplace registration and training.</a:t>
            </a:r>
          </a:p>
          <a:p>
            <a:pPr marL="347345" lvl="2" indent="-347345">
              <a:lnSpc>
                <a:spcPct val="100000"/>
              </a:lnSpc>
              <a:spcBef>
                <a:spcPts val="0"/>
              </a:spcBef>
              <a:spcAft>
                <a:spcPts val="600"/>
              </a:spcAft>
              <a:buFont typeface="Segoe UI" panose="020B0502040204020203" pitchFamily="34" charset="0"/>
              <a:buChar char="»"/>
            </a:pPr>
            <a:r>
              <a:rPr lang="en-US" sz="1400">
                <a:latin typeface="Segoe UI"/>
                <a:cs typeface="Segoe UI"/>
              </a:rPr>
              <a:t>Agents and brokers who completed Plan Year 2025 registration and training should register for the upcoming webinar on </a:t>
            </a:r>
            <a:r>
              <a:rPr lang="en-US" sz="1400" b="1">
                <a:solidFill>
                  <a:srgbClr val="003399"/>
                </a:solidFill>
                <a:latin typeface="Segoe UI"/>
                <a:cs typeface="Segoe UI"/>
              </a:rPr>
              <a:t>Thursday, July 24,</a:t>
            </a:r>
            <a:r>
              <a:rPr lang="en-US" sz="1400">
                <a:solidFill>
                  <a:srgbClr val="003399"/>
                </a:solidFill>
                <a:latin typeface="Segoe UI"/>
                <a:cs typeface="Segoe UI"/>
              </a:rPr>
              <a:t> </a:t>
            </a:r>
            <a:r>
              <a:rPr lang="en-US" sz="1400">
                <a:latin typeface="Segoe UI"/>
                <a:cs typeface="Segoe UI"/>
              </a:rPr>
              <a:t>titled “Plan Year 2026 Health Insurance Marketplace® Registration and Training for Returning Agents and Brokers.” </a:t>
            </a:r>
            <a:r>
              <a:rPr lang="en-US" sz="1400" u="sng">
                <a:latin typeface="Segoe UI"/>
                <a:cs typeface="Segoe UI"/>
              </a:rPr>
              <a:t>Registration will close at 10:00 a.m. ET the morning of the event</a:t>
            </a:r>
            <a:r>
              <a:rPr lang="en-US" sz="1400">
                <a:latin typeface="Segoe UI"/>
                <a:cs typeface="Segoe UI"/>
              </a:rPr>
              <a:t>, but the slides will be published after for viewing. </a:t>
            </a:r>
            <a:endParaRPr lang="en-US" sz="140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"New" agents and brokers who did not complete registration and training for Plan Year 2025 are required to complete the assigned Marketplace training courses for Plan Year 2026 and pass the exams with a 70% score or better through the Marketplace Learning Management System (MLMS) or through an HHS-approved vendor. </a:t>
            </a:r>
          </a:p>
          <a:p>
            <a:pPr marL="690372" lvl="3" indent="-347472">
              <a:lnSpc>
                <a:spcPct val="100000"/>
              </a:lnSpc>
              <a:spcBef>
                <a:spcPts val="0"/>
              </a:spcBef>
              <a:spcAft>
                <a:spcPts val="600"/>
              </a:spcAft>
              <a:buFont typeface="Courier New" panose="02070309020205020404" pitchFamily="49" charset="0"/>
              <a:buChar char="o"/>
            </a:pPr>
            <a:r>
              <a:rPr lang="en-US" sz="1400">
                <a:solidFill>
                  <a:prstClr val="black"/>
                </a:solidFill>
                <a:latin typeface="Segoe UI" panose="020B0502040204020203" pitchFamily="34" charset="0"/>
                <a:cs typeface="Segoe UI" panose="020B0502040204020203" pitchFamily="34" charset="0"/>
              </a:rPr>
              <a:t>Training is optional for agents and brokers who only intend to participate in Small Business Health Options Program (SHOP). </a:t>
            </a:r>
          </a:p>
          <a:p>
            <a:pPr marL="690372" lvl="3" indent="-347472">
              <a:lnSpc>
                <a:spcPct val="100000"/>
              </a:lnSpc>
              <a:spcBef>
                <a:spcPts val="0"/>
              </a:spcBef>
              <a:spcAft>
                <a:spcPts val="600"/>
              </a:spcAft>
              <a:buFont typeface="Courier New" panose="02070309020205020404" pitchFamily="49" charset="0"/>
              <a:buChar char="o"/>
            </a:pPr>
            <a:r>
              <a:rPr lang="en-US" sz="1400">
                <a:solidFill>
                  <a:prstClr val="black"/>
                </a:solidFill>
                <a:latin typeface="Segoe UI" panose="020B0502040204020203" pitchFamily="34" charset="0"/>
                <a:cs typeface="Segoe UI" panose="020B0502040204020203" pitchFamily="34" charset="0"/>
              </a:rPr>
              <a:t>All agents and brokers who wish to participate in the Marketplace must read and accept the applicable Marketplace Agreements with CMS on the MLMS. </a:t>
            </a:r>
          </a:p>
        </p:txBody>
      </p:sp>
    </p:spTree>
    <p:extLst>
      <p:ext uri="{BB962C8B-B14F-4D97-AF65-F5344CB8AC3E}">
        <p14:creationId xmlns:p14="http://schemas.microsoft.com/office/powerpoint/2010/main" val="14905141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413D1A-626C-4CE1-B2EA-54BC892C31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1836" y="1619704"/>
            <a:ext cx="2270567" cy="2270567"/>
          </a:xfrm>
          <a:prstGeom prst="rect">
            <a:avLst/>
          </a:prstGeom>
        </p:spPr>
      </p:pic>
      <p:sp>
        <p:nvSpPr>
          <p:cNvPr id="2" name="Text Placeholder 2">
            <a:extLst>
              <a:ext uri="{FF2B5EF4-FFF2-40B4-BE49-F238E27FC236}">
                <a16:creationId xmlns:a16="http://schemas.microsoft.com/office/drawing/2014/main" id="{132A16B5-0DD4-B220-AD37-4397D00413AB}"/>
              </a:ext>
            </a:extLst>
          </p:cNvPr>
          <p:cNvSpPr txBox="1">
            <a:spLocks/>
          </p:cNvSpPr>
          <p:nvPr/>
        </p:nvSpPr>
        <p:spPr>
          <a:xfrm>
            <a:off x="3190996" y="1790703"/>
            <a:ext cx="5324354" cy="1928566"/>
          </a:xfrm>
          <a:prstGeom prst="rect">
            <a:avLst/>
          </a:prstGeom>
        </p:spPr>
        <p:txBody>
          <a:bodyPr>
            <a:noAutofit/>
          </a:bodyPr>
          <a:lst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algn="ctr">
              <a:spcAft>
                <a:spcPts val="600"/>
              </a:spcAft>
              <a:defRPr/>
            </a:pPr>
            <a:r>
              <a:rPr lang="en-US" sz="1800" kern="0">
                <a:solidFill>
                  <a:sysClr val="windowText" lastClr="000000"/>
                </a:solidFill>
                <a:latin typeface="Segoe UI" panose="020B0502040204020203" pitchFamily="34" charset="0"/>
                <a:cs typeface="Segoe UI" panose="020B0502040204020203" pitchFamily="34" charset="0"/>
              </a:rPr>
              <a:t>Agents and brokers are valued partners to all of us at CMS for the vital role you play in enrolling consumers in qualified health coverage. </a:t>
            </a:r>
          </a:p>
          <a:p>
            <a:pPr algn="ctr">
              <a:spcAft>
                <a:spcPts val="600"/>
              </a:spcAft>
              <a:defRPr/>
            </a:pPr>
            <a:r>
              <a:rPr lang="en-US" sz="1800" kern="0">
                <a:solidFill>
                  <a:sysClr val="windowText" lastClr="000000"/>
                </a:solidFill>
                <a:latin typeface="Segoe UI"/>
                <a:cs typeface="Segoe UI"/>
              </a:rPr>
              <a:t>We thank you for the trusted advice, support, and assistance you provide throughout the year and wish you continued success throughout the year!</a:t>
            </a:r>
          </a:p>
        </p:txBody>
      </p:sp>
    </p:spTree>
    <p:extLst>
      <p:ext uri="{BB962C8B-B14F-4D97-AF65-F5344CB8AC3E}">
        <p14:creationId xmlns:p14="http://schemas.microsoft.com/office/powerpoint/2010/main" val="59954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886700" cy="914400"/>
          </a:xfrm>
        </p:spPr>
        <p:txBody>
          <a:bodyPr>
            <a:normAutofit/>
          </a:bodyPr>
          <a:lstStyle/>
          <a:p>
            <a:r>
              <a:rPr lang="en-US"/>
              <a:t>Intended Audience </a:t>
            </a:r>
            <a:r>
              <a:rPr lang="en-US" sz="1600"/>
              <a:t>(continued)</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8</a:t>
            </a:fld>
            <a:endParaRPr lang="en-US"/>
          </a:p>
        </p:txBody>
      </p:sp>
      <p:grpSp>
        <p:nvGrpSpPr>
          <p:cNvPr id="7" name="Group 6">
            <a:extLst>
              <a:ext uri="{FF2B5EF4-FFF2-40B4-BE49-F238E27FC236}">
                <a16:creationId xmlns:a16="http://schemas.microsoft.com/office/drawing/2014/main" id="{039D0774-DC6A-64F5-8F02-BCBB89457467}"/>
              </a:ext>
            </a:extLst>
          </p:cNvPr>
          <p:cNvGrpSpPr/>
          <p:nvPr/>
        </p:nvGrpSpPr>
        <p:grpSpPr>
          <a:xfrm>
            <a:off x="863221" y="2467840"/>
            <a:ext cx="7417558" cy="932687"/>
            <a:chOff x="661119" y="4189085"/>
            <a:chExt cx="7417558" cy="679633"/>
          </a:xfrm>
        </p:grpSpPr>
        <p:sp>
          <p:nvSpPr>
            <p:cNvPr id="9" name="Rectangle 8">
              <a:extLst>
                <a:ext uri="{FF2B5EF4-FFF2-40B4-BE49-F238E27FC236}">
                  <a16:creationId xmlns:a16="http://schemas.microsoft.com/office/drawing/2014/main" id="{9B9F02F5-8CFD-6C1C-D4D4-2AA82780DC5C}"/>
                </a:ext>
              </a:extLst>
            </p:cNvPr>
            <p:cNvSpPr/>
            <p:nvPr/>
          </p:nvSpPr>
          <p:spPr>
            <a:xfrm>
              <a:off x="661119" y="4223345"/>
              <a:ext cx="7417558" cy="645373"/>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B96935D5-35F9-BEF2-AAB5-977A66C257D9}"/>
                </a:ext>
              </a:extLst>
            </p:cNvPr>
            <p:cNvSpPr>
              <a:spLocks noChangeArrowheads="1"/>
            </p:cNvSpPr>
            <p:nvPr/>
          </p:nvSpPr>
          <p:spPr bwMode="auto">
            <a:xfrm>
              <a:off x="701712" y="4189085"/>
              <a:ext cx="7295322" cy="645374"/>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400" b="1">
                  <a:solidFill>
                    <a:srgbClr val="003399"/>
                  </a:solidFill>
                  <a:latin typeface="Segoe UI" panose="020B0502040204020203" pitchFamily="34" charset="0"/>
                  <a:cs typeface="Segoe UI" panose="020B0502040204020203" pitchFamily="34" charset="0"/>
                </a:rPr>
                <a:t>Note: </a:t>
              </a:r>
              <a:r>
                <a:rPr lang="en-US" sz="1400" u="sng">
                  <a:latin typeface="Segoe UI" panose="020B0502040204020203" pitchFamily="34" charset="0"/>
                  <a:cs typeface="Segoe UI" panose="020B0502040204020203" pitchFamily="34" charset="0"/>
                </a:rPr>
                <a:t>Attending this webinar does NOT fulfill the requirements for completing the Marketplace registration and training on the MLMS.</a:t>
              </a:r>
              <a:r>
                <a:rPr lang="en-US" sz="1400">
                  <a:latin typeface="Segoe UI" panose="020B0502040204020203" pitchFamily="34" charset="0"/>
                  <a:cs typeface="Segoe UI" panose="020B0502040204020203" pitchFamily="34" charset="0"/>
                </a:rPr>
                <a:t> New agents and brokers are required to complete the full registration and training for the current plan year.  </a:t>
              </a:r>
            </a:p>
          </p:txBody>
        </p:sp>
      </p:grpSp>
    </p:spTree>
    <p:extLst>
      <p:ext uri="{BB962C8B-B14F-4D97-AF65-F5344CB8AC3E}">
        <p14:creationId xmlns:p14="http://schemas.microsoft.com/office/powerpoint/2010/main" val="329950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589520" cy="914400"/>
          </a:xfrm>
        </p:spPr>
        <p:txBody>
          <a:bodyPr>
            <a:normAutofit/>
          </a:bodyPr>
          <a:lstStyle/>
          <a:p>
            <a:r>
              <a:rPr lang="en-US" sz="2400"/>
              <a:t>Introduction to Agents and Brokers for </a:t>
            </a:r>
            <a:br>
              <a:rPr lang="en-US" sz="2400"/>
            </a:br>
            <a:r>
              <a:rPr lang="en-US" sz="2400"/>
              <a:t>Plan Year 2026</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9</a:t>
            </a:fld>
            <a:endParaRPr lang="en-US"/>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279920" cy="156026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nSpc>
                <a:spcPct val="100000"/>
              </a:lnSpc>
              <a:spcBef>
                <a:spcPts val="0"/>
              </a:spcBef>
              <a:spcAft>
                <a:spcPts val="600"/>
              </a:spcAft>
              <a:buNone/>
            </a:pPr>
            <a:r>
              <a:rPr lang="en-US" sz="1400" b="1">
                <a:solidFill>
                  <a:srgbClr val="003399"/>
                </a:solidFill>
                <a:latin typeface="Segoe UI" panose="020B0502040204020203" pitchFamily="34" charset="0"/>
                <a:cs typeface="Segoe UI" panose="020B0502040204020203" pitchFamily="34" charset="0"/>
              </a:rPr>
              <a:t>Welcome to the Marketplace for Plan Year 2026!*</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To the extent permitted by states, licensed agents and brokers assist consumers in applying for insurance affordability programs, including the premium tax credit and cost-sharing reductions, and enrolling in qualified health plans (QHPs) through the Marketplace.</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Agents and brokers also play a crucial role in educating consumers about the Marketplace, both during the annual Open Enrollment Period (OEP) and throughout the Plan Year.</a:t>
            </a:r>
          </a:p>
          <a:p>
            <a:pPr marL="347472" lvl="2" indent="-347472">
              <a:lnSpc>
                <a:spcPct val="100000"/>
              </a:lnSpc>
              <a:spcBef>
                <a:spcPts val="0"/>
              </a:spcBef>
              <a:spcAft>
                <a:spcPts val="600"/>
              </a:spcAft>
              <a:buFont typeface="Segoe UI" panose="020B0502040204020203" pitchFamily="34" charset="0"/>
              <a:buChar char="»"/>
            </a:pPr>
            <a:r>
              <a:rPr lang="en-US" sz="1400">
                <a:latin typeface="Segoe UI" panose="020B0502040204020203" pitchFamily="34" charset="0"/>
                <a:cs typeface="Segoe UI" panose="020B0502040204020203" pitchFamily="34" charset="0"/>
              </a:rPr>
              <a:t>Prior to assisting consumers, agents and brokers should:</a:t>
            </a:r>
          </a:p>
          <a:p>
            <a:pPr marL="690372" lvl="3" indent="-347472">
              <a:lnSpc>
                <a:spcPct val="100000"/>
              </a:lnSpc>
              <a:spcBef>
                <a:spcPts val="0"/>
              </a:spcBef>
              <a:spcAft>
                <a:spcPts val="600"/>
              </a:spcAft>
              <a:buFont typeface="Courier New" panose="02070309020205020404" pitchFamily="49" charset="0"/>
              <a:buChar char="o"/>
            </a:pPr>
            <a:r>
              <a:rPr lang="en-US" sz="1400">
                <a:latin typeface="Segoe UI" panose="020B0502040204020203" pitchFamily="34" charset="0"/>
                <a:cs typeface="Segoe UI" panose="020B0502040204020203" pitchFamily="34" charset="0"/>
              </a:rPr>
              <a:t>Understand the standards under 45 CFR § 155.220**, which authorize agents and brokers to assist consumers with selecting and enrolling in QHPs offered through the Marketplace.</a:t>
            </a:r>
          </a:p>
          <a:p>
            <a:pPr marL="690372" lvl="3" indent="-347472">
              <a:lnSpc>
                <a:spcPct val="100000"/>
              </a:lnSpc>
              <a:spcBef>
                <a:spcPts val="0"/>
              </a:spcBef>
              <a:spcAft>
                <a:spcPts val="600"/>
              </a:spcAft>
              <a:buFont typeface="Courier New" panose="02070309020205020404" pitchFamily="49" charset="0"/>
              <a:buChar char="o"/>
            </a:pPr>
            <a:r>
              <a:rPr lang="en-US" sz="1400">
                <a:latin typeface="Segoe UI" panose="020B0502040204020203" pitchFamily="34" charset="0"/>
                <a:cs typeface="Segoe UI" panose="020B0502040204020203" pitchFamily="34" charset="0"/>
              </a:rPr>
              <a:t>Be familiar with 45 CFR § 155.260***, which outlines the limits on how agents and brokers may use any information gained as part of providing assistance to a consumer.</a:t>
            </a:r>
          </a:p>
          <a:p>
            <a:pPr marL="347472" lvl="2" indent="-347472">
              <a:lnSpc>
                <a:spcPct val="100000"/>
              </a:lnSpc>
              <a:spcBef>
                <a:spcPts val="0"/>
              </a:spcBef>
              <a:spcAft>
                <a:spcPts val="600"/>
              </a:spcAft>
              <a:buFont typeface="Segoe UI" panose="020B0502040204020203" pitchFamily="34" charset="0"/>
              <a:buChar char="»"/>
            </a:pPr>
            <a:endParaRPr lang="en-US" sz="140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FD2E22E4-8477-7610-B6F8-0B9AE9CA737C}"/>
              </a:ext>
            </a:extLst>
          </p:cNvPr>
          <p:cNvSpPr txBox="1"/>
          <p:nvPr/>
        </p:nvSpPr>
        <p:spPr>
          <a:xfrm>
            <a:off x="228600" y="4385144"/>
            <a:ext cx="8560638" cy="861774"/>
          </a:xfrm>
          <a:prstGeom prst="rect">
            <a:avLst/>
          </a:prstGeom>
          <a:noFill/>
        </p:spPr>
        <p:txBody>
          <a:bodyPr wrap="square" rtlCol="0">
            <a:spAutoFit/>
          </a:bodyPr>
          <a:lstStyle/>
          <a:p>
            <a:r>
              <a:rPr lang="en-US" sz="1000" i="1">
                <a:latin typeface="Segoe UI" panose="020B0502040204020203" pitchFamily="34" charset="0"/>
                <a:cs typeface="Segoe UI" panose="020B0502040204020203" pitchFamily="34" charset="0"/>
              </a:rPr>
              <a:t>*45 CFR § 155.20 defines “Plan Year” as a consecutive 12-month period during which a health plan provides coverage for health benefits. A Plan Year may be a calendar year or otherwise.</a:t>
            </a:r>
          </a:p>
          <a:p>
            <a:r>
              <a:rPr lang="en-US" sz="1000" i="1">
                <a:latin typeface="Segoe UI" panose="020B0502040204020203" pitchFamily="34" charset="0"/>
                <a:cs typeface="Segoe UI" panose="020B0502040204020203" pitchFamily="34" charset="0"/>
              </a:rPr>
              <a:t>**To read 45 CFR § 155.220, click here: </a:t>
            </a:r>
            <a:r>
              <a:rPr lang="en-US" sz="1000" i="1">
                <a:latin typeface="Segoe UI" panose="020B0502040204020203" pitchFamily="34" charset="0"/>
                <a:cs typeface="Segoe UI" panose="020B0502040204020203" pitchFamily="34" charset="0"/>
                <a:hlinkClick r:id="rId3"/>
              </a:rPr>
              <a:t>https://www.ecfr.gov/current/title-45/subtitle-A/subchapter-B/part-155/subpart-C/section-155.220</a:t>
            </a:r>
            <a:endParaRPr lang="en-US" sz="1000" i="1">
              <a:latin typeface="Segoe UI" panose="020B0502040204020203" pitchFamily="34" charset="0"/>
              <a:cs typeface="Segoe UI" panose="020B0502040204020203" pitchFamily="34" charset="0"/>
            </a:endParaRPr>
          </a:p>
          <a:p>
            <a:r>
              <a:rPr lang="en-US" sz="1000" i="1">
                <a:latin typeface="Segoe UI" panose="020B0502040204020203" pitchFamily="34" charset="0"/>
                <a:cs typeface="Segoe UI" panose="020B0502040204020203" pitchFamily="34" charset="0"/>
              </a:rPr>
              <a:t>***To read 45 CFR § 155.260, click here: </a:t>
            </a:r>
            <a:r>
              <a:rPr lang="en-US" sz="1000" i="1">
                <a:latin typeface="Segoe UI" panose="020B0502040204020203" pitchFamily="34" charset="0"/>
                <a:cs typeface="Segoe UI" panose="020B0502040204020203" pitchFamily="34" charset="0"/>
                <a:hlinkClick r:id="rId4"/>
              </a:rPr>
              <a:t>https://www.ecfr.gov/current/title-45/subtitle-A/subchapter-B/part-155/subpart-C/section-155.260</a:t>
            </a:r>
            <a:r>
              <a:rPr lang="en-US" sz="1000" i="1">
                <a:latin typeface="Segoe UI" panose="020B0502040204020203" pitchFamily="34" charset="0"/>
                <a:cs typeface="Segoe UI" panose="020B0502040204020203" pitchFamily="34" charset="0"/>
              </a:rPr>
              <a:t> </a:t>
            </a:r>
          </a:p>
          <a:p>
            <a:endParaRPr lang="en-US" sz="1000" i="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97351449"/>
      </p:ext>
    </p:extLst>
  </p:cSld>
  <p:clrMapOvr>
    <a:masterClrMapping/>
  </p:clrMapOvr>
</p:sld>
</file>

<file path=ppt/theme/theme1.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8ac105-70d1-4602-81af-88f62d3e74c0" xsi:nil="true"/>
    <lcf76f155ced4ddcb4097134ff3c332f xmlns="2437cd0e-70de-4039-8863-37a7d61879ad">
      <Terms xmlns="http://schemas.microsoft.com/office/infopath/2007/PartnerControls"/>
    </lcf76f155ced4ddcb4097134ff3c332f>
    <ResourceID xmlns="2437cd0e-70de-4039-8863-37a7d61879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7A720B10F47E43A630562D3EF3D4EA" ma:contentTypeVersion="15" ma:contentTypeDescription="Create a new document." ma:contentTypeScope="" ma:versionID="0ed3dca63ae57419dfd26ba5b6dd83ae">
  <xsd:schema xmlns:xsd="http://www.w3.org/2001/XMLSchema" xmlns:xs="http://www.w3.org/2001/XMLSchema" xmlns:p="http://schemas.microsoft.com/office/2006/metadata/properties" xmlns:ns2="2437cd0e-70de-4039-8863-37a7d61879ad" xmlns:ns3="ab8ac105-70d1-4602-81af-88f62d3e74c0" targetNamespace="http://schemas.microsoft.com/office/2006/metadata/properties" ma:root="true" ma:fieldsID="f44a3190553cc6002cd8716018794ae0" ns2:_="" ns3:_="">
    <xsd:import namespace="2437cd0e-70de-4039-8863-37a7d61879ad"/>
    <xsd:import namespace="ab8ac105-70d1-4602-81af-88f62d3e74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Resourc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7cd0e-70de-4039-8863-37a7d6187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8d36ae7-811a-4e63-b87d-1bcef442db7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ResourceID" ma:index="21" nillable="true" ma:displayName="Resource ID" ma:decimals="0" ma:format="Dropdown" ma:internalName="ResourceID"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b8ac105-70d1-4602-81af-88f62d3e74c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bcf14e1-4ecd-4e0b-8d08-5ec1e3dae358}" ma:internalName="TaxCatchAll" ma:showField="CatchAllData" ma:web="ab8ac105-70d1-4602-81af-88f62d3e7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7A60E3-C3C4-410B-BF97-9E83CE3EF7E7}">
  <ds:schemaRefs>
    <ds:schemaRef ds:uri="2437cd0e-70de-4039-8863-37a7d61879ad"/>
    <ds:schemaRef ds:uri="ab8ac105-70d1-4602-81af-88f62d3e74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E86472-CFAE-48B0-9D8E-EA0FEA5F4AA3}">
  <ds:schemaRefs>
    <ds:schemaRef ds:uri="http://schemas.microsoft.com/sharepoint/v3/contenttype/forms"/>
  </ds:schemaRefs>
</ds:datastoreItem>
</file>

<file path=customXml/itemProps3.xml><?xml version="1.0" encoding="utf-8"?>
<ds:datastoreItem xmlns:ds="http://schemas.openxmlformats.org/officeDocument/2006/customXml" ds:itemID="{3A87D2AF-F1FA-49E1-8014-C1C74A2AAE73}">
  <ds:schemaRefs>
    <ds:schemaRef ds:uri="2437cd0e-70de-4039-8863-37a7d61879ad"/>
    <ds:schemaRef ds:uri="ab8ac105-70d1-4602-81af-88f62d3e74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877ecce-79b9-41d1-a30a-1a1816bf9403}" enabled="0" method="" siteId="{f877ecce-79b9-41d1-a30a-1a1816bf940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70</Slides>
  <Notes>62</Notes>
  <HiddenSlides>0</HiddenSlide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3_Custom Design</vt:lpstr>
      <vt:lpstr>PowerPoint Presentation</vt:lpstr>
      <vt:lpstr>Disclaimer</vt:lpstr>
      <vt:lpstr>Closed Captioning</vt:lpstr>
      <vt:lpstr>Housekeeping Reminders</vt:lpstr>
      <vt:lpstr>Discussion and Questions</vt:lpstr>
      <vt:lpstr>Agenda</vt:lpstr>
      <vt:lpstr>Intended Audience</vt:lpstr>
      <vt:lpstr>Intended Audience (continued)</vt:lpstr>
      <vt:lpstr>Introduction to Agents and Brokers for  Plan Year 2026</vt:lpstr>
      <vt:lpstr>PowerPoint Presentation</vt:lpstr>
      <vt:lpstr>Step 1: Create a CMS Enterprise Portal Account</vt:lpstr>
      <vt:lpstr>Step 1: Create a CMS Enterprise Portal Account (continued)</vt:lpstr>
      <vt:lpstr>Step 1: Create a CMS Enterprise Portal Account (continued)</vt:lpstr>
      <vt:lpstr>Step 1: Create a CMS Enterprise Portal Account (continued)</vt:lpstr>
      <vt:lpstr>Step 1: Create a CMS Enterprise Portal Account (continued)</vt:lpstr>
      <vt:lpstr>Step 1: Create a CMS Enterprise Portal Account (continued)</vt:lpstr>
      <vt:lpstr>Step 1: Create a CMS Enterprise Portal Account (continued)</vt:lpstr>
      <vt:lpstr>Step 1: Create a CMS Enterprise Portal Account (continued)</vt:lpstr>
      <vt:lpstr>Step 1: Create a CMS Enterprise Portal Account (continued)</vt:lpstr>
      <vt:lpstr>Step 1: Create a CMS Enterprise Portal Account (continued)</vt:lpstr>
      <vt:lpstr>Step 1: Create a CMS Enterprise Portal Account (continued)</vt:lpstr>
      <vt:lpstr>Step 2: Request the Agent and Broker Training Access Role</vt:lpstr>
      <vt:lpstr>Step 2: Request the Agent and Broker Training Access Role (continued)</vt:lpstr>
      <vt:lpstr>Step 2: Request the Agent and Broker Training Access Role (continued)</vt:lpstr>
      <vt:lpstr>Step 2: Request the Agent and Broker Training Access Role (continued)</vt:lpstr>
      <vt:lpstr>Step 2: Request the Agent and Broker Training Access Role (continued)</vt:lpstr>
      <vt:lpstr>Step 2: Request the Agent and Broker Training Access Role (continued)</vt:lpstr>
      <vt:lpstr>Step 3: Complete Remote Identity Proofing through the Identity Management (IDM) System</vt:lpstr>
      <vt:lpstr>Step 3: Complete Remote Identity Proofing through the IDM System (continued)</vt:lpstr>
      <vt:lpstr>Step 3: Complete Remote Identity Proofing through the IDM System (continued)</vt:lpstr>
      <vt:lpstr>Step 3: Complete Remote Identity Proofing through the IDM System (continued)</vt:lpstr>
      <vt:lpstr>Step 3: Complete Remote Identity Proofing through the IDM System (continued)</vt:lpstr>
      <vt:lpstr>Step 3: Complete Remote Identity Proofing through the IDM System (continued)</vt:lpstr>
      <vt:lpstr>Step 4: Complete the Agent and Broker Profile on the MLMS via the CMS Enterprise Portal</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Step 4: Complete the Agent and Broker Profile on the MLMS via the CMS Enterprise Portal (continued)</vt:lpstr>
      <vt:lpstr>PowerPoint Presentation</vt:lpstr>
      <vt:lpstr>PowerPoint Presentation</vt:lpstr>
      <vt:lpstr>Step 5: Complete Marketplace Training on the MLMS or through an HHS-approved Vendor via the CMS Enterprise Portal</vt:lpstr>
      <vt:lpstr>Step 5: Complete Marketplace Training on the MLMS or through an HHS-approved Vendor via the CMS Enterprise Portal (continued)</vt:lpstr>
      <vt:lpstr>Step 5: Complete Marketplace Training on the MLMS or through an HHS-approved Vendor via the CMS Enterprise Portal (continued)</vt:lpstr>
      <vt:lpstr>Step 5: Complete Marketplace Training on the MLMS or through an HHS-approved Vendor via the CMS Enterprise Portal (continued)</vt:lpstr>
      <vt:lpstr>Step 5: Complete Marketplace Training on the MLMS or through an HHS-approved Vendor via the CMS Enterprise Portal (continued)</vt:lpstr>
      <vt:lpstr>Step 5: Complete Marketplace Training on the MLMS or through an HHS-approved Vendor via the CMS Enterprise Portal (continued)</vt:lpstr>
      <vt:lpstr>Step 5: Complete Marketplace Training on the MLMS or through an HHS-approved Vendor via the CMS Enterprise Portal (continued)</vt:lpstr>
      <vt:lpstr>Step 5: Complete Marketplace Training on the MLMS or through an HHS-approved Vendor via the CMS Enterprise Portal (continued)</vt:lpstr>
      <vt:lpstr>Step 6: Read and Accept the Applicable Marketplace Agreement(s) on the MLMS</vt:lpstr>
      <vt:lpstr>Step 6: Read and Accept the Applicable Marketplace Agreement(s) on the MLMS (continued)</vt:lpstr>
      <vt:lpstr>Step 6: Read and Accept the Applicable Marketplace Agreement(s) on the MLMS (continued)</vt:lpstr>
      <vt:lpstr>Step 6: Read and Accept the Applicable Marketplace Agreement(s) on the MLMS (continued)</vt:lpstr>
      <vt:lpstr>Step 7: Confirm Completion of all Registration Steps by logging back into the CMS Enterprise Portal and printing the Completion Certificate</vt:lpstr>
      <vt:lpstr>Step 7: Confirm Completion of all Registration Steps by logging back into the CMS Enterprise Portal and printing  the Completion Certificate (continued)</vt:lpstr>
      <vt:lpstr>Step 7: Confirm Completion of all Registration Steps by logging back into the CMS Enterprise Portal and printing  the Completion Certificate (continued)</vt:lpstr>
      <vt:lpstr>Step 7: Confirm Completion of all Registration Steps by logging back into the CMS Enterprise Portal and printing  the Completion Certificate (continued)</vt:lpstr>
      <vt:lpstr>Step 7: Confirm Completion of all Registration Steps by logging back into the CMS Enterprise Portal and printing  the Completion Certificate (continued)</vt:lpstr>
      <vt:lpstr>Reminders for Logging in to Your CMS  Portal Account</vt:lpstr>
      <vt:lpstr>PowerPoint Presentation</vt:lpstr>
      <vt:lpstr>Discussion and Questions</vt:lpstr>
      <vt:lpstr>Webinar Session Survey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RT New 7/25/23</dc:title>
  <dc:subject/>
  <dc:creator>CMS</dc:creator>
  <cp:keywords/>
  <dc:description/>
  <cp:revision>1</cp:revision>
  <cp:lastPrinted>2021-07-28T13:48:55Z</cp:lastPrinted>
  <dcterms:created xsi:type="dcterms:W3CDTF">2017-09-22T15:24:43Z</dcterms:created>
  <dcterms:modified xsi:type="dcterms:W3CDTF">2026-03-18T20:21:42Z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0x010100527A720B10F47E43A630562D3EF3D4EA</vt:lpwstr>
  </property>
  <property fmtid="{D5CDD505-2E9C-101B-9397-08002B2CF9AE}" pid="4" name="TaxKeyword">
    <vt:lpwstr/>
  </property>
  <property fmtid="{D5CDD505-2E9C-101B-9397-08002B2CF9AE}" pid="5" name="MediaServiceImageTags">
    <vt:lpwstr/>
  </property>
</Properties>
</file>