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4"/>
  </p:sldMasterIdLst>
  <p:notesMasterIdLst>
    <p:notesMasterId r:id="rId51"/>
  </p:notesMasterIdLst>
  <p:sldIdLst>
    <p:sldId id="445" r:id="rId5"/>
    <p:sldId id="512" r:id="rId6"/>
    <p:sldId id="518" r:id="rId7"/>
    <p:sldId id="781" r:id="rId8"/>
    <p:sldId id="750" r:id="rId9"/>
    <p:sldId id="547" r:id="rId10"/>
    <p:sldId id="557" r:id="rId11"/>
    <p:sldId id="1243" r:id="rId12"/>
    <p:sldId id="647" r:id="rId13"/>
    <p:sldId id="648" r:id="rId14"/>
    <p:sldId id="743" r:id="rId15"/>
    <p:sldId id="649" r:id="rId16"/>
    <p:sldId id="782" r:id="rId17"/>
    <p:sldId id="708" r:id="rId18"/>
    <p:sldId id="651" r:id="rId19"/>
    <p:sldId id="786" r:id="rId20"/>
    <p:sldId id="654" r:id="rId21"/>
    <p:sldId id="1248" r:id="rId22"/>
    <p:sldId id="655" r:id="rId23"/>
    <p:sldId id="656" r:id="rId24"/>
    <p:sldId id="657" r:id="rId25"/>
    <p:sldId id="687" r:id="rId26"/>
    <p:sldId id="792" r:id="rId27"/>
    <p:sldId id="747" r:id="rId28"/>
    <p:sldId id="748" r:id="rId29"/>
    <p:sldId id="658" r:id="rId30"/>
    <p:sldId id="659" r:id="rId31"/>
    <p:sldId id="660" r:id="rId32"/>
    <p:sldId id="787" r:id="rId33"/>
    <p:sldId id="661" r:id="rId34"/>
    <p:sldId id="768" r:id="rId35"/>
    <p:sldId id="721" r:id="rId36"/>
    <p:sldId id="666" r:id="rId37"/>
    <p:sldId id="667" r:id="rId38"/>
    <p:sldId id="668" r:id="rId39"/>
    <p:sldId id="669" r:id="rId40"/>
    <p:sldId id="670" r:id="rId41"/>
    <p:sldId id="671" r:id="rId42"/>
    <p:sldId id="733" r:id="rId43"/>
    <p:sldId id="789" r:id="rId44"/>
    <p:sldId id="673" r:id="rId45"/>
    <p:sldId id="1242" r:id="rId46"/>
    <p:sldId id="642" r:id="rId47"/>
    <p:sldId id="2147470956" r:id="rId48"/>
    <p:sldId id="493" r:id="rId49"/>
    <p:sldId id="773" r:id="rId50"/>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666CD659-0580-4FEB-8768-6FFF020619F5}">
          <p14:sldIdLst>
            <p14:sldId id="445"/>
            <p14:sldId id="512"/>
            <p14:sldId id="518"/>
            <p14:sldId id="781"/>
            <p14:sldId id="750"/>
            <p14:sldId id="547"/>
            <p14:sldId id="557"/>
            <p14:sldId id="1243"/>
            <p14:sldId id="647"/>
          </p14:sldIdLst>
        </p14:section>
        <p14:section name="Step 1" id="{C4649912-6D22-4043-B6D2-ECF11475BD52}">
          <p14:sldIdLst>
            <p14:sldId id="648"/>
            <p14:sldId id="743"/>
            <p14:sldId id="649"/>
            <p14:sldId id="782"/>
            <p14:sldId id="708"/>
            <p14:sldId id="651"/>
            <p14:sldId id="786"/>
            <p14:sldId id="654"/>
            <p14:sldId id="1248"/>
            <p14:sldId id="655"/>
            <p14:sldId id="656"/>
            <p14:sldId id="657"/>
            <p14:sldId id="687"/>
            <p14:sldId id="792"/>
            <p14:sldId id="747"/>
            <p14:sldId id="748"/>
          </p14:sldIdLst>
        </p14:section>
        <p14:section name="Step 2" id="{8934F2D2-EA01-4D29-B1F2-C7E3FFB0F2F5}">
          <p14:sldIdLst>
            <p14:sldId id="658"/>
            <p14:sldId id="659"/>
            <p14:sldId id="660"/>
            <p14:sldId id="787"/>
            <p14:sldId id="661"/>
            <p14:sldId id="768"/>
            <p14:sldId id="721"/>
            <p14:sldId id="666"/>
            <p14:sldId id="667"/>
          </p14:sldIdLst>
        </p14:section>
        <p14:section name="Step 3" id="{98CFA8F7-5B58-427A-AAFE-6838ED6DE80A}">
          <p14:sldIdLst>
            <p14:sldId id="668"/>
            <p14:sldId id="669"/>
          </p14:sldIdLst>
        </p14:section>
        <p14:section name="Step 4" id="{DAB05F1B-75C3-46BE-A227-A75F0B18E810}">
          <p14:sldIdLst>
            <p14:sldId id="670"/>
            <p14:sldId id="671"/>
            <p14:sldId id="733"/>
            <p14:sldId id="789"/>
            <p14:sldId id="673"/>
            <p14:sldId id="1242"/>
            <p14:sldId id="642"/>
            <p14:sldId id="2147470956"/>
            <p14:sldId id="493"/>
            <p14:sldId id="7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A0B07-C2B0-12F1-93E3-E65E555024B1}" name="Julia Heath" initials="JH" userId="S::julia.heath@dutyfirst.com::63a2476d-d4d9-4dfb-863d-db530e53715b" providerId="AD"/>
  <p188:author id="{96513B13-E405-99BA-A535-500F74B5E709}" name="Stephanie Finegan" initials="SF" userId="S::stephanie.finegan@dutyfirst.com::c2f3ca9e-01bc-4e1e-b77c-50127d8f1571" providerId="AD"/>
  <p188:author id="{07A8FB34-EE33-129B-CA72-6AF807DEF213}" name="Olivia Ojalvo" initials="OO" userId="S::olivia.ojalvo@dutyfirst.com::7e02f703-e7fd-465c-aac9-f3ad8fcfda6f" providerId="AD"/>
  <p188:author id="{39EF8D52-6667-F5E8-F6B0-AF3AE8C8E241}" name="Sarah Edwards" initials="SE" userId="S::sarah.edwards@dutyfirst.com::a41957d1-8e71-4ad8-8357-abd7c6b5f662" providerId="AD"/>
  <p188:author id="{E3C03B54-037E-A34C-6C5F-E5D5EB7C07F6}" name="Madison Hynes" initials="MH" userId="S::madison.hynes@dutyfirst.com::e184ca2c-f644-48da-b9d7-add0d0af002c" providerId="AD"/>
  <p188:author id="{990E5C5B-BABF-FC9B-BCAB-25D2300D6B32}" name="DEAN MOHS" initials="DM" userId="0UcX2vXlqTpjVGMAq334UCzQak2nfcq4lu+mut/ku5I=" providerId="None"/>
  <p188:author id="{AB96486C-D913-8171-6D84-7468A7652A2F}" name="Jason JACKSON" initials="JJ" userId="ICPU1sPV688jvXkeObxjHdEyJBkiCd0OZHsrDxGo25w=" providerId="None"/>
  <p188:author id="{7780D178-4AB6-8CFC-9011-8180472D4341}" name="Ruth Dickey-Chasins" initials="RDC" userId="S::ruth.dickeychasins@dutyfirst.com::bd69afbb-06fc-44b5-9e2c-c0ca12bef721" providerId="AD"/>
  <p188:author id="{4C7CAC7C-EA57-CDA9-7A1B-A68B7EA0BB03}" name="James Sherrill" initials="JS" userId="S::james.sherrill@dutyfirst.com::a0324b10-0278-4772-8082-f5b40c153534" providerId="AD"/>
  <p188:author id="{9DA3977F-0C00-F576-1221-1A4E7F6AB50D}" name="SANDRA ESCOBAR" initials="SE" userId="SANDRA ESCOBAR" providerId="None"/>
  <p188:author id="{809BCB87-6181-B025-3829-6283D974EA6B}" name="Caroline Kefauver" initials="CK" userId="S::caroline.kefauver@dutyfirst.com::3868d715-43ed-49e1-a243-9d7ba693d774" providerId="AD"/>
  <p188:author id="{E6E3168B-588B-422C-A31C-28E23C960257}" name="Rachel Cason" initials="RC" userId="S::rachel.cason@dutyfirst.com::f3025a07-fc8b-4cc1-a800-834c0eaf3334" providerId="AD"/>
  <p188:author id="{8DF7E6A9-10D5-7796-C0DE-B09ECE95ABB5}" name="Caroline Marie Stratos" initials="CS" userId="QK7m/JIP7xndlugBKHhGvaujK1Q4Ki6GHM85ZPw0uDQ=" providerId="None"/>
  <p188:author id="{BEB16CB9-0E4C-79C2-1981-07F94D8537F0}" name="Cheryl Barton" initials="CB" userId="BbbGHCWccdu+DBDap93tcfnBSyMhCy2sNF82ksuh9Ps=" providerId="None"/>
  <p188:author id="{B24CBCD2-FB92-3AE2-F496-4920027C8212}" name="Caroline Stratos" initials="CS" userId="S::caroline.stratos@dutyfirst.com::4a8a1f46-bdde-4dc2-89fa-2eaea5b9fd2f" providerId="AD"/>
  <p188:author id="{A033FAE7-C642-28E4-46D8-EF25A60C5B81}" name="Spiridon, Amy (CMS/CCIIO)" initials="SA(" userId="S::amy.spiridon@cms.hhs.gov::31177a4f-be8a-4769-8f7d-890c17a5d9ff" providerId="AD"/>
  <p188:author id="{B71C14F4-4B7C-6809-2A83-F5B570E2352B}" name="Daniel Dilworth" initials="DD" userId="S::daniel.dilworth@dutyfirst.com::6cf1df4b-1960-4380-a84a-21810fdd7434" providerId="AD"/>
  <p188:author id="{B1A747FC-96CF-24C2-ECCE-62EEC82FF89D}" name="Charlie Cizek" initials="CC" userId="S::charlie.cizek@dutyfirst.com::c438277f-dff9-4ccb-acfb-c51237ecaf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y Spiridon" initials="AS" lastIdx="18" clrIdx="6">
    <p:extLst>
      <p:ext uri="{19B8F6BF-5375-455C-9EA6-DF929625EA0E}">
        <p15:presenceInfo xmlns:p15="http://schemas.microsoft.com/office/powerpoint/2012/main" userId="S-1-5-21-4095628063-3556742122-3606576086-75271" providerId="AD"/>
      </p:ext>
    </p:extLst>
  </p:cmAuthor>
  <p:cmAuthor id="1" name="Sarah Edwards" initials="SE" lastIdx="38" clrIdx="0">
    <p:extLst>
      <p:ext uri="{19B8F6BF-5375-455C-9EA6-DF929625EA0E}">
        <p15:presenceInfo xmlns:p15="http://schemas.microsoft.com/office/powerpoint/2012/main" userId="S::sarah.edwards@dutyfirst.com::a41957d1-8e71-4ad8-8357-abd7c6b5f662" providerId="AD"/>
      </p:ext>
    </p:extLst>
  </p:cmAuthor>
  <p:cmAuthor id="8" name="Kelly McGillivray" initials="KM" lastIdx="3" clrIdx="7">
    <p:extLst>
      <p:ext uri="{19B8F6BF-5375-455C-9EA6-DF929625EA0E}">
        <p15:presenceInfo xmlns:p15="http://schemas.microsoft.com/office/powerpoint/2012/main" userId="S::Kelly.McGillivray@ardx.net::7431c4b0-75ae-41e7-ba8c-0a6eec85098b" providerId="AD"/>
      </p:ext>
    </p:extLst>
  </p:cmAuthor>
  <p:cmAuthor id="2" name="James Sherrill" initials="JS" lastIdx="58" clrIdx="1">
    <p:extLst>
      <p:ext uri="{19B8F6BF-5375-455C-9EA6-DF929625EA0E}">
        <p15:presenceInfo xmlns:p15="http://schemas.microsoft.com/office/powerpoint/2012/main" userId="S::james.sherrill@dutyfirst.com::a0324b10-0278-4772-8082-f5b40c153534" providerId="AD"/>
      </p:ext>
    </p:extLst>
  </p:cmAuthor>
  <p:cmAuthor id="9" name="Taylor Jephcote" initials="TJ" lastIdx="3" clrIdx="8">
    <p:extLst>
      <p:ext uri="{19B8F6BF-5375-455C-9EA6-DF929625EA0E}">
        <p15:presenceInfo xmlns:p15="http://schemas.microsoft.com/office/powerpoint/2012/main" userId="S-1-5-21-4095628063-3556742122-3606576086-224091" providerId="AD"/>
      </p:ext>
    </p:extLst>
  </p:cmAuthor>
  <p:cmAuthor id="3" name="DEAN MOHS" initials="DM" lastIdx="33" clrIdx="2">
    <p:extLst>
      <p:ext uri="{19B8F6BF-5375-455C-9EA6-DF929625EA0E}">
        <p15:presenceInfo xmlns:p15="http://schemas.microsoft.com/office/powerpoint/2012/main" userId="S-1-5-21-4095628063-3556742122-3606576086-82708" providerId="AD"/>
      </p:ext>
    </p:extLst>
  </p:cmAuthor>
  <p:cmAuthor id="10" name="Rachel Cason" initials="RC" lastIdx="19" clrIdx="9">
    <p:extLst>
      <p:ext uri="{19B8F6BF-5375-455C-9EA6-DF929625EA0E}">
        <p15:presenceInfo xmlns:p15="http://schemas.microsoft.com/office/powerpoint/2012/main" userId="S::rachel.cason@dutyfirst.com::f3025a07-fc8b-4cc1-a800-834c0eaf3334" providerId="AD"/>
      </p:ext>
    </p:extLst>
  </p:cmAuthor>
  <p:cmAuthor id="4" name="Dylan Homoya" initials="DH" lastIdx="10" clrIdx="3">
    <p:extLst>
      <p:ext uri="{19B8F6BF-5375-455C-9EA6-DF929625EA0E}">
        <p15:presenceInfo xmlns:p15="http://schemas.microsoft.com/office/powerpoint/2012/main" userId="S::dylan.homoya@dutyfirst.com::0849a624-8452-4034-8175-3f0311b60c62" providerId="AD"/>
      </p:ext>
    </p:extLst>
  </p:cmAuthor>
  <p:cmAuthor id="5" name="Kat Wolfson" initials="KW" lastIdx="105" clrIdx="4">
    <p:extLst>
      <p:ext uri="{19B8F6BF-5375-455C-9EA6-DF929625EA0E}">
        <p15:presenceInfo xmlns:p15="http://schemas.microsoft.com/office/powerpoint/2012/main" userId="S::kat.wolfson@dutyfirst.com::1241c6eb-8d2e-4ac1-a932-eb1952c71aeb" providerId="AD"/>
      </p:ext>
    </p:extLst>
  </p:cmAuthor>
  <p:cmAuthor id="6" name="Guest User" initials="GU" lastIdx="12" clrIdx="5">
    <p:extLst>
      <p:ext uri="{19B8F6BF-5375-455C-9EA6-DF929625EA0E}">
        <p15:presenceInfo xmlns:p15="http://schemas.microsoft.com/office/powerpoint/2012/main" userId="S::urn:spo:anon#d64c364d04ef496cd063af70954a5f005dbdf82f60534209276849f91932a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12E51"/>
    <a:srgbClr val="FFFFFF"/>
    <a:srgbClr val="000054"/>
    <a:srgbClr val="507BC8"/>
    <a:srgbClr val="404040"/>
    <a:srgbClr val="02698F"/>
    <a:srgbClr val="A0A0AC"/>
    <a:srgbClr val="949494"/>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ESCOBAR" userId="13115364778_tp_box_2" providerId="OAuth2" clId="{5E4831B9-589C-4F7C-81ED-474B92DE0D30}"/>
    <pc:docChg chg="modSld">
      <pc:chgData name="SANDRA ESCOBAR" userId="13115364778_tp_box_2" providerId="OAuth2" clId="{5E4831B9-589C-4F7C-81ED-474B92DE0D30}" dt="2026-03-16T22:08:20.710" v="8"/>
      <pc:docMkLst>
        <pc:docMk/>
      </pc:docMkLst>
      <pc:sldChg chg="modSp mod">
        <pc:chgData name="SANDRA ESCOBAR" userId="13115364778_tp_box_2" providerId="OAuth2" clId="{5E4831B9-589C-4F7C-81ED-474B92DE0D30}" dt="2026-03-16T22:08:20.710" v="8"/>
        <pc:sldMkLst>
          <pc:docMk/>
          <pc:sldMk cId="1309855171" sldId="721"/>
        </pc:sldMkLst>
        <pc:spChg chg="mod">
          <ac:chgData name="SANDRA ESCOBAR" userId="13115364778_tp_box_2" providerId="OAuth2" clId="{5E4831B9-589C-4F7C-81ED-474B92DE0D30}" dt="2026-03-16T22:08:20.710" v="8"/>
          <ac:spMkLst>
            <pc:docMk/>
            <pc:sldMk cId="1309855171" sldId="721"/>
            <ac:spMk id="2" creationId="{8352C91A-3BAC-36CE-2D37-51F35CAA0124}"/>
          </ac:spMkLst>
        </pc:spChg>
      </pc:sldChg>
    </pc:docChg>
  </pc:docChgLst>
  <pc:docChgLst>
    <pc:chgData name="Caroline Kefauver" userId="3868d715-43ed-49e1-a243-9d7ba693d774" providerId="ADAL" clId="{1F48147C-C84C-4402-BDA9-E8D36DF4C4B9}"/>
    <pc:docChg chg="modSld">
      <pc:chgData name="Caroline Kefauver" userId="3868d715-43ed-49e1-a243-9d7ba693d774" providerId="ADAL" clId="{1F48147C-C84C-4402-BDA9-E8D36DF4C4B9}" dt="2026-03-18T20:23:06.535" v="2" actId="207"/>
      <pc:docMkLst>
        <pc:docMk/>
      </pc:docMkLst>
      <pc:sldChg chg="modSp mod">
        <pc:chgData name="Caroline Kefauver" userId="3868d715-43ed-49e1-a243-9d7ba693d774" providerId="ADAL" clId="{1F48147C-C84C-4402-BDA9-E8D36DF4C4B9}" dt="2026-03-18T20:23:06.535" v="2" actId="207"/>
        <pc:sldMkLst>
          <pc:docMk/>
          <pc:sldMk cId="1309855171" sldId="721"/>
        </pc:sldMkLst>
        <pc:spChg chg="mod">
          <ac:chgData name="Caroline Kefauver" userId="3868d715-43ed-49e1-a243-9d7ba693d774" providerId="ADAL" clId="{1F48147C-C84C-4402-BDA9-E8D36DF4C4B9}" dt="2026-03-18T20:23:06.535" v="2" actId="207"/>
          <ac:spMkLst>
            <pc:docMk/>
            <pc:sldMk cId="1309855171" sldId="721"/>
            <ac:spMk id="2" creationId="{8352C91A-3BAC-36CE-2D37-51F35CAA01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E59CE-8151-5948-ACC6-FFE315EC403B}" type="datetimeFigureOut">
              <a:rPr lang="en-US" smtClean="0"/>
              <a:t>3/18/2026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2F4037-46CC-6045-BE7A-CA09502B4830}" type="slidenum">
              <a:rPr lang="en-US" smtClean="0"/>
              <a:t>‹#›</a:t>
            </a:fld>
            <a:endParaRPr lang="en-US" dirty="0"/>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7</a:t>
            </a:fld>
            <a:endParaRPr lang="en-US" dirty="0"/>
          </a:p>
        </p:txBody>
      </p:sp>
    </p:spTree>
    <p:extLst>
      <p:ext uri="{BB962C8B-B14F-4D97-AF65-F5344CB8AC3E}">
        <p14:creationId xmlns:p14="http://schemas.microsoft.com/office/powerpoint/2010/main" val="86521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17</a:t>
            </a:fld>
            <a:endParaRPr lang="en-US" dirty="0"/>
          </a:p>
        </p:txBody>
      </p:sp>
    </p:spTree>
    <p:extLst>
      <p:ext uri="{BB962C8B-B14F-4D97-AF65-F5344CB8AC3E}">
        <p14:creationId xmlns:p14="http://schemas.microsoft.com/office/powerpoint/2010/main" val="354307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A374-EC0F-76AA-359D-9969E817A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C45CB-E39F-97B0-4547-5F34BA9A2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C974B-AE9D-1F13-9E0E-431DACD819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7014CF-E277-1C29-3538-04D40E4346FC}"/>
              </a:ext>
            </a:extLst>
          </p:cNvPr>
          <p:cNvSpPr>
            <a:spLocks noGrp="1"/>
          </p:cNvSpPr>
          <p:nvPr>
            <p:ph type="sldNum" sz="quarter" idx="5"/>
          </p:nvPr>
        </p:nvSpPr>
        <p:spPr/>
        <p:txBody>
          <a:bodyPr/>
          <a:lstStyle/>
          <a:p>
            <a:fld id="{A32F4037-46CC-6045-BE7A-CA09502B4830}" type="slidenum">
              <a:rPr lang="en-US" smtClean="0"/>
              <a:t>18</a:t>
            </a:fld>
            <a:endParaRPr lang="en-US"/>
          </a:p>
        </p:txBody>
      </p:sp>
    </p:spTree>
    <p:extLst>
      <p:ext uri="{BB962C8B-B14F-4D97-AF65-F5344CB8AC3E}">
        <p14:creationId xmlns:p14="http://schemas.microsoft.com/office/powerpoint/2010/main" val="336436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19</a:t>
            </a:fld>
            <a:endParaRPr lang="en-US" dirty="0"/>
          </a:p>
        </p:txBody>
      </p:sp>
    </p:spTree>
    <p:extLst>
      <p:ext uri="{BB962C8B-B14F-4D97-AF65-F5344CB8AC3E}">
        <p14:creationId xmlns:p14="http://schemas.microsoft.com/office/powerpoint/2010/main" val="365722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20</a:t>
            </a:fld>
            <a:endParaRPr lang="en-US" dirty="0"/>
          </a:p>
        </p:txBody>
      </p:sp>
    </p:spTree>
    <p:extLst>
      <p:ext uri="{BB962C8B-B14F-4D97-AF65-F5344CB8AC3E}">
        <p14:creationId xmlns:p14="http://schemas.microsoft.com/office/powerpoint/2010/main" val="197391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21</a:t>
            </a:fld>
            <a:endParaRPr lang="en-US" dirty="0"/>
          </a:p>
        </p:txBody>
      </p:sp>
    </p:spTree>
    <p:extLst>
      <p:ext uri="{BB962C8B-B14F-4D97-AF65-F5344CB8AC3E}">
        <p14:creationId xmlns:p14="http://schemas.microsoft.com/office/powerpoint/2010/main" val="108685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22</a:t>
            </a:fld>
            <a:endParaRPr lang="en-US" dirty="0"/>
          </a:p>
        </p:txBody>
      </p:sp>
    </p:spTree>
    <p:extLst>
      <p:ext uri="{BB962C8B-B14F-4D97-AF65-F5344CB8AC3E}">
        <p14:creationId xmlns:p14="http://schemas.microsoft.com/office/powerpoint/2010/main" val="248025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23</a:t>
            </a:fld>
            <a:endParaRPr lang="en-US" dirty="0"/>
          </a:p>
        </p:txBody>
      </p:sp>
    </p:spTree>
    <p:extLst>
      <p:ext uri="{BB962C8B-B14F-4D97-AF65-F5344CB8AC3E}">
        <p14:creationId xmlns:p14="http://schemas.microsoft.com/office/powerpoint/2010/main" val="369028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24</a:t>
            </a:fld>
            <a:endParaRPr lang="en-US" dirty="0"/>
          </a:p>
        </p:txBody>
      </p:sp>
    </p:spTree>
    <p:extLst>
      <p:ext uri="{BB962C8B-B14F-4D97-AF65-F5344CB8AC3E}">
        <p14:creationId xmlns:p14="http://schemas.microsoft.com/office/powerpoint/2010/main" val="1084516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25</a:t>
            </a:fld>
            <a:endParaRPr lang="en-US" dirty="0"/>
          </a:p>
        </p:txBody>
      </p:sp>
    </p:spTree>
    <p:extLst>
      <p:ext uri="{BB962C8B-B14F-4D97-AF65-F5344CB8AC3E}">
        <p14:creationId xmlns:p14="http://schemas.microsoft.com/office/powerpoint/2010/main" val="269780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26</a:t>
            </a:fld>
            <a:endParaRPr lang="en-US" dirty="0"/>
          </a:p>
        </p:txBody>
      </p:sp>
    </p:spTree>
    <p:extLst>
      <p:ext uri="{BB962C8B-B14F-4D97-AF65-F5344CB8AC3E}">
        <p14:creationId xmlns:p14="http://schemas.microsoft.com/office/powerpoint/2010/main" val="47782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8</a:t>
            </a:fld>
            <a:endParaRPr lang="en-US"/>
          </a:p>
        </p:txBody>
      </p:sp>
    </p:spTree>
    <p:extLst>
      <p:ext uri="{BB962C8B-B14F-4D97-AF65-F5344CB8AC3E}">
        <p14:creationId xmlns:p14="http://schemas.microsoft.com/office/powerpoint/2010/main" val="201714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27</a:t>
            </a:fld>
            <a:endParaRPr lang="en-US" dirty="0"/>
          </a:p>
        </p:txBody>
      </p:sp>
    </p:spTree>
    <p:extLst>
      <p:ext uri="{BB962C8B-B14F-4D97-AF65-F5344CB8AC3E}">
        <p14:creationId xmlns:p14="http://schemas.microsoft.com/office/powerpoint/2010/main" val="821918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28</a:t>
            </a:fld>
            <a:endParaRPr lang="en-US" dirty="0"/>
          </a:p>
        </p:txBody>
      </p:sp>
    </p:spTree>
    <p:extLst>
      <p:ext uri="{BB962C8B-B14F-4D97-AF65-F5344CB8AC3E}">
        <p14:creationId xmlns:p14="http://schemas.microsoft.com/office/powerpoint/2010/main" val="16730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29</a:t>
            </a:fld>
            <a:endParaRPr lang="en-US" dirty="0"/>
          </a:p>
        </p:txBody>
      </p:sp>
    </p:spTree>
    <p:extLst>
      <p:ext uri="{BB962C8B-B14F-4D97-AF65-F5344CB8AC3E}">
        <p14:creationId xmlns:p14="http://schemas.microsoft.com/office/powerpoint/2010/main" val="1988892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30</a:t>
            </a:fld>
            <a:endParaRPr lang="en-US" dirty="0"/>
          </a:p>
        </p:txBody>
      </p:sp>
    </p:spTree>
    <p:extLst>
      <p:ext uri="{BB962C8B-B14F-4D97-AF65-F5344CB8AC3E}">
        <p14:creationId xmlns:p14="http://schemas.microsoft.com/office/powerpoint/2010/main" val="167404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31</a:t>
            </a:fld>
            <a:endParaRPr lang="en-US" dirty="0"/>
          </a:p>
        </p:txBody>
      </p:sp>
    </p:spTree>
    <p:extLst>
      <p:ext uri="{BB962C8B-B14F-4D97-AF65-F5344CB8AC3E}">
        <p14:creationId xmlns:p14="http://schemas.microsoft.com/office/powerpoint/2010/main" val="2561716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32</a:t>
            </a:fld>
            <a:endParaRPr lang="en-US" dirty="0"/>
          </a:p>
        </p:txBody>
      </p:sp>
    </p:spTree>
    <p:extLst>
      <p:ext uri="{BB962C8B-B14F-4D97-AF65-F5344CB8AC3E}">
        <p14:creationId xmlns:p14="http://schemas.microsoft.com/office/powerpoint/2010/main" val="161041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33</a:t>
            </a:fld>
            <a:endParaRPr lang="en-US" dirty="0"/>
          </a:p>
        </p:txBody>
      </p:sp>
    </p:spTree>
    <p:extLst>
      <p:ext uri="{BB962C8B-B14F-4D97-AF65-F5344CB8AC3E}">
        <p14:creationId xmlns:p14="http://schemas.microsoft.com/office/powerpoint/2010/main" val="45309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34</a:t>
            </a:fld>
            <a:endParaRPr lang="en-US" dirty="0"/>
          </a:p>
        </p:txBody>
      </p:sp>
    </p:spTree>
    <p:extLst>
      <p:ext uri="{BB962C8B-B14F-4D97-AF65-F5344CB8AC3E}">
        <p14:creationId xmlns:p14="http://schemas.microsoft.com/office/powerpoint/2010/main" val="379334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35</a:t>
            </a:fld>
            <a:endParaRPr lang="en-US" dirty="0"/>
          </a:p>
        </p:txBody>
      </p:sp>
    </p:spTree>
    <p:extLst>
      <p:ext uri="{BB962C8B-B14F-4D97-AF65-F5344CB8AC3E}">
        <p14:creationId xmlns:p14="http://schemas.microsoft.com/office/powerpoint/2010/main" val="3939615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36</a:t>
            </a:fld>
            <a:endParaRPr lang="en-US" dirty="0"/>
          </a:p>
        </p:txBody>
      </p:sp>
    </p:spTree>
    <p:extLst>
      <p:ext uri="{BB962C8B-B14F-4D97-AF65-F5344CB8AC3E}">
        <p14:creationId xmlns:p14="http://schemas.microsoft.com/office/powerpoint/2010/main" val="153285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10</a:t>
            </a:fld>
            <a:endParaRPr lang="en-US" dirty="0"/>
          </a:p>
        </p:txBody>
      </p:sp>
    </p:spTree>
    <p:extLst>
      <p:ext uri="{BB962C8B-B14F-4D97-AF65-F5344CB8AC3E}">
        <p14:creationId xmlns:p14="http://schemas.microsoft.com/office/powerpoint/2010/main" val="4065942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37</a:t>
            </a:fld>
            <a:endParaRPr lang="en-US" dirty="0"/>
          </a:p>
        </p:txBody>
      </p:sp>
    </p:spTree>
    <p:extLst>
      <p:ext uri="{BB962C8B-B14F-4D97-AF65-F5344CB8AC3E}">
        <p14:creationId xmlns:p14="http://schemas.microsoft.com/office/powerpoint/2010/main" val="131935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38</a:t>
            </a:fld>
            <a:endParaRPr lang="en-US" dirty="0"/>
          </a:p>
        </p:txBody>
      </p:sp>
    </p:spTree>
    <p:extLst>
      <p:ext uri="{BB962C8B-B14F-4D97-AF65-F5344CB8AC3E}">
        <p14:creationId xmlns:p14="http://schemas.microsoft.com/office/powerpoint/2010/main" val="436906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39</a:t>
            </a:fld>
            <a:endParaRPr lang="en-US" dirty="0"/>
          </a:p>
        </p:txBody>
      </p:sp>
    </p:spTree>
    <p:extLst>
      <p:ext uri="{BB962C8B-B14F-4D97-AF65-F5344CB8AC3E}">
        <p14:creationId xmlns:p14="http://schemas.microsoft.com/office/powerpoint/2010/main" val="1977337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136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41</a:t>
            </a:fld>
            <a:endParaRPr lang="en-US" dirty="0"/>
          </a:p>
        </p:txBody>
      </p:sp>
    </p:spTree>
    <p:extLst>
      <p:ext uri="{BB962C8B-B14F-4D97-AF65-F5344CB8AC3E}">
        <p14:creationId xmlns:p14="http://schemas.microsoft.com/office/powerpoint/2010/main" val="377254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16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378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2F4037-46CC-6045-BE7A-CA09502B4830}" type="slidenum">
              <a:rPr lang="en-US" smtClean="0"/>
              <a:t>45</a:t>
            </a:fld>
            <a:endParaRPr lang="en-US"/>
          </a:p>
        </p:txBody>
      </p:sp>
    </p:spTree>
    <p:extLst>
      <p:ext uri="{BB962C8B-B14F-4D97-AF65-F5344CB8AC3E}">
        <p14:creationId xmlns:p14="http://schemas.microsoft.com/office/powerpoint/2010/main" val="26136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7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11</a:t>
            </a:fld>
            <a:endParaRPr lang="en-US" dirty="0"/>
          </a:p>
        </p:txBody>
      </p:sp>
    </p:spTree>
    <p:extLst>
      <p:ext uri="{BB962C8B-B14F-4D97-AF65-F5344CB8AC3E}">
        <p14:creationId xmlns:p14="http://schemas.microsoft.com/office/powerpoint/2010/main" val="15545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12</a:t>
            </a:fld>
            <a:endParaRPr lang="en-US" dirty="0"/>
          </a:p>
        </p:txBody>
      </p:sp>
    </p:spTree>
    <p:extLst>
      <p:ext uri="{BB962C8B-B14F-4D97-AF65-F5344CB8AC3E}">
        <p14:creationId xmlns:p14="http://schemas.microsoft.com/office/powerpoint/2010/main" val="74276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13</a:t>
            </a:fld>
            <a:endParaRPr lang="en-US" dirty="0"/>
          </a:p>
        </p:txBody>
      </p:sp>
    </p:spTree>
    <p:extLst>
      <p:ext uri="{BB962C8B-B14F-4D97-AF65-F5344CB8AC3E}">
        <p14:creationId xmlns:p14="http://schemas.microsoft.com/office/powerpoint/2010/main" val="373289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14</a:t>
            </a:fld>
            <a:endParaRPr lang="en-US" dirty="0"/>
          </a:p>
        </p:txBody>
      </p:sp>
    </p:spTree>
    <p:extLst>
      <p:ext uri="{BB962C8B-B14F-4D97-AF65-F5344CB8AC3E}">
        <p14:creationId xmlns:p14="http://schemas.microsoft.com/office/powerpoint/2010/main" val="37276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15</a:t>
            </a:fld>
            <a:endParaRPr lang="en-US" dirty="0"/>
          </a:p>
        </p:txBody>
      </p:sp>
    </p:spTree>
    <p:extLst>
      <p:ext uri="{BB962C8B-B14F-4D97-AF65-F5344CB8AC3E}">
        <p14:creationId xmlns:p14="http://schemas.microsoft.com/office/powerpoint/2010/main" val="39162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16</a:t>
            </a:fld>
            <a:endParaRPr lang="en-US" dirty="0"/>
          </a:p>
        </p:txBody>
      </p:sp>
    </p:spTree>
    <p:extLst>
      <p:ext uri="{BB962C8B-B14F-4D97-AF65-F5344CB8AC3E}">
        <p14:creationId xmlns:p14="http://schemas.microsoft.com/office/powerpoint/2010/main" val="387193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93F48-28FC-5446-B693-64BAD680F382}" type="slidenum">
              <a:rPr lang="en-US" smtClean="0"/>
              <a:pPr/>
              <a:t>‹#›</a:t>
            </a:fld>
            <a:endParaRPr lang="en-US" dirty="0"/>
          </a:p>
        </p:txBody>
      </p:sp>
    </p:spTree>
    <p:extLst>
      <p:ext uri="{BB962C8B-B14F-4D97-AF65-F5344CB8AC3E}">
        <p14:creationId xmlns:p14="http://schemas.microsoft.com/office/powerpoint/2010/main" val="5304948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56FD929-D66C-F64C-AB83-3493231E142C}"/>
              </a:ext>
            </a:extLst>
          </p:cNvPr>
          <p:cNvSpPr>
            <a:spLocks noGrp="1"/>
          </p:cNvSpPr>
          <p:nvPr>
            <p:ph type="title"/>
          </p:nvPr>
        </p:nvSpPr>
        <p:spPr>
          <a:xfrm>
            <a:off x="628650" y="95715"/>
            <a:ext cx="7886700" cy="994172"/>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5" name="Text Placeholder 5"/>
          <p:cNvSpPr>
            <a:spLocks noGrp="1"/>
          </p:cNvSpPr>
          <p:nvPr>
            <p:ph type="body" sz="quarter" idx="11"/>
          </p:nvPr>
        </p:nvSpPr>
        <p:spPr>
          <a:xfrm>
            <a:off x="626269" y="1346148"/>
            <a:ext cx="7891463" cy="2810968"/>
          </a:xfrm>
          <a:prstGeom prst="rect">
            <a:avLst/>
          </a:prstGeom>
        </p:spPr>
        <p:txBody>
          <a:bodyPr/>
          <a:lstStyle>
            <a:lvl1pPr marL="342900" indent="-3429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4" name="Footer Placeholder 3">
            <a:extLst>
              <a:ext uri="{FF2B5EF4-FFF2-40B4-BE49-F238E27FC236}">
                <a16:creationId xmlns:a16="http://schemas.microsoft.com/office/drawing/2014/main" id="{7CB9BF23-1B49-3240-B254-AE53366CEBF8}"/>
              </a:ext>
              <a:ext uri="{C183D7F6-B498-43B3-948B-1728B52AA6E4}">
                <adec:decorative xmlns:adec="http://schemas.microsoft.com/office/drawing/2017/decorative" val="1"/>
              </a:ext>
            </a:extLst>
          </p:cNvPr>
          <p:cNvSpPr>
            <a:spLocks noGrp="1"/>
          </p:cNvSpPr>
          <p:nvPr>
            <p:ph type="ftr" sz="quarter" idx="13"/>
          </p:nvPr>
        </p:nvSpPr>
        <p:spPr>
          <a:xfrm>
            <a:off x="0" y="4817778"/>
            <a:ext cx="8648192" cy="348457"/>
          </a:xfrm>
        </p:spPr>
        <p:txBody>
          <a:bodyPr/>
          <a:lstStyle>
            <a:lvl1pPr algn="l">
              <a:defRPr sz="600">
                <a:solidFill>
                  <a:schemeClr val="tx1"/>
                </a:solidFill>
                <a:latin typeface="Segoe UI" panose="020B0502040204020203" pitchFamily="34" charset="0"/>
                <a:cs typeface="Segoe UI" panose="020B0502040204020203" pitchFamily="34" charset="0"/>
              </a:defRPr>
            </a:lvl1pPr>
          </a:lstStyle>
          <a:p>
            <a:r>
              <a:rPr lang="en-US" i="1" dirty="0">
                <a:ea typeface="Calibri" panose="020F0502020204030204" pitchFamily="34" charset="0"/>
              </a:rPr>
              <a:t>CLOSE HOLD – DO NOT SHARE</a:t>
            </a:r>
            <a:r>
              <a:rPr lang="en-US" dirty="0">
                <a:ea typeface="Calibri" panose="020F0502020204030204" pitchFamily="34" charset="0"/>
              </a:rPr>
              <a:t>. </a:t>
            </a:r>
            <a:r>
              <a:rPr lang="en-US" i="1" dirty="0">
                <a:ea typeface="Calibri" panose="020F0502020204030204" pitchFamily="34" charset="0"/>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dirty="0"/>
          </a:p>
        </p:txBody>
      </p:sp>
      <p:sp>
        <p:nvSpPr>
          <p:cNvPr id="7" name="Slide Number Placeholder 6">
            <a:extLst>
              <a:ext uri="{FF2B5EF4-FFF2-40B4-BE49-F238E27FC236}">
                <a16:creationId xmlns:a16="http://schemas.microsoft.com/office/drawing/2014/main" id="{33CEC613-7FA1-C147-902E-D538152DAE28}"/>
              </a:ext>
              <a:ext uri="{C183D7F6-B498-43B3-948B-1728B52AA6E4}">
                <adec:decorative xmlns:adec="http://schemas.microsoft.com/office/drawing/2017/decorative" val="1"/>
              </a:ext>
            </a:extLst>
          </p:cNvPr>
          <p:cNvSpPr>
            <a:spLocks noGrp="1"/>
          </p:cNvSpPr>
          <p:nvPr>
            <p:ph type="sldNum" sz="quarter" idx="14"/>
          </p:nvPr>
        </p:nvSpPr>
        <p:spPr>
          <a:xfrm>
            <a:off x="7002526" y="4816031"/>
            <a:ext cx="2057400" cy="273844"/>
          </a:xfrm>
        </p:spPr>
        <p:txBody>
          <a:bodyPr/>
          <a:lstStyle>
            <a:lvl1pPr>
              <a:defRPr>
                <a:latin typeface="Segoe UI" panose="020B0502040204020203" pitchFamily="34" charset="0"/>
                <a:cs typeface="Segoe UI" panose="020B0502040204020203" pitchFamily="34" charset="0"/>
              </a:defRPr>
            </a:lvl1pPr>
          </a:lstStyle>
          <a:p>
            <a:fld id="{A8293F48-28FC-5446-B693-64BAD680F382}" type="slidenum">
              <a:rPr lang="en-US" smtClean="0"/>
              <a:pPr/>
              <a:t>‹#›</a:t>
            </a:fld>
            <a:endParaRPr lang="en-US" dirty="0"/>
          </a:p>
        </p:txBody>
      </p:sp>
    </p:spTree>
    <p:extLst>
      <p:ext uri="{BB962C8B-B14F-4D97-AF65-F5344CB8AC3E}">
        <p14:creationId xmlns:p14="http://schemas.microsoft.com/office/powerpoint/2010/main" val="304706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p:cNvSpPr/>
          <p:nvPr userDrawn="1"/>
        </p:nvSpPr>
        <p:spPr>
          <a:xfrm>
            <a:off x="0" y="1354238"/>
            <a:ext cx="9144000" cy="279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descr="CMS Logo – Centers for Medicare &amp; Medicaid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526947"/>
            <a:ext cx="1381125" cy="480632"/>
          </a:xfrm>
          <a:prstGeom prst="rect">
            <a:avLst/>
          </a:prstGeom>
        </p:spPr>
      </p:pic>
      <p:sp>
        <p:nvSpPr>
          <p:cNvPr id="5" name="Text Placeholder 5"/>
          <p:cNvSpPr>
            <a:spLocks noGrp="1"/>
          </p:cNvSpPr>
          <p:nvPr>
            <p:ph type="body" sz="quarter" idx="11" hasCustomPrompt="1"/>
          </p:nvPr>
        </p:nvSpPr>
        <p:spPr>
          <a:xfrm>
            <a:off x="3194613" y="1760815"/>
            <a:ext cx="5324354" cy="1978072"/>
          </a:xfrm>
          <a:prstGeom prst="rect">
            <a:avLst/>
          </a:prstGeom>
        </p:spPr>
        <p:txBody>
          <a:bodyPr/>
          <a:lstStyle>
            <a:lvl1pPr marL="0" indent="0">
              <a:buNone/>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Subtitle</a:t>
            </a:r>
          </a:p>
        </p:txBody>
      </p:sp>
      <p:sp>
        <p:nvSpPr>
          <p:cNvPr id="2" name="Title 1">
            <a:extLst>
              <a:ext uri="{FF2B5EF4-FFF2-40B4-BE49-F238E27FC236}">
                <a16:creationId xmlns:a16="http://schemas.microsoft.com/office/drawing/2014/main" id="{37F2E81F-8495-2946-BF21-1E3B2F03C44F}"/>
              </a:ext>
            </a:extLst>
          </p:cNvPr>
          <p:cNvSpPr>
            <a:spLocks noGrp="1"/>
          </p:cNvSpPr>
          <p:nvPr>
            <p:ph type="title"/>
          </p:nvPr>
        </p:nvSpPr>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282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A46B-BF94-4DE4-8A25-C37DA298C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9DFB5-D9BD-4DAD-BBBE-3A97DC2B024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0893531-0823-4CD6-8C71-9D34EE3940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CC5C18-4ADE-43BE-A4FE-49635B224A41}"/>
              </a:ext>
            </a:extLst>
          </p:cNvPr>
          <p:cNvSpPr>
            <a:spLocks noGrp="1"/>
          </p:cNvSpPr>
          <p:nvPr>
            <p:ph type="sldNum" sz="quarter" idx="12"/>
          </p:nvPr>
        </p:nvSpPr>
        <p:spPr/>
        <p:txBody>
          <a:bodyPr/>
          <a:lstStyle/>
          <a:p>
            <a:fld id="{A8293F48-28FC-5446-B693-64BAD680F382}" type="slidenum">
              <a:rPr lang="en-US" smtClean="0"/>
              <a:pPr/>
              <a:t>‹#›</a:t>
            </a:fld>
            <a:endParaRPr lang="en-US" dirty="0"/>
          </a:p>
        </p:txBody>
      </p:sp>
    </p:spTree>
    <p:extLst>
      <p:ext uri="{BB962C8B-B14F-4D97-AF65-F5344CB8AC3E}">
        <p14:creationId xmlns:p14="http://schemas.microsoft.com/office/powerpoint/2010/main" val="119811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2"/>
            <a:ext cx="9143999" cy="5143499"/>
          </a:xfrm>
          <a:prstGeom prst="rect">
            <a:avLst/>
          </a:prstGeom>
        </p:spPr>
      </p:pic>
      <p:sp>
        <p:nvSpPr>
          <p:cNvPr id="17" name="bg object 17"/>
          <p:cNvSpPr/>
          <p:nvPr/>
        </p:nvSpPr>
        <p:spPr>
          <a:xfrm>
            <a:off x="0" y="1354075"/>
            <a:ext cx="9144000" cy="2791460"/>
          </a:xfrm>
          <a:custGeom>
            <a:avLst/>
            <a:gdLst/>
            <a:ahLst/>
            <a:cxnLst/>
            <a:rect l="l" t="t" r="r" b="b"/>
            <a:pathLst>
              <a:path w="9144000" h="2791460">
                <a:moveTo>
                  <a:pt x="9144000" y="0"/>
                </a:moveTo>
                <a:lnTo>
                  <a:pt x="0" y="0"/>
                </a:lnTo>
                <a:lnTo>
                  <a:pt x="0" y="2791206"/>
                </a:lnTo>
                <a:lnTo>
                  <a:pt x="9144000" y="2791206"/>
                </a:lnTo>
                <a:lnTo>
                  <a:pt x="9144000" y="0"/>
                </a:lnTo>
                <a:close/>
              </a:path>
            </a:pathLst>
          </a:custGeom>
          <a:solidFill>
            <a:srgbClr val="FFFFFF"/>
          </a:solidFill>
        </p:spPr>
        <p:txBody>
          <a:bodyPr wrap="square" lIns="0" tIns="0" rIns="0" bIns="0" rtlCol="0"/>
          <a:lstStyle/>
          <a:p>
            <a:endParaRPr sz="1800"/>
          </a:p>
        </p:txBody>
      </p:sp>
      <p:pic>
        <p:nvPicPr>
          <p:cNvPr id="18" name="bg object 18"/>
          <p:cNvPicPr/>
          <p:nvPr/>
        </p:nvPicPr>
        <p:blipFill>
          <a:blip r:embed="rId3" cstate="print"/>
          <a:stretch>
            <a:fillRect/>
          </a:stretch>
        </p:blipFill>
        <p:spPr>
          <a:xfrm>
            <a:off x="7572756" y="4528558"/>
            <a:ext cx="1379950" cy="475430"/>
          </a:xfrm>
          <a:prstGeom prst="rect">
            <a:avLst/>
          </a:prstGeom>
        </p:spPr>
      </p:pic>
      <p:sp>
        <p:nvSpPr>
          <p:cNvPr id="2" name="Holder 2"/>
          <p:cNvSpPr>
            <a:spLocks noGrp="1"/>
          </p:cNvSpPr>
          <p:nvPr>
            <p:ph type="ctrTitle"/>
          </p:nvPr>
        </p:nvSpPr>
        <p:spPr>
          <a:xfrm>
            <a:off x="176471" y="1514175"/>
            <a:ext cx="8791059" cy="45704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76471" y="2912312"/>
            <a:ext cx="8791059" cy="29084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A7944AF-E541-4D1F-B41D-3E4BD73B62C9}" type="datetime1">
              <a:rPr lang="en-US" smtClean="0"/>
              <a:t>3/18/2026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79">
              <a:lnSpc>
                <a:spcPts val="955"/>
              </a:lnSpc>
            </a:pPr>
            <a:fld id="{81D60167-4931-47E6-BA6A-407CBD079E47}" type="slidenum">
              <a:rPr lang="en-US" smtClean="0"/>
              <a:pPr marL="95879">
                <a:lnSpc>
                  <a:spcPts val="955"/>
                </a:lnSpc>
              </a:pPr>
              <a:t>‹#›</a:t>
            </a:fld>
            <a:endParaRPr lang="en-US"/>
          </a:p>
        </p:txBody>
      </p:sp>
    </p:spTree>
    <p:extLst>
      <p:ext uri="{BB962C8B-B14F-4D97-AF65-F5344CB8AC3E}">
        <p14:creationId xmlns:p14="http://schemas.microsoft.com/office/powerpoint/2010/main" val="397722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293F48-28FC-5446-B693-64BAD680F382}" type="slidenum">
              <a:rPr lang="en-US" smtClean="0"/>
              <a:pPr/>
              <a:t>‹#›</a:t>
            </a:fld>
            <a:endParaRPr lang="en-US" dirty="0"/>
          </a:p>
        </p:txBody>
      </p:sp>
      <p:pic>
        <p:nvPicPr>
          <p:cNvPr id="7" name="Picture 6">
            <a:extLst>
              <a:ext uri="{FF2B5EF4-FFF2-40B4-BE49-F238E27FC236}">
                <a16:creationId xmlns:a16="http://schemas.microsoft.com/office/drawing/2014/main" id="{9B43FF4D-595E-BD47-BC30-0A613B08E3C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Centers for Medicare &amp; Medicaid Services logo" title="CMS Logo">
            <a:extLst>
              <a:ext uri="{FF2B5EF4-FFF2-40B4-BE49-F238E27FC236}">
                <a16:creationId xmlns:a16="http://schemas.microsoft.com/office/drawing/2014/main" id="{717B5BD8-DA40-894D-BDE7-C7B207BCCF2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476375" y="1431293"/>
            <a:ext cx="5473208" cy="1904676"/>
          </a:xfrm>
          <a:prstGeom prst="rect">
            <a:avLst/>
          </a:prstGeom>
        </p:spPr>
      </p:pic>
    </p:spTree>
    <p:extLst>
      <p:ext uri="{BB962C8B-B14F-4D97-AF65-F5344CB8AC3E}">
        <p14:creationId xmlns:p14="http://schemas.microsoft.com/office/powerpoint/2010/main" val="1110954349"/>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50" r:id="rId3"/>
    <p:sldLayoutId id="2147483753" r:id="rId4"/>
    <p:sldLayoutId id="2147483754" r:id="rId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ipr.com/PacNpnSearch.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ip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ata.healthcare.gov/ffm_ab_registration_lis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ipr.com/licensing-center/add-a-line-of-author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healthcare.gov/AB-NIPR-Health-Line-Of-Authorit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ata.healthcare.gov/ab-registration-completion-list" TargetMode="External"/><Relationship Id="rId4" Type="http://schemas.openxmlformats.org/officeDocument/2006/relationships/hyperlink" Target="https://nipr.com/licensing-center/add-a-line-of-authorit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data.healthcare.gov/ffm_ab_registration_lis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mailto:FFMProducer-AssisterHelpDesk@cms.hhs.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data.healthcare.gov/ffm_ab_registration_lists"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hyperlink" Target="https://data.healthcare.gov/ffm_ab_registration_lis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mailto:FFMProducer-AssisterHelpDesk@cms.hhs.gov" TargetMode="External"/><Relationship Id="rId4" Type="http://schemas.openxmlformats.org/officeDocument/2006/relationships/hyperlink" Target="https://data.healthcare.gov/ab-registration-tracke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97730" y="1481021"/>
            <a:ext cx="8937213" cy="2581463"/>
          </a:xfrm>
        </p:spPr>
        <p:txBody>
          <a:bodyPr vert="horz" lIns="91440" tIns="45720" rIns="91440" bIns="45720" rtlCol="0" anchor="t">
            <a:normAutofit fontScale="25000" lnSpcReduction="20000"/>
          </a:bodyPr>
          <a:lstStyle/>
          <a:p>
            <a:pPr>
              <a:lnSpc>
                <a:spcPct val="120000"/>
              </a:lnSpc>
              <a:spcBef>
                <a:spcPts val="0"/>
              </a:spcBef>
            </a:pPr>
            <a:r>
              <a:rPr lang="en-US" sz="12800" b="1" spc="-150" dirty="0">
                <a:solidFill>
                  <a:srgbClr val="1E3762"/>
                </a:solidFill>
                <a:latin typeface="Segoe UI" panose="020B0502040204020203" pitchFamily="34" charset="0"/>
                <a:ea typeface="+mn-ea"/>
                <a:cs typeface="Segoe UI" panose="020B0502040204020203" pitchFamily="34" charset="0"/>
              </a:rPr>
              <a:t>Plan Year </a:t>
            </a:r>
            <a:r>
              <a:rPr lang="en-US" sz="12800" b="1" spc="-150" dirty="0">
                <a:solidFill>
                  <a:srgbClr val="112E51"/>
                </a:solidFill>
                <a:latin typeface="Segoe UI" panose="020B0502040204020203" pitchFamily="34" charset="0"/>
                <a:ea typeface="+mn-ea"/>
                <a:cs typeface="Segoe UI" panose="020B0502040204020203" pitchFamily="34" charset="0"/>
              </a:rPr>
              <a:t>2026</a:t>
            </a:r>
            <a:r>
              <a:rPr lang="en-US" sz="12800" b="1" spc="-150" dirty="0">
                <a:solidFill>
                  <a:srgbClr val="1E3762"/>
                </a:solidFill>
                <a:latin typeface="Segoe UI" panose="020B0502040204020203" pitchFamily="34" charset="0"/>
                <a:ea typeface="+mn-ea"/>
                <a:cs typeface="Segoe UI" panose="020B0502040204020203" pitchFamily="34" charset="0"/>
              </a:rPr>
              <a:t> Health Insurance Marketplace® Registration and Training for Returning Agents and Brokers</a:t>
            </a:r>
            <a:endParaRPr lang="en-US" sz="12800" b="1" spc="-150" dirty="0">
              <a:solidFill>
                <a:srgbClr val="004986"/>
              </a:solidFill>
              <a:latin typeface="Segoe UI" panose="020B0502040204020203" pitchFamily="34" charset="0"/>
              <a:cs typeface="Segoe UI" panose="020B0502040204020203" pitchFamily="34" charset="0"/>
            </a:endParaRPr>
          </a:p>
          <a:p>
            <a:pPr>
              <a:lnSpc>
                <a:spcPct val="120000"/>
              </a:lnSpc>
              <a:spcBef>
                <a:spcPts val="600"/>
              </a:spcBef>
            </a:pPr>
            <a:r>
              <a:rPr lang="en-US" sz="4900" spc="102" dirty="0">
                <a:solidFill>
                  <a:schemeClr val="accent1">
                    <a:lumMod val="75000"/>
                  </a:schemeClr>
                </a:solidFill>
                <a:latin typeface="Segoe UI" panose="020B0502040204020203" pitchFamily="34" charset="0"/>
                <a:ea typeface="+mn-ea"/>
                <a:cs typeface="Segoe UI" panose="020B0502040204020203" pitchFamily="34" charset="0"/>
              </a:rPr>
              <a:t>Centers for Medicare &amp; Medicaid Services (CMS)</a:t>
            </a:r>
          </a:p>
          <a:p>
            <a:pPr>
              <a:lnSpc>
                <a:spcPct val="120000"/>
              </a:lnSpc>
              <a:spcBef>
                <a:spcPts val="0"/>
              </a:spcBef>
            </a:pPr>
            <a:r>
              <a:rPr lang="en-US" sz="4900" spc="102" dirty="0">
                <a:solidFill>
                  <a:schemeClr val="accent1">
                    <a:lumMod val="75000"/>
                  </a:schemeClr>
                </a:solidFill>
                <a:latin typeface="Segoe UI" panose="020B0502040204020203" pitchFamily="34" charset="0"/>
                <a:ea typeface="+mn-ea"/>
                <a:cs typeface="Segoe UI" panose="020B0502040204020203" pitchFamily="34" charset="0"/>
              </a:rPr>
              <a:t>Center for Consumer Information &amp; Insurance Oversight (CCIIO)</a:t>
            </a:r>
            <a:endParaRPr lang="en-US" sz="4900" spc="102" dirty="0">
              <a:solidFill>
                <a:schemeClr val="bg2">
                  <a:lumMod val="50000"/>
                </a:schemeClr>
              </a:solidFill>
              <a:latin typeface="Segoe UI" panose="020B0502040204020203" pitchFamily="34" charset="0"/>
              <a:ea typeface="+mn-ea"/>
              <a:cs typeface="Segoe UI" panose="020B0502040204020203" pitchFamily="34" charset="0"/>
            </a:endParaRPr>
          </a:p>
          <a:p>
            <a:pPr>
              <a:lnSpc>
                <a:spcPct val="120000"/>
              </a:lnSpc>
              <a:spcBef>
                <a:spcPts val="600"/>
              </a:spcBef>
            </a:pPr>
            <a:r>
              <a:rPr lang="en-US" sz="4800" i="1" spc="136" dirty="0">
                <a:solidFill>
                  <a:schemeClr val="bg2">
                    <a:lumMod val="50000"/>
                  </a:schemeClr>
                </a:solidFill>
                <a:latin typeface="Segoe UI"/>
                <a:ea typeface="+mn-ea"/>
                <a:cs typeface="Segoe UI"/>
              </a:rPr>
              <a:t>September 18, 2025</a:t>
            </a:r>
          </a:p>
          <a:p>
            <a:pPr>
              <a:lnSpc>
                <a:spcPct val="120000"/>
              </a:lnSpc>
              <a:spcBef>
                <a:spcPts val="0"/>
              </a:spcBef>
            </a:pPr>
            <a:endParaRPr lang="en-US" sz="6000" spc="102" dirty="0">
              <a:solidFill>
                <a:schemeClr val="bg2">
                  <a:lumMod val="50000"/>
                </a:schemeClr>
              </a:solidFill>
              <a:latin typeface="Segoe UI" panose="020B0502040204020203" pitchFamily="34" charset="0"/>
              <a:ea typeface="+mn-ea"/>
              <a:cs typeface="Segoe UI" panose="020B0502040204020203" pitchFamily="34" charset="0"/>
            </a:endParaRPr>
          </a:p>
        </p:txBody>
      </p:sp>
      <p:pic>
        <p:nvPicPr>
          <p:cNvPr id="3" name="Picture 2" descr="Logo&#10;&#10;Description automatically generated">
            <a:extLst>
              <a:ext uri="{FF2B5EF4-FFF2-40B4-BE49-F238E27FC236}">
                <a16:creationId xmlns:a16="http://schemas.microsoft.com/office/drawing/2014/main" id="{430C0345-53A2-6EE0-E81B-4DB8B8072307}"/>
              </a:ext>
            </a:extLst>
          </p:cNvPr>
          <p:cNvPicPr>
            <a:picLocks noChangeAspect="1"/>
          </p:cNvPicPr>
          <p:nvPr/>
        </p:nvPicPr>
        <p:blipFill>
          <a:blip r:embed="rId2"/>
          <a:stretch>
            <a:fillRect/>
          </a:stretch>
        </p:blipFill>
        <p:spPr>
          <a:xfrm>
            <a:off x="8545007" y="3660148"/>
            <a:ext cx="489936" cy="402336"/>
          </a:xfrm>
          <a:prstGeom prst="rect">
            <a:avLst/>
          </a:prstGeom>
        </p:spPr>
      </p:pic>
    </p:spTree>
    <p:extLst>
      <p:ext uri="{BB962C8B-B14F-4D97-AF65-F5344CB8AC3E}">
        <p14:creationId xmlns:p14="http://schemas.microsoft.com/office/powerpoint/2010/main" val="293024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rmAutofit/>
          </a:bodyPr>
          <a:lstStyle/>
          <a:p>
            <a:r>
              <a:rPr lang="en-US" sz="2400" dirty="0"/>
              <a:t>Step 1: Update the Agent and Broker Profile in the MLMS via the CMS Enterprise Portal</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10</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CBF294B1-93C0-1F95-8795-777428849D11}"/>
              </a:ext>
            </a:extLst>
          </p:cNvPr>
          <p:cNvSpPr txBox="1"/>
          <p:nvPr/>
        </p:nvSpPr>
        <p:spPr>
          <a:xfrm>
            <a:off x="228600" y="1069848"/>
            <a:ext cx="8686800" cy="2262158"/>
          </a:xfrm>
          <a:prstGeom prst="rect">
            <a:avLst/>
          </a:prstGeom>
          <a:noFill/>
        </p:spPr>
        <p:txBody>
          <a:bodyPr wrap="square">
            <a:spAutoFit/>
          </a:bodyPr>
          <a:lstStyle/>
          <a:p>
            <a:r>
              <a:rPr lang="en-US" sz="1400" dirty="0">
                <a:latin typeface="Segoe UI" panose="020B0502040204020203" pitchFamily="34" charset="0"/>
                <a:cs typeface="Segoe UI" panose="020B0502040204020203" pitchFamily="34" charset="0"/>
              </a:rPr>
              <a:t>To participate in the Marketplace for Plan Year 2026, agents and brokers must complete the following actions:</a:t>
            </a:r>
          </a:p>
          <a:p>
            <a:endParaRPr lang="en-US" sz="1400" dirty="0">
              <a:latin typeface="Segoe UI" panose="020B0502040204020203" pitchFamily="34" charset="0"/>
              <a:cs typeface="Segoe UI" panose="020B0502040204020203" pitchFamily="34" charset="0"/>
            </a:endParaRPr>
          </a:p>
          <a:p>
            <a:pPr marL="342900" indent="-342900">
              <a:spcAft>
                <a:spcPts val="600"/>
              </a:spcAft>
              <a:buFont typeface="+mj-lt"/>
              <a:buAutoNum type="arabicPeriod"/>
            </a:pPr>
            <a:r>
              <a:rPr lang="en-US" sz="1400" b="1" dirty="0">
                <a:solidFill>
                  <a:srgbClr val="003399"/>
                </a:solidFill>
                <a:latin typeface="Segoe UI" panose="020B0502040204020203" pitchFamily="34" charset="0"/>
                <a:cs typeface="Segoe UI" panose="020B0502040204020203" pitchFamily="34" charset="0"/>
              </a:rPr>
              <a:t>Update the Agent and Broker Profile in the MLMS via the CMS Enterprise Portal.</a:t>
            </a:r>
            <a:r>
              <a:rPr lang="en-US" sz="1400" dirty="0">
                <a:solidFill>
                  <a:srgbClr val="003399"/>
                </a:solidFill>
                <a:latin typeface="Segoe UI" panose="020B0502040204020203" pitchFamily="34" charset="0"/>
                <a:cs typeface="Segoe UI" panose="020B0502040204020203" pitchFamily="34" charset="0"/>
              </a:rPr>
              <a:t>	</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Confirm completion of all registration steps by logging back in to the “Agent and Broker Registration Status” page on the CMS Enterprise Portal and printing the completion certificate.</a:t>
            </a:r>
          </a:p>
        </p:txBody>
      </p:sp>
    </p:spTree>
    <p:extLst>
      <p:ext uri="{BB962C8B-B14F-4D97-AF65-F5344CB8AC3E}">
        <p14:creationId xmlns:p14="http://schemas.microsoft.com/office/powerpoint/2010/main" val="192985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11</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Clr>
                <a:schemeClr val="tx1"/>
              </a:buClr>
              <a:buFont typeface="Segoe UI" panose="020B0502040204020203" pitchFamily="34" charset="0"/>
              <a:buChar char="»"/>
            </a:pPr>
            <a:r>
              <a:rPr lang="en-US" sz="1400" b="1" dirty="0">
                <a:solidFill>
                  <a:srgbClr val="003399"/>
                </a:solidFill>
                <a:latin typeface="Segoe UI" panose="020B0502040204020203" pitchFamily="34" charset="0"/>
                <a:cs typeface="Segoe UI" panose="020B0502040204020203" pitchFamily="34" charset="0"/>
              </a:rPr>
              <a:t>Multi-factor Authentication (MFA)</a:t>
            </a:r>
            <a:r>
              <a:rPr lang="en-US" sz="1400" dirty="0">
                <a:latin typeface="Segoe UI" panose="020B0502040204020203" pitchFamily="34" charset="0"/>
                <a:cs typeface="Segoe UI" panose="020B0502040204020203" pitchFamily="34" charset="0"/>
              </a:rPr>
              <a:t> is required for all agents and brokers. If an agent or broker has not already done so, they will be prompted to select an MFA device when they log in to the CMS Enterprise Portal. The agent or broker will receive a code through this device each time they log in. </a:t>
            </a:r>
          </a:p>
        </p:txBody>
      </p:sp>
      <p:pic>
        <p:nvPicPr>
          <p:cNvPr id="4" name="Picture 3" descr="Graphical user interface, text, application&#10;&#10;Description automatically generated">
            <a:extLst>
              <a:ext uri="{FF2B5EF4-FFF2-40B4-BE49-F238E27FC236}">
                <a16:creationId xmlns:a16="http://schemas.microsoft.com/office/drawing/2014/main" id="{F43CFAED-B79E-4DDA-5569-EFD9DB2F35FA}"/>
              </a:ext>
            </a:extLst>
          </p:cNvPr>
          <p:cNvPicPr>
            <a:picLocks noChangeAspect="1"/>
          </p:cNvPicPr>
          <p:nvPr/>
        </p:nvPicPr>
        <p:blipFill>
          <a:blip r:embed="rId3"/>
          <a:stretch>
            <a:fillRect/>
          </a:stretch>
        </p:blipFill>
        <p:spPr>
          <a:xfrm>
            <a:off x="2956730" y="1946405"/>
            <a:ext cx="3230540" cy="2881627"/>
          </a:xfrm>
          <a:prstGeom prst="rect">
            <a:avLst/>
          </a:prstGeom>
          <a:ln w="9525">
            <a:solidFill>
              <a:srgbClr val="000054"/>
            </a:solid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409E7771-91CE-41FD-DEC1-A279DF4A60D4}"/>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spTree>
    <p:extLst>
      <p:ext uri="{BB962C8B-B14F-4D97-AF65-F5344CB8AC3E}">
        <p14:creationId xmlns:p14="http://schemas.microsoft.com/office/powerpoint/2010/main" val="87753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3041294"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To access both the CMS-developed training and training offered through the HHS-approved vendor, click the </a:t>
            </a:r>
            <a:r>
              <a:rPr lang="en-US" sz="1400" b="1" dirty="0">
                <a:solidFill>
                  <a:srgbClr val="003399"/>
                </a:solidFill>
                <a:latin typeface="Segoe UI" panose="020B0502040204020203" pitchFamily="34" charset="0"/>
                <a:cs typeface="Segoe UI" panose="020B0502040204020203" pitchFamily="34" charset="0"/>
              </a:rPr>
              <a:t>Marketplace Training – Agent Broker</a:t>
            </a:r>
            <a:r>
              <a:rPr lang="en-US" sz="1400" dirty="0">
                <a:solidFill>
                  <a:srgbClr val="003399"/>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tile and select either the MLMS Training or Vendor Training option.*</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If agents and brokers select the Vendor Training option, they will be re-directed to the HHS-approved vendor’s website.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12</a:t>
            </a:fld>
            <a:endParaRPr lang="en-US" dirty="0"/>
          </a:p>
        </p:txBody>
      </p:sp>
      <p:sp>
        <p:nvSpPr>
          <p:cNvPr id="15" name="Rectangle 14">
            <a:extLst>
              <a:ext uri="{FF2B5EF4-FFF2-40B4-BE49-F238E27FC236}">
                <a16:creationId xmlns:a16="http://schemas.microsoft.com/office/drawing/2014/main" id="{5AABC7A1-3325-9E0F-D308-70D552DC19A0}"/>
              </a:ext>
            </a:extLst>
          </p:cNvPr>
          <p:cNvSpPr/>
          <p:nvPr/>
        </p:nvSpPr>
        <p:spPr>
          <a:xfrm>
            <a:off x="4761113" y="2218643"/>
            <a:ext cx="163502" cy="8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A5C4538-B088-2E16-046F-C803B5798137}"/>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3" name="Group 2">
            <a:extLst>
              <a:ext uri="{FF2B5EF4-FFF2-40B4-BE49-F238E27FC236}">
                <a16:creationId xmlns:a16="http://schemas.microsoft.com/office/drawing/2014/main" id="{814FDC92-9BCE-6E12-E157-54A733076C77}"/>
              </a:ext>
            </a:extLst>
          </p:cNvPr>
          <p:cNvGrpSpPr/>
          <p:nvPr/>
        </p:nvGrpSpPr>
        <p:grpSpPr>
          <a:xfrm>
            <a:off x="3500584" y="1335301"/>
            <a:ext cx="5214257" cy="3078117"/>
            <a:chOff x="2077454" y="2400680"/>
            <a:chExt cx="5319961" cy="2547931"/>
          </a:xfrm>
        </p:grpSpPr>
        <p:pic>
          <p:nvPicPr>
            <p:cNvPr id="2" name="Picture 2" descr="A screenshot of a computer&#10;&#10;Description automatically generated">
              <a:extLst>
                <a:ext uri="{FF2B5EF4-FFF2-40B4-BE49-F238E27FC236}">
                  <a16:creationId xmlns:a16="http://schemas.microsoft.com/office/drawing/2014/main" id="{B2E57C4F-7345-2D4E-EAF2-B53F05DC6DCF}"/>
                </a:ext>
              </a:extLst>
            </p:cNvPr>
            <p:cNvPicPr>
              <a:picLocks noChangeAspect="1"/>
            </p:cNvPicPr>
            <p:nvPr/>
          </p:nvPicPr>
          <p:blipFill>
            <a:blip r:embed="rId3"/>
            <a:stretch>
              <a:fillRect/>
            </a:stretch>
          </p:blipFill>
          <p:spPr>
            <a:xfrm>
              <a:off x="2077454" y="2400680"/>
              <a:ext cx="5319961" cy="2547931"/>
            </a:xfrm>
            <a:prstGeom prst="rect">
              <a:avLst/>
            </a:prstGeom>
            <a:ln>
              <a:solidFill>
                <a:srgbClr val="000054"/>
              </a:solidFill>
            </a:ln>
            <a:effectLst>
              <a:outerShdw blurRad="292100" dist="139700" dir="2700000" algn="tl" rotWithShape="0">
                <a:srgbClr val="333333">
                  <a:alpha val="65000"/>
                </a:srgbClr>
              </a:outerShdw>
            </a:effectLst>
          </p:spPr>
        </p:pic>
        <p:sp>
          <p:nvSpPr>
            <p:cNvPr id="5" name="Arrow: Down 4">
              <a:extLst>
                <a:ext uri="{FF2B5EF4-FFF2-40B4-BE49-F238E27FC236}">
                  <a16:creationId xmlns:a16="http://schemas.microsoft.com/office/drawing/2014/main" id="{5FE2DDAB-F653-29F1-8600-975484389C9C}"/>
                </a:ext>
              </a:extLst>
            </p:cNvPr>
            <p:cNvSpPr/>
            <p:nvPr/>
          </p:nvSpPr>
          <p:spPr>
            <a:xfrm rot="16200000">
              <a:off x="3179848" y="3188860"/>
              <a:ext cx="182459" cy="569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E04B50-70D1-85DA-097C-AFC4CC9DC760}"/>
                </a:ext>
              </a:extLst>
            </p:cNvPr>
            <p:cNvSpPr txBox="1"/>
            <p:nvPr/>
          </p:nvSpPr>
          <p:spPr>
            <a:xfrm>
              <a:off x="2256269" y="3935727"/>
              <a:ext cx="4960102" cy="146726"/>
            </a:xfrm>
            <a:prstGeom prst="rect">
              <a:avLst/>
            </a:prstGeom>
            <a:noFill/>
            <a:ln w="19050">
              <a:solidFill>
                <a:srgbClr val="C0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78BCA83D-C72C-6419-6929-7AECDF674CBF}"/>
                </a:ext>
              </a:extLst>
            </p:cNvPr>
            <p:cNvSpPr txBox="1"/>
            <p:nvPr/>
          </p:nvSpPr>
          <p:spPr>
            <a:xfrm>
              <a:off x="2262643" y="4617010"/>
              <a:ext cx="5020608" cy="266443"/>
            </a:xfrm>
            <a:prstGeom prst="rect">
              <a:avLst/>
            </a:prstGeom>
            <a:noFill/>
            <a:ln w="19050">
              <a:solidFill>
                <a:srgbClr val="C0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99064D31-9298-C7E6-AA0E-FB03F96809B1}"/>
                </a:ext>
              </a:extLst>
            </p:cNvPr>
            <p:cNvSpPr txBox="1"/>
            <p:nvPr/>
          </p:nvSpPr>
          <p:spPr>
            <a:xfrm>
              <a:off x="2262643" y="4402689"/>
              <a:ext cx="5014002" cy="213356"/>
            </a:xfrm>
            <a:prstGeom prst="rect">
              <a:avLst/>
            </a:prstGeom>
            <a:noFill/>
            <a:ln w="19050">
              <a:solidFill>
                <a:srgbClr val="C00000"/>
              </a:solidFill>
            </a:ln>
          </p:spPr>
          <p:txBody>
            <a:bodyPr wrap="square" rtlCol="0">
              <a:spAutoFit/>
            </a:bodyPr>
            <a:lstStyle/>
            <a:p>
              <a:endParaRPr lang="en-US" dirty="0"/>
            </a:p>
          </p:txBody>
        </p:sp>
      </p:grpSp>
      <p:sp>
        <p:nvSpPr>
          <p:cNvPr id="4" name="TextBox 3">
            <a:extLst>
              <a:ext uri="{FF2B5EF4-FFF2-40B4-BE49-F238E27FC236}">
                <a16:creationId xmlns:a16="http://schemas.microsoft.com/office/drawing/2014/main" id="{D6A17852-2ABF-ACD3-516F-6E5D6559DAB3}"/>
              </a:ext>
            </a:extLst>
          </p:cNvPr>
          <p:cNvSpPr txBox="1"/>
          <p:nvPr/>
        </p:nvSpPr>
        <p:spPr>
          <a:xfrm>
            <a:off x="348486" y="4816031"/>
            <a:ext cx="8447028" cy="230832"/>
          </a:xfrm>
          <a:prstGeom prst="rect">
            <a:avLst/>
          </a:prstGeom>
          <a:noFill/>
        </p:spPr>
        <p:txBody>
          <a:bodyPr wrap="square" lIns="91440" tIns="45720" rIns="91440" bIns="45720" anchor="t">
            <a:spAutoFit/>
          </a:bodyPr>
          <a:lstStyle/>
          <a:p>
            <a:pPr marL="0" lvl="2">
              <a:spcAft>
                <a:spcPts val="600"/>
              </a:spcAft>
              <a:defRPr/>
            </a:pPr>
            <a:r>
              <a:rPr kumimoji="0" lang="en-US" sz="900" b="0" i="1" u="none" strike="noStrike" kern="1200" cap="none" spc="0" normalizeH="0" baseline="0" dirty="0">
                <a:ln>
                  <a:noFill/>
                </a:ln>
                <a:solidFill>
                  <a:prstClr val="black"/>
                </a:solidFill>
                <a:effectLst/>
                <a:uLnTx/>
                <a:uFillTx/>
                <a:latin typeface="Segoe UI"/>
                <a:cs typeface="Segoe UI"/>
              </a:rPr>
              <a:t>*To </a:t>
            </a:r>
            <a:r>
              <a:rPr lang="en-US" sz="900" i="1" dirty="0">
                <a:latin typeface="Segoe UI"/>
                <a:cs typeface="Segoe UI"/>
              </a:rPr>
              <a:t>review and </a:t>
            </a:r>
            <a:r>
              <a:rPr lang="en-US" sz="900" i="1" dirty="0">
                <a:solidFill>
                  <a:prstClr val="black"/>
                </a:solidFill>
                <a:latin typeface="Segoe UI"/>
                <a:cs typeface="Segoe UI"/>
              </a:rPr>
              <a:t>update</a:t>
            </a:r>
            <a:r>
              <a:rPr kumimoji="0" lang="en-US" sz="900" b="0" i="1" u="none" strike="noStrike" kern="1200" cap="none" spc="0" normalizeH="0" baseline="0" dirty="0">
                <a:ln>
                  <a:noFill/>
                </a:ln>
                <a:solidFill>
                  <a:prstClr val="black"/>
                </a:solidFill>
                <a:effectLst/>
                <a:uLnTx/>
                <a:uFillTx/>
                <a:latin typeface="Segoe UI"/>
                <a:cs typeface="Segoe UI"/>
              </a:rPr>
              <a:t> their MLMS profile, agents and brokers will need to select the MLMS Training option.</a:t>
            </a:r>
          </a:p>
        </p:txBody>
      </p:sp>
    </p:spTree>
    <p:extLst>
      <p:ext uri="{BB962C8B-B14F-4D97-AF65-F5344CB8AC3E}">
        <p14:creationId xmlns:p14="http://schemas.microsoft.com/office/powerpoint/2010/main" val="102217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13</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Select a user role from the two available options.</a:t>
            </a:r>
            <a:endParaRPr lang="en-US" sz="1400" dirty="0">
              <a:latin typeface="Segoe UI" panose="020B0502040204020203" pitchFamily="34" charset="0"/>
              <a:cs typeface="Segoe UI" panose="020B0502040204020203" pitchFamily="34" charset="0"/>
            </a:endParaRP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If you do not intend to assist consumers with enrolling in Marketplace coverage, select the </a:t>
            </a:r>
            <a:r>
              <a:rPr lang="en-US" sz="1400" b="1" dirty="0">
                <a:solidFill>
                  <a:srgbClr val="003399"/>
                </a:solidFill>
                <a:latin typeface="Segoe UI"/>
                <a:cs typeface="Segoe UI"/>
              </a:rPr>
              <a:t>"Not an Agent Broker"</a:t>
            </a:r>
            <a:r>
              <a:rPr lang="en-US" sz="1400" dirty="0">
                <a:latin typeface="Segoe UI"/>
                <a:cs typeface="Segoe UI"/>
              </a:rPr>
              <a:t> role in the drop-down menu at the top of your agent/broker profile. You can return to this section of your agent/broker profile at any time to update this selection if you do intend to assist consumers with Marketplace coverage in the future. </a:t>
            </a:r>
            <a:endParaRPr lang="en-US" sz="1400" strike="noStrike" kern="1200" cap="none" spc="0" normalizeH="0" baseline="0" dirty="0">
              <a:ln>
                <a:noFill/>
              </a:ln>
              <a:effectLst/>
              <a:uLnTx/>
              <a:uFillTx/>
              <a:latin typeface="Segoe UI" panose="020B0502040204020203" pitchFamily="34" charset="0"/>
              <a:cs typeface="Segoe UI" panose="020B0502040204020203" pitchFamily="34" charset="0"/>
            </a:endParaRPr>
          </a:p>
          <a:p>
            <a:pPr marL="694690" lvl="2" indent="-347345">
              <a:lnSpc>
                <a:spcPct val="120000"/>
              </a:lnSpc>
              <a:spcBef>
                <a:spcPts val="0"/>
              </a:spcBef>
              <a:spcAft>
                <a:spcPts val="600"/>
              </a:spcAft>
              <a:buClr>
                <a:schemeClr val="tx1"/>
              </a:buClr>
              <a:buFont typeface="Courier New" panose="020B0502040204020203" pitchFamily="34" charset="0"/>
              <a:buChar char="o"/>
              <a:defRPr/>
            </a:pPr>
            <a:r>
              <a:rPr lang="en-US" sz="1400" b="1" dirty="0">
                <a:solidFill>
                  <a:srgbClr val="003399"/>
                </a:solidFill>
                <a:latin typeface="Segoe UI"/>
                <a:cs typeface="Segoe UI"/>
              </a:rPr>
              <a:t>Note: </a:t>
            </a:r>
            <a:r>
              <a:rPr lang="en-US" sz="1400" dirty="0">
                <a:latin typeface="Segoe UI"/>
                <a:cs typeface="Segoe UI"/>
              </a:rPr>
              <a:t>If you do </a:t>
            </a:r>
            <a:r>
              <a:rPr lang="en-US" sz="1400" b="1" dirty="0">
                <a:solidFill>
                  <a:srgbClr val="003399"/>
                </a:solidFill>
                <a:latin typeface="Segoe UI"/>
                <a:cs typeface="Segoe UI"/>
              </a:rPr>
              <a:t>not</a:t>
            </a:r>
            <a:r>
              <a:rPr lang="en-US" sz="1400" dirty="0">
                <a:latin typeface="Segoe UI"/>
                <a:cs typeface="Segoe UI"/>
              </a:rPr>
              <a:t> return to your profile to update your selection, </a:t>
            </a:r>
            <a:r>
              <a:rPr lang="en-US" sz="1400" b="1" dirty="0">
                <a:solidFill>
                  <a:srgbClr val="003399"/>
                </a:solidFill>
                <a:latin typeface="Segoe UI"/>
                <a:cs typeface="Segoe UI"/>
              </a:rPr>
              <a:t>you will not be eligible</a:t>
            </a:r>
            <a:r>
              <a:rPr lang="en-US" sz="1400" dirty="0">
                <a:latin typeface="Segoe UI"/>
                <a:cs typeface="Segoe UI"/>
              </a:rPr>
              <a:t> to participate in the Marketplace for Plan Year 2026 or to receive compensation for assisting consumers with Marketplace enrollments. </a:t>
            </a:r>
            <a:endParaRPr lang="en-US" sz="1400" noProof="0" dirty="0">
              <a:solidFill>
                <a:prstClr val="black"/>
              </a:solidFill>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637DA54C-C12D-16A1-2FE4-4BEDCB39E6D5}"/>
              </a:ext>
            </a:extLst>
          </p:cNvPr>
          <p:cNvSpPr>
            <a:spLocks noGrp="1"/>
          </p:cNvSpPr>
          <p:nvPr>
            <p:ph type="title"/>
          </p:nvPr>
        </p:nvSpPr>
        <p:spPr>
          <a:xfrm>
            <a:off x="1287" y="12112"/>
            <a:ext cx="7680960" cy="914400"/>
          </a:xfrm>
        </p:spPr>
        <p:txBody>
          <a:bodyPr>
            <a:normAutofit/>
          </a:bodyPr>
          <a:lstStyle/>
          <a:p>
            <a:r>
              <a:rPr lang="en-US" sz="2400" dirty="0">
                <a:latin typeface="Segoe UI"/>
                <a:cs typeface="Segoe UI"/>
              </a:rPr>
              <a:t>Step 1: Update the Agent and Broker Profile in the MLMS via the CMS Enterprise Portal </a:t>
            </a:r>
            <a:r>
              <a:rPr lang="en-US" sz="1800" dirty="0">
                <a:latin typeface="Segoe UI"/>
                <a:cs typeface="Segoe UI"/>
              </a:rPr>
              <a:t>(continued)</a:t>
            </a:r>
            <a:endParaRPr lang="en-US" sz="2000" dirty="0">
              <a:latin typeface="Segoe UI"/>
              <a:cs typeface="Segoe UI"/>
            </a:endParaRPr>
          </a:p>
        </p:txBody>
      </p:sp>
      <p:pic>
        <p:nvPicPr>
          <p:cNvPr id="7" name="Picture 6">
            <a:extLst>
              <a:ext uri="{FF2B5EF4-FFF2-40B4-BE49-F238E27FC236}">
                <a16:creationId xmlns:a16="http://schemas.microsoft.com/office/drawing/2014/main" id="{26C893D3-F504-8102-4852-CE4E9DFB669D}"/>
              </a:ext>
            </a:extLst>
          </p:cNvPr>
          <p:cNvPicPr>
            <a:picLocks noChangeAspect="1"/>
          </p:cNvPicPr>
          <p:nvPr/>
        </p:nvPicPr>
        <p:blipFill>
          <a:blip r:embed="rId3"/>
          <a:stretch>
            <a:fillRect/>
          </a:stretch>
        </p:blipFill>
        <p:spPr>
          <a:xfrm>
            <a:off x="538630" y="3294768"/>
            <a:ext cx="8066740" cy="1202972"/>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84B932F-1FE6-86F1-428C-A6A693921812}"/>
              </a:ext>
            </a:extLst>
          </p:cNvPr>
          <p:cNvSpPr txBox="1"/>
          <p:nvPr/>
        </p:nvSpPr>
        <p:spPr>
          <a:xfrm>
            <a:off x="6651161" y="3366205"/>
            <a:ext cx="742620" cy="182906"/>
          </a:xfrm>
          <a:prstGeom prst="rect">
            <a:avLst/>
          </a:prstGeom>
          <a:solidFill>
            <a:srgbClr val="112E51"/>
          </a:solidFill>
          <a:ln>
            <a:noFill/>
          </a:ln>
        </p:spPr>
        <p:txBody>
          <a:bodyPr wrap="square" rtlCol="0">
            <a:spAutoFit/>
          </a:bodyPr>
          <a:lstStyle/>
          <a:p>
            <a:endParaRPr lang="en-US"/>
          </a:p>
        </p:txBody>
      </p:sp>
    </p:spTree>
    <p:extLst>
      <p:ext uri="{BB962C8B-B14F-4D97-AF65-F5344CB8AC3E}">
        <p14:creationId xmlns:p14="http://schemas.microsoft.com/office/powerpoint/2010/main" val="14746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14</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757312"/>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The information agents and brokers use to complete their MLMS profile will be used to populate Find Local Help at HealthCare.gov and Help On Demand so consumers can find them for assistance. Find Local Help is</a:t>
            </a:r>
            <a:r>
              <a:rPr lang="en-US" sz="1400" dirty="0">
                <a:solidFill>
                  <a:srgbClr val="FF0000"/>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also</a:t>
            </a:r>
            <a:r>
              <a:rPr lang="en-US" sz="1400" dirty="0">
                <a:solidFill>
                  <a:srgbClr val="FF0000"/>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available in Spanish.</a:t>
            </a:r>
            <a:endParaRPr lang="en-US" sz="1400"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400" i="1"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05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050" i="1" dirty="0">
              <a:solidFill>
                <a:prstClr val="black"/>
              </a:solidFill>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C0D906C3-BEAF-B706-B86F-8F5918829FB8}"/>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2" name="Group 1">
            <a:extLst>
              <a:ext uri="{FF2B5EF4-FFF2-40B4-BE49-F238E27FC236}">
                <a16:creationId xmlns:a16="http://schemas.microsoft.com/office/drawing/2014/main" id="{3A659142-4600-C5B6-3463-4002611B333B}"/>
              </a:ext>
            </a:extLst>
          </p:cNvPr>
          <p:cNvGrpSpPr/>
          <p:nvPr/>
        </p:nvGrpSpPr>
        <p:grpSpPr>
          <a:xfrm>
            <a:off x="681414" y="4312925"/>
            <a:ext cx="7417558" cy="680490"/>
            <a:chOff x="661119" y="4189085"/>
            <a:chExt cx="7417558" cy="679634"/>
          </a:xfrm>
        </p:grpSpPr>
        <p:sp>
          <p:nvSpPr>
            <p:cNvPr id="3" name="Rectangle 2">
              <a:extLst>
                <a:ext uri="{FF2B5EF4-FFF2-40B4-BE49-F238E27FC236}">
                  <a16:creationId xmlns:a16="http://schemas.microsoft.com/office/drawing/2014/main" id="{FFCA4547-D2E8-72A9-1CF7-85B6F1CC4B0A}"/>
                </a:ext>
              </a:extLst>
            </p:cNvPr>
            <p:cNvSpPr/>
            <p:nvPr/>
          </p:nvSpPr>
          <p:spPr>
            <a:xfrm>
              <a:off x="661119" y="4223346"/>
              <a:ext cx="7417558" cy="645373"/>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8A6814FF-1FFE-A13F-BE7F-562CF305B9BE}"/>
                </a:ext>
              </a:extLst>
            </p:cNvPr>
            <p:cNvSpPr>
              <a:spLocks noChangeArrowheads="1"/>
            </p:cNvSpPr>
            <p:nvPr/>
          </p:nvSpPr>
          <p:spPr bwMode="auto">
            <a:xfrm>
              <a:off x="701712" y="4189085"/>
              <a:ext cx="7295322" cy="645373"/>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100" b="1" dirty="0">
                  <a:solidFill>
                    <a:srgbClr val="003399"/>
                  </a:solidFill>
                  <a:latin typeface="Segoe UI" panose="020B0502040204020203" pitchFamily="34" charset="0"/>
                  <a:cs typeface="Segoe UI" panose="020B0502040204020203" pitchFamily="34" charset="0"/>
                </a:rPr>
                <a:t>Note: </a:t>
              </a:r>
              <a:r>
                <a:rPr lang="en-US" sz="1100" dirty="0">
                  <a:latin typeface="Segoe UI" panose="020B0502040204020203" pitchFamily="34" charset="0"/>
                  <a:cs typeface="Segoe UI" panose="020B0502040204020203" pitchFamily="34" charset="0"/>
                </a:rPr>
                <a:t>Help On Demand is a referral system that quickly connects consumers seeking enrollment assistance on HealthCare.gov with Marketplace-registered, state-licensed agents and brokers in their area who can provide immediate assistance with plan selection and enrollment.</a:t>
              </a:r>
            </a:p>
          </p:txBody>
        </p:sp>
      </p:grpSp>
      <p:grpSp>
        <p:nvGrpSpPr>
          <p:cNvPr id="9" name="Group 8">
            <a:extLst>
              <a:ext uri="{FF2B5EF4-FFF2-40B4-BE49-F238E27FC236}">
                <a16:creationId xmlns:a16="http://schemas.microsoft.com/office/drawing/2014/main" id="{E3602BC6-2027-3C28-912E-3B6A467620C9}"/>
              </a:ext>
            </a:extLst>
          </p:cNvPr>
          <p:cNvGrpSpPr/>
          <p:nvPr/>
        </p:nvGrpSpPr>
        <p:grpSpPr>
          <a:xfrm>
            <a:off x="2039409" y="1927744"/>
            <a:ext cx="5065182" cy="2105413"/>
            <a:chOff x="2225487" y="1809432"/>
            <a:chExt cx="4693025" cy="2006183"/>
          </a:xfrm>
        </p:grpSpPr>
        <p:pic>
          <p:nvPicPr>
            <p:cNvPr id="4" name="Picture 3" descr="Graphical user interface, application&#10;&#10;Description automatically generated">
              <a:extLst>
                <a:ext uri="{FF2B5EF4-FFF2-40B4-BE49-F238E27FC236}">
                  <a16:creationId xmlns:a16="http://schemas.microsoft.com/office/drawing/2014/main" id="{DD693E22-75B6-EA87-8AAF-4DD406DBE39B}"/>
                </a:ext>
              </a:extLst>
            </p:cNvPr>
            <p:cNvPicPr>
              <a:picLocks noChangeAspect="1"/>
            </p:cNvPicPr>
            <p:nvPr/>
          </p:nvPicPr>
          <p:blipFill rotWithShape="1">
            <a:blip r:embed="rId3"/>
            <a:srcRect b="8074"/>
            <a:stretch/>
          </p:blipFill>
          <p:spPr>
            <a:xfrm>
              <a:off x="2225487" y="1809432"/>
              <a:ext cx="4693025" cy="2006183"/>
            </a:xfrm>
            <a:prstGeom prst="rect">
              <a:avLst/>
            </a:prstGeom>
            <a:ln w="9525">
              <a:solidFill>
                <a:srgbClr val="000054"/>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6DB5C25-1318-559F-AB86-1B8BB54E4108}"/>
                </a:ext>
              </a:extLst>
            </p:cNvPr>
            <p:cNvSpPr/>
            <p:nvPr/>
          </p:nvSpPr>
          <p:spPr>
            <a:xfrm>
              <a:off x="5698672" y="1841528"/>
              <a:ext cx="587827" cy="116462"/>
            </a:xfrm>
            <a:prstGeom prst="rect">
              <a:avLst/>
            </a:prstGeom>
            <a:solidFill>
              <a:srgbClr val="112E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981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15</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62554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The MLMS profile page will appear in a separate window for agents and brokers to update their profile information.</a:t>
            </a: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870EC8FA-F028-F470-009F-536F5F6D4445}"/>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5" name="Group 4">
            <a:extLst>
              <a:ext uri="{FF2B5EF4-FFF2-40B4-BE49-F238E27FC236}">
                <a16:creationId xmlns:a16="http://schemas.microsoft.com/office/drawing/2014/main" id="{6BDE2B0D-7B7F-76D2-FEE5-6D4ACE248021}"/>
              </a:ext>
            </a:extLst>
          </p:cNvPr>
          <p:cNvGrpSpPr/>
          <p:nvPr/>
        </p:nvGrpSpPr>
        <p:grpSpPr>
          <a:xfrm>
            <a:off x="1454401" y="1752712"/>
            <a:ext cx="6235198" cy="2958081"/>
            <a:chOff x="1404257" y="1687398"/>
            <a:chExt cx="6565115" cy="3114599"/>
          </a:xfrm>
        </p:grpSpPr>
        <p:grpSp>
          <p:nvGrpSpPr>
            <p:cNvPr id="4" name="Group 3">
              <a:extLst>
                <a:ext uri="{FF2B5EF4-FFF2-40B4-BE49-F238E27FC236}">
                  <a16:creationId xmlns:a16="http://schemas.microsoft.com/office/drawing/2014/main" id="{768EA7D5-F544-7590-3591-52784967A029}"/>
                </a:ext>
              </a:extLst>
            </p:cNvPr>
            <p:cNvGrpSpPr/>
            <p:nvPr/>
          </p:nvGrpSpPr>
          <p:grpSpPr>
            <a:xfrm>
              <a:off x="1404257" y="1687398"/>
              <a:ext cx="6565115" cy="3114599"/>
              <a:chOff x="1219025" y="1760998"/>
              <a:chExt cx="6321216" cy="2921452"/>
            </a:xfrm>
          </p:grpSpPr>
          <p:pic>
            <p:nvPicPr>
              <p:cNvPr id="12" name="Picture 11" descr="Graphical user interface, text, application, email&#10;&#10;Description automatically generated">
                <a:extLst>
                  <a:ext uri="{FF2B5EF4-FFF2-40B4-BE49-F238E27FC236}">
                    <a16:creationId xmlns:a16="http://schemas.microsoft.com/office/drawing/2014/main" id="{3F533566-038A-ED77-EC28-B3427182BF7F}"/>
                  </a:ext>
                </a:extLst>
              </p:cNvPr>
              <p:cNvPicPr>
                <a:picLocks noChangeAspect="1"/>
              </p:cNvPicPr>
              <p:nvPr/>
            </p:nvPicPr>
            <p:blipFill>
              <a:blip r:embed="rId3"/>
              <a:stretch>
                <a:fillRect/>
              </a:stretch>
            </p:blipFill>
            <p:spPr>
              <a:xfrm>
                <a:off x="1219025" y="1760998"/>
                <a:ext cx="6321216" cy="2921452"/>
              </a:xfrm>
              <a:prstGeom prst="rect">
                <a:avLst/>
              </a:prstGeom>
              <a:ln w="9525">
                <a:solidFill>
                  <a:srgbClr val="000054"/>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5BA6CCA-0062-B9E8-5D0E-86309548FD03}"/>
                  </a:ext>
                </a:extLst>
              </p:cNvPr>
              <p:cNvSpPr txBox="1"/>
              <p:nvPr/>
            </p:nvSpPr>
            <p:spPr>
              <a:xfrm>
                <a:off x="5816284" y="1773780"/>
                <a:ext cx="680644" cy="182332"/>
              </a:xfrm>
              <a:prstGeom prst="rect">
                <a:avLst/>
              </a:prstGeom>
              <a:solidFill>
                <a:srgbClr val="112E51"/>
              </a:solidFill>
              <a:ln>
                <a:noFill/>
              </a:ln>
            </p:spPr>
            <p:txBody>
              <a:bodyPr wrap="square" rtlCol="0">
                <a:spAutoFit/>
              </a:bodyPr>
              <a:lstStyle/>
              <a:p>
                <a:endParaRPr lang="en-US" dirty="0"/>
              </a:p>
            </p:txBody>
          </p:sp>
        </p:grpSp>
        <p:sp>
          <p:nvSpPr>
            <p:cNvPr id="3" name="TextBox 2">
              <a:extLst>
                <a:ext uri="{FF2B5EF4-FFF2-40B4-BE49-F238E27FC236}">
                  <a16:creationId xmlns:a16="http://schemas.microsoft.com/office/drawing/2014/main" id="{81D67C07-B8CF-A443-CA82-43E5D2DB44FA}"/>
                </a:ext>
              </a:extLst>
            </p:cNvPr>
            <p:cNvSpPr txBox="1"/>
            <p:nvPr/>
          </p:nvSpPr>
          <p:spPr>
            <a:xfrm>
              <a:off x="1988076" y="2487459"/>
              <a:ext cx="927004" cy="200055"/>
            </a:xfrm>
            <a:prstGeom prst="rect">
              <a:avLst/>
            </a:prstGeom>
            <a:solidFill>
              <a:schemeClr val="bg1"/>
            </a:solidFill>
            <a:ln>
              <a:noFill/>
            </a:ln>
          </p:spPr>
          <p:txBody>
            <a:bodyPr wrap="square" rtlCol="0">
              <a:spAutoFit/>
            </a:bodyPr>
            <a:lstStyle/>
            <a:p>
              <a:r>
                <a:rPr lang="en-US" sz="700" dirty="0">
                  <a:solidFill>
                    <a:schemeClr val="bg2">
                      <a:lumMod val="50000"/>
                    </a:schemeClr>
                  </a:solidFill>
                </a:rPr>
                <a:t>John Doe</a:t>
              </a:r>
            </a:p>
          </p:txBody>
        </p:sp>
      </p:grpSp>
    </p:spTree>
    <p:extLst>
      <p:ext uri="{BB962C8B-B14F-4D97-AF65-F5344CB8AC3E}">
        <p14:creationId xmlns:p14="http://schemas.microsoft.com/office/powerpoint/2010/main" val="57496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16</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588095"/>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Three race and ethnicity questions will appear, where an agent or broker will have the option to attest to personal race and ethnicity information. This information helps CMS identify the various diverse agent/broker communities assisting consumers with Marketplace coverage. </a:t>
            </a:r>
            <a:endParaRPr lang="en-US" sz="1400" i="1" dirty="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defRPr/>
            </a:pPr>
            <a:endParaRPr lang="en-US" sz="160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78CF630-9C74-466A-9913-1DDEEC29DDC3}"/>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pic>
        <p:nvPicPr>
          <p:cNvPr id="3" name="Picture 2">
            <a:extLst>
              <a:ext uri="{FF2B5EF4-FFF2-40B4-BE49-F238E27FC236}">
                <a16:creationId xmlns:a16="http://schemas.microsoft.com/office/drawing/2014/main" id="{34113ADE-508B-DDF6-201E-E98933A5EF43}"/>
              </a:ext>
            </a:extLst>
          </p:cNvPr>
          <p:cNvPicPr>
            <a:picLocks noChangeAspect="1"/>
          </p:cNvPicPr>
          <p:nvPr/>
        </p:nvPicPr>
        <p:blipFill>
          <a:blip r:embed="rId3"/>
          <a:stretch>
            <a:fillRect/>
          </a:stretch>
        </p:blipFill>
        <p:spPr>
          <a:xfrm>
            <a:off x="1861679" y="1963835"/>
            <a:ext cx="5420641" cy="2891293"/>
          </a:xfrm>
          <a:prstGeom prst="rect">
            <a:avLst/>
          </a:prstGeom>
          <a:ln>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51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17</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52019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Agents and brokers who also act as the authorized representative* for a business entity or web-broker can add the business entity’s or web-broker’s National Producer Number (NPN) by clicking the appropriate “+” link at the bottom of the profile page.</a:t>
            </a:r>
            <a:endParaRPr lang="en-US" sz="1200" dirty="0">
              <a:latin typeface="Segoe UI"/>
              <a:cs typeface="Segoe UI"/>
            </a:endParaRP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Agents and brokers can list up to three NPNs in the MLMS profile.</a:t>
            </a: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18F7292F-AA99-A764-B1C4-79B0DF32AC45}"/>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sp>
        <p:nvSpPr>
          <p:cNvPr id="3" name="TextBox 2">
            <a:extLst>
              <a:ext uri="{FF2B5EF4-FFF2-40B4-BE49-F238E27FC236}">
                <a16:creationId xmlns:a16="http://schemas.microsoft.com/office/drawing/2014/main" id="{27D7FAED-9D69-5EBF-9E9A-9B4D776836D3}"/>
              </a:ext>
            </a:extLst>
          </p:cNvPr>
          <p:cNvSpPr txBox="1"/>
          <p:nvPr/>
        </p:nvSpPr>
        <p:spPr>
          <a:xfrm>
            <a:off x="348485" y="4628210"/>
            <a:ext cx="8447028" cy="461665"/>
          </a:xfrm>
          <a:prstGeom prst="rect">
            <a:avLst/>
          </a:prstGeom>
          <a:noFill/>
        </p:spPr>
        <p:txBody>
          <a:bodyPr wrap="square" lIns="91440" tIns="45720" rIns="91440" bIns="45720" anchor="t">
            <a:spAutoFit/>
          </a:bodyPr>
          <a:lstStyle/>
          <a:p>
            <a:pPr marL="0" lvl="2">
              <a:spcAft>
                <a:spcPts val="600"/>
              </a:spcAft>
              <a:defRPr/>
            </a:pPr>
            <a:r>
              <a:rPr kumimoji="0" lang="en-US" sz="1200" b="0" i="1" u="none" strike="noStrike" kern="1200" cap="none" spc="0" normalizeH="0" baseline="0" dirty="0">
                <a:ln>
                  <a:noFill/>
                </a:ln>
                <a:solidFill>
                  <a:prstClr val="black"/>
                </a:solidFill>
                <a:effectLst/>
                <a:uLnTx/>
                <a:uFillTx/>
                <a:latin typeface="Segoe UI"/>
                <a:cs typeface="Segoe UI"/>
              </a:rPr>
              <a:t>*</a:t>
            </a:r>
            <a:r>
              <a:rPr lang="en-US" sz="1200" i="1" dirty="0">
                <a:latin typeface="Segoe UI"/>
                <a:cs typeface="Segoe UI"/>
              </a:rPr>
              <a:t>An agency may only designate one</a:t>
            </a:r>
            <a:r>
              <a:rPr kumimoji="0" lang="en-US" sz="1200" b="0" i="1" u="none" strike="noStrike" kern="1200" cap="none" spc="0" normalizeH="0" baseline="0" dirty="0">
                <a:ln>
                  <a:noFill/>
                </a:ln>
                <a:effectLst/>
                <a:uLnTx/>
                <a:uFillTx/>
                <a:latin typeface="Segoe UI"/>
                <a:cs typeface="Segoe UI"/>
              </a:rPr>
              <a:t> user </a:t>
            </a:r>
            <a:r>
              <a:rPr kumimoji="0" lang="en-US" sz="1200" b="0" i="1" u="none" strike="noStrike" kern="1200" cap="none" spc="0" normalizeH="0" baseline="0" dirty="0">
                <a:ln>
                  <a:noFill/>
                </a:ln>
                <a:solidFill>
                  <a:prstClr val="black"/>
                </a:solidFill>
                <a:effectLst/>
                <a:uLnTx/>
                <a:uFillTx/>
                <a:latin typeface="Segoe UI"/>
                <a:cs typeface="Segoe UI"/>
              </a:rPr>
              <a:t>to act as the authorized representative for the business or web-broker entity for MLMS training completion.</a:t>
            </a:r>
          </a:p>
        </p:txBody>
      </p:sp>
      <p:pic>
        <p:nvPicPr>
          <p:cNvPr id="7" name="Picture 6">
            <a:extLst>
              <a:ext uri="{FF2B5EF4-FFF2-40B4-BE49-F238E27FC236}">
                <a16:creationId xmlns:a16="http://schemas.microsoft.com/office/drawing/2014/main" id="{658B7ABC-BA70-8C41-DF4E-03754A3ABC1F}"/>
              </a:ext>
            </a:extLst>
          </p:cNvPr>
          <p:cNvPicPr>
            <a:picLocks noChangeAspect="1"/>
          </p:cNvPicPr>
          <p:nvPr/>
        </p:nvPicPr>
        <p:blipFill>
          <a:blip r:embed="rId3"/>
          <a:stretch>
            <a:fillRect/>
          </a:stretch>
        </p:blipFill>
        <p:spPr>
          <a:xfrm>
            <a:off x="2028153" y="2310494"/>
            <a:ext cx="5087693" cy="2086899"/>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851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7E9A-5B1F-7AEA-BEA8-81BEB642EB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1D9C98-3477-62BE-3F11-710E361E1400}"/>
              </a:ext>
            </a:extLst>
          </p:cNvPr>
          <p:cNvSpPr>
            <a:spLocks noGrp="1"/>
          </p:cNvSpPr>
          <p:nvPr>
            <p:ph type="sldNum" sz="quarter" idx="14"/>
          </p:nvPr>
        </p:nvSpPr>
        <p:spPr/>
        <p:txBody>
          <a:bodyPr/>
          <a:lstStyle/>
          <a:p>
            <a:fld id="{A8293F48-28FC-5446-B693-64BAD680F382}" type="slidenum">
              <a:rPr lang="en-US" smtClean="0"/>
              <a:pPr/>
              <a:t>18</a:t>
            </a:fld>
            <a:endParaRPr lang="en-US"/>
          </a:p>
        </p:txBody>
      </p:sp>
      <p:sp>
        <p:nvSpPr>
          <p:cNvPr id="8" name="Text Placeholder 2">
            <a:extLst>
              <a:ext uri="{FF2B5EF4-FFF2-40B4-BE49-F238E27FC236}">
                <a16:creationId xmlns:a16="http://schemas.microsoft.com/office/drawing/2014/main" id="{8A2F4941-BFEB-4A79-083A-B71DBB18C1EC}"/>
              </a:ext>
            </a:extLst>
          </p:cNvPr>
          <p:cNvSpPr txBox="1">
            <a:spLocks/>
          </p:cNvSpPr>
          <p:nvPr/>
        </p:nvSpPr>
        <p:spPr>
          <a:xfrm>
            <a:off x="228600" y="1069848"/>
            <a:ext cx="8686800" cy="204890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When completing or updating the MLMS profile, agents and brokers should only enter a business or web-broker NPN if:</a:t>
            </a:r>
          </a:p>
          <a:p>
            <a:pPr marL="685800" lvl="3" indent="-347345">
              <a:lnSpc>
                <a:spcPct val="100000"/>
              </a:lnSpc>
              <a:spcBef>
                <a:spcPts val="0"/>
              </a:spcBef>
              <a:spcAft>
                <a:spcPts val="600"/>
              </a:spcAft>
              <a:buFont typeface="Courier New" panose="02070309020205020404" pitchFamily="49" charset="0"/>
              <a:buChar char="o"/>
            </a:pPr>
            <a:r>
              <a:rPr lang="en-US" sz="1400" dirty="0">
                <a:latin typeface="Segoe UI"/>
                <a:cs typeface="Segoe UI"/>
              </a:rPr>
              <a:t>The NPN is tied to a </a:t>
            </a:r>
            <a:r>
              <a:rPr lang="en-US" sz="1400" b="1" dirty="0">
                <a:solidFill>
                  <a:srgbClr val="003399"/>
                </a:solidFill>
                <a:latin typeface="Segoe UI"/>
                <a:cs typeface="Segoe UI"/>
              </a:rPr>
              <a:t>business entity</a:t>
            </a:r>
            <a:r>
              <a:rPr lang="en-US" sz="1400" dirty="0">
                <a:latin typeface="Segoe UI"/>
                <a:cs typeface="Segoe UI"/>
              </a:rPr>
              <a:t> – such as an LLC, corporation or partnership – that is registered with a state for the purpose of selling health insurance.</a:t>
            </a:r>
          </a:p>
          <a:p>
            <a:pPr marL="685800" lvl="3" indent="-347345">
              <a:lnSpc>
                <a:spcPct val="100000"/>
              </a:lnSpc>
              <a:spcBef>
                <a:spcPts val="0"/>
              </a:spcBef>
              <a:spcAft>
                <a:spcPts val="600"/>
              </a:spcAft>
              <a:buFont typeface="Courier New" panose="02070309020205020404" pitchFamily="49" charset="0"/>
              <a:buChar char="o"/>
            </a:pPr>
            <a:r>
              <a:rPr lang="en-US" sz="1400" dirty="0">
                <a:latin typeface="Segoe UI"/>
                <a:cs typeface="Segoe UI"/>
              </a:rPr>
              <a:t>The agent or broker is the </a:t>
            </a:r>
            <a:r>
              <a:rPr lang="en-US" sz="1400" b="1" dirty="0">
                <a:solidFill>
                  <a:srgbClr val="003399"/>
                </a:solidFill>
                <a:latin typeface="Segoe UI"/>
                <a:cs typeface="Segoe UI"/>
              </a:rPr>
              <a:t>authorized individual</a:t>
            </a:r>
            <a:r>
              <a:rPr lang="en-US" sz="1400" dirty="0">
                <a:latin typeface="Segoe UI"/>
                <a:cs typeface="Segoe UI"/>
              </a:rPr>
              <a:t> or agent in charge associated with that entity’s state license.</a:t>
            </a:r>
            <a:endParaRPr kumimoji="0" lang="en-US" sz="14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050" i="1" dirty="0">
              <a:solidFill>
                <a:prstClr val="black"/>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D16FC973-A16F-AD15-A7EE-DD3BE5DC9C84}"/>
              </a:ext>
            </a:extLst>
          </p:cNvPr>
          <p:cNvSpPr>
            <a:spLocks noGrp="1"/>
          </p:cNvSpPr>
          <p:nvPr>
            <p:ph type="title"/>
          </p:nvPr>
        </p:nvSpPr>
        <p:spPr>
          <a:xfrm>
            <a:off x="1288" y="0"/>
            <a:ext cx="7550081" cy="914400"/>
          </a:xfrm>
        </p:spPr>
        <p:txBody>
          <a:bodyPr>
            <a:normAutofit/>
          </a:bodyPr>
          <a:lstStyle/>
          <a:p>
            <a:r>
              <a:rPr lang="en-US" sz="2400" dirty="0"/>
              <a:t>Step 1: Update the Agent and Broker Profile in the MLMS via the CMS Enterprise Portal </a:t>
            </a:r>
            <a:r>
              <a:rPr lang="en-US" sz="1400" dirty="0"/>
              <a:t>(continued)</a:t>
            </a:r>
            <a:endParaRPr lang="en-US" sz="1600" dirty="0"/>
          </a:p>
        </p:txBody>
      </p:sp>
      <p:grpSp>
        <p:nvGrpSpPr>
          <p:cNvPr id="3" name="Group 2">
            <a:extLst>
              <a:ext uri="{FF2B5EF4-FFF2-40B4-BE49-F238E27FC236}">
                <a16:creationId xmlns:a16="http://schemas.microsoft.com/office/drawing/2014/main" id="{2D2EB7E1-58EF-2E0F-0D6E-3AAAF52A9543}"/>
              </a:ext>
            </a:extLst>
          </p:cNvPr>
          <p:cNvGrpSpPr/>
          <p:nvPr/>
        </p:nvGrpSpPr>
        <p:grpSpPr>
          <a:xfrm>
            <a:off x="701712" y="3925106"/>
            <a:ext cx="7740576" cy="1011518"/>
            <a:chOff x="661118" y="3969140"/>
            <a:chExt cx="7740576" cy="1011518"/>
          </a:xfrm>
        </p:grpSpPr>
        <p:sp>
          <p:nvSpPr>
            <p:cNvPr id="5" name="Rectangle 4">
              <a:extLst>
                <a:ext uri="{FF2B5EF4-FFF2-40B4-BE49-F238E27FC236}">
                  <a16:creationId xmlns:a16="http://schemas.microsoft.com/office/drawing/2014/main" id="{0296763A-2A6F-69A7-244C-CFB274D6B124}"/>
                </a:ext>
              </a:extLst>
            </p:cNvPr>
            <p:cNvSpPr/>
            <p:nvPr/>
          </p:nvSpPr>
          <p:spPr>
            <a:xfrm>
              <a:off x="661118" y="4066530"/>
              <a:ext cx="7659389" cy="914128"/>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B154EEC7-28FC-5716-45BA-C6659415CA2C}"/>
                </a:ext>
              </a:extLst>
            </p:cNvPr>
            <p:cNvSpPr>
              <a:spLocks noChangeArrowheads="1"/>
            </p:cNvSpPr>
            <p:nvPr/>
          </p:nvSpPr>
          <p:spPr bwMode="auto">
            <a:xfrm>
              <a:off x="742305" y="3969140"/>
              <a:ext cx="7659389" cy="914128"/>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200" b="1" dirty="0">
                  <a:solidFill>
                    <a:srgbClr val="000054"/>
                  </a:solidFill>
                  <a:latin typeface="Segoe UI" panose="020B0502040204020203" pitchFamily="34" charset="0"/>
                  <a:cs typeface="Segoe UI" panose="020B0502040204020203" pitchFamily="34" charset="0"/>
                </a:rPr>
                <a:t>Note:</a:t>
              </a:r>
              <a:r>
                <a:rPr lang="en-US" sz="1200" dirty="0">
                  <a:latin typeface="Segoe UI" panose="020B0502040204020203" pitchFamily="34" charset="0"/>
                  <a:cs typeface="Segoe UI" panose="020B0502040204020203" pitchFamily="34" charset="0"/>
                </a:rPr>
                <a:t> Agents and brokers should not enter an individual NPN in the business or web-broker field of the MLMS profile. There should only be </a:t>
              </a:r>
              <a:r>
                <a:rPr lang="en-US" sz="1200" b="1" dirty="0">
                  <a:solidFill>
                    <a:srgbClr val="003399"/>
                  </a:solidFill>
                  <a:latin typeface="Segoe UI" panose="020B0502040204020203" pitchFamily="34" charset="0"/>
                  <a:cs typeface="Segoe UI" panose="020B0502040204020203" pitchFamily="34" charset="0"/>
                </a:rPr>
                <a:t>one individual</a:t>
              </a:r>
              <a:r>
                <a:rPr lang="en-US" sz="1200" dirty="0">
                  <a:latin typeface="Segoe UI" panose="020B0502040204020203" pitchFamily="34" charset="0"/>
                  <a:cs typeface="Segoe UI" panose="020B0502040204020203" pitchFamily="34" charset="0"/>
                </a:rPr>
                <a:t> acting as the authorized representative of any web-based entity. Being affiliated with a business or web-based entity (i.e. employed or contracted agent or broker) is not reason to enter data here.</a:t>
              </a:r>
            </a:p>
          </p:txBody>
        </p:sp>
      </p:grpSp>
    </p:spTree>
    <p:extLst>
      <p:ext uri="{BB962C8B-B14F-4D97-AF65-F5344CB8AC3E}">
        <p14:creationId xmlns:p14="http://schemas.microsoft.com/office/powerpoint/2010/main" val="297239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19</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73866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Enter the information for affiliated web-brokers or business entities.</a:t>
            </a:r>
          </a:p>
          <a:p>
            <a:pPr marL="690372" lvl="3" indent="-347472">
              <a:lnSpc>
                <a:spcPct val="100000"/>
              </a:lnSpc>
              <a:spcBef>
                <a:spcPts val="0"/>
              </a:spcBef>
              <a:spcAft>
                <a:spcPts val="600"/>
              </a:spcAft>
              <a:buClr>
                <a:schemeClr val="tx1"/>
              </a:buClr>
              <a:buFont typeface="Courier New" panose="02070309020205020404" pitchFamily="49" charset="0"/>
              <a:buChar char="o"/>
            </a:pPr>
            <a:r>
              <a:rPr lang="en-US" sz="1400" b="1" dirty="0">
                <a:solidFill>
                  <a:srgbClr val="003399"/>
                </a:solidFill>
                <a:latin typeface="Segoe UI"/>
                <a:cs typeface="Segoe UI"/>
              </a:rPr>
              <a:t>Note:</a:t>
            </a:r>
            <a:r>
              <a:rPr lang="en-US" sz="1400" dirty="0">
                <a:solidFill>
                  <a:srgbClr val="003399"/>
                </a:solidFill>
                <a:latin typeface="Segoe UI"/>
                <a:cs typeface="Segoe UI"/>
              </a:rPr>
              <a:t> </a:t>
            </a:r>
            <a:r>
              <a:rPr lang="en-US" sz="1400" dirty="0">
                <a:latin typeface="Segoe UI"/>
                <a:cs typeface="Segoe UI"/>
              </a:rPr>
              <a:t>Only those who sign a web-broker agreement should complete the web-broker profile.</a:t>
            </a:r>
          </a:p>
          <a:p>
            <a:pPr marL="690372" lvl="3" indent="-347472">
              <a:lnSpc>
                <a:spcPct val="100000"/>
              </a:lnSpc>
              <a:spcBef>
                <a:spcPts val="0"/>
              </a:spcBef>
              <a:spcAft>
                <a:spcPts val="600"/>
              </a:spcAft>
              <a:buClr>
                <a:schemeClr val="tx1"/>
              </a:buClr>
              <a:buFont typeface="Courier New" panose="02070309020205020404" pitchFamily="49" charset="0"/>
              <a:buChar char="o"/>
            </a:pPr>
            <a:r>
              <a:rPr lang="en-US" sz="1400" b="1" dirty="0">
                <a:solidFill>
                  <a:srgbClr val="003399"/>
                </a:solidFill>
                <a:latin typeface="Segoe UI"/>
                <a:cs typeface="Segoe UI"/>
              </a:rPr>
              <a:t>Any individual NPN entered in the business or web-broker NPN field of the MLMS profile screen will be removed.</a:t>
            </a:r>
            <a:endParaRPr lang="en-US" sz="1400" b="1" dirty="0">
              <a:solidFill>
                <a:srgbClr val="003399"/>
              </a:solidFill>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If and agent or broker lists the business entity or web-broker NPN on their profile, these will be added to Registration Completion List once training has been completed.</a:t>
            </a: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
        <p:nvSpPr>
          <p:cNvPr id="14" name="Title 1">
            <a:extLst>
              <a:ext uri="{FF2B5EF4-FFF2-40B4-BE49-F238E27FC236}">
                <a16:creationId xmlns:a16="http://schemas.microsoft.com/office/drawing/2014/main" id="{C81B7944-F45A-25BC-1680-28372293767E}"/>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pic>
        <p:nvPicPr>
          <p:cNvPr id="7" name="Picture 6">
            <a:extLst>
              <a:ext uri="{FF2B5EF4-FFF2-40B4-BE49-F238E27FC236}">
                <a16:creationId xmlns:a16="http://schemas.microsoft.com/office/drawing/2014/main" id="{9E48FCD3-B51C-7488-31F2-546A4A5FBF83}"/>
              </a:ext>
            </a:extLst>
          </p:cNvPr>
          <p:cNvPicPr>
            <a:picLocks noChangeAspect="1"/>
          </p:cNvPicPr>
          <p:nvPr/>
        </p:nvPicPr>
        <p:blipFill>
          <a:blip r:embed="rId3"/>
          <a:stretch>
            <a:fillRect/>
          </a:stretch>
        </p:blipFill>
        <p:spPr>
          <a:xfrm>
            <a:off x="2249782" y="2808514"/>
            <a:ext cx="4644436" cy="2118347"/>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251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8518-F707-416E-B06F-7E15D4300B6E}"/>
              </a:ext>
            </a:extLst>
          </p:cNvPr>
          <p:cNvSpPr>
            <a:spLocks noGrp="1"/>
          </p:cNvSpPr>
          <p:nvPr>
            <p:ph type="title"/>
          </p:nvPr>
        </p:nvSpPr>
        <p:spPr>
          <a:xfrm>
            <a:off x="0" y="-1"/>
            <a:ext cx="7886700" cy="932688"/>
          </a:xfrm>
        </p:spPr>
        <p:txBody>
          <a:bodyPr>
            <a:normAutofit/>
          </a:bodyPr>
          <a:lstStyle/>
          <a:p>
            <a:r>
              <a:rPr lang="en-US" sz="3700" dirty="0"/>
              <a:t>Disclaimer</a:t>
            </a:r>
          </a:p>
        </p:txBody>
      </p:sp>
      <p:sp>
        <p:nvSpPr>
          <p:cNvPr id="3" name="Text Placeholder 2">
            <a:extLst>
              <a:ext uri="{FF2B5EF4-FFF2-40B4-BE49-F238E27FC236}">
                <a16:creationId xmlns:a16="http://schemas.microsoft.com/office/drawing/2014/main" id="{06ED6B0B-7D5B-43AD-826C-7EF2C4183D07}"/>
              </a:ext>
            </a:extLst>
          </p:cNvPr>
          <p:cNvSpPr>
            <a:spLocks noGrp="1"/>
          </p:cNvSpPr>
          <p:nvPr>
            <p:ph type="body" sz="quarter" idx="11"/>
          </p:nvPr>
        </p:nvSpPr>
        <p:spPr>
          <a:xfrm>
            <a:off x="228600" y="1066512"/>
            <a:ext cx="8686800" cy="3657600"/>
          </a:xfrm>
        </p:spPr>
        <p:txBody>
          <a:bodyPr>
            <a:normAutofit lnSpcReduction="10000"/>
          </a:bodyPr>
          <a:lstStyle/>
          <a:p>
            <a:pPr marL="0" indent="0" algn="ctr">
              <a:lnSpc>
                <a:spcPct val="100000"/>
              </a:lnSpc>
              <a:spcBef>
                <a:spcPts val="0"/>
              </a:spcBef>
              <a:buNone/>
            </a:pPr>
            <a:r>
              <a:rPr lang="en-US" sz="1400" i="1" dirty="0">
                <a:latin typeface="Segoe UI" panose="020B0502040204020203" pitchFamily="34" charset="0"/>
                <a:cs typeface="Segoe UI" panose="020B0502040204020203" pitchFamily="34" charset="0"/>
              </a:rPr>
              <a:t>The information provided in this presentation is intended only as a general, informal summary of technical legal standards. It is not intended to take the place of the statutes, regulations, and formal policy guidance that it is based upon. This presentation summarizes current policy and operations as of the date it was presented. Links to certain source documents have been provided for your reference. We encourage audience members to refer to the applicable statutes, regulations, and other interpretive materials for complete and current information about the requirements that apply to them. The contents of this document do not have the force and effect of law and are not meant to bind the public in any way, unless specifically incorporated into a contract. This document is intended only to provide clarity to the public regarding existing requirements under the law.</a:t>
            </a:r>
          </a:p>
          <a:p>
            <a:pPr marL="0" indent="0" algn="ctr">
              <a:lnSpc>
                <a:spcPct val="100000"/>
              </a:lnSpc>
              <a:spcBef>
                <a:spcPts val="0"/>
              </a:spcBef>
              <a:buNone/>
            </a:pPr>
            <a:endParaRPr lang="en-US" sz="1400" i="1" dirty="0">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dirty="0">
                <a:latin typeface="Segoe UI" panose="020B0502040204020203" pitchFamily="34" charset="0"/>
                <a:cs typeface="Segoe UI" panose="020B0502040204020203" pitchFamily="34" charset="0"/>
              </a:rPr>
              <a:t>This document generally is not intended for use in the State-based Marketplaces (SBMs) that do not use HealthCare.gov for eligibility and enrollment. Please review the guidance on our Agent and Broker Resources webpage (http://go.cms.gov/CCIIOAB) and Marketplace.CMS.gov to learn more. </a:t>
            </a:r>
          </a:p>
          <a:p>
            <a:pPr marL="0" indent="0" algn="ctr">
              <a:lnSpc>
                <a:spcPct val="100000"/>
              </a:lnSpc>
              <a:spcBef>
                <a:spcPts val="0"/>
              </a:spcBef>
              <a:buNone/>
            </a:pPr>
            <a:endParaRPr lang="en-US" sz="1400" i="1" dirty="0">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dirty="0">
                <a:latin typeface="Segoe UI" panose="020B0502040204020203" pitchFamily="34" charset="0"/>
                <a:cs typeface="Segoe UI" panose="020B0502040204020203" pitchFamily="34" charset="0"/>
              </a:rPr>
              <a:t>Unless indicated otherwise, the general references to “Marketplace” in the presentation only include Federally-facilitated Marketplaces (FFMs) and State-based Marketplaces on the Federal Platform (SBM-FPs).</a:t>
            </a:r>
          </a:p>
          <a:p>
            <a:pPr marL="0" indent="0" algn="ctr">
              <a:lnSpc>
                <a:spcPct val="100000"/>
              </a:lnSpc>
              <a:spcBef>
                <a:spcPts val="0"/>
              </a:spcBef>
              <a:buNone/>
            </a:pPr>
            <a:endParaRPr lang="en-US" sz="1400" i="1" dirty="0">
              <a:latin typeface="Segoe UI" panose="020B0502040204020203" pitchFamily="34" charset="0"/>
              <a:cs typeface="Segoe UI" panose="020B0502040204020203" pitchFamily="34" charset="0"/>
            </a:endParaRPr>
          </a:p>
          <a:p>
            <a:pPr marL="0" indent="0" algn="ctr">
              <a:lnSpc>
                <a:spcPct val="100000"/>
              </a:lnSpc>
              <a:spcBef>
                <a:spcPts val="0"/>
              </a:spcBef>
              <a:buNone/>
            </a:pPr>
            <a:r>
              <a:rPr lang="en-US" sz="1400" i="1" dirty="0">
                <a:latin typeface="Segoe UI" panose="020B0502040204020203" pitchFamily="34" charset="0"/>
                <a:cs typeface="Segoe UI" panose="020B0502040204020203" pitchFamily="34" charset="0"/>
              </a:rPr>
              <a:t>This communication was printed, published, or produced and disseminated at U.S. taxpayer expense.</a:t>
            </a:r>
          </a:p>
        </p:txBody>
      </p:sp>
      <p:sp>
        <p:nvSpPr>
          <p:cNvPr id="5" name="Slide Number Placeholder 4">
            <a:extLst>
              <a:ext uri="{FF2B5EF4-FFF2-40B4-BE49-F238E27FC236}">
                <a16:creationId xmlns:a16="http://schemas.microsoft.com/office/drawing/2014/main" id="{54201437-CC38-4219-992E-58D15C404224}"/>
              </a:ext>
            </a:extLst>
          </p:cNvPr>
          <p:cNvSpPr>
            <a:spLocks noGrp="1"/>
          </p:cNvSpPr>
          <p:nvPr>
            <p:ph type="sldNum" sz="quarter" idx="14"/>
          </p:nvPr>
        </p:nvSpPr>
        <p:spPr/>
        <p:txBody>
          <a:bodyPr/>
          <a:lstStyle/>
          <a:p>
            <a:fld id="{A8293F48-28FC-5446-B693-64BAD680F382}" type="slidenum">
              <a:rPr lang="en-US" smtClean="0"/>
              <a:pPr/>
              <a:t>2</a:t>
            </a:fld>
            <a:endParaRPr lang="en-US" dirty="0"/>
          </a:p>
        </p:txBody>
      </p:sp>
    </p:spTree>
    <p:extLst>
      <p:ext uri="{BB962C8B-B14F-4D97-AF65-F5344CB8AC3E}">
        <p14:creationId xmlns:p14="http://schemas.microsoft.com/office/powerpoint/2010/main" val="164005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20</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27384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Once agents and brokers have entered all their profile information, click “Save.”</a:t>
            </a:r>
          </a:p>
        </p:txBody>
      </p:sp>
      <p:sp>
        <p:nvSpPr>
          <p:cNvPr id="21" name="Title 1">
            <a:extLst>
              <a:ext uri="{FF2B5EF4-FFF2-40B4-BE49-F238E27FC236}">
                <a16:creationId xmlns:a16="http://schemas.microsoft.com/office/drawing/2014/main" id="{0B434D90-A671-C846-023C-1F0AAF5319FF}"/>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5" name="Group 4">
            <a:extLst>
              <a:ext uri="{FF2B5EF4-FFF2-40B4-BE49-F238E27FC236}">
                <a16:creationId xmlns:a16="http://schemas.microsoft.com/office/drawing/2014/main" id="{3B360E75-B4B9-9353-9A14-5A1BF142A365}"/>
              </a:ext>
            </a:extLst>
          </p:cNvPr>
          <p:cNvGrpSpPr/>
          <p:nvPr/>
        </p:nvGrpSpPr>
        <p:grpSpPr>
          <a:xfrm>
            <a:off x="1253593" y="1543879"/>
            <a:ext cx="6636814" cy="3313872"/>
            <a:chOff x="1388679" y="1633685"/>
            <a:chExt cx="6366642" cy="3193354"/>
          </a:xfrm>
        </p:grpSpPr>
        <p:grpSp>
          <p:nvGrpSpPr>
            <p:cNvPr id="3" name="Group 2">
              <a:extLst>
                <a:ext uri="{FF2B5EF4-FFF2-40B4-BE49-F238E27FC236}">
                  <a16:creationId xmlns:a16="http://schemas.microsoft.com/office/drawing/2014/main" id="{4172C366-5E26-7BF2-BA4F-57EBE1D3A3F8}"/>
                </a:ext>
              </a:extLst>
            </p:cNvPr>
            <p:cNvGrpSpPr/>
            <p:nvPr/>
          </p:nvGrpSpPr>
          <p:grpSpPr>
            <a:xfrm>
              <a:off x="1388679" y="1633685"/>
              <a:ext cx="6366642" cy="3193354"/>
              <a:chOff x="1552715" y="1622677"/>
              <a:chExt cx="6038570" cy="2896081"/>
            </a:xfrm>
          </p:grpSpPr>
          <p:pic>
            <p:nvPicPr>
              <p:cNvPr id="4" name="Picture 3">
                <a:extLst>
                  <a:ext uri="{FF2B5EF4-FFF2-40B4-BE49-F238E27FC236}">
                    <a16:creationId xmlns:a16="http://schemas.microsoft.com/office/drawing/2014/main" id="{600C4B53-5C7F-C8F2-249F-BEFCF3CE82AA}"/>
                  </a:ext>
                </a:extLst>
              </p:cNvPr>
              <p:cNvPicPr>
                <a:picLocks noChangeAspect="1"/>
              </p:cNvPicPr>
              <p:nvPr/>
            </p:nvPicPr>
            <p:blipFill>
              <a:blip r:embed="rId3"/>
              <a:stretch>
                <a:fillRect/>
              </a:stretch>
            </p:blipFill>
            <p:spPr>
              <a:xfrm>
                <a:off x="1552715" y="1622677"/>
                <a:ext cx="6038570" cy="2896081"/>
              </a:xfrm>
              <a:prstGeom prst="rect">
                <a:avLst/>
              </a:prstGeom>
              <a:ln w="9525">
                <a:solidFill>
                  <a:srgbClr val="000054"/>
                </a:solidFill>
              </a:ln>
              <a:effectLst>
                <a:outerShdw blurRad="292100" dist="139700" dir="2700000" algn="tl" rotWithShape="0">
                  <a:srgbClr val="333333">
                    <a:alpha val="65000"/>
                  </a:srgbClr>
                </a:outerShdw>
              </a:effectLst>
            </p:spPr>
          </p:pic>
          <p:sp>
            <p:nvSpPr>
              <p:cNvPr id="20" name="Arrow: Down 19">
                <a:extLst>
                  <a:ext uri="{FF2B5EF4-FFF2-40B4-BE49-F238E27FC236}">
                    <a16:creationId xmlns:a16="http://schemas.microsoft.com/office/drawing/2014/main" id="{B93B5593-E907-F4CD-7557-35FFC5F2D6D6}"/>
                  </a:ext>
                </a:extLst>
              </p:cNvPr>
              <p:cNvSpPr/>
              <p:nvPr/>
            </p:nvSpPr>
            <p:spPr>
              <a:xfrm rot="16200000">
                <a:off x="2029916" y="4202723"/>
                <a:ext cx="184311" cy="4477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51A860A5-5F5C-0096-35B3-99DD10EE56D1}"/>
                </a:ext>
              </a:extLst>
            </p:cNvPr>
            <p:cNvSpPr txBox="1"/>
            <p:nvPr/>
          </p:nvSpPr>
          <p:spPr>
            <a:xfrm>
              <a:off x="6051317" y="1645754"/>
              <a:ext cx="855669" cy="191210"/>
            </a:xfrm>
            <a:prstGeom prst="rect">
              <a:avLst/>
            </a:prstGeom>
            <a:solidFill>
              <a:srgbClr val="112E51"/>
            </a:solidFill>
            <a:ln>
              <a:noFill/>
            </a:ln>
          </p:spPr>
          <p:txBody>
            <a:bodyPr wrap="square" rtlCol="0">
              <a:spAutoFit/>
            </a:bodyPr>
            <a:lstStyle/>
            <a:p>
              <a:endParaRPr lang="en-US" dirty="0"/>
            </a:p>
          </p:txBody>
        </p:sp>
      </p:grpSp>
    </p:spTree>
    <p:extLst>
      <p:ext uri="{BB962C8B-B14F-4D97-AF65-F5344CB8AC3E}">
        <p14:creationId xmlns:p14="http://schemas.microsoft.com/office/powerpoint/2010/main" val="262893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21</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Agents and brokers must enter a correct NPN in their MLMS profile to receive credit for completing Marketplace registration.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NPN can be up to 10 digits long and must not begin with a zero.</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NPN must not include any special characters or letters.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NPN is not the same as </a:t>
            </a:r>
            <a:r>
              <a:rPr lang="en-US" sz="1400" dirty="0">
                <a:latin typeface="Segoe UI" panose="020B0502040204020203" pitchFamily="34" charset="0"/>
                <a:cs typeface="Segoe UI" panose="020B0502040204020203" pitchFamily="34" charset="0"/>
              </a:rPr>
              <a:t>a</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state license number. Be sure to use </a:t>
            </a:r>
            <a:r>
              <a:rPr lang="en-US" sz="1400" dirty="0">
                <a:latin typeface="Segoe UI" panose="020B0502040204020203" pitchFamily="34" charset="0"/>
                <a:cs typeface="Segoe UI" panose="020B0502040204020203" pitchFamily="34" charset="0"/>
              </a:rPr>
              <a:t>an</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NPN, not a state license number.</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To update the NPN, </a:t>
            </a:r>
            <a:r>
              <a:rPr lang="en-US" sz="1400" dirty="0">
                <a:latin typeface="Segoe UI" panose="020B0502040204020203" pitchFamily="34" charset="0"/>
                <a:cs typeface="Segoe UI" panose="020B0502040204020203" pitchFamily="34" charset="0"/>
              </a:rPr>
              <a:t>agents and brokers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can </a:t>
            </a:r>
            <a:r>
              <a:rPr lang="en-US" sz="1400" dirty="0">
                <a:latin typeface="Segoe UI" panose="020B0502040204020203" pitchFamily="34" charset="0"/>
                <a:cs typeface="Segoe UI" panose="020B0502040204020203" pitchFamily="34" charset="0"/>
              </a:rPr>
              <a:t>click</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the “Complete Agent and Broker Training” hyperlink and update the information in </a:t>
            </a:r>
            <a:r>
              <a:rPr lang="en-US" sz="1400" dirty="0">
                <a:latin typeface="Segoe UI" panose="020B0502040204020203" pitchFamily="34" charset="0"/>
                <a:cs typeface="Segoe UI" panose="020B0502040204020203" pitchFamily="34" charset="0"/>
              </a:rPr>
              <a:t>the</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MLMS profile.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Agent and broker NPNs can be found at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hlinkClick r:id="rId3"/>
              </a:rPr>
              <a:t>www.nipr.com/PacNpnSearch.htm.</a:t>
            </a: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CB758537-EEDF-6810-E84D-DEA803B7C829}"/>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2" name="Group 1">
            <a:extLst>
              <a:ext uri="{FF2B5EF4-FFF2-40B4-BE49-F238E27FC236}">
                <a16:creationId xmlns:a16="http://schemas.microsoft.com/office/drawing/2014/main" id="{159765F9-84BE-DED5-40EB-2486C00EA8E1}"/>
              </a:ext>
            </a:extLst>
          </p:cNvPr>
          <p:cNvGrpSpPr/>
          <p:nvPr/>
        </p:nvGrpSpPr>
        <p:grpSpPr>
          <a:xfrm>
            <a:off x="725580" y="3915838"/>
            <a:ext cx="7692839" cy="753250"/>
            <a:chOff x="613461" y="4018573"/>
            <a:chExt cx="7692839" cy="753250"/>
          </a:xfrm>
        </p:grpSpPr>
        <p:sp>
          <p:nvSpPr>
            <p:cNvPr id="3" name="Rectangle 2">
              <a:extLst>
                <a:ext uri="{FF2B5EF4-FFF2-40B4-BE49-F238E27FC236}">
                  <a16:creationId xmlns:a16="http://schemas.microsoft.com/office/drawing/2014/main" id="{8D18E5C5-FD1C-321B-1848-C026364899AA}"/>
                </a:ext>
              </a:extLst>
            </p:cNvPr>
            <p:cNvSpPr/>
            <p:nvPr/>
          </p:nvSpPr>
          <p:spPr>
            <a:xfrm>
              <a:off x="613461" y="4104978"/>
              <a:ext cx="7616141" cy="666845"/>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A5C8331C-8087-2395-4565-728568C0C3FC}"/>
                </a:ext>
              </a:extLst>
            </p:cNvPr>
            <p:cNvSpPr>
              <a:spLocks noChangeArrowheads="1"/>
            </p:cNvSpPr>
            <p:nvPr/>
          </p:nvSpPr>
          <p:spPr bwMode="auto">
            <a:xfrm>
              <a:off x="690158" y="4018573"/>
              <a:ext cx="7616142" cy="666845"/>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dirty="0">
                  <a:latin typeface="Segoe UI" panose="020B0502040204020203" pitchFamily="34" charset="0"/>
                  <a:cs typeface="Segoe UI" panose="020B0502040204020203" pitchFamily="34" charset="0"/>
                </a:rPr>
                <a:t>Be sure to confirm the NPN is correct in the MLMS profile. Entering an inaccurate NPN could result in denial of compensation/credit by an issuer.</a:t>
              </a:r>
            </a:p>
            <a:p>
              <a:pPr marL="347472" lvl="2" indent="-347472">
                <a:lnSpc>
                  <a:spcPct val="100000"/>
                </a:lnSpc>
                <a:spcBef>
                  <a:spcPts val="0"/>
                </a:spcBef>
                <a:spcAft>
                  <a:spcPts val="600"/>
                </a:spcAft>
                <a:buFont typeface="Segoe UI" panose="020B0502040204020203" pitchFamily="34" charset="0"/>
                <a:buChar char="»"/>
              </a:pPr>
              <a:endParaRPr lang="en-US" sz="14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80729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rmAutofit/>
          </a:bodyPr>
          <a:lstStyle/>
          <a:p>
            <a:r>
              <a:rPr lang="en-US" sz="2400" dirty="0"/>
              <a:t>Step 1: Update the Agent and Broker Profile in the MLMS via the CMS Enterprise Portal </a:t>
            </a:r>
            <a:r>
              <a:rPr lang="en-US" sz="1600" dirty="0"/>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22</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82226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Clr>
                <a:schemeClr val="tx1"/>
              </a:buClr>
              <a:buNone/>
              <a:defRPr/>
            </a:pPr>
            <a:r>
              <a:rPr lang="en-US" sz="1400" b="1" dirty="0">
                <a:solidFill>
                  <a:srgbClr val="003399"/>
                </a:solidFill>
                <a:latin typeface="Segoe UI" panose="020B0502040204020203" pitchFamily="34" charset="0"/>
                <a:cs typeface="Segoe UI" panose="020B0502040204020203" pitchFamily="34" charset="0"/>
              </a:rPr>
              <a:t>General MLMS Information:</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CMS validates NPNs against data stored in the National Insurance Producer Registry (NIPR) Public Database: </a:t>
            </a:r>
            <a:r>
              <a:rPr lang="en-US" sz="1400" dirty="0">
                <a:latin typeface="Segoe UI" panose="020B0502040204020203" pitchFamily="34" charset="0"/>
                <a:cs typeface="Segoe UI" panose="020B0502040204020203" pitchFamily="34" charset="0"/>
                <a:hlinkClick r:id="rId3"/>
              </a:rPr>
              <a:t>https://www.nipr.com/</a:t>
            </a:r>
            <a:r>
              <a:rPr lang="en-US" sz="1400" dirty="0">
                <a:latin typeface="Segoe UI" panose="020B0502040204020203" pitchFamily="34" charset="0"/>
                <a:cs typeface="Segoe UI" panose="020B0502040204020203" pitchFamily="34" charset="0"/>
              </a:rPr>
              <a: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Results of this NIPR NPN validation appear on the public Agent and Broker Federally-facilitated Marketplace Registration Completion List (RCL)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hlinkClick r:id="rId4"/>
              </a:rPr>
              <a:t>https://data.healthcare.gov/ffm_ab_registration_lists</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a:t>
            </a:r>
            <a:r>
              <a:rPr lang="en-US" sz="1400" dirty="0">
                <a:latin typeface="Segoe UI" panose="020B0502040204020203" pitchFamily="34" charset="0"/>
                <a:cs typeface="Segoe UI" panose="020B0502040204020203" pitchFamily="34" charset="0"/>
              </a:rPr>
              <a:t>RCL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is updated daily.</a:t>
            </a:r>
            <a:endParaRPr lang="en-US" sz="1600"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224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rmAutofit/>
          </a:bodyPr>
          <a:lstStyle/>
          <a:p>
            <a:r>
              <a:rPr lang="en-US" sz="2400" dirty="0"/>
              <a:t>Step 1: Update the Agent and Broker Profile in the MLMS via the CMS Enterprise Portal </a:t>
            </a:r>
            <a:r>
              <a:rPr lang="en-US" sz="1600" dirty="0"/>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23</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879413"/>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Clr>
                <a:schemeClr val="tx1"/>
              </a:buClr>
              <a:buNone/>
              <a:defRPr/>
            </a:pPr>
            <a:r>
              <a:rPr lang="en-US" sz="1400" b="1" dirty="0">
                <a:solidFill>
                  <a:srgbClr val="003399"/>
                </a:solidFill>
                <a:latin typeface="Segoe UI" panose="020B0502040204020203" pitchFamily="34" charset="0"/>
                <a:cs typeface="Segoe UI" panose="020B0502040204020203" pitchFamily="34" charset="0"/>
              </a:rPr>
              <a:t>General MLMS Information:</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NPN validation occurs during the annual registration process in the MLMS and is only applicable to the current Plan </a:t>
            </a:r>
            <a:r>
              <a:rPr lang="en-US" sz="1400" dirty="0">
                <a:solidFill>
                  <a:prstClr val="black"/>
                </a:solidFill>
                <a:latin typeface="Segoe UI" panose="020B0502040204020203" pitchFamily="34" charset="0"/>
                <a:cs typeface="Segoe UI" panose="020B0502040204020203" pitchFamily="34" charset="0"/>
              </a:rPr>
              <a:t>Y</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ear. If </a:t>
            </a:r>
            <a:r>
              <a:rPr lang="en-US" sz="1400" dirty="0">
                <a:solidFill>
                  <a:prstClr val="black"/>
                </a:solidFill>
                <a:latin typeface="Segoe UI" panose="020B0502040204020203" pitchFamily="34" charset="0"/>
                <a:cs typeface="Segoe UI" panose="020B0502040204020203" pitchFamily="34" charset="0"/>
              </a:rPr>
              <a:t>an agent or broker does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not maintain a valid NPN, </a:t>
            </a:r>
            <a:r>
              <a:rPr lang="en-US" sz="1400" dirty="0">
                <a:solidFill>
                  <a:prstClr val="black"/>
                </a:solidFill>
                <a:latin typeface="Segoe UI" panose="020B0502040204020203" pitchFamily="34" charset="0"/>
                <a:cs typeface="Segoe UI" panose="020B0502040204020203" pitchFamily="34" charset="0"/>
              </a:rPr>
              <a:t>their</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agreements with the Marketplace may be terminated.</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be validated, </a:t>
            </a:r>
            <a:r>
              <a:rPr lang="en-US" sz="1400" dirty="0">
                <a:solidFill>
                  <a:prstClr val="black"/>
                </a:solidFill>
                <a:latin typeface="Segoe UI" panose="020B0502040204020203" pitchFamily="34" charset="0"/>
                <a:cs typeface="Segoe UI" panose="020B0502040204020203" pitchFamily="34" charset="0"/>
              </a:rPr>
              <a:t>agents and brokers</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must: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Have a valid state license;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Have a valid health-related line of authority (LOA)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https://nipr.com/licensing-center/add-a-line-of-authority</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lang="en-US" sz="1400" dirty="0">
                <a:solidFill>
                  <a:prstClr val="black"/>
                </a:solidFill>
                <a:latin typeface="Segoe UI" panose="020B0502040204020203" pitchFamily="34" charset="0"/>
                <a:cs typeface="Segoe UI" panose="020B0502040204020203" pitchFamily="34" charset="0"/>
              </a:rPr>
              <a:t>in their resident state</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Have an active status for </a:t>
            </a:r>
            <a:r>
              <a:rPr lang="en-US" sz="1400" dirty="0">
                <a:solidFill>
                  <a:prstClr val="black"/>
                </a:solidFill>
                <a:latin typeface="Segoe UI" panose="020B0502040204020203" pitchFamily="34" charset="0"/>
                <a:cs typeface="Segoe UI" panose="020B0502040204020203" pitchFamily="34" charset="0"/>
              </a:rPr>
              <a:t>their</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health-related LOA.</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828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24</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2348865"/>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nSpc>
                <a:spcPct val="100000"/>
              </a:lnSpc>
              <a:spcBef>
                <a:spcPts val="0"/>
              </a:spcBef>
              <a:spcAft>
                <a:spcPts val="600"/>
              </a:spcAft>
              <a:buClr>
                <a:schemeClr val="tx1"/>
              </a:buClr>
              <a:buNone/>
              <a:defRPr/>
            </a:pPr>
            <a:r>
              <a:rPr lang="en-US" sz="1400" b="1" dirty="0">
                <a:solidFill>
                  <a:srgbClr val="003399"/>
                </a:solidFill>
                <a:latin typeface="Segoe UI" panose="020B0502040204020203" pitchFamily="34" charset="0"/>
                <a:cs typeface="Segoe UI" panose="020B0502040204020203" pitchFamily="34" charset="0"/>
              </a:rPr>
              <a:t>Line of Authority Validation Requirements for Marketplace Agents and Brokers: </a:t>
            </a: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Updated agent/broker licensure validation methodology went into effect beginning in plan year 2023 to ensure agents and brokers have a valid health-related line of authority (LOA) in their resident state.</a:t>
            </a:r>
          </a:p>
          <a:p>
            <a:pPr marL="347472" lvl="2" indent="-347472">
              <a:lnSpc>
                <a:spcPct val="100000"/>
              </a:lnSpc>
              <a:spcBef>
                <a:spcPts val="0"/>
              </a:spcBef>
              <a:spcAft>
                <a:spcPts val="600"/>
              </a:spcAft>
              <a:buFont typeface="Segoe UI" panose="020B0502040204020203" pitchFamily="34" charset="0"/>
              <a:buChar char="»"/>
            </a:pPr>
            <a:r>
              <a:rPr lang="en-US" sz="1400" u="sng" dirty="0">
                <a:latin typeface="Segoe UI" panose="020B0502040204020203" pitchFamily="34" charset="0"/>
                <a:cs typeface="Segoe UI" panose="020B0502040204020203" pitchFamily="34" charset="0"/>
              </a:rPr>
              <a:t>Background</a:t>
            </a:r>
            <a:r>
              <a:rPr lang="en-US" sz="1400" dirty="0">
                <a:latin typeface="Segoe UI" panose="020B0502040204020203" pitchFamily="34" charset="0"/>
                <a:cs typeface="Segoe UI" panose="020B0502040204020203" pitchFamily="34" charset="0"/>
              </a:rPr>
              <a:t>: Each state Department of Insurance (DOI) determines the requirements for agents and brokers in their specific state. CMS validates the status of an agent’s or broker’s licensure through the NIPR on a weekly basis. Specifically, licensure validation is determined by checking license status and the presence of a valid health LOA in the resident state for each agent or broker. </a:t>
            </a:r>
            <a:endParaRPr lang="en-US" sz="1400" b="1" dirty="0">
              <a:latin typeface="Segoe UI" panose="020B0502040204020203" pitchFamily="34" charset="0"/>
              <a:cs typeface="Segoe UI" panose="020B0502040204020203" pitchFamily="34" charset="0"/>
            </a:endParaRPr>
          </a:p>
          <a:p>
            <a:pPr marL="685800" lvl="2" indent="-347345">
              <a:lnSpc>
                <a:spcPct val="100000"/>
              </a:lnSpc>
              <a:spcBef>
                <a:spcPts val="0"/>
              </a:spcBef>
              <a:spcAft>
                <a:spcPts val="600"/>
              </a:spcAft>
              <a:buClr>
                <a:schemeClr val="tx1"/>
              </a:buClr>
              <a:buFont typeface="Courier New,monospace" panose="020B0502040204020203" pitchFamily="34" charset="0"/>
              <a:buChar char="o"/>
            </a:pPr>
            <a:r>
              <a:rPr lang="en-US" sz="1400" b="1" dirty="0">
                <a:solidFill>
                  <a:srgbClr val="003399"/>
                </a:solidFill>
                <a:latin typeface="Segoe UI"/>
                <a:cs typeface="Segoe UI"/>
              </a:rPr>
              <a:t>Note:</a:t>
            </a:r>
            <a:r>
              <a:rPr lang="en-US" sz="1400" dirty="0">
                <a:solidFill>
                  <a:srgbClr val="003399"/>
                </a:solidFill>
                <a:latin typeface="Segoe UI"/>
                <a:cs typeface="Segoe UI"/>
              </a:rPr>
              <a:t> </a:t>
            </a:r>
            <a:r>
              <a:rPr lang="en-US" sz="1400" dirty="0">
                <a:latin typeface="Segoe UI"/>
                <a:cs typeface="Segoe UI"/>
              </a:rPr>
              <a:t>Some states, such as  Florida, Hawaii, New Mexico, Texas, Utah, Vermont, Wisconsin, and Wyoming, require ABs to have an appointment with a health insurance carrier before their NPN can be validated.</a:t>
            </a:r>
          </a:p>
        </p:txBody>
      </p:sp>
      <p:sp>
        <p:nvSpPr>
          <p:cNvPr id="9" name="Title 1">
            <a:extLst>
              <a:ext uri="{FF2B5EF4-FFF2-40B4-BE49-F238E27FC236}">
                <a16:creationId xmlns:a16="http://schemas.microsoft.com/office/drawing/2014/main" id="{3FC6BE7A-2BD8-2875-2E8D-4F94C9088336}"/>
              </a:ext>
            </a:extLst>
          </p:cNvPr>
          <p:cNvSpPr txBox="1">
            <a:spLocks/>
          </p:cNvSpPr>
          <p:nvPr/>
        </p:nvSpPr>
        <p:spPr>
          <a:xfrm>
            <a:off x="1288"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grpSp>
        <p:nvGrpSpPr>
          <p:cNvPr id="3" name="Group 2">
            <a:extLst>
              <a:ext uri="{FF2B5EF4-FFF2-40B4-BE49-F238E27FC236}">
                <a16:creationId xmlns:a16="http://schemas.microsoft.com/office/drawing/2014/main" id="{8A8D022B-AEDD-676F-FA5A-C30BA516B92D}"/>
              </a:ext>
            </a:extLst>
          </p:cNvPr>
          <p:cNvGrpSpPr/>
          <p:nvPr/>
        </p:nvGrpSpPr>
        <p:grpSpPr>
          <a:xfrm>
            <a:off x="725580" y="3865915"/>
            <a:ext cx="7692839" cy="942975"/>
            <a:chOff x="613461" y="4018571"/>
            <a:chExt cx="7692839" cy="753250"/>
          </a:xfrm>
        </p:grpSpPr>
        <p:sp>
          <p:nvSpPr>
            <p:cNvPr id="4" name="Rectangle 3">
              <a:extLst>
                <a:ext uri="{FF2B5EF4-FFF2-40B4-BE49-F238E27FC236}">
                  <a16:creationId xmlns:a16="http://schemas.microsoft.com/office/drawing/2014/main" id="{BC715183-5F48-843F-2CD7-0FE72C37C777}"/>
                </a:ext>
              </a:extLst>
            </p:cNvPr>
            <p:cNvSpPr/>
            <p:nvPr/>
          </p:nvSpPr>
          <p:spPr>
            <a:xfrm>
              <a:off x="613461" y="4104976"/>
              <a:ext cx="7616141" cy="666845"/>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F3CAAA4-D756-CDDC-2701-41BE928F69B0}"/>
                </a:ext>
              </a:extLst>
            </p:cNvPr>
            <p:cNvSpPr>
              <a:spLocks noChangeArrowheads="1"/>
            </p:cNvSpPr>
            <p:nvPr/>
          </p:nvSpPr>
          <p:spPr bwMode="auto">
            <a:xfrm>
              <a:off x="690158" y="4018571"/>
              <a:ext cx="7616142" cy="666845"/>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b="1" dirty="0">
                  <a:solidFill>
                    <a:srgbClr val="003399"/>
                  </a:solidFill>
                  <a:latin typeface="Segoe UI" panose="020B0502040204020203" pitchFamily="34" charset="0"/>
                  <a:cs typeface="Segoe UI" panose="020B0502040204020203" pitchFamily="34" charset="0"/>
                </a:rPr>
                <a:t>Note:</a:t>
              </a:r>
              <a:r>
                <a:rPr lang="en-US" sz="1400" dirty="0">
                  <a:latin typeface="Segoe UI" panose="020B0502040204020203" pitchFamily="34" charset="0"/>
                  <a:cs typeface="Segoe UI" panose="020B0502040204020203" pitchFamily="34" charset="0"/>
                </a:rPr>
                <a:t> Agents and brokers who do not have an approved health-related LOA, as determined by their resident state, will lose their access to Marketplace systems and </a:t>
              </a:r>
              <a:r>
                <a:rPr lang="en-US" sz="1400" b="1" dirty="0">
                  <a:solidFill>
                    <a:srgbClr val="003399"/>
                  </a:solidFill>
                  <a:latin typeface="Segoe UI" panose="020B0502040204020203" pitchFamily="34" charset="0"/>
                  <a:cs typeface="Segoe UI" panose="020B0502040204020203" pitchFamily="34" charset="0"/>
                </a:rPr>
                <a:t>will not be able to assist consumers with Marketplace activities for plan year 2026.</a:t>
              </a:r>
              <a:r>
                <a:rPr lang="en-US" sz="1400" dirty="0">
                  <a:latin typeface="Segoe UI" panose="020B0502040204020203" pitchFamily="34" charset="0"/>
                  <a:cs typeface="Segoe UI" panose="020B0502040204020203" pitchFamily="34" charset="0"/>
                </a:rPr>
                <a:t> </a:t>
              </a:r>
            </a:p>
          </p:txBody>
        </p:sp>
      </p:grpSp>
    </p:spTree>
    <p:extLst>
      <p:ext uri="{BB962C8B-B14F-4D97-AF65-F5344CB8AC3E}">
        <p14:creationId xmlns:p14="http://schemas.microsoft.com/office/powerpoint/2010/main" val="3121152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25</a:t>
            </a:fld>
            <a:endParaRPr lang="en-US" dirty="0"/>
          </a:p>
        </p:txBody>
      </p:sp>
      <p:sp>
        <p:nvSpPr>
          <p:cNvPr id="9" name="Title 1">
            <a:extLst>
              <a:ext uri="{FF2B5EF4-FFF2-40B4-BE49-F238E27FC236}">
                <a16:creationId xmlns:a16="http://schemas.microsoft.com/office/drawing/2014/main" id="{3FC6BE7A-2BD8-2875-2E8D-4F94C9088336}"/>
              </a:ext>
            </a:extLst>
          </p:cNvPr>
          <p:cNvSpPr txBox="1">
            <a:spLocks/>
          </p:cNvSpPr>
          <p:nvPr/>
        </p:nvSpPr>
        <p:spPr>
          <a:xfrm>
            <a:off x="-1" y="0"/>
            <a:ext cx="7680960" cy="914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500" dirty="0"/>
              <a:t>Step 1: Update the Agent and Broker Profile in the MLMS via the CMS Enterprise Portal </a:t>
            </a:r>
            <a:r>
              <a:rPr lang="en-US" sz="1600" dirty="0"/>
              <a:t>(continued)</a:t>
            </a:r>
            <a:endParaRPr lang="en-US" sz="1800" dirty="0"/>
          </a:p>
        </p:txBody>
      </p:sp>
      <p:sp>
        <p:nvSpPr>
          <p:cNvPr id="4" name="Text Placeholder 2">
            <a:extLst>
              <a:ext uri="{FF2B5EF4-FFF2-40B4-BE49-F238E27FC236}">
                <a16:creationId xmlns:a16="http://schemas.microsoft.com/office/drawing/2014/main" id="{54304C78-198A-43FE-D8F1-CFA3ACA965BD}"/>
              </a:ext>
            </a:extLst>
          </p:cNvPr>
          <p:cNvSpPr txBox="1">
            <a:spLocks/>
          </p:cNvSpPr>
          <p:nvPr/>
        </p:nvSpPr>
        <p:spPr>
          <a:xfrm>
            <a:off x="228600" y="1069848"/>
            <a:ext cx="8686800" cy="334082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Clr>
                <a:schemeClr val="tx1"/>
              </a:buClr>
              <a:buFont typeface="Segoe UI" panose="020B0502040204020203" pitchFamily="34" charset="0"/>
              <a:buChar char="»"/>
              <a:defRPr/>
            </a:pPr>
            <a:r>
              <a:rPr lang="en-US" sz="1400" b="1" dirty="0">
                <a:solidFill>
                  <a:srgbClr val="003399"/>
                </a:solidFill>
                <a:latin typeface="Segoe UI" panose="020B0502040204020203" pitchFamily="34" charset="0"/>
                <a:cs typeface="Segoe UI" panose="020B0502040204020203" pitchFamily="34" charset="0"/>
              </a:rPr>
              <a:t>Agents and brokers can take several steps now to check and see if they need to take further action. </a:t>
            </a:r>
          </a:p>
          <a:p>
            <a:pPr marL="690372" lvl="3" indent="-347472">
              <a:lnSpc>
                <a:spcPct val="100000"/>
              </a:lnSpc>
              <a:spcBef>
                <a:spcPts val="0"/>
              </a:spcBef>
              <a:spcAft>
                <a:spcPts val="600"/>
              </a:spcAft>
              <a:buFont typeface="Courier New" panose="02070309020205020404" pitchFamily="49" charset="0"/>
              <a:buChar char="o"/>
              <a:defRPr/>
            </a:pPr>
            <a:r>
              <a:rPr lang="en-US" sz="1400" dirty="0">
                <a:latin typeface="Segoe UI" panose="020B0502040204020203" pitchFamily="34" charset="0"/>
                <a:cs typeface="Segoe UI" panose="020B0502040204020203" pitchFamily="34" charset="0"/>
              </a:rPr>
              <a:t>Check resident state requirements for Appointment Level LOA, Approved Class Type and/or Approved License Level LOA at </a:t>
            </a:r>
            <a:r>
              <a:rPr lang="en-US" sz="1400" u="sng" dirty="0">
                <a:solidFill>
                  <a:srgbClr val="0070C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https://data.healthcare.gov/AB-NIPR-Health-Line-Of-Authority</a:t>
            </a:r>
            <a:r>
              <a:rPr lang="en-US" sz="1400" dirty="0">
                <a:latin typeface="Segoe UI" panose="020B0502040204020203" pitchFamily="34" charset="0"/>
                <a:cs typeface="Segoe UI" panose="020B0502040204020203" pitchFamily="34" charset="0"/>
              </a:rPr>
              <a:t>. </a:t>
            </a:r>
          </a:p>
          <a:p>
            <a:pPr marL="690372" lvl="3" indent="-347472">
              <a:lnSpc>
                <a:spcPct val="100000"/>
              </a:lnSpc>
              <a:spcBef>
                <a:spcPts val="0"/>
              </a:spcBef>
              <a:spcAft>
                <a:spcPts val="600"/>
              </a:spcAft>
              <a:buFont typeface="Courier New" panose="02070309020205020404" pitchFamily="49" charset="0"/>
              <a:buChar char="o"/>
              <a:defRPr/>
            </a:pPr>
            <a:r>
              <a:rPr lang="en-US" sz="1400" dirty="0">
                <a:latin typeface="Segoe UI" panose="020B0502040204020203" pitchFamily="34" charset="0"/>
                <a:cs typeface="Segoe UI" panose="020B0502040204020203" pitchFamily="34" charset="0"/>
              </a:rPr>
              <a:t>Then, agents and brokers can go to NIPR at </a:t>
            </a:r>
            <a:r>
              <a:rPr lang="en-US" sz="1400" u="sng" dirty="0">
                <a:solidFill>
                  <a:srgbClr val="0070C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https://nipr.com/licensing-center/add-a-line-of-authority</a:t>
            </a:r>
            <a:r>
              <a:rPr lang="en-US" sz="1400" dirty="0">
                <a:latin typeface="Segoe UI" panose="020B0502040204020203" pitchFamily="34" charset="0"/>
                <a:cs typeface="Segoe UI" panose="020B0502040204020203" pitchFamily="34" charset="0"/>
              </a:rPr>
              <a:t> and use the “Look Up Your National Producer Number (NPN)” tool at the bottom of the page to check their personal licensure information for their resident state.</a:t>
            </a:r>
          </a:p>
          <a:p>
            <a:pPr marL="690372" lvl="3" indent="-347472">
              <a:lnSpc>
                <a:spcPct val="100000"/>
              </a:lnSpc>
              <a:spcBef>
                <a:spcPts val="0"/>
              </a:spcBef>
              <a:spcAft>
                <a:spcPts val="600"/>
              </a:spcAft>
              <a:buFont typeface="Courier New" panose="02070309020205020404" pitchFamily="49" charset="0"/>
              <a:buChar char="o"/>
              <a:defRPr/>
            </a:pPr>
            <a:r>
              <a:rPr lang="en-US" sz="1400" dirty="0">
                <a:latin typeface="Segoe UI" panose="020B0502040204020203" pitchFamily="34" charset="0"/>
                <a:cs typeface="Segoe UI" panose="020B0502040204020203" pitchFamily="34" charset="0"/>
              </a:rPr>
              <a:t>If agents and brokers do not have the required resident state LOA, they can use the links to “Add a Line of Authority” and work directly with their resident state DOI regarding licensing requirements.</a:t>
            </a:r>
          </a:p>
          <a:p>
            <a:pPr marL="347472" lvl="2" indent="-347472">
              <a:lnSpc>
                <a:spcPct val="100000"/>
              </a:lnSpc>
              <a:spcBef>
                <a:spcPts val="0"/>
              </a:spcBef>
              <a:spcAft>
                <a:spcPts val="600"/>
              </a:spcAft>
              <a:buFont typeface="Segoe UI" panose="020B0502040204020203" pitchFamily="34" charset="0"/>
              <a:buChar char="»"/>
              <a:defRPr/>
            </a:pPr>
            <a:r>
              <a:rPr lang="en-US" sz="1400" dirty="0">
                <a:latin typeface="Segoe UI" panose="020B0502040204020203" pitchFamily="34" charset="0"/>
                <a:cs typeface="Segoe UI" panose="020B0502040204020203" pitchFamily="34" charset="0"/>
              </a:rPr>
              <a:t>The validation of agents’ and brokers’ licenses will be reviewed weekly following completion of the required annual agent and broker Registration and Training. Agents and brokers can check the RCL at </a:t>
            </a:r>
            <a:r>
              <a:rPr lang="en-US" sz="1400" u="sng" dirty="0">
                <a:solidFill>
                  <a:srgbClr val="0070C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https://data.healthcare.gov/ab-registration-completion-list</a:t>
            </a:r>
            <a:r>
              <a:rPr lang="en-US" sz="1400" dirty="0">
                <a:latin typeface="Segoe UI" panose="020B0502040204020203" pitchFamily="34" charset="0"/>
                <a:cs typeface="Segoe UI" panose="020B0502040204020203" pitchFamily="34" charset="0"/>
              </a:rPr>
              <a:t> to confirm that their NPN is listed and the “NPN Valid (Current Year Only)” reflects “Y” for yes prior to assisting consumers with enrollment.</a:t>
            </a:r>
          </a:p>
        </p:txBody>
      </p:sp>
    </p:spTree>
    <p:extLst>
      <p:ext uri="{BB962C8B-B14F-4D97-AF65-F5344CB8AC3E}">
        <p14:creationId xmlns:p14="http://schemas.microsoft.com/office/powerpoint/2010/main" val="76432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26</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928C4EC7-1E55-2D9E-B84A-39EDF1759453}"/>
              </a:ext>
            </a:extLst>
          </p:cNvPr>
          <p:cNvSpPr txBox="1"/>
          <p:nvPr/>
        </p:nvSpPr>
        <p:spPr>
          <a:xfrm>
            <a:off x="228600" y="1069848"/>
            <a:ext cx="8686800" cy="1831271"/>
          </a:xfrm>
          <a:prstGeom prst="rect">
            <a:avLst/>
          </a:prstGeom>
          <a:noFill/>
        </p:spPr>
        <p:txBody>
          <a:bodyPr wrap="square">
            <a:spAutoFit/>
          </a:bodyPr>
          <a:lstStyle/>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Update the Agent and Broker Profile in the Marketplace Learning Management System (MLMS) via the CMS Enterprise Portal.	</a:t>
            </a:r>
          </a:p>
          <a:p>
            <a:pPr marL="342900" indent="-342900">
              <a:spcAft>
                <a:spcPts val="600"/>
              </a:spcAft>
              <a:buFont typeface="+mj-lt"/>
              <a:buAutoNum type="arabicPeriod"/>
            </a:pPr>
            <a:r>
              <a:rPr lang="en-US" sz="1400" b="1">
                <a:solidFill>
                  <a:srgbClr val="003399"/>
                </a:solidFill>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a:latin typeface="Segoe UI" panose="020B0502040204020203" pitchFamily="34" charset="0"/>
                <a:cs typeface="Segoe UI" panose="020B0502040204020203" pitchFamily="34" charset="0"/>
              </a:rPr>
              <a:t>Confirm completion of all registration steps by logging back in to the “Agent and Broker Registration Status” page on the CMS Enterprise Portal and printing the completion certificate.</a:t>
            </a:r>
          </a:p>
        </p:txBody>
      </p:sp>
      <p:sp>
        <p:nvSpPr>
          <p:cNvPr id="10" name="Title 1">
            <a:extLst>
              <a:ext uri="{FF2B5EF4-FFF2-40B4-BE49-F238E27FC236}">
                <a16:creationId xmlns:a16="http://schemas.microsoft.com/office/drawing/2014/main" id="{55FCF262-8426-CACE-5D6A-9C066C7795F1}"/>
              </a:ext>
            </a:extLst>
          </p:cNvPr>
          <p:cNvSpPr txBox="1">
            <a:spLocks/>
          </p:cNvSpPr>
          <p:nvPr/>
        </p:nvSpPr>
        <p:spPr>
          <a:xfrm>
            <a:off x="1287" y="0"/>
            <a:ext cx="777240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pPr>
              <a:lnSpc>
                <a:spcPct val="70000"/>
              </a:lnSpc>
            </a:pPr>
            <a:r>
              <a:rPr lang="en-US" sz="2400" dirty="0"/>
              <a:t>Step 2: Complete Marketplace Training on the MLMS or through an HHS-approved Vendor via the CMS Enterprise Portal</a:t>
            </a:r>
          </a:p>
        </p:txBody>
      </p:sp>
    </p:spTree>
    <p:extLst>
      <p:ext uri="{BB962C8B-B14F-4D97-AF65-F5344CB8AC3E}">
        <p14:creationId xmlns:p14="http://schemas.microsoft.com/office/powerpoint/2010/main" val="404778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27</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572500" cy="243466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Returning Individual Marketplace agents and brokers are eligible to take a condensed training (Marketplace Training for Returning Agents and Brokers) to complete the Individual Marketplace training requirement.* </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The required portion of Marketplace Training for Returning Agents and Brokers takes approximately one hour to complete. </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Returning agents and brokers will be automatically enrolled in Marketplace Training for Returning Agents and Brokers, but can enroll in additional curricula, such as Small Business Health Options Program (SHOP) training or the full Individual Marketplace training, as desired.</a:t>
            </a:r>
            <a:endParaRPr lang="en-US" sz="1400" i="1"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155822C-4B56-6F06-6615-BC206682C51D}"/>
              </a:ext>
            </a:extLst>
          </p:cNvPr>
          <p:cNvSpPr txBox="1"/>
          <p:nvPr/>
        </p:nvSpPr>
        <p:spPr>
          <a:xfrm>
            <a:off x="228600" y="4418553"/>
            <a:ext cx="8241710" cy="400110"/>
          </a:xfrm>
          <a:prstGeom prst="rect">
            <a:avLst/>
          </a:prstGeom>
          <a:noFill/>
        </p:spPr>
        <p:txBody>
          <a:bodyPr wrap="square" rtlCol="0">
            <a:spAutoFit/>
          </a:bodyPr>
          <a:lstStyle/>
          <a:p>
            <a:r>
              <a:rPr lang="en-US" sz="1000" i="1" dirty="0">
                <a:latin typeface="Segoe UI" panose="020B0502040204020203" pitchFamily="34" charset="0"/>
                <a:cs typeface="Segoe UI" panose="020B0502040204020203" pitchFamily="34" charset="0"/>
              </a:rPr>
              <a:t>*Training is only required for participation in the Individual Marketplace. Agents and brokers who participate in the SHOP are encouraged, but not required, to take SHOP training.</a:t>
            </a:r>
          </a:p>
        </p:txBody>
      </p:sp>
      <p:sp>
        <p:nvSpPr>
          <p:cNvPr id="10" name="Title 1">
            <a:extLst>
              <a:ext uri="{FF2B5EF4-FFF2-40B4-BE49-F238E27FC236}">
                <a16:creationId xmlns:a16="http://schemas.microsoft.com/office/drawing/2014/main" id="{6A82CE5E-E465-06AC-BE3B-3D0A2687C8A8}"/>
              </a:ext>
            </a:extLst>
          </p:cNvPr>
          <p:cNvSpPr txBox="1">
            <a:spLocks/>
          </p:cNvSpPr>
          <p:nvPr/>
        </p:nvSpPr>
        <p:spPr>
          <a:xfrm>
            <a:off x="1288" y="0"/>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spTree>
    <p:extLst>
      <p:ext uri="{BB962C8B-B14F-4D97-AF65-F5344CB8AC3E}">
        <p14:creationId xmlns:p14="http://schemas.microsoft.com/office/powerpoint/2010/main" val="3225057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28</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37040" cy="2165169"/>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The curriculum for the Marketplace Training for Returning Agents and Brokers consists of one required training module and one required exam.</a:t>
            </a: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Following the training, agents and brokers will be prompted to complete the Marketplace training exam. </a:t>
            </a: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This exam consists of 10 questions that will test understanding of the concepts presented in the training. </a:t>
            </a: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Agents and brokers must pass the exam with a </a:t>
            </a:r>
            <a:r>
              <a:rPr lang="en-US" sz="1400" b="1" dirty="0">
                <a:solidFill>
                  <a:srgbClr val="003399"/>
                </a:solidFill>
                <a:latin typeface="Segoe UI"/>
                <a:cs typeface="Segoe UI"/>
              </a:rPr>
              <a:t>70% score or better </a:t>
            </a:r>
            <a:r>
              <a:rPr lang="en-US" sz="1400" dirty="0">
                <a:latin typeface="Segoe UI"/>
                <a:cs typeface="Segoe UI"/>
              </a:rPr>
              <a:t>to receive credit for taking the course. </a:t>
            </a:r>
            <a:endParaRPr lang="en-US" sz="1400" dirty="0">
              <a:latin typeface="Segoe UI" panose="020B0502040204020203" pitchFamily="34" charset="0"/>
              <a:cs typeface="Segoe UI" panose="020B0502040204020203" pitchFamily="34" charset="0"/>
            </a:endParaRPr>
          </a:p>
          <a:p>
            <a:pPr marL="0" lvl="2" indent="0">
              <a:lnSpc>
                <a:spcPct val="100000"/>
              </a:lnSpc>
              <a:spcBef>
                <a:spcPts val="0"/>
              </a:spcBef>
              <a:spcAft>
                <a:spcPts val="600"/>
              </a:spcAft>
              <a:buNone/>
            </a:pPr>
            <a:endParaRPr lang="en-US" sz="1600" dirty="0">
              <a:solidFill>
                <a:srgbClr val="000000"/>
              </a:solidFill>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solidFill>
                <a:srgbClr val="000000"/>
              </a:solidFill>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dirty="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dirty="0">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C72FBDFC-1759-65D1-D90B-046B1401DD90}"/>
              </a:ext>
            </a:extLst>
          </p:cNvPr>
          <p:cNvSpPr txBox="1">
            <a:spLocks/>
          </p:cNvSpPr>
          <p:nvPr/>
        </p:nvSpPr>
        <p:spPr>
          <a:xfrm>
            <a:off x="1290" y="0"/>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spTree>
    <p:extLst>
      <p:ext uri="{BB962C8B-B14F-4D97-AF65-F5344CB8AC3E}">
        <p14:creationId xmlns:p14="http://schemas.microsoft.com/office/powerpoint/2010/main" val="273436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94DBA-E442-45D5-3BC2-62BE38BA1570}"/>
              </a:ext>
            </a:extLst>
          </p:cNvPr>
          <p:cNvPicPr>
            <a:picLocks noChangeAspect="1"/>
          </p:cNvPicPr>
          <p:nvPr/>
        </p:nvPicPr>
        <p:blipFill>
          <a:blip r:embed="rId3"/>
          <a:stretch>
            <a:fillRect/>
          </a:stretch>
        </p:blipFill>
        <p:spPr>
          <a:xfrm>
            <a:off x="2874850" y="1183649"/>
            <a:ext cx="5838781" cy="3585376"/>
          </a:xfrm>
          <a:prstGeom prst="rect">
            <a:avLst/>
          </a:prstGeom>
          <a:ln>
            <a:solidFill>
              <a:srgbClr val="000054"/>
            </a:solid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29</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2286000" cy="152019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The full training curriculum is available in the "Training Options" widget on the agent and broker welcome page. </a:t>
            </a:r>
            <a:endParaRPr lang="en-US" sz="1600" dirty="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dirty="0">
              <a:latin typeface="Segoe UI" panose="020B0502040204020203" pitchFamily="34" charset="0"/>
              <a:cs typeface="Segoe UI" panose="020B0502040204020203" pitchFamily="34" charset="0"/>
            </a:endParaRPr>
          </a:p>
          <a:p>
            <a:pPr marL="342900" lvl="3" indent="0">
              <a:lnSpc>
                <a:spcPct val="100000"/>
              </a:lnSpc>
              <a:spcBef>
                <a:spcPts val="0"/>
              </a:spcBef>
              <a:spcAft>
                <a:spcPts val="600"/>
              </a:spcAft>
              <a:buNone/>
            </a:pPr>
            <a:endParaRPr lang="en-US" sz="1600" dirty="0">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C72FBDFC-1759-65D1-D90B-046B1401DD90}"/>
              </a:ext>
            </a:extLst>
          </p:cNvPr>
          <p:cNvSpPr txBox="1">
            <a:spLocks/>
          </p:cNvSpPr>
          <p:nvPr/>
        </p:nvSpPr>
        <p:spPr>
          <a:xfrm>
            <a:off x="1290" y="0"/>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sp>
        <p:nvSpPr>
          <p:cNvPr id="5" name="Arrow: Down 4">
            <a:extLst>
              <a:ext uri="{FF2B5EF4-FFF2-40B4-BE49-F238E27FC236}">
                <a16:creationId xmlns:a16="http://schemas.microsoft.com/office/drawing/2014/main" id="{17043A16-679C-092E-0353-30DCC9628255}"/>
              </a:ext>
            </a:extLst>
          </p:cNvPr>
          <p:cNvSpPr/>
          <p:nvPr/>
        </p:nvSpPr>
        <p:spPr>
          <a:xfrm rot="2400000">
            <a:off x="5323272" y="3079064"/>
            <a:ext cx="143364" cy="368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descr="A black rectangle with red border&#10;&#10;Description automatically generated">
            <a:extLst>
              <a:ext uri="{FF2B5EF4-FFF2-40B4-BE49-F238E27FC236}">
                <a16:creationId xmlns:a16="http://schemas.microsoft.com/office/drawing/2014/main" id="{C144A6F9-7C07-0C1A-A56E-AEAAF7DEC16B}"/>
              </a:ext>
            </a:extLst>
          </p:cNvPr>
          <p:cNvPicPr>
            <a:picLocks noChangeAspect="1"/>
          </p:cNvPicPr>
          <p:nvPr/>
        </p:nvPicPr>
        <p:blipFill>
          <a:blip r:embed="rId4"/>
          <a:stretch>
            <a:fillRect/>
          </a:stretch>
        </p:blipFill>
        <p:spPr>
          <a:xfrm>
            <a:off x="2927146" y="3298365"/>
            <a:ext cx="3352210" cy="316374"/>
          </a:xfrm>
          <a:prstGeom prst="rect">
            <a:avLst/>
          </a:prstGeom>
        </p:spPr>
      </p:pic>
    </p:spTree>
    <p:extLst>
      <p:ext uri="{BB962C8B-B14F-4D97-AF65-F5344CB8AC3E}">
        <p14:creationId xmlns:p14="http://schemas.microsoft.com/office/powerpoint/2010/main" val="212073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A579-925C-8FE3-BDA6-248BE60271AC}"/>
              </a:ext>
            </a:extLst>
          </p:cNvPr>
          <p:cNvSpPr>
            <a:spLocks noGrp="1"/>
          </p:cNvSpPr>
          <p:nvPr>
            <p:ph type="title"/>
          </p:nvPr>
        </p:nvSpPr>
        <p:spPr>
          <a:xfrm>
            <a:off x="144526" y="15559"/>
            <a:ext cx="7886700" cy="994172"/>
          </a:xfrm>
        </p:spPr>
        <p:txBody>
          <a:bodyPr>
            <a:normAutofit/>
          </a:bodyPr>
          <a:lstStyle/>
          <a:p>
            <a:pPr algn="ctr"/>
            <a:r>
              <a:rPr lang="en-US" sz="2775"/>
              <a:t>Closed Captioning</a:t>
            </a:r>
          </a:p>
        </p:txBody>
      </p:sp>
      <p:sp>
        <p:nvSpPr>
          <p:cNvPr id="6" name="Content Placeholder 3">
            <a:extLst>
              <a:ext uri="{FF2B5EF4-FFF2-40B4-BE49-F238E27FC236}">
                <a16:creationId xmlns:a16="http://schemas.microsoft.com/office/drawing/2014/main" id="{9A18A301-24A7-74D9-DDC2-69E866186836}"/>
              </a:ext>
            </a:extLst>
          </p:cNvPr>
          <p:cNvSpPr txBox="1">
            <a:spLocks noGrp="1"/>
          </p:cNvSpPr>
          <p:nvPr>
            <p:ph type="body" sz="quarter" idx="11"/>
          </p:nvPr>
        </p:nvSpPr>
        <p:spPr>
          <a:xfrm>
            <a:off x="1386739" y="1346202"/>
            <a:ext cx="7131786" cy="28114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63" indent="-347463">
              <a:lnSpc>
                <a:spcPct val="100000"/>
              </a:lnSpc>
              <a:spcBef>
                <a:spcPts val="0"/>
              </a:spcBef>
              <a:spcAft>
                <a:spcPts val="600"/>
              </a:spcAft>
              <a:buFont typeface="Segoe UI" panose="020B0502040204020203" pitchFamily="34" charset="0"/>
              <a:buChar char="»"/>
            </a:pPr>
            <a:r>
              <a:rPr lang="en-US" sz="1350" b="1">
                <a:latin typeface="Segoe UI" panose="020B0502040204020203" pitchFamily="34" charset="0"/>
                <a:cs typeface="Segoe UI" panose="020B0502040204020203" pitchFamily="34" charset="0"/>
              </a:rPr>
              <a:t>This webinar has Closed Captioning available.</a:t>
            </a:r>
            <a:br>
              <a:rPr lang="en-US" sz="1350" b="1">
                <a:latin typeface="Segoe UI" panose="020B0502040204020203" pitchFamily="34" charset="0"/>
                <a:cs typeface="Segoe UI" panose="020B0502040204020203" pitchFamily="34" charset="0"/>
              </a:rPr>
            </a:br>
            <a:endParaRPr lang="en-US" sz="1350" b="1">
              <a:latin typeface="Segoe UI" panose="020B0502040204020203" pitchFamily="34" charset="0"/>
              <a:cs typeface="Segoe UI" panose="020B0502040204020203" pitchFamily="34" charset="0"/>
            </a:endParaRPr>
          </a:p>
          <a:p>
            <a:pPr marL="347463" indent="-347463">
              <a:lnSpc>
                <a:spcPct val="100000"/>
              </a:lnSpc>
              <a:spcBef>
                <a:spcPts val="0"/>
              </a:spcBef>
              <a:spcAft>
                <a:spcPts val="600"/>
              </a:spcAft>
              <a:buFont typeface="Segoe UI" panose="020B0502040204020203" pitchFamily="34" charset="0"/>
              <a:buChar char="»"/>
            </a:pPr>
            <a:r>
              <a:rPr lang="en-US" sz="1350" b="1">
                <a:latin typeface="Segoe UI" panose="020B0502040204020203" pitchFamily="34" charset="0"/>
                <a:cs typeface="Segoe UI" panose="020B0502040204020203" pitchFamily="34" charset="0"/>
              </a:rPr>
              <a:t>To enable Closed Captioning, click the Closed Caption icon in your webinar controls. </a:t>
            </a:r>
          </a:p>
        </p:txBody>
      </p:sp>
      <p:pic>
        <p:nvPicPr>
          <p:cNvPr id="7" name="Graphic 6">
            <a:extLst>
              <a:ext uri="{FF2B5EF4-FFF2-40B4-BE49-F238E27FC236}">
                <a16:creationId xmlns:a16="http://schemas.microsoft.com/office/drawing/2014/main" id="{AF125614-2FDB-8024-3B1D-42077C5634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915" y="1346200"/>
            <a:ext cx="708900" cy="708900"/>
          </a:xfrm>
          <a:prstGeom prst="rect">
            <a:avLst/>
          </a:prstGeom>
        </p:spPr>
      </p:pic>
      <p:pic>
        <p:nvPicPr>
          <p:cNvPr id="8" name="Picture 7">
            <a:extLst>
              <a:ext uri="{FF2B5EF4-FFF2-40B4-BE49-F238E27FC236}">
                <a16:creationId xmlns:a16="http://schemas.microsoft.com/office/drawing/2014/main" id="{421D7E8F-E9B5-6EEC-1290-5272D1839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9949" y="3092516"/>
            <a:ext cx="2064102" cy="1154631"/>
          </a:xfrm>
          <a:prstGeom prst="rect">
            <a:avLst/>
          </a:prstGeom>
        </p:spPr>
      </p:pic>
      <p:sp>
        <p:nvSpPr>
          <p:cNvPr id="3" name="Slide Number Placeholder 4">
            <a:extLst>
              <a:ext uri="{FF2B5EF4-FFF2-40B4-BE49-F238E27FC236}">
                <a16:creationId xmlns:a16="http://schemas.microsoft.com/office/drawing/2014/main" id="{B441BAF2-ADB2-F4B4-4988-E2CFE9EB5F5C}"/>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3</a:t>
            </a:fld>
            <a:endParaRPr lang="en-US" dirty="0"/>
          </a:p>
        </p:txBody>
      </p:sp>
    </p:spTree>
    <p:extLst>
      <p:ext uri="{BB962C8B-B14F-4D97-AF65-F5344CB8AC3E}">
        <p14:creationId xmlns:p14="http://schemas.microsoft.com/office/powerpoint/2010/main" val="24316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30</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4237264" cy="361009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To ensure an agent or broker is eligible for Marketplace Training for Returning Agents and Brokers, they should confirm that their NPN appears on the Agent and Broker FFM Registration Completion List  </a:t>
            </a:r>
            <a:r>
              <a:rPr lang="en-US" sz="1400" dirty="0">
                <a:latin typeface="Segoe UI" panose="020B0502040204020203" pitchFamily="34" charset="0"/>
                <a:cs typeface="Segoe UI" panose="020B0502040204020203" pitchFamily="34" charset="0"/>
                <a:hlinkClick r:id="rId3"/>
              </a:rPr>
              <a:t>https://data.healthcare.gov/ffm_ab_registration_lists</a:t>
            </a:r>
            <a:r>
              <a:rPr lang="en-US" sz="1400" dirty="0">
                <a:latin typeface="Segoe UI" panose="020B0502040204020203" pitchFamily="34" charset="0"/>
                <a:cs typeface="Segoe UI" panose="020B0502040204020203" pitchFamily="34" charset="0"/>
              </a:rPr>
              <a:t> for plan year 2025. </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If an agent or broker believes they completed the plan year 2025 registration and training process, but do not find their name on the RCL, they can send an email to </a:t>
            </a:r>
            <a:r>
              <a:rPr lang="en-US" sz="1400" dirty="0">
                <a:latin typeface="Segoe UI" panose="020B0502040204020203" pitchFamily="34" charset="0"/>
                <a:cs typeface="Segoe UI" panose="020B0502040204020203" pitchFamily="34" charset="0"/>
                <a:hlinkClick r:id="rId4"/>
              </a:rPr>
              <a:t>FFMProducer-AssisterHelpDesk@cms.hhs.gov</a:t>
            </a:r>
            <a:r>
              <a:rPr lang="en-US" sz="1400" dirty="0">
                <a:latin typeface="Segoe UI" panose="020B0502040204020203" pitchFamily="34" charset="0"/>
                <a:cs typeface="Segoe UI" panose="020B0502040204020203" pitchFamily="34" charset="0"/>
              </a:rPr>
              <a:t> for additional assistance.</a:t>
            </a: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endParaRPr lang="en-US" sz="1600" dirty="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pic>
        <p:nvPicPr>
          <p:cNvPr id="4" name="Picture 3" descr="Table&#10;&#10;Description automatically generated with medium confidence">
            <a:extLst>
              <a:ext uri="{FF2B5EF4-FFF2-40B4-BE49-F238E27FC236}">
                <a16:creationId xmlns:a16="http://schemas.microsoft.com/office/drawing/2014/main" id="{5E4D335C-652F-C613-8578-0CCD0A3E6917}"/>
              </a:ext>
            </a:extLst>
          </p:cNvPr>
          <p:cNvPicPr>
            <a:picLocks noChangeAspect="1"/>
          </p:cNvPicPr>
          <p:nvPr/>
        </p:nvPicPr>
        <p:blipFill rotWithShape="1">
          <a:blip r:embed="rId5"/>
          <a:srcRect l="13345" r="14519" b="63260"/>
          <a:stretch/>
        </p:blipFill>
        <p:spPr>
          <a:xfrm>
            <a:off x="5151664" y="1204812"/>
            <a:ext cx="3241221" cy="3671388"/>
          </a:xfrm>
          <a:prstGeom prst="rect">
            <a:avLst/>
          </a:prstGeom>
          <a:ln w="9525">
            <a:solidFill>
              <a:srgbClr val="000054"/>
            </a:solid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EEFF7424-E8B7-941F-2104-B0DC24EE4428}"/>
              </a:ext>
            </a:extLst>
          </p:cNvPr>
          <p:cNvSpPr txBox="1">
            <a:spLocks/>
          </p:cNvSpPr>
          <p:nvPr/>
        </p:nvSpPr>
        <p:spPr>
          <a:xfrm>
            <a:off x="1289" y="0"/>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spTree>
    <p:extLst>
      <p:ext uri="{BB962C8B-B14F-4D97-AF65-F5344CB8AC3E}">
        <p14:creationId xmlns:p14="http://schemas.microsoft.com/office/powerpoint/2010/main" val="197441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4FE3A-F3D6-764D-4E9F-C2E9675D1727}"/>
              </a:ext>
            </a:extLst>
          </p:cNvPr>
          <p:cNvPicPr>
            <a:picLocks noChangeAspect="1"/>
          </p:cNvPicPr>
          <p:nvPr/>
        </p:nvPicPr>
        <p:blipFill>
          <a:blip r:embed="rId3"/>
          <a:stretch>
            <a:fillRect/>
          </a:stretch>
        </p:blipFill>
        <p:spPr>
          <a:xfrm>
            <a:off x="817346" y="2207025"/>
            <a:ext cx="7509308" cy="2064937"/>
          </a:xfrm>
          <a:prstGeom prst="rect">
            <a:avLst/>
          </a:prstGeom>
          <a:ln>
            <a:solidFill>
              <a:srgbClr val="000054"/>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772400" cy="914400"/>
          </a:xfrm>
        </p:spPr>
        <p:txBody>
          <a:bodyPr>
            <a:noAutofit/>
          </a:bodyPr>
          <a:lstStyle/>
          <a:p>
            <a:pPr>
              <a:lnSpc>
                <a:spcPct val="70000"/>
              </a:lnSpc>
            </a:pPr>
            <a:r>
              <a:rPr lang="en-US" sz="2400" dirty="0"/>
              <a:t>Step 2: Complete Marketplace Training on the MLMS or through an HHS-approved Vendor via the CMS Enterprise Portal </a:t>
            </a:r>
            <a:r>
              <a:rPr lang="en-US" sz="1600"/>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31</a:t>
            </a:fld>
            <a:endParaRPr lang="en-US" dirty="0"/>
          </a:p>
        </p:txBody>
      </p:sp>
      <p:sp>
        <p:nvSpPr>
          <p:cNvPr id="5" name="Arrow: Down 4">
            <a:extLst>
              <a:ext uri="{FF2B5EF4-FFF2-40B4-BE49-F238E27FC236}">
                <a16:creationId xmlns:a16="http://schemas.microsoft.com/office/drawing/2014/main" id="{4E9F01B8-0971-74FC-CD38-25D808AE94ED}"/>
              </a:ext>
            </a:extLst>
          </p:cNvPr>
          <p:cNvSpPr/>
          <p:nvPr/>
        </p:nvSpPr>
        <p:spPr>
          <a:xfrm rot="2400000">
            <a:off x="1655707" y="2994786"/>
            <a:ext cx="136276" cy="4894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E1064A0C-AA46-A5A0-FCD2-8DCCAA7E28D6}"/>
              </a:ext>
            </a:extLst>
          </p:cNvPr>
          <p:cNvSpPr/>
          <p:nvPr/>
        </p:nvSpPr>
        <p:spPr>
          <a:xfrm rot="15660000">
            <a:off x="6568327" y="2463475"/>
            <a:ext cx="142968" cy="4799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54F9364-4FD7-F904-FC4C-F18FB594E3B2}"/>
              </a:ext>
            </a:extLst>
          </p:cNvPr>
          <p:cNvSpPr txBox="1">
            <a:spLocks/>
          </p:cNvSpPr>
          <p:nvPr/>
        </p:nvSpPr>
        <p:spPr>
          <a:xfrm>
            <a:off x="228600" y="1069848"/>
            <a:ext cx="8637040" cy="495042"/>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Returning agents and brokers will automatically be assigned to the returning training. Agents and brokers will navigate to "View Your Transcript" and will see the returning curriculum in "Active" status. </a:t>
            </a:r>
          </a:p>
        </p:txBody>
      </p:sp>
    </p:spTree>
    <p:extLst>
      <p:ext uri="{BB962C8B-B14F-4D97-AF65-F5344CB8AC3E}">
        <p14:creationId xmlns:p14="http://schemas.microsoft.com/office/powerpoint/2010/main" val="3280421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32</a:t>
            </a:fld>
            <a:endParaRPr lang="en-US" dirty="0"/>
          </a:p>
        </p:txBody>
      </p:sp>
      <p:sp>
        <p:nvSpPr>
          <p:cNvPr id="10" name="Title 1">
            <a:extLst>
              <a:ext uri="{FF2B5EF4-FFF2-40B4-BE49-F238E27FC236}">
                <a16:creationId xmlns:a16="http://schemas.microsoft.com/office/drawing/2014/main" id="{8FAF6D59-24ED-3E6F-9B2F-578D6CAE560A}"/>
              </a:ext>
            </a:extLst>
          </p:cNvPr>
          <p:cNvSpPr>
            <a:spLocks noGrp="1"/>
          </p:cNvSpPr>
          <p:nvPr>
            <p:ph type="title"/>
          </p:nvPr>
        </p:nvSpPr>
        <p:spPr>
          <a:xfrm>
            <a:off x="1288" y="0"/>
            <a:ext cx="7772400" cy="914400"/>
          </a:xfrm>
        </p:spPr>
        <p:txBody>
          <a:bodyPr>
            <a:noAutofit/>
          </a:bodyPr>
          <a:lstStyle/>
          <a:p>
            <a:pPr>
              <a:lnSpc>
                <a:spcPct val="70000"/>
              </a:lnSpc>
            </a:pPr>
            <a:r>
              <a:rPr lang="en-US" sz="2400" dirty="0"/>
              <a:t>Step 2: Complete Marketplace Training on the MLMS or through an HHS-approved Vendor via the CMS Enterprise Portal </a:t>
            </a:r>
            <a:r>
              <a:rPr lang="en-US" sz="1600"/>
              <a:t>(continued)</a:t>
            </a:r>
          </a:p>
        </p:txBody>
      </p:sp>
      <p:sp>
        <p:nvSpPr>
          <p:cNvPr id="2" name="Text Placeholder 2">
            <a:extLst>
              <a:ext uri="{FF2B5EF4-FFF2-40B4-BE49-F238E27FC236}">
                <a16:creationId xmlns:a16="http://schemas.microsoft.com/office/drawing/2014/main" id="{8352C91A-3BAC-36CE-2D37-51F35CAA0124}"/>
              </a:ext>
            </a:extLst>
          </p:cNvPr>
          <p:cNvSpPr txBox="1">
            <a:spLocks/>
          </p:cNvSpPr>
          <p:nvPr/>
        </p:nvSpPr>
        <p:spPr>
          <a:xfrm>
            <a:off x="228600" y="1069848"/>
            <a:ext cx="8783089" cy="358949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There are two free options for completing Plan Year 2026 training:</a:t>
            </a:r>
            <a:endParaRPr lang="en-US" dirty="0">
              <a:latin typeface="Segoe UI"/>
              <a:cs typeface="Segoe UI"/>
            </a:endParaRP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a:cs typeface="Segoe UI"/>
              </a:rPr>
              <a:t>CMS-developed training through the MLMS (Individual Marketplace and Small Business Health Options Program [SHOP]); </a:t>
            </a:r>
            <a:r>
              <a:rPr lang="en-US" sz="1400" b="1" dirty="0">
                <a:solidFill>
                  <a:srgbClr val="003399"/>
                </a:solidFill>
                <a:latin typeface="Segoe UI"/>
                <a:cs typeface="Segoe UI"/>
              </a:rPr>
              <a:t>(No continuing education units [CEUs])</a:t>
            </a:r>
            <a:r>
              <a:rPr lang="en-US" sz="1400" dirty="0">
                <a:latin typeface="Segoe UI"/>
                <a:cs typeface="Segoe UI"/>
              </a:rPr>
              <a:t>,</a:t>
            </a:r>
            <a:r>
              <a:rPr lang="en-US" sz="1400" dirty="0">
                <a:solidFill>
                  <a:srgbClr val="003399"/>
                </a:solidFill>
                <a:latin typeface="Segoe UI"/>
                <a:cs typeface="Segoe UI"/>
              </a:rPr>
              <a:t> </a:t>
            </a:r>
            <a:r>
              <a:rPr lang="en-US" sz="1400" dirty="0">
                <a:latin typeface="Segoe UI"/>
                <a:cs typeface="Segoe UI"/>
              </a:rPr>
              <a:t>or</a:t>
            </a:r>
          </a:p>
          <a:p>
            <a:pPr marL="690245" lvl="3" indent="-347345">
              <a:lnSpc>
                <a:spcPct val="100000"/>
              </a:lnSpc>
              <a:spcBef>
                <a:spcPts val="0"/>
              </a:spcBef>
              <a:spcAft>
                <a:spcPts val="600"/>
              </a:spcAft>
              <a:buFont typeface="Courier New" panose="02070309020205020404" pitchFamily="49" charset="0"/>
              <a:buChar char="o"/>
              <a:defRPr/>
            </a:pPr>
            <a:r>
              <a:rPr lang="en-US" sz="1400" dirty="0">
                <a:latin typeface="Segoe UI"/>
                <a:cs typeface="Segoe UI"/>
              </a:rPr>
              <a:t>HHS-approved vendor HealthSherpa (Individual Marketplace only). </a:t>
            </a:r>
            <a:r>
              <a:rPr lang="en-US" sz="1400" b="1" dirty="0">
                <a:solidFill>
                  <a:srgbClr val="003399"/>
                </a:solidFill>
                <a:latin typeface="Segoe UI"/>
                <a:cs typeface="Segoe UI"/>
              </a:rPr>
              <a:t>CEUs offered for this training.</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lang="en-US" sz="1400" dirty="0">
                <a:solidFill>
                  <a:prstClr val="black"/>
                </a:solidFill>
                <a:latin typeface="Segoe UI" panose="020B0502040204020203" pitchFamily="34" charset="0"/>
                <a:cs typeface="Segoe UI" panose="020B0502040204020203" pitchFamily="34" charset="0"/>
              </a:rPr>
              <a:t>An agent or broker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only needs to complete training one time for each plan year.</a:t>
            </a:r>
          </a:p>
          <a:p>
            <a:pPr marL="347345" lvl="2" indent="-347345">
              <a:lnSpc>
                <a:spcPct val="100000"/>
              </a:lnSpc>
              <a:spcBef>
                <a:spcPts val="0"/>
              </a:spcBef>
              <a:spcAft>
                <a:spcPts val="600"/>
              </a:spcAft>
              <a:buFont typeface="Segoe UI" panose="020B0502040204020203" pitchFamily="34" charset="0"/>
              <a:buChar char="»"/>
            </a:pPr>
            <a:r>
              <a:rPr lang="en-US" sz="1400" dirty="0">
                <a:latin typeface="Segoe UI"/>
                <a:cs typeface="Segoe UI"/>
              </a:rPr>
              <a:t>The approved vendor is required to offer CEUs in a minimum of five states where the Marketplace operates (45 CFR § 155.222).</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Agents and brokers can use these CEUs to meet state licensure requirements for continuing education.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There is no fee for HHS-approved vendor CEUs.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For more information on individual state CEU requirements, check with the respective state Department of Insurance.</a:t>
            </a:r>
            <a:endParaRPr lang="en-US" sz="1600" dirty="0">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985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33</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2767693" cy="3683726"/>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If agents and brokers choose to complete training through the HHS-approved vendor, they must access the training via the CMS Enterprise Portal. Agents and brokers cannot go directly to the vendor’s website to access the training content.</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Click the </a:t>
            </a:r>
            <a:r>
              <a:rPr lang="en-US" sz="1400" b="1" dirty="0">
                <a:solidFill>
                  <a:srgbClr val="003399"/>
                </a:solidFill>
                <a:latin typeface="Segoe UI" panose="020B0502040204020203" pitchFamily="34" charset="0"/>
                <a:cs typeface="Segoe UI" panose="020B0502040204020203" pitchFamily="34" charset="0"/>
              </a:rPr>
              <a:t>Marketplace Training – Agent Broker</a:t>
            </a:r>
            <a:r>
              <a:rPr lang="en-US" sz="1400" dirty="0">
                <a:solidFill>
                  <a:srgbClr val="003399"/>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tile and select the Vendor Training option shown below, and the CMS Enterprise Portal will redirect to their website.</a:t>
            </a:r>
          </a:p>
        </p:txBody>
      </p:sp>
      <p:sp>
        <p:nvSpPr>
          <p:cNvPr id="11" name="Title 1">
            <a:extLst>
              <a:ext uri="{FF2B5EF4-FFF2-40B4-BE49-F238E27FC236}">
                <a16:creationId xmlns:a16="http://schemas.microsoft.com/office/drawing/2014/main" id="{CCC7D2A6-BA24-6FC7-1A5B-E111ACD527D8}"/>
              </a:ext>
            </a:extLst>
          </p:cNvPr>
          <p:cNvSpPr txBox="1">
            <a:spLocks/>
          </p:cNvSpPr>
          <p:nvPr/>
        </p:nvSpPr>
        <p:spPr>
          <a:xfrm>
            <a:off x="1290" y="0"/>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grpSp>
        <p:nvGrpSpPr>
          <p:cNvPr id="2" name="Group 1">
            <a:extLst>
              <a:ext uri="{FF2B5EF4-FFF2-40B4-BE49-F238E27FC236}">
                <a16:creationId xmlns:a16="http://schemas.microsoft.com/office/drawing/2014/main" id="{8E47CF06-7284-C78A-B7D1-4AB2586A4D1F}"/>
              </a:ext>
            </a:extLst>
          </p:cNvPr>
          <p:cNvGrpSpPr/>
          <p:nvPr/>
        </p:nvGrpSpPr>
        <p:grpSpPr>
          <a:xfrm>
            <a:off x="3350650" y="1543091"/>
            <a:ext cx="5410199" cy="2700664"/>
            <a:chOff x="1987216" y="2293400"/>
            <a:chExt cx="5410199" cy="2700664"/>
          </a:xfrm>
        </p:grpSpPr>
        <p:pic>
          <p:nvPicPr>
            <p:cNvPr id="5" name="Picture 6" descr="A screenshot of a computer&#10;&#10;Description automatically generated">
              <a:extLst>
                <a:ext uri="{FF2B5EF4-FFF2-40B4-BE49-F238E27FC236}">
                  <a16:creationId xmlns:a16="http://schemas.microsoft.com/office/drawing/2014/main" id="{E95CB364-14C2-9EE2-55C3-5ED21F74B605}"/>
                </a:ext>
              </a:extLst>
            </p:cNvPr>
            <p:cNvPicPr>
              <a:picLocks noChangeAspect="1"/>
            </p:cNvPicPr>
            <p:nvPr/>
          </p:nvPicPr>
          <p:blipFill rotWithShape="1">
            <a:blip r:embed="rId3"/>
            <a:srcRect t="4862"/>
            <a:stretch/>
          </p:blipFill>
          <p:spPr>
            <a:xfrm>
              <a:off x="1987216" y="2293400"/>
              <a:ext cx="5410199" cy="2700664"/>
            </a:xfrm>
            <a:prstGeom prst="rect">
              <a:avLst/>
            </a:prstGeom>
            <a:ln>
              <a:solidFill>
                <a:srgbClr val="000054"/>
              </a:solidFill>
            </a:ln>
            <a:effectLst>
              <a:outerShdw blurRad="292100" dist="139700" dir="2700000" algn="tl" rotWithShape="0">
                <a:srgbClr val="333333">
                  <a:alpha val="65000"/>
                </a:srgbClr>
              </a:outerShdw>
            </a:effectLst>
          </p:spPr>
        </p:pic>
        <p:sp>
          <p:nvSpPr>
            <p:cNvPr id="10" name="Arrow: Down 9">
              <a:extLst>
                <a:ext uri="{FF2B5EF4-FFF2-40B4-BE49-F238E27FC236}">
                  <a16:creationId xmlns:a16="http://schemas.microsoft.com/office/drawing/2014/main" id="{837F388F-AA1D-7255-A017-78F52FFFD9D3}"/>
                </a:ext>
              </a:extLst>
            </p:cNvPr>
            <p:cNvSpPr/>
            <p:nvPr/>
          </p:nvSpPr>
          <p:spPr>
            <a:xfrm rot="16200000">
              <a:off x="3207112" y="3083147"/>
              <a:ext cx="203877" cy="4998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7493659-9400-428C-96C1-806869DBDEBF}"/>
                </a:ext>
              </a:extLst>
            </p:cNvPr>
            <p:cNvSpPr txBox="1"/>
            <p:nvPr/>
          </p:nvSpPr>
          <p:spPr>
            <a:xfrm>
              <a:off x="2125217" y="4611400"/>
              <a:ext cx="5130024" cy="241567"/>
            </a:xfrm>
            <a:prstGeom prst="rect">
              <a:avLst/>
            </a:prstGeom>
            <a:noFill/>
            <a:ln w="19050">
              <a:solidFill>
                <a:srgbClr val="C0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1A4F3339-ABFC-B120-93CB-623B09F3CCBF}"/>
                </a:ext>
              </a:extLst>
            </p:cNvPr>
            <p:cNvSpPr txBox="1"/>
            <p:nvPr/>
          </p:nvSpPr>
          <p:spPr>
            <a:xfrm>
              <a:off x="2125217" y="4340689"/>
              <a:ext cx="5130024" cy="271646"/>
            </a:xfrm>
            <a:prstGeom prst="rect">
              <a:avLst/>
            </a:prstGeom>
            <a:noFill/>
            <a:ln w="19050">
              <a:solidFill>
                <a:srgbClr val="C00000"/>
              </a:solidFill>
            </a:ln>
          </p:spPr>
          <p:txBody>
            <a:bodyPr wrap="square" rtlCol="0">
              <a:spAutoFit/>
            </a:bodyPr>
            <a:lstStyle/>
            <a:p>
              <a:endParaRPr lang="en-US" dirty="0"/>
            </a:p>
          </p:txBody>
        </p:sp>
      </p:grpSp>
    </p:spTree>
    <p:extLst>
      <p:ext uri="{BB962C8B-B14F-4D97-AF65-F5344CB8AC3E}">
        <p14:creationId xmlns:p14="http://schemas.microsoft.com/office/powerpoint/2010/main" val="3412695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34</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1458028"/>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Completing Marketplace training through the HHS-approved vendor still requires </a:t>
            </a:r>
            <a:r>
              <a:rPr lang="en-US" sz="1400" dirty="0">
                <a:latin typeface="Segoe UI" panose="020B0502040204020203" pitchFamily="34" charset="0"/>
                <a:cs typeface="Segoe UI" panose="020B0502040204020203" pitchFamily="34" charset="0"/>
              </a:rPr>
              <a:t>agents and brokers</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to execute the applicable Agreement(s) on the MLMS prior to assisting consumers.</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Once an agent or broker completes training through the HHS-approved vendor, they will be directed to log back into the CMS Enterprise Portal to complete registration, including signing the applicable Marketplace Agreement(s) on the MLMS (Step 3).</a:t>
            </a: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290D9546-6D13-8990-D426-408BCF3C32EF}"/>
              </a:ext>
            </a:extLst>
          </p:cNvPr>
          <p:cNvGrpSpPr/>
          <p:nvPr/>
        </p:nvGrpSpPr>
        <p:grpSpPr>
          <a:xfrm>
            <a:off x="798156" y="2858255"/>
            <a:ext cx="7547688" cy="891334"/>
            <a:chOff x="890038" y="2858255"/>
            <a:chExt cx="7547688" cy="891334"/>
          </a:xfrm>
        </p:grpSpPr>
        <p:sp>
          <p:nvSpPr>
            <p:cNvPr id="5" name="Rectangle 4">
              <a:extLst>
                <a:ext uri="{FF2B5EF4-FFF2-40B4-BE49-F238E27FC236}">
                  <a16:creationId xmlns:a16="http://schemas.microsoft.com/office/drawing/2014/main" id="{D51EA09E-F95B-8723-FE44-E7375CB2E743}"/>
                </a:ext>
              </a:extLst>
            </p:cNvPr>
            <p:cNvSpPr/>
            <p:nvPr/>
          </p:nvSpPr>
          <p:spPr>
            <a:xfrm>
              <a:off x="890038" y="2918908"/>
              <a:ext cx="7547688" cy="830681"/>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B7ACE080-FE07-D340-C3CD-1F5E8714C823}"/>
                </a:ext>
              </a:extLst>
            </p:cNvPr>
            <p:cNvSpPr>
              <a:spLocks noChangeArrowheads="1"/>
            </p:cNvSpPr>
            <p:nvPr/>
          </p:nvSpPr>
          <p:spPr bwMode="auto">
            <a:xfrm>
              <a:off x="967851" y="2858255"/>
              <a:ext cx="7469875" cy="807298"/>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b="1" dirty="0">
                  <a:solidFill>
                    <a:srgbClr val="003399"/>
                  </a:solidFill>
                  <a:latin typeface="Segoe UI" panose="020B0502040204020203" pitchFamily="34" charset="0"/>
                  <a:cs typeface="Segoe UI" panose="020B0502040204020203" pitchFamily="34" charset="0"/>
                </a:rPr>
                <a:t>Reminder! </a:t>
              </a:r>
              <a:r>
                <a:rPr lang="en-US" sz="1400" dirty="0">
                  <a:latin typeface="Segoe UI" panose="020B0502040204020203" pitchFamily="34" charset="0"/>
                  <a:cs typeface="Segoe UI" panose="020B0502040204020203" pitchFamily="34" charset="0"/>
                </a:rPr>
                <a:t>Agents and brokers cannot enroll consumers in Marketplace coverage or be compensated for their work until they return to the MLMS and complete all of the steps in the registration process.</a:t>
              </a:r>
            </a:p>
          </p:txBody>
        </p:sp>
      </p:grpSp>
      <p:sp>
        <p:nvSpPr>
          <p:cNvPr id="11" name="Title 1">
            <a:extLst>
              <a:ext uri="{FF2B5EF4-FFF2-40B4-BE49-F238E27FC236}">
                <a16:creationId xmlns:a16="http://schemas.microsoft.com/office/drawing/2014/main" id="{FFE0545A-E183-FBC0-3EBA-22AA73524665}"/>
              </a:ext>
            </a:extLst>
          </p:cNvPr>
          <p:cNvSpPr txBox="1">
            <a:spLocks/>
          </p:cNvSpPr>
          <p:nvPr/>
        </p:nvSpPr>
        <p:spPr>
          <a:xfrm>
            <a:off x="0" y="12111"/>
            <a:ext cx="7772400" cy="9144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b="1" kern="1200">
                <a:solidFill>
                  <a:schemeClr val="bg1"/>
                </a:solidFill>
                <a:latin typeface="Segoe UI" panose="020B0502040204020203" pitchFamily="34" charset="0"/>
                <a:ea typeface="+mj-ea"/>
                <a:cs typeface="Segoe UI" panose="020B0502040204020203" pitchFamily="34" charset="0"/>
              </a:defRPr>
            </a:lvl1pPr>
          </a:lstStyle>
          <a:p>
            <a:r>
              <a:rPr lang="en-US" sz="2700" dirty="0"/>
              <a:t>Step 2: Complete Marketplace Training on the MLMS or through an HHS-approved Vendor via the CMS Enterprise Portal </a:t>
            </a:r>
            <a:r>
              <a:rPr lang="en-US" sz="1800" dirty="0"/>
              <a:t>(continued)</a:t>
            </a:r>
            <a:endParaRPr lang="en-US" sz="2000" dirty="0"/>
          </a:p>
        </p:txBody>
      </p:sp>
      <p:sp>
        <p:nvSpPr>
          <p:cNvPr id="2" name="TextBox 1">
            <a:extLst>
              <a:ext uri="{FF2B5EF4-FFF2-40B4-BE49-F238E27FC236}">
                <a16:creationId xmlns:a16="http://schemas.microsoft.com/office/drawing/2014/main" id="{C25ECF1F-4248-9EB7-9A1B-6007B6AC8820}"/>
              </a:ext>
            </a:extLst>
          </p:cNvPr>
          <p:cNvSpPr txBox="1"/>
          <p:nvPr/>
        </p:nvSpPr>
        <p:spPr>
          <a:xfrm>
            <a:off x="228600" y="4397325"/>
            <a:ext cx="8503920" cy="553998"/>
          </a:xfrm>
          <a:prstGeom prst="rect">
            <a:avLst/>
          </a:prstGeom>
          <a:noFill/>
        </p:spPr>
        <p:txBody>
          <a:bodyPr wrap="square" rtlCol="0">
            <a:spAutoFit/>
          </a:bodyPr>
          <a:lstStyle/>
          <a:p>
            <a:r>
              <a:rPr lang="en-US" sz="1000" i="1" dirty="0">
                <a:latin typeface="Segoe UI" panose="020B0502040204020203" pitchFamily="34" charset="0"/>
                <a:cs typeface="Segoe UI" panose="020B0502040204020203" pitchFamily="34" charset="0"/>
              </a:rPr>
              <a:t>Note: Agents and brokers who do not log into MLMS for more than a year will have their account deactivated, requiring them to complete identity proofing again when they return. Returning individuals with a deactivated account should ensure they are using the same FFM User ID they used previously, and their Social Security number (SSN) is populated in IDM. </a:t>
            </a:r>
          </a:p>
        </p:txBody>
      </p:sp>
    </p:spTree>
    <p:extLst>
      <p:ext uri="{BB962C8B-B14F-4D97-AF65-F5344CB8AC3E}">
        <p14:creationId xmlns:p14="http://schemas.microsoft.com/office/powerpoint/2010/main" val="146873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772400" cy="914400"/>
          </a:xfrm>
        </p:spPr>
        <p:txBody>
          <a:bodyPr>
            <a:normAutofit/>
          </a:bodyPr>
          <a:lstStyle/>
          <a:p>
            <a:r>
              <a:rPr lang="en-US" sz="2400" dirty="0"/>
              <a:t>Step 3: Read and accept the applicable Marketplace Agreement(s) on the MLMS</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35</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C85B7374-F746-66D1-F24C-8603EAA1CE89}"/>
              </a:ext>
            </a:extLst>
          </p:cNvPr>
          <p:cNvSpPr txBox="1"/>
          <p:nvPr/>
        </p:nvSpPr>
        <p:spPr>
          <a:xfrm>
            <a:off x="228600" y="1069848"/>
            <a:ext cx="8686800" cy="1646605"/>
          </a:xfrm>
          <a:prstGeom prst="rect">
            <a:avLst/>
          </a:prstGeom>
          <a:noFill/>
        </p:spPr>
        <p:txBody>
          <a:bodyPr wrap="square">
            <a:spAutoFit/>
          </a:bodyPr>
          <a:lstStyle/>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Update the Agent and Broker Profile in the MLMS via the CMS Enterprise Portal.	</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b="1" dirty="0">
                <a:solidFill>
                  <a:srgbClr val="003399"/>
                </a:solidFill>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Confirm completion of all registration steps by logging back in to the “Agent and Broker Registration Status” page on the CMS Enterprise Portal and printing the completion certificate</a:t>
            </a:r>
            <a:r>
              <a:rPr lang="en-US" sz="16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429372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772400" cy="914400"/>
          </a:xfrm>
        </p:spPr>
        <p:txBody>
          <a:bodyPr>
            <a:normAutofit fontScale="90000"/>
          </a:bodyPr>
          <a:lstStyle/>
          <a:p>
            <a:r>
              <a:rPr lang="en-US" sz="2700" dirty="0"/>
              <a:t>Step 3: Read and accept the applicable Marketplace Agreement(s) on the MLMS </a:t>
            </a:r>
            <a:r>
              <a:rPr lang="en-US" sz="1800" dirty="0"/>
              <a:t>(continued)</a:t>
            </a:r>
            <a:endParaRPr lang="en-US" sz="28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36</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48724"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Agents and brokers must execute the Agreement(s) associated with the Marketplace(s) they are participating in:</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Individual Marketplace General Agreement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Individual Marketplace Privacy and Security Agreement</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SHOP Privacy and Security Agreement</a:t>
            </a:r>
            <a:endParaRPr lang="en-US" sz="1400" dirty="0">
              <a:latin typeface="Segoe UI" panose="020B0502040204020203" pitchFamily="34" charset="0"/>
              <a:cs typeface="Segoe UI" panose="020B0502040204020203" pitchFamily="34" charset="0"/>
            </a:endParaRP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An agent or broker must update their MLMS profile information and complete the required training and exams before they can sign the Agreement(s).</a:t>
            </a: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2638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Autofit/>
          </a:bodyPr>
          <a:lstStyle/>
          <a:p>
            <a:pPr>
              <a:lnSpc>
                <a:spcPct val="70000"/>
              </a:lnSpc>
            </a:pPr>
            <a:r>
              <a:rPr lang="en-US" sz="2200" dirty="0"/>
              <a:t>Step 4: Confirm completion of all registration steps by logging back in to the CMS Enterprise Portal and printing the completion certificate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37</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47824"/>
            <a:ext cx="8686800" cy="36576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3" indent="0" algn="l" defTabSz="685800" rtl="0" eaLnBrk="1" fontAlgn="auto" latinLnBrk="0" hangingPunct="1">
              <a:lnSpc>
                <a:spcPct val="100000"/>
              </a:lnSpc>
              <a:spcBef>
                <a:spcPts val="0"/>
              </a:spcBef>
              <a:spcAft>
                <a:spcPts val="600"/>
              </a:spcAft>
              <a:buClrTx/>
              <a:buSzTx/>
              <a:buNone/>
              <a:tabLst/>
              <a:defRPr/>
            </a:pPr>
            <a:endParaRPr lang="en-US" sz="1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AFFE7665-CE45-BBF5-2F72-84F6B6A0B310}"/>
              </a:ext>
            </a:extLst>
          </p:cNvPr>
          <p:cNvSpPr txBox="1"/>
          <p:nvPr/>
        </p:nvSpPr>
        <p:spPr>
          <a:xfrm>
            <a:off x="228600" y="1069848"/>
            <a:ext cx="8686800" cy="1615827"/>
          </a:xfrm>
          <a:prstGeom prst="rect">
            <a:avLst/>
          </a:prstGeom>
          <a:noFill/>
        </p:spPr>
        <p:txBody>
          <a:bodyPr wrap="square">
            <a:spAutoFit/>
          </a:bodyPr>
          <a:lstStyle/>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Update the Agent and Broker Profile in the MLMS via the CMS Enterprise Portal.	</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Complete Marketplace Training on the MLMS or through an HHS-approved Vendor via the CMS Enterprise Portal.</a:t>
            </a:r>
          </a:p>
          <a:p>
            <a:pPr marL="342900" indent="-342900">
              <a:spcAft>
                <a:spcPts val="600"/>
              </a:spcAft>
              <a:buFont typeface="+mj-lt"/>
              <a:buAutoNum type="arabicPeriod"/>
            </a:pPr>
            <a:r>
              <a:rPr lang="en-US" sz="1400" dirty="0">
                <a:latin typeface="Segoe UI" panose="020B0502040204020203" pitchFamily="34" charset="0"/>
                <a:cs typeface="Segoe UI" panose="020B0502040204020203" pitchFamily="34" charset="0"/>
              </a:rPr>
              <a:t>Read and accept the applicable Marketplace Agreement(s) on the MLMS.</a:t>
            </a:r>
          </a:p>
          <a:p>
            <a:pPr marL="342900" indent="-342900">
              <a:spcAft>
                <a:spcPts val="600"/>
              </a:spcAft>
              <a:buFont typeface="+mj-lt"/>
              <a:buAutoNum type="arabicPeriod"/>
            </a:pPr>
            <a:r>
              <a:rPr lang="en-US" sz="1400" b="1" dirty="0">
                <a:solidFill>
                  <a:srgbClr val="003399"/>
                </a:solidFill>
                <a:latin typeface="Segoe UI" panose="020B0502040204020203" pitchFamily="34" charset="0"/>
                <a:cs typeface="Segoe UI" panose="020B0502040204020203" pitchFamily="34" charset="0"/>
              </a:rPr>
              <a:t>Confirm completion of all registration steps by logging back in to the CMS Enterprise Portal and printing the completion certificate.</a:t>
            </a:r>
            <a:endParaRPr lang="en-US" sz="1400" b="1" strike="sngStrike" dirty="0">
              <a:solidFill>
                <a:srgbClr val="00339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7304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38</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652" cy="1586022"/>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marR="0" lvl="2" indent="-347345"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dirty="0">
                <a:ln>
                  <a:noFill/>
                </a:ln>
                <a:effectLst/>
                <a:uLnTx/>
                <a:uFillTx/>
                <a:latin typeface="Segoe UI"/>
                <a:cs typeface="Segoe UI"/>
              </a:rPr>
              <a:t>After completing the required Agent Broker Curriculum Training and examinations, </a:t>
            </a:r>
            <a:r>
              <a:rPr lang="en-US" sz="1400" dirty="0">
                <a:latin typeface="Segoe UI"/>
                <a:cs typeface="Segoe UI"/>
              </a:rPr>
              <a:t>agents and brokers</a:t>
            </a:r>
            <a:r>
              <a:rPr kumimoji="0" lang="en-US" sz="1400" b="0" i="0" u="none" strike="noStrike" kern="1200" cap="none" spc="0" normalizeH="0" baseline="0" noProof="0" dirty="0">
                <a:ln>
                  <a:noFill/>
                </a:ln>
                <a:effectLst/>
                <a:uLnTx/>
                <a:uFillTx/>
                <a:latin typeface="Segoe UI"/>
                <a:cs typeface="Segoe UI"/>
              </a:rPr>
              <a:t> can access </a:t>
            </a:r>
            <a:r>
              <a:rPr lang="en-US" sz="1400" dirty="0">
                <a:latin typeface="Segoe UI"/>
                <a:cs typeface="Segoe UI"/>
              </a:rPr>
              <a:t>their</a:t>
            </a:r>
            <a:r>
              <a:rPr kumimoji="0" lang="en-US" sz="1400" b="0" i="0" u="none" strike="noStrike" kern="1200" cap="none" spc="0" normalizeH="0" baseline="0" noProof="0" dirty="0">
                <a:ln>
                  <a:noFill/>
                </a:ln>
                <a:effectLst/>
                <a:uLnTx/>
                <a:uFillTx/>
                <a:latin typeface="Segoe UI"/>
                <a:cs typeface="Segoe UI"/>
              </a:rPr>
              <a:t> certificate from the Transcript page. Navigate to </a:t>
            </a:r>
            <a:r>
              <a:rPr lang="en-US" sz="1400" dirty="0">
                <a:latin typeface="Segoe UI"/>
                <a:cs typeface="Segoe UI"/>
              </a:rPr>
              <a:t>the</a:t>
            </a:r>
            <a:r>
              <a:rPr kumimoji="0" lang="en-US" sz="1400" b="0" i="0" u="none" strike="noStrike" kern="1200" cap="none" spc="0" normalizeH="0" baseline="0" noProof="0" dirty="0">
                <a:ln>
                  <a:noFill/>
                </a:ln>
                <a:effectLst/>
                <a:uLnTx/>
                <a:uFillTx/>
                <a:latin typeface="Segoe UI"/>
                <a:cs typeface="Segoe UI"/>
              </a:rPr>
              <a:t> transcript and select “Completed” from </a:t>
            </a:r>
            <a:r>
              <a:rPr lang="en-US" sz="1400" dirty="0">
                <a:latin typeface="Segoe UI"/>
                <a:cs typeface="Segoe UI"/>
              </a:rPr>
              <a:t>the</a:t>
            </a:r>
            <a:r>
              <a:rPr kumimoji="0" lang="en-US" sz="1400" b="0" i="0" u="none" strike="noStrike" kern="1200" cap="none" spc="0" normalizeH="0" baseline="0" noProof="0" dirty="0">
                <a:ln>
                  <a:noFill/>
                </a:ln>
                <a:effectLst/>
                <a:uLnTx/>
                <a:uFillTx/>
                <a:latin typeface="Segoe UI"/>
                <a:cs typeface="Segoe UI"/>
              </a:rPr>
              <a:t> status drop-down. Select the blue “View Completion Page” button next to the desired course. On the </a:t>
            </a:r>
            <a:r>
              <a:rPr lang="en-US" sz="1400" dirty="0">
                <a:latin typeface="Segoe UI"/>
                <a:cs typeface="Segoe UI"/>
              </a:rPr>
              <a:t>Completion page, select</a:t>
            </a:r>
            <a:r>
              <a:rPr kumimoji="0" lang="en-US" sz="1400" b="0" i="0" u="none" strike="noStrike" kern="1200" cap="none" spc="0" normalizeH="0" baseline="0" noProof="0" dirty="0">
                <a:ln>
                  <a:noFill/>
                </a:ln>
                <a:effectLst/>
                <a:uLnTx/>
                <a:uFillTx/>
                <a:latin typeface="Segoe UI"/>
                <a:cs typeface="Segoe UI"/>
              </a:rPr>
              <a:t> “View My Certificate.”</a:t>
            </a:r>
          </a:p>
          <a:p>
            <a:pPr marL="685800" lvl="2" indent="-347345">
              <a:lnSpc>
                <a:spcPct val="100000"/>
              </a:lnSpc>
              <a:spcBef>
                <a:spcPts val="0"/>
              </a:spcBef>
              <a:spcAft>
                <a:spcPts val="600"/>
              </a:spcAft>
              <a:buFont typeface="Courier New" panose="020B0604020202020204" pitchFamily="34" charset="0"/>
              <a:buChar char="o"/>
              <a:defRPr/>
            </a:pPr>
            <a:r>
              <a:rPr lang="en-US" sz="1400" dirty="0">
                <a:latin typeface="Segoe UI"/>
                <a:cs typeface="Segoe UI"/>
              </a:rPr>
              <a:t>Note:</a:t>
            </a:r>
            <a:r>
              <a:rPr lang="en-US" sz="1400" b="1" dirty="0">
                <a:latin typeface="Segoe UI"/>
                <a:cs typeface="Segoe UI"/>
              </a:rPr>
              <a:t> </a:t>
            </a:r>
            <a:r>
              <a:rPr lang="en-US" sz="1400" dirty="0">
                <a:latin typeface="Segoe UI"/>
                <a:cs typeface="Segoe UI"/>
              </a:rPr>
              <a:t>Agents and brokers can also view the certificate of completion without going to the completion page. Under</a:t>
            </a:r>
            <a:r>
              <a:rPr lang="en-US" sz="1400" dirty="0">
                <a:solidFill>
                  <a:srgbClr val="000000"/>
                </a:solidFill>
                <a:latin typeface="Segoe UI"/>
                <a:cs typeface="Segoe UI"/>
              </a:rPr>
              <a:t> the </a:t>
            </a:r>
            <a:r>
              <a:rPr lang="en-US" sz="1400" b="1" dirty="0">
                <a:solidFill>
                  <a:srgbClr val="003399"/>
                </a:solidFill>
                <a:latin typeface="Segoe UI"/>
                <a:cs typeface="Segoe UI"/>
              </a:rPr>
              <a:t>“View Completion”</a:t>
            </a:r>
            <a:r>
              <a:rPr lang="en-US" sz="1400" dirty="0">
                <a:latin typeface="Segoe UI"/>
                <a:cs typeface="Segoe UI"/>
              </a:rPr>
              <a:t> button there is a menu for both completion page and direct launch of certificate.</a:t>
            </a:r>
            <a:endParaRPr lang="en-US" sz="1400" dirty="0">
              <a:cs typeface="Calibri" panose="020F0502020204030204"/>
            </a:endParaRPr>
          </a:p>
        </p:txBody>
      </p:sp>
      <p:sp>
        <p:nvSpPr>
          <p:cNvPr id="9" name="Title 1">
            <a:extLst>
              <a:ext uri="{FF2B5EF4-FFF2-40B4-BE49-F238E27FC236}">
                <a16:creationId xmlns:a16="http://schemas.microsoft.com/office/drawing/2014/main" id="{F2C8F128-D61E-0E88-90AD-733DC9DC813B}"/>
              </a:ext>
            </a:extLst>
          </p:cNvPr>
          <p:cNvSpPr>
            <a:spLocks noGrp="1"/>
          </p:cNvSpPr>
          <p:nvPr>
            <p:ph type="title"/>
          </p:nvPr>
        </p:nvSpPr>
        <p:spPr>
          <a:xfrm>
            <a:off x="1288" y="0"/>
            <a:ext cx="7680960" cy="914400"/>
          </a:xfrm>
        </p:spPr>
        <p:txBody>
          <a:bodyPr>
            <a:noAutofit/>
          </a:bodyPr>
          <a:lstStyle/>
          <a:p>
            <a:pPr>
              <a:lnSpc>
                <a:spcPct val="70000"/>
              </a:lnSpc>
            </a:pPr>
            <a:r>
              <a:rPr lang="en-US" sz="2200" dirty="0"/>
              <a:t>Step 4: Confirm completion of all registration steps by logging back in to the CMS Enterprise Portal and printing the completion certificate </a:t>
            </a:r>
            <a:r>
              <a:rPr lang="en-US" sz="1600" dirty="0"/>
              <a:t>(continued)</a:t>
            </a:r>
            <a:endParaRPr lang="en-US" sz="2000" dirty="0"/>
          </a:p>
        </p:txBody>
      </p:sp>
      <p:pic>
        <p:nvPicPr>
          <p:cNvPr id="3" name="Picture 2">
            <a:extLst>
              <a:ext uri="{FF2B5EF4-FFF2-40B4-BE49-F238E27FC236}">
                <a16:creationId xmlns:a16="http://schemas.microsoft.com/office/drawing/2014/main" id="{F311777D-B4C5-121A-2F96-987E32D0087D}"/>
              </a:ext>
            </a:extLst>
          </p:cNvPr>
          <p:cNvPicPr>
            <a:picLocks noChangeAspect="1"/>
          </p:cNvPicPr>
          <p:nvPr/>
        </p:nvPicPr>
        <p:blipFill>
          <a:blip r:embed="rId3"/>
          <a:stretch>
            <a:fillRect/>
          </a:stretch>
        </p:blipFill>
        <p:spPr>
          <a:xfrm>
            <a:off x="2494449" y="2811318"/>
            <a:ext cx="4154953" cy="2064929"/>
          </a:xfrm>
          <a:prstGeom prst="rect">
            <a:avLst/>
          </a:prstGeom>
          <a:ln>
            <a:solidFill>
              <a:srgbClr val="000054"/>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9FD15FF2-D670-ABFE-FF16-DB54EA1741FD}"/>
              </a:ext>
            </a:extLst>
          </p:cNvPr>
          <p:cNvSpPr/>
          <p:nvPr/>
        </p:nvSpPr>
        <p:spPr>
          <a:xfrm rot="20640000">
            <a:off x="5387554" y="4619450"/>
            <a:ext cx="559072" cy="1218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79612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E3904CA-0C9B-1423-2DA2-138D64CB4F2B}"/>
              </a:ext>
            </a:extLst>
          </p:cNvPr>
          <p:cNvGrpSpPr/>
          <p:nvPr/>
        </p:nvGrpSpPr>
        <p:grpSpPr>
          <a:xfrm>
            <a:off x="5037134" y="1189266"/>
            <a:ext cx="3391074" cy="2444876"/>
            <a:chOff x="5037134" y="1189266"/>
            <a:chExt cx="3391074" cy="2444876"/>
          </a:xfrm>
        </p:grpSpPr>
        <p:pic>
          <p:nvPicPr>
            <p:cNvPr id="8" name="Picture 7">
              <a:extLst>
                <a:ext uri="{FF2B5EF4-FFF2-40B4-BE49-F238E27FC236}">
                  <a16:creationId xmlns:a16="http://schemas.microsoft.com/office/drawing/2014/main" id="{FBADF6E0-B36A-85F1-834D-B66B5B1AEFF9}"/>
                </a:ext>
              </a:extLst>
            </p:cNvPr>
            <p:cNvPicPr>
              <a:picLocks noChangeAspect="1"/>
            </p:cNvPicPr>
            <p:nvPr/>
          </p:nvPicPr>
          <p:blipFill>
            <a:blip r:embed="rId3"/>
            <a:stretch>
              <a:fillRect/>
            </a:stretch>
          </p:blipFill>
          <p:spPr>
            <a:xfrm>
              <a:off x="5037134" y="1189266"/>
              <a:ext cx="3391074" cy="2444876"/>
            </a:xfrm>
            <a:prstGeom prst="rect">
              <a:avLst/>
            </a:prstGeom>
            <a:ln>
              <a:solidFill>
                <a:srgbClr val="000054"/>
              </a:solidFill>
            </a:ln>
            <a:effectLst>
              <a:outerShdw blurRad="292100" dist="139700" dir="2700000" algn="tl" rotWithShape="0">
                <a:srgbClr val="333333">
                  <a:alpha val="65000"/>
                </a:srgbClr>
              </a:outerShdw>
            </a:effectLst>
          </p:spPr>
        </p:pic>
        <p:pic>
          <p:nvPicPr>
            <p:cNvPr id="10" name="Picture 9" descr="A close-up of a certificate&#10;&#10;Description automatically generated">
              <a:extLst>
                <a:ext uri="{FF2B5EF4-FFF2-40B4-BE49-F238E27FC236}">
                  <a16:creationId xmlns:a16="http://schemas.microsoft.com/office/drawing/2014/main" id="{C00792D1-8F96-31B2-594D-76BF24715A06}"/>
                </a:ext>
              </a:extLst>
            </p:cNvPr>
            <p:cNvPicPr>
              <a:picLocks noChangeAspect="1"/>
            </p:cNvPicPr>
            <p:nvPr/>
          </p:nvPicPr>
          <p:blipFill rotWithShape="1">
            <a:blip r:embed="rId4"/>
            <a:srcRect l="18773" t="18559" r="17587" b="59549"/>
            <a:stretch>
              <a:fillRect/>
            </a:stretch>
          </p:blipFill>
          <p:spPr>
            <a:xfrm>
              <a:off x="5580252" y="1626919"/>
              <a:ext cx="2219508" cy="557247"/>
            </a:xfrm>
            <a:prstGeom prst="rect">
              <a:avLst/>
            </a:prstGeom>
            <a:ln>
              <a:noFill/>
            </a:ln>
            <a:effectLst/>
          </p:spPr>
        </p:pic>
      </p:gr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39</a:t>
            </a:fld>
            <a:endParaRPr lang="en-US" dirty="0"/>
          </a:p>
        </p:txBody>
      </p:sp>
      <p:sp>
        <p:nvSpPr>
          <p:cNvPr id="16" name="Title 1">
            <a:extLst>
              <a:ext uri="{FF2B5EF4-FFF2-40B4-BE49-F238E27FC236}">
                <a16:creationId xmlns:a16="http://schemas.microsoft.com/office/drawing/2014/main" id="{E4798C77-1030-FA37-407E-8926203F9CC8}"/>
              </a:ext>
            </a:extLst>
          </p:cNvPr>
          <p:cNvSpPr>
            <a:spLocks noGrp="1"/>
          </p:cNvSpPr>
          <p:nvPr>
            <p:ph type="title"/>
          </p:nvPr>
        </p:nvSpPr>
        <p:spPr>
          <a:xfrm>
            <a:off x="1288" y="0"/>
            <a:ext cx="7680960" cy="914400"/>
          </a:xfrm>
        </p:spPr>
        <p:txBody>
          <a:bodyPr>
            <a:noAutofit/>
          </a:bodyPr>
          <a:lstStyle/>
          <a:p>
            <a:pPr>
              <a:lnSpc>
                <a:spcPct val="70000"/>
              </a:lnSpc>
            </a:pPr>
            <a:r>
              <a:rPr lang="en-US" sz="2200" dirty="0"/>
              <a:t>Step 4: Confirm completion of all registration steps by logging back in to the CMS Enterprise Portal and printing the completion certificate </a:t>
            </a:r>
            <a:r>
              <a:rPr lang="en-US" sz="1600" dirty="0"/>
              <a:t>(continued)</a:t>
            </a:r>
            <a:endParaRPr lang="en-US" sz="2000" dirty="0"/>
          </a:p>
        </p:txBody>
      </p:sp>
      <p:sp>
        <p:nvSpPr>
          <p:cNvPr id="2" name="Text Placeholder 2">
            <a:extLst>
              <a:ext uri="{FF2B5EF4-FFF2-40B4-BE49-F238E27FC236}">
                <a16:creationId xmlns:a16="http://schemas.microsoft.com/office/drawing/2014/main" id="{C9565E67-59EB-EB1F-A2B9-605B2643C580}"/>
              </a:ext>
            </a:extLst>
          </p:cNvPr>
          <p:cNvSpPr txBox="1">
            <a:spLocks/>
          </p:cNvSpPr>
          <p:nvPr/>
        </p:nvSpPr>
        <p:spPr>
          <a:xfrm>
            <a:off x="228600" y="1069848"/>
            <a:ext cx="4225953" cy="258297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The Registration Completion Certificate will include: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Agent’s or broker’s name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Agent’s or broker’s NPN(s)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The market segment(s) for the certificate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The Plan Year for the certificate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Completion date of FFM registration</a:t>
            </a: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3" name="Group 2">
            <a:extLst>
              <a:ext uri="{FF2B5EF4-FFF2-40B4-BE49-F238E27FC236}">
                <a16:creationId xmlns:a16="http://schemas.microsoft.com/office/drawing/2014/main" id="{F535350A-F1A0-37B1-EEA5-8E86A365C76E}"/>
              </a:ext>
            </a:extLst>
          </p:cNvPr>
          <p:cNvGrpSpPr/>
          <p:nvPr/>
        </p:nvGrpSpPr>
        <p:grpSpPr>
          <a:xfrm>
            <a:off x="568131" y="3909009"/>
            <a:ext cx="8007738" cy="907022"/>
            <a:chOff x="319314" y="3909009"/>
            <a:chExt cx="8007738" cy="907022"/>
          </a:xfrm>
        </p:grpSpPr>
        <p:sp>
          <p:nvSpPr>
            <p:cNvPr id="4" name="Rectangle 3">
              <a:extLst>
                <a:ext uri="{FF2B5EF4-FFF2-40B4-BE49-F238E27FC236}">
                  <a16:creationId xmlns:a16="http://schemas.microsoft.com/office/drawing/2014/main" id="{8B1852C4-C63F-0323-08BB-E03BAF7362ED}"/>
                </a:ext>
              </a:extLst>
            </p:cNvPr>
            <p:cNvSpPr/>
            <p:nvPr/>
          </p:nvSpPr>
          <p:spPr>
            <a:xfrm>
              <a:off x="319314" y="3970528"/>
              <a:ext cx="7920271" cy="845503"/>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6FA02D75-C471-7241-E602-28B475D9686C}"/>
                </a:ext>
              </a:extLst>
            </p:cNvPr>
            <p:cNvSpPr>
              <a:spLocks noChangeArrowheads="1"/>
            </p:cNvSpPr>
            <p:nvPr/>
          </p:nvSpPr>
          <p:spPr bwMode="auto">
            <a:xfrm>
              <a:off x="406781" y="3909009"/>
              <a:ext cx="7920271" cy="801417"/>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bIns="4572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spcAft>
                  <a:spcPts val="600"/>
                </a:spcAft>
              </a:pPr>
              <a:r>
                <a:rPr lang="en-US" sz="1400" dirty="0">
                  <a:latin typeface="Segoe UI"/>
                  <a:cs typeface="Segoe UI"/>
                </a:rPr>
                <a:t>Issuers may request to view the Registration Completion Certificate(s). However, issuers are instructed to review the </a:t>
              </a:r>
              <a:r>
                <a:rPr lang="en-US" sz="1400" dirty="0">
                  <a:latin typeface="Segoe UI"/>
                  <a:cs typeface="Segoe UI"/>
                  <a:hlinkClick r:id="rId5"/>
                </a:rPr>
                <a:t>Agent and Broker FFM Registration Completion List (RCL)</a:t>
              </a:r>
              <a:r>
                <a:rPr lang="en-US" sz="1400" dirty="0">
                  <a:latin typeface="Segoe UI"/>
                  <a:cs typeface="Segoe UI"/>
                </a:rPr>
                <a:t> to confirm the registration status of agents and brokers.</a:t>
              </a:r>
            </a:p>
            <a:p>
              <a:pPr marL="347472" lvl="2" indent="-347472">
                <a:lnSpc>
                  <a:spcPct val="100000"/>
                </a:lnSpc>
                <a:spcBef>
                  <a:spcPts val="0"/>
                </a:spcBef>
                <a:spcAft>
                  <a:spcPts val="600"/>
                </a:spcAft>
                <a:buFont typeface="Segoe UI" panose="020B0502040204020203" pitchFamily="34" charset="0"/>
                <a:buChar char="»"/>
              </a:pPr>
              <a:endParaRPr lang="en-US" sz="12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9696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1083-9ED5-9C10-2AC0-8986588E52D0}"/>
              </a:ext>
            </a:extLst>
          </p:cNvPr>
          <p:cNvSpPr>
            <a:spLocks noGrp="1"/>
          </p:cNvSpPr>
          <p:nvPr>
            <p:ph type="title"/>
          </p:nvPr>
        </p:nvSpPr>
        <p:spPr>
          <a:xfrm>
            <a:off x="2" y="0"/>
            <a:ext cx="7504853" cy="914400"/>
          </a:xfrm>
        </p:spPr>
        <p:txBody>
          <a:bodyPr>
            <a:normAutofit/>
          </a:bodyPr>
          <a:lstStyle/>
          <a:p>
            <a:pPr algn="ctr"/>
            <a:r>
              <a:rPr lang="en-US" sz="2775"/>
              <a:t>Housekeeping Reminders</a:t>
            </a:r>
          </a:p>
        </p:txBody>
      </p:sp>
      <p:sp>
        <p:nvSpPr>
          <p:cNvPr id="3" name="Text Placeholder 2">
            <a:extLst>
              <a:ext uri="{FF2B5EF4-FFF2-40B4-BE49-F238E27FC236}">
                <a16:creationId xmlns:a16="http://schemas.microsoft.com/office/drawing/2014/main" id="{374FF1D5-E5C0-65B6-C677-3B9010414444}"/>
              </a:ext>
            </a:extLst>
          </p:cNvPr>
          <p:cNvSpPr>
            <a:spLocks noGrp="1"/>
          </p:cNvSpPr>
          <p:nvPr>
            <p:ph type="body" sz="quarter" idx="11"/>
          </p:nvPr>
        </p:nvSpPr>
        <p:spPr>
          <a:xfrm>
            <a:off x="907870" y="1208136"/>
            <a:ext cx="8014063" cy="2810968"/>
          </a:xfrm>
        </p:spPr>
        <p:txBody>
          <a:bodyPr>
            <a:normAutofit/>
          </a:bodyPr>
          <a:lstStyle/>
          <a:p>
            <a:pPr>
              <a:lnSpc>
                <a:spcPct val="100000"/>
              </a:lnSpc>
              <a:spcBef>
                <a:spcPts val="0"/>
              </a:spcBef>
              <a:spcAft>
                <a:spcPts val="600"/>
              </a:spcAft>
            </a:pPr>
            <a:r>
              <a:rPr lang="en-US" sz="1350" b="1">
                <a:solidFill>
                  <a:srgbClr val="000000"/>
                </a:solidFill>
                <a:ea typeface="Calibri" panose="020F0502020204030204" pitchFamily="34" charset="0"/>
              </a:rPr>
              <a:t>If called upon during the Live Question &amp; Answer session, please ask only one (1) question.</a:t>
            </a:r>
          </a:p>
          <a:p>
            <a:pPr algn="ctr">
              <a:lnSpc>
                <a:spcPct val="100000"/>
              </a:lnSpc>
              <a:spcBef>
                <a:spcPts val="0"/>
              </a:spcBef>
              <a:spcAft>
                <a:spcPts val="600"/>
              </a:spcAft>
            </a:pPr>
            <a:endParaRPr lang="en-US" sz="1350" b="1">
              <a:solidFill>
                <a:srgbClr val="000000"/>
              </a:solidFill>
              <a:ea typeface="Calibri" panose="020F0502020204030204" pitchFamily="34" charset="0"/>
            </a:endParaRPr>
          </a:p>
          <a:p>
            <a:pPr>
              <a:lnSpc>
                <a:spcPct val="100000"/>
              </a:lnSpc>
              <a:spcBef>
                <a:spcPts val="0"/>
              </a:spcBef>
              <a:spcAft>
                <a:spcPts val="600"/>
              </a:spcAft>
            </a:pPr>
            <a:r>
              <a:rPr lang="en-US" sz="1350" b="1">
                <a:solidFill>
                  <a:srgbClr val="000000"/>
                </a:solidFill>
                <a:ea typeface="Calibri" panose="020F0502020204030204" pitchFamily="34" charset="0"/>
              </a:rPr>
              <a:t>To capture links posted in the Zoom Chat, please click on the desired link and bookmark it for future reference.</a:t>
            </a:r>
          </a:p>
          <a:p>
            <a:pPr>
              <a:lnSpc>
                <a:spcPct val="100000"/>
              </a:lnSpc>
              <a:spcBef>
                <a:spcPts val="0"/>
              </a:spcBef>
              <a:spcAft>
                <a:spcPts val="600"/>
              </a:spcAft>
            </a:pPr>
            <a:endParaRPr lang="en-US" sz="1350" b="1">
              <a:solidFill>
                <a:srgbClr val="000000"/>
              </a:solidFill>
              <a:ea typeface="Calibri" panose="020F0502020204030204" pitchFamily="34" charset="0"/>
            </a:endParaRPr>
          </a:p>
          <a:p>
            <a:pPr>
              <a:lnSpc>
                <a:spcPct val="100000"/>
              </a:lnSpc>
              <a:spcBef>
                <a:spcPts val="0"/>
              </a:spcBef>
              <a:spcAft>
                <a:spcPts val="600"/>
              </a:spcAft>
            </a:pPr>
            <a:r>
              <a:rPr lang="en-US" sz="1350" b="1">
                <a:solidFill>
                  <a:srgbClr val="000000"/>
                </a:solidFill>
                <a:ea typeface="Calibri" panose="020F0502020204030204" pitchFamily="34" charset="0"/>
              </a:rPr>
              <a:t>Webinar and Audio Access Tips have been shared in the Zoom Chat and are listed in the email access details you received from </a:t>
            </a:r>
            <a:r>
              <a:rPr lang="en-US" sz="1350" b="1" i="1">
                <a:solidFill>
                  <a:srgbClr val="0070C0"/>
                </a:solidFill>
                <a:ea typeface="Calibri" panose="020F0502020204030204" pitchFamily="34" charset="0"/>
              </a:rPr>
              <a:t>REGTAP Registration Support</a:t>
            </a:r>
            <a:r>
              <a:rPr lang="en-US" sz="1350" b="1">
                <a:solidFill>
                  <a:srgbClr val="000000"/>
                </a:solidFill>
                <a:ea typeface="Calibri" panose="020F0502020204030204" pitchFamily="34" charset="0"/>
              </a:rPr>
              <a:t>. </a:t>
            </a:r>
          </a:p>
          <a:p>
            <a:pPr>
              <a:buFont typeface="Segoe UI" panose="020B0502040204020203" pitchFamily="34" charset="0"/>
              <a:buChar char="»"/>
            </a:pPr>
            <a:endParaRPr lang="en-US" b="1">
              <a:solidFill>
                <a:srgbClr val="000000"/>
              </a:solidFill>
              <a:ea typeface="Calibri" panose="020F0502020204030204" pitchFamily="34" charset="0"/>
            </a:endParaRPr>
          </a:p>
        </p:txBody>
      </p:sp>
      <p:pic>
        <p:nvPicPr>
          <p:cNvPr id="6" name="Graphic 5">
            <a:extLst>
              <a:ext uri="{FF2B5EF4-FFF2-40B4-BE49-F238E27FC236}">
                <a16:creationId xmlns:a16="http://schemas.microsoft.com/office/drawing/2014/main" id="{1027B3DD-C4AA-4C19-BD05-8DD5A1C995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70" y="1126203"/>
            <a:ext cx="520243" cy="520243"/>
          </a:xfrm>
          <a:prstGeom prst="rect">
            <a:avLst/>
          </a:prstGeom>
        </p:spPr>
      </p:pic>
      <p:pic>
        <p:nvPicPr>
          <p:cNvPr id="8" name="Graphic 7">
            <a:extLst>
              <a:ext uri="{FF2B5EF4-FFF2-40B4-BE49-F238E27FC236}">
                <a16:creationId xmlns:a16="http://schemas.microsoft.com/office/drawing/2014/main" id="{CD4FB154-DD64-444D-BC1E-C0930EEDE0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070" y="1858246"/>
            <a:ext cx="520244" cy="520244"/>
          </a:xfrm>
          <a:prstGeom prst="rect">
            <a:avLst/>
          </a:prstGeom>
        </p:spPr>
      </p:pic>
      <p:pic>
        <p:nvPicPr>
          <p:cNvPr id="7" name="Picture 6">
            <a:extLst>
              <a:ext uri="{FF2B5EF4-FFF2-40B4-BE49-F238E27FC236}">
                <a16:creationId xmlns:a16="http://schemas.microsoft.com/office/drawing/2014/main" id="{9BADC649-906A-4EA4-B4F6-9C551A677E6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071" y="3382966"/>
            <a:ext cx="4373860" cy="13842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4">
            <a:extLst>
              <a:ext uri="{FF2B5EF4-FFF2-40B4-BE49-F238E27FC236}">
                <a16:creationId xmlns:a16="http://schemas.microsoft.com/office/drawing/2014/main" id="{4A257E94-DA76-C607-8397-A411567CB8D4}"/>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4</a:t>
            </a:fld>
            <a:endParaRPr lang="en-US" dirty="0"/>
          </a:p>
        </p:txBody>
      </p:sp>
    </p:spTree>
    <p:extLst>
      <p:ext uri="{BB962C8B-B14F-4D97-AF65-F5344CB8AC3E}">
        <p14:creationId xmlns:p14="http://schemas.microsoft.com/office/powerpoint/2010/main" val="3270081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12387E4-B68C-3991-1B8E-0A6FB7BF101D}"/>
              </a:ext>
            </a:extLst>
          </p:cNvPr>
          <p:cNvPicPr>
            <a:picLocks noChangeAspect="1"/>
          </p:cNvPicPr>
          <p:nvPr/>
        </p:nvPicPr>
        <p:blipFill>
          <a:blip r:embed="rId3"/>
          <a:stretch>
            <a:fillRect/>
          </a:stretch>
        </p:blipFill>
        <p:spPr>
          <a:xfrm>
            <a:off x="4755351" y="3140862"/>
            <a:ext cx="3915918" cy="1415062"/>
          </a:xfrm>
          <a:prstGeom prst="rect">
            <a:avLst/>
          </a:prstGeom>
          <a:ln>
            <a:solidFill>
              <a:srgbClr val="000054"/>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Autofit/>
          </a:bodyPr>
          <a:lstStyle/>
          <a:p>
            <a:pPr>
              <a:lnSpc>
                <a:spcPct val="70000"/>
              </a:lnSpc>
            </a:pPr>
            <a:r>
              <a:rPr lang="en-US" sz="2200" dirty="0">
                <a:latin typeface="Segoe UI"/>
                <a:cs typeface="Segoe UI"/>
              </a:rPr>
              <a:t>Step 4: Confirm completion of all registration steps by logging back in to the CMS Enterprise Portal and printing the completion certificate </a:t>
            </a:r>
            <a:r>
              <a:rPr lang="en-US" sz="1600" dirty="0">
                <a:latin typeface="Segoe UI"/>
                <a:cs typeface="Segoe UI"/>
              </a:rPr>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pPr defTabSz="685783"/>
            <a:r>
              <a:rPr lang="en-US" dirty="0">
                <a:solidFill>
                  <a:prstClr val="black">
                    <a:tint val="75000"/>
                  </a:prstClr>
                </a:solidFill>
              </a:rPr>
              <a:t>40</a:t>
            </a:r>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359316" cy="170500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36" lvl="2" indent="-347336" defTabSz="685783">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a:cs typeface="Segoe UI"/>
              </a:rPr>
              <a:t>To download a PDF file of the full training content after completion, agents and brokers should: </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dirty="0">
                <a:solidFill>
                  <a:prstClr val="black"/>
                </a:solidFill>
                <a:latin typeface="Segoe UI"/>
                <a:cs typeface="Segoe UI"/>
              </a:rPr>
              <a:t>Locate the Training Resources menu. </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dirty="0">
                <a:solidFill>
                  <a:prstClr val="black"/>
                </a:solidFill>
                <a:latin typeface="Segoe UI"/>
                <a:cs typeface="Segoe UI"/>
              </a:rPr>
              <a:t>Select the "Topics" tab.</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dirty="0">
                <a:solidFill>
                  <a:prstClr val="black"/>
                </a:solidFill>
                <a:latin typeface="Segoe UI"/>
                <a:cs typeface="Segoe UI"/>
              </a:rPr>
              <a:t>Select the folder titled </a:t>
            </a:r>
            <a:r>
              <a:rPr lang="en-US" sz="1400" b="1" dirty="0">
                <a:solidFill>
                  <a:srgbClr val="003399"/>
                </a:solidFill>
                <a:latin typeface="Segoe UI"/>
                <a:cs typeface="Segoe UI"/>
              </a:rPr>
              <a:t>"Py2026 Agent and Broker Resources</a:t>
            </a:r>
            <a:r>
              <a:rPr lang="en-US" sz="1400" dirty="0">
                <a:solidFill>
                  <a:prstClr val="black"/>
                </a:solidFill>
                <a:latin typeface="Segoe UI"/>
                <a:cs typeface="Segoe UI"/>
              </a:rPr>
              <a:t>.</a:t>
            </a:r>
            <a:r>
              <a:rPr lang="en-US" sz="1400" b="1" dirty="0">
                <a:solidFill>
                  <a:srgbClr val="003399"/>
                </a:solidFill>
                <a:latin typeface="Segoe UI"/>
                <a:cs typeface="Segoe UI"/>
              </a:rPr>
              <a:t>"</a:t>
            </a:r>
          </a:p>
          <a:p>
            <a:pPr marL="685783" lvl="2" indent="-347336" defTabSz="685783">
              <a:lnSpc>
                <a:spcPct val="100000"/>
              </a:lnSpc>
              <a:spcBef>
                <a:spcPts val="0"/>
              </a:spcBef>
              <a:spcAft>
                <a:spcPts val="600"/>
              </a:spcAft>
              <a:buFont typeface="Arial" panose="020B0604020202020204" pitchFamily="34" charset="0"/>
              <a:buAutoNum type="arabicPeriod"/>
            </a:pPr>
            <a:r>
              <a:rPr lang="en-US" sz="1400" dirty="0">
                <a:solidFill>
                  <a:prstClr val="black"/>
                </a:solidFill>
                <a:latin typeface="Segoe UI"/>
                <a:cs typeface="Segoe UI"/>
              </a:rPr>
              <a:t>Select the name of the file; this will open to a page where the agent/broker will be able to select the PDF file of the training content. </a:t>
            </a:r>
          </a:p>
        </p:txBody>
      </p:sp>
      <p:sp>
        <p:nvSpPr>
          <p:cNvPr id="12" name="Arrow: Right 11">
            <a:extLst>
              <a:ext uri="{FF2B5EF4-FFF2-40B4-BE49-F238E27FC236}">
                <a16:creationId xmlns:a16="http://schemas.microsoft.com/office/drawing/2014/main" id="{FDCDAB99-E036-739D-08AE-A69E32267DDA}"/>
              </a:ext>
            </a:extLst>
          </p:cNvPr>
          <p:cNvSpPr/>
          <p:nvPr/>
        </p:nvSpPr>
        <p:spPr>
          <a:xfrm rot="13140000">
            <a:off x="5925798" y="4281858"/>
            <a:ext cx="375675" cy="1262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panose="020F0502020204030204"/>
            </a:endParaRPr>
          </a:p>
        </p:txBody>
      </p:sp>
      <p:pic>
        <p:nvPicPr>
          <p:cNvPr id="13" name="Picture 12">
            <a:extLst>
              <a:ext uri="{FF2B5EF4-FFF2-40B4-BE49-F238E27FC236}">
                <a16:creationId xmlns:a16="http://schemas.microsoft.com/office/drawing/2014/main" id="{0C1C5ED6-B255-3C99-653B-6B3D9F8CA5E7}"/>
              </a:ext>
            </a:extLst>
          </p:cNvPr>
          <p:cNvPicPr>
            <a:picLocks noChangeAspect="1"/>
          </p:cNvPicPr>
          <p:nvPr/>
        </p:nvPicPr>
        <p:blipFill>
          <a:blip r:embed="rId4"/>
          <a:stretch>
            <a:fillRect/>
          </a:stretch>
        </p:blipFill>
        <p:spPr>
          <a:xfrm>
            <a:off x="1260272" y="3140968"/>
            <a:ext cx="3222269" cy="1435374"/>
          </a:xfrm>
          <a:prstGeom prst="rect">
            <a:avLst/>
          </a:prstGeom>
          <a:ln>
            <a:solidFill>
              <a:srgbClr val="000054"/>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BB2A483E-9C43-401F-6597-8381B0C2A8DB}"/>
              </a:ext>
            </a:extLst>
          </p:cNvPr>
          <p:cNvSpPr/>
          <p:nvPr/>
        </p:nvSpPr>
        <p:spPr>
          <a:xfrm rot="19234055">
            <a:off x="1255917" y="3716052"/>
            <a:ext cx="340268" cy="1082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013">
              <a:solidFill>
                <a:prstClr val="white"/>
              </a:solidFill>
              <a:latin typeface="Calibri" panose="020F0502020204030204"/>
            </a:endParaRPr>
          </a:p>
        </p:txBody>
      </p:sp>
    </p:spTree>
    <p:extLst>
      <p:ext uri="{BB962C8B-B14F-4D97-AF65-F5344CB8AC3E}">
        <p14:creationId xmlns:p14="http://schemas.microsoft.com/office/powerpoint/2010/main" val="1847408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41</a:t>
            </a:fld>
            <a:endParaRPr lang="en-US" dirty="0"/>
          </a:p>
        </p:txBody>
      </p:sp>
      <p:sp>
        <p:nvSpPr>
          <p:cNvPr id="10" name="Title 1">
            <a:extLst>
              <a:ext uri="{FF2B5EF4-FFF2-40B4-BE49-F238E27FC236}">
                <a16:creationId xmlns:a16="http://schemas.microsoft.com/office/drawing/2014/main" id="{922D96C7-A38E-8C7B-D776-7EDFD3ABA63B}"/>
              </a:ext>
            </a:extLst>
          </p:cNvPr>
          <p:cNvSpPr>
            <a:spLocks noGrp="1"/>
          </p:cNvSpPr>
          <p:nvPr>
            <p:ph type="title"/>
          </p:nvPr>
        </p:nvSpPr>
        <p:spPr>
          <a:xfrm>
            <a:off x="1288" y="0"/>
            <a:ext cx="7680960" cy="914400"/>
          </a:xfrm>
        </p:spPr>
        <p:txBody>
          <a:bodyPr>
            <a:noAutofit/>
          </a:bodyPr>
          <a:lstStyle/>
          <a:p>
            <a:pPr>
              <a:lnSpc>
                <a:spcPct val="70000"/>
              </a:lnSpc>
            </a:pPr>
            <a:r>
              <a:rPr lang="en-US" sz="2200" dirty="0"/>
              <a:t>Step 4: Confirm completion of all registration steps by logging back in to the CMS Enterprise Portal and printing the completion certificate </a:t>
            </a:r>
            <a:r>
              <a:rPr lang="en-US" sz="1600" dirty="0"/>
              <a:t>(continued)</a:t>
            </a:r>
            <a:endParaRPr lang="en-US" sz="2000" dirty="0"/>
          </a:p>
        </p:txBody>
      </p:sp>
      <p:sp>
        <p:nvSpPr>
          <p:cNvPr id="2" name="Text Placeholder 2">
            <a:extLst>
              <a:ext uri="{FF2B5EF4-FFF2-40B4-BE49-F238E27FC236}">
                <a16:creationId xmlns:a16="http://schemas.microsoft.com/office/drawing/2014/main" id="{E0E78BBE-34F2-A474-99AC-6722D15485E3}"/>
              </a:ext>
            </a:extLst>
          </p:cNvPr>
          <p:cNvSpPr txBox="1">
            <a:spLocks/>
          </p:cNvSpPr>
          <p:nvPr/>
        </p:nvSpPr>
        <p:spPr>
          <a:xfrm>
            <a:off x="228600" y="1069848"/>
            <a:ext cx="4710793" cy="3768207"/>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Agents and brokers should also confirm that their information appears on the RCL (</a:t>
            </a:r>
            <a:r>
              <a:rPr lang="en-US" sz="1400" dirty="0">
                <a:latin typeface="Segoe UI" panose="020B0502040204020203" pitchFamily="34" charset="0"/>
                <a:cs typeface="Segoe UI" panose="020B0502040204020203" pitchFamily="34" charset="0"/>
                <a:hlinkClick r:id="rId3"/>
              </a:rPr>
              <a:t>https://data.healthcare.gov/ffm_ab_registration_lists</a:t>
            </a:r>
            <a:r>
              <a:rPr lang="en-US" sz="1400" dirty="0">
                <a:latin typeface="Segoe UI" panose="020B0502040204020203" pitchFamily="34" charset="0"/>
                <a:cs typeface="Segoe UI" panose="020B0502040204020203" pitchFamily="34" charset="0"/>
              </a:rPr>
              <a:t>)</a:t>
            </a:r>
          </a:p>
          <a:p>
            <a:pPr marL="347345" lvl="2" indent="-347345">
              <a:lnSpc>
                <a:spcPct val="100000"/>
              </a:lnSpc>
              <a:spcBef>
                <a:spcPts val="0"/>
              </a:spcBef>
              <a:spcAft>
                <a:spcPts val="600"/>
              </a:spcAft>
              <a:buClr>
                <a:schemeClr val="tx1"/>
              </a:buClr>
              <a:buFont typeface="Segoe UI" panose="020B0502040204020203" pitchFamily="34" charset="0"/>
              <a:buChar char="»"/>
            </a:pPr>
            <a:r>
              <a:rPr lang="en-US" sz="1400" b="1" dirty="0">
                <a:solidFill>
                  <a:srgbClr val="003399"/>
                </a:solidFill>
                <a:latin typeface="Segoe UI"/>
                <a:cs typeface="Segoe UI"/>
              </a:rPr>
              <a:t>Information may take one to two business days to appear on the RCL</a:t>
            </a:r>
            <a:r>
              <a:rPr lang="en-US" sz="1400" dirty="0">
                <a:latin typeface="Segoe UI"/>
                <a:cs typeface="Segoe UI"/>
              </a:rPr>
              <a:t> after completing all registration and training steps. For those opting to display their information on Find Local Help, it may take up to three business days to update.</a:t>
            </a:r>
          </a:p>
          <a:p>
            <a:pPr marL="347472" lvl="2" indent="-347472">
              <a:lnSpc>
                <a:spcPct val="100000"/>
              </a:lnSpc>
              <a:spcBef>
                <a:spcPts val="0"/>
              </a:spcBef>
              <a:spcAft>
                <a:spcPts val="600"/>
              </a:spcAft>
              <a:buFont typeface="Segoe UI" panose="020B0502040204020203" pitchFamily="34" charset="0"/>
              <a:buChar char="»"/>
            </a:pPr>
            <a:r>
              <a:rPr lang="en-US" sz="1400" dirty="0">
                <a:latin typeface="Segoe UI" panose="020B0502040204020203" pitchFamily="34" charset="0"/>
                <a:cs typeface="Segoe UI" panose="020B0502040204020203" pitchFamily="34" charset="0"/>
              </a:rPr>
              <a:t>If the NPN does not appear, go to the Marketplace Registration Tracker (</a:t>
            </a:r>
            <a:r>
              <a:rPr lang="en-US" sz="1400" dirty="0">
                <a:latin typeface="Segoe UI" panose="020B0502040204020203" pitchFamily="34" charset="0"/>
                <a:cs typeface="Segoe UI" panose="020B0502040204020203" pitchFamily="34" charset="0"/>
                <a:hlinkClick r:id="rId4"/>
              </a:rPr>
              <a:t>https://data.healthcare.gov/ab-registration-tracker/</a:t>
            </a:r>
            <a:r>
              <a:rPr lang="en-US" sz="1400" dirty="0">
                <a:latin typeface="Segoe UI" panose="020B0502040204020203" pitchFamily="34" charset="0"/>
                <a:cs typeface="Segoe UI" panose="020B0502040204020203" pitchFamily="34" charset="0"/>
              </a:rPr>
              <a:t>) to check Marketplace registration status.</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Enter an NPN and ZIP code.</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400" dirty="0">
                <a:latin typeface="Segoe UI" panose="020B0502040204020203" pitchFamily="34" charset="0"/>
                <a:cs typeface="Segoe UI" panose="020B0502040204020203" pitchFamily="34" charset="0"/>
              </a:rPr>
              <a:t>Information is updated daily by 5:00 PM ET.</a:t>
            </a:r>
          </a:p>
          <a:p>
            <a:pPr marL="347472" marR="0" lvl="2" indent="-347472" algn="l" defTabSz="685800" rtl="0" eaLnBrk="1" fontAlgn="auto" latinLnBrk="0" hangingPunct="1">
              <a:lnSpc>
                <a:spcPct val="100000"/>
              </a:lnSpc>
              <a:spcBef>
                <a:spcPts val="0"/>
              </a:spcBef>
              <a:spcAft>
                <a:spcPts val="600"/>
              </a:spcAft>
              <a:buClrTx/>
              <a:buSzTx/>
              <a:buFont typeface="Segoe UI" panose="020B0502040204020203"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a:t>
            </a:r>
            <a:r>
              <a:rPr lang="en-US" sz="1400" dirty="0">
                <a:solidFill>
                  <a:prstClr val="black"/>
                </a:solidFill>
                <a:latin typeface="Segoe UI" panose="020B0502040204020203" pitchFamily="34" charset="0"/>
                <a:cs typeface="Segoe UI" panose="020B0502040204020203" pitchFamily="34" charset="0"/>
              </a:rPr>
              <a:t>additional assistance is needed</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send an email to: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5"/>
              </a:rPr>
              <a:t>FFMProducer-AssisterHelpDesk@cms.hhs.gov</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L="690245" marR="0" lvl="3" indent="-347345" algn="l" defTabSz="6858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lang="en-US" sz="1600"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i="1" noProof="0" dirty="0">
              <a:solidFill>
                <a:prstClr val="black"/>
              </a:solidFill>
              <a:latin typeface="Segoe UI" panose="020B0502040204020203" pitchFamily="34" charset="0"/>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1"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kumimoji="0" lang="en-US" sz="1600" b="0" i="0" u="none" strike="noStrike" kern="1200" cap="none" spc="0" normalizeH="0" baseline="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3" indent="0" algn="l" defTabSz="685800" rtl="0" eaLnBrk="1" fontAlgn="auto" latinLnBrk="0" hangingPunct="1">
              <a:lnSpc>
                <a:spcPct val="100000"/>
              </a:lnSpc>
              <a:spcBef>
                <a:spcPts val="0"/>
              </a:spcBef>
              <a:spcAft>
                <a:spcPts val="600"/>
              </a:spcAft>
              <a:buClrTx/>
              <a:buSzTx/>
              <a:buNone/>
              <a:tabLst/>
              <a:defRPr/>
            </a:pPr>
            <a:endParaRPr lang="en-US" sz="1600" dirty="0">
              <a:latin typeface="Segoe UI" panose="020B0502040204020203" pitchFamily="34" charset="0"/>
              <a:cs typeface="Segoe UI" panose="020B0502040204020203" pitchFamily="34"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526DB805-EE97-2744-BB04-CAE25BBFBB93}"/>
              </a:ext>
            </a:extLst>
          </p:cNvPr>
          <p:cNvPicPr>
            <a:picLocks noChangeAspect="1"/>
          </p:cNvPicPr>
          <p:nvPr/>
        </p:nvPicPr>
        <p:blipFill>
          <a:blip r:embed="rId6"/>
          <a:stretch>
            <a:fillRect/>
          </a:stretch>
        </p:blipFill>
        <p:spPr>
          <a:xfrm>
            <a:off x="5092083" y="2015961"/>
            <a:ext cx="3820886" cy="1831932"/>
          </a:xfrm>
          <a:prstGeom prst="rect">
            <a:avLst/>
          </a:prstGeom>
          <a:ln w="9525">
            <a:solidFill>
              <a:srgbClr val="000054"/>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21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8" y="0"/>
            <a:ext cx="7680960" cy="914400"/>
          </a:xfrm>
        </p:spPr>
        <p:txBody>
          <a:bodyPr>
            <a:noAutofit/>
          </a:bodyPr>
          <a:lstStyle/>
          <a:p>
            <a:r>
              <a:rPr lang="en-US" sz="2400" dirty="0">
                <a:latin typeface="Segoe UI"/>
                <a:cs typeface="Segoe UI"/>
              </a:rPr>
              <a:t>Reminders for Logging in to Your CMS </a:t>
            </a:r>
            <a:br>
              <a:rPr lang="en-US" sz="2400" dirty="0">
                <a:latin typeface="Segoe UI"/>
                <a:cs typeface="Segoe UI"/>
              </a:rPr>
            </a:br>
            <a:r>
              <a:rPr lang="en-US" sz="2400" dirty="0">
                <a:latin typeface="Segoe UI"/>
                <a:cs typeface="Segoe UI"/>
              </a:rPr>
              <a:t>Portal Account</a:t>
            </a:r>
            <a:endParaRPr lang="en-US" sz="2400" dirty="0"/>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pPr defTabSz="685783"/>
            <a:r>
              <a:rPr lang="en-US" dirty="0">
                <a:solidFill>
                  <a:prstClr val="black">
                    <a:tint val="75000"/>
                  </a:prstClr>
                </a:solidFill>
              </a:rPr>
              <a:t>42</a:t>
            </a:r>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599" y="1069848"/>
            <a:ext cx="8231385" cy="2011474"/>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6710" lvl="2" indent="-346710" defTabSz="685783">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a:ea typeface="+mn-ea"/>
                <a:cs typeface="Segoe UI"/>
              </a:rPr>
              <a:t>Remember, </a:t>
            </a:r>
            <a:r>
              <a:rPr lang="en-US" sz="1400" b="1" dirty="0">
                <a:solidFill>
                  <a:srgbClr val="003399"/>
                </a:solidFill>
                <a:latin typeface="Segoe UI"/>
                <a:ea typeface="+mn-ea"/>
                <a:cs typeface="Segoe UI"/>
              </a:rPr>
              <a:t>only the person creating a CMS Enterprise Portal account </a:t>
            </a:r>
            <a:r>
              <a:rPr lang="en-US" sz="1400" dirty="0">
                <a:latin typeface="Segoe UI"/>
                <a:ea typeface="+mn-ea"/>
                <a:cs typeface="Segoe UI"/>
              </a:rPr>
              <a:t>may use their login credentials</a:t>
            </a:r>
            <a:r>
              <a:rPr lang="en-US" sz="1400" dirty="0">
                <a:solidFill>
                  <a:prstClr val="black"/>
                </a:solidFill>
                <a:latin typeface="Segoe UI"/>
                <a:ea typeface="+mn-ea"/>
                <a:cs typeface="Segoe UI"/>
              </a:rPr>
              <a:t>.</a:t>
            </a:r>
            <a:r>
              <a:rPr lang="en-US" sz="1400" dirty="0">
                <a:solidFill>
                  <a:prstClr val="black"/>
                </a:solidFill>
                <a:latin typeface="Segoe UI"/>
                <a:cs typeface="Segoe UI"/>
              </a:rPr>
              <a:t> </a:t>
            </a:r>
            <a:endParaRPr lang="en-US" dirty="0">
              <a:solidFill>
                <a:prstClr val="black"/>
              </a:solidFill>
              <a:latin typeface="Calibri" panose="020F0502020204030204"/>
              <a:cs typeface="Calibri" panose="020F0502020204030204"/>
            </a:endParaRPr>
          </a:p>
          <a:p>
            <a:pPr marL="346710" lvl="2" indent="-346710" defTabSz="685783">
              <a:lnSpc>
                <a:spcPct val="100000"/>
              </a:lnSpc>
              <a:spcBef>
                <a:spcPts val="0"/>
              </a:spcBef>
              <a:spcAft>
                <a:spcPts val="600"/>
              </a:spcAft>
              <a:buClr>
                <a:schemeClr val="tx1"/>
              </a:buClr>
              <a:buFont typeface="Segoe UI" panose="020B0502040204020203" pitchFamily="34" charset="0"/>
              <a:buChar char="»"/>
            </a:pPr>
            <a:r>
              <a:rPr lang="en-US" sz="1400" b="1" dirty="0">
                <a:solidFill>
                  <a:srgbClr val="003399"/>
                </a:solidFill>
                <a:latin typeface="Segoe UI"/>
                <a:ea typeface="+mn-ea"/>
                <a:cs typeface="Segoe UI"/>
              </a:rPr>
              <a:t>Sharing login credentials is not allowed</a:t>
            </a:r>
            <a:r>
              <a:rPr lang="en-US" sz="1400" dirty="0">
                <a:solidFill>
                  <a:prstClr val="black"/>
                </a:solidFill>
                <a:latin typeface="Segoe UI"/>
                <a:ea typeface="+mn-ea"/>
                <a:cs typeface="Segoe UI"/>
              </a:rPr>
              <a:t>, including for credentials used to access approved Classic DE and EDE partner’s websites. </a:t>
            </a:r>
            <a:r>
              <a:rPr lang="en-US" sz="1400" dirty="0">
                <a:solidFill>
                  <a:prstClr val="black"/>
                </a:solidFill>
                <a:latin typeface="Segoe UI"/>
                <a:cs typeface="Segoe UI"/>
              </a:rPr>
              <a:t> </a:t>
            </a:r>
            <a:endParaRPr lang="en-US" dirty="0">
              <a:solidFill>
                <a:prstClr val="black"/>
              </a:solidFill>
              <a:latin typeface="Calibri" panose="020F0502020204030204"/>
              <a:cs typeface="Calibri"/>
            </a:endParaRPr>
          </a:p>
          <a:p>
            <a:pPr marL="346710" lvl="2" indent="-346710" defTabSz="685783">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a:ea typeface="+mn-ea"/>
                <a:cs typeface="Segoe UI"/>
              </a:rPr>
              <a:t>Passwords and MFA access must </a:t>
            </a:r>
            <a:r>
              <a:rPr lang="en-US" sz="1400" b="1" dirty="0">
                <a:solidFill>
                  <a:srgbClr val="003399"/>
                </a:solidFill>
                <a:latin typeface="Segoe UI"/>
                <a:ea typeface="+mn-ea"/>
                <a:cs typeface="Segoe UI"/>
              </a:rPr>
              <a:t>never be shared</a:t>
            </a:r>
            <a:r>
              <a:rPr lang="en-US" sz="1400" dirty="0">
                <a:solidFill>
                  <a:prstClr val="black"/>
                </a:solidFill>
                <a:latin typeface="Segoe UI"/>
                <a:ea typeface="+mn-ea"/>
                <a:cs typeface="Segoe UI"/>
              </a:rPr>
              <a:t> with others. </a:t>
            </a:r>
            <a:r>
              <a:rPr lang="en-US" sz="1400" dirty="0">
                <a:solidFill>
                  <a:prstClr val="black"/>
                </a:solidFill>
                <a:latin typeface="Segoe UI"/>
                <a:cs typeface="Segoe UI"/>
              </a:rPr>
              <a:t> </a:t>
            </a:r>
            <a:endParaRPr lang="en-US" dirty="0">
              <a:solidFill>
                <a:prstClr val="black"/>
              </a:solidFill>
              <a:latin typeface="Calibri" panose="020F0502020204030204"/>
              <a:cs typeface="Calibri"/>
            </a:endParaRPr>
          </a:p>
          <a:p>
            <a:pPr marL="346710" lvl="2" indent="-346710" defTabSz="685783">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a:cs typeface="Segoe UI"/>
              </a:rPr>
              <a:t>Agents and brokers should check that their EDE or DE account is correctly linked to and integrated with their personal CMS Enterprise Portal account.</a:t>
            </a:r>
          </a:p>
        </p:txBody>
      </p:sp>
      <p:sp>
        <p:nvSpPr>
          <p:cNvPr id="15" name="Rectangle: Rounded Corners 14">
            <a:extLst>
              <a:ext uri="{FF2B5EF4-FFF2-40B4-BE49-F238E27FC236}">
                <a16:creationId xmlns:a16="http://schemas.microsoft.com/office/drawing/2014/main" id="{51664B2B-AE05-D16B-614A-E2F2AC9D8D63}"/>
              </a:ext>
            </a:extLst>
          </p:cNvPr>
          <p:cNvSpPr/>
          <p:nvPr/>
        </p:nvSpPr>
        <p:spPr>
          <a:xfrm>
            <a:off x="227113" y="3341293"/>
            <a:ext cx="8648419" cy="117822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E0D4CFF-1426-E699-CE5B-6773015E38E1}"/>
              </a:ext>
            </a:extLst>
          </p:cNvPr>
          <p:cNvSpPr txBox="1"/>
          <p:nvPr/>
        </p:nvSpPr>
        <p:spPr>
          <a:xfrm>
            <a:off x="1231684" y="3467925"/>
            <a:ext cx="7456433" cy="923330"/>
          </a:xfrm>
          <a:prstGeom prst="rect">
            <a:avLst/>
          </a:prstGeom>
          <a:noFill/>
        </p:spPr>
        <p:txBody>
          <a:bodyPr wrap="square" lIns="91440" tIns="45720" rIns="91440" bIns="45720" rtlCol="0" anchor="t">
            <a:spAutoFit/>
          </a:bodyPr>
          <a:lstStyle/>
          <a:p>
            <a:pPr marL="0" lvl="2">
              <a:spcAft>
                <a:spcPts val="600"/>
              </a:spcAft>
            </a:pPr>
            <a:r>
              <a:rPr lang="en-US" b="1" dirty="0">
                <a:latin typeface="Segoe UI"/>
                <a:cs typeface="Segoe UI"/>
              </a:rPr>
              <a:t>CMS has required all EDE partners to ensure that each agent and broker using their platform must reauthenticate (similar to a banking application) to confirm </a:t>
            </a:r>
            <a:r>
              <a:rPr lang="en-US" b="1" u="sng" dirty="0">
                <a:solidFill>
                  <a:srgbClr val="003399"/>
                </a:solidFill>
                <a:latin typeface="Segoe UI"/>
                <a:cs typeface="Segoe UI"/>
              </a:rPr>
              <a:t>only you</a:t>
            </a:r>
            <a:r>
              <a:rPr lang="en-US" b="1" dirty="0">
                <a:latin typeface="Segoe UI"/>
                <a:cs typeface="Segoe UI"/>
              </a:rPr>
              <a:t> are </a:t>
            </a:r>
            <a:r>
              <a:rPr lang="en-US" b="1" dirty="0">
                <a:solidFill>
                  <a:srgbClr val="000000"/>
                </a:solidFill>
                <a:latin typeface="Segoe UI"/>
                <a:cs typeface="Segoe UI"/>
              </a:rPr>
              <a:t>using your personal CMS Portal account every 12 hours</a:t>
            </a:r>
            <a:r>
              <a:rPr lang="en-US" b="1" dirty="0">
                <a:latin typeface="Segoe UI"/>
                <a:cs typeface="Segoe UI"/>
              </a:rPr>
              <a:t>. </a:t>
            </a:r>
            <a:r>
              <a:rPr lang="en-US" b="1" dirty="0">
                <a:solidFill>
                  <a:srgbClr val="003399"/>
                </a:solidFill>
                <a:latin typeface="Segoe UI"/>
                <a:cs typeface="Segoe UI"/>
              </a:rPr>
              <a:t>You are prohibited from being logged in on different devices or using multiple sessions</a:t>
            </a:r>
            <a:r>
              <a:rPr lang="en-US" b="1" dirty="0">
                <a:latin typeface="Segoe UI"/>
                <a:cs typeface="Segoe UI"/>
              </a:rPr>
              <a:t> with the same credentials.</a:t>
            </a:r>
          </a:p>
        </p:txBody>
      </p:sp>
      <p:pic>
        <p:nvPicPr>
          <p:cNvPr id="19" name="Picture 18" descr="A computer with a yellow triangle on the screen&#10;&#10;Description automatically generated">
            <a:extLst>
              <a:ext uri="{FF2B5EF4-FFF2-40B4-BE49-F238E27FC236}">
                <a16:creationId xmlns:a16="http://schemas.microsoft.com/office/drawing/2014/main" id="{FC0F48E3-EC37-3E94-C45B-739B127A61D1}"/>
              </a:ext>
            </a:extLst>
          </p:cNvPr>
          <p:cNvPicPr>
            <a:picLocks noChangeAspect="1"/>
          </p:cNvPicPr>
          <p:nvPr/>
        </p:nvPicPr>
        <p:blipFill>
          <a:blip r:embed="rId3"/>
          <a:stretch>
            <a:fillRect/>
          </a:stretch>
        </p:blipFill>
        <p:spPr>
          <a:xfrm>
            <a:off x="361950" y="3519311"/>
            <a:ext cx="818727" cy="821267"/>
          </a:xfrm>
          <a:prstGeom prst="rect">
            <a:avLst/>
          </a:prstGeom>
        </p:spPr>
      </p:pic>
    </p:spTree>
    <p:extLst>
      <p:ext uri="{BB962C8B-B14F-4D97-AF65-F5344CB8AC3E}">
        <p14:creationId xmlns:p14="http://schemas.microsoft.com/office/powerpoint/2010/main" val="3888141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103394" y="1344992"/>
            <a:ext cx="8937213" cy="2786743"/>
          </a:xfrm>
        </p:spPr>
        <p:txBody>
          <a:bodyPr anchor="ctr" anchorCtr="0">
            <a:normAutofit/>
          </a:bodyPr>
          <a:lstStyle/>
          <a:p>
            <a:pPr algn="ctr">
              <a:lnSpc>
                <a:spcPct val="100000"/>
              </a:lnSpc>
              <a:spcBef>
                <a:spcPts val="0"/>
              </a:spcBef>
            </a:pPr>
            <a:r>
              <a:rPr lang="en-US" sz="3600" b="1" spc="-150" dirty="0">
                <a:solidFill>
                  <a:srgbClr val="1E3762"/>
                </a:solidFill>
                <a:latin typeface="Segoe UI" panose="020B0502040204020203" pitchFamily="34" charset="0"/>
                <a:ea typeface="+mn-ea"/>
                <a:cs typeface="Segoe UI" panose="020B0502040204020203" pitchFamily="34" charset="0"/>
              </a:rPr>
              <a:t>Live Question/Answer Session</a:t>
            </a:r>
          </a:p>
        </p:txBody>
      </p:sp>
    </p:spTree>
    <p:extLst>
      <p:ext uri="{BB962C8B-B14F-4D97-AF65-F5344CB8AC3E}">
        <p14:creationId xmlns:p14="http://schemas.microsoft.com/office/powerpoint/2010/main" val="858590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477C6-A44A-855C-AF6B-D446507F5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0F03C-CB5C-B305-926E-FFF0241A44A9}"/>
              </a:ext>
            </a:extLst>
          </p:cNvPr>
          <p:cNvSpPr>
            <a:spLocks noGrp="1"/>
          </p:cNvSpPr>
          <p:nvPr>
            <p:ph type="title"/>
          </p:nvPr>
        </p:nvSpPr>
        <p:spPr>
          <a:xfrm>
            <a:off x="1" y="0"/>
            <a:ext cx="7121912" cy="932688"/>
          </a:xfrm>
        </p:spPr>
        <p:txBody>
          <a:bodyPr vert="horz" lIns="91440" tIns="45720" rIns="91440" bIns="45720" rtlCol="0" anchor="ctr">
            <a:normAutofit/>
          </a:bodyPr>
          <a:lstStyle/>
          <a:p>
            <a:pPr algn="ctr"/>
            <a:r>
              <a:rPr lang="en-US" sz="3000"/>
              <a:t>Discussion and Questions</a:t>
            </a:r>
          </a:p>
        </p:txBody>
      </p:sp>
      <p:sp>
        <p:nvSpPr>
          <p:cNvPr id="10" name="TextBox 9">
            <a:extLst>
              <a:ext uri="{FF2B5EF4-FFF2-40B4-BE49-F238E27FC236}">
                <a16:creationId xmlns:a16="http://schemas.microsoft.com/office/drawing/2014/main" id="{BD6329E7-D78A-D856-838D-E930B763DC69}"/>
              </a:ext>
            </a:extLst>
          </p:cNvPr>
          <p:cNvSpPr txBox="1"/>
          <p:nvPr/>
        </p:nvSpPr>
        <p:spPr>
          <a:xfrm>
            <a:off x="199527" y="4586581"/>
            <a:ext cx="8775720" cy="461665"/>
          </a:xfrm>
          <a:prstGeom prst="rect">
            <a:avLst/>
          </a:prstGeom>
          <a:noFill/>
        </p:spPr>
        <p:txBody>
          <a:bodyPr wrap="square">
            <a:spAutoFit/>
          </a:bodyPr>
          <a:lstStyle/>
          <a:p>
            <a:pPr marR="3890" algn="ctr"/>
            <a:r>
              <a:rPr lang="en-US" sz="1200" b="1" i="1">
                <a:latin typeface="Segoe UI" panose="020B0502040204020203" pitchFamily="34" charset="0"/>
              </a:rPr>
              <a:t>Please note: </a:t>
            </a:r>
            <a:r>
              <a:rPr lang="en-US" sz="1200" i="1">
                <a:latin typeface="Segoe UI" panose="020B0502040204020203" pitchFamily="34" charset="0"/>
              </a:rPr>
              <a:t>Due to time constraints, we may not be able to answer all questions posed during today’s session either in writing, or during the live Q&amp;A portion. CMS may use the context of your question to develop outreach materials in the future. </a:t>
            </a:r>
            <a:endParaRPr lang="en-US" sz="1200" i="1"/>
          </a:p>
        </p:txBody>
      </p:sp>
      <p:sp>
        <p:nvSpPr>
          <p:cNvPr id="3" name="Text Placeholder 2">
            <a:extLst>
              <a:ext uri="{FF2B5EF4-FFF2-40B4-BE49-F238E27FC236}">
                <a16:creationId xmlns:a16="http://schemas.microsoft.com/office/drawing/2014/main" id="{EDB23519-DAAA-D37E-E25F-B95B9E79CF92}"/>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At the end of today’s webinar, we will have a live discussion and question and answer session. You will be able to ask your questions verbally or by written submission in the Q&amp;A tab.</a:t>
            </a:r>
          </a:p>
          <a:p>
            <a:pPr marL="514325" lvl="2" indent="0">
              <a:lnSpc>
                <a:spcPct val="100000"/>
              </a:lnSpc>
              <a:buNone/>
              <a:defRPr/>
            </a:pPr>
            <a:r>
              <a:rPr lang="en-US" sz="1350" b="1"/>
              <a:t>To ask a </a:t>
            </a:r>
            <a:r>
              <a:rPr lang="en-US" sz="1350" b="1" u="sng"/>
              <a:t>verbal</a:t>
            </a:r>
            <a:r>
              <a:rPr lang="en-US" sz="1350" b="1"/>
              <a:t> question:</a:t>
            </a:r>
          </a:p>
          <a:p>
            <a:pPr lvl="2" indent="-260597">
              <a:lnSpc>
                <a:spcPct val="100000"/>
              </a:lnSpc>
              <a:spcBef>
                <a:spcPts val="0"/>
              </a:spcBef>
              <a:spcAft>
                <a:spcPts val="450"/>
              </a:spcAft>
              <a:buFont typeface="Segoe UI" panose="020B0502040204020203" pitchFamily="34" charset="0"/>
              <a:buChar char="»"/>
              <a:defRPr/>
            </a:pPr>
            <a:r>
              <a:rPr lang="en-US" sz="1350"/>
              <a:t>If you are listening via the Zoom application, click ”</a:t>
            </a:r>
            <a:r>
              <a:rPr lang="en-US" sz="1350" b="1"/>
              <a:t>Raise Hand</a:t>
            </a:r>
            <a:r>
              <a:rPr lang="en-US" sz="1350"/>
              <a:t>”</a:t>
            </a:r>
            <a:r>
              <a:rPr lang="en-US" sz="1350" b="1"/>
              <a:t> </a:t>
            </a:r>
            <a:r>
              <a:rPr lang="en-US" sz="1350"/>
              <a:t>in the webinar controls. </a:t>
            </a:r>
          </a:p>
          <a:p>
            <a:pPr lvl="2" indent="-260597">
              <a:lnSpc>
                <a:spcPct val="100000"/>
              </a:lnSpc>
              <a:spcBef>
                <a:spcPts val="0"/>
              </a:spcBef>
              <a:spcAft>
                <a:spcPts val="450"/>
              </a:spcAft>
              <a:buFont typeface="Segoe UI" panose="020B0502040204020203" pitchFamily="34" charset="0"/>
              <a:buChar char="»"/>
              <a:defRPr/>
            </a:pPr>
            <a:r>
              <a:rPr lang="en-US" sz="1350"/>
              <a:t>If you are listening via phone, dial </a:t>
            </a:r>
            <a:r>
              <a:rPr lang="en-US" sz="1350" b="1"/>
              <a:t>star (*) nine (9) </a:t>
            </a:r>
            <a:r>
              <a:rPr lang="en-US" sz="1350"/>
              <a:t>to Raise your Hand.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Once your hand is raised, the facilitator will call on the </a:t>
            </a:r>
            <a:r>
              <a:rPr lang="en-US" b="1">
                <a:latin typeface="Segoe UI" panose="020B0502040204020203" pitchFamily="34" charset="0"/>
                <a:cs typeface="Segoe UI" panose="020B0502040204020203" pitchFamily="34" charset="0"/>
              </a:rPr>
              <a:t>last three (3)</a:t>
            </a:r>
            <a:r>
              <a:rPr lang="en-US">
                <a:latin typeface="Segoe UI" panose="020B0502040204020203" pitchFamily="34" charset="0"/>
                <a:cs typeface="Segoe UI" panose="020B0502040204020203" pitchFamily="34" charset="0"/>
              </a:rPr>
              <a:t> digits of your phone number.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When you hear the </a:t>
            </a:r>
            <a:r>
              <a:rPr lang="en-US" b="1">
                <a:latin typeface="Segoe UI" panose="020B0502040204020203" pitchFamily="34" charset="0"/>
                <a:cs typeface="Segoe UI" panose="020B0502040204020203" pitchFamily="34" charset="0"/>
              </a:rPr>
              <a:t>last three (3) </a:t>
            </a:r>
            <a:r>
              <a:rPr lang="en-US">
                <a:latin typeface="Segoe UI" panose="020B0502040204020203" pitchFamily="34" charset="0"/>
                <a:cs typeface="Segoe UI" panose="020B0502040204020203" pitchFamily="34" charset="0"/>
              </a:rPr>
              <a:t>digits of your phone number please dial </a:t>
            </a:r>
            <a:r>
              <a:rPr lang="en-US" b="1">
                <a:latin typeface="Segoe UI" panose="020B0502040204020203" pitchFamily="34" charset="0"/>
                <a:cs typeface="Segoe UI" panose="020B0502040204020203" pitchFamily="34" charset="0"/>
              </a:rPr>
              <a:t>star</a:t>
            </a:r>
            <a:r>
              <a:rPr lang="en-US">
                <a:latin typeface="Segoe UI" panose="020B0502040204020203" pitchFamily="34" charset="0"/>
                <a:cs typeface="Segoe UI" panose="020B0502040204020203" pitchFamily="34" charset="0"/>
              </a:rPr>
              <a:t> </a:t>
            </a:r>
            <a:r>
              <a:rPr lang="en-US" b="1">
                <a:latin typeface="Segoe UI" panose="020B0502040204020203" pitchFamily="34" charset="0"/>
                <a:cs typeface="Segoe UI" panose="020B0502040204020203" pitchFamily="34" charset="0"/>
              </a:rPr>
              <a:t>(*) six (6)</a:t>
            </a:r>
            <a:r>
              <a:rPr lang="en-US">
                <a:latin typeface="Segoe UI" panose="020B0502040204020203" pitchFamily="34" charset="0"/>
                <a:cs typeface="Segoe UI" panose="020B0502040204020203" pitchFamily="34" charset="0"/>
              </a:rPr>
              <a:t> to unmute your line and state your name.</a:t>
            </a:r>
          </a:p>
          <a:p>
            <a:pPr marL="514325" lvl="2" indent="0">
              <a:lnSpc>
                <a:spcPct val="100000"/>
              </a:lnSpc>
              <a:buNone/>
              <a:defRPr/>
            </a:pPr>
            <a:r>
              <a:rPr lang="en-US" sz="1350" b="1"/>
              <a:t>To submit a </a:t>
            </a:r>
            <a:r>
              <a:rPr lang="en-US" sz="1350" b="1" u="sng"/>
              <a:t>written</a:t>
            </a:r>
            <a:r>
              <a:rPr lang="en-US" sz="1350" b="1"/>
              <a:t> question/view written responses:</a:t>
            </a:r>
          </a:p>
          <a:p>
            <a:pPr lvl="2" indent="-260597">
              <a:lnSpc>
                <a:spcPct val="100000"/>
              </a:lnSpc>
              <a:spcBef>
                <a:spcPts val="0"/>
              </a:spcBef>
              <a:spcAft>
                <a:spcPts val="450"/>
              </a:spcAft>
              <a:buFont typeface="Segoe UI" panose="020B0502040204020203" pitchFamily="34" charset="0"/>
              <a:buChar char="»"/>
              <a:defRPr/>
            </a:pPr>
            <a:r>
              <a:rPr lang="en-US" sz="1350"/>
              <a:t>Type your question in the text box under the “</a:t>
            </a:r>
            <a:r>
              <a:rPr lang="en-US" sz="1350" b="1"/>
              <a:t>Q&amp;A</a:t>
            </a:r>
            <a:r>
              <a:rPr lang="en-US" sz="1350"/>
              <a:t>” tab and click “</a:t>
            </a:r>
            <a:r>
              <a:rPr lang="en-US" sz="1350" b="1"/>
              <a:t>Send</a:t>
            </a:r>
            <a:r>
              <a:rPr lang="en-US" sz="1350"/>
              <a:t>.”</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My Questions</a:t>
            </a:r>
            <a:r>
              <a:rPr lang="en-US" sz="1350"/>
              <a:t>” tab to view written responses to your questions.</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All Questions</a:t>
            </a:r>
            <a:r>
              <a:rPr lang="en-US" sz="1350"/>
              <a:t>” tab to view all questions that received a public response since you’ve been logged into the webinar.</a:t>
            </a:r>
          </a:p>
          <a:p>
            <a:pPr>
              <a:lnSpc>
                <a:spcPct val="100000"/>
              </a:lnSpc>
            </a:pPr>
            <a:endParaRPr lang="en-US"/>
          </a:p>
        </p:txBody>
      </p:sp>
      <p:pic>
        <p:nvPicPr>
          <p:cNvPr id="7" name="Picture 6">
            <a:extLst>
              <a:ext uri="{FF2B5EF4-FFF2-40B4-BE49-F238E27FC236}">
                <a16:creationId xmlns:a16="http://schemas.microsoft.com/office/drawing/2014/main" id="{4BBE7AE1-88BC-85D7-B36F-CB042A8E75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1225" y="1629171"/>
            <a:ext cx="402676" cy="402676"/>
          </a:xfrm>
          <a:prstGeom prst="rect">
            <a:avLst/>
          </a:prstGeom>
        </p:spPr>
      </p:pic>
      <p:pic>
        <p:nvPicPr>
          <p:cNvPr id="9" name="Picture 8">
            <a:extLst>
              <a:ext uri="{FF2B5EF4-FFF2-40B4-BE49-F238E27FC236}">
                <a16:creationId xmlns:a16="http://schemas.microsoft.com/office/drawing/2014/main" id="{56FB363A-A158-76A2-98B0-28D163B626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224" y="3275135"/>
            <a:ext cx="457200" cy="457200"/>
          </a:xfrm>
          <a:prstGeom prst="rect">
            <a:avLst/>
          </a:prstGeom>
        </p:spPr>
      </p:pic>
      <p:sp>
        <p:nvSpPr>
          <p:cNvPr id="4" name="Slide Number Placeholder 5">
            <a:extLst>
              <a:ext uri="{FF2B5EF4-FFF2-40B4-BE49-F238E27FC236}">
                <a16:creationId xmlns:a16="http://schemas.microsoft.com/office/drawing/2014/main" id="{2B83917E-D9CF-4E25-1264-F9DD0CC8D4D6}"/>
              </a:ext>
            </a:extLst>
          </p:cNvPr>
          <p:cNvSpPr>
            <a:spLocks noGrp="1"/>
          </p:cNvSpPr>
          <p:nvPr>
            <p:ph type="sldNum" sz="quarter" idx="14"/>
          </p:nvPr>
        </p:nvSpPr>
        <p:spPr>
          <a:xfrm>
            <a:off x="7002526" y="4816031"/>
            <a:ext cx="2057400" cy="273844"/>
          </a:xfrm>
        </p:spPr>
        <p:txBody>
          <a:bodyPr/>
          <a:lstStyle/>
          <a:p>
            <a:pPr defTabSz="685783"/>
            <a:r>
              <a:rPr lang="en-US" dirty="0">
                <a:solidFill>
                  <a:prstClr val="black">
                    <a:tint val="75000"/>
                  </a:prstClr>
                </a:solidFill>
              </a:rPr>
              <a:t>44</a:t>
            </a:r>
          </a:p>
        </p:txBody>
      </p:sp>
    </p:spTree>
    <p:extLst>
      <p:ext uri="{BB962C8B-B14F-4D97-AF65-F5344CB8AC3E}">
        <p14:creationId xmlns:p14="http://schemas.microsoft.com/office/powerpoint/2010/main" val="303626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32688"/>
          </a:xfrm>
        </p:spPr>
        <p:txBody>
          <a:bodyPr>
            <a:noAutofit/>
          </a:bodyPr>
          <a:lstStyle/>
          <a:p>
            <a:pPr algn="ctr"/>
            <a:r>
              <a:rPr lang="en-US" sz="2775"/>
              <a:t>Webinar Session Survey</a:t>
            </a:r>
          </a:p>
        </p:txBody>
      </p:sp>
      <p:sp>
        <p:nvSpPr>
          <p:cNvPr id="8" name="Text Placeholder 2">
            <a:extLst>
              <a:ext uri="{FF2B5EF4-FFF2-40B4-BE49-F238E27FC236}">
                <a16:creationId xmlns:a16="http://schemas.microsoft.com/office/drawing/2014/main" id="{5D8D70A4-B218-4956-B079-F2893DD4B49D}"/>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CMS welcomes your feedback regarding this webinar and values any suggestions that will allow us to enhance this experience for you.</a:t>
            </a:r>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endParaRPr lang="en-US" sz="1350"/>
          </a:p>
          <a:p>
            <a:pPr marL="0" indent="0">
              <a:lnSpc>
                <a:spcPct val="100000"/>
              </a:lnSpc>
              <a:spcAft>
                <a:spcPts val="600"/>
              </a:spcAft>
              <a:buNone/>
              <a:defRPr/>
            </a:pPr>
            <a:br>
              <a:rPr lang="en-US" sz="1350"/>
            </a:br>
            <a:r>
              <a:rPr lang="en-US" sz="1350"/>
              <a:t>Shortly after this call, we will send a link to you for a convenient way to submit any ideas or suggestions you wish to provide that you believe would be valuable during these sessions. </a:t>
            </a:r>
            <a:r>
              <a:rPr lang="en-US" sz="1350" b="1"/>
              <a:t>Please take time to complete the survey and provide CMS with any feedback.</a:t>
            </a:r>
          </a:p>
          <a:p>
            <a:pPr>
              <a:lnSpc>
                <a:spcPct val="100000"/>
              </a:lnSpc>
            </a:pPr>
            <a:endParaRPr lang="en-US" sz="1600"/>
          </a:p>
        </p:txBody>
      </p:sp>
      <p:pic>
        <p:nvPicPr>
          <p:cNvPr id="4" name="Picture 3">
            <a:extLst>
              <a:ext uri="{FF2B5EF4-FFF2-40B4-BE49-F238E27FC236}">
                <a16:creationId xmlns:a16="http://schemas.microsoft.com/office/drawing/2014/main" id="{F6843B1F-9C12-4FAB-9C0A-2E82B3A8E3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08948" y="1751548"/>
            <a:ext cx="1526107" cy="1526107"/>
          </a:xfrm>
          <a:prstGeom prst="rect">
            <a:avLst/>
          </a:prstGeom>
        </p:spPr>
      </p:pic>
      <p:sp>
        <p:nvSpPr>
          <p:cNvPr id="3" name="Slide Number Placeholder 5">
            <a:extLst>
              <a:ext uri="{FF2B5EF4-FFF2-40B4-BE49-F238E27FC236}">
                <a16:creationId xmlns:a16="http://schemas.microsoft.com/office/drawing/2014/main" id="{54F6D8EF-2856-BB79-4DFB-AC6BAFB16D9D}"/>
              </a:ext>
            </a:extLst>
          </p:cNvPr>
          <p:cNvSpPr>
            <a:spLocks noGrp="1"/>
          </p:cNvSpPr>
          <p:nvPr>
            <p:ph type="sldNum" sz="quarter" idx="14"/>
          </p:nvPr>
        </p:nvSpPr>
        <p:spPr>
          <a:xfrm>
            <a:off x="7002526" y="4816031"/>
            <a:ext cx="2057400" cy="273844"/>
          </a:xfrm>
        </p:spPr>
        <p:txBody>
          <a:bodyPr/>
          <a:lstStyle/>
          <a:p>
            <a:pPr defTabSz="685783"/>
            <a:r>
              <a:rPr lang="en-US" dirty="0">
                <a:solidFill>
                  <a:prstClr val="black">
                    <a:tint val="75000"/>
                  </a:prstClr>
                </a:solidFill>
              </a:rPr>
              <a:t>45</a:t>
            </a:r>
          </a:p>
        </p:txBody>
      </p:sp>
    </p:spTree>
    <p:extLst>
      <p:ext uri="{BB962C8B-B14F-4D97-AF65-F5344CB8AC3E}">
        <p14:creationId xmlns:p14="http://schemas.microsoft.com/office/powerpoint/2010/main" val="1113890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413D1A-626C-4CE1-B2EA-54BC892C31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1836" y="1619704"/>
            <a:ext cx="2270567" cy="2270567"/>
          </a:xfrm>
          <a:prstGeom prst="rect">
            <a:avLst/>
          </a:prstGeom>
        </p:spPr>
      </p:pic>
      <p:sp>
        <p:nvSpPr>
          <p:cNvPr id="2" name="Text Placeholder 2">
            <a:extLst>
              <a:ext uri="{FF2B5EF4-FFF2-40B4-BE49-F238E27FC236}">
                <a16:creationId xmlns:a16="http://schemas.microsoft.com/office/drawing/2014/main" id="{132A16B5-0DD4-B220-AD37-4397D00413AB}"/>
              </a:ext>
            </a:extLst>
          </p:cNvPr>
          <p:cNvSpPr txBox="1">
            <a:spLocks/>
          </p:cNvSpPr>
          <p:nvPr/>
        </p:nvSpPr>
        <p:spPr>
          <a:xfrm>
            <a:off x="3190996" y="1790703"/>
            <a:ext cx="5324354" cy="1928566"/>
          </a:xfrm>
          <a:prstGeom prst="rect">
            <a:avLst/>
          </a:prstGeom>
        </p:spPr>
        <p:txBody>
          <a:bodyPr>
            <a:noAutofit/>
          </a:bodyPr>
          <a:lst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lgn="ctr">
              <a:spcAft>
                <a:spcPts val="600"/>
              </a:spcAft>
              <a:defRPr/>
            </a:pPr>
            <a:r>
              <a:rPr lang="en-US" sz="1800" kern="0">
                <a:solidFill>
                  <a:sysClr val="windowText" lastClr="000000"/>
                </a:solidFill>
                <a:latin typeface="Segoe UI" panose="020B0502040204020203" pitchFamily="34" charset="0"/>
                <a:cs typeface="Segoe UI" panose="020B0502040204020203" pitchFamily="34" charset="0"/>
              </a:rPr>
              <a:t>Agents and brokers are valued partners to all of us at CMS for the vital role you play in enrolling consumers in qualified health coverage. </a:t>
            </a:r>
          </a:p>
          <a:p>
            <a:pPr algn="ctr">
              <a:spcAft>
                <a:spcPts val="600"/>
              </a:spcAft>
              <a:defRPr/>
            </a:pPr>
            <a:r>
              <a:rPr lang="en-US" sz="1800" kern="0">
                <a:solidFill>
                  <a:sysClr val="windowText" lastClr="000000"/>
                </a:solidFill>
                <a:latin typeface="Segoe UI"/>
                <a:cs typeface="Segoe UI"/>
              </a:rPr>
              <a:t>We thank you for the trusted advice, support, and assistance you provide throughout the year and wish you continued success throughout the year!</a:t>
            </a:r>
          </a:p>
        </p:txBody>
      </p:sp>
    </p:spTree>
    <p:extLst>
      <p:ext uri="{BB962C8B-B14F-4D97-AF65-F5344CB8AC3E}">
        <p14:creationId xmlns:p14="http://schemas.microsoft.com/office/powerpoint/2010/main" val="59954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7E36-6794-4D26-B5AE-5D1D77754B2F}"/>
              </a:ext>
            </a:extLst>
          </p:cNvPr>
          <p:cNvSpPr>
            <a:spLocks noGrp="1"/>
          </p:cNvSpPr>
          <p:nvPr>
            <p:ph type="title"/>
          </p:nvPr>
        </p:nvSpPr>
        <p:spPr>
          <a:xfrm>
            <a:off x="1" y="0"/>
            <a:ext cx="7121912" cy="932688"/>
          </a:xfrm>
        </p:spPr>
        <p:txBody>
          <a:bodyPr vert="horz" lIns="91440" tIns="45720" rIns="91440" bIns="45720" rtlCol="0" anchor="ctr">
            <a:normAutofit/>
          </a:bodyPr>
          <a:lstStyle/>
          <a:p>
            <a:pPr algn="ctr"/>
            <a:r>
              <a:rPr lang="en-US" sz="3000"/>
              <a:t>Discussion and Questions</a:t>
            </a:r>
          </a:p>
        </p:txBody>
      </p:sp>
      <p:sp>
        <p:nvSpPr>
          <p:cNvPr id="3" name="Text Placeholder 2">
            <a:extLst>
              <a:ext uri="{FF2B5EF4-FFF2-40B4-BE49-F238E27FC236}">
                <a16:creationId xmlns:a16="http://schemas.microsoft.com/office/drawing/2014/main" id="{336F649E-73FB-4D5E-9A02-B92081B8FB58}"/>
              </a:ext>
            </a:extLst>
          </p:cNvPr>
          <p:cNvSpPr>
            <a:spLocks noGrp="1"/>
          </p:cNvSpPr>
          <p:nvPr>
            <p:ph type="body" sz="quarter" idx="11"/>
          </p:nvPr>
        </p:nvSpPr>
        <p:spPr>
          <a:xfrm>
            <a:off x="167055" y="1028703"/>
            <a:ext cx="8840664" cy="3383650"/>
          </a:xfrm>
        </p:spPr>
        <p:txBody>
          <a:bodyPr>
            <a:noAutofit/>
          </a:bodyPr>
          <a:lstStyle/>
          <a:p>
            <a:pPr marL="0" indent="0">
              <a:lnSpc>
                <a:spcPct val="100000"/>
              </a:lnSpc>
              <a:spcAft>
                <a:spcPts val="600"/>
              </a:spcAft>
              <a:buNone/>
              <a:defRPr/>
            </a:pPr>
            <a:r>
              <a:rPr lang="en-US" sz="1350"/>
              <a:t>At the end of today’s webinar, we will have a live discussion and question and answer session. You will be able to ask your questions verbally or by written submission in the Q&amp;A tab.</a:t>
            </a:r>
          </a:p>
          <a:p>
            <a:pPr marL="514325" lvl="2" indent="0">
              <a:lnSpc>
                <a:spcPct val="100000"/>
              </a:lnSpc>
              <a:buNone/>
              <a:defRPr/>
            </a:pPr>
            <a:r>
              <a:rPr lang="en-US" sz="1350" b="1"/>
              <a:t>To ask a </a:t>
            </a:r>
            <a:r>
              <a:rPr lang="en-US" sz="1350" b="1" u="sng"/>
              <a:t>verbal</a:t>
            </a:r>
            <a:r>
              <a:rPr lang="en-US" sz="1350" b="1"/>
              <a:t> question:</a:t>
            </a:r>
          </a:p>
          <a:p>
            <a:pPr lvl="2" indent="-260597">
              <a:lnSpc>
                <a:spcPct val="100000"/>
              </a:lnSpc>
              <a:spcBef>
                <a:spcPts val="0"/>
              </a:spcBef>
              <a:spcAft>
                <a:spcPts val="450"/>
              </a:spcAft>
              <a:buFont typeface="Segoe UI" panose="020B0502040204020203" pitchFamily="34" charset="0"/>
              <a:buChar char="»"/>
              <a:defRPr/>
            </a:pPr>
            <a:r>
              <a:rPr lang="en-US" sz="1350"/>
              <a:t>If you are listening via the Zoom application, click ”</a:t>
            </a:r>
            <a:r>
              <a:rPr lang="en-US" sz="1350" b="1"/>
              <a:t>Raise Hand</a:t>
            </a:r>
            <a:r>
              <a:rPr lang="en-US" sz="1350"/>
              <a:t>”</a:t>
            </a:r>
            <a:r>
              <a:rPr lang="en-US" sz="1350" b="1"/>
              <a:t> </a:t>
            </a:r>
            <a:r>
              <a:rPr lang="en-US" sz="1350"/>
              <a:t>in the webinar controls. </a:t>
            </a:r>
          </a:p>
          <a:p>
            <a:pPr lvl="2" indent="-260597">
              <a:lnSpc>
                <a:spcPct val="100000"/>
              </a:lnSpc>
              <a:spcBef>
                <a:spcPts val="0"/>
              </a:spcBef>
              <a:spcAft>
                <a:spcPts val="450"/>
              </a:spcAft>
              <a:buFont typeface="Segoe UI" panose="020B0502040204020203" pitchFamily="34" charset="0"/>
              <a:buChar char="»"/>
              <a:defRPr/>
            </a:pPr>
            <a:r>
              <a:rPr lang="en-US" sz="1350"/>
              <a:t>If you are listening via phone, dial </a:t>
            </a:r>
            <a:r>
              <a:rPr lang="en-US" sz="1350" b="1"/>
              <a:t>star (*) nine (9) </a:t>
            </a:r>
            <a:r>
              <a:rPr lang="en-US" sz="1350"/>
              <a:t>to Raise your Hand.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Once your hand is raised, the facilitator will call on the </a:t>
            </a:r>
            <a:r>
              <a:rPr lang="en-US" b="1">
                <a:latin typeface="Segoe UI" panose="020B0502040204020203" pitchFamily="34" charset="0"/>
                <a:cs typeface="Segoe UI" panose="020B0502040204020203" pitchFamily="34" charset="0"/>
              </a:rPr>
              <a:t>last three (3)</a:t>
            </a:r>
            <a:r>
              <a:rPr lang="en-US">
                <a:latin typeface="Segoe UI" panose="020B0502040204020203" pitchFamily="34" charset="0"/>
                <a:cs typeface="Segoe UI" panose="020B0502040204020203" pitchFamily="34" charset="0"/>
              </a:rPr>
              <a:t> digits of your phone number. </a:t>
            </a:r>
          </a:p>
          <a:p>
            <a:pPr lvl="3" indent="-260597">
              <a:lnSpc>
                <a:spcPct val="100000"/>
              </a:lnSpc>
              <a:spcBef>
                <a:spcPts val="0"/>
              </a:spcBef>
              <a:spcAft>
                <a:spcPts val="450"/>
              </a:spcAft>
              <a:buFont typeface="Courier New" panose="02070309020205020404" pitchFamily="49" charset="0"/>
              <a:buChar char="o"/>
              <a:defRPr/>
            </a:pPr>
            <a:r>
              <a:rPr lang="en-US">
                <a:latin typeface="Segoe UI" panose="020B0502040204020203" pitchFamily="34" charset="0"/>
                <a:cs typeface="Segoe UI" panose="020B0502040204020203" pitchFamily="34" charset="0"/>
              </a:rPr>
              <a:t>When you hear the </a:t>
            </a:r>
            <a:r>
              <a:rPr lang="en-US" b="1">
                <a:latin typeface="Segoe UI" panose="020B0502040204020203" pitchFamily="34" charset="0"/>
                <a:cs typeface="Segoe UI" panose="020B0502040204020203" pitchFamily="34" charset="0"/>
              </a:rPr>
              <a:t>last three (3) </a:t>
            </a:r>
            <a:r>
              <a:rPr lang="en-US">
                <a:latin typeface="Segoe UI" panose="020B0502040204020203" pitchFamily="34" charset="0"/>
                <a:cs typeface="Segoe UI" panose="020B0502040204020203" pitchFamily="34" charset="0"/>
              </a:rPr>
              <a:t>digits of your phone number please dial </a:t>
            </a:r>
            <a:r>
              <a:rPr lang="en-US" b="1">
                <a:latin typeface="Segoe UI" panose="020B0502040204020203" pitchFamily="34" charset="0"/>
                <a:cs typeface="Segoe UI" panose="020B0502040204020203" pitchFamily="34" charset="0"/>
              </a:rPr>
              <a:t>star</a:t>
            </a:r>
            <a:r>
              <a:rPr lang="en-US">
                <a:latin typeface="Segoe UI" panose="020B0502040204020203" pitchFamily="34" charset="0"/>
                <a:cs typeface="Segoe UI" panose="020B0502040204020203" pitchFamily="34" charset="0"/>
              </a:rPr>
              <a:t> </a:t>
            </a:r>
            <a:r>
              <a:rPr lang="en-US" b="1">
                <a:latin typeface="Segoe UI" panose="020B0502040204020203" pitchFamily="34" charset="0"/>
                <a:cs typeface="Segoe UI" panose="020B0502040204020203" pitchFamily="34" charset="0"/>
              </a:rPr>
              <a:t>(*) six (6)</a:t>
            </a:r>
            <a:r>
              <a:rPr lang="en-US">
                <a:latin typeface="Segoe UI" panose="020B0502040204020203" pitchFamily="34" charset="0"/>
                <a:cs typeface="Segoe UI" panose="020B0502040204020203" pitchFamily="34" charset="0"/>
              </a:rPr>
              <a:t> to unmute your line and state your name.</a:t>
            </a:r>
          </a:p>
          <a:p>
            <a:pPr marL="514325" lvl="2" indent="0">
              <a:lnSpc>
                <a:spcPct val="100000"/>
              </a:lnSpc>
              <a:buNone/>
              <a:defRPr/>
            </a:pPr>
            <a:r>
              <a:rPr lang="en-US" sz="1350" b="1"/>
              <a:t>To submit a </a:t>
            </a:r>
            <a:r>
              <a:rPr lang="en-US" sz="1350" b="1" u="sng"/>
              <a:t>written</a:t>
            </a:r>
            <a:r>
              <a:rPr lang="en-US" sz="1350" b="1"/>
              <a:t> question/view written responses:</a:t>
            </a:r>
          </a:p>
          <a:p>
            <a:pPr lvl="2" indent="-260597">
              <a:lnSpc>
                <a:spcPct val="100000"/>
              </a:lnSpc>
              <a:spcBef>
                <a:spcPts val="0"/>
              </a:spcBef>
              <a:spcAft>
                <a:spcPts val="450"/>
              </a:spcAft>
              <a:buFont typeface="Segoe UI" panose="020B0502040204020203" pitchFamily="34" charset="0"/>
              <a:buChar char="»"/>
              <a:defRPr/>
            </a:pPr>
            <a:r>
              <a:rPr lang="en-US" sz="1350"/>
              <a:t>Type your question in the text box under the “</a:t>
            </a:r>
            <a:r>
              <a:rPr lang="en-US" sz="1350" b="1"/>
              <a:t>Q&amp;A</a:t>
            </a:r>
            <a:r>
              <a:rPr lang="en-US" sz="1350"/>
              <a:t>” tab and click “</a:t>
            </a:r>
            <a:r>
              <a:rPr lang="en-US" sz="1350" b="1"/>
              <a:t>Send</a:t>
            </a:r>
            <a:r>
              <a:rPr lang="en-US" sz="1350"/>
              <a:t>.”</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My Questions</a:t>
            </a:r>
            <a:r>
              <a:rPr lang="en-US" sz="1350"/>
              <a:t>” tab to view written responses to your questions.</a:t>
            </a:r>
          </a:p>
          <a:p>
            <a:pPr lvl="2" indent="-260597">
              <a:lnSpc>
                <a:spcPct val="100000"/>
              </a:lnSpc>
              <a:spcBef>
                <a:spcPts val="0"/>
              </a:spcBef>
              <a:spcAft>
                <a:spcPts val="450"/>
              </a:spcAft>
              <a:buFont typeface="Segoe UI" panose="020B0502040204020203" pitchFamily="34" charset="0"/>
              <a:buChar char="»"/>
              <a:defRPr/>
            </a:pPr>
            <a:r>
              <a:rPr lang="en-US" sz="1350"/>
              <a:t>Click on the “</a:t>
            </a:r>
            <a:r>
              <a:rPr lang="en-US" sz="1350" b="1"/>
              <a:t>All Questions</a:t>
            </a:r>
            <a:r>
              <a:rPr lang="en-US" sz="1350"/>
              <a:t>” tab to view all questions that received a public response since you’ve been logged into the webinar.</a:t>
            </a:r>
          </a:p>
          <a:p>
            <a:pPr>
              <a:lnSpc>
                <a:spcPct val="100000"/>
              </a:lnSpc>
            </a:pPr>
            <a:endParaRPr lang="en-US"/>
          </a:p>
        </p:txBody>
      </p:sp>
      <p:pic>
        <p:nvPicPr>
          <p:cNvPr id="7" name="Picture 6">
            <a:extLst>
              <a:ext uri="{FF2B5EF4-FFF2-40B4-BE49-F238E27FC236}">
                <a16:creationId xmlns:a16="http://schemas.microsoft.com/office/drawing/2014/main" id="{4877908E-DA8A-4912-B09B-9EA9720FF4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1225" y="1629171"/>
            <a:ext cx="402676" cy="402676"/>
          </a:xfrm>
          <a:prstGeom prst="rect">
            <a:avLst/>
          </a:prstGeom>
        </p:spPr>
      </p:pic>
      <p:pic>
        <p:nvPicPr>
          <p:cNvPr id="9" name="Picture 8">
            <a:extLst>
              <a:ext uri="{FF2B5EF4-FFF2-40B4-BE49-F238E27FC236}">
                <a16:creationId xmlns:a16="http://schemas.microsoft.com/office/drawing/2014/main" id="{09D642EC-496E-45D6-941E-70EF8A9B82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224" y="3275135"/>
            <a:ext cx="457200" cy="457200"/>
          </a:xfrm>
          <a:prstGeom prst="rect">
            <a:avLst/>
          </a:prstGeom>
        </p:spPr>
      </p:pic>
      <p:sp>
        <p:nvSpPr>
          <p:cNvPr id="10" name="TextBox 9">
            <a:extLst>
              <a:ext uri="{FF2B5EF4-FFF2-40B4-BE49-F238E27FC236}">
                <a16:creationId xmlns:a16="http://schemas.microsoft.com/office/drawing/2014/main" id="{7C557119-0CA9-4D19-BEE4-78EC6015864D}"/>
              </a:ext>
            </a:extLst>
          </p:cNvPr>
          <p:cNvSpPr txBox="1"/>
          <p:nvPr/>
        </p:nvSpPr>
        <p:spPr>
          <a:xfrm>
            <a:off x="199527" y="4586581"/>
            <a:ext cx="8775720" cy="461665"/>
          </a:xfrm>
          <a:prstGeom prst="rect">
            <a:avLst/>
          </a:prstGeom>
          <a:noFill/>
        </p:spPr>
        <p:txBody>
          <a:bodyPr wrap="square">
            <a:spAutoFit/>
          </a:bodyPr>
          <a:lstStyle/>
          <a:p>
            <a:pPr marR="3890" algn="ctr"/>
            <a:r>
              <a:rPr lang="en-US" sz="1200" b="1" i="1">
                <a:latin typeface="Segoe UI" panose="020B0502040204020203" pitchFamily="34" charset="0"/>
              </a:rPr>
              <a:t>Please note: </a:t>
            </a:r>
            <a:r>
              <a:rPr lang="en-US" sz="1200" i="1">
                <a:latin typeface="Segoe UI" panose="020B0502040204020203" pitchFamily="34" charset="0"/>
              </a:rPr>
              <a:t>Due to time constraints, we may not be able to answer all questions posed during today’s session either in writing, or during the live Q&amp;A portion. CMS may use the context of your question to develop outreach materials in the future. </a:t>
            </a:r>
            <a:endParaRPr lang="en-US" sz="1200" i="1"/>
          </a:p>
        </p:txBody>
      </p:sp>
      <p:sp>
        <p:nvSpPr>
          <p:cNvPr id="4" name="Slide Number Placeholder 4">
            <a:extLst>
              <a:ext uri="{FF2B5EF4-FFF2-40B4-BE49-F238E27FC236}">
                <a16:creationId xmlns:a16="http://schemas.microsoft.com/office/drawing/2014/main" id="{11CA236A-8DAE-AD6C-A464-552E2E4FC34B}"/>
              </a:ext>
            </a:extLst>
          </p:cNvPr>
          <p:cNvSpPr>
            <a:spLocks noGrp="1"/>
          </p:cNvSpPr>
          <p:nvPr>
            <p:ph type="sldNum" sz="quarter" idx="14"/>
          </p:nvPr>
        </p:nvSpPr>
        <p:spPr>
          <a:xfrm>
            <a:off x="7002526" y="4816031"/>
            <a:ext cx="2057400" cy="273844"/>
          </a:xfrm>
        </p:spPr>
        <p:txBody>
          <a:bodyPr/>
          <a:lstStyle/>
          <a:p>
            <a:fld id="{A8293F48-28FC-5446-B693-64BAD680F382}" type="slidenum">
              <a:rPr lang="en-US" smtClean="0"/>
              <a:pPr/>
              <a:t>5</a:t>
            </a:fld>
            <a:endParaRPr lang="en-US" dirty="0"/>
          </a:p>
        </p:txBody>
      </p:sp>
    </p:spTree>
    <p:extLst>
      <p:ext uri="{BB962C8B-B14F-4D97-AF65-F5344CB8AC3E}">
        <p14:creationId xmlns:p14="http://schemas.microsoft.com/office/powerpoint/2010/main" val="327743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D312-6511-4994-954F-A00226427F89}"/>
              </a:ext>
            </a:extLst>
          </p:cNvPr>
          <p:cNvSpPr>
            <a:spLocks noGrp="1"/>
          </p:cNvSpPr>
          <p:nvPr>
            <p:ph type="title"/>
          </p:nvPr>
        </p:nvSpPr>
        <p:spPr>
          <a:xfrm>
            <a:off x="0" y="-7831"/>
            <a:ext cx="7886700" cy="914400"/>
          </a:xfrm>
        </p:spPr>
        <p:txBody>
          <a:bodyPr>
            <a:normAutofit/>
          </a:bodyPr>
          <a:lstStyle/>
          <a:p>
            <a:r>
              <a:rPr lang="en-US" dirty="0"/>
              <a:t>Agenda</a:t>
            </a:r>
          </a:p>
        </p:txBody>
      </p:sp>
      <p:sp>
        <p:nvSpPr>
          <p:cNvPr id="5" name="Slide Number Placeholder 4">
            <a:extLst>
              <a:ext uri="{FF2B5EF4-FFF2-40B4-BE49-F238E27FC236}">
                <a16:creationId xmlns:a16="http://schemas.microsoft.com/office/drawing/2014/main" id="{AA003274-89C2-4B3C-98B2-368FC076E538}"/>
              </a:ext>
            </a:extLst>
          </p:cNvPr>
          <p:cNvSpPr>
            <a:spLocks noGrp="1"/>
          </p:cNvSpPr>
          <p:nvPr>
            <p:ph type="sldNum" sz="quarter" idx="14"/>
          </p:nvPr>
        </p:nvSpPr>
        <p:spPr/>
        <p:txBody>
          <a:bodyPr/>
          <a:lstStyle/>
          <a:p>
            <a:fld id="{A8293F48-28FC-5446-B693-64BAD680F382}" type="slidenum">
              <a:rPr lang="en-US" smtClean="0"/>
              <a:pPr/>
              <a:t>6</a:t>
            </a:fld>
            <a:endParaRPr lang="en-US" dirty="0"/>
          </a:p>
        </p:txBody>
      </p:sp>
      <p:grpSp>
        <p:nvGrpSpPr>
          <p:cNvPr id="6" name="Group 5">
            <a:extLst>
              <a:ext uri="{FF2B5EF4-FFF2-40B4-BE49-F238E27FC236}">
                <a16:creationId xmlns:a16="http://schemas.microsoft.com/office/drawing/2014/main" id="{BA677366-0249-3CD0-AB8D-EC7277533886}"/>
              </a:ext>
            </a:extLst>
          </p:cNvPr>
          <p:cNvGrpSpPr/>
          <p:nvPr/>
        </p:nvGrpSpPr>
        <p:grpSpPr>
          <a:xfrm>
            <a:off x="411052" y="1333623"/>
            <a:ext cx="8321899" cy="406209"/>
            <a:chOff x="350328" y="1253798"/>
            <a:chExt cx="8321899" cy="406209"/>
          </a:xfrm>
        </p:grpSpPr>
        <p:sp>
          <p:nvSpPr>
            <p:cNvPr id="8" name="Rectangle 7">
              <a:extLst>
                <a:ext uri="{FF2B5EF4-FFF2-40B4-BE49-F238E27FC236}">
                  <a16:creationId xmlns:a16="http://schemas.microsoft.com/office/drawing/2014/main" id="{948493D0-61FA-51FA-5634-5BC733680817}"/>
                </a:ext>
              </a:extLst>
            </p:cNvPr>
            <p:cNvSpPr/>
            <p:nvPr/>
          </p:nvSpPr>
          <p:spPr>
            <a:xfrm>
              <a:off x="350328" y="1253798"/>
              <a:ext cx="8321899" cy="4062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349A26-0FFF-832C-DD05-9D4588AC7BF2}"/>
                </a:ext>
              </a:extLst>
            </p:cNvPr>
            <p:cNvSpPr txBox="1"/>
            <p:nvPr/>
          </p:nvSpPr>
          <p:spPr>
            <a:xfrm>
              <a:off x="414616" y="1272237"/>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1</a:t>
              </a:r>
            </a:p>
          </p:txBody>
        </p:sp>
        <p:sp>
          <p:nvSpPr>
            <p:cNvPr id="14" name="TextBox 13">
              <a:extLst>
                <a:ext uri="{FF2B5EF4-FFF2-40B4-BE49-F238E27FC236}">
                  <a16:creationId xmlns:a16="http://schemas.microsoft.com/office/drawing/2014/main" id="{47F6F28A-C6AB-67B7-7CC4-393EB2EFB78B}"/>
                </a:ext>
              </a:extLst>
            </p:cNvPr>
            <p:cNvSpPr txBox="1"/>
            <p:nvPr/>
          </p:nvSpPr>
          <p:spPr>
            <a:xfrm>
              <a:off x="683047" y="1303014"/>
              <a:ext cx="6796179" cy="307777"/>
            </a:xfrm>
            <a:prstGeom prst="rect">
              <a:avLst/>
            </a:prstGeom>
            <a:noFill/>
          </p:spPr>
          <p:txBody>
            <a:bodyPr wrap="square" rtlCol="0">
              <a:spAutoFit/>
            </a:bodyPr>
            <a:lstStyle/>
            <a:p>
              <a:r>
                <a:rPr lang="en-US" dirty="0">
                  <a:solidFill>
                    <a:schemeClr val="bg2">
                      <a:lumMod val="25000"/>
                    </a:schemeClr>
                  </a:solidFill>
                  <a:latin typeface="Segoe UI" panose="020B0502040204020203" pitchFamily="34" charset="0"/>
                  <a:cs typeface="Segoe UI" panose="020B0502040204020203" pitchFamily="34" charset="0"/>
                </a:rPr>
                <a:t>Introduction</a:t>
              </a:r>
            </a:p>
          </p:txBody>
        </p:sp>
      </p:grpSp>
      <p:grpSp>
        <p:nvGrpSpPr>
          <p:cNvPr id="16" name="Group 15">
            <a:extLst>
              <a:ext uri="{FF2B5EF4-FFF2-40B4-BE49-F238E27FC236}">
                <a16:creationId xmlns:a16="http://schemas.microsoft.com/office/drawing/2014/main" id="{0DCCD446-BD95-8B6D-5F0D-7DBBDB5C0CC8}"/>
              </a:ext>
            </a:extLst>
          </p:cNvPr>
          <p:cNvGrpSpPr/>
          <p:nvPr/>
        </p:nvGrpSpPr>
        <p:grpSpPr>
          <a:xfrm>
            <a:off x="411051" y="1736786"/>
            <a:ext cx="8321898" cy="406209"/>
            <a:chOff x="350328" y="1747732"/>
            <a:chExt cx="8321898" cy="406209"/>
          </a:xfrm>
        </p:grpSpPr>
        <p:sp>
          <p:nvSpPr>
            <p:cNvPr id="17" name="Rectangle 16">
              <a:extLst>
                <a:ext uri="{FF2B5EF4-FFF2-40B4-BE49-F238E27FC236}">
                  <a16:creationId xmlns:a16="http://schemas.microsoft.com/office/drawing/2014/main" id="{BF35CFDF-EBFF-D53D-9EDD-BBE0B3D5F1A6}"/>
                </a:ext>
              </a:extLst>
            </p:cNvPr>
            <p:cNvSpPr/>
            <p:nvPr/>
          </p:nvSpPr>
          <p:spPr>
            <a:xfrm>
              <a:off x="350328" y="1747732"/>
              <a:ext cx="8321898" cy="406209"/>
            </a:xfrm>
            <a:prstGeom prst="rect">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53C30D-2902-A812-3D67-F127031DFB7D}"/>
                </a:ext>
              </a:extLst>
            </p:cNvPr>
            <p:cNvSpPr txBox="1"/>
            <p:nvPr/>
          </p:nvSpPr>
          <p:spPr>
            <a:xfrm>
              <a:off x="414619" y="1766171"/>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2</a:t>
              </a:r>
            </a:p>
          </p:txBody>
        </p:sp>
        <p:sp>
          <p:nvSpPr>
            <p:cNvPr id="19" name="TextBox 18">
              <a:extLst>
                <a:ext uri="{FF2B5EF4-FFF2-40B4-BE49-F238E27FC236}">
                  <a16:creationId xmlns:a16="http://schemas.microsoft.com/office/drawing/2014/main" id="{16A18AD7-1072-A47C-6258-BD27A1CAB15C}"/>
                </a:ext>
              </a:extLst>
            </p:cNvPr>
            <p:cNvSpPr txBox="1"/>
            <p:nvPr/>
          </p:nvSpPr>
          <p:spPr>
            <a:xfrm>
              <a:off x="683047" y="1796948"/>
              <a:ext cx="6796179" cy="307777"/>
            </a:xfrm>
            <a:prstGeom prst="rect">
              <a:avLst/>
            </a:prstGeom>
            <a:noFill/>
          </p:spPr>
          <p:txBody>
            <a:bodyPr wrap="square" lIns="91440" tIns="45720" rIns="91440" bIns="45720" rtlCol="0" anchor="t">
              <a:spAutoFit/>
            </a:bodyPr>
            <a:lstStyle/>
            <a:p>
              <a:r>
                <a:rPr lang="en-US" dirty="0">
                  <a:solidFill>
                    <a:schemeClr val="bg2">
                      <a:lumMod val="25000"/>
                    </a:schemeClr>
                  </a:solidFill>
                  <a:latin typeface="Segoe UI"/>
                  <a:ea typeface="+mn-lt"/>
                  <a:cs typeface="+mn-lt"/>
                </a:rPr>
                <a:t>Plan Year 2026 Marketplace Registration and Training Process</a:t>
              </a:r>
            </a:p>
          </p:txBody>
        </p:sp>
      </p:grpSp>
      <p:grpSp>
        <p:nvGrpSpPr>
          <p:cNvPr id="20" name="Group 19">
            <a:extLst>
              <a:ext uri="{FF2B5EF4-FFF2-40B4-BE49-F238E27FC236}">
                <a16:creationId xmlns:a16="http://schemas.microsoft.com/office/drawing/2014/main" id="{D8A7FE51-86DE-B685-6121-794A0711C42B}"/>
              </a:ext>
            </a:extLst>
          </p:cNvPr>
          <p:cNvGrpSpPr/>
          <p:nvPr/>
        </p:nvGrpSpPr>
        <p:grpSpPr>
          <a:xfrm>
            <a:off x="411050" y="2141205"/>
            <a:ext cx="8321899" cy="406209"/>
            <a:chOff x="350328" y="2241666"/>
            <a:chExt cx="8321899" cy="406209"/>
          </a:xfrm>
        </p:grpSpPr>
        <p:sp>
          <p:nvSpPr>
            <p:cNvPr id="21" name="Rectangle 20">
              <a:extLst>
                <a:ext uri="{FF2B5EF4-FFF2-40B4-BE49-F238E27FC236}">
                  <a16:creationId xmlns:a16="http://schemas.microsoft.com/office/drawing/2014/main" id="{4CC5DC55-EEDD-9713-56FF-48B661659391}"/>
                </a:ext>
              </a:extLst>
            </p:cNvPr>
            <p:cNvSpPr/>
            <p:nvPr/>
          </p:nvSpPr>
          <p:spPr>
            <a:xfrm>
              <a:off x="350328" y="2241666"/>
              <a:ext cx="8321899" cy="4062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73A45FD-528D-439E-541A-7D2730EA798A}"/>
                </a:ext>
              </a:extLst>
            </p:cNvPr>
            <p:cNvSpPr txBox="1"/>
            <p:nvPr/>
          </p:nvSpPr>
          <p:spPr>
            <a:xfrm>
              <a:off x="414619" y="2260105"/>
              <a:ext cx="332725" cy="369332"/>
            </a:xfrm>
            <a:prstGeom prst="rect">
              <a:avLst/>
            </a:prstGeom>
            <a:noFill/>
          </p:spPr>
          <p:txBody>
            <a:bodyPr wrap="square" rtlCol="0">
              <a:spAutoFit/>
            </a:bodyPr>
            <a:lstStyle/>
            <a:p>
              <a:r>
                <a:rPr lang="en-US" sz="1800" b="1">
                  <a:solidFill>
                    <a:srgbClr val="000054"/>
                  </a:solidFill>
                  <a:latin typeface="Segoe UI" panose="020B0502040204020203" pitchFamily="34" charset="0"/>
                  <a:cs typeface="Segoe UI" panose="020B0502040204020203" pitchFamily="34" charset="0"/>
                </a:rPr>
                <a:t>3</a:t>
              </a:r>
            </a:p>
          </p:txBody>
        </p:sp>
        <p:sp>
          <p:nvSpPr>
            <p:cNvPr id="23" name="TextBox 22">
              <a:extLst>
                <a:ext uri="{FF2B5EF4-FFF2-40B4-BE49-F238E27FC236}">
                  <a16:creationId xmlns:a16="http://schemas.microsoft.com/office/drawing/2014/main" id="{CAC3C349-50A4-E02B-5FE9-79B0222D40DB}"/>
                </a:ext>
              </a:extLst>
            </p:cNvPr>
            <p:cNvSpPr txBox="1"/>
            <p:nvPr/>
          </p:nvSpPr>
          <p:spPr>
            <a:xfrm>
              <a:off x="683046" y="2290882"/>
              <a:ext cx="6796179" cy="307777"/>
            </a:xfrm>
            <a:prstGeom prst="rect">
              <a:avLst/>
            </a:prstGeom>
            <a:noFill/>
          </p:spPr>
          <p:txBody>
            <a:bodyPr wrap="square" lIns="91440" tIns="45720" rIns="91440" bIns="45720" rtlCol="0" anchor="t">
              <a:spAutoFit/>
            </a:bodyPr>
            <a:lstStyle/>
            <a:p>
              <a:r>
                <a:rPr lang="en-US" dirty="0">
                  <a:solidFill>
                    <a:schemeClr val="bg2">
                      <a:lumMod val="25000"/>
                    </a:schemeClr>
                  </a:solidFill>
                  <a:latin typeface="Segoe UI"/>
                  <a:cs typeface="Segoe UI"/>
                </a:rPr>
                <a:t>Live Question/Answer Session</a:t>
              </a:r>
            </a:p>
          </p:txBody>
        </p:sp>
      </p:grpSp>
    </p:spTree>
    <p:extLst>
      <p:ext uri="{BB962C8B-B14F-4D97-AF65-F5344CB8AC3E}">
        <p14:creationId xmlns:p14="http://schemas.microsoft.com/office/powerpoint/2010/main" val="364827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14400"/>
          </a:xfrm>
        </p:spPr>
        <p:txBody>
          <a:bodyPr>
            <a:normAutofit/>
          </a:bodyPr>
          <a:lstStyle/>
          <a:p>
            <a:r>
              <a:rPr lang="en-US" dirty="0"/>
              <a:t>Intended Audience</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7</a:t>
            </a:fld>
            <a:endParaRPr lang="en-US" dirty="0"/>
          </a:p>
        </p:txBody>
      </p:sp>
      <p:sp>
        <p:nvSpPr>
          <p:cNvPr id="8" name="Text Placeholder 2">
            <a:extLst>
              <a:ext uri="{FF2B5EF4-FFF2-40B4-BE49-F238E27FC236}">
                <a16:creationId xmlns:a16="http://schemas.microsoft.com/office/drawing/2014/main" id="{F5B5ED6D-E0AB-467D-9D15-DAFF9DEFC3B1}"/>
              </a:ext>
            </a:extLst>
          </p:cNvPr>
          <p:cNvSpPr txBox="1">
            <a:spLocks/>
          </p:cNvSpPr>
          <p:nvPr/>
        </p:nvSpPr>
        <p:spPr>
          <a:xfrm>
            <a:off x="228600" y="1069848"/>
            <a:ext cx="8686800" cy="3152700"/>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345" lvl="2" indent="-347345">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a:cs typeface="Segoe UI"/>
              </a:rPr>
              <a:t>The intended audience for this presentation is </a:t>
            </a:r>
            <a:r>
              <a:rPr lang="en-US" sz="1400" b="1" dirty="0">
                <a:solidFill>
                  <a:srgbClr val="003399"/>
                </a:solidFill>
                <a:latin typeface="Segoe UI"/>
                <a:cs typeface="Segoe UI"/>
              </a:rPr>
              <a:t>agents and brokers who successfully completed Plan Year 2025 Marketplace registration and training </a:t>
            </a:r>
            <a:r>
              <a:rPr lang="en-US" sz="1400" dirty="0">
                <a:solidFill>
                  <a:prstClr val="black"/>
                </a:solidFill>
                <a:latin typeface="Segoe UI"/>
                <a:cs typeface="Segoe UI"/>
              </a:rPr>
              <a:t>and are returning for Plan Year </a:t>
            </a:r>
            <a:r>
              <a:rPr lang="en-US" sz="1400" dirty="0">
                <a:latin typeface="Segoe UI"/>
                <a:cs typeface="Segoe UI"/>
              </a:rPr>
              <a:t>2026. </a:t>
            </a:r>
            <a:endParaRPr lang="en-US" dirty="0"/>
          </a:p>
          <a:p>
            <a:pPr marL="685800" lvl="3" indent="-347472">
              <a:lnSpc>
                <a:spcPct val="100000"/>
              </a:lnSpc>
              <a:spcBef>
                <a:spcPts val="0"/>
              </a:spcBef>
              <a:spcAft>
                <a:spcPts val="600"/>
              </a:spcAft>
              <a:buFont typeface="Courier New" panose="02070309020205020404" pitchFamily="49" charset="0"/>
              <a:buChar char="o"/>
            </a:pPr>
            <a:r>
              <a:rPr lang="en-US" sz="1400" dirty="0">
                <a:solidFill>
                  <a:prstClr val="black"/>
                </a:solidFill>
                <a:latin typeface="Segoe UI" panose="020B0502040204020203" pitchFamily="34" charset="0"/>
                <a:cs typeface="Segoe UI" panose="020B0502040204020203" pitchFamily="34" charset="0"/>
              </a:rPr>
              <a:t>Returning agents and brokers are </a:t>
            </a:r>
            <a:r>
              <a:rPr lang="en-US" sz="1400" dirty="0">
                <a:latin typeface="Segoe UI" panose="020B0502040204020203" pitchFamily="34" charset="0"/>
                <a:cs typeface="Segoe UI" panose="020B0502040204020203" pitchFamily="34" charset="0"/>
              </a:rPr>
              <a:t>required to complete an abbreviated refresher training, pass an exam and</a:t>
            </a:r>
            <a:r>
              <a:rPr lang="en-US" sz="1400" dirty="0">
                <a:solidFill>
                  <a:prstClr val="black"/>
                </a:solidFill>
                <a:latin typeface="Segoe UI" panose="020B0502040204020203" pitchFamily="34" charset="0"/>
                <a:cs typeface="Segoe UI" panose="020B0502040204020203" pitchFamily="34" charset="0"/>
              </a:rPr>
              <a:t> execute the applicable Marketplace Agreements. </a:t>
            </a:r>
          </a:p>
          <a:p>
            <a:pPr marL="347472" lvl="2" indent="-347472">
              <a:lnSpc>
                <a:spcPct val="100000"/>
              </a:lnSpc>
              <a:spcBef>
                <a:spcPts val="0"/>
              </a:spcBef>
              <a:spcAft>
                <a:spcPts val="600"/>
              </a:spcAft>
              <a:buFont typeface="Segoe UI" panose="020B0502040204020203" pitchFamily="34" charset="0"/>
              <a:buChar char="»"/>
            </a:pPr>
            <a:r>
              <a:rPr lang="en-US" sz="1400" dirty="0">
                <a:solidFill>
                  <a:prstClr val="black"/>
                </a:solidFill>
                <a:latin typeface="Segoe UI" panose="020B0502040204020203" pitchFamily="34" charset="0"/>
                <a:cs typeface="Segoe UI" panose="020B0502040204020203" pitchFamily="34" charset="0"/>
              </a:rPr>
              <a:t>Agents and brokers who participated in a previous Plan Year but did </a:t>
            </a:r>
            <a:r>
              <a:rPr lang="en-US" sz="1400" b="1" dirty="0">
                <a:solidFill>
                  <a:srgbClr val="003399"/>
                </a:solidFill>
                <a:latin typeface="Segoe UI" panose="020B0502040204020203" pitchFamily="34" charset="0"/>
                <a:cs typeface="Segoe UI" panose="020B0502040204020203" pitchFamily="34" charset="0"/>
              </a:rPr>
              <a:t>NOT</a:t>
            </a:r>
            <a:r>
              <a:rPr lang="en-US" sz="1400" dirty="0">
                <a:solidFill>
                  <a:prstClr val="black"/>
                </a:solidFill>
                <a:latin typeface="Segoe UI" panose="020B0502040204020203" pitchFamily="34" charset="0"/>
                <a:cs typeface="Segoe UI" panose="020B0502040204020203" pitchFamily="34" charset="0"/>
              </a:rPr>
              <a:t> complete Plan Year </a:t>
            </a:r>
            <a:r>
              <a:rPr lang="en-US" sz="1400" dirty="0">
                <a:latin typeface="Segoe UI" panose="020B0502040204020203" pitchFamily="34" charset="0"/>
                <a:cs typeface="Segoe UI" panose="020B0502040204020203" pitchFamily="34" charset="0"/>
              </a:rPr>
              <a:t>2025</a:t>
            </a:r>
            <a:r>
              <a:rPr lang="en-US" sz="1400" dirty="0">
                <a:solidFill>
                  <a:prstClr val="black"/>
                </a:solidFill>
                <a:latin typeface="Segoe UI" panose="020B0502040204020203" pitchFamily="34" charset="0"/>
                <a:cs typeface="Segoe UI" panose="020B0502040204020203" pitchFamily="34" charset="0"/>
              </a:rPr>
              <a:t> Marketplace registration and training are </a:t>
            </a:r>
            <a:r>
              <a:rPr lang="en-US" sz="1400" b="1" dirty="0">
                <a:solidFill>
                  <a:srgbClr val="003399"/>
                </a:solidFill>
                <a:latin typeface="Segoe UI" panose="020B0502040204020203" pitchFamily="34" charset="0"/>
                <a:cs typeface="Segoe UI" panose="020B0502040204020203" pitchFamily="34" charset="0"/>
              </a:rPr>
              <a:t>not eligible</a:t>
            </a:r>
            <a:r>
              <a:rPr lang="en-US" sz="1400" b="1" dirty="0">
                <a:solidFill>
                  <a:prstClr val="black"/>
                </a:solidFill>
                <a:latin typeface="Segoe UI" panose="020B0502040204020203" pitchFamily="34" charset="0"/>
                <a:cs typeface="Segoe UI" panose="020B0502040204020203" pitchFamily="34" charset="0"/>
              </a:rPr>
              <a:t> </a:t>
            </a:r>
            <a:r>
              <a:rPr lang="en-US" sz="1400" dirty="0">
                <a:solidFill>
                  <a:prstClr val="black"/>
                </a:solidFill>
                <a:latin typeface="Segoe UI" panose="020B0502040204020203" pitchFamily="34" charset="0"/>
                <a:cs typeface="Segoe UI" panose="020B0502040204020203" pitchFamily="34" charset="0"/>
              </a:rPr>
              <a:t>for “What's New for Returning Agents and Brokers” training and must complete the full Individual Marketplace training for Plan Year </a:t>
            </a:r>
            <a:r>
              <a:rPr lang="en-US" sz="1400" dirty="0">
                <a:latin typeface="Segoe UI" panose="020B0502040204020203" pitchFamily="34" charset="0"/>
                <a:cs typeface="Segoe UI" panose="020B0502040204020203" pitchFamily="34" charset="0"/>
              </a:rPr>
              <a:t>2026</a:t>
            </a:r>
            <a:r>
              <a:rPr lang="en-US" sz="1400" dirty="0">
                <a:solidFill>
                  <a:prstClr val="black"/>
                </a:solidFill>
                <a:latin typeface="Segoe UI" panose="020B0502040204020203" pitchFamily="34" charset="0"/>
                <a:cs typeface="Segoe UI" panose="020B0502040204020203" pitchFamily="34" charset="0"/>
              </a:rPr>
              <a:t>.</a:t>
            </a:r>
          </a:p>
          <a:p>
            <a:pPr marL="347472" lvl="2" indent="-347472">
              <a:lnSpc>
                <a:spcPct val="100000"/>
              </a:lnSpc>
              <a:spcBef>
                <a:spcPts val="0"/>
              </a:spcBef>
              <a:spcAft>
                <a:spcPts val="600"/>
              </a:spcAft>
              <a:buFont typeface="Segoe UI" panose="020B0502040204020203" pitchFamily="34" charset="0"/>
              <a:buChar char="»"/>
            </a:pPr>
            <a:r>
              <a:rPr lang="en-US" sz="1400" dirty="0">
                <a:effectLst/>
                <a:latin typeface="Segoe UI" panose="020B0502040204020203" pitchFamily="34" charset="0"/>
              </a:rPr>
              <a:t>Agents and brokers who are returning to the Marketplace after participating in a previous year should have already completed identity proofing and, if so, do not need to repeat this step again. </a:t>
            </a:r>
          </a:p>
          <a:p>
            <a:pPr marL="685800" lvl="3" indent="-347472">
              <a:lnSpc>
                <a:spcPct val="100000"/>
              </a:lnSpc>
              <a:spcBef>
                <a:spcPts val="0"/>
              </a:spcBef>
              <a:spcAft>
                <a:spcPts val="600"/>
              </a:spcAft>
              <a:buFont typeface="Courier New" panose="02070309020205020404" pitchFamily="49" charset="0"/>
              <a:buChar char="o"/>
            </a:pPr>
            <a:r>
              <a:rPr lang="en-US" sz="1400" dirty="0">
                <a:effectLst/>
                <a:latin typeface="Segoe UI" panose="020B0502040204020203" pitchFamily="34" charset="0"/>
              </a:rPr>
              <a:t>However, these individuals should ensure they are using the same FFM User ID they used previously and should ensure their contact information and national producer number (NPN) are correct in their </a:t>
            </a:r>
            <a:r>
              <a:rPr lang="en-US" sz="1400" dirty="0">
                <a:latin typeface="Segoe UI" panose="020B0502040204020203" pitchFamily="34" charset="0"/>
              </a:rPr>
              <a:t>Marketplace Learning Management System (</a:t>
            </a:r>
            <a:r>
              <a:rPr lang="en-US" sz="1400" dirty="0">
                <a:effectLst/>
                <a:latin typeface="Segoe UI" panose="020B0502040204020203" pitchFamily="34" charset="0"/>
              </a:rPr>
              <a:t>MLMS) profiles.</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051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a:xfrm>
            <a:off x="1289" y="0"/>
            <a:ext cx="7886700" cy="914400"/>
          </a:xfrm>
        </p:spPr>
        <p:txBody>
          <a:bodyPr>
            <a:normAutofit/>
          </a:bodyPr>
          <a:lstStyle/>
          <a:p>
            <a:r>
              <a:rPr lang="en-US" dirty="0"/>
              <a:t>Intended Audience </a:t>
            </a:r>
            <a:r>
              <a:rPr lang="en-US" sz="1600" dirty="0"/>
              <a:t>(continued)</a:t>
            </a:r>
          </a:p>
        </p:txBody>
      </p:sp>
      <p:sp>
        <p:nvSpPr>
          <p:cNvPr id="6" name="Slide Number Placeholder 5">
            <a:extLst>
              <a:ext uri="{FF2B5EF4-FFF2-40B4-BE49-F238E27FC236}">
                <a16:creationId xmlns:a16="http://schemas.microsoft.com/office/drawing/2014/main" id="{7B163C92-69BC-6847-AF61-4E50A0CAB8E4}"/>
              </a:ext>
            </a:extLst>
          </p:cNvPr>
          <p:cNvSpPr>
            <a:spLocks noGrp="1"/>
          </p:cNvSpPr>
          <p:nvPr>
            <p:ph type="sldNum" sz="quarter" idx="14"/>
          </p:nvPr>
        </p:nvSpPr>
        <p:spPr/>
        <p:txBody>
          <a:bodyPr/>
          <a:lstStyle/>
          <a:p>
            <a:fld id="{A8293F48-28FC-5446-B693-64BAD680F382}" type="slidenum">
              <a:rPr lang="en-US" smtClean="0"/>
              <a:pPr/>
              <a:t>8</a:t>
            </a:fld>
            <a:endParaRPr lang="en-US"/>
          </a:p>
        </p:txBody>
      </p:sp>
      <p:grpSp>
        <p:nvGrpSpPr>
          <p:cNvPr id="7" name="Group 6">
            <a:extLst>
              <a:ext uri="{FF2B5EF4-FFF2-40B4-BE49-F238E27FC236}">
                <a16:creationId xmlns:a16="http://schemas.microsoft.com/office/drawing/2014/main" id="{039D0774-DC6A-64F5-8F02-BCBB89457467}"/>
              </a:ext>
            </a:extLst>
          </p:cNvPr>
          <p:cNvGrpSpPr/>
          <p:nvPr/>
        </p:nvGrpSpPr>
        <p:grpSpPr>
          <a:xfrm>
            <a:off x="863221" y="2467840"/>
            <a:ext cx="7417558" cy="1092870"/>
            <a:chOff x="661119" y="4189085"/>
            <a:chExt cx="7417558" cy="679633"/>
          </a:xfrm>
        </p:grpSpPr>
        <p:sp>
          <p:nvSpPr>
            <p:cNvPr id="9" name="Rectangle 8">
              <a:extLst>
                <a:ext uri="{FF2B5EF4-FFF2-40B4-BE49-F238E27FC236}">
                  <a16:creationId xmlns:a16="http://schemas.microsoft.com/office/drawing/2014/main" id="{9B9F02F5-8CFD-6C1C-D4D4-2AA82780DC5C}"/>
                </a:ext>
              </a:extLst>
            </p:cNvPr>
            <p:cNvSpPr/>
            <p:nvPr/>
          </p:nvSpPr>
          <p:spPr>
            <a:xfrm>
              <a:off x="661119" y="4223345"/>
              <a:ext cx="7417558" cy="645373"/>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B96935D5-35F9-BEF2-AAB5-977A66C257D9}"/>
                </a:ext>
              </a:extLst>
            </p:cNvPr>
            <p:cNvSpPr>
              <a:spLocks noChangeArrowheads="1"/>
            </p:cNvSpPr>
            <p:nvPr/>
          </p:nvSpPr>
          <p:spPr bwMode="auto">
            <a:xfrm>
              <a:off x="701712" y="4189085"/>
              <a:ext cx="7295322" cy="645374"/>
            </a:xfrm>
            <a:prstGeom prst="rect">
              <a:avLst/>
            </a:prstGeom>
            <a:solidFill>
              <a:schemeClr val="bg1"/>
            </a:solidFill>
            <a:ln w="38100">
              <a:solidFill>
                <a:srgbClr val="000054"/>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365760" rtlCol="0" anchor="t" anchorCtr="0"/>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marL="0" lvl="2">
                <a:lnSpc>
                  <a:spcPct val="100000"/>
                </a:lnSpc>
                <a:spcBef>
                  <a:spcPts val="0"/>
                </a:spcBef>
                <a:spcAft>
                  <a:spcPts val="600"/>
                </a:spcAft>
              </a:pPr>
              <a:r>
                <a:rPr lang="en-US" sz="1400" b="1" dirty="0">
                  <a:solidFill>
                    <a:srgbClr val="003399"/>
                  </a:solidFill>
                  <a:latin typeface="Segoe UI" panose="020B0502040204020203" pitchFamily="34" charset="0"/>
                  <a:cs typeface="Segoe UI" panose="020B0502040204020203" pitchFamily="34" charset="0"/>
                </a:rPr>
                <a:t>Note: </a:t>
              </a:r>
              <a:r>
                <a:rPr lang="en-US" sz="1400" u="sng" dirty="0">
                  <a:latin typeface="Segoe UI" panose="020B0502040204020203" pitchFamily="34" charset="0"/>
                  <a:cs typeface="Segoe UI" panose="020B0502040204020203" pitchFamily="34" charset="0"/>
                </a:rPr>
                <a:t>Attending this webinar does NOT fulfill the requirements for completing the Marketplace registration and training on the MLMS.</a:t>
              </a:r>
              <a:r>
                <a:rPr lang="en-US" sz="1400" dirty="0">
                  <a:latin typeface="Segoe UI" panose="020B0502040204020203" pitchFamily="34" charset="0"/>
                  <a:cs typeface="Segoe UI" panose="020B0502040204020203" pitchFamily="34" charset="0"/>
                </a:rPr>
                <a:t> Returning agents and brokers are required to complete registration and training for the current plan year and will be automatically enrolled in a shorter training.  </a:t>
              </a:r>
            </a:p>
          </p:txBody>
        </p:sp>
      </p:grpSp>
    </p:spTree>
    <p:extLst>
      <p:ext uri="{BB962C8B-B14F-4D97-AF65-F5344CB8AC3E}">
        <p14:creationId xmlns:p14="http://schemas.microsoft.com/office/powerpoint/2010/main" val="329950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75FB6-F937-7E43-BB31-7B82E679BAB3}"/>
              </a:ext>
            </a:extLst>
          </p:cNvPr>
          <p:cNvSpPr>
            <a:spLocks noGrp="1"/>
          </p:cNvSpPr>
          <p:nvPr>
            <p:ph type="body" sz="quarter" idx="11"/>
          </p:nvPr>
        </p:nvSpPr>
        <p:spPr>
          <a:xfrm>
            <a:off x="103393" y="1344990"/>
            <a:ext cx="8937213" cy="2786743"/>
          </a:xfrm>
        </p:spPr>
        <p:txBody>
          <a:bodyPr anchor="ctr" anchorCtr="0">
            <a:normAutofit/>
          </a:bodyPr>
          <a:lstStyle/>
          <a:p>
            <a:pPr algn="ctr">
              <a:lnSpc>
                <a:spcPct val="100000"/>
              </a:lnSpc>
              <a:spcBef>
                <a:spcPts val="0"/>
              </a:spcBef>
            </a:pPr>
            <a:r>
              <a:rPr lang="en-US" sz="3600" b="1" spc="-150" dirty="0">
                <a:solidFill>
                  <a:srgbClr val="1E3762"/>
                </a:solidFill>
                <a:latin typeface="Segoe UI" panose="020B0502040204020203" pitchFamily="34" charset="0"/>
                <a:ea typeface="+mn-ea"/>
                <a:cs typeface="Segoe UI" panose="020B0502040204020203" pitchFamily="34" charset="0"/>
              </a:rPr>
              <a:t>Plan Year 2026 Health Insurance Marketplace® Registration and Training for Returning Agents and Brokers</a:t>
            </a:r>
          </a:p>
        </p:txBody>
      </p:sp>
    </p:spTree>
    <p:extLst>
      <p:ext uri="{BB962C8B-B14F-4D97-AF65-F5344CB8AC3E}">
        <p14:creationId xmlns:p14="http://schemas.microsoft.com/office/powerpoint/2010/main" val="3890834245"/>
      </p:ext>
    </p:extLst>
  </p:cSld>
  <p:clrMapOvr>
    <a:masterClrMapping/>
  </p:clrMapOvr>
</p:sld>
</file>

<file path=ppt/theme/theme1.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8ac105-70d1-4602-81af-88f62d3e74c0" xsi:nil="true"/>
    <lcf76f155ced4ddcb4097134ff3c332f xmlns="2437cd0e-70de-4039-8863-37a7d61879ad">
      <Terms xmlns="http://schemas.microsoft.com/office/infopath/2007/PartnerControls"/>
    </lcf76f155ced4ddcb4097134ff3c332f>
    <ResourceID xmlns="2437cd0e-70de-4039-8863-37a7d61879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7A720B10F47E43A630562D3EF3D4EA" ma:contentTypeVersion="15" ma:contentTypeDescription="Create a new document." ma:contentTypeScope="" ma:versionID="0ed3dca63ae57419dfd26ba5b6dd83ae">
  <xsd:schema xmlns:xsd="http://www.w3.org/2001/XMLSchema" xmlns:xs="http://www.w3.org/2001/XMLSchema" xmlns:p="http://schemas.microsoft.com/office/2006/metadata/properties" xmlns:ns2="2437cd0e-70de-4039-8863-37a7d61879ad" xmlns:ns3="ab8ac105-70d1-4602-81af-88f62d3e74c0" targetNamespace="http://schemas.microsoft.com/office/2006/metadata/properties" ma:root="true" ma:fieldsID="f44a3190553cc6002cd8716018794ae0" ns2:_="" ns3:_="">
    <xsd:import namespace="2437cd0e-70de-4039-8863-37a7d61879ad"/>
    <xsd:import namespace="ab8ac105-70d1-4602-81af-88f62d3e74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Resour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7cd0e-70de-4039-8863-37a7d6187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8d36ae7-811a-4e63-b87d-1bcef442db7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ResourceID" ma:index="21" nillable="true" ma:displayName="Resource ID" ma:decimals="0" ma:format="Dropdown" ma:internalName="ResourceID"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b8ac105-70d1-4602-81af-88f62d3e74c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bcf14e1-4ecd-4e0b-8d08-5ec1e3dae358}" ma:internalName="TaxCatchAll" ma:showField="CatchAllData" ma:web="ab8ac105-70d1-4602-81af-88f62d3e7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86472-CFAE-48B0-9D8E-EA0FEA5F4AA3}">
  <ds:schemaRefs>
    <ds:schemaRef ds:uri="http://schemas.microsoft.com/sharepoint/v3/contenttype/forms"/>
  </ds:schemaRefs>
</ds:datastoreItem>
</file>

<file path=customXml/itemProps2.xml><?xml version="1.0" encoding="utf-8"?>
<ds:datastoreItem xmlns:ds="http://schemas.openxmlformats.org/officeDocument/2006/customXml" ds:itemID="{997A60E3-C3C4-410B-BF97-9E83CE3EF7E7}">
  <ds:schemaRefs>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ab8ac105-70d1-4602-81af-88f62d3e74c0"/>
    <ds:schemaRef ds:uri="2437cd0e-70de-4039-8863-37a7d61879ad"/>
    <ds:schemaRef ds:uri="http://purl.org/dc/elements/1.1/"/>
  </ds:schemaRefs>
</ds:datastoreItem>
</file>

<file path=customXml/itemProps3.xml><?xml version="1.0" encoding="utf-8"?>
<ds:datastoreItem xmlns:ds="http://schemas.openxmlformats.org/officeDocument/2006/customXml" ds:itemID="{93571181-AAD6-44FD-BD97-863DCE43B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7cd0e-70de-4039-8863-37a7d61879ad"/>
    <ds:schemaRef ds:uri="ab8ac105-70d1-4602-81af-88f62d3e7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77ecce-79b9-41d1-a30a-1a1816bf9403}" enabled="0" method="" siteId="{f877ecce-79b9-41d1-a30a-1a1816bf9403}" removed="1"/>
</clbl:labelList>
</file>

<file path=docProps/app.xml><?xml version="1.0" encoding="utf-8"?>
<Properties xmlns="http://schemas.openxmlformats.org/officeDocument/2006/extended-properties" xmlns:vt="http://schemas.openxmlformats.org/officeDocument/2006/docPropsVTypes">
  <Template/>
  <TotalTime>5098</TotalTime>
  <Words>5173</Words>
  <Application>Microsoft Office PowerPoint</Application>
  <PresentationFormat>On-screen Show (16:9)</PresentationFormat>
  <Paragraphs>354</Paragraphs>
  <Slides>46</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Courier New</vt:lpstr>
      <vt:lpstr>Courier New,monospace</vt:lpstr>
      <vt:lpstr>Segoe UI</vt:lpstr>
      <vt:lpstr>3_Custom Design</vt:lpstr>
      <vt:lpstr>PowerPoint Presentation</vt:lpstr>
      <vt:lpstr>Disclaimer</vt:lpstr>
      <vt:lpstr>Closed Captioning</vt:lpstr>
      <vt:lpstr>Housekeeping Reminders</vt:lpstr>
      <vt:lpstr>Discussion and Questions</vt:lpstr>
      <vt:lpstr>Agenda</vt:lpstr>
      <vt:lpstr>Intended Audience</vt:lpstr>
      <vt:lpstr>Intended Audience (continued)</vt:lpstr>
      <vt:lpstr>PowerPoint Presentation</vt:lpstr>
      <vt:lpstr>Step 1: Update the Agent and Broker Profile in the MLMS via the CMS Enterprise Portal</vt:lpstr>
      <vt:lpstr>PowerPoint Presentation</vt:lpstr>
      <vt:lpstr>PowerPoint Presentation</vt:lpstr>
      <vt:lpstr>Step 1: Update the Agent and Broker Profile in the MLMS via the CMS Enterprise Portal (continued)</vt:lpstr>
      <vt:lpstr>PowerPoint Presentation</vt:lpstr>
      <vt:lpstr>PowerPoint Presentation</vt:lpstr>
      <vt:lpstr>PowerPoint Presentation</vt:lpstr>
      <vt:lpstr>PowerPoint Presentation</vt:lpstr>
      <vt:lpstr>Step 1: Update the Agent and Broker Profile in the MLMS via the CMS Enterprise Portal (continued)</vt:lpstr>
      <vt:lpstr>PowerPoint Presentation</vt:lpstr>
      <vt:lpstr>PowerPoint Presentation</vt:lpstr>
      <vt:lpstr>PowerPoint Presentation</vt:lpstr>
      <vt:lpstr>Step 1: Update the Agent and Broker Profile in the MLMS via the CMS Enterprise Portal (continued)</vt:lpstr>
      <vt:lpstr>Step 1: Update the Agent and Broker Profile in the MLMS via the CMS Enterprise Portal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Complete Marketplace Training on the MLMS or through an HHS-approved Vendor via the CMS Enterprise Portal (continued)</vt:lpstr>
      <vt:lpstr>Step 2: Complete Marketplace Training on the MLMS or through an HHS-approved Vendor via the CMS Enterprise Portal (continued)</vt:lpstr>
      <vt:lpstr>PowerPoint Presentation</vt:lpstr>
      <vt:lpstr>PowerPoint Presentation</vt:lpstr>
      <vt:lpstr>Step 3: Read and accept the applicable Marketplace Agreement(s) on the MLMS</vt:lpstr>
      <vt:lpstr>Step 3: Read and accept the applicable Marketplace Agreement(s) on the MLMS (continued)</vt:lpstr>
      <vt:lpstr>Step 4: Confirm completion of all registration steps by logging back in to the CMS Enterprise Portal and printing the completion certificate</vt:lpstr>
      <vt:lpstr>Step 4: Confirm completion of all registration steps by logging back in to the CMS Enterprise Portal and printing the completion certificate (continued)</vt:lpstr>
      <vt:lpstr>Step 4: Confirm completion of all registration steps by logging back in to the CMS Enterprise Portal and printing the completion certificate (continued)</vt:lpstr>
      <vt:lpstr>Step 4: Confirm completion of all registration steps by logging back in to the CMS Enterprise Portal and printing the completion certificate (continued)</vt:lpstr>
      <vt:lpstr>Step 4: Confirm completion of all registration steps by logging back in to the CMS Enterprise Portal and printing the completion certificate (continued)</vt:lpstr>
      <vt:lpstr>Reminders for Logging in to Your CMS  Portal Account</vt:lpstr>
      <vt:lpstr>PowerPoint Presentation</vt:lpstr>
      <vt:lpstr>Discussion and Questions</vt:lpstr>
      <vt:lpstr>Webinar Session Survey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CMS-PPT-Template-Building</dc:title>
  <dc:subject/>
  <dc:creator>CMS MultimediaServices</dc:creator>
  <cp:keywords/>
  <dc:description/>
  <cp:lastModifiedBy>Caroline Kefauver</cp:lastModifiedBy>
  <cp:revision>732</cp:revision>
  <cp:lastPrinted>2021-07-28T13:48:55Z</cp:lastPrinted>
  <dcterms:created xsi:type="dcterms:W3CDTF">2017-09-22T15:24:43Z</dcterms:created>
  <dcterms:modified xsi:type="dcterms:W3CDTF">2026-03-18T20:23:13Z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0x010100527A720B10F47E43A630562D3EF3D4EA</vt:lpwstr>
  </property>
  <property fmtid="{D5CDD505-2E9C-101B-9397-08002B2CF9AE}" pid="4" name="TaxKeyword">
    <vt:lpwstr/>
  </property>
  <property fmtid="{D5CDD505-2E9C-101B-9397-08002B2CF9AE}" pid="5" name="MediaServiceImageTags">
    <vt:lpwstr/>
  </property>
</Properties>
</file>