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Libre Franklin" pitchFamily="2" charset="77"/>
      <p:regular r:id="rId14"/>
      <p:bold r:id="rId15"/>
      <p:italic r:id="rId16"/>
      <p:boldItalic r:id="rId17"/>
    </p:embeddedFont>
    <p:embeddedFont>
      <p:font typeface="Libre Franklin Light" pitchFamily="2" charset="77"/>
      <p:regular r:id="rId18"/>
      <p:bold r:id="rId19"/>
      <p:italic r:id="rId20"/>
      <p:boldItalic r:id="rId21"/>
    </p:embeddedFont>
    <p:embeddedFont>
      <p:font typeface="Libre Franklin Medium" pitchFamily="2" charset="77"/>
      <p:regular r:id="rId22"/>
      <p:bold r:id="rId23"/>
      <p:italic r:id="rId24"/>
      <p:boldItalic r:id="rId25"/>
    </p:embeddedFont>
    <p:embeddedFont>
      <p:font typeface="Libre Franklin SemiBold" pitchFamily="2" charset="77"/>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8D6FB56-5967-4DAB-8727-79E25581DDDC}">
  <a:tblStyle styleId="{18D6FB56-5967-4DAB-8727-79E25581DDD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BA0F3D9-36E6-44E8-A06E-FC5B34BD8133}"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rgbClr val="FFFFFF"/>
      </a:tcTxStyle>
      <a:tcStyle>
        <a:tcBdr/>
        <a:fill>
          <a:solidFill>
            <a:srgbClr val="4472C4"/>
          </a:solidFill>
        </a:fill>
      </a:tcStyle>
    </a:lastCol>
    <a:firstCol>
      <a:tcTxStyle b="on" i="off">
        <a:font>
          <a:latin typeface="Calibri"/>
          <a:ea typeface="Calibri"/>
          <a:cs typeface="Calibri"/>
        </a:font>
        <a:srgbClr val="FFFFFF"/>
      </a:tcTxStyle>
      <a:tcStyle>
        <a:tcBdr/>
        <a:fill>
          <a:solidFill>
            <a:srgbClr val="4472C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472C4"/>
          </a:solidFill>
        </a:fill>
      </a:tcStyle>
    </a:lastRow>
    <a:seCell>
      <a:tcTxStyle b="off" i="off"/>
      <a:tcStyle>
        <a:tcBdr/>
      </a:tcStyle>
    </a:seCell>
    <a:swCell>
      <a:tcTxStyle b="off" i="off"/>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472C4"/>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59"/>
    <p:restoredTop sz="94620"/>
  </p:normalViewPr>
  <p:slideViewPr>
    <p:cSldViewPr snapToGrid="0">
      <p:cViewPr varScale="1">
        <p:scale>
          <a:sx n="137" d="100"/>
          <a:sy n="137" d="100"/>
        </p:scale>
        <p:origin x="1296" y="1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font" Target="fonts/font13.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font" Target="fonts/font1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font" Target="fonts/font15.fntdata"/><Relationship Id="rId10" Type="http://schemas.openxmlformats.org/officeDocument/2006/relationships/slide" Target="slides/slide9.xml"/><Relationship Id="rId19" Type="http://schemas.openxmlformats.org/officeDocument/2006/relationships/font" Target="fonts/font6.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font" Target="fonts/font14.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8779d44134_0_1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8779d44134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8072157051_0_5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8072157051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862c0547b6_17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862c0547b6_17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8072157051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8072157051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8620dde79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8620dde79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8072157051_0_1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8072157051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8072157051_0_3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8072157051_0_3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8779d44134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8779d44134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30000"/>
              </a:lnSpc>
              <a:spcBef>
                <a:spcPts val="0"/>
              </a:spcBef>
              <a:spcAft>
                <a:spcPts val="0"/>
              </a:spcAft>
              <a:buClr>
                <a:schemeClr val="dk1"/>
              </a:buClr>
              <a:buSzPts val="1100"/>
              <a:buFont typeface="Arial"/>
              <a:buNone/>
            </a:pPr>
            <a:r>
              <a:rPr lang="en" sz="700">
                <a:solidFill>
                  <a:schemeClr val="dk1"/>
                </a:solidFill>
              </a:rPr>
              <a:t>Results are reported as a predictive probability of ASD.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8072157051_0_5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8072157051_0_5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072157051_0_4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072157051_0_4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ncbddd/autism/addm-community-report/delay-to-accessingservices.htm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1425" y="4201700"/>
            <a:ext cx="911025" cy="312350"/>
          </a:xfrm>
          <a:prstGeom prst="rect">
            <a:avLst/>
          </a:prstGeom>
          <a:noFill/>
          <a:ln>
            <a:noFill/>
          </a:ln>
        </p:spPr>
      </p:pic>
      <p:sp>
        <p:nvSpPr>
          <p:cNvPr id="55" name="Google Shape;55;p13"/>
          <p:cNvSpPr/>
          <p:nvPr/>
        </p:nvSpPr>
        <p:spPr>
          <a:xfrm>
            <a:off x="0" y="695350"/>
            <a:ext cx="9144000" cy="518400"/>
          </a:xfrm>
          <a:prstGeom prst="rect">
            <a:avLst/>
          </a:prstGeom>
          <a:solidFill>
            <a:srgbClr val="FCD1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3"/>
          <p:cNvSpPr/>
          <p:nvPr/>
        </p:nvSpPr>
        <p:spPr>
          <a:xfrm>
            <a:off x="0" y="1205772"/>
            <a:ext cx="9144000" cy="42900"/>
          </a:xfrm>
          <a:prstGeom prst="rect">
            <a:avLst/>
          </a:prstGeom>
          <a:solidFill>
            <a:srgbClr val="114C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txBox="1"/>
          <p:nvPr/>
        </p:nvSpPr>
        <p:spPr>
          <a:xfrm>
            <a:off x="0" y="695350"/>
            <a:ext cx="3066600" cy="518400"/>
          </a:xfrm>
          <a:prstGeom prst="rect">
            <a:avLst/>
          </a:prstGeom>
          <a:noFill/>
          <a:ln>
            <a:noFill/>
          </a:ln>
        </p:spPr>
        <p:txBody>
          <a:bodyPr spcFirstLastPara="1" wrap="square" lIns="91425" tIns="91425" rIns="91425" bIns="91425" anchor="ctr" anchorCtr="0">
            <a:noAutofit/>
          </a:bodyPr>
          <a:lstStyle/>
          <a:p>
            <a:pPr marL="457200" lvl="0" indent="-342900" algn="l" rtl="0">
              <a:spcBef>
                <a:spcPts val="0"/>
              </a:spcBef>
              <a:spcAft>
                <a:spcPts val="0"/>
              </a:spcAft>
              <a:buSzPts val="1800"/>
              <a:buFont typeface="Libre Franklin Light"/>
              <a:buAutoNum type="arabicPeriod"/>
            </a:pPr>
            <a:r>
              <a:rPr lang="en" sz="1800" dirty="0">
                <a:latin typeface="Libre Franklin Light"/>
                <a:ea typeface="Libre Franklin Light"/>
                <a:cs typeface="Libre Franklin Light"/>
                <a:sym typeface="Libre Franklin Light"/>
              </a:rPr>
              <a:t>Quadrant Biosciences</a:t>
            </a:r>
            <a:endParaRPr sz="1800" dirty="0">
              <a:latin typeface="Libre Franklin Light"/>
              <a:ea typeface="Libre Franklin Light"/>
              <a:cs typeface="Libre Franklin Light"/>
              <a:sym typeface="Libre Franklin Light"/>
            </a:endParaRPr>
          </a:p>
        </p:txBody>
      </p:sp>
      <p:sp>
        <p:nvSpPr>
          <p:cNvPr id="58" name="Google Shape;58;p13"/>
          <p:cNvSpPr txBox="1"/>
          <p:nvPr/>
        </p:nvSpPr>
        <p:spPr>
          <a:xfrm>
            <a:off x="31373" y="1498325"/>
            <a:ext cx="4974300" cy="824700"/>
          </a:xfrm>
          <a:prstGeom prst="rect">
            <a:avLst/>
          </a:prstGeom>
          <a:noFill/>
          <a:ln>
            <a:noFill/>
          </a:ln>
        </p:spPr>
        <p:txBody>
          <a:bodyPr spcFirstLastPara="1" wrap="square" lIns="91425" tIns="91425" rIns="91425" bIns="91425" anchor="ctr" anchorCtr="0">
            <a:noAutofit/>
          </a:bodyPr>
          <a:lstStyle/>
          <a:p>
            <a:pPr marL="0" lvl="0" indent="0" algn="l" rtl="0">
              <a:lnSpc>
                <a:spcPct val="200000"/>
              </a:lnSpc>
              <a:spcBef>
                <a:spcPts val="0"/>
              </a:spcBef>
              <a:spcAft>
                <a:spcPts val="0"/>
              </a:spcAft>
              <a:buNone/>
            </a:pPr>
            <a:r>
              <a:rPr lang="en" sz="1500">
                <a:latin typeface="Times New Roman"/>
                <a:ea typeface="Times New Roman"/>
                <a:cs typeface="Times New Roman"/>
                <a:sym typeface="Times New Roman"/>
              </a:rPr>
              <a:t>Presenter: Thomas Frazier, PhD</a:t>
            </a:r>
            <a:endParaRPr sz="1500">
              <a:latin typeface="Times New Roman"/>
              <a:ea typeface="Times New Roman"/>
              <a:cs typeface="Times New Roman"/>
              <a:sym typeface="Times New Roman"/>
            </a:endParaRPr>
          </a:p>
          <a:p>
            <a:pPr marL="0" lvl="0" indent="0" algn="l" rtl="0">
              <a:lnSpc>
                <a:spcPct val="200000"/>
              </a:lnSpc>
              <a:spcBef>
                <a:spcPts val="0"/>
              </a:spcBef>
              <a:spcAft>
                <a:spcPts val="0"/>
              </a:spcAft>
              <a:buNone/>
            </a:pPr>
            <a:r>
              <a:rPr lang="en" sz="1500">
                <a:latin typeface="Times New Roman"/>
                <a:ea typeface="Times New Roman"/>
                <a:cs typeface="Times New Roman"/>
                <a:sym typeface="Times New Roman"/>
              </a:rPr>
              <a:t>Code: 0170U</a:t>
            </a:r>
            <a:endParaRPr sz="1500">
              <a:latin typeface="Times New Roman"/>
              <a:ea typeface="Times New Roman"/>
              <a:cs typeface="Times New Roman"/>
              <a:sym typeface="Times New Roman"/>
            </a:endParaRPr>
          </a:p>
        </p:txBody>
      </p:sp>
      <p:sp>
        <p:nvSpPr>
          <p:cNvPr id="59" name="Google Shape;59;p13"/>
          <p:cNvSpPr txBox="1"/>
          <p:nvPr/>
        </p:nvSpPr>
        <p:spPr>
          <a:xfrm>
            <a:off x="2572500" y="4264750"/>
            <a:ext cx="3999000" cy="385500"/>
          </a:xfrm>
          <a:prstGeom prst="rect">
            <a:avLst/>
          </a:prstGeom>
          <a:noFill/>
          <a:ln>
            <a:noFill/>
          </a:ln>
        </p:spPr>
        <p:txBody>
          <a:bodyPr spcFirstLastPara="1" wrap="square" lIns="91425" tIns="91425" rIns="91425" bIns="91425" anchor="ctr" anchorCtr="0">
            <a:noAutofit/>
          </a:bodyPr>
          <a:lstStyle/>
          <a:p>
            <a:pPr marL="0" lvl="0" indent="0" algn="ctr" rtl="0">
              <a:lnSpc>
                <a:spcPct val="200000"/>
              </a:lnSpc>
              <a:spcBef>
                <a:spcPts val="0"/>
              </a:spcBef>
              <a:spcAft>
                <a:spcPts val="0"/>
              </a:spcAft>
              <a:buNone/>
            </a:pPr>
            <a:r>
              <a:rPr lang="en" sz="800">
                <a:latin typeface="Libre Franklin Medium"/>
                <a:ea typeface="Libre Franklin Medium"/>
                <a:cs typeface="Libre Franklin Medium"/>
                <a:sym typeface="Libre Franklin Medium"/>
              </a:rPr>
              <a:t>Clinical Laboratory Fee Schedule — Annual Laboratory Meeting June 22, 2020</a:t>
            </a:r>
            <a:endParaRPr sz="800">
              <a:latin typeface="Libre Franklin Medium"/>
              <a:ea typeface="Libre Franklin Medium"/>
              <a:cs typeface="Libre Franklin Medium"/>
              <a:sym typeface="Libre Franklin Medium"/>
            </a:endParaRPr>
          </a:p>
        </p:txBody>
      </p:sp>
      <p:sp>
        <p:nvSpPr>
          <p:cNvPr id="60" name="Google Shape;60;p13"/>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t>1</a:t>
            </a:fld>
            <a:endParaRPr sz="7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22"/>
          <p:cNvSpPr txBox="1"/>
          <p:nvPr/>
        </p:nvSpPr>
        <p:spPr>
          <a:xfrm>
            <a:off x="329366" y="321575"/>
            <a:ext cx="8503200" cy="492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Relevance for Medicare and Medicaid</a:t>
            </a:r>
            <a:endParaRPr sz="2000">
              <a:latin typeface="Libre Franklin Light"/>
              <a:ea typeface="Libre Franklin Light"/>
              <a:cs typeface="Libre Franklin Light"/>
              <a:sym typeface="Libre Franklin Light"/>
            </a:endParaRPr>
          </a:p>
        </p:txBody>
      </p:sp>
      <p:sp>
        <p:nvSpPr>
          <p:cNvPr id="265" name="Google Shape;265;p22"/>
          <p:cNvSpPr txBox="1"/>
          <p:nvPr/>
        </p:nvSpPr>
        <p:spPr>
          <a:xfrm>
            <a:off x="5299156" y="2054170"/>
            <a:ext cx="3207000" cy="1934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500"/>
              </a:spcBef>
              <a:spcAft>
                <a:spcPts val="0"/>
              </a:spcAft>
              <a:buNone/>
            </a:pPr>
            <a:r>
              <a:rPr lang="en" sz="800">
                <a:solidFill>
                  <a:srgbClr val="000000"/>
                </a:solidFill>
                <a:latin typeface="Libre Franklin"/>
                <a:ea typeface="Libre Franklin"/>
                <a:cs typeface="Libre Franklin"/>
                <a:sym typeface="Libre Franklin"/>
              </a:rPr>
              <a:t>Excerpted from Program Memorandum, Transmittal AB-00-109, Change Request 1377 Dated Nov 29, 2000</a:t>
            </a:r>
            <a:r>
              <a:rPr lang="en" sz="800">
                <a:latin typeface="Libre Franklin"/>
                <a:ea typeface="Libre Franklin"/>
                <a:cs typeface="Libre Franklin"/>
                <a:sym typeface="Libre Franklin"/>
              </a:rPr>
              <a:t>: </a:t>
            </a:r>
            <a:r>
              <a:rPr lang="en" sz="800">
                <a:solidFill>
                  <a:srgbClr val="000000"/>
                </a:solidFill>
                <a:latin typeface="Libre Franklin"/>
                <a:ea typeface="Libre Franklin"/>
                <a:cs typeface="Libre Franklin"/>
                <a:sym typeface="Libre Franklin"/>
              </a:rPr>
              <a:t>“Fetal fibronectin, cervicovaginal secretions, semi-quantitative (code 82731) is a test used to aid in treating obstetric patients to assess the risk of preterm delivery. Medicare seldom receives claims for this test; however, Medicaid State Agencies should note a year 2001 price adjustment to the Medicare national limitation amount for the code because the amount establishes an upper limit on the Medicaid payment amount.”</a:t>
            </a:r>
            <a:endParaRPr sz="800">
              <a:solidFill>
                <a:srgbClr val="000000"/>
              </a:solidFill>
              <a:latin typeface="Libre Franklin"/>
              <a:ea typeface="Libre Franklin"/>
              <a:cs typeface="Libre Franklin"/>
              <a:sym typeface="Libre Franklin"/>
            </a:endParaRPr>
          </a:p>
          <a:p>
            <a:pPr marL="0" lvl="0" indent="0" algn="l" rtl="0">
              <a:lnSpc>
                <a:spcPct val="115000"/>
              </a:lnSpc>
              <a:spcBef>
                <a:spcPts val="500"/>
              </a:spcBef>
              <a:spcAft>
                <a:spcPts val="0"/>
              </a:spcAft>
              <a:buNone/>
            </a:pPr>
            <a:r>
              <a:rPr lang="en" sz="800">
                <a:solidFill>
                  <a:srgbClr val="000000"/>
                </a:solidFill>
                <a:latin typeface="Libre Franklin"/>
                <a:ea typeface="Libre Franklin"/>
                <a:cs typeface="Libre Franklin"/>
                <a:sym typeface="Libre Franklin"/>
              </a:rPr>
              <a:t>Clearly the Medicare upper bound on Medicaid clinical diagnostic laboratory test payments is an important, relevant concern for patient access.</a:t>
            </a:r>
            <a:endParaRPr sz="800">
              <a:solidFill>
                <a:srgbClr val="000000"/>
              </a:solidFill>
              <a:latin typeface="Libre Franklin"/>
              <a:ea typeface="Libre Franklin"/>
              <a:cs typeface="Libre Franklin"/>
              <a:sym typeface="Libre Franklin"/>
            </a:endParaRPr>
          </a:p>
        </p:txBody>
      </p:sp>
      <p:sp>
        <p:nvSpPr>
          <p:cNvPr id="266" name="Google Shape;266;p22"/>
          <p:cNvSpPr txBox="1"/>
          <p:nvPr/>
        </p:nvSpPr>
        <p:spPr>
          <a:xfrm>
            <a:off x="354300" y="4192915"/>
            <a:ext cx="8391300" cy="586500"/>
          </a:xfrm>
          <a:prstGeom prst="rect">
            <a:avLst/>
          </a:prstGeom>
          <a:noFill/>
          <a:ln>
            <a:noFill/>
          </a:ln>
        </p:spPr>
        <p:txBody>
          <a:bodyPr spcFirstLastPara="1" wrap="square" lIns="91425" tIns="45700" rIns="91425" bIns="45700" anchor="b" anchorCtr="0">
            <a:noAutofit/>
          </a:bodyPr>
          <a:lstStyle/>
          <a:p>
            <a:pPr marL="0" marR="0" lvl="0" indent="0" algn="l" rtl="0">
              <a:lnSpc>
                <a:spcPct val="115000"/>
              </a:lnSpc>
              <a:spcBef>
                <a:spcPts val="0"/>
              </a:spcBef>
              <a:spcAft>
                <a:spcPts val="0"/>
              </a:spcAft>
              <a:buNone/>
            </a:pPr>
            <a:endParaRPr sz="500"/>
          </a:p>
        </p:txBody>
      </p:sp>
      <p:sp>
        <p:nvSpPr>
          <p:cNvPr id="267" name="Google Shape;267;p22"/>
          <p:cNvSpPr txBox="1"/>
          <p:nvPr/>
        </p:nvSpPr>
        <p:spPr>
          <a:xfrm>
            <a:off x="354300" y="2012725"/>
            <a:ext cx="4034400" cy="1338000"/>
          </a:xfrm>
          <a:prstGeom prst="rect">
            <a:avLst/>
          </a:prstGeom>
          <a:noFill/>
          <a:ln>
            <a:noFill/>
          </a:ln>
        </p:spPr>
        <p:txBody>
          <a:bodyPr spcFirstLastPara="1" wrap="square" lIns="91425" tIns="91425" rIns="91425" bIns="91425" anchor="t" anchorCtr="0">
            <a:noAutofit/>
          </a:bodyPr>
          <a:lstStyle/>
          <a:p>
            <a:pPr marL="0" marR="0" lvl="0" indent="0" algn="l" rtl="0">
              <a:lnSpc>
                <a:spcPct val="130000"/>
              </a:lnSpc>
              <a:spcBef>
                <a:spcPts val="0"/>
              </a:spcBef>
              <a:spcAft>
                <a:spcPts val="0"/>
              </a:spcAft>
              <a:buNone/>
            </a:pPr>
            <a:r>
              <a:rPr lang="en" sz="1000">
                <a:latin typeface="Libre Franklin SemiBold"/>
                <a:ea typeface="Libre Franklin SemiBold"/>
                <a:cs typeface="Libre Franklin SemiBold"/>
                <a:sym typeface="Libre Franklin SemiBold"/>
              </a:rPr>
              <a:t>Autism Spectrum Disorder</a:t>
            </a:r>
            <a:endParaRPr sz="1000">
              <a:latin typeface="Libre Franklin SemiBold"/>
              <a:ea typeface="Libre Franklin SemiBold"/>
              <a:cs typeface="Libre Franklin SemiBold"/>
              <a:sym typeface="Libre Franklin SemiBold"/>
            </a:endParaRPr>
          </a:p>
          <a:p>
            <a:pPr marL="0" marR="0" lvl="0" indent="0" algn="l" rtl="0">
              <a:lnSpc>
                <a:spcPct val="130000"/>
              </a:lnSpc>
              <a:spcBef>
                <a:spcPts val="0"/>
              </a:spcBef>
              <a:spcAft>
                <a:spcPts val="0"/>
              </a:spcAft>
              <a:buNone/>
            </a:pPr>
            <a:r>
              <a:rPr lang="en" sz="1000">
                <a:latin typeface="Libre Franklin"/>
                <a:ea typeface="Libre Franklin"/>
                <a:cs typeface="Libre Franklin"/>
                <a:sym typeface="Libre Franklin"/>
              </a:rPr>
              <a:t>Lower prevalence/impact condition in the Medicare population, but highly prevalent in the Medicaid program wherein CMS mandates that all children must receive Early Periodic Screening Diagnosis and Treatment (EPSDT) services to identify health and developmental issues, including ASD, as early as possible.</a:t>
            </a:r>
            <a:endParaRPr sz="1000">
              <a:latin typeface="Libre Franklin"/>
              <a:ea typeface="Libre Franklin"/>
              <a:cs typeface="Libre Franklin"/>
              <a:sym typeface="Libre Franklin"/>
            </a:endParaRPr>
          </a:p>
        </p:txBody>
      </p:sp>
      <p:cxnSp>
        <p:nvCxnSpPr>
          <p:cNvPr id="268" name="Google Shape;268;p22"/>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269" name="Google Shape;269;p22"/>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10</a:t>
            </a:fld>
            <a:endParaRPr sz="700">
              <a:latin typeface="Libre Franklin"/>
              <a:ea typeface="Libre Franklin"/>
              <a:cs typeface="Libre Franklin"/>
              <a:sym typeface="Libre Franklin"/>
            </a:endParaRPr>
          </a:p>
        </p:txBody>
      </p:sp>
      <p:sp>
        <p:nvSpPr>
          <p:cNvPr id="270" name="Google Shape;270;p22"/>
          <p:cNvSpPr txBox="1"/>
          <p:nvPr/>
        </p:nvSpPr>
        <p:spPr>
          <a:xfrm>
            <a:off x="5043591" y="1595763"/>
            <a:ext cx="3207000" cy="492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SemiBold"/>
                <a:ea typeface="Libre Franklin SemiBold"/>
                <a:cs typeface="Libre Franklin SemiBold"/>
                <a:sym typeface="Libre Franklin SemiBold"/>
              </a:rPr>
              <a:t>Thus, CMS must consider Medicaid program impact as it historically has:</a:t>
            </a:r>
            <a:endParaRPr sz="800">
              <a:solidFill>
                <a:srgbClr val="000000"/>
              </a:solidFill>
              <a:latin typeface="Libre Franklin"/>
              <a:ea typeface="Libre Franklin"/>
              <a:cs typeface="Libre Franklin"/>
              <a:sym typeface="Libre Franklin"/>
            </a:endParaRPr>
          </a:p>
        </p:txBody>
      </p:sp>
      <p:cxnSp>
        <p:nvCxnSpPr>
          <p:cNvPr id="271" name="Google Shape;271;p22"/>
          <p:cNvCxnSpPr/>
          <p:nvPr/>
        </p:nvCxnSpPr>
        <p:spPr>
          <a:xfrm>
            <a:off x="5144503" y="2232496"/>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272" name="Google Shape;272;p22"/>
          <p:cNvCxnSpPr/>
          <p:nvPr/>
        </p:nvCxnSpPr>
        <p:spPr>
          <a:xfrm>
            <a:off x="5144503" y="3574094"/>
            <a:ext cx="83700" cy="0"/>
          </a:xfrm>
          <a:prstGeom prst="straightConnector1">
            <a:avLst/>
          </a:prstGeom>
          <a:noFill/>
          <a:ln w="19050" cap="flat" cmpd="sng">
            <a:solidFill>
              <a:srgbClr val="0055B8"/>
            </a:solidFill>
            <a:prstDash val="solid"/>
            <a:round/>
            <a:headEnd type="none" w="med" len="med"/>
            <a:tailEnd type="none" w="med" len="med"/>
          </a:ln>
        </p:spPr>
      </p:cxnSp>
      <p:sp>
        <p:nvSpPr>
          <p:cNvPr id="273" name="Google Shape;273;p22"/>
          <p:cNvSpPr txBox="1"/>
          <p:nvPr/>
        </p:nvSpPr>
        <p:spPr>
          <a:xfrm>
            <a:off x="152400" y="4425600"/>
            <a:ext cx="8593200" cy="386400"/>
          </a:xfrm>
          <a:prstGeom prst="rect">
            <a:avLst/>
          </a:prstGeom>
          <a:noFill/>
          <a:ln>
            <a:noFill/>
          </a:ln>
        </p:spPr>
        <p:txBody>
          <a:bodyPr spcFirstLastPara="1" wrap="square" lIns="91425" tIns="45700" rIns="91425" bIns="45700" anchor="b" anchorCtr="0">
            <a:noAutofit/>
          </a:bodyPr>
          <a:lstStyle/>
          <a:p>
            <a:pPr marL="228600" marR="0" lvl="0" indent="-196850" algn="l" rtl="0">
              <a:lnSpc>
                <a:spcPct val="115000"/>
              </a:lnSpc>
              <a:spcBef>
                <a:spcPts val="0"/>
              </a:spcBef>
              <a:spcAft>
                <a:spcPts val="0"/>
              </a:spcAft>
              <a:buSzPts val="500"/>
              <a:buFont typeface="Libre Franklin"/>
              <a:buAutoNum type="arabicPeriod"/>
            </a:pPr>
            <a:r>
              <a:rPr lang="en" sz="500">
                <a:solidFill>
                  <a:schemeClr val="dk1"/>
                </a:solidFill>
              </a:rPr>
              <a:t>Centers for Medicare &amp; Medicaid Services. “Clarification of Medicaid Coverage of Services to Children with Autism.” (2014). Retrieved from  https://www.medicaid.gov/Federal-Policy-Guidance/Downloads/CIB-07-07-14.pdf </a:t>
            </a:r>
            <a:endParaRPr sz="500">
              <a:latin typeface="Libre Franklin"/>
              <a:ea typeface="Libre Franklin"/>
              <a:cs typeface="Libre Franklin"/>
              <a:sym typeface="Libre Franklin"/>
            </a:endParaRPr>
          </a:p>
        </p:txBody>
      </p:sp>
      <p:sp>
        <p:nvSpPr>
          <p:cNvPr id="274" name="Google Shape;274;p22"/>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23"/>
          <p:cNvSpPr txBox="1"/>
          <p:nvPr/>
        </p:nvSpPr>
        <p:spPr>
          <a:xfrm>
            <a:off x="1449675" y="672500"/>
            <a:ext cx="6141300" cy="870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a:latin typeface="Libre Franklin SemiBold"/>
                <a:ea typeface="Libre Franklin SemiBold"/>
                <a:cs typeface="Libre Franklin SemiBold"/>
                <a:sym typeface="Libre Franklin SemiBold"/>
              </a:rPr>
              <a:t>0170U:</a:t>
            </a:r>
            <a:r>
              <a:rPr lang="en">
                <a:latin typeface="Libre Franklin"/>
                <a:ea typeface="Libre Franklin"/>
                <a:cs typeface="Libre Franklin"/>
                <a:sym typeface="Libre Franklin"/>
              </a:rPr>
              <a:t> Neurology (autism spectrum disorder [ASD]), RNA, next-generation sequencing, saliva, algorithmic analysis, and results reported as predictive probability of ASD diagnosis</a:t>
            </a:r>
            <a:endParaRPr>
              <a:latin typeface="Libre Franklin"/>
              <a:ea typeface="Libre Franklin"/>
              <a:cs typeface="Libre Franklin"/>
              <a:sym typeface="Libre Franklin"/>
            </a:endParaRPr>
          </a:p>
        </p:txBody>
      </p:sp>
      <p:graphicFrame>
        <p:nvGraphicFramePr>
          <p:cNvPr id="280" name="Google Shape;280;p23"/>
          <p:cNvGraphicFramePr/>
          <p:nvPr/>
        </p:nvGraphicFramePr>
        <p:xfrm>
          <a:off x="1622750" y="1873026"/>
          <a:ext cx="5986200" cy="1575558"/>
        </p:xfrm>
        <a:graphic>
          <a:graphicData uri="http://schemas.openxmlformats.org/drawingml/2006/table">
            <a:tbl>
              <a:tblPr>
                <a:noFill/>
                <a:tableStyleId>{18D6FB56-5967-4DAB-8727-79E25581DDDC}</a:tableStyleId>
              </a:tblPr>
              <a:tblGrid>
                <a:gridCol w="2993100">
                  <a:extLst>
                    <a:ext uri="{9D8B030D-6E8A-4147-A177-3AD203B41FA5}">
                      <a16:colId xmlns:a16="http://schemas.microsoft.com/office/drawing/2014/main" val="20000"/>
                    </a:ext>
                  </a:extLst>
                </a:gridCol>
                <a:gridCol w="2993100">
                  <a:extLst>
                    <a:ext uri="{9D8B030D-6E8A-4147-A177-3AD203B41FA5}">
                      <a16:colId xmlns:a16="http://schemas.microsoft.com/office/drawing/2014/main" val="20001"/>
                    </a:ext>
                  </a:extLst>
                </a:gridCol>
              </a:tblGrid>
              <a:tr h="246175">
                <a:tc>
                  <a:txBody>
                    <a:bodyPr/>
                    <a:lstStyle/>
                    <a:p>
                      <a:pPr marL="0" lvl="0" indent="0" algn="l" rtl="0">
                        <a:spcBef>
                          <a:spcPts val="0"/>
                        </a:spcBef>
                        <a:spcAft>
                          <a:spcPts val="0"/>
                        </a:spcAft>
                        <a:buNone/>
                      </a:pPr>
                      <a:r>
                        <a:rPr lang="en" sz="1200">
                          <a:latin typeface="Libre Franklin SemiBold"/>
                          <a:ea typeface="Libre Franklin SemiBold"/>
                          <a:cs typeface="Libre Franklin SemiBold"/>
                          <a:sym typeface="Libre Franklin SemiBold"/>
                        </a:rPr>
                        <a:t>Public comment</a:t>
                      </a:r>
                      <a:endParaRPr sz="1200">
                        <a:latin typeface="Libre Franklin SemiBold"/>
                        <a:ea typeface="Libre Franklin SemiBold"/>
                        <a:cs typeface="Libre Franklin SemiBold"/>
                        <a:sym typeface="Libre Franklin SemiBold"/>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 sz="1200">
                          <a:latin typeface="Libre Franklin SemiBold"/>
                          <a:ea typeface="Libre Franklin SemiBold"/>
                          <a:cs typeface="Libre Franklin SemiBold"/>
                          <a:sym typeface="Libre Franklin SemiBold"/>
                        </a:rPr>
                        <a:t>Rationale</a:t>
                      </a:r>
                      <a:endParaRPr sz="1200">
                        <a:latin typeface="Libre Franklin SemiBold"/>
                        <a:ea typeface="Libre Franklin SemiBold"/>
                        <a:cs typeface="Libre Franklin SemiBold"/>
                        <a:sym typeface="Libre Franklin SemiBold"/>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1305050">
                <a:tc>
                  <a:txBody>
                    <a:bodyPr/>
                    <a:lstStyle/>
                    <a:p>
                      <a:pPr marL="0" lvl="0" indent="0" algn="l" rtl="0">
                        <a:lnSpc>
                          <a:spcPct val="115000"/>
                        </a:lnSpc>
                        <a:spcBef>
                          <a:spcPts val="0"/>
                        </a:spcBef>
                        <a:spcAft>
                          <a:spcPts val="0"/>
                        </a:spcAft>
                        <a:buNone/>
                      </a:pPr>
                      <a:r>
                        <a:rPr lang="en" sz="1200">
                          <a:latin typeface="Libre Franklin"/>
                          <a:ea typeface="Libre Franklin"/>
                          <a:cs typeface="Libre Franklin"/>
                          <a:sym typeface="Libre Franklin"/>
                        </a:rPr>
                        <a:t>Crosswalk to 0090U</a:t>
                      </a:r>
                      <a:endParaRPr sz="1200">
                        <a:latin typeface="Libre Franklin"/>
                        <a:ea typeface="Libre Franklin"/>
                        <a:cs typeface="Libre Franklin"/>
                        <a:sym typeface="Libre Franklin"/>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200">
                          <a:latin typeface="Libre Franklin"/>
                          <a:ea typeface="Libre Franklin"/>
                          <a:cs typeface="Libre Franklin"/>
                          <a:sym typeface="Libre Franklin"/>
                        </a:rPr>
                        <a:t>Code 0170U was sought to describe a new molecular diagnostic procedure for ASD. We recommend crosswalk to 0090U due to similar procedural requirements and resource utilization between 0170U and 0090U.</a:t>
                      </a:r>
                      <a:endParaRPr sz="1200">
                        <a:latin typeface="Libre Franklin"/>
                        <a:ea typeface="Libre Franklin"/>
                        <a:cs typeface="Libre Franklin"/>
                        <a:sym typeface="Libre Franklin"/>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281" name="Google Shape;281;p23"/>
          <p:cNvSpPr txBox="1"/>
          <p:nvPr/>
        </p:nvSpPr>
        <p:spPr>
          <a:xfrm>
            <a:off x="1449682" y="3584600"/>
            <a:ext cx="6141300" cy="8709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a:latin typeface="Libre Franklin"/>
                <a:ea typeface="Libre Franklin"/>
                <a:cs typeface="Libre Franklin"/>
                <a:sym typeface="Libre Franklin"/>
              </a:rPr>
              <a:t>CMS Annual Lab Meeting, June 22, 2020</a:t>
            </a:r>
            <a:endParaRPr>
              <a:latin typeface="Libre Franklin"/>
              <a:ea typeface="Libre Franklin"/>
              <a:cs typeface="Libre Franklin"/>
              <a:sym typeface="Libre Franklin"/>
            </a:endParaRPr>
          </a:p>
          <a:p>
            <a:pPr marL="0" lvl="0" indent="0" algn="ctr" rtl="0">
              <a:lnSpc>
                <a:spcPct val="115000"/>
              </a:lnSpc>
              <a:spcBef>
                <a:spcPts val="0"/>
              </a:spcBef>
              <a:spcAft>
                <a:spcPts val="0"/>
              </a:spcAft>
              <a:buNone/>
            </a:pPr>
            <a:r>
              <a:rPr lang="en">
                <a:latin typeface="Libre Franklin"/>
                <a:ea typeface="Libre Franklin"/>
                <a:cs typeface="Libre Franklin"/>
                <a:sym typeface="Libre Franklin"/>
              </a:rPr>
              <a:t>Quadrant Biosciences — Frazier, Thomas</a:t>
            </a:r>
            <a:endParaRPr>
              <a:latin typeface="Libre Franklin"/>
              <a:ea typeface="Libre Franklin"/>
              <a:cs typeface="Libre Franklin"/>
              <a:sym typeface="Libre Franklin"/>
            </a:endParaRPr>
          </a:p>
        </p:txBody>
      </p:sp>
      <p:sp>
        <p:nvSpPr>
          <p:cNvPr id="282" name="Google Shape;282;p23"/>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t>11</a:t>
            </a:fld>
            <a:endParaRPr sz="7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p:nvPr/>
        </p:nvSpPr>
        <p:spPr>
          <a:xfrm>
            <a:off x="1449675" y="672500"/>
            <a:ext cx="6141300" cy="8709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a:latin typeface="Libre Franklin SemiBold"/>
                <a:ea typeface="Libre Franklin SemiBold"/>
                <a:cs typeface="Libre Franklin SemiBold"/>
                <a:sym typeface="Libre Franklin SemiBold"/>
              </a:rPr>
              <a:t>0170U:</a:t>
            </a:r>
            <a:r>
              <a:rPr lang="en">
                <a:latin typeface="Libre Franklin"/>
                <a:ea typeface="Libre Franklin"/>
                <a:cs typeface="Libre Franklin"/>
                <a:sym typeface="Libre Franklin"/>
              </a:rPr>
              <a:t> Neurology (autism spectrum disorder [ASD]), RNA, next-generation sequencing, saliva, algorithmic analysis, and results reported as predictive probability of ASD diagnosis</a:t>
            </a:r>
            <a:endParaRPr>
              <a:latin typeface="Libre Franklin"/>
              <a:ea typeface="Libre Franklin"/>
              <a:cs typeface="Libre Franklin"/>
              <a:sym typeface="Libre Franklin"/>
            </a:endParaRPr>
          </a:p>
        </p:txBody>
      </p:sp>
      <p:graphicFrame>
        <p:nvGraphicFramePr>
          <p:cNvPr id="66" name="Google Shape;66;p14"/>
          <p:cNvGraphicFramePr/>
          <p:nvPr/>
        </p:nvGraphicFramePr>
        <p:xfrm>
          <a:off x="1622750" y="1873026"/>
          <a:ext cx="5986200" cy="1575558"/>
        </p:xfrm>
        <a:graphic>
          <a:graphicData uri="http://schemas.openxmlformats.org/drawingml/2006/table">
            <a:tbl>
              <a:tblPr>
                <a:noFill/>
                <a:tableStyleId>{18D6FB56-5967-4DAB-8727-79E25581DDDC}</a:tableStyleId>
              </a:tblPr>
              <a:tblGrid>
                <a:gridCol w="2993100">
                  <a:extLst>
                    <a:ext uri="{9D8B030D-6E8A-4147-A177-3AD203B41FA5}">
                      <a16:colId xmlns:a16="http://schemas.microsoft.com/office/drawing/2014/main" val="20000"/>
                    </a:ext>
                  </a:extLst>
                </a:gridCol>
                <a:gridCol w="2993100">
                  <a:extLst>
                    <a:ext uri="{9D8B030D-6E8A-4147-A177-3AD203B41FA5}">
                      <a16:colId xmlns:a16="http://schemas.microsoft.com/office/drawing/2014/main" val="20001"/>
                    </a:ext>
                  </a:extLst>
                </a:gridCol>
              </a:tblGrid>
              <a:tr h="246175">
                <a:tc>
                  <a:txBody>
                    <a:bodyPr/>
                    <a:lstStyle/>
                    <a:p>
                      <a:pPr marL="0" lvl="0" indent="0" algn="l" rtl="0">
                        <a:spcBef>
                          <a:spcPts val="0"/>
                        </a:spcBef>
                        <a:spcAft>
                          <a:spcPts val="0"/>
                        </a:spcAft>
                        <a:buNone/>
                      </a:pPr>
                      <a:r>
                        <a:rPr lang="en" sz="1200">
                          <a:latin typeface="Libre Franklin SemiBold"/>
                          <a:ea typeface="Libre Franklin SemiBold"/>
                          <a:cs typeface="Libre Franklin SemiBold"/>
                          <a:sym typeface="Libre Franklin SemiBold"/>
                        </a:rPr>
                        <a:t>Public comment</a:t>
                      </a:r>
                      <a:endParaRPr sz="1200">
                        <a:latin typeface="Libre Franklin SemiBold"/>
                        <a:ea typeface="Libre Franklin SemiBold"/>
                        <a:cs typeface="Libre Franklin SemiBold"/>
                        <a:sym typeface="Libre Franklin SemiBold"/>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 sz="1200">
                          <a:latin typeface="Libre Franklin SemiBold"/>
                          <a:ea typeface="Libre Franklin SemiBold"/>
                          <a:cs typeface="Libre Franklin SemiBold"/>
                          <a:sym typeface="Libre Franklin SemiBold"/>
                        </a:rPr>
                        <a:t>Rationale</a:t>
                      </a:r>
                      <a:endParaRPr sz="1200">
                        <a:latin typeface="Libre Franklin SemiBold"/>
                        <a:ea typeface="Libre Franklin SemiBold"/>
                        <a:cs typeface="Libre Franklin SemiBold"/>
                        <a:sym typeface="Libre Franklin SemiBold"/>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1305050">
                <a:tc>
                  <a:txBody>
                    <a:bodyPr/>
                    <a:lstStyle/>
                    <a:p>
                      <a:pPr marL="0" lvl="0" indent="0" algn="l" rtl="0">
                        <a:lnSpc>
                          <a:spcPct val="115000"/>
                        </a:lnSpc>
                        <a:spcBef>
                          <a:spcPts val="0"/>
                        </a:spcBef>
                        <a:spcAft>
                          <a:spcPts val="0"/>
                        </a:spcAft>
                        <a:buNone/>
                      </a:pPr>
                      <a:r>
                        <a:rPr lang="en" sz="1200">
                          <a:latin typeface="Libre Franklin"/>
                          <a:ea typeface="Libre Franklin"/>
                          <a:cs typeface="Libre Franklin"/>
                          <a:sym typeface="Libre Franklin"/>
                        </a:rPr>
                        <a:t>Crosswalk to 0090U</a:t>
                      </a:r>
                      <a:endParaRPr sz="1200">
                        <a:latin typeface="Libre Franklin"/>
                        <a:ea typeface="Libre Franklin"/>
                        <a:cs typeface="Libre Franklin"/>
                        <a:sym typeface="Libre Franklin"/>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 sz="1200">
                          <a:latin typeface="Libre Franklin"/>
                          <a:ea typeface="Libre Franklin"/>
                          <a:cs typeface="Libre Franklin"/>
                          <a:sym typeface="Libre Franklin"/>
                        </a:rPr>
                        <a:t>Code 0170U was sought to describe a new molecular diagnostic procedure for ASD. We recommend crosswalk to 0090U due to similar procedural requirements and resource utilization between 0170U and 0090U.</a:t>
                      </a:r>
                      <a:endParaRPr sz="1200">
                        <a:latin typeface="Libre Franklin"/>
                        <a:ea typeface="Libre Franklin"/>
                        <a:cs typeface="Libre Franklin"/>
                        <a:sym typeface="Libre Franklin"/>
                      </a:endParaRPr>
                    </a:p>
                  </a:txBody>
                  <a:tcPr marL="36575" marR="36575" marT="36575" marB="3657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67" name="Google Shape;67;p14"/>
          <p:cNvSpPr txBox="1"/>
          <p:nvPr/>
        </p:nvSpPr>
        <p:spPr>
          <a:xfrm>
            <a:off x="1449682" y="3584600"/>
            <a:ext cx="6141300" cy="8709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None/>
            </a:pPr>
            <a:r>
              <a:rPr lang="en">
                <a:latin typeface="Libre Franklin"/>
                <a:ea typeface="Libre Franklin"/>
                <a:cs typeface="Libre Franklin"/>
                <a:sym typeface="Libre Franklin"/>
              </a:rPr>
              <a:t>CMS Annual Lab Meeting, June 22, 2020</a:t>
            </a:r>
            <a:endParaRPr>
              <a:latin typeface="Libre Franklin"/>
              <a:ea typeface="Libre Franklin"/>
              <a:cs typeface="Libre Franklin"/>
              <a:sym typeface="Libre Franklin"/>
            </a:endParaRPr>
          </a:p>
          <a:p>
            <a:pPr marL="0" lvl="0" indent="0" algn="ctr" rtl="0">
              <a:lnSpc>
                <a:spcPct val="115000"/>
              </a:lnSpc>
              <a:spcBef>
                <a:spcPts val="0"/>
              </a:spcBef>
              <a:spcAft>
                <a:spcPts val="0"/>
              </a:spcAft>
              <a:buNone/>
            </a:pPr>
            <a:r>
              <a:rPr lang="en">
                <a:latin typeface="Libre Franklin"/>
                <a:ea typeface="Libre Franklin"/>
                <a:cs typeface="Libre Franklin"/>
                <a:sym typeface="Libre Franklin"/>
              </a:rPr>
              <a:t>Quadrant Biosciences — Frazier, Thomas</a:t>
            </a:r>
            <a:endParaRPr>
              <a:latin typeface="Libre Franklin"/>
              <a:ea typeface="Libre Franklin"/>
              <a:cs typeface="Libre Franklin"/>
              <a:sym typeface="Libre Franklin"/>
            </a:endParaRPr>
          </a:p>
        </p:txBody>
      </p:sp>
      <p:sp>
        <p:nvSpPr>
          <p:cNvPr id="68" name="Google Shape;68;p14"/>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t>2</a:t>
            </a:fld>
            <a:endParaRPr sz="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p:nvPr/>
        </p:nvSpPr>
        <p:spPr>
          <a:xfrm>
            <a:off x="329366" y="321575"/>
            <a:ext cx="8503200" cy="766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Challenges in diagnosing autism cause delays in intervention </a:t>
            </a:r>
            <a:endParaRPr sz="2000">
              <a:latin typeface="Libre Franklin Light"/>
              <a:ea typeface="Libre Franklin Light"/>
              <a:cs typeface="Libre Franklin Light"/>
              <a:sym typeface="Libre Franklin Light"/>
            </a:endParaRPr>
          </a:p>
        </p:txBody>
      </p:sp>
      <p:sp>
        <p:nvSpPr>
          <p:cNvPr id="74" name="Google Shape;74;p15"/>
          <p:cNvSpPr txBox="1"/>
          <p:nvPr/>
        </p:nvSpPr>
        <p:spPr>
          <a:xfrm>
            <a:off x="152400" y="4192925"/>
            <a:ext cx="8593200" cy="586500"/>
          </a:xfrm>
          <a:prstGeom prst="rect">
            <a:avLst/>
          </a:prstGeom>
          <a:noFill/>
          <a:ln>
            <a:noFill/>
          </a:ln>
        </p:spPr>
        <p:txBody>
          <a:bodyPr spcFirstLastPara="1" wrap="square" lIns="91425" tIns="45700" rIns="91425" bIns="45700" anchor="b" anchorCtr="0">
            <a:noAutofit/>
          </a:bodyPr>
          <a:lstStyle/>
          <a:p>
            <a:pPr marL="0" marR="0" lvl="0" indent="0" algn="l" rtl="0">
              <a:lnSpc>
                <a:spcPct val="115000"/>
              </a:lnSpc>
              <a:spcBef>
                <a:spcPts val="0"/>
              </a:spcBef>
              <a:spcAft>
                <a:spcPts val="0"/>
              </a:spcAft>
              <a:buNone/>
            </a:pPr>
            <a:endParaRPr sz="500" i="0" u="none" strike="noStrike" cap="none">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highlight>
                  <a:srgbClr val="FFFFFF"/>
                </a:highlight>
                <a:latin typeface="Libre Franklin"/>
                <a:ea typeface="Libre Franklin"/>
                <a:cs typeface="Libre Franklin"/>
                <a:sym typeface="Libre Franklin"/>
              </a:rPr>
              <a:t>Oswald, Donald P., et al. "Parental report of the diagnostic process and outcome: ASD compared with other developmental disabilities." </a:t>
            </a:r>
            <a:r>
              <a:rPr lang="en" sz="500" i="1">
                <a:highlight>
                  <a:srgbClr val="FFFFFF"/>
                </a:highlight>
                <a:latin typeface="Libre Franklin"/>
                <a:ea typeface="Libre Franklin"/>
                <a:cs typeface="Libre Franklin"/>
                <a:sym typeface="Libre Franklin"/>
              </a:rPr>
              <a:t>Focus on Autism and Other Developmental Disabilities</a:t>
            </a:r>
            <a:r>
              <a:rPr lang="en" sz="500">
                <a:highlight>
                  <a:srgbClr val="FFFFFF"/>
                </a:highlight>
                <a:latin typeface="Libre Franklin"/>
                <a:ea typeface="Libre Franklin"/>
                <a:cs typeface="Libre Franklin"/>
                <a:sym typeface="Libre Franklin"/>
              </a:rPr>
              <a:t> 32.2 (2017): 152-160.</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i="0" u="none" strike="noStrike" cap="none">
                <a:latin typeface="Libre Franklin"/>
                <a:ea typeface="Libre Franklin"/>
                <a:cs typeface="Libre Franklin"/>
                <a:sym typeface="Libre Franklin"/>
              </a:rPr>
              <a:t>Centers for Disease Control and Prevention. </a:t>
            </a:r>
            <a:r>
              <a:rPr lang="en" sz="500">
                <a:latin typeface="Libre Franklin"/>
                <a:ea typeface="Libre Franklin"/>
                <a:cs typeface="Libre Franklin"/>
                <a:sym typeface="Libre Franklin"/>
              </a:rPr>
              <a:t>“</a:t>
            </a:r>
            <a:r>
              <a:rPr lang="en" sz="500" i="0" u="none" strike="noStrike" cap="none">
                <a:latin typeface="Libre Franklin"/>
                <a:ea typeface="Libre Franklin"/>
                <a:cs typeface="Libre Franklin"/>
                <a:sym typeface="Libre Franklin"/>
              </a:rPr>
              <a:t>Spotlight On: Delay Between First Concern to Accessing Services.</a:t>
            </a:r>
            <a:r>
              <a:rPr lang="en" sz="500">
                <a:latin typeface="Libre Franklin"/>
                <a:ea typeface="Libre Franklin"/>
                <a:cs typeface="Libre Franklin"/>
                <a:sym typeface="Libre Franklin"/>
              </a:rPr>
              <a:t>”</a:t>
            </a:r>
            <a:r>
              <a:rPr lang="en" sz="500" i="0" u="none" strike="noStrike" cap="none">
                <a:latin typeface="Libre Franklin"/>
                <a:ea typeface="Libre Franklin"/>
                <a:cs typeface="Libre Franklin"/>
                <a:sym typeface="Libre Franklin"/>
              </a:rPr>
              <a:t> </a:t>
            </a:r>
            <a:r>
              <a:rPr lang="en" sz="500">
                <a:latin typeface="Libre Franklin"/>
                <a:ea typeface="Libre Franklin"/>
                <a:cs typeface="Libre Franklin"/>
                <a:sym typeface="Libre Franklin"/>
              </a:rPr>
              <a:t>(2019). </a:t>
            </a:r>
            <a:r>
              <a:rPr lang="en" sz="500" i="0" u="none" strike="noStrike" cap="none">
                <a:latin typeface="Libre Franklin"/>
                <a:ea typeface="Libre Franklin"/>
                <a:cs typeface="Libre Franklin"/>
                <a:sym typeface="Libre Franklin"/>
              </a:rPr>
              <a:t>Retrieved from </a:t>
            </a:r>
            <a:r>
              <a:rPr lang="en" sz="500" i="0" strike="noStrike" cap="none">
                <a:uFill>
                  <a:noFill/>
                </a:uFill>
                <a:latin typeface="Libre Franklin"/>
                <a:ea typeface="Libre Franklin"/>
                <a:cs typeface="Libre Franklin"/>
                <a:sym typeface="Libre Franklin"/>
                <a:hlinkClick r:id="rId3"/>
              </a:rPr>
              <a:t>https://www.cdc.gov/ncbddd/autism/addm-community-report/delay-to-accessingservices.html</a:t>
            </a:r>
            <a:endParaRPr sz="850"/>
          </a:p>
          <a:p>
            <a:pPr marL="228600" marR="0" lvl="0" indent="-196850" algn="l" rtl="0">
              <a:lnSpc>
                <a:spcPct val="115000"/>
              </a:lnSpc>
              <a:spcBef>
                <a:spcPts val="0"/>
              </a:spcBef>
              <a:spcAft>
                <a:spcPts val="0"/>
              </a:spcAft>
              <a:buSzPts val="500"/>
              <a:buFont typeface="Libre Franklin"/>
              <a:buAutoNum type="arabicPeriod"/>
            </a:pPr>
            <a:r>
              <a:rPr lang="en" sz="500">
                <a:highlight>
                  <a:srgbClr val="FFFFFF"/>
                </a:highlight>
                <a:latin typeface="Libre Franklin"/>
                <a:ea typeface="Libre Franklin"/>
                <a:cs typeface="Libre Franklin"/>
                <a:sym typeface="Libre Franklin"/>
              </a:rPr>
              <a:t>Peters-Scheffer, Nienke, et al. "A meta-analytic study on the effectiveness of comprehensive ABA-based early intervention programs for children with autism spectrum disorders." </a:t>
            </a:r>
            <a:r>
              <a:rPr lang="en" sz="500" i="1">
                <a:highlight>
                  <a:srgbClr val="FFFFFF"/>
                </a:highlight>
                <a:latin typeface="Libre Franklin"/>
                <a:ea typeface="Libre Franklin"/>
                <a:cs typeface="Libre Franklin"/>
                <a:sym typeface="Libre Franklin"/>
              </a:rPr>
              <a:t>Research in Autism Spectrum Disorders</a:t>
            </a:r>
            <a:r>
              <a:rPr lang="en" sz="500">
                <a:highlight>
                  <a:srgbClr val="FFFFFF"/>
                </a:highlight>
                <a:latin typeface="Libre Franklin"/>
                <a:ea typeface="Libre Franklin"/>
                <a:cs typeface="Libre Franklin"/>
                <a:sym typeface="Libre Franklin"/>
              </a:rPr>
              <a:t> 5.1 (2011): 60-69.</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highlight>
                  <a:srgbClr val="FFFFFF"/>
                </a:highlight>
                <a:latin typeface="Libre Franklin"/>
                <a:ea typeface="Libre Franklin"/>
                <a:cs typeface="Libre Franklin"/>
                <a:sym typeface="Libre Franklin"/>
              </a:rPr>
              <a:t>Howlin, Patricia, Iliana Magiati, and Tony Charman. "Systematic review of early intensive behavioral interventions for children with autism." </a:t>
            </a:r>
            <a:r>
              <a:rPr lang="en" sz="500" i="1">
                <a:highlight>
                  <a:srgbClr val="FFFFFF"/>
                </a:highlight>
                <a:latin typeface="Libre Franklin"/>
                <a:ea typeface="Libre Franklin"/>
                <a:cs typeface="Libre Franklin"/>
                <a:sym typeface="Libre Franklin"/>
              </a:rPr>
              <a:t>American journal on intellectual and developmental disabilities</a:t>
            </a:r>
            <a:r>
              <a:rPr lang="en" sz="500">
                <a:highlight>
                  <a:srgbClr val="FFFFFF"/>
                </a:highlight>
                <a:latin typeface="Libre Franklin"/>
                <a:ea typeface="Libre Franklin"/>
                <a:cs typeface="Libre Franklin"/>
                <a:sym typeface="Libre Franklin"/>
              </a:rPr>
              <a:t> 114.1 (2009): 23-41.</a:t>
            </a:r>
            <a:endParaRPr sz="500">
              <a:latin typeface="Libre Franklin"/>
              <a:ea typeface="Libre Franklin"/>
              <a:cs typeface="Libre Franklin"/>
              <a:sym typeface="Libre Franklin"/>
            </a:endParaRPr>
          </a:p>
        </p:txBody>
      </p:sp>
      <p:cxnSp>
        <p:nvCxnSpPr>
          <p:cNvPr id="75" name="Google Shape;75;p15"/>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76" name="Google Shape;76;p15"/>
          <p:cNvSpPr/>
          <p:nvPr/>
        </p:nvSpPr>
        <p:spPr>
          <a:xfrm>
            <a:off x="1075937" y="2057525"/>
            <a:ext cx="1017600" cy="1017300"/>
          </a:xfrm>
          <a:prstGeom prst="ellipse">
            <a:avLst/>
          </a:prstGeom>
          <a:noFill/>
          <a:ln w="76200" cap="flat" cmpd="sng">
            <a:solidFill>
              <a:srgbClr val="ECEF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5"/>
          <p:cNvSpPr txBox="1"/>
          <p:nvPr/>
        </p:nvSpPr>
        <p:spPr>
          <a:xfrm>
            <a:off x="1283766" y="2344978"/>
            <a:ext cx="601800" cy="3744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0"/>
              </a:spcBef>
              <a:spcAft>
                <a:spcPts val="0"/>
              </a:spcAft>
              <a:buNone/>
            </a:pPr>
            <a:r>
              <a:rPr lang="en" sz="2400">
                <a:solidFill>
                  <a:srgbClr val="0055B8"/>
                </a:solidFill>
                <a:latin typeface="Libre Franklin"/>
                <a:ea typeface="Libre Franklin"/>
                <a:cs typeface="Libre Franklin"/>
                <a:sym typeface="Libre Franklin"/>
              </a:rPr>
              <a:t>3</a:t>
            </a:r>
            <a:endParaRPr sz="2400">
              <a:solidFill>
                <a:srgbClr val="0055B8"/>
              </a:solidFill>
              <a:latin typeface="Libre Franklin"/>
              <a:ea typeface="Libre Franklin"/>
              <a:cs typeface="Libre Franklin"/>
              <a:sym typeface="Libre Franklin"/>
            </a:endParaRPr>
          </a:p>
        </p:txBody>
      </p:sp>
      <p:sp>
        <p:nvSpPr>
          <p:cNvPr id="78" name="Google Shape;78;p15"/>
          <p:cNvSpPr/>
          <p:nvPr/>
        </p:nvSpPr>
        <p:spPr>
          <a:xfrm>
            <a:off x="2444487" y="2057437"/>
            <a:ext cx="1017600" cy="1017600"/>
          </a:xfrm>
          <a:prstGeom prst="ellipse">
            <a:avLst/>
          </a:prstGeom>
          <a:noFill/>
          <a:ln w="76200" cap="flat" cmpd="sng">
            <a:solidFill>
              <a:srgbClr val="ECEF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5"/>
          <p:cNvSpPr txBox="1"/>
          <p:nvPr/>
        </p:nvSpPr>
        <p:spPr>
          <a:xfrm>
            <a:off x="2728368" y="2344966"/>
            <a:ext cx="437100" cy="3744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0"/>
              </a:spcBef>
              <a:spcAft>
                <a:spcPts val="0"/>
              </a:spcAft>
              <a:buNone/>
            </a:pPr>
            <a:r>
              <a:rPr lang="en" sz="2400">
                <a:solidFill>
                  <a:srgbClr val="0055B8"/>
                </a:solidFill>
                <a:latin typeface="Libre Franklin"/>
                <a:ea typeface="Libre Franklin"/>
                <a:cs typeface="Libre Franklin"/>
                <a:sym typeface="Libre Franklin"/>
              </a:rPr>
              <a:t>4</a:t>
            </a:r>
            <a:endParaRPr sz="2400">
              <a:solidFill>
                <a:srgbClr val="0055B8"/>
              </a:solidFill>
              <a:latin typeface="Libre Franklin"/>
              <a:ea typeface="Libre Franklin"/>
              <a:cs typeface="Libre Franklin"/>
              <a:sym typeface="Libre Franklin"/>
            </a:endParaRPr>
          </a:p>
        </p:txBody>
      </p:sp>
      <p:sp>
        <p:nvSpPr>
          <p:cNvPr id="80" name="Google Shape;80;p15"/>
          <p:cNvSpPr/>
          <p:nvPr/>
        </p:nvSpPr>
        <p:spPr>
          <a:xfrm>
            <a:off x="3813086" y="2057429"/>
            <a:ext cx="1017600" cy="1017600"/>
          </a:xfrm>
          <a:prstGeom prst="ellipse">
            <a:avLst/>
          </a:prstGeom>
          <a:noFill/>
          <a:ln w="76200" cap="flat" cmpd="sng">
            <a:solidFill>
              <a:srgbClr val="ECEFF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5"/>
          <p:cNvSpPr txBox="1"/>
          <p:nvPr/>
        </p:nvSpPr>
        <p:spPr>
          <a:xfrm>
            <a:off x="3858286" y="2344975"/>
            <a:ext cx="927300" cy="3744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0"/>
              </a:spcBef>
              <a:spcAft>
                <a:spcPts val="0"/>
              </a:spcAft>
              <a:buNone/>
            </a:pPr>
            <a:r>
              <a:rPr lang="en" sz="2400">
                <a:solidFill>
                  <a:srgbClr val="0055B8"/>
                </a:solidFill>
                <a:latin typeface="Libre Franklin"/>
                <a:ea typeface="Libre Franklin"/>
                <a:cs typeface="Libre Franklin"/>
                <a:sym typeface="Libre Franklin"/>
              </a:rPr>
              <a:t>0  3</a:t>
            </a:r>
            <a:endParaRPr sz="2400" baseline="30000">
              <a:solidFill>
                <a:srgbClr val="0055B8"/>
              </a:solidFill>
              <a:latin typeface="Libre Franklin"/>
              <a:ea typeface="Libre Franklin"/>
              <a:cs typeface="Libre Franklin"/>
              <a:sym typeface="Libre Franklin"/>
            </a:endParaRPr>
          </a:p>
        </p:txBody>
      </p:sp>
      <p:sp>
        <p:nvSpPr>
          <p:cNvPr id="82" name="Google Shape;82;p15"/>
          <p:cNvSpPr txBox="1"/>
          <p:nvPr/>
        </p:nvSpPr>
        <p:spPr>
          <a:xfrm>
            <a:off x="1201263" y="2692104"/>
            <a:ext cx="766800" cy="1443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700">
                <a:solidFill>
                  <a:srgbClr val="114C99"/>
                </a:solidFill>
                <a:latin typeface="Libre Franklin SemiBold"/>
                <a:ea typeface="Libre Franklin SemiBold"/>
                <a:cs typeface="Libre Franklin SemiBold"/>
                <a:sym typeface="Libre Franklin SemiBold"/>
              </a:rPr>
              <a:t>YEARS</a:t>
            </a:r>
            <a:endParaRPr sz="700">
              <a:solidFill>
                <a:srgbClr val="114C99"/>
              </a:solidFill>
              <a:latin typeface="Libre Franklin SemiBold"/>
              <a:ea typeface="Libre Franklin SemiBold"/>
              <a:cs typeface="Libre Franklin SemiBold"/>
              <a:sym typeface="Libre Franklin SemiBold"/>
            </a:endParaRPr>
          </a:p>
        </p:txBody>
      </p:sp>
      <p:sp>
        <p:nvSpPr>
          <p:cNvPr id="83" name="Google Shape;83;p15"/>
          <p:cNvSpPr txBox="1"/>
          <p:nvPr/>
        </p:nvSpPr>
        <p:spPr>
          <a:xfrm>
            <a:off x="2631388" y="3287250"/>
            <a:ext cx="643800" cy="3378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800">
                <a:solidFill>
                  <a:schemeClr val="dk1"/>
                </a:solidFill>
                <a:latin typeface="Libre Franklin"/>
                <a:ea typeface="Libre Franklin"/>
                <a:cs typeface="Libre Franklin"/>
                <a:sym typeface="Libre Franklin"/>
              </a:rPr>
              <a:t>average age at diagnosis</a:t>
            </a:r>
            <a:endParaRPr sz="800">
              <a:solidFill>
                <a:schemeClr val="dk1"/>
              </a:solidFill>
              <a:latin typeface="Libre Franklin"/>
              <a:ea typeface="Libre Franklin"/>
              <a:cs typeface="Libre Franklin"/>
              <a:sym typeface="Libre Franklin"/>
            </a:endParaRPr>
          </a:p>
        </p:txBody>
      </p:sp>
      <p:sp>
        <p:nvSpPr>
          <p:cNvPr id="84" name="Google Shape;84;p15"/>
          <p:cNvSpPr txBox="1"/>
          <p:nvPr/>
        </p:nvSpPr>
        <p:spPr>
          <a:xfrm>
            <a:off x="3862914" y="3287250"/>
            <a:ext cx="901800" cy="3378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800">
                <a:solidFill>
                  <a:schemeClr val="dk1"/>
                </a:solidFill>
                <a:latin typeface="Libre Franklin"/>
                <a:ea typeface="Libre Franklin"/>
                <a:cs typeface="Libre Franklin"/>
                <a:sym typeface="Libre Franklin"/>
              </a:rPr>
              <a:t>most critical period in child’s life</a:t>
            </a:r>
            <a:endParaRPr sz="800">
              <a:solidFill>
                <a:schemeClr val="dk1"/>
              </a:solidFill>
              <a:latin typeface="Libre Franklin"/>
              <a:ea typeface="Libre Franklin"/>
              <a:cs typeface="Libre Franklin"/>
              <a:sym typeface="Libre Franklin"/>
            </a:endParaRPr>
          </a:p>
        </p:txBody>
      </p:sp>
      <p:sp>
        <p:nvSpPr>
          <p:cNvPr id="85" name="Google Shape;85;p15"/>
          <p:cNvSpPr txBox="1"/>
          <p:nvPr/>
        </p:nvSpPr>
        <p:spPr>
          <a:xfrm>
            <a:off x="329375" y="938088"/>
            <a:ext cx="8344500" cy="484800"/>
          </a:xfrm>
          <a:prstGeom prst="rect">
            <a:avLst/>
          </a:prstGeom>
          <a:noFill/>
          <a:ln>
            <a:noFill/>
          </a:ln>
        </p:spPr>
        <p:txBody>
          <a:bodyPr spcFirstLastPara="1" wrap="square" lIns="91425" tIns="91425" rIns="91425" bIns="91425" anchor="t" anchorCtr="0">
            <a:noAutofit/>
          </a:bodyPr>
          <a:lstStyle/>
          <a:p>
            <a:pPr marL="0" marR="0" lvl="0" indent="0" algn="l" rtl="0">
              <a:lnSpc>
                <a:spcPct val="130000"/>
              </a:lnSpc>
              <a:spcBef>
                <a:spcPts val="0"/>
              </a:spcBef>
              <a:spcAft>
                <a:spcPts val="0"/>
              </a:spcAft>
              <a:buNone/>
            </a:pPr>
            <a:r>
              <a:rPr lang="en" sz="1000" dirty="0">
                <a:latin typeface="Libre Franklin"/>
                <a:ea typeface="Libre Franklin"/>
                <a:cs typeface="Libre Franklin"/>
                <a:sym typeface="Libre Franklin"/>
              </a:rPr>
              <a:t>The current autism spectrum disorder (ASD) diagnostic process causes large proportions of children with ASD to experience a delay in diagnosis and miss an opportunity to initiate treatment at an early age.</a:t>
            </a:r>
            <a:endParaRPr sz="1000" i="0" u="none" strike="noStrike" cap="none" dirty="0">
              <a:latin typeface="Libre Franklin"/>
              <a:ea typeface="Libre Franklin"/>
              <a:cs typeface="Libre Franklin"/>
              <a:sym typeface="Libre Franklin"/>
            </a:endParaRPr>
          </a:p>
        </p:txBody>
      </p:sp>
      <p:sp>
        <p:nvSpPr>
          <p:cNvPr id="86" name="Google Shape;86;p15"/>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3</a:t>
            </a:fld>
            <a:endParaRPr sz="700">
              <a:latin typeface="Libre Franklin"/>
              <a:ea typeface="Libre Franklin"/>
              <a:cs typeface="Libre Franklin"/>
              <a:sym typeface="Libre Franklin"/>
            </a:endParaRPr>
          </a:p>
        </p:txBody>
      </p:sp>
      <p:sp>
        <p:nvSpPr>
          <p:cNvPr id="87" name="Google Shape;87;p15"/>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marR="0" lvl="0" indent="0" algn="l" rtl="0">
              <a:lnSpc>
                <a:spcPct val="115000"/>
              </a:lnSpc>
              <a:spcBef>
                <a:spcPts val="0"/>
              </a:spcBef>
              <a:spcAft>
                <a:spcPts val="0"/>
              </a:spcAft>
              <a:buNone/>
            </a:pPr>
            <a:r>
              <a:rPr lang="en" sz="700">
                <a:latin typeface="Libre Franklin"/>
                <a:ea typeface="Libre Franklin"/>
                <a:cs typeface="Libre Franklin"/>
                <a:sym typeface="Libre Franklin"/>
              </a:rPr>
              <a:t>Quadrant Biosciences, Thomas Frazier, PhD</a:t>
            </a:r>
            <a:endParaRPr sz="700" i="0" u="none" strike="noStrike" cap="none">
              <a:latin typeface="Libre Franklin"/>
              <a:ea typeface="Libre Franklin"/>
              <a:cs typeface="Libre Franklin"/>
              <a:sym typeface="Libre Franklin"/>
            </a:endParaRPr>
          </a:p>
        </p:txBody>
      </p:sp>
      <p:sp>
        <p:nvSpPr>
          <p:cNvPr id="88" name="Google Shape;88;p15"/>
          <p:cNvSpPr txBox="1"/>
          <p:nvPr/>
        </p:nvSpPr>
        <p:spPr>
          <a:xfrm>
            <a:off x="5478313" y="1548352"/>
            <a:ext cx="2906700" cy="3744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500"/>
              </a:spcBef>
              <a:spcAft>
                <a:spcPts val="0"/>
              </a:spcAft>
              <a:buNone/>
            </a:pPr>
            <a:r>
              <a:rPr lang="en" sz="800">
                <a:latin typeface="Libre Franklin SemiBold"/>
                <a:ea typeface="Libre Franklin SemiBold"/>
                <a:cs typeface="Libre Franklin SemiBold"/>
                <a:sym typeface="Libre Franklin SemiBold"/>
              </a:rPr>
              <a:t>Diagnoses are being delayed</a:t>
            </a:r>
            <a:endParaRPr sz="800">
              <a:latin typeface="Libre Franklin SemiBold"/>
              <a:ea typeface="Libre Franklin SemiBold"/>
              <a:cs typeface="Libre Franklin SemiBold"/>
              <a:sym typeface="Libre Franklin SemiBold"/>
            </a:endParaRPr>
          </a:p>
        </p:txBody>
      </p:sp>
      <p:sp>
        <p:nvSpPr>
          <p:cNvPr id="89" name="Google Shape;89;p15"/>
          <p:cNvSpPr txBox="1"/>
          <p:nvPr/>
        </p:nvSpPr>
        <p:spPr>
          <a:xfrm>
            <a:off x="5656363" y="1828394"/>
            <a:ext cx="2824800" cy="9162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An average wait time of 3 years</a:t>
            </a:r>
            <a:r>
              <a:rPr lang="en" sz="800" baseline="30000">
                <a:solidFill>
                  <a:schemeClr val="dk1"/>
                </a:solidFill>
                <a:latin typeface="Libre Franklin"/>
                <a:ea typeface="Libre Franklin"/>
                <a:cs typeface="Libre Franklin"/>
                <a:sym typeface="Libre Franklin"/>
              </a:rPr>
              <a:t>1</a:t>
            </a:r>
            <a:r>
              <a:rPr lang="en" sz="800">
                <a:solidFill>
                  <a:schemeClr val="dk1"/>
                </a:solidFill>
                <a:latin typeface="Libre Franklin"/>
                <a:ea typeface="Libre Franklin"/>
                <a:cs typeface="Libre Franklin"/>
                <a:sym typeface="Libre Franklin"/>
              </a:rPr>
              <a:t> between first concerns to receiving a diagnosis cause a delay in initiation of interventions at an early age when evidence-based interventions are proven most effective.</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Average age of diagnosis in the U.S. is four years old</a:t>
            </a:r>
            <a:r>
              <a:rPr lang="en" sz="800" baseline="30000">
                <a:solidFill>
                  <a:schemeClr val="dk1"/>
                </a:solidFill>
                <a:latin typeface="Libre Franklin"/>
                <a:ea typeface="Libre Franklin"/>
                <a:cs typeface="Libre Franklin"/>
                <a:sym typeface="Libre Franklin"/>
              </a:rPr>
              <a:t>2</a:t>
            </a:r>
            <a:r>
              <a:rPr lang="en" sz="800">
                <a:solidFill>
                  <a:schemeClr val="dk1"/>
                </a:solidFill>
                <a:latin typeface="Libre Franklin"/>
                <a:ea typeface="Libre Franklin"/>
                <a:cs typeface="Libre Franklin"/>
                <a:sym typeface="Libre Franklin"/>
              </a:rPr>
              <a:t>.</a:t>
            </a:r>
            <a:endParaRPr sz="800" baseline="30000">
              <a:solidFill>
                <a:schemeClr val="dk1"/>
              </a:solidFill>
              <a:latin typeface="Libre Franklin"/>
              <a:ea typeface="Libre Franklin"/>
              <a:cs typeface="Libre Franklin"/>
              <a:sym typeface="Libre Franklin"/>
            </a:endParaRPr>
          </a:p>
        </p:txBody>
      </p:sp>
      <p:cxnSp>
        <p:nvCxnSpPr>
          <p:cNvPr id="90" name="Google Shape;90;p15"/>
          <p:cNvCxnSpPr/>
          <p:nvPr/>
        </p:nvCxnSpPr>
        <p:spPr>
          <a:xfrm>
            <a:off x="5584341" y="1942969"/>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91" name="Google Shape;91;p15"/>
          <p:cNvCxnSpPr/>
          <p:nvPr/>
        </p:nvCxnSpPr>
        <p:spPr>
          <a:xfrm>
            <a:off x="5584341" y="2632784"/>
            <a:ext cx="83700" cy="0"/>
          </a:xfrm>
          <a:prstGeom prst="straightConnector1">
            <a:avLst/>
          </a:prstGeom>
          <a:noFill/>
          <a:ln w="19050" cap="flat" cmpd="sng">
            <a:solidFill>
              <a:srgbClr val="0055B8"/>
            </a:solidFill>
            <a:prstDash val="solid"/>
            <a:round/>
            <a:headEnd type="none" w="med" len="med"/>
            <a:tailEnd type="none" w="med" len="med"/>
          </a:ln>
        </p:spPr>
      </p:cxnSp>
      <p:sp>
        <p:nvSpPr>
          <p:cNvPr id="92" name="Google Shape;92;p15"/>
          <p:cNvSpPr txBox="1"/>
          <p:nvPr/>
        </p:nvSpPr>
        <p:spPr>
          <a:xfrm>
            <a:off x="5478313" y="2834252"/>
            <a:ext cx="2935500" cy="5169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500"/>
              </a:spcBef>
              <a:spcAft>
                <a:spcPts val="0"/>
              </a:spcAft>
              <a:buNone/>
            </a:pPr>
            <a:r>
              <a:rPr lang="en" sz="800">
                <a:latin typeface="Libre Franklin SemiBold"/>
                <a:ea typeface="Libre Franklin SemiBold"/>
                <a:cs typeface="Libre Franklin SemiBold"/>
                <a:sym typeface="Libre Franklin SemiBold"/>
              </a:rPr>
              <a:t>Earlier diagnosis allows access to early intervention leading to better outcomes</a:t>
            </a:r>
            <a:endParaRPr sz="800">
              <a:latin typeface="Libre Franklin SemiBold"/>
              <a:ea typeface="Libre Franklin SemiBold"/>
              <a:cs typeface="Libre Franklin SemiBold"/>
              <a:sym typeface="Libre Franklin SemiBold"/>
            </a:endParaRPr>
          </a:p>
        </p:txBody>
      </p:sp>
      <p:sp>
        <p:nvSpPr>
          <p:cNvPr id="93" name="Google Shape;93;p15"/>
          <p:cNvSpPr txBox="1"/>
          <p:nvPr/>
        </p:nvSpPr>
        <p:spPr>
          <a:xfrm>
            <a:off x="5656376" y="3307100"/>
            <a:ext cx="3017400" cy="834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800">
                <a:solidFill>
                  <a:schemeClr val="dk1"/>
                </a:solidFill>
                <a:latin typeface="Libre Franklin"/>
                <a:ea typeface="Libre Franklin"/>
                <a:cs typeface="Libre Franklin"/>
                <a:sym typeface="Libre Franklin"/>
              </a:rPr>
              <a:t>The first three years of life are a critical period for initiating ASD intervention.</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500"/>
              </a:spcBef>
              <a:spcAft>
                <a:spcPts val="0"/>
              </a:spcAft>
              <a:buNone/>
            </a:pPr>
            <a:r>
              <a:rPr lang="en" sz="800">
                <a:solidFill>
                  <a:schemeClr val="dk1"/>
                </a:solidFill>
                <a:latin typeface="Libre Franklin"/>
                <a:ea typeface="Libre Franklin"/>
                <a:cs typeface="Libre Franklin"/>
                <a:sym typeface="Libre Franklin"/>
              </a:rPr>
              <a:t>Randomized controlled trials show that children with ASD who are treated before age 3 achieve substantial cognitive and functional gains and symptom improvement</a:t>
            </a:r>
            <a:r>
              <a:rPr lang="en" sz="800" baseline="30000">
                <a:solidFill>
                  <a:schemeClr val="dk1"/>
                </a:solidFill>
                <a:latin typeface="Libre Franklin"/>
                <a:ea typeface="Libre Franklin"/>
                <a:cs typeface="Libre Franklin"/>
                <a:sym typeface="Libre Franklin"/>
              </a:rPr>
              <a:t>3,4</a:t>
            </a:r>
            <a:r>
              <a:rPr lang="en" sz="800">
                <a:solidFill>
                  <a:schemeClr val="dk1"/>
                </a:solidFill>
                <a:latin typeface="Libre Franklin"/>
                <a:ea typeface="Libre Franklin"/>
                <a:cs typeface="Libre Franklin"/>
                <a:sym typeface="Libre Franklin"/>
              </a:rPr>
              <a:t>.</a:t>
            </a:r>
            <a:endParaRPr sz="800" baseline="30000">
              <a:solidFill>
                <a:schemeClr val="dk1"/>
              </a:solidFill>
              <a:latin typeface="Libre Franklin"/>
              <a:ea typeface="Libre Franklin"/>
              <a:cs typeface="Libre Franklin"/>
              <a:sym typeface="Libre Franklin"/>
            </a:endParaRPr>
          </a:p>
        </p:txBody>
      </p:sp>
      <p:cxnSp>
        <p:nvCxnSpPr>
          <p:cNvPr id="94" name="Google Shape;94;p15"/>
          <p:cNvCxnSpPr/>
          <p:nvPr/>
        </p:nvCxnSpPr>
        <p:spPr>
          <a:xfrm>
            <a:off x="5584341" y="3421704"/>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95" name="Google Shape;95;p15"/>
          <p:cNvCxnSpPr/>
          <p:nvPr/>
        </p:nvCxnSpPr>
        <p:spPr>
          <a:xfrm>
            <a:off x="5584341" y="3770236"/>
            <a:ext cx="83700" cy="0"/>
          </a:xfrm>
          <a:prstGeom prst="straightConnector1">
            <a:avLst/>
          </a:prstGeom>
          <a:noFill/>
          <a:ln w="19050" cap="flat" cmpd="sng">
            <a:solidFill>
              <a:srgbClr val="0055B8"/>
            </a:solidFill>
            <a:prstDash val="solid"/>
            <a:round/>
            <a:headEnd type="none" w="med" len="med"/>
            <a:tailEnd type="none" w="med" len="med"/>
          </a:ln>
        </p:spPr>
      </p:cxnSp>
      <p:sp>
        <p:nvSpPr>
          <p:cNvPr id="96" name="Google Shape;96;p15"/>
          <p:cNvSpPr txBox="1"/>
          <p:nvPr/>
        </p:nvSpPr>
        <p:spPr>
          <a:xfrm>
            <a:off x="1201265" y="3287245"/>
            <a:ext cx="766800" cy="3378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800">
                <a:solidFill>
                  <a:schemeClr val="dk1"/>
                </a:solidFill>
                <a:latin typeface="Libre Franklin"/>
                <a:ea typeface="Libre Franklin"/>
                <a:cs typeface="Libre Franklin"/>
                <a:sym typeface="Libre Franklin"/>
              </a:rPr>
              <a:t>average </a:t>
            </a:r>
            <a:br>
              <a:rPr lang="en" sz="800">
                <a:solidFill>
                  <a:schemeClr val="dk1"/>
                </a:solidFill>
                <a:latin typeface="Libre Franklin"/>
                <a:ea typeface="Libre Franklin"/>
                <a:cs typeface="Libre Franklin"/>
                <a:sym typeface="Libre Franklin"/>
              </a:rPr>
            </a:br>
            <a:r>
              <a:rPr lang="en" sz="800">
                <a:solidFill>
                  <a:schemeClr val="dk1"/>
                </a:solidFill>
                <a:latin typeface="Libre Franklin"/>
                <a:ea typeface="Libre Franklin"/>
                <a:cs typeface="Libre Franklin"/>
                <a:sym typeface="Libre Franklin"/>
              </a:rPr>
              <a:t>wait time</a:t>
            </a:r>
            <a:endParaRPr sz="800">
              <a:solidFill>
                <a:schemeClr val="dk1"/>
              </a:solidFill>
              <a:latin typeface="Libre Franklin"/>
              <a:ea typeface="Libre Franklin"/>
              <a:cs typeface="Libre Franklin"/>
              <a:sym typeface="Libre Franklin"/>
            </a:endParaRPr>
          </a:p>
        </p:txBody>
      </p:sp>
      <p:sp>
        <p:nvSpPr>
          <p:cNvPr id="97" name="Google Shape;97;p15"/>
          <p:cNvSpPr txBox="1"/>
          <p:nvPr/>
        </p:nvSpPr>
        <p:spPr>
          <a:xfrm>
            <a:off x="2569888" y="2692104"/>
            <a:ext cx="766800" cy="1443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700">
                <a:solidFill>
                  <a:srgbClr val="114C99"/>
                </a:solidFill>
                <a:latin typeface="Libre Franklin SemiBold"/>
                <a:ea typeface="Libre Franklin SemiBold"/>
                <a:cs typeface="Libre Franklin SemiBold"/>
                <a:sym typeface="Libre Franklin SemiBold"/>
              </a:rPr>
              <a:t>YEARS</a:t>
            </a:r>
            <a:endParaRPr sz="700">
              <a:solidFill>
                <a:srgbClr val="114C99"/>
              </a:solidFill>
              <a:latin typeface="Libre Franklin SemiBold"/>
              <a:ea typeface="Libre Franklin SemiBold"/>
              <a:cs typeface="Libre Franklin SemiBold"/>
              <a:sym typeface="Libre Franklin SemiBold"/>
            </a:endParaRPr>
          </a:p>
        </p:txBody>
      </p:sp>
      <p:sp>
        <p:nvSpPr>
          <p:cNvPr id="98" name="Google Shape;98;p15"/>
          <p:cNvSpPr txBox="1"/>
          <p:nvPr/>
        </p:nvSpPr>
        <p:spPr>
          <a:xfrm>
            <a:off x="3938513" y="2692104"/>
            <a:ext cx="766800" cy="1443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700">
                <a:solidFill>
                  <a:srgbClr val="114C99"/>
                </a:solidFill>
                <a:latin typeface="Libre Franklin SemiBold"/>
                <a:ea typeface="Libre Franklin SemiBold"/>
                <a:cs typeface="Libre Franklin SemiBold"/>
                <a:sym typeface="Libre Franklin SemiBold"/>
              </a:rPr>
              <a:t>YEARS</a:t>
            </a:r>
            <a:endParaRPr sz="700">
              <a:solidFill>
                <a:srgbClr val="114C99"/>
              </a:solidFill>
              <a:latin typeface="Libre Franklin SemiBold"/>
              <a:ea typeface="Libre Franklin SemiBold"/>
              <a:cs typeface="Libre Franklin SemiBold"/>
              <a:sym typeface="Libre Franklin SemiBold"/>
            </a:endParaRPr>
          </a:p>
        </p:txBody>
      </p:sp>
      <p:sp>
        <p:nvSpPr>
          <p:cNvPr id="99" name="Google Shape;99;p15"/>
          <p:cNvSpPr txBox="1"/>
          <p:nvPr/>
        </p:nvSpPr>
        <p:spPr>
          <a:xfrm>
            <a:off x="4192825" y="2451163"/>
            <a:ext cx="287700" cy="1443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800" i="1">
                <a:solidFill>
                  <a:srgbClr val="114C99"/>
                </a:solidFill>
                <a:latin typeface="Libre Franklin Medium"/>
                <a:ea typeface="Libre Franklin Medium"/>
                <a:cs typeface="Libre Franklin Medium"/>
                <a:sym typeface="Libre Franklin Medium"/>
              </a:rPr>
              <a:t>to</a:t>
            </a:r>
            <a:endParaRPr sz="800" i="1">
              <a:solidFill>
                <a:srgbClr val="114C99"/>
              </a:solidFill>
              <a:latin typeface="Libre Franklin Medium"/>
              <a:ea typeface="Libre Franklin Medium"/>
              <a:cs typeface="Libre Franklin Medium"/>
              <a:sym typeface="Libre Franklin Medium"/>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p:nvPr/>
        </p:nvSpPr>
        <p:spPr>
          <a:xfrm>
            <a:off x="152400" y="4258577"/>
            <a:ext cx="8680200" cy="5865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None/>
            </a:pPr>
            <a:endParaRPr sz="500" i="0" u="none" strike="noStrike" cap="none">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highlight>
                  <a:srgbClr val="FFFFFF"/>
                </a:highlight>
                <a:latin typeface="Libre Franklin"/>
                <a:ea typeface="Libre Franklin"/>
                <a:cs typeface="Libre Franklin"/>
                <a:sym typeface="Libre Franklin"/>
              </a:rPr>
              <a:t>Lavelle, Tara A., et al. "Economic burden of childhood autism spectrum disorders." </a:t>
            </a:r>
            <a:r>
              <a:rPr lang="en" sz="500" i="1">
                <a:highlight>
                  <a:srgbClr val="FFFFFF"/>
                </a:highlight>
                <a:latin typeface="Libre Franklin"/>
                <a:ea typeface="Libre Franklin"/>
                <a:cs typeface="Libre Franklin"/>
                <a:sym typeface="Libre Franklin"/>
              </a:rPr>
              <a:t>Pediatrics</a:t>
            </a:r>
            <a:r>
              <a:rPr lang="en" sz="500">
                <a:highlight>
                  <a:srgbClr val="FFFFFF"/>
                </a:highlight>
                <a:latin typeface="Libre Franklin"/>
                <a:ea typeface="Libre Franklin"/>
                <a:cs typeface="Libre Franklin"/>
                <a:sym typeface="Libre Franklin"/>
              </a:rPr>
              <a:t> 133.3 (2014): e520-e529.</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highlight>
                  <a:srgbClr val="FFFFFF"/>
                </a:highlight>
                <a:latin typeface="Libre Franklin"/>
                <a:ea typeface="Libre Franklin"/>
                <a:cs typeface="Libre Franklin"/>
                <a:sym typeface="Libre Franklin"/>
              </a:rPr>
              <a:t>Shimabukuro, Tom T., Scott D. Grosse, and Catherine Rice. "Medical expenditures for children with an autism spectrum disorder in a privately insured population." </a:t>
            </a:r>
            <a:r>
              <a:rPr lang="en" sz="500" i="1">
                <a:highlight>
                  <a:srgbClr val="FFFFFF"/>
                </a:highlight>
                <a:latin typeface="Libre Franklin"/>
                <a:ea typeface="Libre Franklin"/>
                <a:cs typeface="Libre Franklin"/>
                <a:sym typeface="Libre Franklin"/>
              </a:rPr>
              <a:t>Journal of autism and developmental disorders</a:t>
            </a:r>
            <a:r>
              <a:rPr lang="en" sz="500">
                <a:highlight>
                  <a:srgbClr val="FFFFFF"/>
                </a:highlight>
                <a:latin typeface="Libre Franklin"/>
                <a:ea typeface="Libre Franklin"/>
                <a:cs typeface="Libre Franklin"/>
                <a:sym typeface="Libre Franklin"/>
              </a:rPr>
              <a:t> 38.3 (2008): 546-552.</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highlight>
                  <a:srgbClr val="FFFFFF"/>
                </a:highlight>
                <a:latin typeface="Libre Franklin"/>
                <a:ea typeface="Libre Franklin"/>
                <a:cs typeface="Libre Franklin"/>
                <a:sym typeface="Libre Franklin"/>
              </a:rPr>
              <a:t>Jacobson, John W., James A. Mulick, and Gina Green. "Cost–benefit estimates for early intensive behavioral intervention for young children with autism—general model and single state case." </a:t>
            </a:r>
            <a:r>
              <a:rPr lang="en" sz="500" i="1">
                <a:highlight>
                  <a:srgbClr val="FFFFFF"/>
                </a:highlight>
                <a:latin typeface="Libre Franklin"/>
                <a:ea typeface="Libre Franklin"/>
                <a:cs typeface="Libre Franklin"/>
                <a:sym typeface="Libre Franklin"/>
              </a:rPr>
              <a:t>Behavioral Interventions: Theory &amp; Practice in Residential &amp; Community‐Based Clinical Programs</a:t>
            </a:r>
            <a:r>
              <a:rPr lang="en" sz="500">
                <a:highlight>
                  <a:srgbClr val="FFFFFF"/>
                </a:highlight>
                <a:latin typeface="Libre Franklin"/>
                <a:ea typeface="Libre Franklin"/>
                <a:cs typeface="Libre Franklin"/>
                <a:sym typeface="Libre Franklin"/>
              </a:rPr>
              <a:t> 13.4 (1998): 201-226.</a:t>
            </a:r>
            <a:endParaRPr sz="500" i="0" u="none" strike="noStrike" cap="none">
              <a:latin typeface="Libre Franklin"/>
              <a:ea typeface="Libre Franklin"/>
              <a:cs typeface="Libre Franklin"/>
              <a:sym typeface="Libre Franklin"/>
            </a:endParaRPr>
          </a:p>
        </p:txBody>
      </p:sp>
      <p:sp>
        <p:nvSpPr>
          <p:cNvPr id="105" name="Google Shape;105;p16"/>
          <p:cNvSpPr txBox="1"/>
          <p:nvPr/>
        </p:nvSpPr>
        <p:spPr>
          <a:xfrm>
            <a:off x="329366" y="321575"/>
            <a:ext cx="8503200" cy="766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Medical costs for children with autism are significantly higher</a:t>
            </a:r>
            <a:endParaRPr sz="2000">
              <a:latin typeface="Libre Franklin Light"/>
              <a:ea typeface="Libre Franklin Light"/>
              <a:cs typeface="Libre Franklin Light"/>
              <a:sym typeface="Libre Franklin Light"/>
            </a:endParaRPr>
          </a:p>
        </p:txBody>
      </p:sp>
      <p:sp>
        <p:nvSpPr>
          <p:cNvPr id="106" name="Google Shape;106;p16"/>
          <p:cNvSpPr txBox="1"/>
          <p:nvPr/>
        </p:nvSpPr>
        <p:spPr>
          <a:xfrm>
            <a:off x="333150" y="1364804"/>
            <a:ext cx="2734200" cy="4587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500"/>
              </a:spcBef>
              <a:spcAft>
                <a:spcPts val="0"/>
              </a:spcAft>
              <a:buNone/>
            </a:pPr>
            <a:r>
              <a:rPr lang="en" sz="800">
                <a:latin typeface="Libre Franklin SemiBold"/>
                <a:ea typeface="Libre Franklin SemiBold"/>
                <a:cs typeface="Libre Franklin SemiBold"/>
                <a:sym typeface="Libre Franklin SemiBold"/>
              </a:rPr>
              <a:t>Children with ASD utilize more healthcare services than children without ASD</a:t>
            </a:r>
            <a:endParaRPr sz="800">
              <a:latin typeface="Libre Franklin SemiBold"/>
              <a:ea typeface="Libre Franklin SemiBold"/>
              <a:cs typeface="Libre Franklin SemiBold"/>
              <a:sym typeface="Libre Franklin SemiBold"/>
            </a:endParaRPr>
          </a:p>
        </p:txBody>
      </p:sp>
      <p:sp>
        <p:nvSpPr>
          <p:cNvPr id="107" name="Google Shape;107;p16"/>
          <p:cNvSpPr txBox="1"/>
          <p:nvPr/>
        </p:nvSpPr>
        <p:spPr>
          <a:xfrm>
            <a:off x="3697500" y="3666171"/>
            <a:ext cx="5048100" cy="5103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800"/>
              <a:buFont typeface="Arial"/>
              <a:buNone/>
            </a:pPr>
            <a:r>
              <a:rPr lang="en" sz="600" i="1" u="none" strike="noStrike" cap="none">
                <a:solidFill>
                  <a:srgbClr val="000000"/>
                </a:solidFill>
                <a:latin typeface="Libre Franklin"/>
                <a:ea typeface="Libre Franklin"/>
                <a:cs typeface="Libre Franklin"/>
                <a:sym typeface="Libre Franklin"/>
              </a:rPr>
              <a:t>*P</a:t>
            </a:r>
            <a:r>
              <a:rPr lang="en" sz="600" i="0" u="none" strike="noStrike" cap="none">
                <a:solidFill>
                  <a:srgbClr val="000000"/>
                </a:solidFill>
                <a:latin typeface="Libre Franklin"/>
                <a:ea typeface="Libre Franklin"/>
                <a:cs typeface="Libre Franklin"/>
                <a:sym typeface="Libre Franklin"/>
              </a:rPr>
              <a:t>&lt;0.05.</a:t>
            </a:r>
            <a:endParaRPr sz="600" i="0" u="none" strike="noStrike" cap="none">
              <a:solidFill>
                <a:srgbClr val="000000"/>
              </a:solidFill>
              <a:latin typeface="Libre Franklin"/>
              <a:ea typeface="Libre Franklin"/>
              <a:cs typeface="Libre Franklin"/>
              <a:sym typeface="Libre Franklin"/>
            </a:endParaRPr>
          </a:p>
          <a:p>
            <a:pPr marL="57150" marR="0" lvl="0" indent="-57150" algn="l" rtl="0">
              <a:lnSpc>
                <a:spcPct val="115000"/>
              </a:lnSpc>
              <a:spcBef>
                <a:spcPts val="0"/>
              </a:spcBef>
              <a:spcAft>
                <a:spcPts val="0"/>
              </a:spcAft>
              <a:buClr>
                <a:srgbClr val="000000"/>
              </a:buClr>
              <a:buSzPts val="800"/>
              <a:buFont typeface="Arial"/>
              <a:buNone/>
            </a:pPr>
            <a:r>
              <a:rPr lang="en" sz="600" i="0" u="none" strike="noStrike" cap="none" baseline="30000">
                <a:solidFill>
                  <a:srgbClr val="000000"/>
                </a:solidFill>
                <a:latin typeface="Libre Franklin"/>
                <a:ea typeface="Libre Franklin"/>
                <a:cs typeface="Libre Franklin"/>
                <a:sym typeface="Libre Franklin"/>
              </a:rPr>
              <a:t>†</a:t>
            </a:r>
            <a:r>
              <a:rPr lang="en" sz="600" i="0" u="none" strike="noStrike" cap="none">
                <a:solidFill>
                  <a:srgbClr val="000000"/>
                </a:solidFill>
                <a:latin typeface="Libre Franklin"/>
                <a:ea typeface="Libre Franklin"/>
                <a:cs typeface="Libre Franklin"/>
                <a:sym typeface="Libre Franklin"/>
              </a:rPr>
              <a:t>Includes chiropractors, midwives, nurses and nurse practitioners, optometrists, podiatrists, physician assistants, physical therapists, occupational therapists, psychologists, social workers, technicians, and receptionists / clerks / secretaries.</a:t>
            </a:r>
            <a:endParaRPr sz="600" i="0" u="none" strike="noStrike" cap="none">
              <a:solidFill>
                <a:srgbClr val="000000"/>
              </a:solidFill>
              <a:latin typeface="Libre Franklin"/>
              <a:ea typeface="Libre Franklin"/>
              <a:cs typeface="Libre Franklin"/>
              <a:sym typeface="Libre Franklin"/>
            </a:endParaRPr>
          </a:p>
          <a:p>
            <a:pPr marL="0" marR="0" lvl="0" indent="0" algn="l" rtl="0">
              <a:lnSpc>
                <a:spcPct val="115000"/>
              </a:lnSpc>
              <a:spcBef>
                <a:spcPts val="0"/>
              </a:spcBef>
              <a:spcAft>
                <a:spcPts val="0"/>
              </a:spcAft>
              <a:buClr>
                <a:srgbClr val="000000"/>
              </a:buClr>
              <a:buSzPts val="800"/>
              <a:buFont typeface="Arial"/>
              <a:buNone/>
            </a:pPr>
            <a:r>
              <a:rPr lang="en" sz="600" i="0" u="none" strike="noStrike" cap="none" baseline="30000">
                <a:solidFill>
                  <a:srgbClr val="000000"/>
                </a:solidFill>
                <a:latin typeface="Libre Franklin"/>
                <a:ea typeface="Libre Franklin"/>
                <a:cs typeface="Libre Franklin"/>
                <a:sym typeface="Libre Franklin"/>
              </a:rPr>
              <a:t>‡</a:t>
            </a:r>
            <a:r>
              <a:rPr lang="en" sz="600" i="0" u="none" strike="noStrike" cap="none">
                <a:solidFill>
                  <a:srgbClr val="000000"/>
                </a:solidFill>
                <a:latin typeface="Libre Franklin"/>
                <a:ea typeface="Libre Franklin"/>
                <a:cs typeface="Libre Franklin"/>
                <a:sym typeface="Libre Franklin"/>
              </a:rPr>
              <a:t>Includes agency and </a:t>
            </a:r>
            <a:r>
              <a:rPr lang="en" sz="600">
                <a:latin typeface="Libre Franklin"/>
                <a:ea typeface="Libre Franklin"/>
                <a:cs typeface="Libre Franklin"/>
                <a:sym typeface="Libre Franklin"/>
              </a:rPr>
              <a:t>non agency</a:t>
            </a:r>
            <a:r>
              <a:rPr lang="en" sz="600" i="0" u="none" strike="noStrike" cap="none">
                <a:solidFill>
                  <a:srgbClr val="000000"/>
                </a:solidFill>
                <a:latin typeface="Libre Franklin"/>
                <a:ea typeface="Libre Franklin"/>
                <a:cs typeface="Libre Franklin"/>
                <a:sym typeface="Libre Franklin"/>
              </a:rPr>
              <a:t> home health care.</a:t>
            </a:r>
            <a:endParaRPr sz="600" i="0" u="none" strike="noStrike" cap="none">
              <a:solidFill>
                <a:srgbClr val="000000"/>
              </a:solidFill>
              <a:latin typeface="Libre Franklin"/>
              <a:ea typeface="Libre Franklin"/>
              <a:cs typeface="Libre Franklin"/>
              <a:sym typeface="Libre Franklin"/>
            </a:endParaRPr>
          </a:p>
        </p:txBody>
      </p:sp>
      <p:graphicFrame>
        <p:nvGraphicFramePr>
          <p:cNvPr id="108" name="Google Shape;108;p16"/>
          <p:cNvGraphicFramePr/>
          <p:nvPr/>
        </p:nvGraphicFramePr>
        <p:xfrm>
          <a:off x="3697511" y="1191966"/>
          <a:ext cx="5007575" cy="2425825"/>
        </p:xfrm>
        <a:graphic>
          <a:graphicData uri="http://schemas.openxmlformats.org/drawingml/2006/table">
            <a:tbl>
              <a:tblPr firstRow="1" bandRow="1">
                <a:noFill/>
                <a:tableStyleId>{7BA0F3D9-36E6-44E8-A06E-FC5B34BD8133}</a:tableStyleId>
              </a:tblPr>
              <a:tblGrid>
                <a:gridCol w="2093500">
                  <a:extLst>
                    <a:ext uri="{9D8B030D-6E8A-4147-A177-3AD203B41FA5}">
                      <a16:colId xmlns:a16="http://schemas.microsoft.com/office/drawing/2014/main" val="20000"/>
                    </a:ext>
                  </a:extLst>
                </a:gridCol>
                <a:gridCol w="912850">
                  <a:extLst>
                    <a:ext uri="{9D8B030D-6E8A-4147-A177-3AD203B41FA5}">
                      <a16:colId xmlns:a16="http://schemas.microsoft.com/office/drawing/2014/main" val="20001"/>
                    </a:ext>
                  </a:extLst>
                </a:gridCol>
                <a:gridCol w="1014400">
                  <a:extLst>
                    <a:ext uri="{9D8B030D-6E8A-4147-A177-3AD203B41FA5}">
                      <a16:colId xmlns:a16="http://schemas.microsoft.com/office/drawing/2014/main" val="20002"/>
                    </a:ext>
                  </a:extLst>
                </a:gridCol>
                <a:gridCol w="986825">
                  <a:extLst>
                    <a:ext uri="{9D8B030D-6E8A-4147-A177-3AD203B41FA5}">
                      <a16:colId xmlns:a16="http://schemas.microsoft.com/office/drawing/2014/main" val="20003"/>
                    </a:ext>
                  </a:extLst>
                </a:gridCol>
              </a:tblGrid>
              <a:tr h="250625">
                <a:tc>
                  <a:txBody>
                    <a:bodyPr/>
                    <a:lstStyle/>
                    <a:p>
                      <a:pPr marL="0" marR="0" lvl="0" indent="0" algn="ctr" rtl="0">
                        <a:lnSpc>
                          <a:spcPct val="100000"/>
                        </a:lnSpc>
                        <a:spcBef>
                          <a:spcPts val="0"/>
                        </a:spcBef>
                        <a:spcAft>
                          <a:spcPts val="0"/>
                        </a:spcAft>
                        <a:buClr>
                          <a:srgbClr val="000000"/>
                        </a:buClr>
                        <a:buSzPts val="1200"/>
                        <a:buFont typeface="Arial"/>
                        <a:buNone/>
                      </a:pPr>
                      <a:endParaRPr sz="800" b="0" u="none" strike="noStrike" cap="none">
                        <a:latin typeface="Libre Franklin"/>
                        <a:ea typeface="Libre Franklin"/>
                        <a:cs typeface="Libre Franklin"/>
                        <a:sym typeface="Libre Franklin"/>
                      </a:endParaRPr>
                    </a:p>
                  </a:txBody>
                  <a:tcPr marL="84275" marR="84275" marT="42125" marB="421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650">
                          <a:latin typeface="Libre Franklin"/>
                          <a:ea typeface="Libre Franklin"/>
                          <a:cs typeface="Libre Franklin"/>
                          <a:sym typeface="Libre Franklin"/>
                        </a:rPr>
                        <a:t>ASD MEAN</a:t>
                      </a:r>
                      <a:endParaRPr sz="650">
                        <a:latin typeface="Libre Franklin"/>
                        <a:ea typeface="Libre Franklin"/>
                        <a:cs typeface="Libre Franklin"/>
                        <a:sym typeface="Libre Franklin"/>
                      </a:endParaRPr>
                    </a:p>
                  </a:txBody>
                  <a:tcPr marL="84275" marR="84275" marT="42125" marB="421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0055B8"/>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650">
                          <a:latin typeface="Libre Franklin"/>
                          <a:ea typeface="Libre Franklin"/>
                          <a:cs typeface="Libre Franklin"/>
                          <a:sym typeface="Libre Franklin"/>
                        </a:rPr>
                        <a:t>NON</a:t>
                      </a:r>
                      <a:r>
                        <a:rPr lang="en" sz="650" u="none" strike="noStrike" cap="none">
                          <a:latin typeface="Libre Franklin"/>
                          <a:ea typeface="Libre Franklin"/>
                          <a:cs typeface="Libre Franklin"/>
                          <a:sym typeface="Libre Franklin"/>
                        </a:rPr>
                        <a:t>-</a:t>
                      </a:r>
                      <a:r>
                        <a:rPr lang="en" sz="650">
                          <a:latin typeface="Libre Franklin"/>
                          <a:ea typeface="Libre Franklin"/>
                          <a:cs typeface="Libre Franklin"/>
                          <a:sym typeface="Libre Franklin"/>
                        </a:rPr>
                        <a:t>ASD MEAN</a:t>
                      </a:r>
                      <a:endParaRPr sz="650">
                        <a:latin typeface="Libre Franklin"/>
                        <a:ea typeface="Libre Franklin"/>
                        <a:cs typeface="Libre Franklin"/>
                        <a:sym typeface="Libre Franklin"/>
                      </a:endParaRPr>
                    </a:p>
                  </a:txBody>
                  <a:tcPr marL="84275" marR="84275" marT="42125" marB="421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0055B8"/>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650">
                          <a:latin typeface="Libre Franklin"/>
                          <a:ea typeface="Libre Franklin"/>
                          <a:cs typeface="Libre Franklin"/>
                          <a:sym typeface="Libre Franklin"/>
                        </a:rPr>
                        <a:t>FOLD INCREASE</a:t>
                      </a:r>
                      <a:endParaRPr sz="650">
                        <a:latin typeface="Libre Franklin"/>
                        <a:ea typeface="Libre Franklin"/>
                        <a:cs typeface="Libre Franklin"/>
                        <a:sym typeface="Libre Franklin"/>
                      </a:endParaRPr>
                    </a:p>
                  </a:txBody>
                  <a:tcPr marL="84275" marR="84275" marT="42125" marB="421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0055B8"/>
                    </a:solidFill>
                  </a:tcPr>
                </a:tc>
                <a:extLst>
                  <a:ext uri="{0D108BD9-81ED-4DB2-BD59-A6C34878D82A}">
                    <a16:rowId xmlns:a16="http://schemas.microsoft.com/office/drawing/2014/main" val="10000"/>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Inpatient visits</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0.3</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0.1</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3.0</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extLst>
                  <a:ext uri="{0D108BD9-81ED-4DB2-BD59-A6C34878D82A}">
                    <a16:rowId xmlns:a16="http://schemas.microsoft.com/office/drawing/2014/main" val="10001"/>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Outpatient visits total*</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10.7</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3.7</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2.9 </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2"/>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Hospital</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0.3</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0.1</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3.0</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extLst>
                  <a:ext uri="{0D108BD9-81ED-4DB2-BD59-A6C34878D82A}">
                    <a16:rowId xmlns:a16="http://schemas.microsoft.com/office/drawing/2014/main" val="10003"/>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Physician*</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5.2</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1.8</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2.8</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4"/>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Nonphysician office*</a:t>
                      </a:r>
                      <a:r>
                        <a:rPr lang="en" sz="800" u="none" strike="noStrike" cap="none" baseline="30000">
                          <a:latin typeface="Libre Franklin"/>
                          <a:ea typeface="Libre Franklin"/>
                          <a:cs typeface="Libre Franklin"/>
                          <a:sym typeface="Libre Franklin"/>
                        </a:rPr>
                        <a:t>†</a:t>
                      </a:r>
                      <a:endParaRPr sz="800" u="none" strike="noStrike" cap="none" baseline="300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3.1</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0.7</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4.4</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extLst>
                  <a:ext uri="{0D108BD9-81ED-4DB2-BD59-A6C34878D82A}">
                    <a16:rowId xmlns:a16="http://schemas.microsoft.com/office/drawing/2014/main" val="10005"/>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Emergency department</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0.1</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0.2</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-0.5</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6"/>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Home health care visits</a:t>
                      </a:r>
                      <a:r>
                        <a:rPr lang="en" sz="800" u="none" strike="noStrike" cap="none" baseline="30000">
                          <a:latin typeface="Libre Franklin"/>
                          <a:ea typeface="Libre Franklin"/>
                          <a:cs typeface="Libre Franklin"/>
                          <a:sym typeface="Libre Franklin"/>
                        </a:rPr>
                        <a:t>‡</a:t>
                      </a:r>
                      <a:endParaRPr sz="800" u="none" strike="noStrike" cap="none" baseline="300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11.6</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0.3</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38.7</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extLst>
                  <a:ext uri="{0D108BD9-81ED-4DB2-BD59-A6C34878D82A}">
                    <a16:rowId xmlns:a16="http://schemas.microsoft.com/office/drawing/2014/main" val="10007"/>
                  </a:ext>
                </a:extLst>
              </a:tr>
              <a:tr h="23405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Dental care</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1.2</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1.1</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1.1</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FFFFFF"/>
                    </a:solidFill>
                  </a:tcPr>
                </a:tc>
                <a:extLst>
                  <a:ext uri="{0D108BD9-81ED-4DB2-BD59-A6C34878D82A}">
                    <a16:rowId xmlns:a16="http://schemas.microsoft.com/office/drawing/2014/main" val="10008"/>
                  </a:ext>
                </a:extLst>
              </a:tr>
              <a:tr h="302800">
                <a:tc>
                  <a:txBody>
                    <a:bodyPr/>
                    <a:lstStyle/>
                    <a:p>
                      <a:pPr marL="0" marR="0" lvl="0" indent="0" algn="l"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Prescription medication with refills*</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11.4</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u="none" strike="noStrike" cap="none">
                          <a:latin typeface="Libre Franklin"/>
                          <a:ea typeface="Libre Franklin"/>
                          <a:cs typeface="Libre Franklin"/>
                          <a:sym typeface="Libre Franklin"/>
                        </a:rPr>
                        <a:t>2.6</a:t>
                      </a:r>
                      <a:endParaRPr sz="800" u="none" strike="noStrike" cap="none">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800" b="1" u="none" strike="noStrike" cap="none">
                          <a:solidFill>
                            <a:srgbClr val="0055B8"/>
                          </a:solidFill>
                          <a:latin typeface="Libre Franklin"/>
                          <a:ea typeface="Libre Franklin"/>
                          <a:cs typeface="Libre Franklin"/>
                          <a:sym typeface="Libre Franklin"/>
                        </a:rPr>
                        <a:t>4.4</a:t>
                      </a:r>
                      <a:endParaRPr sz="8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ECEFF1">
                          <a:alpha val="0"/>
                        </a:srgbClr>
                      </a:solidFill>
                      <a:prstDash val="solid"/>
                      <a:round/>
                      <a:headEnd type="none" w="sm" len="sm"/>
                      <a:tailEnd type="none" w="sm" len="sm"/>
                    </a:lnR>
                    <a:lnT w="9525" cap="flat" cmpd="sng">
                      <a:solidFill>
                        <a:srgbClr val="ECEFF1">
                          <a:alpha val="0"/>
                        </a:srgbClr>
                      </a:solidFill>
                      <a:prstDash val="solid"/>
                      <a:round/>
                      <a:headEnd type="none" w="sm" len="sm"/>
                      <a:tailEnd type="none" w="sm" len="sm"/>
                    </a:lnT>
                    <a:lnB w="9525" cap="flat" cmpd="sng">
                      <a:solidFill>
                        <a:srgbClr val="ECEFF1">
                          <a:alpha val="0"/>
                        </a:srgbClr>
                      </a:solidFill>
                      <a:prstDash val="solid"/>
                      <a:round/>
                      <a:headEnd type="none" w="sm" len="sm"/>
                      <a:tailEnd type="none" w="sm" len="sm"/>
                    </a:lnB>
                    <a:solidFill>
                      <a:srgbClr val="ECEFF1"/>
                    </a:solidFill>
                  </a:tcPr>
                </a:tc>
                <a:extLst>
                  <a:ext uri="{0D108BD9-81ED-4DB2-BD59-A6C34878D82A}">
                    <a16:rowId xmlns:a16="http://schemas.microsoft.com/office/drawing/2014/main" val="10009"/>
                  </a:ext>
                </a:extLst>
              </a:tr>
            </a:tbl>
          </a:graphicData>
        </a:graphic>
      </p:graphicFrame>
      <p:sp>
        <p:nvSpPr>
          <p:cNvPr id="109" name="Google Shape;109;p16"/>
          <p:cNvSpPr txBox="1"/>
          <p:nvPr/>
        </p:nvSpPr>
        <p:spPr>
          <a:xfrm>
            <a:off x="511200" y="1731757"/>
            <a:ext cx="2613600" cy="1953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000"/>
              </a:spcBef>
              <a:spcAft>
                <a:spcPts val="0"/>
              </a:spcAft>
              <a:buNone/>
            </a:pPr>
            <a:r>
              <a:rPr lang="en" sz="800">
                <a:solidFill>
                  <a:schemeClr val="dk1"/>
                </a:solidFill>
                <a:latin typeface="Libre Franklin"/>
                <a:ea typeface="Libre Franklin"/>
                <a:cs typeface="Libre Franklin"/>
                <a:sym typeface="Libre Franklin"/>
              </a:rPr>
              <a:t>Studies show that children with ASD may incur average annual medical costs ranging from $3,000 to $22,000 per child</a:t>
            </a:r>
            <a:r>
              <a:rPr lang="en" sz="800" baseline="30000">
                <a:solidFill>
                  <a:schemeClr val="dk1"/>
                </a:solidFill>
                <a:latin typeface="Libre Franklin"/>
                <a:ea typeface="Libre Franklin"/>
                <a:cs typeface="Libre Franklin"/>
                <a:sym typeface="Libre Franklin"/>
              </a:rPr>
              <a:t>1</a:t>
            </a:r>
            <a:r>
              <a:rPr lang="en" sz="800">
                <a:solidFill>
                  <a:schemeClr val="dk1"/>
                </a:solidFill>
                <a:latin typeface="Libre Franklin"/>
                <a:ea typeface="Libre Franklin"/>
                <a:cs typeface="Libre Franklin"/>
                <a:sym typeface="Libre Franklin"/>
              </a:rPr>
              <a:t>  </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None/>
            </a:pPr>
            <a:r>
              <a:rPr lang="en" sz="800">
                <a:solidFill>
                  <a:schemeClr val="dk1"/>
                </a:solidFill>
                <a:latin typeface="Libre Franklin"/>
                <a:ea typeface="Libre Franklin"/>
                <a:cs typeface="Libre Franklin"/>
                <a:sym typeface="Libre Franklin"/>
              </a:rPr>
              <a:t>In one study, medical expenditures for children with ASD were an average of 4.1 to 6.2 times higher than for those without ASD</a:t>
            </a:r>
            <a:r>
              <a:rPr lang="en" sz="800" baseline="30000">
                <a:solidFill>
                  <a:schemeClr val="dk1"/>
                </a:solidFill>
                <a:latin typeface="Libre Franklin"/>
                <a:ea typeface="Libre Franklin"/>
                <a:cs typeface="Libre Franklin"/>
                <a:sym typeface="Libre Franklin"/>
              </a:rPr>
              <a:t>2</a:t>
            </a:r>
            <a:endParaRPr sz="800" baseline="300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None/>
            </a:pPr>
            <a:endParaRPr sz="85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None/>
            </a:pPr>
            <a:endParaRPr sz="85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None/>
            </a:pPr>
            <a:r>
              <a:rPr lang="en" sz="800">
                <a:solidFill>
                  <a:schemeClr val="dk1"/>
                </a:solidFill>
                <a:latin typeface="Libre Franklin"/>
                <a:ea typeface="Libre Franklin"/>
                <a:cs typeface="Libre Franklin"/>
                <a:sym typeface="Libre Franklin"/>
              </a:rPr>
              <a:t>Savings related to intervention are estimated up to </a:t>
            </a:r>
            <a:r>
              <a:rPr lang="en" sz="800">
                <a:solidFill>
                  <a:schemeClr val="dk1"/>
                </a:solidFill>
                <a:latin typeface="Libre Franklin SemiBold"/>
                <a:ea typeface="Libre Franklin SemiBold"/>
                <a:cs typeface="Libre Franklin SemiBold"/>
                <a:sym typeface="Libre Franklin SemiBold"/>
              </a:rPr>
              <a:t>$1.1 million</a:t>
            </a:r>
            <a:r>
              <a:rPr lang="en" sz="800">
                <a:solidFill>
                  <a:schemeClr val="dk1"/>
                </a:solidFill>
                <a:latin typeface="Libre Franklin"/>
                <a:ea typeface="Libre Franklin"/>
                <a:cs typeface="Libre Franklin"/>
                <a:sym typeface="Libre Franklin"/>
              </a:rPr>
              <a:t> in social services, housing, vocational support services, and healthcare costs per person</a:t>
            </a:r>
            <a:r>
              <a:rPr lang="en" sz="800" baseline="30000">
                <a:solidFill>
                  <a:schemeClr val="dk1"/>
                </a:solidFill>
                <a:latin typeface="Libre Franklin"/>
                <a:ea typeface="Libre Franklin"/>
                <a:cs typeface="Libre Franklin"/>
                <a:sym typeface="Libre Franklin"/>
              </a:rPr>
              <a:t>3</a:t>
            </a:r>
            <a:endParaRPr sz="800" baseline="30000">
              <a:solidFill>
                <a:schemeClr val="dk1"/>
              </a:solidFill>
              <a:latin typeface="Libre Franklin"/>
              <a:ea typeface="Libre Franklin"/>
              <a:cs typeface="Libre Franklin"/>
              <a:sym typeface="Libre Franklin"/>
            </a:endParaRPr>
          </a:p>
        </p:txBody>
      </p:sp>
      <p:cxnSp>
        <p:nvCxnSpPr>
          <p:cNvPr id="110" name="Google Shape;110;p16"/>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111" name="Google Shape;111;p16"/>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4</a:t>
            </a:fld>
            <a:endParaRPr sz="700">
              <a:latin typeface="Libre Franklin"/>
              <a:ea typeface="Libre Franklin"/>
              <a:cs typeface="Libre Franklin"/>
              <a:sym typeface="Libre Franklin"/>
            </a:endParaRPr>
          </a:p>
        </p:txBody>
      </p:sp>
      <p:sp>
        <p:nvSpPr>
          <p:cNvPr id="112" name="Google Shape;112;p16"/>
          <p:cNvSpPr txBox="1"/>
          <p:nvPr/>
        </p:nvSpPr>
        <p:spPr>
          <a:xfrm>
            <a:off x="152400" y="4710687"/>
            <a:ext cx="3571500" cy="4407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cxnSp>
        <p:nvCxnSpPr>
          <p:cNvPr id="113" name="Google Shape;113;p16"/>
          <p:cNvCxnSpPr/>
          <p:nvPr/>
        </p:nvCxnSpPr>
        <p:spPr>
          <a:xfrm>
            <a:off x="439178" y="1967682"/>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114" name="Google Shape;114;p16"/>
          <p:cNvCxnSpPr/>
          <p:nvPr/>
        </p:nvCxnSpPr>
        <p:spPr>
          <a:xfrm>
            <a:off x="439178" y="2515762"/>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115" name="Google Shape;115;p16"/>
          <p:cNvCxnSpPr/>
          <p:nvPr/>
        </p:nvCxnSpPr>
        <p:spPr>
          <a:xfrm>
            <a:off x="439178" y="3624356"/>
            <a:ext cx="83700" cy="0"/>
          </a:xfrm>
          <a:prstGeom prst="straightConnector1">
            <a:avLst/>
          </a:prstGeom>
          <a:noFill/>
          <a:ln w="19050" cap="flat" cmpd="sng">
            <a:solidFill>
              <a:srgbClr val="0055B8"/>
            </a:solidFill>
            <a:prstDash val="solid"/>
            <a:round/>
            <a:headEnd type="none" w="med" len="med"/>
            <a:tailEnd type="none" w="med" len="med"/>
          </a:ln>
        </p:spPr>
      </p:cxnSp>
      <p:sp>
        <p:nvSpPr>
          <p:cNvPr id="116" name="Google Shape;116;p16"/>
          <p:cNvSpPr txBox="1"/>
          <p:nvPr/>
        </p:nvSpPr>
        <p:spPr>
          <a:xfrm>
            <a:off x="333150" y="2899893"/>
            <a:ext cx="2734200" cy="4587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500"/>
              </a:spcBef>
              <a:spcAft>
                <a:spcPts val="0"/>
              </a:spcAft>
              <a:buNone/>
            </a:pPr>
            <a:r>
              <a:rPr lang="en" sz="800">
                <a:latin typeface="Libre Franklin SemiBold"/>
                <a:ea typeface="Libre Franklin SemiBold"/>
                <a:cs typeface="Libre Franklin SemiBold"/>
                <a:sym typeface="Libre Franklin SemiBold"/>
              </a:rPr>
              <a:t>Early accurate diagnosis followed by early intensive intervention has the potential to significantly decrease costs related to medical care</a:t>
            </a:r>
            <a:endParaRPr sz="800">
              <a:latin typeface="Libre Franklin SemiBold"/>
              <a:ea typeface="Libre Franklin SemiBold"/>
              <a:cs typeface="Libre Franklin SemiBold"/>
              <a:sym typeface="Libre Franklin SemiBo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7"/>
          <p:cNvSpPr txBox="1"/>
          <p:nvPr/>
        </p:nvSpPr>
        <p:spPr>
          <a:xfrm>
            <a:off x="329366" y="321575"/>
            <a:ext cx="8503200" cy="766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First validated epigenetic test predicting autism</a:t>
            </a:r>
            <a:endParaRPr sz="2000">
              <a:latin typeface="Libre Franklin Light"/>
              <a:ea typeface="Libre Franklin Light"/>
              <a:cs typeface="Libre Franklin Light"/>
              <a:sym typeface="Libre Franklin Light"/>
            </a:endParaRPr>
          </a:p>
        </p:txBody>
      </p:sp>
      <p:sp>
        <p:nvSpPr>
          <p:cNvPr id="122" name="Google Shape;122;p17"/>
          <p:cNvSpPr txBox="1"/>
          <p:nvPr/>
        </p:nvSpPr>
        <p:spPr>
          <a:xfrm>
            <a:off x="152400" y="4393025"/>
            <a:ext cx="8593200" cy="386400"/>
          </a:xfrm>
          <a:prstGeom prst="rect">
            <a:avLst/>
          </a:prstGeom>
          <a:noFill/>
          <a:ln>
            <a:noFill/>
          </a:ln>
        </p:spPr>
        <p:txBody>
          <a:bodyPr spcFirstLastPara="1" wrap="square" lIns="91425" tIns="45700" rIns="91425" bIns="45700" anchor="b" anchorCtr="0">
            <a:noAutofit/>
          </a:bodyPr>
          <a:lstStyle/>
          <a:p>
            <a:pPr marL="228600" marR="0" lvl="0" indent="-196850" algn="l" rtl="0">
              <a:lnSpc>
                <a:spcPct val="115000"/>
              </a:lnSpc>
              <a:spcBef>
                <a:spcPts val="0"/>
              </a:spcBef>
              <a:spcAft>
                <a:spcPts val="0"/>
              </a:spcAft>
              <a:buSzPts val="500"/>
              <a:buFont typeface="Libre Franklin"/>
              <a:buAutoNum type="arabicPeriod"/>
            </a:pPr>
            <a:r>
              <a:rPr lang="en" sz="500">
                <a:solidFill>
                  <a:srgbClr val="222222"/>
                </a:solidFill>
                <a:highlight>
                  <a:srgbClr val="FFFFFF"/>
                </a:highlight>
                <a:latin typeface="Libre Franklin"/>
                <a:ea typeface="Libre Franklin"/>
                <a:cs typeface="Libre Franklin"/>
                <a:sym typeface="Libre Franklin"/>
              </a:rPr>
              <a:t>Wu, Ye E., et al. "Genome-wide, integrative analysis implicates microRNA dysregulation in autism spectrum disorder." </a:t>
            </a:r>
            <a:r>
              <a:rPr lang="en" sz="500" i="1">
                <a:solidFill>
                  <a:srgbClr val="222222"/>
                </a:solidFill>
                <a:highlight>
                  <a:srgbClr val="FFFFFF"/>
                </a:highlight>
                <a:latin typeface="Libre Franklin"/>
                <a:ea typeface="Libre Franklin"/>
                <a:cs typeface="Libre Franklin"/>
                <a:sym typeface="Libre Franklin"/>
              </a:rPr>
              <a:t>Nature neuroscience</a:t>
            </a:r>
            <a:r>
              <a:rPr lang="en" sz="500">
                <a:solidFill>
                  <a:srgbClr val="222222"/>
                </a:solidFill>
                <a:highlight>
                  <a:srgbClr val="FFFFFF"/>
                </a:highlight>
                <a:latin typeface="Libre Franklin"/>
                <a:ea typeface="Libre Franklin"/>
                <a:cs typeface="Libre Franklin"/>
                <a:sym typeface="Libre Franklin"/>
              </a:rPr>
              <a:t> 19.11 (2016): 1463.</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solidFill>
                  <a:srgbClr val="222222"/>
                </a:solidFill>
                <a:highlight>
                  <a:srgbClr val="FFFFFF"/>
                </a:highlight>
                <a:latin typeface="Libre Franklin"/>
                <a:ea typeface="Libre Franklin"/>
                <a:cs typeface="Libre Franklin"/>
                <a:sym typeface="Libre Franklin"/>
              </a:rPr>
              <a:t>Loke, Yuk Jing, Anthony John Hannan, and Jeffrey Mark Craig. "The role of epigenetic change in autism spectrum disorders." </a:t>
            </a:r>
            <a:r>
              <a:rPr lang="en" sz="500" i="1">
                <a:solidFill>
                  <a:srgbClr val="222222"/>
                </a:solidFill>
                <a:highlight>
                  <a:srgbClr val="FFFFFF"/>
                </a:highlight>
                <a:latin typeface="Libre Franklin"/>
                <a:ea typeface="Libre Franklin"/>
                <a:cs typeface="Libre Franklin"/>
                <a:sym typeface="Libre Franklin"/>
              </a:rPr>
              <a:t>Frontiers in neurology</a:t>
            </a:r>
            <a:r>
              <a:rPr lang="en" sz="500">
                <a:solidFill>
                  <a:srgbClr val="222222"/>
                </a:solidFill>
                <a:highlight>
                  <a:srgbClr val="FFFFFF"/>
                </a:highlight>
                <a:latin typeface="Libre Franklin"/>
                <a:ea typeface="Libre Franklin"/>
                <a:cs typeface="Libre Franklin"/>
                <a:sym typeface="Libre Franklin"/>
              </a:rPr>
              <a:t> 6 (2015): 107.</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solidFill>
                  <a:srgbClr val="222222"/>
                </a:solidFill>
                <a:highlight>
                  <a:srgbClr val="FFFFFF"/>
                </a:highlight>
                <a:latin typeface="Libre Franklin"/>
                <a:ea typeface="Libre Franklin"/>
                <a:cs typeface="Libre Franklin"/>
                <a:sym typeface="Libre Franklin"/>
              </a:rPr>
              <a:t>Vargason, Troy, et al. "Towards a Multivariate Biomarker-based Diagnosis of Autism Spectrum Disorder: Review and Discussion of Recent Advancements." </a:t>
            </a:r>
            <a:r>
              <a:rPr lang="en" sz="500" i="1">
                <a:solidFill>
                  <a:srgbClr val="222222"/>
                </a:solidFill>
                <a:highlight>
                  <a:srgbClr val="FFFFFF"/>
                </a:highlight>
                <a:latin typeface="Libre Franklin"/>
                <a:ea typeface="Libre Franklin"/>
                <a:cs typeface="Libre Franklin"/>
                <a:sym typeface="Libre Franklin"/>
              </a:rPr>
              <a:t>Seminars in Pediatric Neurology</a:t>
            </a:r>
            <a:r>
              <a:rPr lang="en" sz="500">
                <a:solidFill>
                  <a:srgbClr val="222222"/>
                </a:solidFill>
                <a:highlight>
                  <a:srgbClr val="FFFFFF"/>
                </a:highlight>
                <a:latin typeface="Libre Franklin"/>
                <a:ea typeface="Libre Franklin"/>
                <a:cs typeface="Libre Franklin"/>
                <a:sym typeface="Libre Franklin"/>
              </a:rPr>
              <a:t>. WB Saunders, 2020.</a:t>
            </a:r>
            <a:endParaRPr sz="500">
              <a:latin typeface="Libre Franklin"/>
              <a:ea typeface="Libre Franklin"/>
              <a:cs typeface="Libre Franklin"/>
              <a:sym typeface="Libre Franklin"/>
            </a:endParaRPr>
          </a:p>
        </p:txBody>
      </p:sp>
      <p:sp>
        <p:nvSpPr>
          <p:cNvPr id="123" name="Google Shape;123;p17"/>
          <p:cNvSpPr txBox="1"/>
          <p:nvPr/>
        </p:nvSpPr>
        <p:spPr>
          <a:xfrm>
            <a:off x="350275" y="1018675"/>
            <a:ext cx="8344500" cy="507900"/>
          </a:xfrm>
          <a:prstGeom prst="rect">
            <a:avLst/>
          </a:prstGeom>
          <a:noFill/>
          <a:ln>
            <a:noFill/>
          </a:ln>
        </p:spPr>
        <p:txBody>
          <a:bodyPr spcFirstLastPara="1" wrap="square" lIns="91425" tIns="91425" rIns="91425" bIns="91425" anchor="t" anchorCtr="0">
            <a:noAutofit/>
          </a:bodyPr>
          <a:lstStyle/>
          <a:p>
            <a:pPr marL="0" marR="0" lvl="0" indent="0" algn="l" rtl="0">
              <a:lnSpc>
                <a:spcPct val="130000"/>
              </a:lnSpc>
              <a:spcBef>
                <a:spcPts val="0"/>
              </a:spcBef>
              <a:spcAft>
                <a:spcPts val="0"/>
              </a:spcAft>
              <a:buNone/>
            </a:pPr>
            <a:r>
              <a:rPr lang="en" sz="1000">
                <a:latin typeface="Libre Franklin"/>
                <a:ea typeface="Libre Franklin"/>
                <a:cs typeface="Libre Franklin"/>
                <a:sym typeface="Libre Franklin"/>
              </a:rPr>
              <a:t>Clarifi i</a:t>
            </a:r>
            <a:r>
              <a:rPr lang="en" sz="1000" i="0" u="none" strike="noStrike" cap="none">
                <a:latin typeface="Libre Franklin"/>
                <a:ea typeface="Libre Franklin"/>
                <a:cs typeface="Libre Franklin"/>
                <a:sym typeface="Libre Franklin"/>
              </a:rPr>
              <a:t>dentifies and quantifies abundance levels of non-coding RNA (e.g, microRNA, </a:t>
            </a:r>
            <a:r>
              <a:rPr lang="en" sz="1000">
                <a:latin typeface="Libre Franklin"/>
                <a:ea typeface="Libre Franklin"/>
                <a:cs typeface="Libre Franklin"/>
                <a:sym typeface="Libre Franklin"/>
              </a:rPr>
              <a:t>pi</a:t>
            </a:r>
            <a:r>
              <a:rPr lang="en" sz="1000" i="0" u="none" strike="noStrike" cap="none">
                <a:latin typeface="Libre Franklin"/>
                <a:ea typeface="Libre Franklin"/>
                <a:cs typeface="Libre Franklin"/>
                <a:sym typeface="Libre Franklin"/>
              </a:rPr>
              <a:t>RNA, </a:t>
            </a:r>
            <a:r>
              <a:rPr lang="en" sz="1000">
                <a:latin typeface="Libre Franklin"/>
                <a:ea typeface="Libre Franklin"/>
                <a:cs typeface="Libre Franklin"/>
                <a:sym typeface="Libre Franklin"/>
              </a:rPr>
              <a:t>snoRNA) and </a:t>
            </a:r>
            <a:r>
              <a:rPr lang="en" sz="1000" i="0" u="none" strike="noStrike" cap="none">
                <a:latin typeface="Libre Franklin"/>
                <a:ea typeface="Libre Franklin"/>
                <a:cs typeface="Libre Franklin"/>
                <a:sym typeface="Libre Franklin"/>
              </a:rPr>
              <a:t>microbial taxa identified by RNA</a:t>
            </a:r>
            <a:r>
              <a:rPr lang="en" sz="1000">
                <a:latin typeface="Libre Franklin"/>
                <a:ea typeface="Libre Franklin"/>
                <a:cs typeface="Libre Franklin"/>
                <a:sym typeface="Libre Franklin"/>
              </a:rPr>
              <a:t>.</a:t>
            </a:r>
            <a:endParaRPr sz="1000" i="0" u="none" strike="noStrike" cap="none">
              <a:latin typeface="Libre Franklin"/>
              <a:ea typeface="Libre Franklin"/>
              <a:cs typeface="Libre Franklin"/>
              <a:sym typeface="Libre Franklin"/>
            </a:endParaRPr>
          </a:p>
        </p:txBody>
      </p:sp>
      <p:sp>
        <p:nvSpPr>
          <p:cNvPr id="124" name="Google Shape;124;p17"/>
          <p:cNvSpPr txBox="1"/>
          <p:nvPr/>
        </p:nvSpPr>
        <p:spPr>
          <a:xfrm>
            <a:off x="5703465" y="2149177"/>
            <a:ext cx="2538600" cy="1555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600"/>
              </a:spcBef>
              <a:spcAft>
                <a:spcPts val="0"/>
              </a:spcAft>
              <a:buClr>
                <a:srgbClr val="000000"/>
              </a:buClr>
              <a:buSzPts val="1100"/>
              <a:buFont typeface="Arial"/>
              <a:buNone/>
            </a:pPr>
            <a:r>
              <a:rPr lang="en" sz="800">
                <a:solidFill>
                  <a:srgbClr val="000000"/>
                </a:solidFill>
                <a:latin typeface="Libre Franklin"/>
                <a:ea typeface="Libre Franklin"/>
                <a:cs typeface="Libre Franklin"/>
                <a:sym typeface="Libre Franklin"/>
              </a:rPr>
              <a:t>Epigenetic mechanisms have been implicated in the pathophysiology of ASD</a:t>
            </a:r>
            <a:r>
              <a:rPr lang="en" sz="800" baseline="30000">
                <a:solidFill>
                  <a:srgbClr val="000000"/>
                </a:solidFill>
                <a:latin typeface="Libre Franklin"/>
                <a:ea typeface="Libre Franklin"/>
                <a:cs typeface="Libre Franklin"/>
                <a:sym typeface="Libre Franklin"/>
              </a:rPr>
              <a:t>1</a:t>
            </a:r>
            <a:r>
              <a:rPr lang="en" sz="800">
                <a:solidFill>
                  <a:srgbClr val="000000"/>
                </a:solidFill>
                <a:latin typeface="Libre Franklin"/>
                <a:ea typeface="Libre Franklin"/>
                <a:cs typeface="Libre Franklin"/>
                <a:sym typeface="Libre Franklin"/>
              </a:rPr>
              <a:t>.</a:t>
            </a:r>
            <a:r>
              <a:rPr lang="en" sz="800">
                <a:latin typeface="Libre Franklin"/>
                <a:ea typeface="Libre Franklin"/>
                <a:cs typeface="Libre Franklin"/>
                <a:sym typeface="Libre Franklin"/>
              </a:rPr>
              <a:t> </a:t>
            </a:r>
            <a:r>
              <a:rPr lang="en" sz="800">
                <a:solidFill>
                  <a:srgbClr val="000000"/>
                </a:solidFill>
                <a:latin typeface="Libre Franklin"/>
                <a:ea typeface="Libre Franklin"/>
                <a:cs typeface="Libre Franklin"/>
                <a:sym typeface="Libre Franklin"/>
              </a:rPr>
              <a:t>Epigenetic</a:t>
            </a:r>
            <a:r>
              <a:rPr lang="en" sz="800">
                <a:latin typeface="Libre Franklin"/>
                <a:ea typeface="Libre Franklin"/>
                <a:cs typeface="Libre Franklin"/>
                <a:sym typeface="Libre Franklin"/>
              </a:rPr>
              <a:t> molecules, such as non-coding RNA,</a:t>
            </a:r>
            <a:r>
              <a:rPr lang="en" sz="800">
                <a:solidFill>
                  <a:srgbClr val="000000"/>
                </a:solidFill>
                <a:latin typeface="Libre Franklin"/>
                <a:ea typeface="Libre Franklin"/>
                <a:cs typeface="Libre Franklin"/>
                <a:sym typeface="Libre Franklin"/>
              </a:rPr>
              <a:t> influence</a:t>
            </a:r>
            <a:r>
              <a:rPr lang="en" sz="800">
                <a:latin typeface="Libre Franklin"/>
                <a:ea typeface="Libre Franklin"/>
                <a:cs typeface="Libre Franklin"/>
                <a:sym typeface="Libre Franklin"/>
              </a:rPr>
              <a:t> </a:t>
            </a:r>
            <a:r>
              <a:rPr lang="en" sz="800">
                <a:solidFill>
                  <a:srgbClr val="000000"/>
                </a:solidFill>
                <a:latin typeface="Libre Franklin"/>
                <a:ea typeface="Libre Franklin"/>
                <a:cs typeface="Libre Franklin"/>
                <a:sym typeface="Libre Franklin"/>
              </a:rPr>
              <a:t>gene expression in response to environmental or other factors without changing the underlying DNA sequence</a:t>
            </a:r>
            <a:r>
              <a:rPr lang="en" sz="800" baseline="30000">
                <a:solidFill>
                  <a:srgbClr val="000000"/>
                </a:solidFill>
                <a:latin typeface="Libre Franklin"/>
                <a:ea typeface="Libre Franklin"/>
                <a:cs typeface="Libre Franklin"/>
                <a:sym typeface="Libre Franklin"/>
              </a:rPr>
              <a:t>2</a:t>
            </a:r>
            <a:r>
              <a:rPr lang="en" sz="800">
                <a:solidFill>
                  <a:srgbClr val="000000"/>
                </a:solidFill>
                <a:latin typeface="Libre Franklin"/>
                <a:ea typeface="Libre Franklin"/>
                <a:cs typeface="Libre Franklin"/>
                <a:sym typeface="Libre Franklin"/>
              </a:rPr>
              <a:t>.</a:t>
            </a:r>
            <a:r>
              <a:rPr lang="en" sz="800">
                <a:latin typeface="Libre Franklin"/>
                <a:ea typeface="Libre Franklin"/>
                <a:cs typeface="Libre Franklin"/>
                <a:sym typeface="Libre Franklin"/>
              </a:rPr>
              <a:t> </a:t>
            </a:r>
            <a:endParaRPr sz="800">
              <a:latin typeface="Libre Franklin"/>
              <a:ea typeface="Libre Franklin"/>
              <a:cs typeface="Libre Franklin"/>
              <a:sym typeface="Libre Franklin"/>
            </a:endParaRPr>
          </a:p>
          <a:p>
            <a:pPr marL="0" lvl="0" indent="0" algn="l" rtl="0">
              <a:lnSpc>
                <a:spcPct val="115000"/>
              </a:lnSpc>
              <a:spcBef>
                <a:spcPts val="600"/>
              </a:spcBef>
              <a:spcAft>
                <a:spcPts val="0"/>
              </a:spcAft>
              <a:buClr>
                <a:srgbClr val="000000"/>
              </a:buClr>
              <a:buSzPts val="1100"/>
              <a:buFont typeface="Arial"/>
              <a:buNone/>
            </a:pPr>
            <a:r>
              <a:rPr lang="en" sz="800">
                <a:solidFill>
                  <a:schemeClr val="dk1"/>
                </a:solidFill>
                <a:latin typeface="Libre Franklin"/>
                <a:ea typeface="Libre Franklin"/>
                <a:cs typeface="Libre Franklin"/>
                <a:sym typeface="Libre Franklin"/>
              </a:rPr>
              <a:t>Salivary RNA measurement represents a novel, non-invasive approach to accurately identify children with ASD</a:t>
            </a:r>
            <a:r>
              <a:rPr lang="en" sz="800" baseline="30000">
                <a:solidFill>
                  <a:schemeClr val="dk1"/>
                </a:solidFill>
                <a:latin typeface="Libre Franklin"/>
                <a:ea typeface="Libre Franklin"/>
                <a:cs typeface="Libre Franklin"/>
                <a:sym typeface="Libre Franklin"/>
              </a:rPr>
              <a:t>3</a:t>
            </a:r>
            <a:r>
              <a:rPr lang="en" sz="800">
                <a:solidFill>
                  <a:schemeClr val="dk1"/>
                </a:solidFill>
                <a:latin typeface="Libre Franklin"/>
                <a:ea typeface="Libre Franklin"/>
                <a:cs typeface="Libre Franklin"/>
                <a:sym typeface="Libre Franklin"/>
              </a:rPr>
              <a:t>.</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600"/>
              </a:spcBef>
              <a:spcAft>
                <a:spcPts val="0"/>
              </a:spcAft>
              <a:buClr>
                <a:srgbClr val="000000"/>
              </a:buClr>
              <a:buSzPts val="1100"/>
              <a:buFont typeface="Arial"/>
              <a:buNone/>
            </a:pPr>
            <a:endParaRPr sz="800">
              <a:latin typeface="Libre Franklin"/>
              <a:ea typeface="Libre Franklin"/>
              <a:cs typeface="Libre Franklin"/>
              <a:sym typeface="Libre Franklin"/>
            </a:endParaRPr>
          </a:p>
          <a:p>
            <a:pPr marL="0" lvl="0" indent="0" algn="l" rtl="0">
              <a:lnSpc>
                <a:spcPct val="115000"/>
              </a:lnSpc>
              <a:spcBef>
                <a:spcPts val="600"/>
              </a:spcBef>
              <a:spcAft>
                <a:spcPts val="0"/>
              </a:spcAft>
              <a:buClr>
                <a:srgbClr val="000000"/>
              </a:buClr>
              <a:buSzPts val="1100"/>
              <a:buFont typeface="Arial"/>
              <a:buNone/>
            </a:pPr>
            <a:endParaRPr sz="800">
              <a:latin typeface="Libre Franklin"/>
              <a:ea typeface="Libre Franklin"/>
              <a:cs typeface="Libre Franklin"/>
              <a:sym typeface="Libre Franklin"/>
            </a:endParaRPr>
          </a:p>
          <a:p>
            <a:pPr marL="0" lvl="0" indent="0" algn="l" rtl="0">
              <a:lnSpc>
                <a:spcPct val="115000"/>
              </a:lnSpc>
              <a:spcBef>
                <a:spcPts val="600"/>
              </a:spcBef>
              <a:spcAft>
                <a:spcPts val="0"/>
              </a:spcAft>
              <a:buClr>
                <a:srgbClr val="000000"/>
              </a:buClr>
              <a:buSzPts val="1100"/>
              <a:buFont typeface="Arial"/>
              <a:buNone/>
            </a:pPr>
            <a:endParaRPr sz="800">
              <a:latin typeface="Libre Franklin"/>
              <a:ea typeface="Libre Franklin"/>
              <a:cs typeface="Libre Franklin"/>
              <a:sym typeface="Libre Franklin"/>
            </a:endParaRPr>
          </a:p>
        </p:txBody>
      </p:sp>
      <p:cxnSp>
        <p:nvCxnSpPr>
          <p:cNvPr id="125" name="Google Shape;125;p17"/>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126" name="Google Shape;126;p17"/>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5</a:t>
            </a:fld>
            <a:endParaRPr sz="700">
              <a:latin typeface="Libre Franklin"/>
              <a:ea typeface="Libre Franklin"/>
              <a:cs typeface="Libre Franklin"/>
              <a:sym typeface="Libre Franklin"/>
            </a:endParaRPr>
          </a:p>
        </p:txBody>
      </p:sp>
      <p:sp>
        <p:nvSpPr>
          <p:cNvPr id="127" name="Google Shape;127;p17"/>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pic>
        <p:nvPicPr>
          <p:cNvPr id="128" name="Google Shape;128;p17"/>
          <p:cNvPicPr preferRelativeResize="0"/>
          <p:nvPr/>
        </p:nvPicPr>
        <p:blipFill>
          <a:blip r:embed="rId3">
            <a:alphaModFix/>
          </a:blip>
          <a:stretch>
            <a:fillRect/>
          </a:stretch>
        </p:blipFill>
        <p:spPr>
          <a:xfrm>
            <a:off x="996165" y="2031254"/>
            <a:ext cx="3904579" cy="2139876"/>
          </a:xfrm>
          <a:prstGeom prst="rect">
            <a:avLst/>
          </a:prstGeom>
          <a:noFill/>
          <a:ln>
            <a:noFill/>
          </a:ln>
        </p:spPr>
      </p:pic>
      <p:sp>
        <p:nvSpPr>
          <p:cNvPr id="129" name="Google Shape;129;p17"/>
          <p:cNvSpPr txBox="1"/>
          <p:nvPr/>
        </p:nvSpPr>
        <p:spPr>
          <a:xfrm>
            <a:off x="812598" y="1687028"/>
            <a:ext cx="1222200" cy="2778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700">
                <a:solidFill>
                  <a:srgbClr val="37474F"/>
                </a:solidFill>
                <a:latin typeface="Libre Franklin SemiBold"/>
                <a:ea typeface="Libre Franklin SemiBold"/>
                <a:cs typeface="Libre Franklin SemiBold"/>
                <a:sym typeface="Libre Franklin SemiBold"/>
              </a:rPr>
              <a:t>DNA</a:t>
            </a:r>
            <a:endParaRPr sz="700">
              <a:solidFill>
                <a:srgbClr val="37474F"/>
              </a:solidFill>
              <a:latin typeface="Libre Franklin SemiBold"/>
              <a:ea typeface="Libre Franklin SemiBold"/>
              <a:cs typeface="Libre Franklin SemiBold"/>
              <a:sym typeface="Libre Franklin SemiBold"/>
            </a:endParaRPr>
          </a:p>
          <a:p>
            <a:pPr marL="0" lvl="0" indent="0" algn="ctr" rtl="0">
              <a:lnSpc>
                <a:spcPct val="115000"/>
              </a:lnSpc>
              <a:spcBef>
                <a:spcPts val="0"/>
              </a:spcBef>
              <a:spcAft>
                <a:spcPts val="0"/>
              </a:spcAft>
              <a:buNone/>
            </a:pPr>
            <a:r>
              <a:rPr lang="en" sz="700">
                <a:solidFill>
                  <a:srgbClr val="37474F"/>
                </a:solidFill>
                <a:latin typeface="Libre Franklin"/>
                <a:ea typeface="Libre Franklin"/>
                <a:cs typeface="Libre Franklin"/>
                <a:sym typeface="Libre Franklin"/>
              </a:rPr>
              <a:t>database of</a:t>
            </a:r>
            <a:br>
              <a:rPr lang="en" sz="700">
                <a:solidFill>
                  <a:srgbClr val="37474F"/>
                </a:solidFill>
                <a:latin typeface="Libre Franklin"/>
                <a:ea typeface="Libre Franklin"/>
                <a:cs typeface="Libre Franklin"/>
                <a:sym typeface="Libre Franklin"/>
              </a:rPr>
            </a:br>
            <a:r>
              <a:rPr lang="en" sz="700">
                <a:solidFill>
                  <a:srgbClr val="37474F"/>
                </a:solidFill>
                <a:latin typeface="Libre Franklin"/>
                <a:ea typeface="Libre Franklin"/>
                <a:cs typeface="Libre Franklin"/>
                <a:sym typeface="Libre Franklin"/>
              </a:rPr>
              <a:t> instructions</a:t>
            </a:r>
            <a:endParaRPr sz="700">
              <a:solidFill>
                <a:srgbClr val="37474F"/>
              </a:solidFill>
              <a:latin typeface="Libre Franklin"/>
              <a:ea typeface="Libre Franklin"/>
              <a:cs typeface="Libre Franklin"/>
              <a:sym typeface="Libre Franklin"/>
            </a:endParaRPr>
          </a:p>
        </p:txBody>
      </p:sp>
      <p:sp>
        <p:nvSpPr>
          <p:cNvPr id="130" name="Google Shape;130;p17"/>
          <p:cNvSpPr txBox="1"/>
          <p:nvPr/>
        </p:nvSpPr>
        <p:spPr>
          <a:xfrm>
            <a:off x="2720860" y="3266705"/>
            <a:ext cx="981600" cy="2778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None/>
            </a:pPr>
            <a:r>
              <a:rPr lang="en" sz="700">
                <a:solidFill>
                  <a:srgbClr val="37474F"/>
                </a:solidFill>
                <a:latin typeface="Libre Franklin SemiBold"/>
                <a:ea typeface="Libre Franklin SemiBold"/>
                <a:cs typeface="Libre Franklin SemiBold"/>
                <a:sym typeface="Libre Franklin SemiBold"/>
              </a:rPr>
              <a:t>Non-coding RNA</a:t>
            </a:r>
            <a:endParaRPr sz="700">
              <a:solidFill>
                <a:srgbClr val="37474F"/>
              </a:solidFill>
              <a:latin typeface="Libre Franklin"/>
              <a:ea typeface="Libre Franklin"/>
              <a:cs typeface="Libre Franklin"/>
              <a:sym typeface="Libre Franklin"/>
            </a:endParaRPr>
          </a:p>
          <a:p>
            <a:pPr marL="0" lvl="0" indent="0" algn="ctr" rtl="0">
              <a:lnSpc>
                <a:spcPct val="130000"/>
              </a:lnSpc>
              <a:spcBef>
                <a:spcPts val="0"/>
              </a:spcBef>
              <a:spcAft>
                <a:spcPts val="0"/>
              </a:spcAft>
              <a:buNone/>
            </a:pPr>
            <a:r>
              <a:rPr lang="en" sz="700">
                <a:solidFill>
                  <a:srgbClr val="37474F"/>
                </a:solidFill>
                <a:latin typeface="Libre Franklin"/>
                <a:ea typeface="Libre Franklin"/>
                <a:cs typeface="Libre Franklin"/>
                <a:sym typeface="Libre Franklin"/>
              </a:rPr>
              <a:t>regulators</a:t>
            </a:r>
            <a:endParaRPr sz="700">
              <a:solidFill>
                <a:srgbClr val="37474F"/>
              </a:solidFill>
              <a:latin typeface="Libre Franklin"/>
              <a:ea typeface="Libre Franklin"/>
              <a:cs typeface="Libre Franklin"/>
              <a:sym typeface="Libre Franklin"/>
            </a:endParaRPr>
          </a:p>
        </p:txBody>
      </p:sp>
      <p:sp>
        <p:nvSpPr>
          <p:cNvPr id="131" name="Google Shape;131;p17"/>
          <p:cNvSpPr txBox="1"/>
          <p:nvPr/>
        </p:nvSpPr>
        <p:spPr>
          <a:xfrm>
            <a:off x="1921392" y="1687028"/>
            <a:ext cx="981600" cy="2778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700">
                <a:solidFill>
                  <a:srgbClr val="37474F"/>
                </a:solidFill>
                <a:latin typeface="Libre Franklin SemiBold"/>
                <a:ea typeface="Libre Franklin SemiBold"/>
                <a:cs typeface="Libre Franklin SemiBold"/>
                <a:sym typeface="Libre Franklin SemiBold"/>
              </a:rPr>
              <a:t>RNA</a:t>
            </a:r>
            <a:endParaRPr sz="700">
              <a:solidFill>
                <a:srgbClr val="37474F"/>
              </a:solidFill>
              <a:latin typeface="Libre Franklin SemiBold"/>
              <a:ea typeface="Libre Franklin SemiBold"/>
              <a:cs typeface="Libre Franklin SemiBold"/>
              <a:sym typeface="Libre Franklin SemiBold"/>
            </a:endParaRPr>
          </a:p>
          <a:p>
            <a:pPr marL="0" lvl="0" indent="0" algn="ctr" rtl="0">
              <a:lnSpc>
                <a:spcPct val="115000"/>
              </a:lnSpc>
              <a:spcBef>
                <a:spcPts val="0"/>
              </a:spcBef>
              <a:spcAft>
                <a:spcPts val="0"/>
              </a:spcAft>
              <a:buNone/>
            </a:pPr>
            <a:r>
              <a:rPr lang="en" sz="700">
                <a:solidFill>
                  <a:srgbClr val="37474F"/>
                </a:solidFill>
                <a:latin typeface="Libre Franklin"/>
                <a:ea typeface="Libre Franklin"/>
                <a:cs typeface="Libre Franklin"/>
                <a:sym typeface="Libre Franklin"/>
              </a:rPr>
              <a:t>specific</a:t>
            </a:r>
            <a:br>
              <a:rPr lang="en" sz="700">
                <a:solidFill>
                  <a:srgbClr val="37474F"/>
                </a:solidFill>
                <a:latin typeface="Libre Franklin"/>
                <a:ea typeface="Libre Franklin"/>
                <a:cs typeface="Libre Franklin"/>
                <a:sym typeface="Libre Franklin"/>
              </a:rPr>
            </a:br>
            <a:r>
              <a:rPr lang="en" sz="700">
                <a:solidFill>
                  <a:srgbClr val="37474F"/>
                </a:solidFill>
                <a:latin typeface="Libre Franklin"/>
                <a:ea typeface="Libre Franklin"/>
                <a:cs typeface="Libre Franklin"/>
                <a:sym typeface="Libre Franklin"/>
              </a:rPr>
              <a:t>instructions</a:t>
            </a:r>
            <a:endParaRPr sz="700">
              <a:solidFill>
                <a:srgbClr val="37474F"/>
              </a:solidFill>
              <a:latin typeface="Libre Franklin"/>
              <a:ea typeface="Libre Franklin"/>
              <a:cs typeface="Libre Franklin"/>
              <a:sym typeface="Libre Franklin"/>
            </a:endParaRPr>
          </a:p>
        </p:txBody>
      </p:sp>
      <p:sp>
        <p:nvSpPr>
          <p:cNvPr id="132" name="Google Shape;132;p17"/>
          <p:cNvSpPr txBox="1"/>
          <p:nvPr/>
        </p:nvSpPr>
        <p:spPr>
          <a:xfrm>
            <a:off x="3662338" y="2082296"/>
            <a:ext cx="1174200" cy="277800"/>
          </a:xfrm>
          <a:prstGeom prst="rect">
            <a:avLst/>
          </a:prstGeom>
          <a:noFill/>
          <a:ln>
            <a:noFill/>
          </a:ln>
        </p:spPr>
        <p:txBody>
          <a:bodyPr spcFirstLastPara="1" wrap="square" lIns="0" tIns="0" rIns="0" bIns="0" anchor="t" anchorCtr="0">
            <a:noAutofit/>
          </a:bodyPr>
          <a:lstStyle/>
          <a:p>
            <a:pPr marL="0" lvl="0" indent="0" algn="ctr" rtl="0">
              <a:lnSpc>
                <a:spcPct val="115000"/>
              </a:lnSpc>
              <a:spcBef>
                <a:spcPts val="0"/>
              </a:spcBef>
              <a:spcAft>
                <a:spcPts val="0"/>
              </a:spcAft>
              <a:buNone/>
            </a:pPr>
            <a:r>
              <a:rPr lang="en" sz="700">
                <a:solidFill>
                  <a:srgbClr val="37474F"/>
                </a:solidFill>
                <a:latin typeface="Libre Franklin SemiBold"/>
                <a:ea typeface="Libre Franklin SemiBold"/>
                <a:cs typeface="Libre Franklin SemiBold"/>
                <a:sym typeface="Libre Franklin SemiBold"/>
              </a:rPr>
              <a:t>Protein</a:t>
            </a:r>
            <a:endParaRPr sz="700">
              <a:solidFill>
                <a:srgbClr val="37474F"/>
              </a:solidFill>
              <a:latin typeface="Libre Franklin SemiBold"/>
              <a:ea typeface="Libre Franklin SemiBold"/>
              <a:cs typeface="Libre Franklin SemiBold"/>
              <a:sym typeface="Libre Franklin SemiBold"/>
            </a:endParaRPr>
          </a:p>
          <a:p>
            <a:pPr marL="0" lvl="0" indent="0" algn="ctr" rtl="0">
              <a:lnSpc>
                <a:spcPct val="115000"/>
              </a:lnSpc>
              <a:spcBef>
                <a:spcPts val="0"/>
              </a:spcBef>
              <a:spcAft>
                <a:spcPts val="0"/>
              </a:spcAft>
              <a:buNone/>
            </a:pPr>
            <a:r>
              <a:rPr lang="en" sz="700">
                <a:solidFill>
                  <a:srgbClr val="37474F"/>
                </a:solidFill>
                <a:latin typeface="Libre Franklin"/>
                <a:ea typeface="Libre Franklin"/>
                <a:cs typeface="Libre Franklin"/>
                <a:sym typeface="Libre Franklin"/>
              </a:rPr>
              <a:t>functional product</a:t>
            </a:r>
            <a:endParaRPr sz="700">
              <a:solidFill>
                <a:srgbClr val="37474F"/>
              </a:solidFill>
              <a:latin typeface="Libre Franklin"/>
              <a:ea typeface="Libre Franklin"/>
              <a:cs typeface="Libre Franklin"/>
              <a:sym typeface="Libre Franklin"/>
            </a:endParaRPr>
          </a:p>
        </p:txBody>
      </p:sp>
      <p:cxnSp>
        <p:nvCxnSpPr>
          <p:cNvPr id="133" name="Google Shape;133;p17"/>
          <p:cNvCxnSpPr/>
          <p:nvPr/>
        </p:nvCxnSpPr>
        <p:spPr>
          <a:xfrm>
            <a:off x="1744499" y="2931015"/>
            <a:ext cx="330600" cy="600"/>
          </a:xfrm>
          <a:prstGeom prst="curvedConnector3">
            <a:avLst>
              <a:gd name="adj1" fmla="val 50000"/>
            </a:avLst>
          </a:prstGeom>
          <a:noFill/>
          <a:ln w="9525" cap="flat" cmpd="sng">
            <a:solidFill>
              <a:srgbClr val="37474F"/>
            </a:solidFill>
            <a:prstDash val="solid"/>
            <a:round/>
            <a:headEnd type="oval" w="med" len="med"/>
            <a:tailEnd type="triangle" w="med" len="med"/>
          </a:ln>
        </p:spPr>
      </p:cxnSp>
      <p:cxnSp>
        <p:nvCxnSpPr>
          <p:cNvPr id="134" name="Google Shape;134;p17"/>
          <p:cNvCxnSpPr/>
          <p:nvPr/>
        </p:nvCxnSpPr>
        <p:spPr>
          <a:xfrm>
            <a:off x="2760215" y="2918256"/>
            <a:ext cx="886800" cy="600"/>
          </a:xfrm>
          <a:prstGeom prst="curvedConnector3">
            <a:avLst>
              <a:gd name="adj1" fmla="val 50000"/>
            </a:avLst>
          </a:prstGeom>
          <a:noFill/>
          <a:ln w="9525" cap="flat" cmpd="sng">
            <a:solidFill>
              <a:srgbClr val="37474F"/>
            </a:solidFill>
            <a:prstDash val="solid"/>
            <a:round/>
            <a:headEnd type="oval" w="med" len="med"/>
            <a:tailEnd type="triangle" w="med" len="med"/>
          </a:ln>
        </p:spPr>
      </p:cxnSp>
      <p:cxnSp>
        <p:nvCxnSpPr>
          <p:cNvPr id="135" name="Google Shape;135;p17"/>
          <p:cNvCxnSpPr/>
          <p:nvPr/>
        </p:nvCxnSpPr>
        <p:spPr>
          <a:xfrm rot="-5400000">
            <a:off x="3097274" y="3088818"/>
            <a:ext cx="212700" cy="600"/>
          </a:xfrm>
          <a:prstGeom prst="curvedConnector3">
            <a:avLst>
              <a:gd name="adj1" fmla="val 50000"/>
            </a:avLst>
          </a:prstGeom>
          <a:noFill/>
          <a:ln w="9525" cap="flat" cmpd="sng">
            <a:solidFill>
              <a:srgbClr val="37474F"/>
            </a:solidFill>
            <a:prstDash val="solid"/>
            <a:round/>
            <a:headEnd type="none" w="med" len="med"/>
            <a:tailEnd type="triangle" w="med" len="med"/>
          </a:ln>
        </p:spPr>
      </p:cxnSp>
      <p:cxnSp>
        <p:nvCxnSpPr>
          <p:cNvPr id="136" name="Google Shape;136;p17"/>
          <p:cNvCxnSpPr/>
          <p:nvPr/>
        </p:nvCxnSpPr>
        <p:spPr>
          <a:xfrm>
            <a:off x="5643555" y="2381661"/>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137" name="Google Shape;137;p17"/>
          <p:cNvCxnSpPr/>
          <p:nvPr/>
        </p:nvCxnSpPr>
        <p:spPr>
          <a:xfrm>
            <a:off x="5619755" y="3319480"/>
            <a:ext cx="83700" cy="0"/>
          </a:xfrm>
          <a:prstGeom prst="straightConnector1">
            <a:avLst/>
          </a:prstGeom>
          <a:noFill/>
          <a:ln w="19050" cap="flat" cmpd="sng">
            <a:solidFill>
              <a:srgbClr val="0055B8"/>
            </a:solidFill>
            <a:prstDash val="solid"/>
            <a:round/>
            <a:headEnd type="none" w="med" len="med"/>
            <a:tailEnd type="none" w="med" len="med"/>
          </a:ln>
        </p:spPr>
      </p:cxnSp>
      <p:sp>
        <p:nvSpPr>
          <p:cNvPr id="138" name="Google Shape;138;p17"/>
          <p:cNvSpPr txBox="1"/>
          <p:nvPr/>
        </p:nvSpPr>
        <p:spPr>
          <a:xfrm>
            <a:off x="5539289" y="1911185"/>
            <a:ext cx="2085900" cy="322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600"/>
              </a:spcBef>
              <a:spcAft>
                <a:spcPts val="0"/>
              </a:spcAft>
              <a:buClr>
                <a:schemeClr val="dk1"/>
              </a:buClr>
              <a:buSzPts val="1100"/>
              <a:buFont typeface="Arial"/>
              <a:buNone/>
            </a:pPr>
            <a:r>
              <a:rPr lang="en" sz="800">
                <a:solidFill>
                  <a:schemeClr val="dk1"/>
                </a:solidFill>
                <a:latin typeface="Libre Franklin SemiBold"/>
                <a:ea typeface="Libre Franklin SemiBold"/>
                <a:cs typeface="Libre Franklin SemiBold"/>
                <a:sym typeface="Libre Franklin SemiBold"/>
              </a:rPr>
              <a:t>Why epigenetics in autism?</a:t>
            </a:r>
            <a:endParaRPr sz="800">
              <a:latin typeface="Libre Franklin"/>
              <a:ea typeface="Libre Franklin"/>
              <a:cs typeface="Libre Franklin"/>
              <a:sym typeface="Libre Frankli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cxnSp>
        <p:nvCxnSpPr>
          <p:cNvPr id="143" name="Google Shape;143;p18"/>
          <p:cNvCxnSpPr/>
          <p:nvPr/>
        </p:nvCxnSpPr>
        <p:spPr>
          <a:xfrm>
            <a:off x="3221601" y="3097220"/>
            <a:ext cx="5318400" cy="0"/>
          </a:xfrm>
          <a:prstGeom prst="straightConnector1">
            <a:avLst/>
          </a:prstGeom>
          <a:noFill/>
          <a:ln w="19050" cap="flat" cmpd="sng">
            <a:solidFill>
              <a:srgbClr val="ECEFF1"/>
            </a:solidFill>
            <a:prstDash val="solid"/>
            <a:round/>
            <a:headEnd type="none" w="med" len="med"/>
            <a:tailEnd type="none" w="med" len="med"/>
          </a:ln>
        </p:spPr>
      </p:cxnSp>
      <p:sp>
        <p:nvSpPr>
          <p:cNvPr id="144" name="Google Shape;144;p18"/>
          <p:cNvSpPr/>
          <p:nvPr/>
        </p:nvSpPr>
        <p:spPr>
          <a:xfrm>
            <a:off x="4337643" y="2992225"/>
            <a:ext cx="1260600" cy="210000"/>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8"/>
          <p:cNvSpPr/>
          <p:nvPr/>
        </p:nvSpPr>
        <p:spPr>
          <a:xfrm>
            <a:off x="5598363" y="1956920"/>
            <a:ext cx="3106500" cy="425400"/>
          </a:xfrm>
          <a:prstGeom prst="roundRect">
            <a:avLst>
              <a:gd name="adj" fmla="val 1457"/>
            </a:avLst>
          </a:prstGeom>
          <a:solidFill>
            <a:srgbClr val="FFFFFF"/>
          </a:solidFill>
          <a:ln w="9525" cap="flat" cmpd="sng">
            <a:solidFill>
              <a:srgbClr val="ECEFF1"/>
            </a:solidFill>
            <a:prstDash val="solid"/>
            <a:round/>
            <a:headEnd type="none" w="sm" len="sm"/>
            <a:tailEnd type="none" w="sm" len="sm"/>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8"/>
          <p:cNvSpPr txBox="1"/>
          <p:nvPr/>
        </p:nvSpPr>
        <p:spPr>
          <a:xfrm>
            <a:off x="329366" y="321575"/>
            <a:ext cx="8503200" cy="492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A diagnostic aid for early identification</a:t>
            </a:r>
            <a:endParaRPr sz="2000">
              <a:latin typeface="Libre Franklin Light"/>
              <a:ea typeface="Libre Franklin Light"/>
              <a:cs typeface="Libre Franklin Light"/>
              <a:sym typeface="Libre Franklin Light"/>
            </a:endParaRPr>
          </a:p>
        </p:txBody>
      </p:sp>
      <p:sp>
        <p:nvSpPr>
          <p:cNvPr id="147" name="Google Shape;147;p18"/>
          <p:cNvSpPr txBox="1"/>
          <p:nvPr/>
        </p:nvSpPr>
        <p:spPr>
          <a:xfrm>
            <a:off x="152400" y="4192925"/>
            <a:ext cx="8593200" cy="586500"/>
          </a:xfrm>
          <a:prstGeom prst="rect">
            <a:avLst/>
          </a:prstGeom>
          <a:noFill/>
          <a:ln>
            <a:noFill/>
          </a:ln>
        </p:spPr>
        <p:txBody>
          <a:bodyPr spcFirstLastPara="1" wrap="square" lIns="91425" tIns="45700" rIns="91425" bIns="45700" anchor="b" anchorCtr="0">
            <a:noAutofit/>
          </a:bodyPr>
          <a:lstStyle/>
          <a:p>
            <a:pPr marL="0" marR="0" lvl="0" indent="0" algn="l" rtl="0">
              <a:lnSpc>
                <a:spcPct val="115000"/>
              </a:lnSpc>
              <a:spcBef>
                <a:spcPts val="0"/>
              </a:spcBef>
              <a:spcAft>
                <a:spcPts val="0"/>
              </a:spcAft>
              <a:buNone/>
            </a:pPr>
            <a:endParaRPr sz="500" i="0" u="none" strike="noStrike" cap="none">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Hicks, Steven D., et al. "Validation of a salivary RNA test for childhood autism spectrum disorder." Frontiers in genetics 9 (2018): 534. </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Hicks, Steven D., et al. "Saliva microRNA differentiates children with autism from peers with typical and atypical development." Journal of the American Academy of Child &amp; Adolescent Psychiatry 59.2 (2020): 296-308.</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Hicks, Steven D., et al. "Diurnal oscillations in human salivary microRNA and microbial transcription: Implications for human health and disease." PloS one 13.7 (2018). </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Wagner, Kayla E., et al. "Parent Perspectives Towards Genetic and Epigenetic Testing for Autism Spectrum Disorder." Journal of autism and developmental disorders (2019): 1-12. </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Hicks, Steven D., et al. "Oral microbiome activity in children with autism spectrum disorder." Autism Research 11.9 (2018): 1286-1299. </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Hicks, Steven D., et al. "Salivary miRNA profiles identify children with autism spectrum disorder, correlate with adaptive behavior, and implicate ASD candidate genes involved in neurodevelopment." </a:t>
            </a:r>
            <a:r>
              <a:rPr lang="en" sz="500" i="1">
                <a:latin typeface="Libre Franklin"/>
                <a:ea typeface="Libre Franklin"/>
                <a:cs typeface="Libre Franklin"/>
                <a:sym typeface="Libre Franklin"/>
              </a:rPr>
              <a:t>BMC pediatrics</a:t>
            </a:r>
            <a:r>
              <a:rPr lang="en" sz="500">
                <a:latin typeface="Libre Franklin"/>
                <a:ea typeface="Libre Franklin"/>
                <a:cs typeface="Libre Franklin"/>
                <a:sym typeface="Libre Franklin"/>
              </a:rPr>
              <a:t> 16.1 (2016): 52.</a:t>
            </a:r>
            <a:endParaRPr sz="500">
              <a:latin typeface="Libre Franklin"/>
              <a:ea typeface="Libre Franklin"/>
              <a:cs typeface="Libre Franklin"/>
              <a:sym typeface="Libre Franklin"/>
            </a:endParaRPr>
          </a:p>
          <a:p>
            <a:pPr marL="228600" marR="0" lvl="0" indent="-196850" algn="l" rtl="0">
              <a:lnSpc>
                <a:spcPct val="115000"/>
              </a:lnSpc>
              <a:spcBef>
                <a:spcPts val="0"/>
              </a:spcBef>
              <a:spcAft>
                <a:spcPts val="0"/>
              </a:spcAft>
              <a:buSzPts val="500"/>
              <a:buFont typeface="Libre Franklin"/>
              <a:buAutoNum type="arabicPeriod"/>
            </a:pPr>
            <a:r>
              <a:rPr lang="en" sz="500">
                <a:latin typeface="Libre Franklin"/>
                <a:ea typeface="Libre Franklin"/>
                <a:cs typeface="Libre Franklin"/>
                <a:sym typeface="Libre Franklin"/>
              </a:rPr>
              <a:t>Hicks, Steven D., and Frank A. Middleton. "A comparative review of microRNA expression patterns in autism spectrum disorder." Frontiers in psychiatry 7 (2016): 176.</a:t>
            </a:r>
            <a:endParaRPr sz="500">
              <a:latin typeface="Libre Franklin"/>
              <a:ea typeface="Libre Franklin"/>
              <a:cs typeface="Libre Franklin"/>
              <a:sym typeface="Libre Franklin"/>
            </a:endParaRPr>
          </a:p>
        </p:txBody>
      </p:sp>
      <p:sp>
        <p:nvSpPr>
          <p:cNvPr id="148" name="Google Shape;148;p18"/>
          <p:cNvSpPr txBox="1"/>
          <p:nvPr/>
        </p:nvSpPr>
        <p:spPr>
          <a:xfrm>
            <a:off x="3124992" y="2722676"/>
            <a:ext cx="3110700" cy="20280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None/>
            </a:pPr>
            <a:r>
              <a:rPr lang="en" sz="800">
                <a:solidFill>
                  <a:srgbClr val="1D262B"/>
                </a:solidFill>
                <a:latin typeface="Libre Franklin"/>
                <a:ea typeface="Libre Franklin"/>
                <a:cs typeface="Libre Franklin"/>
                <a:sym typeface="Libre Franklin"/>
              </a:rPr>
              <a:t>Versus the current diagnostic process</a:t>
            </a:r>
            <a:endParaRPr sz="800">
              <a:solidFill>
                <a:srgbClr val="1D262B"/>
              </a:solidFill>
              <a:latin typeface="Libre Franklin"/>
              <a:ea typeface="Libre Franklin"/>
              <a:cs typeface="Libre Franklin"/>
              <a:sym typeface="Libre Franklin"/>
            </a:endParaRPr>
          </a:p>
        </p:txBody>
      </p:sp>
      <p:sp>
        <p:nvSpPr>
          <p:cNvPr id="149" name="Google Shape;149;p18"/>
          <p:cNvSpPr txBox="1"/>
          <p:nvPr/>
        </p:nvSpPr>
        <p:spPr>
          <a:xfrm>
            <a:off x="3261725" y="3372870"/>
            <a:ext cx="903000" cy="4254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600">
                <a:latin typeface="Libre Franklin SemiBold"/>
                <a:ea typeface="Libre Franklin SemiBold"/>
                <a:cs typeface="Libre Franklin SemiBold"/>
                <a:sym typeface="Libre Franklin SemiBold"/>
              </a:rPr>
              <a:t>18 months</a:t>
            </a:r>
            <a:endParaRPr sz="600">
              <a:latin typeface="Libre Franklin SemiBold"/>
              <a:ea typeface="Libre Franklin SemiBold"/>
              <a:cs typeface="Libre Franklin SemiBold"/>
              <a:sym typeface="Libre Franklin SemiBold"/>
            </a:endParaRPr>
          </a:p>
          <a:p>
            <a:pPr marL="0" marR="0" lvl="0" indent="0" algn="l" rtl="0">
              <a:lnSpc>
                <a:spcPct val="115000"/>
              </a:lnSpc>
              <a:spcBef>
                <a:spcPts val="0"/>
              </a:spcBef>
              <a:spcAft>
                <a:spcPts val="0"/>
              </a:spcAft>
              <a:buClr>
                <a:srgbClr val="000000"/>
              </a:buClr>
              <a:buSzPts val="900"/>
              <a:buFont typeface="Arial"/>
              <a:buNone/>
            </a:pPr>
            <a:r>
              <a:rPr lang="en" sz="600">
                <a:latin typeface="Libre Franklin"/>
                <a:ea typeface="Libre Franklin"/>
                <a:cs typeface="Libre Franklin"/>
                <a:sym typeface="Libre Franklin"/>
              </a:rPr>
              <a:t>Well-child visit s</a:t>
            </a:r>
            <a:r>
              <a:rPr lang="en" sz="600" u="none" strike="noStrike" cap="none">
                <a:latin typeface="Libre Franklin"/>
                <a:ea typeface="Libre Franklin"/>
                <a:cs typeface="Libre Franklin"/>
                <a:sym typeface="Libre Franklin"/>
              </a:rPr>
              <a:t>creening tool</a:t>
            </a:r>
            <a:endParaRPr sz="600" u="none" strike="noStrike" cap="none">
              <a:latin typeface="Libre Franklin"/>
              <a:ea typeface="Libre Franklin"/>
              <a:cs typeface="Libre Franklin"/>
              <a:sym typeface="Libre Franklin"/>
            </a:endParaRPr>
          </a:p>
        </p:txBody>
      </p:sp>
      <p:sp>
        <p:nvSpPr>
          <p:cNvPr id="150" name="Google Shape;150;p18"/>
          <p:cNvSpPr txBox="1"/>
          <p:nvPr/>
        </p:nvSpPr>
        <p:spPr>
          <a:xfrm>
            <a:off x="4085100" y="3373466"/>
            <a:ext cx="1454100" cy="2904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600">
                <a:latin typeface="Libre Franklin SemiBold"/>
                <a:ea typeface="Libre Franklin SemiBold"/>
                <a:cs typeface="Libre Franklin SemiBold"/>
                <a:sym typeface="Libre Franklin SemiBold"/>
              </a:rPr>
              <a:t>24 months</a:t>
            </a:r>
            <a:endParaRPr sz="600">
              <a:latin typeface="Libre Franklin SemiBold"/>
              <a:ea typeface="Libre Franklin SemiBold"/>
              <a:cs typeface="Libre Franklin SemiBold"/>
              <a:sym typeface="Libre Franklin SemiBold"/>
            </a:endParaRPr>
          </a:p>
          <a:p>
            <a:pPr marL="0" marR="0" lvl="0" indent="0" algn="l" rtl="0">
              <a:lnSpc>
                <a:spcPct val="115000"/>
              </a:lnSpc>
              <a:spcBef>
                <a:spcPts val="0"/>
              </a:spcBef>
              <a:spcAft>
                <a:spcPts val="0"/>
              </a:spcAft>
              <a:buClr>
                <a:srgbClr val="000000"/>
              </a:buClr>
              <a:buSzPts val="900"/>
              <a:buFont typeface="Arial"/>
              <a:buNone/>
            </a:pPr>
            <a:r>
              <a:rPr lang="en" sz="600">
                <a:latin typeface="Libre Franklin"/>
                <a:ea typeface="Libre Franklin"/>
                <a:cs typeface="Libre Franklin"/>
                <a:sym typeface="Libre Franklin"/>
              </a:rPr>
              <a:t>Well-child visit</a:t>
            </a:r>
            <a:endParaRPr sz="600">
              <a:latin typeface="Libre Franklin"/>
              <a:ea typeface="Libre Franklin"/>
              <a:cs typeface="Libre Franklin"/>
              <a:sym typeface="Libre Franklin"/>
            </a:endParaRPr>
          </a:p>
          <a:p>
            <a:pPr marL="0" marR="0" lvl="0" indent="0" algn="l" rtl="0">
              <a:lnSpc>
                <a:spcPct val="115000"/>
              </a:lnSpc>
              <a:spcBef>
                <a:spcPts val="0"/>
              </a:spcBef>
              <a:spcAft>
                <a:spcPts val="0"/>
              </a:spcAft>
              <a:buClr>
                <a:srgbClr val="000000"/>
              </a:buClr>
              <a:buSzPts val="900"/>
              <a:buFont typeface="Arial"/>
              <a:buNone/>
            </a:pPr>
            <a:r>
              <a:rPr lang="en" sz="600">
                <a:latin typeface="Libre Franklin"/>
                <a:ea typeface="Libre Franklin"/>
                <a:cs typeface="Libre Franklin"/>
                <a:sym typeface="Libre Franklin"/>
              </a:rPr>
              <a:t>screening tool</a:t>
            </a:r>
            <a:endParaRPr sz="600" u="none" strike="noStrike" cap="none">
              <a:latin typeface="Libre Franklin"/>
              <a:ea typeface="Libre Franklin"/>
              <a:cs typeface="Libre Franklin"/>
              <a:sym typeface="Libre Franklin"/>
            </a:endParaRPr>
          </a:p>
        </p:txBody>
      </p:sp>
      <p:sp>
        <p:nvSpPr>
          <p:cNvPr id="151" name="Google Shape;151;p18"/>
          <p:cNvSpPr txBox="1"/>
          <p:nvPr/>
        </p:nvSpPr>
        <p:spPr>
          <a:xfrm>
            <a:off x="6260551" y="3372894"/>
            <a:ext cx="1043700" cy="3786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600">
                <a:latin typeface="Libre Franklin SemiBold"/>
                <a:ea typeface="Libre Franklin SemiBold"/>
                <a:cs typeface="Libre Franklin SemiBold"/>
                <a:sym typeface="Libre Franklin SemiBold"/>
              </a:rPr>
              <a:t>3 to 4 years</a:t>
            </a:r>
            <a:endParaRPr sz="600">
              <a:latin typeface="Libre Franklin SemiBold"/>
              <a:ea typeface="Libre Franklin SemiBold"/>
              <a:cs typeface="Libre Franklin SemiBold"/>
              <a:sym typeface="Libre Franklin SemiBold"/>
            </a:endParaRPr>
          </a:p>
          <a:p>
            <a:pPr marL="0" marR="0" lvl="0" indent="0" algn="l" rtl="0">
              <a:lnSpc>
                <a:spcPct val="115000"/>
              </a:lnSpc>
              <a:spcBef>
                <a:spcPts val="0"/>
              </a:spcBef>
              <a:spcAft>
                <a:spcPts val="0"/>
              </a:spcAft>
              <a:buClr>
                <a:srgbClr val="000000"/>
              </a:buClr>
              <a:buSzPts val="900"/>
              <a:buFont typeface="Arial"/>
              <a:buNone/>
            </a:pPr>
            <a:r>
              <a:rPr lang="en" sz="600">
                <a:latin typeface="Libre Franklin"/>
                <a:ea typeface="Libre Franklin"/>
                <a:cs typeface="Libre Franklin"/>
                <a:sym typeface="Libre Franklin"/>
              </a:rPr>
              <a:t>Diagnostic evaluation</a:t>
            </a:r>
            <a:endParaRPr sz="600" u="none" strike="noStrike" cap="none">
              <a:latin typeface="Libre Franklin"/>
              <a:ea typeface="Libre Franklin"/>
              <a:cs typeface="Libre Franklin"/>
              <a:sym typeface="Libre Franklin"/>
            </a:endParaRPr>
          </a:p>
        </p:txBody>
      </p:sp>
      <p:sp>
        <p:nvSpPr>
          <p:cNvPr id="152" name="Google Shape;152;p18"/>
          <p:cNvSpPr txBox="1"/>
          <p:nvPr/>
        </p:nvSpPr>
        <p:spPr>
          <a:xfrm>
            <a:off x="7829968" y="3373465"/>
            <a:ext cx="853800" cy="3780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600">
                <a:latin typeface="Libre Franklin SemiBold"/>
                <a:ea typeface="Libre Franklin SemiBold"/>
                <a:cs typeface="Libre Franklin SemiBold"/>
                <a:sym typeface="Libre Franklin SemiBold"/>
              </a:rPr>
              <a:t>4 to 5 years</a:t>
            </a:r>
            <a:endParaRPr sz="600">
              <a:latin typeface="Libre Franklin SemiBold"/>
              <a:ea typeface="Libre Franklin SemiBold"/>
              <a:cs typeface="Libre Franklin SemiBold"/>
              <a:sym typeface="Libre Franklin SemiBold"/>
            </a:endParaRPr>
          </a:p>
          <a:p>
            <a:pPr marL="0" marR="0" lvl="0" indent="0" algn="l" rtl="0">
              <a:lnSpc>
                <a:spcPct val="115000"/>
              </a:lnSpc>
              <a:spcBef>
                <a:spcPts val="0"/>
              </a:spcBef>
              <a:spcAft>
                <a:spcPts val="0"/>
              </a:spcAft>
              <a:buClr>
                <a:srgbClr val="000000"/>
              </a:buClr>
              <a:buSzPts val="900"/>
              <a:buFont typeface="Arial"/>
              <a:buNone/>
            </a:pPr>
            <a:r>
              <a:rPr lang="en" sz="600">
                <a:latin typeface="Libre Franklin"/>
                <a:ea typeface="Libre Franklin"/>
                <a:cs typeface="Libre Franklin"/>
                <a:sym typeface="Libre Franklin"/>
              </a:rPr>
              <a:t>Initiate services</a:t>
            </a:r>
            <a:endParaRPr sz="600" u="none" strike="noStrike" cap="none">
              <a:latin typeface="Libre Franklin"/>
              <a:ea typeface="Libre Franklin"/>
              <a:cs typeface="Libre Franklin"/>
              <a:sym typeface="Libre Franklin"/>
            </a:endParaRPr>
          </a:p>
        </p:txBody>
      </p:sp>
      <p:sp>
        <p:nvSpPr>
          <p:cNvPr id="153" name="Google Shape;153;p18"/>
          <p:cNvSpPr/>
          <p:nvPr/>
        </p:nvSpPr>
        <p:spPr>
          <a:xfrm>
            <a:off x="3221465" y="2992220"/>
            <a:ext cx="315600" cy="210000"/>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8"/>
          <p:cNvSpPr/>
          <p:nvPr/>
        </p:nvSpPr>
        <p:spPr>
          <a:xfrm rot="-2700000">
            <a:off x="3464757" y="3022128"/>
            <a:ext cx="150189" cy="150189"/>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8"/>
          <p:cNvSpPr/>
          <p:nvPr/>
        </p:nvSpPr>
        <p:spPr>
          <a:xfrm>
            <a:off x="4022764" y="2992220"/>
            <a:ext cx="315600" cy="210000"/>
          </a:xfrm>
          <a:prstGeom prst="rect">
            <a:avLst/>
          </a:prstGeom>
          <a:solidFill>
            <a:srgbClr val="CFD8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8"/>
          <p:cNvSpPr/>
          <p:nvPr/>
        </p:nvSpPr>
        <p:spPr>
          <a:xfrm rot="-2700000">
            <a:off x="4271481" y="3022128"/>
            <a:ext cx="150189" cy="150189"/>
          </a:xfrm>
          <a:prstGeom prst="rect">
            <a:avLst/>
          </a:prstGeom>
          <a:solidFill>
            <a:srgbClr val="CFD8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57" name="Google Shape;157;p18"/>
          <p:cNvCxnSpPr/>
          <p:nvPr/>
        </p:nvCxnSpPr>
        <p:spPr>
          <a:xfrm rot="10800000">
            <a:off x="3374440" y="3240014"/>
            <a:ext cx="0" cy="132600"/>
          </a:xfrm>
          <a:prstGeom prst="straightConnector1">
            <a:avLst/>
          </a:prstGeom>
          <a:noFill/>
          <a:ln w="9525" cap="flat" cmpd="sng">
            <a:solidFill>
              <a:srgbClr val="000000"/>
            </a:solidFill>
            <a:prstDash val="dot"/>
            <a:round/>
            <a:headEnd type="none" w="med" len="med"/>
            <a:tailEnd type="none" w="med" len="med"/>
          </a:ln>
        </p:spPr>
      </p:cxnSp>
      <p:cxnSp>
        <p:nvCxnSpPr>
          <p:cNvPr id="158" name="Google Shape;158;p18"/>
          <p:cNvCxnSpPr/>
          <p:nvPr/>
        </p:nvCxnSpPr>
        <p:spPr>
          <a:xfrm rot="10800000">
            <a:off x="4190748" y="3240002"/>
            <a:ext cx="0" cy="132600"/>
          </a:xfrm>
          <a:prstGeom prst="straightConnector1">
            <a:avLst/>
          </a:prstGeom>
          <a:noFill/>
          <a:ln w="9525" cap="flat" cmpd="sng">
            <a:solidFill>
              <a:srgbClr val="000000"/>
            </a:solidFill>
            <a:prstDash val="dot"/>
            <a:round/>
            <a:headEnd type="none" w="med" len="med"/>
            <a:tailEnd type="none" w="med" len="med"/>
          </a:ln>
        </p:spPr>
      </p:cxnSp>
      <p:cxnSp>
        <p:nvCxnSpPr>
          <p:cNvPr id="159" name="Google Shape;159;p18"/>
          <p:cNvCxnSpPr/>
          <p:nvPr/>
        </p:nvCxnSpPr>
        <p:spPr>
          <a:xfrm rot="10800000">
            <a:off x="6368370" y="3240002"/>
            <a:ext cx="0" cy="132600"/>
          </a:xfrm>
          <a:prstGeom prst="straightConnector1">
            <a:avLst/>
          </a:prstGeom>
          <a:noFill/>
          <a:ln w="9525" cap="flat" cmpd="sng">
            <a:solidFill>
              <a:srgbClr val="000000"/>
            </a:solidFill>
            <a:prstDash val="dot"/>
            <a:round/>
            <a:headEnd type="none" w="med" len="med"/>
            <a:tailEnd type="none" w="med" len="med"/>
          </a:ln>
        </p:spPr>
      </p:cxnSp>
      <p:cxnSp>
        <p:nvCxnSpPr>
          <p:cNvPr id="160" name="Google Shape;160;p18"/>
          <p:cNvCxnSpPr/>
          <p:nvPr/>
        </p:nvCxnSpPr>
        <p:spPr>
          <a:xfrm rot="10800000">
            <a:off x="7931527" y="3240002"/>
            <a:ext cx="0" cy="132600"/>
          </a:xfrm>
          <a:prstGeom prst="straightConnector1">
            <a:avLst/>
          </a:prstGeom>
          <a:noFill/>
          <a:ln w="9525" cap="flat" cmpd="sng">
            <a:solidFill>
              <a:srgbClr val="000000"/>
            </a:solidFill>
            <a:prstDash val="dot"/>
            <a:round/>
            <a:headEnd type="none" w="med" len="med"/>
            <a:tailEnd type="none" w="med" len="med"/>
          </a:ln>
        </p:spPr>
      </p:cxnSp>
      <p:sp>
        <p:nvSpPr>
          <p:cNvPr id="161" name="Google Shape;161;p18"/>
          <p:cNvSpPr txBox="1"/>
          <p:nvPr/>
        </p:nvSpPr>
        <p:spPr>
          <a:xfrm>
            <a:off x="3125193" y="1244035"/>
            <a:ext cx="1820700" cy="20280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None/>
            </a:pPr>
            <a:r>
              <a:rPr lang="en" sz="1000">
                <a:latin typeface="Libre Franklin"/>
                <a:ea typeface="Libre Franklin"/>
                <a:cs typeface="Libre Franklin"/>
                <a:sym typeface="Libre Franklin"/>
              </a:rPr>
              <a:t>Clarifi process</a:t>
            </a:r>
            <a:endParaRPr sz="1000">
              <a:latin typeface="Libre Franklin"/>
              <a:ea typeface="Libre Franklin"/>
              <a:cs typeface="Libre Franklin"/>
              <a:sym typeface="Libre Franklin"/>
            </a:endParaRPr>
          </a:p>
        </p:txBody>
      </p:sp>
      <p:sp>
        <p:nvSpPr>
          <p:cNvPr id="162" name="Google Shape;162;p18"/>
          <p:cNvSpPr txBox="1"/>
          <p:nvPr/>
        </p:nvSpPr>
        <p:spPr>
          <a:xfrm>
            <a:off x="3261598" y="1906723"/>
            <a:ext cx="1043700" cy="4254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800">
                <a:latin typeface="Libre Franklin SemiBold"/>
                <a:ea typeface="Libre Franklin SemiBold"/>
                <a:cs typeface="Libre Franklin SemiBold"/>
                <a:sym typeface="Libre Franklin SemiBold"/>
              </a:rPr>
              <a:t>18 months</a:t>
            </a:r>
            <a:endParaRPr sz="800">
              <a:latin typeface="Libre Franklin SemiBold"/>
              <a:ea typeface="Libre Franklin SemiBold"/>
              <a:cs typeface="Libre Franklin SemiBold"/>
              <a:sym typeface="Libre Franklin SemiBold"/>
            </a:endParaRPr>
          </a:p>
          <a:p>
            <a:pPr marL="0" lvl="0" indent="0" algn="l" rtl="0">
              <a:lnSpc>
                <a:spcPct val="115000"/>
              </a:lnSpc>
              <a:spcBef>
                <a:spcPts val="0"/>
              </a:spcBef>
              <a:spcAft>
                <a:spcPts val="0"/>
              </a:spcAft>
              <a:buClr>
                <a:schemeClr val="dk1"/>
              </a:buClr>
              <a:buSzPts val="900"/>
              <a:buFont typeface="Arial"/>
              <a:buNone/>
            </a:pPr>
            <a:r>
              <a:rPr lang="en" sz="800">
                <a:latin typeface="Libre Franklin"/>
                <a:ea typeface="Libre Franklin"/>
                <a:cs typeface="Libre Franklin"/>
                <a:sym typeface="Libre Franklin"/>
              </a:rPr>
              <a:t>Well-child visit with Clarifi</a:t>
            </a:r>
            <a:endParaRPr sz="800" u="none" strike="noStrike" cap="none">
              <a:latin typeface="Libre Franklin"/>
              <a:ea typeface="Libre Franklin"/>
              <a:cs typeface="Libre Franklin"/>
              <a:sym typeface="Libre Franklin"/>
            </a:endParaRPr>
          </a:p>
        </p:txBody>
      </p:sp>
      <p:sp>
        <p:nvSpPr>
          <p:cNvPr id="163" name="Google Shape;163;p18"/>
          <p:cNvSpPr txBox="1"/>
          <p:nvPr/>
        </p:nvSpPr>
        <p:spPr>
          <a:xfrm>
            <a:off x="4487009" y="1906717"/>
            <a:ext cx="1667700" cy="2769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800">
                <a:latin typeface="Libre Franklin SemiBold"/>
                <a:ea typeface="Libre Franklin SemiBold"/>
                <a:cs typeface="Libre Franklin SemiBold"/>
                <a:sym typeface="Libre Franklin SemiBold"/>
              </a:rPr>
              <a:t>18 to 24 months</a:t>
            </a:r>
            <a:endParaRPr sz="800">
              <a:latin typeface="Libre Franklin SemiBold"/>
              <a:ea typeface="Libre Franklin SemiBold"/>
              <a:cs typeface="Libre Franklin SemiBold"/>
              <a:sym typeface="Libre Franklin SemiBold"/>
            </a:endParaRPr>
          </a:p>
          <a:p>
            <a:pPr marL="0" marR="0" lvl="0" indent="0" algn="l" rtl="0">
              <a:lnSpc>
                <a:spcPct val="115000"/>
              </a:lnSpc>
              <a:spcBef>
                <a:spcPts val="0"/>
              </a:spcBef>
              <a:spcAft>
                <a:spcPts val="0"/>
              </a:spcAft>
              <a:buClr>
                <a:srgbClr val="000000"/>
              </a:buClr>
              <a:buSzPts val="900"/>
              <a:buFont typeface="Arial"/>
              <a:buNone/>
            </a:pPr>
            <a:r>
              <a:rPr lang="en" sz="800">
                <a:latin typeface="Libre Franklin"/>
                <a:ea typeface="Libre Franklin"/>
                <a:cs typeface="Libre Franklin"/>
                <a:sym typeface="Libre Franklin"/>
              </a:rPr>
              <a:t>Initiate services</a:t>
            </a:r>
            <a:endParaRPr sz="800" u="none" strike="noStrike" cap="none">
              <a:latin typeface="Libre Franklin"/>
              <a:ea typeface="Libre Franklin"/>
              <a:cs typeface="Libre Franklin"/>
              <a:sym typeface="Libre Franklin"/>
            </a:endParaRPr>
          </a:p>
        </p:txBody>
      </p:sp>
      <p:cxnSp>
        <p:nvCxnSpPr>
          <p:cNvPr id="164" name="Google Shape;164;p18"/>
          <p:cNvCxnSpPr/>
          <p:nvPr/>
        </p:nvCxnSpPr>
        <p:spPr>
          <a:xfrm rot="10800000">
            <a:off x="3374321" y="1757427"/>
            <a:ext cx="0" cy="132600"/>
          </a:xfrm>
          <a:prstGeom prst="straightConnector1">
            <a:avLst/>
          </a:prstGeom>
          <a:noFill/>
          <a:ln w="9525" cap="flat" cmpd="sng">
            <a:solidFill>
              <a:srgbClr val="000000"/>
            </a:solidFill>
            <a:prstDash val="dot"/>
            <a:round/>
            <a:headEnd type="none" w="med" len="med"/>
            <a:tailEnd type="none" w="med" len="med"/>
          </a:ln>
        </p:spPr>
      </p:cxnSp>
      <p:cxnSp>
        <p:nvCxnSpPr>
          <p:cNvPr id="165" name="Google Shape;165;p18"/>
          <p:cNvCxnSpPr/>
          <p:nvPr/>
        </p:nvCxnSpPr>
        <p:spPr>
          <a:xfrm rot="10800000">
            <a:off x="4592673" y="1757439"/>
            <a:ext cx="0" cy="132600"/>
          </a:xfrm>
          <a:prstGeom prst="straightConnector1">
            <a:avLst/>
          </a:prstGeom>
          <a:noFill/>
          <a:ln w="9525" cap="flat" cmpd="sng">
            <a:solidFill>
              <a:srgbClr val="000000"/>
            </a:solidFill>
            <a:prstDash val="dot"/>
            <a:round/>
            <a:headEnd type="none" w="med" len="med"/>
            <a:tailEnd type="none" w="med" len="med"/>
          </a:ln>
        </p:spPr>
      </p:cxnSp>
      <p:cxnSp>
        <p:nvCxnSpPr>
          <p:cNvPr id="166" name="Google Shape;166;p18"/>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167" name="Google Shape;167;p18"/>
          <p:cNvSpPr/>
          <p:nvPr/>
        </p:nvSpPr>
        <p:spPr>
          <a:xfrm>
            <a:off x="7137801" y="2992220"/>
            <a:ext cx="1567200" cy="210000"/>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8"/>
          <p:cNvSpPr/>
          <p:nvPr/>
        </p:nvSpPr>
        <p:spPr>
          <a:xfrm>
            <a:off x="5584743" y="2992228"/>
            <a:ext cx="1567200" cy="210000"/>
          </a:xfrm>
          <a:prstGeom prst="rect">
            <a:avLst/>
          </a:prstGeom>
          <a:solidFill>
            <a:srgbClr val="CFD8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8"/>
          <p:cNvSpPr/>
          <p:nvPr/>
        </p:nvSpPr>
        <p:spPr>
          <a:xfrm rot="-2700000">
            <a:off x="7072637" y="3022128"/>
            <a:ext cx="150189" cy="150189"/>
          </a:xfrm>
          <a:prstGeom prst="rect">
            <a:avLst/>
          </a:prstGeom>
          <a:solidFill>
            <a:srgbClr val="CFD8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8"/>
          <p:cNvSpPr/>
          <p:nvPr/>
        </p:nvSpPr>
        <p:spPr>
          <a:xfrm>
            <a:off x="5594368" y="1506112"/>
            <a:ext cx="3110700" cy="210000"/>
          </a:xfrm>
          <a:prstGeom prst="rect">
            <a:avLst/>
          </a:prstGeom>
          <a:solidFill>
            <a:srgbClr val="0055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8"/>
          <p:cNvSpPr/>
          <p:nvPr/>
        </p:nvSpPr>
        <p:spPr>
          <a:xfrm>
            <a:off x="3508605" y="1506163"/>
            <a:ext cx="2085900" cy="210000"/>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8"/>
          <p:cNvSpPr/>
          <p:nvPr/>
        </p:nvSpPr>
        <p:spPr>
          <a:xfrm>
            <a:off x="3221345" y="1506163"/>
            <a:ext cx="315600" cy="210000"/>
          </a:xfrm>
          <a:prstGeom prst="rect">
            <a:avLst/>
          </a:prstGeom>
          <a:solidFill>
            <a:srgbClr val="CFD8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8"/>
          <p:cNvSpPr/>
          <p:nvPr/>
        </p:nvSpPr>
        <p:spPr>
          <a:xfrm rot="-2700000">
            <a:off x="3464638" y="1536072"/>
            <a:ext cx="150189" cy="150189"/>
          </a:xfrm>
          <a:prstGeom prst="rect">
            <a:avLst/>
          </a:prstGeom>
          <a:solidFill>
            <a:srgbClr val="CFD8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8"/>
          <p:cNvSpPr/>
          <p:nvPr/>
        </p:nvSpPr>
        <p:spPr>
          <a:xfrm rot="-2700000">
            <a:off x="5521579" y="1536060"/>
            <a:ext cx="150189" cy="150189"/>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8"/>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6</a:t>
            </a:fld>
            <a:endParaRPr sz="700">
              <a:latin typeface="Libre Franklin"/>
              <a:ea typeface="Libre Franklin"/>
              <a:cs typeface="Libre Franklin"/>
              <a:sym typeface="Libre Franklin"/>
            </a:endParaRPr>
          </a:p>
        </p:txBody>
      </p:sp>
      <p:sp>
        <p:nvSpPr>
          <p:cNvPr id="176" name="Google Shape;176;p18"/>
          <p:cNvSpPr txBox="1"/>
          <p:nvPr/>
        </p:nvSpPr>
        <p:spPr>
          <a:xfrm>
            <a:off x="333150" y="1361383"/>
            <a:ext cx="2085900" cy="2904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500"/>
              </a:spcBef>
              <a:spcAft>
                <a:spcPts val="0"/>
              </a:spcAft>
              <a:buNone/>
            </a:pPr>
            <a:r>
              <a:rPr lang="en" sz="800">
                <a:latin typeface="Libre Franklin SemiBold"/>
                <a:ea typeface="Libre Franklin SemiBold"/>
                <a:cs typeface="Libre Franklin SemiBold"/>
                <a:sym typeface="Libre Franklin SemiBold"/>
              </a:rPr>
              <a:t>Clarifi ASD test development</a:t>
            </a:r>
            <a:endParaRPr sz="800">
              <a:latin typeface="Libre Franklin SemiBold"/>
              <a:ea typeface="Libre Franklin SemiBold"/>
              <a:cs typeface="Libre Franklin SemiBold"/>
              <a:sym typeface="Libre Franklin SemiBold"/>
            </a:endParaRPr>
          </a:p>
        </p:txBody>
      </p:sp>
      <p:sp>
        <p:nvSpPr>
          <p:cNvPr id="177" name="Google Shape;177;p18"/>
          <p:cNvSpPr txBox="1"/>
          <p:nvPr/>
        </p:nvSpPr>
        <p:spPr>
          <a:xfrm>
            <a:off x="511200" y="1544858"/>
            <a:ext cx="1929300" cy="2053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000"/>
              </a:spcBef>
              <a:spcAft>
                <a:spcPts val="0"/>
              </a:spcAft>
              <a:buNone/>
            </a:pPr>
            <a:r>
              <a:rPr lang="en" sz="800">
                <a:solidFill>
                  <a:schemeClr val="dk1"/>
                </a:solidFill>
                <a:latin typeface="Libre Franklin"/>
                <a:ea typeface="Libre Franklin"/>
                <a:cs typeface="Libre Franklin"/>
                <a:sym typeface="Libre Franklin"/>
              </a:rPr>
              <a:t>Saliva-based test</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Intended to be used with children when there is a suspicion of autism (e.g. positive screening results) as early as 18 months</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CLIA-approved laboratory developed test</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Clinical research conducted at SUNY Upstate Medical University and Penn State College of Medicine</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None/>
            </a:pPr>
            <a:endParaRPr sz="800">
              <a:solidFill>
                <a:schemeClr val="dk1"/>
              </a:solidFill>
              <a:latin typeface="Libre Franklin"/>
              <a:ea typeface="Libre Franklin"/>
              <a:cs typeface="Libre Franklin"/>
              <a:sym typeface="Libre Franklin"/>
            </a:endParaRPr>
          </a:p>
        </p:txBody>
      </p:sp>
      <p:cxnSp>
        <p:nvCxnSpPr>
          <p:cNvPr id="178" name="Google Shape;178;p18"/>
          <p:cNvCxnSpPr/>
          <p:nvPr/>
        </p:nvCxnSpPr>
        <p:spPr>
          <a:xfrm>
            <a:off x="439178" y="1780784"/>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179" name="Google Shape;179;p18"/>
          <p:cNvCxnSpPr/>
          <p:nvPr/>
        </p:nvCxnSpPr>
        <p:spPr>
          <a:xfrm>
            <a:off x="439178" y="2052659"/>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180" name="Google Shape;180;p18"/>
          <p:cNvCxnSpPr/>
          <p:nvPr/>
        </p:nvCxnSpPr>
        <p:spPr>
          <a:xfrm>
            <a:off x="439178" y="2740787"/>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181" name="Google Shape;181;p18"/>
          <p:cNvCxnSpPr/>
          <p:nvPr/>
        </p:nvCxnSpPr>
        <p:spPr>
          <a:xfrm>
            <a:off x="439178" y="3147939"/>
            <a:ext cx="83700" cy="0"/>
          </a:xfrm>
          <a:prstGeom prst="straightConnector1">
            <a:avLst/>
          </a:prstGeom>
          <a:noFill/>
          <a:ln w="19050" cap="flat" cmpd="sng">
            <a:solidFill>
              <a:srgbClr val="0055B8"/>
            </a:solidFill>
            <a:prstDash val="solid"/>
            <a:round/>
            <a:headEnd type="none" w="med" len="med"/>
            <a:tailEnd type="none" w="med" len="med"/>
          </a:ln>
        </p:spPr>
      </p:cxnSp>
      <p:sp>
        <p:nvSpPr>
          <p:cNvPr id="182" name="Google Shape;182;p18"/>
          <p:cNvSpPr txBox="1"/>
          <p:nvPr/>
        </p:nvSpPr>
        <p:spPr>
          <a:xfrm>
            <a:off x="5594275" y="2077220"/>
            <a:ext cx="3106500" cy="2121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0"/>
              </a:spcBef>
              <a:spcAft>
                <a:spcPts val="0"/>
              </a:spcAft>
              <a:buClr>
                <a:schemeClr val="dk1"/>
              </a:buClr>
              <a:buSzPts val="1000"/>
              <a:buFont typeface="Arial"/>
              <a:buNone/>
            </a:pPr>
            <a:r>
              <a:rPr lang="en" sz="1000" b="1">
                <a:solidFill>
                  <a:srgbClr val="0055B8"/>
                </a:solidFill>
                <a:latin typeface="Libre Franklin"/>
                <a:ea typeface="Libre Franklin"/>
                <a:cs typeface="Libre Franklin"/>
                <a:sym typeface="Libre Franklin"/>
              </a:rPr>
              <a:t>2+</a:t>
            </a:r>
            <a:r>
              <a:rPr lang="en" sz="1000">
                <a:solidFill>
                  <a:srgbClr val="0055B8"/>
                </a:solidFill>
                <a:latin typeface="Libre Franklin"/>
                <a:ea typeface="Libre Franklin"/>
                <a:cs typeface="Libre Franklin"/>
                <a:sym typeface="Libre Franklin"/>
              </a:rPr>
              <a:t> more years of intervention</a:t>
            </a:r>
            <a:endParaRPr sz="1000">
              <a:solidFill>
                <a:srgbClr val="0055B8"/>
              </a:solidFill>
              <a:latin typeface="Libre Franklin"/>
              <a:ea typeface="Libre Franklin"/>
              <a:cs typeface="Libre Franklin"/>
              <a:sym typeface="Libre Franklin"/>
            </a:endParaRPr>
          </a:p>
        </p:txBody>
      </p:sp>
      <p:cxnSp>
        <p:nvCxnSpPr>
          <p:cNvPr id="183" name="Google Shape;183;p18"/>
          <p:cNvCxnSpPr/>
          <p:nvPr/>
        </p:nvCxnSpPr>
        <p:spPr>
          <a:xfrm rot="-5400000">
            <a:off x="7024252" y="1836208"/>
            <a:ext cx="227700" cy="600"/>
          </a:xfrm>
          <a:prstGeom prst="curvedConnector3">
            <a:avLst>
              <a:gd name="adj1" fmla="val 50000"/>
            </a:avLst>
          </a:prstGeom>
          <a:noFill/>
          <a:ln w="9525" cap="flat" cmpd="sng">
            <a:solidFill>
              <a:srgbClr val="0055B8"/>
            </a:solidFill>
            <a:prstDash val="solid"/>
            <a:round/>
            <a:headEnd type="none" w="med" len="med"/>
            <a:tailEnd type="triangle" w="med" len="med"/>
          </a:ln>
        </p:spPr>
      </p:cxnSp>
      <p:sp>
        <p:nvSpPr>
          <p:cNvPr id="184" name="Google Shape;184;p18"/>
          <p:cNvSpPr/>
          <p:nvPr/>
        </p:nvSpPr>
        <p:spPr>
          <a:xfrm rot="-2700000">
            <a:off x="5521570" y="3022128"/>
            <a:ext cx="150189" cy="150189"/>
          </a:xfrm>
          <a:prstGeom prst="rect">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8"/>
          <p:cNvSpPr txBox="1"/>
          <p:nvPr/>
        </p:nvSpPr>
        <p:spPr>
          <a:xfrm>
            <a:off x="5024725" y="3372875"/>
            <a:ext cx="1043700" cy="425400"/>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rgbClr val="000000"/>
              </a:buClr>
              <a:buSzPts val="900"/>
              <a:buFont typeface="Arial"/>
              <a:buNone/>
            </a:pPr>
            <a:r>
              <a:rPr lang="en" sz="600">
                <a:latin typeface="Libre Franklin SemiBold"/>
                <a:ea typeface="Libre Franklin SemiBold"/>
                <a:cs typeface="Libre Franklin SemiBold"/>
                <a:sym typeface="Libre Franklin SemiBold"/>
              </a:rPr>
              <a:t>24 months to 3 years</a:t>
            </a:r>
            <a:endParaRPr sz="600">
              <a:latin typeface="Libre Franklin SemiBold"/>
              <a:ea typeface="Libre Franklin SemiBold"/>
              <a:cs typeface="Libre Franklin SemiBold"/>
              <a:sym typeface="Libre Franklin SemiBold"/>
            </a:endParaRPr>
          </a:p>
          <a:p>
            <a:pPr marL="0" marR="0" lvl="0" indent="0" algn="l" rtl="0">
              <a:lnSpc>
                <a:spcPct val="115000"/>
              </a:lnSpc>
              <a:spcBef>
                <a:spcPts val="0"/>
              </a:spcBef>
              <a:spcAft>
                <a:spcPts val="0"/>
              </a:spcAft>
              <a:buClr>
                <a:srgbClr val="000000"/>
              </a:buClr>
              <a:buSzPts val="900"/>
              <a:buFont typeface="Arial"/>
              <a:buNone/>
            </a:pPr>
            <a:r>
              <a:rPr lang="en" sz="600">
                <a:latin typeface="Libre Franklin"/>
                <a:ea typeface="Libre Franklin"/>
                <a:cs typeface="Libre Franklin"/>
                <a:sym typeface="Libre Franklin"/>
              </a:rPr>
              <a:t>Referral and wait time for evaluation</a:t>
            </a:r>
            <a:endParaRPr sz="600" u="none" strike="noStrike" cap="none">
              <a:latin typeface="Libre Franklin"/>
              <a:ea typeface="Libre Franklin"/>
              <a:cs typeface="Libre Franklin"/>
              <a:sym typeface="Libre Franklin"/>
            </a:endParaRPr>
          </a:p>
        </p:txBody>
      </p:sp>
      <p:cxnSp>
        <p:nvCxnSpPr>
          <p:cNvPr id="186" name="Google Shape;186;p18"/>
          <p:cNvCxnSpPr/>
          <p:nvPr/>
        </p:nvCxnSpPr>
        <p:spPr>
          <a:xfrm rot="10800000">
            <a:off x="5137440" y="3240014"/>
            <a:ext cx="0" cy="132600"/>
          </a:xfrm>
          <a:prstGeom prst="straightConnector1">
            <a:avLst/>
          </a:prstGeom>
          <a:noFill/>
          <a:ln w="9525" cap="flat" cmpd="sng">
            <a:solidFill>
              <a:srgbClr val="000000"/>
            </a:solidFill>
            <a:prstDash val="dot"/>
            <a:round/>
            <a:headEnd type="none" w="med" len="med"/>
            <a:tailEnd type="none" w="med" len="med"/>
          </a:ln>
        </p:spPr>
      </p:cxnSp>
      <p:sp>
        <p:nvSpPr>
          <p:cNvPr id="187" name="Google Shape;187;p18"/>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9"/>
          <p:cNvSpPr/>
          <p:nvPr/>
        </p:nvSpPr>
        <p:spPr>
          <a:xfrm>
            <a:off x="439175" y="1432775"/>
            <a:ext cx="1952100" cy="1821600"/>
          </a:xfrm>
          <a:prstGeom prst="roundRect">
            <a:avLst>
              <a:gd name="adj" fmla="val 1457"/>
            </a:avLst>
          </a:prstGeom>
          <a:solidFill>
            <a:srgbClr val="FFFFFF"/>
          </a:solidFill>
          <a:ln w="9525" cap="flat" cmpd="sng">
            <a:solidFill>
              <a:srgbClr val="ECEFF1"/>
            </a:solidFill>
            <a:prstDash val="solid"/>
            <a:round/>
            <a:headEnd type="none" w="sm" len="sm"/>
            <a:tailEnd type="none" w="sm" len="sm"/>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93" name="Google Shape;193;p19"/>
          <p:cNvSpPr txBox="1"/>
          <p:nvPr/>
        </p:nvSpPr>
        <p:spPr>
          <a:xfrm>
            <a:off x="329366" y="321575"/>
            <a:ext cx="8503200" cy="492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Clarifi method and workflow</a:t>
            </a:r>
            <a:endParaRPr sz="2000">
              <a:latin typeface="Libre Franklin Light"/>
              <a:ea typeface="Libre Franklin Light"/>
              <a:cs typeface="Libre Franklin Light"/>
              <a:sym typeface="Libre Franklin Light"/>
            </a:endParaRPr>
          </a:p>
        </p:txBody>
      </p:sp>
      <p:cxnSp>
        <p:nvCxnSpPr>
          <p:cNvPr id="194" name="Google Shape;194;p19"/>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195" name="Google Shape;195;p19"/>
          <p:cNvSpPr txBox="1"/>
          <p:nvPr/>
        </p:nvSpPr>
        <p:spPr>
          <a:xfrm>
            <a:off x="593100" y="2227475"/>
            <a:ext cx="1650600" cy="9081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None/>
            </a:pPr>
            <a:r>
              <a:rPr lang="en" sz="700">
                <a:latin typeface="Libre Franklin SemiBold"/>
                <a:ea typeface="Libre Franklin SemiBold"/>
                <a:cs typeface="Libre Franklin SemiBold"/>
                <a:sym typeface="Libre Franklin SemiBold"/>
              </a:rPr>
              <a:t>Patient screens positive</a:t>
            </a:r>
            <a:r>
              <a:rPr lang="en" sz="700">
                <a:latin typeface="Libre Franklin"/>
                <a:ea typeface="Libre Franklin"/>
                <a:cs typeface="Libre Franklin"/>
                <a:sym typeface="Libre Franklin"/>
              </a:rPr>
              <a:t> on autism screening tool (e.g., MCHAT-R-F parent questionnaire)</a:t>
            </a:r>
            <a:endParaRPr sz="700">
              <a:latin typeface="Libre Franklin"/>
              <a:ea typeface="Libre Franklin"/>
              <a:cs typeface="Libre Franklin"/>
              <a:sym typeface="Libre Franklin"/>
            </a:endParaRPr>
          </a:p>
          <a:p>
            <a:pPr marL="0" lvl="0" indent="0" algn="l" rtl="0">
              <a:lnSpc>
                <a:spcPct val="130000"/>
              </a:lnSpc>
              <a:spcBef>
                <a:spcPts val="0"/>
              </a:spcBef>
              <a:spcAft>
                <a:spcPts val="0"/>
              </a:spcAft>
              <a:buNone/>
            </a:pPr>
            <a:endParaRPr sz="700">
              <a:latin typeface="Libre Franklin"/>
              <a:ea typeface="Libre Franklin"/>
              <a:cs typeface="Libre Franklin"/>
              <a:sym typeface="Libre Franklin"/>
            </a:endParaRPr>
          </a:p>
          <a:p>
            <a:pPr marL="0" lvl="0" indent="0" algn="l" rtl="0">
              <a:lnSpc>
                <a:spcPct val="130000"/>
              </a:lnSpc>
              <a:spcBef>
                <a:spcPts val="0"/>
              </a:spcBef>
              <a:spcAft>
                <a:spcPts val="0"/>
              </a:spcAft>
              <a:buClr>
                <a:schemeClr val="dk1"/>
              </a:buClr>
              <a:buSzPts val="1100"/>
              <a:buFont typeface="Arial"/>
              <a:buNone/>
            </a:pPr>
            <a:r>
              <a:rPr lang="en" sz="700">
                <a:solidFill>
                  <a:schemeClr val="dk1"/>
                </a:solidFill>
                <a:latin typeface="Libre Franklin"/>
                <a:ea typeface="Libre Franklin"/>
                <a:cs typeface="Libre Franklin"/>
                <a:sym typeface="Libre Franklin"/>
              </a:rPr>
              <a:t>Health care provider administers</a:t>
            </a:r>
            <a:endParaRPr sz="700">
              <a:solidFill>
                <a:schemeClr val="dk1"/>
              </a:solidFill>
              <a:latin typeface="Libre Franklin"/>
              <a:ea typeface="Libre Franklin"/>
              <a:cs typeface="Libre Franklin"/>
              <a:sym typeface="Libre Franklin"/>
            </a:endParaRPr>
          </a:p>
          <a:p>
            <a:pPr marL="0" lvl="0" indent="0" algn="l" rtl="0">
              <a:lnSpc>
                <a:spcPct val="130000"/>
              </a:lnSpc>
              <a:spcBef>
                <a:spcPts val="0"/>
              </a:spcBef>
              <a:spcAft>
                <a:spcPts val="0"/>
              </a:spcAft>
              <a:buClr>
                <a:schemeClr val="dk1"/>
              </a:buClr>
              <a:buSzPts val="1100"/>
              <a:buFont typeface="Arial"/>
              <a:buNone/>
            </a:pPr>
            <a:r>
              <a:rPr lang="en" sz="700">
                <a:solidFill>
                  <a:schemeClr val="dk1"/>
                </a:solidFill>
                <a:latin typeface="Libre Franklin"/>
                <a:ea typeface="Libre Franklin"/>
                <a:cs typeface="Libre Franklin"/>
                <a:sym typeface="Libre Franklin"/>
              </a:rPr>
              <a:t>the </a:t>
            </a:r>
            <a:r>
              <a:rPr lang="en" sz="700">
                <a:solidFill>
                  <a:schemeClr val="dk1"/>
                </a:solidFill>
                <a:latin typeface="Libre Franklin SemiBold"/>
                <a:ea typeface="Libre Franklin SemiBold"/>
                <a:cs typeface="Libre Franklin SemiBold"/>
                <a:sym typeface="Libre Franklin SemiBold"/>
              </a:rPr>
              <a:t>Clarifi diagnostic aid</a:t>
            </a:r>
            <a:endParaRPr sz="700">
              <a:solidFill>
                <a:schemeClr val="dk1"/>
              </a:solidFill>
              <a:latin typeface="Libre Franklin SemiBold"/>
              <a:ea typeface="Libre Franklin SemiBold"/>
              <a:cs typeface="Libre Franklin SemiBold"/>
              <a:sym typeface="Libre Franklin SemiBold"/>
            </a:endParaRPr>
          </a:p>
          <a:p>
            <a:pPr marL="0" lvl="0" indent="0" algn="l" rtl="0">
              <a:lnSpc>
                <a:spcPct val="130000"/>
              </a:lnSpc>
              <a:spcBef>
                <a:spcPts val="0"/>
              </a:spcBef>
              <a:spcAft>
                <a:spcPts val="0"/>
              </a:spcAft>
              <a:buNone/>
            </a:pPr>
            <a:endParaRPr sz="700">
              <a:latin typeface="Libre Franklin"/>
              <a:ea typeface="Libre Franklin"/>
              <a:cs typeface="Libre Franklin"/>
              <a:sym typeface="Libre Franklin"/>
            </a:endParaRPr>
          </a:p>
        </p:txBody>
      </p:sp>
      <p:sp>
        <p:nvSpPr>
          <p:cNvPr id="196" name="Google Shape;196;p19"/>
          <p:cNvSpPr/>
          <p:nvPr/>
        </p:nvSpPr>
        <p:spPr>
          <a:xfrm>
            <a:off x="2545197" y="1429500"/>
            <a:ext cx="1952100" cy="1064700"/>
          </a:xfrm>
          <a:prstGeom prst="roundRect">
            <a:avLst>
              <a:gd name="adj" fmla="val 1457"/>
            </a:avLst>
          </a:prstGeom>
          <a:solidFill>
            <a:srgbClr val="FFFFFF"/>
          </a:solidFill>
          <a:ln w="9525" cap="flat" cmpd="sng">
            <a:solidFill>
              <a:srgbClr val="ECEFF1"/>
            </a:solidFill>
            <a:prstDash val="solid"/>
            <a:round/>
            <a:headEnd type="none" w="sm" len="sm"/>
            <a:tailEnd type="none" w="sm" len="sm"/>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9"/>
          <p:cNvSpPr txBox="1"/>
          <p:nvPr/>
        </p:nvSpPr>
        <p:spPr>
          <a:xfrm>
            <a:off x="2699111" y="1581900"/>
            <a:ext cx="1650600" cy="3399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None/>
            </a:pPr>
            <a:r>
              <a:rPr lang="en" sz="1000">
                <a:solidFill>
                  <a:srgbClr val="114C99"/>
                </a:solidFill>
                <a:latin typeface="Libre Franklin"/>
                <a:ea typeface="Libre Franklin"/>
                <a:cs typeface="Libre Franklin"/>
                <a:sym typeface="Libre Franklin"/>
              </a:rPr>
              <a:t>Stabilization and extraction</a:t>
            </a:r>
            <a:endParaRPr sz="1000">
              <a:solidFill>
                <a:srgbClr val="114C99"/>
              </a:solidFill>
              <a:latin typeface="Libre Franklin"/>
              <a:ea typeface="Libre Franklin"/>
              <a:cs typeface="Libre Franklin"/>
              <a:sym typeface="Libre Franklin"/>
            </a:endParaRPr>
          </a:p>
        </p:txBody>
      </p:sp>
      <p:sp>
        <p:nvSpPr>
          <p:cNvPr id="198" name="Google Shape;198;p19"/>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7</a:t>
            </a:fld>
            <a:endParaRPr sz="700">
              <a:latin typeface="Libre Franklin"/>
              <a:ea typeface="Libre Franklin"/>
              <a:cs typeface="Libre Franklin"/>
              <a:sym typeface="Libre Franklin"/>
            </a:endParaRPr>
          </a:p>
        </p:txBody>
      </p:sp>
      <p:sp>
        <p:nvSpPr>
          <p:cNvPr id="199" name="Google Shape;199;p19"/>
          <p:cNvSpPr txBox="1"/>
          <p:nvPr/>
        </p:nvSpPr>
        <p:spPr>
          <a:xfrm>
            <a:off x="2699111" y="2012382"/>
            <a:ext cx="1650600" cy="3399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None/>
            </a:pPr>
            <a:r>
              <a:rPr lang="en" sz="700">
                <a:latin typeface="Libre Franklin"/>
                <a:ea typeface="Libre Franklin"/>
                <a:cs typeface="Libre Franklin"/>
                <a:sym typeface="Libre Franklin"/>
              </a:rPr>
              <a:t>Upon receipt, samples are incubated to stabilize the </a:t>
            </a:r>
            <a:r>
              <a:rPr lang="en" sz="700">
                <a:latin typeface="Libre Franklin SemiBold"/>
                <a:ea typeface="Libre Franklin SemiBold"/>
                <a:cs typeface="Libre Franklin SemiBold"/>
                <a:sym typeface="Libre Franklin SemiBold"/>
              </a:rPr>
              <a:t>RNA</a:t>
            </a:r>
            <a:r>
              <a:rPr lang="en" sz="700">
                <a:latin typeface="Libre Franklin"/>
                <a:ea typeface="Libre Franklin"/>
                <a:cs typeface="Libre Franklin"/>
                <a:sym typeface="Libre Franklin"/>
              </a:rPr>
              <a:t> and RNA is extracted</a:t>
            </a:r>
            <a:endParaRPr sz="700">
              <a:latin typeface="Libre Franklin"/>
              <a:ea typeface="Libre Franklin"/>
              <a:cs typeface="Libre Franklin"/>
              <a:sym typeface="Libre Franklin"/>
            </a:endParaRPr>
          </a:p>
        </p:txBody>
      </p:sp>
      <p:sp>
        <p:nvSpPr>
          <p:cNvPr id="200" name="Google Shape;200;p19"/>
          <p:cNvSpPr/>
          <p:nvPr/>
        </p:nvSpPr>
        <p:spPr>
          <a:xfrm>
            <a:off x="2542848" y="2823825"/>
            <a:ext cx="1952100" cy="1619700"/>
          </a:xfrm>
          <a:prstGeom prst="roundRect">
            <a:avLst>
              <a:gd name="adj" fmla="val 1457"/>
            </a:avLst>
          </a:prstGeom>
          <a:solidFill>
            <a:srgbClr val="FFFFFF"/>
          </a:solidFill>
          <a:ln w="9525" cap="flat" cmpd="sng">
            <a:solidFill>
              <a:srgbClr val="ECEFF1"/>
            </a:solidFill>
            <a:prstDash val="solid"/>
            <a:round/>
            <a:headEnd type="none" w="sm" len="sm"/>
            <a:tailEnd type="none" w="sm" len="sm"/>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9"/>
          <p:cNvSpPr txBox="1"/>
          <p:nvPr/>
        </p:nvSpPr>
        <p:spPr>
          <a:xfrm>
            <a:off x="2697142" y="2976225"/>
            <a:ext cx="1695900" cy="1734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None/>
            </a:pPr>
            <a:r>
              <a:rPr lang="en" sz="1000">
                <a:solidFill>
                  <a:srgbClr val="114C99"/>
                </a:solidFill>
                <a:latin typeface="Libre Franklin"/>
                <a:ea typeface="Libre Franklin"/>
                <a:cs typeface="Libre Franklin"/>
                <a:sym typeface="Libre Franklin"/>
              </a:rPr>
              <a:t>Next generation sequencing</a:t>
            </a:r>
            <a:endParaRPr sz="1000">
              <a:solidFill>
                <a:srgbClr val="114C99"/>
              </a:solidFill>
              <a:latin typeface="Libre Franklin"/>
              <a:ea typeface="Libre Franklin"/>
              <a:cs typeface="Libre Franklin"/>
              <a:sym typeface="Libre Franklin"/>
            </a:endParaRPr>
          </a:p>
        </p:txBody>
      </p:sp>
      <p:sp>
        <p:nvSpPr>
          <p:cNvPr id="202" name="Google Shape;202;p19"/>
          <p:cNvSpPr txBox="1"/>
          <p:nvPr/>
        </p:nvSpPr>
        <p:spPr>
          <a:xfrm>
            <a:off x="2696775" y="3414838"/>
            <a:ext cx="1650600" cy="9081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1100"/>
              <a:buFont typeface="Arial"/>
              <a:buNone/>
            </a:pPr>
            <a:r>
              <a:rPr lang="en" sz="700">
                <a:latin typeface="Libre Franklin"/>
                <a:ea typeface="Libre Franklin"/>
                <a:cs typeface="Libre Franklin"/>
                <a:sym typeface="Libre Franklin"/>
              </a:rPr>
              <a:t>RNA sequencing is performed using next generation sequencing</a:t>
            </a:r>
            <a:endParaRPr sz="700">
              <a:latin typeface="Libre Franklin"/>
              <a:ea typeface="Libre Franklin"/>
              <a:cs typeface="Libre Franklin"/>
              <a:sym typeface="Libre Franklin"/>
            </a:endParaRPr>
          </a:p>
          <a:p>
            <a:pPr marL="0" lvl="0" indent="0" algn="l" rtl="0">
              <a:lnSpc>
                <a:spcPct val="130000"/>
              </a:lnSpc>
              <a:spcBef>
                <a:spcPts val="0"/>
              </a:spcBef>
              <a:spcAft>
                <a:spcPts val="0"/>
              </a:spcAft>
              <a:buNone/>
            </a:pPr>
            <a:endParaRPr sz="700">
              <a:latin typeface="Libre Franklin"/>
              <a:ea typeface="Libre Franklin"/>
              <a:cs typeface="Libre Franklin"/>
              <a:sym typeface="Libre Franklin"/>
            </a:endParaRPr>
          </a:p>
          <a:p>
            <a:pPr marL="0" lvl="0" indent="0" algn="l" rtl="0">
              <a:lnSpc>
                <a:spcPct val="130000"/>
              </a:lnSpc>
              <a:spcBef>
                <a:spcPts val="0"/>
              </a:spcBef>
              <a:spcAft>
                <a:spcPts val="0"/>
              </a:spcAft>
              <a:buClr>
                <a:schemeClr val="dk1"/>
              </a:buClr>
              <a:buSzPts val="1100"/>
              <a:buFont typeface="Arial"/>
              <a:buNone/>
            </a:pPr>
            <a:r>
              <a:rPr lang="en" sz="700">
                <a:latin typeface="Libre Franklin"/>
                <a:ea typeface="Libre Franklin"/>
                <a:cs typeface="Libre Franklin"/>
                <a:sym typeface="Libre Franklin"/>
              </a:rPr>
              <a:t>Sequencing </a:t>
            </a:r>
            <a:r>
              <a:rPr lang="en" sz="700">
                <a:latin typeface="Libre Franklin SemiBold"/>
                <a:ea typeface="Libre Franklin SemiBold"/>
                <a:cs typeface="Libre Franklin SemiBold"/>
                <a:sym typeface="Libre Franklin SemiBold"/>
              </a:rPr>
              <a:t>outputs FASTQ files</a:t>
            </a:r>
            <a:r>
              <a:rPr lang="en" sz="700">
                <a:latin typeface="Libre Franklin"/>
                <a:ea typeface="Libre Franklin"/>
                <a:cs typeface="Libre Franklin"/>
                <a:sym typeface="Libre Franklin"/>
              </a:rPr>
              <a:t> or digital records of each detected RNA sequence</a:t>
            </a:r>
            <a:endParaRPr sz="700">
              <a:latin typeface="Libre Franklin"/>
              <a:ea typeface="Libre Franklin"/>
              <a:cs typeface="Libre Franklin"/>
              <a:sym typeface="Libre Franklin"/>
            </a:endParaRPr>
          </a:p>
          <a:p>
            <a:pPr marL="0" lvl="0" indent="0" algn="l" rtl="0">
              <a:lnSpc>
                <a:spcPct val="130000"/>
              </a:lnSpc>
              <a:spcBef>
                <a:spcPts val="0"/>
              </a:spcBef>
              <a:spcAft>
                <a:spcPts val="0"/>
              </a:spcAft>
              <a:buClr>
                <a:srgbClr val="000000"/>
              </a:buClr>
              <a:buSzPts val="1100"/>
              <a:buFont typeface="Arial"/>
              <a:buNone/>
            </a:pPr>
            <a:endParaRPr sz="700">
              <a:latin typeface="Libre Franklin"/>
              <a:ea typeface="Libre Franklin"/>
              <a:cs typeface="Libre Franklin"/>
              <a:sym typeface="Libre Franklin"/>
            </a:endParaRPr>
          </a:p>
        </p:txBody>
      </p:sp>
      <p:cxnSp>
        <p:nvCxnSpPr>
          <p:cNvPr id="203" name="Google Shape;203;p19"/>
          <p:cNvCxnSpPr>
            <a:endCxn id="200" idx="0"/>
          </p:cNvCxnSpPr>
          <p:nvPr/>
        </p:nvCxnSpPr>
        <p:spPr>
          <a:xfrm rot="5400000">
            <a:off x="3360648" y="2662575"/>
            <a:ext cx="319500" cy="3000"/>
          </a:xfrm>
          <a:prstGeom prst="curvedConnector3">
            <a:avLst>
              <a:gd name="adj1" fmla="val 50000"/>
            </a:avLst>
          </a:prstGeom>
          <a:noFill/>
          <a:ln w="9525" cap="flat" cmpd="sng">
            <a:solidFill>
              <a:srgbClr val="0055B8"/>
            </a:solidFill>
            <a:prstDash val="solid"/>
            <a:round/>
            <a:headEnd type="oval" w="med" len="med"/>
            <a:tailEnd type="triangle" w="med" len="med"/>
          </a:ln>
        </p:spPr>
      </p:cxnSp>
      <p:sp>
        <p:nvSpPr>
          <p:cNvPr id="204" name="Google Shape;204;p19"/>
          <p:cNvSpPr/>
          <p:nvPr/>
        </p:nvSpPr>
        <p:spPr>
          <a:xfrm>
            <a:off x="4652872" y="1432775"/>
            <a:ext cx="1955100" cy="2241600"/>
          </a:xfrm>
          <a:prstGeom prst="roundRect">
            <a:avLst>
              <a:gd name="adj" fmla="val 1457"/>
            </a:avLst>
          </a:prstGeom>
          <a:solidFill>
            <a:srgbClr val="FFFFFF"/>
          </a:solidFill>
          <a:ln w="9525" cap="flat" cmpd="sng">
            <a:solidFill>
              <a:srgbClr val="ECEFF1"/>
            </a:solidFill>
            <a:prstDash val="solid"/>
            <a:round/>
            <a:headEnd type="none" w="sm" len="sm"/>
            <a:tailEnd type="none" w="sm" len="sm"/>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9"/>
          <p:cNvSpPr txBox="1"/>
          <p:nvPr/>
        </p:nvSpPr>
        <p:spPr>
          <a:xfrm>
            <a:off x="4802846" y="1585174"/>
            <a:ext cx="1695900" cy="3936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None/>
            </a:pPr>
            <a:r>
              <a:rPr lang="en" sz="1000">
                <a:solidFill>
                  <a:srgbClr val="114C99"/>
                </a:solidFill>
                <a:latin typeface="Libre Franklin"/>
                <a:ea typeface="Libre Franklin"/>
                <a:cs typeface="Libre Franklin"/>
                <a:sym typeface="Libre Franklin"/>
              </a:rPr>
              <a:t>Alignment and proprietary algorithm</a:t>
            </a:r>
            <a:endParaRPr sz="1000">
              <a:solidFill>
                <a:srgbClr val="114C99"/>
              </a:solidFill>
              <a:latin typeface="Libre Franklin"/>
              <a:ea typeface="Libre Franklin"/>
              <a:cs typeface="Libre Franklin"/>
              <a:sym typeface="Libre Franklin"/>
            </a:endParaRPr>
          </a:p>
        </p:txBody>
      </p:sp>
      <p:sp>
        <p:nvSpPr>
          <p:cNvPr id="206" name="Google Shape;206;p19"/>
          <p:cNvSpPr txBox="1"/>
          <p:nvPr/>
        </p:nvSpPr>
        <p:spPr>
          <a:xfrm>
            <a:off x="4808453" y="2222375"/>
            <a:ext cx="1624500" cy="13422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Clr>
                <a:schemeClr val="dk1"/>
              </a:buClr>
              <a:buSzPts val="1100"/>
              <a:buFont typeface="Arial"/>
              <a:buNone/>
            </a:pPr>
            <a:r>
              <a:rPr lang="en" sz="700">
                <a:latin typeface="Libre Franklin"/>
                <a:ea typeface="Libre Franklin"/>
                <a:cs typeface="Libre Franklin"/>
                <a:sym typeface="Libre Franklin"/>
              </a:rPr>
              <a:t>Sequence files are aligned to mature and precursor </a:t>
            </a:r>
            <a:r>
              <a:rPr lang="en" sz="700">
                <a:latin typeface="Libre Franklin SemiBold"/>
                <a:ea typeface="Libre Franklin SemiBold"/>
                <a:cs typeface="Libre Franklin SemiBold"/>
                <a:sym typeface="Libre Franklin SemiBold"/>
              </a:rPr>
              <a:t>microRNA</a:t>
            </a:r>
            <a:r>
              <a:rPr lang="en" sz="700">
                <a:latin typeface="Libre Franklin"/>
                <a:ea typeface="Libre Franklin"/>
                <a:cs typeface="Libre Franklin"/>
                <a:sym typeface="Libre Franklin"/>
              </a:rPr>
              <a:t>, </a:t>
            </a:r>
            <a:r>
              <a:rPr lang="en" sz="700">
                <a:latin typeface="Libre Franklin SemiBold"/>
                <a:ea typeface="Libre Franklin SemiBold"/>
                <a:cs typeface="Libre Franklin SemiBold"/>
                <a:sym typeface="Libre Franklin SemiBold"/>
              </a:rPr>
              <a:t>piRNA</a:t>
            </a:r>
            <a:r>
              <a:rPr lang="en" sz="700">
                <a:latin typeface="Libre Franklin"/>
                <a:ea typeface="Libre Franklin"/>
                <a:cs typeface="Libre Franklin"/>
                <a:sym typeface="Libre Franklin"/>
              </a:rPr>
              <a:t>, and the </a:t>
            </a:r>
            <a:r>
              <a:rPr lang="en" sz="700">
                <a:latin typeface="Libre Franklin SemiBold"/>
                <a:ea typeface="Libre Franklin SemiBold"/>
                <a:cs typeface="Libre Franklin SemiBold"/>
                <a:sym typeface="Libre Franklin SemiBold"/>
              </a:rPr>
              <a:t>microbiome</a:t>
            </a:r>
            <a:endParaRPr sz="700">
              <a:latin typeface="Libre Franklin SemiBold"/>
              <a:ea typeface="Libre Franklin SemiBold"/>
              <a:cs typeface="Libre Franklin SemiBold"/>
              <a:sym typeface="Libre Franklin SemiBold"/>
            </a:endParaRPr>
          </a:p>
          <a:p>
            <a:pPr marL="0" lvl="0" indent="0" algn="l" rtl="0">
              <a:lnSpc>
                <a:spcPct val="130000"/>
              </a:lnSpc>
              <a:spcBef>
                <a:spcPts val="0"/>
              </a:spcBef>
              <a:spcAft>
                <a:spcPts val="0"/>
              </a:spcAft>
              <a:buNone/>
            </a:pPr>
            <a:endParaRPr sz="700">
              <a:latin typeface="Libre Franklin"/>
              <a:ea typeface="Libre Franklin"/>
              <a:cs typeface="Libre Franklin"/>
              <a:sym typeface="Libre Franklin"/>
            </a:endParaRPr>
          </a:p>
          <a:p>
            <a:pPr marL="0" lvl="0" indent="0" algn="l" rtl="0">
              <a:lnSpc>
                <a:spcPct val="130000"/>
              </a:lnSpc>
              <a:spcBef>
                <a:spcPts val="0"/>
              </a:spcBef>
              <a:spcAft>
                <a:spcPts val="0"/>
              </a:spcAft>
              <a:buClr>
                <a:schemeClr val="dk1"/>
              </a:buClr>
              <a:buSzPts val="1100"/>
              <a:buFont typeface="Arial"/>
              <a:buNone/>
            </a:pPr>
            <a:r>
              <a:rPr lang="en" sz="700">
                <a:latin typeface="Libre Franklin"/>
                <a:ea typeface="Libre Franklin"/>
                <a:cs typeface="Libre Franklin"/>
                <a:sym typeface="Libre Franklin"/>
              </a:rPr>
              <a:t>These features, along with selected </a:t>
            </a:r>
            <a:r>
              <a:rPr lang="en" sz="700">
                <a:latin typeface="Libre Franklin SemiBold"/>
                <a:ea typeface="Libre Franklin SemiBold"/>
                <a:cs typeface="Libre Franklin SemiBold"/>
                <a:sym typeface="Libre Franklin SemiBold"/>
              </a:rPr>
              <a:t>demographic data</a:t>
            </a:r>
            <a:r>
              <a:rPr lang="en" sz="700">
                <a:latin typeface="Libre Franklin"/>
                <a:ea typeface="Libre Franklin"/>
                <a:cs typeface="Libre Franklin"/>
                <a:sym typeface="Libre Franklin"/>
              </a:rPr>
              <a:t> are passed through a proprietary </a:t>
            </a:r>
            <a:r>
              <a:rPr lang="en" sz="700">
                <a:latin typeface="Libre Franklin SemiBold"/>
                <a:ea typeface="Libre Franklin SemiBold"/>
                <a:cs typeface="Libre Franklin SemiBold"/>
                <a:sym typeface="Libre Franklin SemiBold"/>
              </a:rPr>
              <a:t>algorithm</a:t>
            </a:r>
            <a:r>
              <a:rPr lang="en" sz="700">
                <a:latin typeface="Libre Franklin"/>
                <a:ea typeface="Libre Franklin"/>
                <a:cs typeface="Libre Franklin"/>
                <a:sym typeface="Libre Franklin"/>
              </a:rPr>
              <a:t>, which applies a </a:t>
            </a:r>
            <a:r>
              <a:rPr lang="en" sz="700">
                <a:latin typeface="Libre Franklin SemiBold"/>
                <a:ea typeface="Libre Franklin SemiBold"/>
                <a:cs typeface="Libre Franklin SemiBold"/>
                <a:sym typeface="Libre Franklin SemiBold"/>
              </a:rPr>
              <a:t>machine learning</a:t>
            </a:r>
            <a:r>
              <a:rPr lang="en" sz="700">
                <a:latin typeface="Libre Franklin"/>
                <a:ea typeface="Libre Franklin"/>
                <a:cs typeface="Libre Franklin"/>
                <a:sym typeface="Libre Franklin"/>
              </a:rPr>
              <a:t> model to produce a probability</a:t>
            </a:r>
            <a:endParaRPr sz="700">
              <a:latin typeface="Libre Franklin"/>
              <a:ea typeface="Libre Franklin"/>
              <a:cs typeface="Libre Franklin"/>
              <a:sym typeface="Libre Franklin"/>
            </a:endParaRPr>
          </a:p>
          <a:p>
            <a:pPr marL="0" lvl="0" indent="0" algn="l" rtl="0">
              <a:lnSpc>
                <a:spcPct val="130000"/>
              </a:lnSpc>
              <a:spcBef>
                <a:spcPts val="0"/>
              </a:spcBef>
              <a:spcAft>
                <a:spcPts val="0"/>
              </a:spcAft>
              <a:buClr>
                <a:schemeClr val="dk1"/>
              </a:buClr>
              <a:buSzPts val="1100"/>
              <a:buFont typeface="Arial"/>
              <a:buNone/>
            </a:pPr>
            <a:endParaRPr sz="700">
              <a:latin typeface="Libre Franklin"/>
              <a:ea typeface="Libre Franklin"/>
              <a:cs typeface="Libre Franklin"/>
              <a:sym typeface="Libre Franklin"/>
            </a:endParaRPr>
          </a:p>
          <a:p>
            <a:pPr marL="0" lvl="0" indent="0" algn="l" rtl="0">
              <a:lnSpc>
                <a:spcPct val="130000"/>
              </a:lnSpc>
              <a:spcBef>
                <a:spcPts val="0"/>
              </a:spcBef>
              <a:spcAft>
                <a:spcPts val="0"/>
              </a:spcAft>
              <a:buNone/>
            </a:pPr>
            <a:endParaRPr sz="700">
              <a:latin typeface="Libre Franklin"/>
              <a:ea typeface="Libre Franklin"/>
              <a:cs typeface="Libre Franklin"/>
              <a:sym typeface="Libre Franklin"/>
            </a:endParaRPr>
          </a:p>
        </p:txBody>
      </p:sp>
      <p:sp>
        <p:nvSpPr>
          <p:cNvPr id="207" name="Google Shape;207;p19"/>
          <p:cNvSpPr/>
          <p:nvPr/>
        </p:nvSpPr>
        <p:spPr>
          <a:xfrm>
            <a:off x="6781125" y="2308950"/>
            <a:ext cx="1952100" cy="667200"/>
          </a:xfrm>
          <a:prstGeom prst="roundRect">
            <a:avLst>
              <a:gd name="adj" fmla="val 4376"/>
            </a:avLst>
          </a:prstGeom>
          <a:solidFill>
            <a:srgbClr val="0055B8"/>
          </a:solidFill>
          <a:ln>
            <a:noFill/>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9"/>
          <p:cNvSpPr txBox="1"/>
          <p:nvPr/>
        </p:nvSpPr>
        <p:spPr>
          <a:xfrm>
            <a:off x="6941439" y="2461350"/>
            <a:ext cx="1650600" cy="3675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None/>
            </a:pPr>
            <a:r>
              <a:rPr lang="en" sz="1000">
                <a:solidFill>
                  <a:srgbClr val="FFFFFF"/>
                </a:solidFill>
                <a:latin typeface="Libre Franklin"/>
                <a:ea typeface="Libre Franklin"/>
                <a:cs typeface="Libre Franklin"/>
                <a:sym typeface="Libre Franklin"/>
              </a:rPr>
              <a:t>Probability used as a diagnostic aid</a:t>
            </a:r>
            <a:endParaRPr sz="1000">
              <a:solidFill>
                <a:srgbClr val="FFFFFF"/>
              </a:solidFill>
              <a:latin typeface="Libre Franklin"/>
              <a:ea typeface="Libre Franklin"/>
              <a:cs typeface="Libre Franklin"/>
              <a:sym typeface="Libre Franklin"/>
            </a:endParaRPr>
          </a:p>
        </p:txBody>
      </p:sp>
      <p:sp>
        <p:nvSpPr>
          <p:cNvPr id="209" name="Google Shape;209;p19"/>
          <p:cNvSpPr txBox="1"/>
          <p:nvPr/>
        </p:nvSpPr>
        <p:spPr>
          <a:xfrm>
            <a:off x="6979101" y="3149625"/>
            <a:ext cx="1575300" cy="454800"/>
          </a:xfrm>
          <a:prstGeom prst="rect">
            <a:avLst/>
          </a:prstGeom>
          <a:noFill/>
          <a:ln>
            <a:noFill/>
          </a:ln>
        </p:spPr>
        <p:txBody>
          <a:bodyPr spcFirstLastPara="1" wrap="square" lIns="0" tIns="0" rIns="0" bIns="0" anchor="t" anchorCtr="0">
            <a:noAutofit/>
          </a:bodyPr>
          <a:lstStyle/>
          <a:p>
            <a:pPr marL="0" lvl="0" indent="0" algn="ctr" rtl="0">
              <a:lnSpc>
                <a:spcPct val="130000"/>
              </a:lnSpc>
              <a:spcBef>
                <a:spcPts val="0"/>
              </a:spcBef>
              <a:spcAft>
                <a:spcPts val="0"/>
              </a:spcAft>
              <a:buNone/>
            </a:pPr>
            <a:r>
              <a:rPr lang="en" sz="700">
                <a:latin typeface="Libre Franklin"/>
                <a:ea typeface="Libre Franklin"/>
                <a:cs typeface="Libre Franklin"/>
                <a:sym typeface="Libre Franklin"/>
              </a:rPr>
              <a:t>Results provided as probability index </a:t>
            </a:r>
            <a:br>
              <a:rPr lang="en" sz="700">
                <a:latin typeface="Libre Franklin"/>
                <a:ea typeface="Libre Franklin"/>
                <a:cs typeface="Libre Franklin"/>
                <a:sym typeface="Libre Franklin"/>
              </a:rPr>
            </a:br>
            <a:r>
              <a:rPr lang="en" sz="700">
                <a:latin typeface="Libre Franklin SemiBold"/>
                <a:ea typeface="Libre Franklin SemiBold"/>
                <a:cs typeface="Libre Franklin SemiBold"/>
                <a:sym typeface="Libre Franklin SemiBold"/>
              </a:rPr>
              <a:t>(0 to 100%)</a:t>
            </a:r>
            <a:r>
              <a:rPr lang="en" sz="700">
                <a:latin typeface="Libre Franklin"/>
                <a:ea typeface="Libre Franklin"/>
                <a:cs typeface="Libre Franklin"/>
                <a:sym typeface="Libre Franklin"/>
              </a:rPr>
              <a:t> of the patient’s likelihood for a resulting ASD diagnosis</a:t>
            </a:r>
            <a:endParaRPr sz="700">
              <a:latin typeface="Libre Franklin"/>
              <a:ea typeface="Libre Franklin"/>
              <a:cs typeface="Libre Franklin"/>
              <a:sym typeface="Libre Franklin"/>
            </a:endParaRPr>
          </a:p>
        </p:txBody>
      </p:sp>
      <p:cxnSp>
        <p:nvCxnSpPr>
          <p:cNvPr id="210" name="Google Shape;210;p19"/>
          <p:cNvCxnSpPr/>
          <p:nvPr/>
        </p:nvCxnSpPr>
        <p:spPr>
          <a:xfrm>
            <a:off x="2546870" y="1859980"/>
            <a:ext cx="1955100" cy="0"/>
          </a:xfrm>
          <a:prstGeom prst="straightConnector1">
            <a:avLst/>
          </a:prstGeom>
          <a:noFill/>
          <a:ln w="9525" cap="flat" cmpd="sng">
            <a:solidFill>
              <a:srgbClr val="CFD8DC"/>
            </a:solidFill>
            <a:prstDash val="solid"/>
            <a:round/>
            <a:headEnd type="none" w="med" len="med"/>
            <a:tailEnd type="none" w="med" len="med"/>
          </a:ln>
        </p:spPr>
      </p:cxnSp>
      <p:cxnSp>
        <p:nvCxnSpPr>
          <p:cNvPr id="211" name="Google Shape;211;p19"/>
          <p:cNvCxnSpPr/>
          <p:nvPr/>
        </p:nvCxnSpPr>
        <p:spPr>
          <a:xfrm>
            <a:off x="2544522" y="3254297"/>
            <a:ext cx="1955100" cy="0"/>
          </a:xfrm>
          <a:prstGeom prst="straightConnector1">
            <a:avLst/>
          </a:prstGeom>
          <a:noFill/>
          <a:ln w="9525" cap="flat" cmpd="sng">
            <a:solidFill>
              <a:srgbClr val="CFD8DC"/>
            </a:solidFill>
            <a:prstDash val="solid"/>
            <a:round/>
            <a:headEnd type="none" w="med" len="med"/>
            <a:tailEnd type="none" w="med" len="med"/>
          </a:ln>
        </p:spPr>
      </p:cxnSp>
      <p:cxnSp>
        <p:nvCxnSpPr>
          <p:cNvPr id="212" name="Google Shape;212;p19"/>
          <p:cNvCxnSpPr/>
          <p:nvPr/>
        </p:nvCxnSpPr>
        <p:spPr>
          <a:xfrm>
            <a:off x="4660478" y="2069972"/>
            <a:ext cx="1955100" cy="0"/>
          </a:xfrm>
          <a:prstGeom prst="straightConnector1">
            <a:avLst/>
          </a:prstGeom>
          <a:noFill/>
          <a:ln w="9525" cap="flat" cmpd="sng">
            <a:solidFill>
              <a:srgbClr val="CFD8DC"/>
            </a:solidFill>
            <a:prstDash val="solid"/>
            <a:round/>
            <a:headEnd type="none" w="med" len="med"/>
            <a:tailEnd type="none" w="med" len="med"/>
          </a:ln>
        </p:spPr>
      </p:cxnSp>
      <p:cxnSp>
        <p:nvCxnSpPr>
          <p:cNvPr id="213" name="Google Shape;213;p19"/>
          <p:cNvCxnSpPr>
            <a:stCxn id="200" idx="2"/>
            <a:endCxn id="204" idx="2"/>
          </p:cNvCxnSpPr>
          <p:nvPr/>
        </p:nvCxnSpPr>
        <p:spPr>
          <a:xfrm rot="-5400000">
            <a:off x="4189998" y="3003225"/>
            <a:ext cx="769200" cy="2111400"/>
          </a:xfrm>
          <a:prstGeom prst="bentConnector3">
            <a:avLst>
              <a:gd name="adj1" fmla="val -30957"/>
            </a:avLst>
          </a:prstGeom>
          <a:noFill/>
          <a:ln w="9525" cap="flat" cmpd="sng">
            <a:solidFill>
              <a:srgbClr val="0055B8"/>
            </a:solidFill>
            <a:prstDash val="solid"/>
            <a:round/>
            <a:headEnd type="oval" w="med" len="med"/>
            <a:tailEnd type="triangle" w="med" len="med"/>
          </a:ln>
        </p:spPr>
      </p:cxnSp>
      <p:cxnSp>
        <p:nvCxnSpPr>
          <p:cNvPr id="214" name="Google Shape;214;p19"/>
          <p:cNvCxnSpPr>
            <a:stCxn id="204" idx="0"/>
            <a:endCxn id="207" idx="0"/>
          </p:cNvCxnSpPr>
          <p:nvPr/>
        </p:nvCxnSpPr>
        <p:spPr>
          <a:xfrm rot="-5400000" flipH="1">
            <a:off x="6255622" y="807575"/>
            <a:ext cx="876300" cy="2126700"/>
          </a:xfrm>
          <a:prstGeom prst="bentConnector3">
            <a:avLst>
              <a:gd name="adj1" fmla="val -27174"/>
            </a:avLst>
          </a:prstGeom>
          <a:noFill/>
          <a:ln w="9525" cap="flat" cmpd="sng">
            <a:solidFill>
              <a:srgbClr val="0055B8"/>
            </a:solidFill>
            <a:prstDash val="solid"/>
            <a:round/>
            <a:headEnd type="oval" w="med" len="med"/>
            <a:tailEnd type="triangle" w="med" len="med"/>
          </a:ln>
        </p:spPr>
      </p:cxnSp>
      <p:sp>
        <p:nvSpPr>
          <p:cNvPr id="215" name="Google Shape;215;p19"/>
          <p:cNvSpPr txBox="1"/>
          <p:nvPr/>
        </p:nvSpPr>
        <p:spPr>
          <a:xfrm>
            <a:off x="593094" y="1581500"/>
            <a:ext cx="1624500" cy="339900"/>
          </a:xfrm>
          <a:prstGeom prst="rect">
            <a:avLst/>
          </a:prstGeom>
          <a:noFill/>
          <a:ln>
            <a:noFill/>
          </a:ln>
        </p:spPr>
        <p:txBody>
          <a:bodyPr spcFirstLastPara="1" wrap="square" lIns="0" tIns="0" rIns="0" bIns="0" anchor="t" anchorCtr="0">
            <a:noAutofit/>
          </a:bodyPr>
          <a:lstStyle/>
          <a:p>
            <a:pPr marL="0" lvl="0" indent="0" algn="l" rtl="0">
              <a:lnSpc>
                <a:spcPct val="130000"/>
              </a:lnSpc>
              <a:spcBef>
                <a:spcPts val="0"/>
              </a:spcBef>
              <a:spcAft>
                <a:spcPts val="0"/>
              </a:spcAft>
              <a:buNone/>
            </a:pPr>
            <a:r>
              <a:rPr lang="en" sz="1000">
                <a:solidFill>
                  <a:srgbClr val="114C99"/>
                </a:solidFill>
                <a:latin typeface="Libre Franklin"/>
                <a:ea typeface="Libre Franklin"/>
                <a:cs typeface="Libre Franklin"/>
                <a:sym typeface="Libre Franklin"/>
              </a:rPr>
              <a:t>Positive screen prompts molecular testing</a:t>
            </a:r>
            <a:endParaRPr sz="1000">
              <a:solidFill>
                <a:srgbClr val="114C99"/>
              </a:solidFill>
              <a:latin typeface="Libre Franklin"/>
              <a:ea typeface="Libre Franklin"/>
              <a:cs typeface="Libre Franklin"/>
              <a:sym typeface="Libre Franklin"/>
            </a:endParaRPr>
          </a:p>
        </p:txBody>
      </p:sp>
      <p:cxnSp>
        <p:nvCxnSpPr>
          <p:cNvPr id="216" name="Google Shape;216;p19"/>
          <p:cNvCxnSpPr>
            <a:stCxn id="192" idx="0"/>
            <a:endCxn id="196" idx="0"/>
          </p:cNvCxnSpPr>
          <p:nvPr/>
        </p:nvCxnSpPr>
        <p:spPr>
          <a:xfrm rot="-5400000">
            <a:off x="2466575" y="378125"/>
            <a:ext cx="3300" cy="2106000"/>
          </a:xfrm>
          <a:prstGeom prst="bentConnector3">
            <a:avLst>
              <a:gd name="adj1" fmla="val 7315152"/>
            </a:avLst>
          </a:prstGeom>
          <a:noFill/>
          <a:ln w="9525" cap="flat" cmpd="sng">
            <a:solidFill>
              <a:srgbClr val="0055B8"/>
            </a:solidFill>
            <a:prstDash val="solid"/>
            <a:round/>
            <a:headEnd type="oval" w="med" len="med"/>
            <a:tailEnd type="triangle" w="med" len="med"/>
          </a:ln>
        </p:spPr>
      </p:cxnSp>
      <p:sp>
        <p:nvSpPr>
          <p:cNvPr id="217" name="Google Shape;217;p19"/>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cxnSp>
        <p:nvCxnSpPr>
          <p:cNvPr id="218" name="Google Shape;218;p19"/>
          <p:cNvCxnSpPr/>
          <p:nvPr/>
        </p:nvCxnSpPr>
        <p:spPr>
          <a:xfrm>
            <a:off x="434528" y="2070122"/>
            <a:ext cx="1955100" cy="0"/>
          </a:xfrm>
          <a:prstGeom prst="straightConnector1">
            <a:avLst/>
          </a:prstGeom>
          <a:noFill/>
          <a:ln w="9525" cap="flat" cmpd="sng">
            <a:solidFill>
              <a:srgbClr val="CFD8DC"/>
            </a:solidFill>
            <a:prstDash val="solid"/>
            <a:round/>
            <a:headEnd type="none" w="med" len="med"/>
            <a:tailEnd type="non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0"/>
          <p:cNvSpPr/>
          <p:nvPr/>
        </p:nvSpPr>
        <p:spPr>
          <a:xfrm>
            <a:off x="6977763" y="2057238"/>
            <a:ext cx="1335600" cy="813600"/>
          </a:xfrm>
          <a:prstGeom prst="roundRect">
            <a:avLst>
              <a:gd name="adj" fmla="val 1457"/>
            </a:avLst>
          </a:prstGeom>
          <a:solidFill>
            <a:srgbClr val="FFFFFF"/>
          </a:solidFill>
          <a:ln w="9525" cap="flat" cmpd="sng">
            <a:solidFill>
              <a:srgbClr val="ECEFF1"/>
            </a:solidFill>
            <a:prstDash val="solid"/>
            <a:round/>
            <a:headEnd type="none" w="sm" len="sm"/>
            <a:tailEnd type="none" w="sm" len="sm"/>
          </a:ln>
          <a:effectLst>
            <a:outerShdw blurRad="114300" dist="19050" dir="5400000" algn="bl" rotWithShape="0">
              <a:srgbClr val="CFD8DC">
                <a:alpha val="9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0"/>
          <p:cNvSpPr/>
          <p:nvPr/>
        </p:nvSpPr>
        <p:spPr>
          <a:xfrm>
            <a:off x="2554324" y="1272966"/>
            <a:ext cx="4053300" cy="3214645"/>
          </a:xfrm>
          <a:prstGeom prst="flowChartMerge">
            <a:avLst/>
          </a:prstGeom>
          <a:solidFill>
            <a:srgbClr val="ECEF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0"/>
          <p:cNvSpPr/>
          <p:nvPr/>
        </p:nvSpPr>
        <p:spPr>
          <a:xfrm>
            <a:off x="3901489" y="3402675"/>
            <a:ext cx="1359225" cy="1078009"/>
          </a:xfrm>
          <a:prstGeom prst="flowChartMerge">
            <a:avLst/>
          </a:prstGeom>
          <a:solidFill>
            <a:srgbClr val="BBF6F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0"/>
          <p:cNvSpPr/>
          <p:nvPr/>
        </p:nvSpPr>
        <p:spPr>
          <a:xfrm>
            <a:off x="6977888" y="3006288"/>
            <a:ext cx="1335600" cy="539700"/>
          </a:xfrm>
          <a:prstGeom prst="roundRect">
            <a:avLst>
              <a:gd name="adj" fmla="val 5215"/>
            </a:avLst>
          </a:prstGeom>
          <a:solidFill>
            <a:srgbClr val="0055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highlight>
                <a:srgbClr val="0055B8"/>
              </a:highlight>
            </a:endParaRPr>
          </a:p>
        </p:txBody>
      </p:sp>
      <p:sp>
        <p:nvSpPr>
          <p:cNvPr id="227" name="Google Shape;227;p20"/>
          <p:cNvSpPr txBox="1"/>
          <p:nvPr/>
        </p:nvSpPr>
        <p:spPr>
          <a:xfrm>
            <a:off x="329366" y="321575"/>
            <a:ext cx="8503200" cy="492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Crosswalk assessment and code candidate</a:t>
            </a:r>
            <a:endParaRPr sz="2000">
              <a:latin typeface="Libre Franklin Light"/>
              <a:ea typeface="Libre Franklin Light"/>
              <a:cs typeface="Libre Franklin Light"/>
              <a:sym typeface="Libre Franklin Light"/>
            </a:endParaRPr>
          </a:p>
        </p:txBody>
      </p:sp>
      <p:cxnSp>
        <p:nvCxnSpPr>
          <p:cNvPr id="228" name="Google Shape;228;p20"/>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229" name="Google Shape;229;p20"/>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t>8</a:t>
            </a:fld>
            <a:endParaRPr sz="700"/>
          </a:p>
        </p:txBody>
      </p:sp>
      <p:cxnSp>
        <p:nvCxnSpPr>
          <p:cNvPr id="230" name="Google Shape;230;p20"/>
          <p:cNvCxnSpPr/>
          <p:nvPr/>
        </p:nvCxnSpPr>
        <p:spPr>
          <a:xfrm>
            <a:off x="3106750" y="2345856"/>
            <a:ext cx="3055200" cy="0"/>
          </a:xfrm>
          <a:prstGeom prst="straightConnector1">
            <a:avLst/>
          </a:prstGeom>
          <a:noFill/>
          <a:ln w="28575" cap="flat" cmpd="sng">
            <a:solidFill>
              <a:srgbClr val="FFFFFF"/>
            </a:solidFill>
            <a:prstDash val="solid"/>
            <a:round/>
            <a:headEnd type="none" w="med" len="med"/>
            <a:tailEnd type="none" w="med" len="med"/>
          </a:ln>
        </p:spPr>
      </p:cxnSp>
      <p:cxnSp>
        <p:nvCxnSpPr>
          <p:cNvPr id="231" name="Google Shape;231;p20"/>
          <p:cNvCxnSpPr/>
          <p:nvPr/>
        </p:nvCxnSpPr>
        <p:spPr>
          <a:xfrm>
            <a:off x="3434300" y="2874275"/>
            <a:ext cx="2286000" cy="0"/>
          </a:xfrm>
          <a:prstGeom prst="straightConnector1">
            <a:avLst/>
          </a:prstGeom>
          <a:noFill/>
          <a:ln w="28575" cap="flat" cmpd="sng">
            <a:solidFill>
              <a:srgbClr val="FFFFFF"/>
            </a:solidFill>
            <a:prstDash val="solid"/>
            <a:round/>
            <a:headEnd type="none" w="med" len="med"/>
            <a:tailEnd type="none" w="med" len="med"/>
          </a:ln>
        </p:spPr>
      </p:cxnSp>
      <p:cxnSp>
        <p:nvCxnSpPr>
          <p:cNvPr id="232" name="Google Shape;232;p20"/>
          <p:cNvCxnSpPr/>
          <p:nvPr/>
        </p:nvCxnSpPr>
        <p:spPr>
          <a:xfrm>
            <a:off x="3732750" y="3402675"/>
            <a:ext cx="1635300" cy="0"/>
          </a:xfrm>
          <a:prstGeom prst="straightConnector1">
            <a:avLst/>
          </a:prstGeom>
          <a:noFill/>
          <a:ln w="28575" cap="flat" cmpd="sng">
            <a:solidFill>
              <a:srgbClr val="FFFFFF"/>
            </a:solidFill>
            <a:prstDash val="solid"/>
            <a:round/>
            <a:headEnd type="none" w="med" len="med"/>
            <a:tailEnd type="none" w="med" len="med"/>
          </a:ln>
        </p:spPr>
      </p:cxnSp>
      <p:sp>
        <p:nvSpPr>
          <p:cNvPr id="233" name="Google Shape;233;p20"/>
          <p:cNvSpPr/>
          <p:nvPr/>
        </p:nvSpPr>
        <p:spPr>
          <a:xfrm>
            <a:off x="4243262" y="3951800"/>
            <a:ext cx="675565" cy="535800"/>
          </a:xfrm>
          <a:prstGeom prst="flowChartMerge">
            <a:avLst/>
          </a:prstGeom>
          <a:solidFill>
            <a:srgbClr val="0055B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34" name="Google Shape;234;p20"/>
          <p:cNvCxnSpPr/>
          <p:nvPr/>
        </p:nvCxnSpPr>
        <p:spPr>
          <a:xfrm>
            <a:off x="4072950" y="3942825"/>
            <a:ext cx="1080300" cy="0"/>
          </a:xfrm>
          <a:prstGeom prst="straightConnector1">
            <a:avLst/>
          </a:prstGeom>
          <a:noFill/>
          <a:ln w="28575" cap="flat" cmpd="sng">
            <a:solidFill>
              <a:srgbClr val="FFFFFF"/>
            </a:solidFill>
            <a:prstDash val="solid"/>
            <a:round/>
            <a:headEnd type="none" w="med" len="med"/>
            <a:tailEnd type="none" w="med" len="med"/>
          </a:ln>
        </p:spPr>
      </p:cxnSp>
      <p:sp>
        <p:nvSpPr>
          <p:cNvPr id="235" name="Google Shape;235;p20"/>
          <p:cNvSpPr txBox="1"/>
          <p:nvPr/>
        </p:nvSpPr>
        <p:spPr>
          <a:xfrm>
            <a:off x="3987638" y="1805696"/>
            <a:ext cx="1186800" cy="5352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Clr>
                <a:schemeClr val="dk1"/>
              </a:buClr>
              <a:buSzPts val="1100"/>
              <a:buFont typeface="Arial"/>
              <a:buNone/>
            </a:pPr>
            <a:r>
              <a:rPr lang="en">
                <a:solidFill>
                  <a:srgbClr val="0055B8"/>
                </a:solidFill>
                <a:latin typeface="Libre Franklin"/>
                <a:ea typeface="Libre Franklin"/>
                <a:cs typeface="Libre Franklin"/>
                <a:sym typeface="Libre Franklin"/>
              </a:rPr>
              <a:t>119</a:t>
            </a:r>
            <a:endParaRPr>
              <a:solidFill>
                <a:srgbClr val="0055B8"/>
              </a:solidFill>
              <a:latin typeface="Libre Franklin"/>
              <a:ea typeface="Libre Franklin"/>
              <a:cs typeface="Libre Franklin"/>
              <a:sym typeface="Libre Franklin"/>
            </a:endParaRPr>
          </a:p>
          <a:p>
            <a:pPr marL="0" lvl="0" indent="0" algn="ctr" rtl="0">
              <a:lnSpc>
                <a:spcPct val="115000"/>
              </a:lnSpc>
              <a:spcBef>
                <a:spcPts val="0"/>
              </a:spcBef>
              <a:spcAft>
                <a:spcPts val="0"/>
              </a:spcAft>
              <a:buClr>
                <a:schemeClr val="dk1"/>
              </a:buClr>
              <a:buSzPts val="1100"/>
              <a:buFont typeface="Arial"/>
              <a:buNone/>
            </a:pPr>
            <a:r>
              <a:rPr lang="en" sz="600">
                <a:latin typeface="Libre Franklin"/>
                <a:ea typeface="Libre Franklin"/>
                <a:cs typeface="Libre Franklin"/>
                <a:sym typeface="Libre Franklin"/>
              </a:rPr>
              <a:t>TIER 2</a:t>
            </a:r>
            <a:endParaRPr sz="600">
              <a:latin typeface="Libre Franklin"/>
              <a:ea typeface="Libre Franklin"/>
              <a:cs typeface="Libre Franklin"/>
              <a:sym typeface="Libre Franklin"/>
            </a:endParaRPr>
          </a:p>
        </p:txBody>
      </p:sp>
      <p:sp>
        <p:nvSpPr>
          <p:cNvPr id="236" name="Google Shape;236;p20"/>
          <p:cNvSpPr txBox="1"/>
          <p:nvPr/>
        </p:nvSpPr>
        <p:spPr>
          <a:xfrm>
            <a:off x="3987638" y="2340835"/>
            <a:ext cx="1186800" cy="5352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Clr>
                <a:schemeClr val="dk1"/>
              </a:buClr>
              <a:buSzPts val="1100"/>
              <a:buFont typeface="Arial"/>
              <a:buNone/>
            </a:pPr>
            <a:r>
              <a:rPr lang="en">
                <a:solidFill>
                  <a:srgbClr val="0055B8"/>
                </a:solidFill>
                <a:latin typeface="Libre Franklin"/>
                <a:ea typeface="Libre Franklin"/>
                <a:cs typeface="Libre Franklin"/>
                <a:sym typeface="Libre Franklin"/>
              </a:rPr>
              <a:t>39</a:t>
            </a:r>
            <a:endParaRPr>
              <a:solidFill>
                <a:srgbClr val="0055B8"/>
              </a:solidFill>
              <a:latin typeface="Libre Franklin"/>
              <a:ea typeface="Libre Franklin"/>
              <a:cs typeface="Libre Franklin"/>
              <a:sym typeface="Libre Franklin"/>
            </a:endParaRPr>
          </a:p>
          <a:p>
            <a:pPr marL="0" lvl="0" indent="0" algn="ctr" rtl="0">
              <a:lnSpc>
                <a:spcPct val="115000"/>
              </a:lnSpc>
              <a:spcBef>
                <a:spcPts val="0"/>
              </a:spcBef>
              <a:spcAft>
                <a:spcPts val="0"/>
              </a:spcAft>
              <a:buClr>
                <a:schemeClr val="dk1"/>
              </a:buClr>
              <a:buSzPts val="1100"/>
              <a:buFont typeface="Arial"/>
              <a:buNone/>
            </a:pPr>
            <a:r>
              <a:rPr lang="en" sz="600">
                <a:latin typeface="Libre Franklin"/>
                <a:ea typeface="Libre Franklin"/>
                <a:cs typeface="Libre Franklin"/>
                <a:sym typeface="Libre Franklin"/>
              </a:rPr>
              <a:t>TIER 3</a:t>
            </a:r>
            <a:endParaRPr sz="600">
              <a:latin typeface="Libre Franklin"/>
              <a:ea typeface="Libre Franklin"/>
              <a:cs typeface="Libre Franklin"/>
              <a:sym typeface="Libre Franklin"/>
            </a:endParaRPr>
          </a:p>
        </p:txBody>
      </p:sp>
      <p:sp>
        <p:nvSpPr>
          <p:cNvPr id="237" name="Google Shape;237;p20"/>
          <p:cNvSpPr txBox="1"/>
          <p:nvPr/>
        </p:nvSpPr>
        <p:spPr>
          <a:xfrm>
            <a:off x="3987638" y="2871753"/>
            <a:ext cx="1186800" cy="5352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Clr>
                <a:schemeClr val="dk1"/>
              </a:buClr>
              <a:buSzPts val="1100"/>
              <a:buFont typeface="Arial"/>
              <a:buNone/>
            </a:pPr>
            <a:r>
              <a:rPr lang="en">
                <a:solidFill>
                  <a:srgbClr val="0055B8"/>
                </a:solidFill>
                <a:latin typeface="Libre Franklin"/>
                <a:ea typeface="Libre Franklin"/>
                <a:cs typeface="Libre Franklin"/>
                <a:sym typeface="Libre Franklin"/>
              </a:rPr>
              <a:t>24</a:t>
            </a:r>
            <a:endParaRPr>
              <a:solidFill>
                <a:srgbClr val="0055B8"/>
              </a:solidFill>
              <a:latin typeface="Libre Franklin"/>
              <a:ea typeface="Libre Franklin"/>
              <a:cs typeface="Libre Franklin"/>
              <a:sym typeface="Libre Franklin"/>
            </a:endParaRPr>
          </a:p>
          <a:p>
            <a:pPr marL="0" lvl="0" indent="0" algn="ctr" rtl="0">
              <a:lnSpc>
                <a:spcPct val="115000"/>
              </a:lnSpc>
              <a:spcBef>
                <a:spcPts val="0"/>
              </a:spcBef>
              <a:spcAft>
                <a:spcPts val="0"/>
              </a:spcAft>
              <a:buClr>
                <a:schemeClr val="dk1"/>
              </a:buClr>
              <a:buSzPts val="1100"/>
              <a:buFont typeface="Arial"/>
              <a:buNone/>
            </a:pPr>
            <a:r>
              <a:rPr lang="en" sz="600">
                <a:latin typeface="Libre Franklin"/>
                <a:ea typeface="Libre Franklin"/>
                <a:cs typeface="Libre Franklin"/>
                <a:sym typeface="Libre Franklin"/>
              </a:rPr>
              <a:t>TIER 4</a:t>
            </a:r>
            <a:endParaRPr sz="600">
              <a:latin typeface="Libre Franklin"/>
              <a:ea typeface="Libre Franklin"/>
              <a:cs typeface="Libre Franklin"/>
              <a:sym typeface="Libre Franklin"/>
            </a:endParaRPr>
          </a:p>
        </p:txBody>
      </p:sp>
      <p:sp>
        <p:nvSpPr>
          <p:cNvPr id="238" name="Google Shape;238;p20"/>
          <p:cNvSpPr txBox="1"/>
          <p:nvPr/>
        </p:nvSpPr>
        <p:spPr>
          <a:xfrm>
            <a:off x="3987638" y="3409539"/>
            <a:ext cx="1186800" cy="5352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None/>
            </a:pPr>
            <a:r>
              <a:rPr lang="en">
                <a:solidFill>
                  <a:srgbClr val="0055B8"/>
                </a:solidFill>
                <a:latin typeface="Libre Franklin"/>
                <a:ea typeface="Libre Franklin"/>
                <a:cs typeface="Libre Franklin"/>
                <a:sym typeface="Libre Franklin"/>
              </a:rPr>
              <a:t>2</a:t>
            </a:r>
            <a:endParaRPr>
              <a:solidFill>
                <a:srgbClr val="0055B8"/>
              </a:solidFill>
              <a:latin typeface="Libre Franklin"/>
              <a:ea typeface="Libre Franklin"/>
              <a:cs typeface="Libre Franklin"/>
              <a:sym typeface="Libre Franklin"/>
            </a:endParaRPr>
          </a:p>
          <a:p>
            <a:pPr marL="0" lvl="0" indent="0" algn="ctr" rtl="0">
              <a:lnSpc>
                <a:spcPct val="115000"/>
              </a:lnSpc>
              <a:spcBef>
                <a:spcPts val="0"/>
              </a:spcBef>
              <a:spcAft>
                <a:spcPts val="0"/>
              </a:spcAft>
              <a:buClr>
                <a:schemeClr val="dk1"/>
              </a:buClr>
              <a:buSzPts val="1100"/>
              <a:buFont typeface="Arial"/>
              <a:buNone/>
            </a:pPr>
            <a:r>
              <a:rPr lang="en" sz="600">
                <a:latin typeface="Libre Franklin"/>
                <a:ea typeface="Libre Franklin"/>
                <a:cs typeface="Libre Franklin"/>
                <a:sym typeface="Libre Franklin"/>
              </a:rPr>
              <a:t>TIER 5</a:t>
            </a:r>
            <a:endParaRPr sz="600">
              <a:latin typeface="Libre Franklin"/>
              <a:ea typeface="Libre Franklin"/>
              <a:cs typeface="Libre Franklin"/>
              <a:sym typeface="Libre Franklin"/>
            </a:endParaRPr>
          </a:p>
        </p:txBody>
      </p:sp>
      <p:sp>
        <p:nvSpPr>
          <p:cNvPr id="239" name="Google Shape;239;p20"/>
          <p:cNvSpPr txBox="1"/>
          <p:nvPr/>
        </p:nvSpPr>
        <p:spPr>
          <a:xfrm>
            <a:off x="809563" y="1821074"/>
            <a:ext cx="1693200" cy="19731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0"/>
              </a:spcBef>
              <a:spcAft>
                <a:spcPts val="0"/>
              </a:spcAft>
              <a:buNone/>
            </a:pPr>
            <a:r>
              <a:rPr lang="en" sz="700">
                <a:latin typeface="Libre Franklin SemiBold"/>
                <a:ea typeface="Libre Franklin SemiBold"/>
                <a:cs typeface="Libre Franklin SemiBold"/>
                <a:sym typeface="Libre Franklin SemiBold"/>
              </a:rPr>
              <a:t>Tier 1</a:t>
            </a:r>
            <a:br>
              <a:rPr lang="en" sz="700">
                <a:latin typeface="Libre Franklin SemiBold"/>
                <a:ea typeface="Libre Franklin SemiBold"/>
                <a:cs typeface="Libre Franklin SemiBold"/>
                <a:sym typeface="Libre Franklin SemiBold"/>
              </a:rPr>
            </a:br>
            <a:r>
              <a:rPr lang="en" sz="700">
                <a:latin typeface="Libre Franklin"/>
                <a:ea typeface="Libre Franklin"/>
                <a:cs typeface="Libre Franklin"/>
                <a:sym typeface="Libre Franklin"/>
              </a:rPr>
              <a:t>Potential Crosswalk Candidates among GSP (19), MAAA (38), and PLA (131) Code Sets</a:t>
            </a:r>
            <a:endParaRPr sz="700">
              <a:latin typeface="Libre Franklin"/>
              <a:ea typeface="Libre Franklin"/>
              <a:cs typeface="Libre Franklin"/>
              <a:sym typeface="Libre Franklin"/>
            </a:endParaRPr>
          </a:p>
          <a:p>
            <a:pPr marL="0" lvl="0" indent="0" algn="l" rtl="0">
              <a:lnSpc>
                <a:spcPct val="115000"/>
              </a:lnSpc>
              <a:spcBef>
                <a:spcPts val="1000"/>
              </a:spcBef>
              <a:spcAft>
                <a:spcPts val="0"/>
              </a:spcAft>
              <a:buNone/>
            </a:pPr>
            <a:r>
              <a:rPr lang="en" sz="700">
                <a:solidFill>
                  <a:schemeClr val="dk1"/>
                </a:solidFill>
                <a:latin typeface="Libre Franklin SemiBold"/>
                <a:ea typeface="Libre Franklin SemiBold"/>
                <a:cs typeface="Libre Franklin SemiBold"/>
                <a:sym typeface="Libre Franklin SemiBold"/>
              </a:rPr>
              <a:t>Tier 2</a:t>
            </a:r>
            <a:br>
              <a:rPr lang="en" sz="700">
                <a:solidFill>
                  <a:schemeClr val="dk1"/>
                </a:solidFill>
                <a:latin typeface="Libre Franklin SemiBold"/>
                <a:ea typeface="Libre Franklin SemiBold"/>
                <a:cs typeface="Libre Franklin SemiBold"/>
                <a:sym typeface="Libre Franklin SemiBold"/>
              </a:rPr>
            </a:br>
            <a:r>
              <a:rPr lang="en" sz="700">
                <a:solidFill>
                  <a:schemeClr val="dk1"/>
                </a:solidFill>
                <a:latin typeface="Libre Franklin"/>
                <a:ea typeface="Libre Franklin"/>
                <a:cs typeface="Libre Franklin"/>
                <a:sym typeface="Libre Franklin"/>
              </a:rPr>
              <a:t>Codes Involving Genetic Analysis (excludes non-genetic MAAAs/PLAs)</a:t>
            </a:r>
            <a:endParaRPr sz="7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None/>
            </a:pPr>
            <a:r>
              <a:rPr lang="en" sz="700">
                <a:solidFill>
                  <a:schemeClr val="dk1"/>
                </a:solidFill>
                <a:latin typeface="Libre Franklin SemiBold"/>
                <a:ea typeface="Libre Franklin SemiBold"/>
                <a:cs typeface="Libre Franklin SemiBold"/>
                <a:sym typeface="Libre Franklin SemiBold"/>
              </a:rPr>
              <a:t>Tier 3</a:t>
            </a:r>
            <a:br>
              <a:rPr lang="en" sz="700">
                <a:solidFill>
                  <a:schemeClr val="dk1"/>
                </a:solidFill>
                <a:latin typeface="Libre Franklin SemiBold"/>
                <a:ea typeface="Libre Franklin SemiBold"/>
                <a:cs typeface="Libre Franklin SemiBold"/>
                <a:sym typeface="Libre Franklin SemiBold"/>
              </a:rPr>
            </a:br>
            <a:r>
              <a:rPr lang="en" sz="700">
                <a:solidFill>
                  <a:schemeClr val="dk1"/>
                </a:solidFill>
                <a:latin typeface="Libre Franklin"/>
                <a:ea typeface="Libre Franklin"/>
                <a:cs typeface="Libre Franklin"/>
                <a:sym typeface="Libre Franklin"/>
              </a:rPr>
              <a:t>Codes Including Algorithmic-based Output</a:t>
            </a:r>
            <a:endParaRPr sz="7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1000"/>
              </a:spcAft>
              <a:buClr>
                <a:schemeClr val="dk1"/>
              </a:buClr>
              <a:buSzPts val="1100"/>
              <a:buFont typeface="Arial"/>
              <a:buNone/>
            </a:pPr>
            <a:r>
              <a:rPr lang="en" sz="700">
                <a:solidFill>
                  <a:schemeClr val="dk1"/>
                </a:solidFill>
                <a:latin typeface="Libre Franklin SemiBold"/>
                <a:ea typeface="Libre Franklin SemiBold"/>
                <a:cs typeface="Libre Franklin SemiBold"/>
                <a:sym typeface="Libre Franklin SemiBold"/>
              </a:rPr>
              <a:t>Tier 4</a:t>
            </a:r>
            <a:br>
              <a:rPr lang="en" sz="700">
                <a:solidFill>
                  <a:schemeClr val="dk1"/>
                </a:solidFill>
                <a:latin typeface="Libre Franklin SemiBold"/>
                <a:ea typeface="Libre Franklin SemiBold"/>
                <a:cs typeface="Libre Franklin SemiBold"/>
                <a:sym typeface="Libre Franklin SemiBold"/>
              </a:rPr>
            </a:br>
            <a:r>
              <a:rPr lang="en" sz="700">
                <a:solidFill>
                  <a:schemeClr val="dk1"/>
                </a:solidFill>
                <a:latin typeface="Libre Franklin"/>
                <a:ea typeface="Libre Franklin"/>
                <a:cs typeface="Libre Franklin"/>
                <a:sym typeface="Libre Franklin"/>
              </a:rPr>
              <a:t>Codes using mRNA gene expression profiling with rates on CLFS</a:t>
            </a:r>
            <a:endParaRPr sz="700">
              <a:solidFill>
                <a:schemeClr val="dk1"/>
              </a:solidFill>
              <a:latin typeface="Libre Franklin"/>
              <a:ea typeface="Libre Franklin"/>
              <a:cs typeface="Libre Franklin"/>
              <a:sym typeface="Libre Franklin"/>
            </a:endParaRPr>
          </a:p>
        </p:txBody>
      </p:sp>
      <p:sp>
        <p:nvSpPr>
          <p:cNvPr id="240" name="Google Shape;240;p20"/>
          <p:cNvSpPr txBox="1"/>
          <p:nvPr/>
        </p:nvSpPr>
        <p:spPr>
          <a:xfrm>
            <a:off x="6977888" y="3081760"/>
            <a:ext cx="1335600" cy="3936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None/>
            </a:pPr>
            <a:r>
              <a:rPr lang="en" sz="1000">
                <a:solidFill>
                  <a:srgbClr val="FFFFFF"/>
                </a:solidFill>
                <a:latin typeface="Libre Franklin"/>
                <a:ea typeface="Libre Franklin"/>
                <a:cs typeface="Libre Franklin"/>
                <a:sym typeface="Libre Franklin"/>
              </a:rPr>
              <a:t>Proposed code</a:t>
            </a:r>
            <a:endParaRPr sz="1000">
              <a:solidFill>
                <a:srgbClr val="FFFFFF"/>
              </a:solidFill>
              <a:latin typeface="Libre Franklin"/>
              <a:ea typeface="Libre Franklin"/>
              <a:cs typeface="Libre Franklin"/>
              <a:sym typeface="Libre Franklin"/>
            </a:endParaRPr>
          </a:p>
          <a:p>
            <a:pPr marL="0" lvl="0" indent="0" algn="ctr" rtl="0">
              <a:lnSpc>
                <a:spcPct val="115000"/>
              </a:lnSpc>
              <a:spcBef>
                <a:spcPts val="0"/>
              </a:spcBef>
              <a:spcAft>
                <a:spcPts val="0"/>
              </a:spcAft>
              <a:buNone/>
            </a:pPr>
            <a:r>
              <a:rPr lang="en" sz="1000" b="1">
                <a:solidFill>
                  <a:srgbClr val="FFFFFF"/>
                </a:solidFill>
                <a:latin typeface="Libre Franklin"/>
                <a:ea typeface="Libre Franklin"/>
                <a:cs typeface="Libre Franklin"/>
                <a:sym typeface="Libre Franklin"/>
              </a:rPr>
              <a:t>0090U</a:t>
            </a:r>
            <a:endParaRPr sz="1000" b="1">
              <a:solidFill>
                <a:srgbClr val="FFFFFF"/>
              </a:solidFill>
              <a:latin typeface="Libre Franklin"/>
              <a:ea typeface="Libre Franklin"/>
              <a:cs typeface="Libre Franklin"/>
              <a:sym typeface="Libre Franklin"/>
            </a:endParaRPr>
          </a:p>
        </p:txBody>
      </p:sp>
      <p:sp>
        <p:nvSpPr>
          <p:cNvPr id="241" name="Google Shape;241;p20"/>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cxnSp>
        <p:nvCxnSpPr>
          <p:cNvPr id="242" name="Google Shape;242;p20"/>
          <p:cNvCxnSpPr/>
          <p:nvPr/>
        </p:nvCxnSpPr>
        <p:spPr>
          <a:xfrm>
            <a:off x="2840700" y="1797550"/>
            <a:ext cx="3459600" cy="0"/>
          </a:xfrm>
          <a:prstGeom prst="straightConnector1">
            <a:avLst/>
          </a:prstGeom>
          <a:noFill/>
          <a:ln w="28575" cap="flat" cmpd="sng">
            <a:solidFill>
              <a:srgbClr val="FFFFFF"/>
            </a:solidFill>
            <a:prstDash val="solid"/>
            <a:round/>
            <a:headEnd type="none" w="med" len="med"/>
            <a:tailEnd type="none" w="med" len="med"/>
          </a:ln>
        </p:spPr>
      </p:cxnSp>
      <p:sp>
        <p:nvSpPr>
          <p:cNvPr id="243" name="Google Shape;243;p20"/>
          <p:cNvSpPr txBox="1"/>
          <p:nvPr/>
        </p:nvSpPr>
        <p:spPr>
          <a:xfrm>
            <a:off x="3987638" y="1267896"/>
            <a:ext cx="1186800" cy="5352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None/>
            </a:pPr>
            <a:r>
              <a:rPr lang="en">
                <a:solidFill>
                  <a:srgbClr val="0055B8"/>
                </a:solidFill>
                <a:latin typeface="Libre Franklin"/>
                <a:ea typeface="Libre Franklin"/>
                <a:cs typeface="Libre Franklin"/>
                <a:sym typeface="Libre Franklin"/>
              </a:rPr>
              <a:t>188</a:t>
            </a:r>
            <a:endParaRPr>
              <a:solidFill>
                <a:srgbClr val="0055B8"/>
              </a:solidFill>
              <a:latin typeface="Libre Franklin"/>
              <a:ea typeface="Libre Franklin"/>
              <a:cs typeface="Libre Franklin"/>
              <a:sym typeface="Libre Franklin"/>
            </a:endParaRPr>
          </a:p>
          <a:p>
            <a:pPr marL="0" lvl="0" indent="0" algn="ctr" rtl="0">
              <a:lnSpc>
                <a:spcPct val="115000"/>
              </a:lnSpc>
              <a:spcBef>
                <a:spcPts val="0"/>
              </a:spcBef>
              <a:spcAft>
                <a:spcPts val="0"/>
              </a:spcAft>
              <a:buClr>
                <a:schemeClr val="dk1"/>
              </a:buClr>
              <a:buSzPts val="1100"/>
              <a:buFont typeface="Arial"/>
              <a:buNone/>
            </a:pPr>
            <a:r>
              <a:rPr lang="en" sz="600">
                <a:latin typeface="Libre Franklin"/>
                <a:ea typeface="Libre Franklin"/>
                <a:cs typeface="Libre Franklin"/>
                <a:sym typeface="Libre Franklin"/>
              </a:rPr>
              <a:t>TIER 1</a:t>
            </a:r>
            <a:endParaRPr sz="600">
              <a:latin typeface="Libre Franklin"/>
              <a:ea typeface="Libre Franklin"/>
              <a:cs typeface="Libre Franklin"/>
              <a:sym typeface="Libre Franklin"/>
            </a:endParaRPr>
          </a:p>
        </p:txBody>
      </p:sp>
      <p:cxnSp>
        <p:nvCxnSpPr>
          <p:cNvPr id="244" name="Google Shape;244;p20"/>
          <p:cNvCxnSpPr>
            <a:stCxn id="233" idx="3"/>
            <a:endCxn id="240" idx="1"/>
          </p:cNvCxnSpPr>
          <p:nvPr/>
        </p:nvCxnSpPr>
        <p:spPr>
          <a:xfrm rot="10800000" flipH="1">
            <a:off x="4749936" y="3278600"/>
            <a:ext cx="2228100" cy="941100"/>
          </a:xfrm>
          <a:prstGeom prst="curvedConnector3">
            <a:avLst>
              <a:gd name="adj1" fmla="val 53787"/>
            </a:avLst>
          </a:prstGeom>
          <a:noFill/>
          <a:ln w="9525" cap="flat" cmpd="sng">
            <a:solidFill>
              <a:srgbClr val="0055B8"/>
            </a:solidFill>
            <a:prstDash val="solid"/>
            <a:round/>
            <a:headEnd type="oval" w="med" len="med"/>
            <a:tailEnd type="triangle" w="med" len="med"/>
          </a:ln>
        </p:spPr>
      </p:cxnSp>
      <p:sp>
        <p:nvSpPr>
          <p:cNvPr id="245" name="Google Shape;245;p20"/>
          <p:cNvSpPr txBox="1"/>
          <p:nvPr/>
        </p:nvSpPr>
        <p:spPr>
          <a:xfrm>
            <a:off x="7086638" y="2242723"/>
            <a:ext cx="1118100" cy="5808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1000"/>
              </a:spcAft>
              <a:buClr>
                <a:schemeClr val="dk1"/>
              </a:buClr>
              <a:buSzPts val="1100"/>
              <a:buFont typeface="Arial"/>
              <a:buNone/>
            </a:pPr>
            <a:r>
              <a:rPr lang="en" sz="700">
                <a:solidFill>
                  <a:schemeClr val="dk1"/>
                </a:solidFill>
                <a:latin typeface="Libre Franklin SemiBold"/>
                <a:ea typeface="Libre Franklin SemiBold"/>
                <a:cs typeface="Libre Franklin SemiBold"/>
                <a:sym typeface="Libre Franklin SemiBold"/>
              </a:rPr>
              <a:t>Tier 5</a:t>
            </a:r>
            <a:br>
              <a:rPr lang="en" sz="700">
                <a:solidFill>
                  <a:schemeClr val="dk1"/>
                </a:solidFill>
                <a:latin typeface="Libre Franklin SemiBold"/>
                <a:ea typeface="Libre Franklin SemiBold"/>
                <a:cs typeface="Libre Franklin SemiBold"/>
                <a:sym typeface="Libre Franklin SemiBold"/>
              </a:rPr>
            </a:br>
            <a:r>
              <a:rPr lang="en" sz="700">
                <a:solidFill>
                  <a:schemeClr val="dk1"/>
                </a:solidFill>
                <a:latin typeface="Libre Franklin"/>
                <a:ea typeface="Libre Franklin"/>
                <a:cs typeface="Libre Franklin"/>
                <a:sym typeface="Libre Franklin"/>
              </a:rPr>
              <a:t>Compared resources with codes: 0090U $1,950 and 0018U $3,002</a:t>
            </a:r>
            <a:endParaRPr sz="700">
              <a:latin typeface="Libre Franklin"/>
              <a:ea typeface="Libre Franklin"/>
              <a:cs typeface="Libre Franklin"/>
              <a:sym typeface="Libre Franklin"/>
            </a:endParaRPr>
          </a:p>
        </p:txBody>
      </p:sp>
      <p:cxnSp>
        <p:nvCxnSpPr>
          <p:cNvPr id="246" name="Google Shape;246;p20"/>
          <p:cNvCxnSpPr>
            <a:endCxn id="223" idx="1"/>
          </p:cNvCxnSpPr>
          <p:nvPr/>
        </p:nvCxnSpPr>
        <p:spPr>
          <a:xfrm rot="10800000" flipH="1">
            <a:off x="5017863" y="2464038"/>
            <a:ext cx="1959900" cy="1250700"/>
          </a:xfrm>
          <a:prstGeom prst="curvedConnector3">
            <a:avLst>
              <a:gd name="adj1" fmla="val 50000"/>
            </a:avLst>
          </a:prstGeom>
          <a:noFill/>
          <a:ln w="9525" cap="flat" cmpd="sng">
            <a:solidFill>
              <a:srgbClr val="0055B8"/>
            </a:solidFill>
            <a:prstDash val="solid"/>
            <a:round/>
            <a:headEnd type="oval" w="med" len="med"/>
            <a:tailEnd type="triangl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21"/>
          <p:cNvSpPr txBox="1"/>
          <p:nvPr/>
        </p:nvSpPr>
        <p:spPr>
          <a:xfrm>
            <a:off x="329366" y="321575"/>
            <a:ext cx="8503200" cy="492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 sz="2000">
                <a:latin typeface="Libre Franklin Light"/>
                <a:ea typeface="Libre Franklin Light"/>
                <a:cs typeface="Libre Franklin Light"/>
                <a:sym typeface="Libre Franklin Light"/>
              </a:rPr>
              <a:t>Clarifi resources assessment</a:t>
            </a:r>
            <a:endParaRPr sz="2000">
              <a:latin typeface="Libre Franklin Light"/>
              <a:ea typeface="Libre Franklin Light"/>
              <a:cs typeface="Libre Franklin Light"/>
              <a:sym typeface="Libre Franklin Light"/>
            </a:endParaRPr>
          </a:p>
        </p:txBody>
      </p:sp>
      <p:cxnSp>
        <p:nvCxnSpPr>
          <p:cNvPr id="252" name="Google Shape;252;p21"/>
          <p:cNvCxnSpPr/>
          <p:nvPr/>
        </p:nvCxnSpPr>
        <p:spPr>
          <a:xfrm>
            <a:off x="439186" y="850743"/>
            <a:ext cx="8265900" cy="0"/>
          </a:xfrm>
          <a:prstGeom prst="straightConnector1">
            <a:avLst/>
          </a:prstGeom>
          <a:noFill/>
          <a:ln w="9525" cap="flat" cmpd="sng">
            <a:solidFill>
              <a:srgbClr val="000000"/>
            </a:solidFill>
            <a:prstDash val="solid"/>
            <a:round/>
            <a:headEnd type="none" w="med" len="med"/>
            <a:tailEnd type="none" w="med" len="med"/>
          </a:ln>
        </p:spPr>
      </p:cxnSp>
      <p:sp>
        <p:nvSpPr>
          <p:cNvPr id="253" name="Google Shape;253;p21"/>
          <p:cNvSpPr txBox="1">
            <a:spLocks noGrp="1"/>
          </p:cNvSpPr>
          <p:nvPr>
            <p:ph type="sldNum" idx="12"/>
          </p:nvPr>
        </p:nvSpPr>
        <p:spPr>
          <a:xfrm>
            <a:off x="8472458" y="47338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700">
                <a:latin typeface="Libre Franklin"/>
                <a:ea typeface="Libre Franklin"/>
                <a:cs typeface="Libre Franklin"/>
                <a:sym typeface="Libre Franklin"/>
              </a:rPr>
              <a:t>9</a:t>
            </a:fld>
            <a:endParaRPr sz="700">
              <a:latin typeface="Libre Franklin"/>
              <a:ea typeface="Libre Franklin"/>
              <a:cs typeface="Libre Franklin"/>
              <a:sym typeface="Libre Franklin"/>
            </a:endParaRPr>
          </a:p>
        </p:txBody>
      </p:sp>
      <p:graphicFrame>
        <p:nvGraphicFramePr>
          <p:cNvPr id="254" name="Google Shape;254;p21"/>
          <p:cNvGraphicFramePr/>
          <p:nvPr/>
        </p:nvGraphicFramePr>
        <p:xfrm>
          <a:off x="3575424" y="1180329"/>
          <a:ext cx="5129650" cy="3314425"/>
        </p:xfrm>
        <a:graphic>
          <a:graphicData uri="http://schemas.openxmlformats.org/drawingml/2006/table">
            <a:tbl>
              <a:tblPr firstRow="1" bandRow="1">
                <a:noFill/>
                <a:tableStyleId>{7BA0F3D9-36E6-44E8-A06E-FC5B34BD8133}</a:tableStyleId>
              </a:tblPr>
              <a:tblGrid>
                <a:gridCol w="2915050">
                  <a:extLst>
                    <a:ext uri="{9D8B030D-6E8A-4147-A177-3AD203B41FA5}">
                      <a16:colId xmlns:a16="http://schemas.microsoft.com/office/drawing/2014/main" val="20000"/>
                    </a:ext>
                  </a:extLst>
                </a:gridCol>
                <a:gridCol w="1381225">
                  <a:extLst>
                    <a:ext uri="{9D8B030D-6E8A-4147-A177-3AD203B41FA5}">
                      <a16:colId xmlns:a16="http://schemas.microsoft.com/office/drawing/2014/main" val="20001"/>
                    </a:ext>
                  </a:extLst>
                </a:gridCol>
                <a:gridCol w="833375">
                  <a:extLst>
                    <a:ext uri="{9D8B030D-6E8A-4147-A177-3AD203B41FA5}">
                      <a16:colId xmlns:a16="http://schemas.microsoft.com/office/drawing/2014/main" val="20002"/>
                    </a:ext>
                  </a:extLst>
                </a:gridCol>
              </a:tblGrid>
              <a:tr h="213875">
                <a:tc>
                  <a:txBody>
                    <a:bodyPr/>
                    <a:lstStyle/>
                    <a:p>
                      <a:pPr marL="0" marR="0" lvl="0" indent="0" algn="ctr" rtl="0">
                        <a:lnSpc>
                          <a:spcPct val="100000"/>
                        </a:lnSpc>
                        <a:spcBef>
                          <a:spcPts val="0"/>
                        </a:spcBef>
                        <a:spcAft>
                          <a:spcPts val="0"/>
                        </a:spcAft>
                        <a:buClr>
                          <a:srgbClr val="000000"/>
                        </a:buClr>
                        <a:buSzPts val="1200"/>
                        <a:buFont typeface="Arial"/>
                        <a:buNone/>
                      </a:pPr>
                      <a:r>
                        <a:rPr lang="en" sz="600">
                          <a:latin typeface="Libre Franklin"/>
                          <a:ea typeface="Libre Franklin"/>
                          <a:cs typeface="Libre Franklin"/>
                          <a:sym typeface="Libre Franklin"/>
                        </a:rPr>
                        <a:t>YEARLY FORECAST</a:t>
                      </a:r>
                      <a:endParaRPr sz="600" u="none" strike="noStrike" cap="none">
                        <a:latin typeface="Libre Franklin"/>
                        <a:ea typeface="Libre Franklin"/>
                        <a:cs typeface="Libre Franklin"/>
                        <a:sym typeface="Libre Franklin"/>
                      </a:endParaRPr>
                    </a:p>
                  </a:txBody>
                  <a:tcPr marL="84275" marR="84275" marT="42125" marB="42125" anchor="ctr">
                    <a:lnL w="9525" cap="flat" cmpd="sng">
                      <a:solidFill>
                        <a:srgbClr val="0055B8"/>
                      </a:solidFill>
                      <a:prstDash val="solid"/>
                      <a:round/>
                      <a:headEnd type="none" w="sm" len="sm"/>
                      <a:tailEnd type="none" w="sm" len="sm"/>
                    </a:lnL>
                    <a:lnR w="9525" cap="flat" cmpd="sng">
                      <a:solidFill>
                        <a:srgbClr val="0055B8"/>
                      </a:solidFill>
                      <a:prstDash val="solid"/>
                      <a:round/>
                      <a:headEnd type="none" w="sm" len="sm"/>
                      <a:tailEnd type="none" w="sm" len="sm"/>
                    </a:lnR>
                    <a:lnT w="9525" cap="flat" cmpd="sng">
                      <a:solidFill>
                        <a:srgbClr val="0055B8"/>
                      </a:solidFill>
                      <a:prstDash val="solid"/>
                      <a:round/>
                      <a:headEnd type="none" w="sm" len="sm"/>
                      <a:tailEnd type="none" w="sm" len="sm"/>
                    </a:lnT>
                    <a:lnB w="9525" cap="flat" cmpd="sng">
                      <a:solidFill>
                        <a:srgbClr val="0055B8"/>
                      </a:solidFill>
                      <a:prstDash val="solid"/>
                      <a:round/>
                      <a:headEnd type="none" w="sm" len="sm"/>
                      <a:tailEnd type="none" w="sm" len="sm"/>
                    </a:lnB>
                    <a:solidFill>
                      <a:srgbClr val="0055B8"/>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600">
                          <a:latin typeface="Libre Franklin"/>
                          <a:ea typeface="Libre Franklin"/>
                          <a:cs typeface="Libre Franklin"/>
                          <a:sym typeface="Libre Franklin"/>
                        </a:rPr>
                        <a:t># OF SAMPLES</a:t>
                      </a:r>
                      <a:endParaRPr sz="600">
                        <a:latin typeface="Libre Franklin"/>
                        <a:ea typeface="Libre Franklin"/>
                        <a:cs typeface="Libre Franklin"/>
                        <a:sym typeface="Libre Franklin"/>
                      </a:endParaRPr>
                    </a:p>
                  </a:txBody>
                  <a:tcPr marL="84275" marR="84275" marT="42125" marB="42125" anchor="ctr">
                    <a:lnL w="9525" cap="flat" cmpd="sng">
                      <a:solidFill>
                        <a:srgbClr val="0055B8"/>
                      </a:solidFill>
                      <a:prstDash val="solid"/>
                      <a:round/>
                      <a:headEnd type="none" w="sm" len="sm"/>
                      <a:tailEnd type="none" w="sm" len="sm"/>
                    </a:lnL>
                    <a:lnR w="9525" cap="flat" cmpd="sng">
                      <a:solidFill>
                        <a:srgbClr val="0055B8"/>
                      </a:solidFill>
                      <a:prstDash val="solid"/>
                      <a:round/>
                      <a:headEnd type="none" w="sm" len="sm"/>
                      <a:tailEnd type="none" w="sm" len="sm"/>
                    </a:lnR>
                    <a:lnT w="9525" cap="flat" cmpd="sng">
                      <a:solidFill>
                        <a:srgbClr val="0055B8"/>
                      </a:solidFill>
                      <a:prstDash val="solid"/>
                      <a:round/>
                      <a:headEnd type="none" w="sm" len="sm"/>
                      <a:tailEnd type="none" w="sm" len="sm"/>
                    </a:lnT>
                    <a:lnB w="9525" cap="flat" cmpd="sng">
                      <a:solidFill>
                        <a:srgbClr val="0055B8"/>
                      </a:solidFill>
                      <a:prstDash val="solid"/>
                      <a:round/>
                      <a:headEnd type="none" w="sm" len="sm"/>
                      <a:tailEnd type="none" w="sm" len="sm"/>
                    </a:lnB>
                    <a:solidFill>
                      <a:srgbClr val="0055B8"/>
                    </a:solidFill>
                  </a:tcPr>
                </a:tc>
                <a:tc>
                  <a:txBody>
                    <a:bodyPr/>
                    <a:lstStyle/>
                    <a:p>
                      <a:pPr marL="0" marR="0" lvl="0" indent="0" algn="ctr" rtl="0">
                        <a:lnSpc>
                          <a:spcPct val="100000"/>
                        </a:lnSpc>
                        <a:spcBef>
                          <a:spcPts val="0"/>
                        </a:spcBef>
                        <a:spcAft>
                          <a:spcPts val="0"/>
                        </a:spcAft>
                        <a:buClr>
                          <a:srgbClr val="000000"/>
                        </a:buClr>
                        <a:buSzPts val="1200"/>
                        <a:buFont typeface="Arial"/>
                        <a:buNone/>
                      </a:pPr>
                      <a:r>
                        <a:rPr lang="en" sz="600">
                          <a:latin typeface="Libre Franklin"/>
                          <a:ea typeface="Libre Franklin"/>
                          <a:cs typeface="Libre Franklin"/>
                          <a:sym typeface="Libre Franklin"/>
                        </a:rPr>
                        <a:t>20000</a:t>
                      </a:r>
                      <a:endParaRPr sz="600">
                        <a:latin typeface="Libre Franklin"/>
                        <a:ea typeface="Libre Franklin"/>
                        <a:cs typeface="Libre Franklin"/>
                        <a:sym typeface="Libre Franklin"/>
                      </a:endParaRPr>
                    </a:p>
                  </a:txBody>
                  <a:tcPr marL="84275" marR="84275" marT="42125" marB="42125" anchor="ctr">
                    <a:lnL w="9525" cap="flat" cmpd="sng">
                      <a:solidFill>
                        <a:srgbClr val="0055B8"/>
                      </a:solidFill>
                      <a:prstDash val="solid"/>
                      <a:round/>
                      <a:headEnd type="none" w="sm" len="sm"/>
                      <a:tailEnd type="none" w="sm" len="sm"/>
                    </a:lnL>
                    <a:lnR w="9525" cap="flat" cmpd="sng">
                      <a:solidFill>
                        <a:srgbClr val="0055B8"/>
                      </a:solidFill>
                      <a:prstDash val="solid"/>
                      <a:round/>
                      <a:headEnd type="none" w="sm" len="sm"/>
                      <a:tailEnd type="none" w="sm" len="sm"/>
                    </a:lnR>
                    <a:lnT w="9525" cap="flat" cmpd="sng">
                      <a:solidFill>
                        <a:srgbClr val="0055B8"/>
                      </a:solidFill>
                      <a:prstDash val="solid"/>
                      <a:round/>
                      <a:headEnd type="none" w="sm" len="sm"/>
                      <a:tailEnd type="none" w="sm" len="sm"/>
                    </a:lnT>
                    <a:lnB w="9525" cap="flat" cmpd="sng">
                      <a:solidFill>
                        <a:srgbClr val="4472C4"/>
                      </a:solidFill>
                      <a:prstDash val="solid"/>
                      <a:round/>
                      <a:headEnd type="none" w="sm" len="sm"/>
                      <a:tailEnd type="none" w="sm" len="sm"/>
                    </a:lnB>
                    <a:solidFill>
                      <a:srgbClr val="0055B8"/>
                    </a:solidFill>
                  </a:tcPr>
                </a:tc>
                <a:extLst>
                  <a:ext uri="{0D108BD9-81ED-4DB2-BD59-A6C34878D82A}">
                    <a16:rowId xmlns:a16="http://schemas.microsoft.com/office/drawing/2014/main" val="10000"/>
                  </a:ext>
                </a:extLst>
              </a:tr>
              <a:tr h="239825">
                <a:tc rowSpan="3">
                  <a:txBody>
                    <a:bodyPr/>
                    <a:lstStyle/>
                    <a:p>
                      <a:pPr marL="0" lvl="0" indent="0" algn="l" rtl="0">
                        <a:spcBef>
                          <a:spcPts val="0"/>
                        </a:spcBef>
                        <a:spcAft>
                          <a:spcPts val="0"/>
                        </a:spcAft>
                        <a:buNone/>
                      </a:pPr>
                      <a:r>
                        <a:rPr lang="en" sz="700">
                          <a:latin typeface="Libre Franklin"/>
                          <a:ea typeface="Libre Franklin"/>
                          <a:cs typeface="Libre Franklin"/>
                          <a:sym typeface="Libre Franklin"/>
                        </a:rPr>
                        <a:t>Total Pre-Analytics/Analytics Labor Cost</a:t>
                      </a:r>
                      <a:endParaRPr sz="7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0055B8"/>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a:latin typeface="Libre Franklin Medium"/>
                          <a:ea typeface="Libre Franklin Medium"/>
                          <a:cs typeface="Libre Franklin Medium"/>
                          <a:sym typeface="Libre Franklin Medium"/>
                        </a:rPr>
                        <a:t>DNA Extraction</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0055B8"/>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$3.56</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4472C4"/>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239825">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a:latin typeface="Libre Franklin Medium"/>
                          <a:ea typeface="Libre Franklin Medium"/>
                          <a:cs typeface="Libre Franklin Medium"/>
                          <a:sym typeface="Libre Franklin Medium"/>
                        </a:rPr>
                        <a:t>Library Prep</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$15.01</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2"/>
                  </a:ext>
                </a:extLst>
              </a:tr>
              <a:tr h="239825">
                <a:tc vMerge="1">
                  <a:txBody>
                    <a:bodyPr/>
                    <a:lstStyle/>
                    <a:p>
                      <a:endParaRPr lang="en-US"/>
                    </a:p>
                  </a:txBody>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a:latin typeface="Libre Franklin Medium"/>
                          <a:ea typeface="Libre Franklin Medium"/>
                          <a:cs typeface="Libre Franklin Medium"/>
                          <a:sym typeface="Libre Franklin Medium"/>
                        </a:rPr>
                        <a:t>Sequencing</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$2.68</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r h="239825">
                <a:tc rowSpan="3">
                  <a:txBody>
                    <a:bodyPr/>
                    <a:lstStyle/>
                    <a:p>
                      <a:pPr marL="0" lvl="0" indent="0" algn="l" rtl="0">
                        <a:spcBef>
                          <a:spcPts val="0"/>
                        </a:spcBef>
                        <a:spcAft>
                          <a:spcPts val="0"/>
                        </a:spcAft>
                        <a:buNone/>
                      </a:pPr>
                      <a:r>
                        <a:rPr lang="en" sz="700">
                          <a:latin typeface="Libre Franklin"/>
                          <a:ea typeface="Libre Franklin"/>
                          <a:cs typeface="Libre Franklin"/>
                          <a:sym typeface="Libre Franklin"/>
                        </a:rPr>
                        <a:t>Total Pre-Analytics/Analytics Consumables Cost</a:t>
                      </a:r>
                      <a:endParaRPr sz="7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a:latin typeface="Libre Franklin Medium"/>
                          <a:ea typeface="Libre Franklin Medium"/>
                          <a:cs typeface="Libre Franklin Medium"/>
                          <a:sym typeface="Libre Franklin Medium"/>
                        </a:rPr>
                        <a:t>DNA Extraction</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$9.85</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4"/>
                  </a:ext>
                </a:extLst>
              </a:tr>
              <a:tr h="239825">
                <a:tc vMerge="1">
                  <a:txBody>
                    <a:bodyPr/>
                    <a:lstStyle/>
                    <a:p>
                      <a:endParaRPr lang="en-US"/>
                    </a:p>
                  </a:txBody>
                  <a:tcPr/>
                </a:tc>
                <a:tc>
                  <a:txBody>
                    <a:bodyPr/>
                    <a:lstStyle/>
                    <a:p>
                      <a:pPr marL="0" lvl="0" indent="0" algn="ctr" rtl="0">
                        <a:spcBef>
                          <a:spcPts val="0"/>
                        </a:spcBef>
                        <a:spcAft>
                          <a:spcPts val="0"/>
                        </a:spcAft>
                        <a:buClr>
                          <a:schemeClr val="dk1"/>
                        </a:buClr>
                        <a:buSzPts val="1100"/>
                        <a:buFont typeface="Arial"/>
                        <a:buNone/>
                      </a:pPr>
                      <a:r>
                        <a:rPr lang="en" sz="700">
                          <a:solidFill>
                            <a:schemeClr val="dk1"/>
                          </a:solidFill>
                          <a:latin typeface="Libre Franklin Medium"/>
                          <a:ea typeface="Libre Franklin Medium"/>
                          <a:cs typeface="Libre Franklin Medium"/>
                          <a:sym typeface="Libre Franklin Medium"/>
                        </a:rPr>
                        <a:t>Library Prep</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$477.13</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5"/>
                  </a:ext>
                </a:extLst>
              </a:tr>
              <a:tr h="246575">
                <a:tc vMerge="1">
                  <a:txBody>
                    <a:bodyPr/>
                    <a:lstStyle/>
                    <a:p>
                      <a:endParaRPr lang="en-US"/>
                    </a:p>
                  </a:txBody>
                  <a:tcPr/>
                </a:tc>
                <a:tc>
                  <a:txBody>
                    <a:bodyPr/>
                    <a:lstStyle/>
                    <a:p>
                      <a:pPr marL="0" lvl="0" indent="0" algn="ctr" rtl="0">
                        <a:spcBef>
                          <a:spcPts val="0"/>
                        </a:spcBef>
                        <a:spcAft>
                          <a:spcPts val="0"/>
                        </a:spcAft>
                        <a:buClr>
                          <a:schemeClr val="dk1"/>
                        </a:buClr>
                        <a:buSzPts val="1100"/>
                        <a:buFont typeface="Arial"/>
                        <a:buNone/>
                      </a:pPr>
                      <a:r>
                        <a:rPr lang="en" sz="700">
                          <a:solidFill>
                            <a:schemeClr val="dk1"/>
                          </a:solidFill>
                          <a:latin typeface="Libre Franklin Medium"/>
                          <a:ea typeface="Libre Franklin Medium"/>
                          <a:cs typeface="Libre Franklin Medium"/>
                          <a:sym typeface="Libre Franklin Medium"/>
                        </a:rPr>
                        <a:t>Sequencing</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$622.48</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6"/>
                  </a:ext>
                </a:extLst>
              </a:tr>
              <a:tr h="239825">
                <a:tc rowSpan="3">
                  <a:txBody>
                    <a:bodyPr/>
                    <a:lstStyle/>
                    <a:p>
                      <a:pPr marL="0" lvl="0" indent="0" algn="l" rtl="0">
                        <a:spcBef>
                          <a:spcPts val="0"/>
                        </a:spcBef>
                        <a:spcAft>
                          <a:spcPts val="0"/>
                        </a:spcAft>
                        <a:buNone/>
                      </a:pPr>
                      <a:r>
                        <a:rPr lang="en" sz="700">
                          <a:latin typeface="Libre Franklin"/>
                          <a:ea typeface="Libre Franklin"/>
                          <a:cs typeface="Libre Franklin"/>
                          <a:sym typeface="Libre Franklin"/>
                        </a:rPr>
                        <a:t>Total Pre-Analytics/Analytics Equipment Cost</a:t>
                      </a:r>
                      <a:endParaRPr sz="7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lvl="0" indent="0" algn="ctr" rtl="0">
                        <a:spcBef>
                          <a:spcPts val="0"/>
                        </a:spcBef>
                        <a:spcAft>
                          <a:spcPts val="0"/>
                        </a:spcAft>
                        <a:buClr>
                          <a:schemeClr val="dk1"/>
                        </a:buClr>
                        <a:buSzPts val="1100"/>
                        <a:buFont typeface="Arial"/>
                        <a:buNone/>
                      </a:pPr>
                      <a:r>
                        <a:rPr lang="en" sz="700">
                          <a:solidFill>
                            <a:schemeClr val="dk1"/>
                          </a:solidFill>
                          <a:latin typeface="Libre Franklin Medium"/>
                          <a:ea typeface="Libre Franklin Medium"/>
                          <a:cs typeface="Libre Franklin Medium"/>
                          <a:sym typeface="Libre Franklin Medium"/>
                        </a:rPr>
                        <a:t>DNA Extraction</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$4.13</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7"/>
                  </a:ext>
                </a:extLst>
              </a:tr>
              <a:tr h="239825">
                <a:tc vMerge="1">
                  <a:txBody>
                    <a:bodyPr/>
                    <a:lstStyle/>
                    <a:p>
                      <a:endParaRPr lang="en-US"/>
                    </a:p>
                  </a:txBody>
                  <a:tcPr/>
                </a:tc>
                <a:tc>
                  <a:txBody>
                    <a:bodyPr/>
                    <a:lstStyle/>
                    <a:p>
                      <a:pPr marL="0" lvl="0" indent="0" algn="ctr" rtl="0">
                        <a:spcBef>
                          <a:spcPts val="0"/>
                        </a:spcBef>
                        <a:spcAft>
                          <a:spcPts val="0"/>
                        </a:spcAft>
                        <a:buClr>
                          <a:schemeClr val="dk1"/>
                        </a:buClr>
                        <a:buSzPts val="1100"/>
                        <a:buFont typeface="Arial"/>
                        <a:buNone/>
                      </a:pPr>
                      <a:r>
                        <a:rPr lang="en" sz="700">
                          <a:solidFill>
                            <a:schemeClr val="dk1"/>
                          </a:solidFill>
                          <a:latin typeface="Libre Franklin Medium"/>
                          <a:ea typeface="Libre Franklin Medium"/>
                          <a:cs typeface="Libre Franklin Medium"/>
                          <a:sym typeface="Libre Franklin Medium"/>
                        </a:rPr>
                        <a:t>Library Prep</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$4.48</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8"/>
                  </a:ext>
                </a:extLst>
              </a:tr>
              <a:tr h="244300">
                <a:tc vMerge="1">
                  <a:txBody>
                    <a:bodyPr/>
                    <a:lstStyle/>
                    <a:p>
                      <a:endParaRPr lang="en-US"/>
                    </a:p>
                  </a:txBody>
                  <a:tcPr/>
                </a:tc>
                <a:tc>
                  <a:txBody>
                    <a:bodyPr/>
                    <a:lstStyle/>
                    <a:p>
                      <a:pPr marL="0" lvl="0" indent="0" algn="ctr" rtl="0">
                        <a:spcBef>
                          <a:spcPts val="0"/>
                        </a:spcBef>
                        <a:spcAft>
                          <a:spcPts val="0"/>
                        </a:spcAft>
                        <a:buClr>
                          <a:schemeClr val="dk1"/>
                        </a:buClr>
                        <a:buSzPts val="1100"/>
                        <a:buFont typeface="Arial"/>
                        <a:buNone/>
                      </a:pPr>
                      <a:r>
                        <a:rPr lang="en" sz="700">
                          <a:solidFill>
                            <a:schemeClr val="dk1"/>
                          </a:solidFill>
                          <a:latin typeface="Libre Franklin Medium"/>
                          <a:ea typeface="Libre Franklin Medium"/>
                          <a:cs typeface="Libre Franklin Medium"/>
                          <a:sym typeface="Libre Franklin Medium"/>
                        </a:rPr>
                        <a:t>Sequencing</a:t>
                      </a:r>
                      <a:endParaRPr sz="700" u="none" strike="noStrike" cap="none">
                        <a:latin typeface="Libre Franklin Medium"/>
                        <a:ea typeface="Libre Franklin Medium"/>
                        <a:cs typeface="Libre Franklin Medium"/>
                        <a:sym typeface="Libre Franklin Medium"/>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 sz="700" b="1">
                          <a:solidFill>
                            <a:srgbClr val="0055B8"/>
                          </a:solidFill>
                          <a:latin typeface="Libre Franklin"/>
                          <a:ea typeface="Libre Franklin"/>
                          <a:cs typeface="Libre Franklin"/>
                          <a:sym typeface="Libre Franklin"/>
                        </a:rPr>
                        <a:t>$128.04</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09"/>
                  </a:ext>
                </a:extLst>
              </a:tr>
              <a:tr h="310300">
                <a:tc gridSpan="2">
                  <a:txBody>
                    <a:bodyPr/>
                    <a:lstStyle/>
                    <a:p>
                      <a:pPr marL="0" lvl="0" indent="0" algn="l" rtl="0">
                        <a:spcBef>
                          <a:spcPts val="0"/>
                        </a:spcBef>
                        <a:spcAft>
                          <a:spcPts val="0"/>
                        </a:spcAft>
                        <a:buNone/>
                      </a:pPr>
                      <a:r>
                        <a:rPr lang="en" sz="700">
                          <a:latin typeface="Libre Franklin"/>
                          <a:ea typeface="Libre Franklin"/>
                          <a:cs typeface="Libre Franklin"/>
                          <a:sym typeface="Libre Franklin"/>
                        </a:rPr>
                        <a:t>Total Bioinformatics / Data Analysis / Reporting Cost</a:t>
                      </a:r>
                      <a:endParaRPr sz="7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hMerge="1">
                  <a:txBody>
                    <a:bodyPr/>
                    <a:lstStyle/>
                    <a:p>
                      <a:endParaRPr lang="en-US"/>
                    </a:p>
                  </a:txBody>
                  <a:tcPr/>
                </a:tc>
                <a:tc>
                  <a:txBody>
                    <a:bodyPr/>
                    <a:lstStyle/>
                    <a:p>
                      <a:pPr marL="0" marR="0" lvl="0" indent="0" algn="ctr" rtl="0">
                        <a:lnSpc>
                          <a:spcPct val="100000"/>
                        </a:lnSpc>
                        <a:spcBef>
                          <a:spcPts val="0"/>
                        </a:spcBef>
                        <a:spcAft>
                          <a:spcPts val="0"/>
                        </a:spcAft>
                        <a:buNone/>
                      </a:pPr>
                      <a:r>
                        <a:rPr lang="en" sz="700" b="1">
                          <a:solidFill>
                            <a:srgbClr val="0055B8"/>
                          </a:solidFill>
                          <a:latin typeface="Libre Franklin"/>
                          <a:ea typeface="Libre Franklin"/>
                          <a:cs typeface="Libre Franklin"/>
                          <a:sym typeface="Libre Franklin"/>
                        </a:rPr>
                        <a:t>$434.25</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10"/>
                  </a:ext>
                </a:extLst>
              </a:tr>
              <a:tr h="310300">
                <a:tc gridSpan="2">
                  <a:txBody>
                    <a:bodyPr/>
                    <a:lstStyle/>
                    <a:p>
                      <a:pPr marL="0" lvl="0" indent="0" algn="l" rtl="0">
                        <a:spcBef>
                          <a:spcPts val="0"/>
                        </a:spcBef>
                        <a:spcAft>
                          <a:spcPts val="0"/>
                        </a:spcAft>
                        <a:buNone/>
                      </a:pPr>
                      <a:r>
                        <a:rPr lang="en" sz="700">
                          <a:solidFill>
                            <a:schemeClr val="dk1"/>
                          </a:solidFill>
                          <a:latin typeface="Libre Franklin"/>
                          <a:ea typeface="Libre Franklin"/>
                          <a:cs typeface="Libre Franklin"/>
                          <a:sym typeface="Libre Franklin"/>
                        </a:rPr>
                        <a:t>Total Maintenance Overhead Cost</a:t>
                      </a:r>
                      <a:endParaRPr sz="700">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tc hMerge="1">
                  <a:txBody>
                    <a:bodyPr/>
                    <a:lstStyle/>
                    <a:p>
                      <a:endParaRPr lang="en-US"/>
                    </a:p>
                  </a:txBody>
                  <a:tcPr/>
                </a:tc>
                <a:tc>
                  <a:txBody>
                    <a:bodyPr/>
                    <a:lstStyle/>
                    <a:p>
                      <a:pPr marL="0" marR="0" lvl="0" indent="0" algn="ctr" rtl="0">
                        <a:lnSpc>
                          <a:spcPct val="100000"/>
                        </a:lnSpc>
                        <a:spcBef>
                          <a:spcPts val="0"/>
                        </a:spcBef>
                        <a:spcAft>
                          <a:spcPts val="0"/>
                        </a:spcAft>
                        <a:buNone/>
                      </a:pPr>
                      <a:r>
                        <a:rPr lang="en" sz="700" b="1">
                          <a:solidFill>
                            <a:srgbClr val="0055B8"/>
                          </a:solidFill>
                          <a:latin typeface="Libre Franklin"/>
                          <a:ea typeface="Libre Franklin"/>
                          <a:cs typeface="Libre Franklin"/>
                          <a:sym typeface="Libre Franklin"/>
                        </a:rPr>
                        <a:t>$39.61</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FFFFFF"/>
                    </a:solidFill>
                  </a:tcPr>
                </a:tc>
                <a:extLst>
                  <a:ext uri="{0D108BD9-81ED-4DB2-BD59-A6C34878D82A}">
                    <a16:rowId xmlns:a16="http://schemas.microsoft.com/office/drawing/2014/main" val="10011"/>
                  </a:ext>
                </a:extLst>
              </a:tr>
              <a:tr h="310300">
                <a:tc>
                  <a:txBody>
                    <a:bodyPr/>
                    <a:lstStyle/>
                    <a:p>
                      <a:pPr marL="0" lvl="0" indent="0" algn="l" rtl="0">
                        <a:spcBef>
                          <a:spcPts val="0"/>
                        </a:spcBef>
                        <a:spcAft>
                          <a:spcPts val="0"/>
                        </a:spcAft>
                        <a:buClr>
                          <a:schemeClr val="dk1"/>
                        </a:buClr>
                        <a:buSzPts val="1100"/>
                        <a:buFont typeface="Arial"/>
                        <a:buNone/>
                      </a:pPr>
                      <a:r>
                        <a:rPr lang="en" sz="700" b="1">
                          <a:solidFill>
                            <a:schemeClr val="dk1"/>
                          </a:solidFill>
                          <a:latin typeface="Libre Franklin"/>
                          <a:ea typeface="Libre Franklin"/>
                          <a:cs typeface="Libre Franklin"/>
                          <a:sym typeface="Libre Franklin"/>
                        </a:rPr>
                        <a:t>Total Assay Cost (Per Sample)</a:t>
                      </a:r>
                      <a:endParaRPr sz="700" b="1">
                        <a:latin typeface="Libre Franklin"/>
                        <a:ea typeface="Libre Franklin"/>
                        <a:cs typeface="Libre Franklin"/>
                        <a:sym typeface="Libre Franklin"/>
                      </a:endParaRPr>
                    </a:p>
                  </a:txBody>
                  <a:tcPr marL="84275" marR="84275" marT="42125" marB="42125" anchor="ctr">
                    <a:lnL w="9525" cap="flat" cmpd="sng">
                      <a:solidFill>
                        <a:srgbClr val="ECEFF1">
                          <a:alpha val="0"/>
                        </a:srgbClr>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None/>
                      </a:pPr>
                      <a:endParaRPr sz="700" u="none" strike="noStrike" cap="none">
                        <a:latin typeface="Libre Franklin"/>
                        <a:ea typeface="Libre Franklin"/>
                        <a:cs typeface="Libre Franklin"/>
                        <a:sym typeface="Libre Franklin"/>
                      </a:endParaRPr>
                    </a:p>
                  </a:txBody>
                  <a:tcPr marL="84275" marR="84275" marT="42125" marB="42125" anchor="ctr">
                    <a:lnL w="9525" cap="flat" cmpd="sng">
                      <a:solidFill>
                        <a:srgbClr val="CFD8DC">
                          <a:alpha val="0"/>
                        </a:srgbClr>
                      </a:solidFill>
                      <a:prstDash val="solid"/>
                      <a:round/>
                      <a:headEnd type="none" w="sm" len="sm"/>
                      <a:tailEnd type="none" w="sm" len="sm"/>
                    </a:lnL>
                    <a:lnR w="9525" cap="flat" cmpd="sng">
                      <a:solidFill>
                        <a:srgbClr val="CFD8DC"/>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ECEFF1"/>
                    </a:solidFill>
                  </a:tcPr>
                </a:tc>
                <a:tc>
                  <a:txBody>
                    <a:bodyPr/>
                    <a:lstStyle/>
                    <a:p>
                      <a:pPr marL="0" marR="0" lvl="0" indent="0" algn="ctr" rtl="0">
                        <a:lnSpc>
                          <a:spcPct val="100000"/>
                        </a:lnSpc>
                        <a:spcBef>
                          <a:spcPts val="0"/>
                        </a:spcBef>
                        <a:spcAft>
                          <a:spcPts val="0"/>
                        </a:spcAft>
                        <a:buNone/>
                      </a:pPr>
                      <a:r>
                        <a:rPr lang="en" sz="700" b="1">
                          <a:solidFill>
                            <a:srgbClr val="0055B8"/>
                          </a:solidFill>
                          <a:latin typeface="Libre Franklin"/>
                          <a:ea typeface="Libre Franklin"/>
                          <a:cs typeface="Libre Franklin"/>
                          <a:sym typeface="Libre Franklin"/>
                        </a:rPr>
                        <a:t>$2,020.71</a:t>
                      </a:r>
                      <a:endParaRPr sz="700" b="1" u="none" strike="noStrike" cap="none">
                        <a:solidFill>
                          <a:srgbClr val="0055B8"/>
                        </a:solidFill>
                        <a:latin typeface="Libre Franklin"/>
                        <a:ea typeface="Libre Franklin"/>
                        <a:cs typeface="Libre Franklin"/>
                        <a:sym typeface="Libre Franklin"/>
                      </a:endParaRPr>
                    </a:p>
                  </a:txBody>
                  <a:tcPr marL="84275" marR="84275" marT="42125" marB="42125" anchor="ctr">
                    <a:lnL w="9525" cap="flat" cmpd="sng">
                      <a:solidFill>
                        <a:srgbClr val="CFD8DC"/>
                      </a:solidFill>
                      <a:prstDash val="solid"/>
                      <a:round/>
                      <a:headEnd type="none" w="sm" len="sm"/>
                      <a:tailEnd type="none" w="sm" len="sm"/>
                    </a:lnL>
                    <a:lnR w="9525" cap="flat" cmpd="sng">
                      <a:solidFill>
                        <a:srgbClr val="CFD8DC">
                          <a:alpha val="0"/>
                        </a:srgbClr>
                      </a:solidFill>
                      <a:prstDash val="solid"/>
                      <a:round/>
                      <a:headEnd type="none" w="sm" len="sm"/>
                      <a:tailEnd type="none" w="sm" len="sm"/>
                    </a:lnR>
                    <a:lnT w="9525" cap="flat" cmpd="sng">
                      <a:solidFill>
                        <a:srgbClr val="CFD8DC"/>
                      </a:solidFill>
                      <a:prstDash val="solid"/>
                      <a:round/>
                      <a:headEnd type="none" w="sm" len="sm"/>
                      <a:tailEnd type="none" w="sm" len="sm"/>
                    </a:lnT>
                    <a:lnB w="9525" cap="flat" cmpd="sng">
                      <a:solidFill>
                        <a:srgbClr val="CFD8DC"/>
                      </a:solidFill>
                      <a:prstDash val="solid"/>
                      <a:round/>
                      <a:headEnd type="none" w="sm" len="sm"/>
                      <a:tailEnd type="none" w="sm" len="sm"/>
                    </a:lnB>
                    <a:solidFill>
                      <a:srgbClr val="ECEFF1"/>
                    </a:solidFill>
                  </a:tcPr>
                </a:tc>
                <a:extLst>
                  <a:ext uri="{0D108BD9-81ED-4DB2-BD59-A6C34878D82A}">
                    <a16:rowId xmlns:a16="http://schemas.microsoft.com/office/drawing/2014/main" val="10012"/>
                  </a:ext>
                </a:extLst>
              </a:tr>
            </a:tbl>
          </a:graphicData>
        </a:graphic>
      </p:graphicFrame>
      <p:sp>
        <p:nvSpPr>
          <p:cNvPr id="255" name="Google Shape;255;p21"/>
          <p:cNvSpPr txBox="1"/>
          <p:nvPr/>
        </p:nvSpPr>
        <p:spPr>
          <a:xfrm>
            <a:off x="152400" y="4717975"/>
            <a:ext cx="3571500" cy="42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700">
                <a:solidFill>
                  <a:schemeClr val="dk1"/>
                </a:solidFill>
                <a:latin typeface="Libre Franklin"/>
                <a:ea typeface="Libre Franklin"/>
                <a:cs typeface="Libre Franklin"/>
                <a:sym typeface="Libre Franklin"/>
              </a:rPr>
              <a:t>Quadrant Biosciences, Thomas Frazier, PhD</a:t>
            </a:r>
            <a:endParaRPr sz="700">
              <a:latin typeface="Libre Franklin"/>
              <a:ea typeface="Libre Franklin"/>
              <a:cs typeface="Libre Franklin"/>
              <a:sym typeface="Libre Franklin"/>
            </a:endParaRPr>
          </a:p>
        </p:txBody>
      </p:sp>
      <p:sp>
        <p:nvSpPr>
          <p:cNvPr id="256" name="Google Shape;256;p21"/>
          <p:cNvSpPr txBox="1"/>
          <p:nvPr/>
        </p:nvSpPr>
        <p:spPr>
          <a:xfrm>
            <a:off x="511200" y="2218288"/>
            <a:ext cx="2710500" cy="1446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Clarifi uses an NGS platform with a 32-gene microRNA target assay.</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Costs using the Association for Molecular Pathology (AMP) micro-cost analysis tool for Genomic Sequencing Procedures were evaluated.</a:t>
            </a: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0"/>
              </a:spcAft>
              <a:buClr>
                <a:schemeClr val="dk1"/>
              </a:buClr>
              <a:buSzPts val="1100"/>
              <a:buFont typeface="Arial"/>
              <a:buNone/>
            </a:pPr>
            <a:r>
              <a:rPr lang="en" sz="800">
                <a:solidFill>
                  <a:schemeClr val="dk1"/>
                </a:solidFill>
                <a:latin typeface="Libre Franklin"/>
                <a:ea typeface="Libre Franklin"/>
                <a:cs typeface="Libre Franklin"/>
                <a:sym typeface="Libre Franklin"/>
              </a:rPr>
              <a:t>0090U is the best fit based on a combination of technology and resources.</a:t>
            </a:r>
            <a:endParaRPr sz="800">
              <a:solidFill>
                <a:schemeClr val="dk1"/>
              </a:solidFill>
              <a:latin typeface="Libre Franklin"/>
              <a:ea typeface="Libre Franklin"/>
              <a:cs typeface="Libre Franklin"/>
              <a:sym typeface="Libre Franklin"/>
            </a:endParaRPr>
          </a:p>
          <a:p>
            <a:pPr marL="0" lvl="0" indent="228600" algn="l" rtl="0">
              <a:lnSpc>
                <a:spcPct val="115000"/>
              </a:lnSpc>
              <a:spcBef>
                <a:spcPts val="1000"/>
              </a:spcBef>
              <a:spcAft>
                <a:spcPts val="0"/>
              </a:spcAft>
              <a:buClr>
                <a:schemeClr val="dk1"/>
              </a:buClr>
              <a:buSzPts val="1100"/>
              <a:buFont typeface="Arial"/>
              <a:buNone/>
            </a:pPr>
            <a:endParaRPr sz="800">
              <a:solidFill>
                <a:schemeClr val="dk1"/>
              </a:solidFill>
              <a:latin typeface="Libre Franklin"/>
              <a:ea typeface="Libre Franklin"/>
              <a:cs typeface="Libre Franklin"/>
              <a:sym typeface="Libre Franklin"/>
            </a:endParaRPr>
          </a:p>
          <a:p>
            <a:pPr marL="0" lvl="0" indent="0" algn="l" rtl="0">
              <a:lnSpc>
                <a:spcPct val="115000"/>
              </a:lnSpc>
              <a:spcBef>
                <a:spcPts val="1000"/>
              </a:spcBef>
              <a:spcAft>
                <a:spcPts val="1000"/>
              </a:spcAft>
              <a:buNone/>
            </a:pPr>
            <a:endParaRPr sz="800">
              <a:solidFill>
                <a:schemeClr val="dk1"/>
              </a:solidFill>
              <a:latin typeface="Libre Franklin"/>
              <a:ea typeface="Libre Franklin"/>
              <a:cs typeface="Libre Franklin"/>
              <a:sym typeface="Libre Franklin"/>
            </a:endParaRPr>
          </a:p>
        </p:txBody>
      </p:sp>
      <p:cxnSp>
        <p:nvCxnSpPr>
          <p:cNvPr id="257" name="Google Shape;257;p21"/>
          <p:cNvCxnSpPr/>
          <p:nvPr/>
        </p:nvCxnSpPr>
        <p:spPr>
          <a:xfrm>
            <a:off x="439178" y="2331146"/>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258" name="Google Shape;258;p21"/>
          <p:cNvCxnSpPr/>
          <p:nvPr/>
        </p:nvCxnSpPr>
        <p:spPr>
          <a:xfrm>
            <a:off x="439178" y="2735537"/>
            <a:ext cx="83700" cy="0"/>
          </a:xfrm>
          <a:prstGeom prst="straightConnector1">
            <a:avLst/>
          </a:prstGeom>
          <a:noFill/>
          <a:ln w="19050" cap="flat" cmpd="sng">
            <a:solidFill>
              <a:srgbClr val="0055B8"/>
            </a:solidFill>
            <a:prstDash val="solid"/>
            <a:round/>
            <a:headEnd type="none" w="med" len="med"/>
            <a:tailEnd type="none" w="med" len="med"/>
          </a:ln>
        </p:spPr>
      </p:cxnSp>
      <p:cxnSp>
        <p:nvCxnSpPr>
          <p:cNvPr id="259" name="Google Shape;259;p21"/>
          <p:cNvCxnSpPr/>
          <p:nvPr/>
        </p:nvCxnSpPr>
        <p:spPr>
          <a:xfrm>
            <a:off x="439178" y="3283587"/>
            <a:ext cx="83700" cy="0"/>
          </a:xfrm>
          <a:prstGeom prst="straightConnector1">
            <a:avLst/>
          </a:prstGeom>
          <a:noFill/>
          <a:ln w="19050" cap="flat" cmpd="sng">
            <a:solidFill>
              <a:srgbClr val="0055B8"/>
            </a:solidFill>
            <a:prstDash val="solid"/>
            <a:round/>
            <a:headEnd type="none" w="med" len="med"/>
            <a:tailEnd type="none" w="med" len="med"/>
          </a:ln>
        </p:spPr>
      </p:cxn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2076</Words>
  <Application>Microsoft Macintosh PowerPoint</Application>
  <PresentationFormat>On-screen Show (16:9)</PresentationFormat>
  <Paragraphs>242</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Times New Roman</vt:lpstr>
      <vt:lpstr>Libre Franklin Medium</vt:lpstr>
      <vt:lpstr>Libre Franklin</vt:lpstr>
      <vt:lpstr>Libre Franklin SemiBold</vt:lpstr>
      <vt:lpstr>Arial</vt:lpstr>
      <vt:lpstr>Libre Franklin Light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Kayla Wagner</cp:lastModifiedBy>
  <cp:revision>1</cp:revision>
  <dcterms:modified xsi:type="dcterms:W3CDTF">2020-06-03T03:57:40Z</dcterms:modified>
</cp:coreProperties>
</file>