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3"/>
  </p:sldMasterIdLst>
  <p:notesMasterIdLst>
    <p:notesMasterId r:id="rId78"/>
  </p:notesMasterIdLst>
  <p:handoutMasterIdLst>
    <p:handoutMasterId r:id="rId79"/>
  </p:handoutMasterIdLst>
  <p:sldIdLst>
    <p:sldId id="256" r:id="rId4"/>
    <p:sldId id="257" r:id="rId5"/>
    <p:sldId id="258" r:id="rId6"/>
    <p:sldId id="259" r:id="rId7"/>
    <p:sldId id="344" r:id="rId8"/>
    <p:sldId id="335" r:id="rId9"/>
    <p:sldId id="269" r:id="rId10"/>
    <p:sldId id="265" r:id="rId11"/>
    <p:sldId id="266" r:id="rId12"/>
    <p:sldId id="359" r:id="rId13"/>
    <p:sldId id="267" r:id="rId14"/>
    <p:sldId id="268" r:id="rId15"/>
    <p:sldId id="270" r:id="rId16"/>
    <p:sldId id="271" r:id="rId17"/>
    <p:sldId id="272" r:id="rId18"/>
    <p:sldId id="278" r:id="rId19"/>
    <p:sldId id="279" r:id="rId20"/>
    <p:sldId id="273" r:id="rId21"/>
    <p:sldId id="274" r:id="rId22"/>
    <p:sldId id="280" r:id="rId23"/>
    <p:sldId id="281" r:id="rId24"/>
    <p:sldId id="275" r:id="rId25"/>
    <p:sldId id="276" r:id="rId26"/>
    <p:sldId id="349" r:id="rId27"/>
    <p:sldId id="283" r:id="rId28"/>
    <p:sldId id="277" r:id="rId29"/>
    <p:sldId id="284" r:id="rId30"/>
    <p:sldId id="287" r:id="rId31"/>
    <p:sldId id="354" r:id="rId32"/>
    <p:sldId id="361" r:id="rId33"/>
    <p:sldId id="350" r:id="rId34"/>
    <p:sldId id="292" r:id="rId35"/>
    <p:sldId id="334" r:id="rId36"/>
    <p:sldId id="294" r:id="rId37"/>
    <p:sldId id="295" r:id="rId38"/>
    <p:sldId id="296" r:id="rId39"/>
    <p:sldId id="336" r:id="rId40"/>
    <p:sldId id="307" r:id="rId41"/>
    <p:sldId id="297" r:id="rId42"/>
    <p:sldId id="345" r:id="rId43"/>
    <p:sldId id="348" r:id="rId44"/>
    <p:sldId id="298" r:id="rId45"/>
    <p:sldId id="299" r:id="rId46"/>
    <p:sldId id="300" r:id="rId47"/>
    <p:sldId id="301" r:id="rId48"/>
    <p:sldId id="355" r:id="rId49"/>
    <p:sldId id="303" r:id="rId50"/>
    <p:sldId id="346" r:id="rId51"/>
    <p:sldId id="304" r:id="rId52"/>
    <p:sldId id="356" r:id="rId53"/>
    <p:sldId id="306" r:id="rId54"/>
    <p:sldId id="337" r:id="rId55"/>
    <p:sldId id="308" r:id="rId56"/>
    <p:sldId id="351" r:id="rId57"/>
    <p:sldId id="309" r:id="rId58"/>
    <p:sldId id="352" r:id="rId59"/>
    <p:sldId id="311" r:id="rId60"/>
    <p:sldId id="314" r:id="rId61"/>
    <p:sldId id="360" r:id="rId62"/>
    <p:sldId id="316" r:id="rId63"/>
    <p:sldId id="317" r:id="rId64"/>
    <p:sldId id="318" r:id="rId65"/>
    <p:sldId id="358" r:id="rId66"/>
    <p:sldId id="319" r:id="rId67"/>
    <p:sldId id="320" r:id="rId68"/>
    <p:sldId id="321" r:id="rId69"/>
    <p:sldId id="353" r:id="rId70"/>
    <p:sldId id="324" r:id="rId71"/>
    <p:sldId id="325" r:id="rId72"/>
    <p:sldId id="331" r:id="rId73"/>
    <p:sldId id="327" r:id="rId74"/>
    <p:sldId id="332" r:id="rId75"/>
    <p:sldId id="329" r:id="rId76"/>
    <p:sldId id="333" r:id="rId7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onstantia" panose="02030602050306030303" pitchFamily="18" charset="0"/>
        <a:ea typeface="+mn-ea"/>
        <a:cs typeface="+mn-cs"/>
      </a:defRPr>
    </a:lvl1pPr>
    <a:lvl2pPr marL="457200" algn="l" rtl="0" eaLnBrk="0" fontAlgn="base" hangingPunct="0">
      <a:spcBef>
        <a:spcPct val="0"/>
      </a:spcBef>
      <a:spcAft>
        <a:spcPct val="0"/>
      </a:spcAft>
      <a:defRPr kern="1200">
        <a:solidFill>
          <a:schemeClr val="tx1"/>
        </a:solidFill>
        <a:latin typeface="Constantia" panose="02030602050306030303" pitchFamily="18" charset="0"/>
        <a:ea typeface="+mn-ea"/>
        <a:cs typeface="+mn-cs"/>
      </a:defRPr>
    </a:lvl2pPr>
    <a:lvl3pPr marL="914400" algn="l" rtl="0" eaLnBrk="0" fontAlgn="base" hangingPunct="0">
      <a:spcBef>
        <a:spcPct val="0"/>
      </a:spcBef>
      <a:spcAft>
        <a:spcPct val="0"/>
      </a:spcAft>
      <a:defRPr kern="1200">
        <a:solidFill>
          <a:schemeClr val="tx1"/>
        </a:solidFill>
        <a:latin typeface="Constantia" panose="02030602050306030303" pitchFamily="18" charset="0"/>
        <a:ea typeface="+mn-ea"/>
        <a:cs typeface="+mn-cs"/>
      </a:defRPr>
    </a:lvl3pPr>
    <a:lvl4pPr marL="1371600" algn="l" rtl="0" eaLnBrk="0" fontAlgn="base" hangingPunct="0">
      <a:spcBef>
        <a:spcPct val="0"/>
      </a:spcBef>
      <a:spcAft>
        <a:spcPct val="0"/>
      </a:spcAft>
      <a:defRPr kern="1200">
        <a:solidFill>
          <a:schemeClr val="tx1"/>
        </a:solidFill>
        <a:latin typeface="Constantia" panose="02030602050306030303" pitchFamily="18" charset="0"/>
        <a:ea typeface="+mn-ea"/>
        <a:cs typeface="+mn-cs"/>
      </a:defRPr>
    </a:lvl4pPr>
    <a:lvl5pPr marL="1828800" algn="l" rtl="0" eaLnBrk="0" fontAlgn="base" hangingPunct="0">
      <a:spcBef>
        <a:spcPct val="0"/>
      </a:spcBef>
      <a:spcAft>
        <a:spcPct val="0"/>
      </a:spcAft>
      <a:defRPr kern="1200">
        <a:solidFill>
          <a:schemeClr val="tx1"/>
        </a:solidFill>
        <a:latin typeface="Constantia" panose="02030602050306030303" pitchFamily="18" charset="0"/>
        <a:ea typeface="+mn-ea"/>
        <a:cs typeface="+mn-cs"/>
      </a:defRPr>
    </a:lvl5pPr>
    <a:lvl6pPr marL="2286000" algn="l" defTabSz="914400" rtl="0" eaLnBrk="1" latinLnBrk="0" hangingPunct="1">
      <a:defRPr kern="1200">
        <a:solidFill>
          <a:schemeClr val="tx1"/>
        </a:solidFill>
        <a:latin typeface="Constantia" panose="02030602050306030303" pitchFamily="18" charset="0"/>
        <a:ea typeface="+mn-ea"/>
        <a:cs typeface="+mn-cs"/>
      </a:defRPr>
    </a:lvl6pPr>
    <a:lvl7pPr marL="2743200" algn="l" defTabSz="914400" rtl="0" eaLnBrk="1" latinLnBrk="0" hangingPunct="1">
      <a:defRPr kern="1200">
        <a:solidFill>
          <a:schemeClr val="tx1"/>
        </a:solidFill>
        <a:latin typeface="Constantia" panose="02030602050306030303" pitchFamily="18" charset="0"/>
        <a:ea typeface="+mn-ea"/>
        <a:cs typeface="+mn-cs"/>
      </a:defRPr>
    </a:lvl7pPr>
    <a:lvl8pPr marL="3200400" algn="l" defTabSz="914400" rtl="0" eaLnBrk="1" latinLnBrk="0" hangingPunct="1">
      <a:defRPr kern="1200">
        <a:solidFill>
          <a:schemeClr val="tx1"/>
        </a:solidFill>
        <a:latin typeface="Constantia" panose="02030602050306030303" pitchFamily="18" charset="0"/>
        <a:ea typeface="+mn-ea"/>
        <a:cs typeface="+mn-cs"/>
      </a:defRPr>
    </a:lvl8pPr>
    <a:lvl9pPr marL="3657600" algn="l" defTabSz="914400" rtl="0" eaLnBrk="1" latinLnBrk="0" hangingPunct="1">
      <a:defRPr kern="1200">
        <a:solidFill>
          <a:schemeClr val="tx1"/>
        </a:solidFill>
        <a:latin typeface="Constantia" panose="02030602050306030303" pitchFamily="18" charset="0"/>
        <a:ea typeface="+mn-ea"/>
        <a:cs typeface="+mn-cs"/>
      </a:defRPr>
    </a:lvl9pPr>
  </p:defaultTextStyle>
  <p:extLst>
    <p:ext uri="{EFAFB233-063F-42B5-8137-9DF3F51BA10A}">
      <p15:sldGuideLst xmlns:p15="http://schemas.microsoft.com/office/powerpoint/2012/main">
        <p15:guide id="1" orient="horz" pos="1056">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3" name="Dorsey, Alyson" initials="" lastIdx="1" clrIdx="28"/>
  <p:cmAuthor id="1" name="Long, Laura M" initials="" lastIdx="2" clrIdx="34"/>
  <p:cmAuthor id="44" name="Miranda Gregory" initials="" lastIdx="10" clrIdx="0"/>
  <p:cmAuthor id="2" name="Sherry Landtroop" initials="" lastIdx="22" clrIdx="35"/>
  <p:cmAuthor id="45" name="Landtroop, Chad E" initials="" lastIdx="7" clrIdx="5"/>
  <p:cmAuthor id="3" name="Keyuri Joshi" initials="" lastIdx="13" clrIdx="4"/>
  <p:cmAuthor id="46" name="Nicholas Bonomo" initials="" lastIdx="29" clrIdx="1"/>
  <p:cmAuthor id="4" name="Bunch, Lia" initials="" lastIdx="1" clrIdx="45"/>
  <p:cmAuthor id="47" name="WENDY CHESSER" initials="" lastIdx="4" clrIdx="3"/>
  <p:cmAuthor id="5" name="Angela Jones" initials="" lastIdx="9" clrIdx="6"/>
  <p:cmAuthor id="6" name="Unknown User1" initials="Unknown User1" lastIdx="2" clrIdx="39"/>
  <p:cmAuthor id="7" name="Unknown User2" initials="Unknown User2" lastIdx="2" clrIdx="37"/>
  <p:cmAuthor id="8" name="Almario, Aileen (CMS/OFM)" initials="" lastIdx="4" clrIdx="43"/>
  <p:cmAuthor id="9" name="Wernick, Cortney" initials="" lastIdx="16" clrIdx="33"/>
  <p:cmAuthor id="10" name="Gee, Alexis" initials="" lastIdx="3" clrIdx="36"/>
  <p:cmAuthor id="11" name="PATRICIA FENTON" initials="" lastIdx="7" clrIdx="40"/>
  <p:cmAuthor id="12" name="Kamini Patel" initials="" lastIdx="11" clrIdx="38"/>
  <p:cmAuthor id="13" name="Unknown User3" initials="Unknown User3" lastIdx="13" clrIdx="15"/>
  <p:cmAuthor id="14" name="CMS" initials="" lastIdx="1" clrIdx="41"/>
  <p:cmAuthor id="15" name="Dan Weimer" initials="" lastIdx="2" clrIdx="42"/>
  <p:cmAuthor id="16" name="Unknown User4" initials="Unknown User4" lastIdx="10" clrIdx="7"/>
  <p:cmAuthor id="17" name="Caitlyn Brown" initials="" lastIdx="2" clrIdx="44"/>
  <p:cmAuthor id="18" name="CYNTHIA HOWE" initials="" lastIdx="10" clrIdx="10"/>
  <p:cmAuthor id="19" name="Murphy, Grant" initials="GM" lastIdx="1" clrIdx="47"/>
  <p:cmAuthor id="20" name="Unknown User5" initials="Unknown User5" lastIdx="25" clrIdx="11"/>
  <p:cmAuthor id="21" name="Chesser, Wendy C. (CMS/OFM)" initials="" lastIdx="1" clrIdx="9"/>
  <p:cmAuthor id="22" name="Daniel Weimer" initials="" lastIdx="4" clrIdx="8"/>
  <p:cmAuthor id="23" name="Unknown User6" initials="Unknown User6" lastIdx="3" clrIdx="16"/>
  <p:cmAuthor id="24" name="Louallen, John R" initials="" lastIdx="1" clrIdx="12"/>
  <p:cmAuthor id="25" name="Schroeder, Caryl" initials="" lastIdx="1" clrIdx="17"/>
  <p:cmAuthor id="26" name="Hoang, Jacquelynn" initials="" lastIdx="3" clrIdx="46"/>
  <p:cmAuthor id="27" name="PERM ERC" initials="" lastIdx="17" clrIdx="31"/>
  <p:cmAuthor id="28" name="Lewis, Juliana" initials="" lastIdx="12" clrIdx="13"/>
  <p:cmAuthor id="29" name="Alex Sveum" initials="" lastIdx="1" clrIdx="32"/>
  <p:cmAuthor id="30" name="Vaccarelli, Caitlin" initials="" lastIdx="12" clrIdx="30"/>
  <p:cmAuthor id="31" name="Unknown User7" initials="Unknown User7" lastIdx="24" clrIdx="19"/>
  <p:cmAuthor id="32" name="Uppal, Angad (CMS/OFM)" initials="" lastIdx="1" clrIdx="18"/>
  <p:cmAuthor id="33" name="Unknown User8" initials="Unknown User8" lastIdx="22" clrIdx="23"/>
  <p:cmAuthor id="34" name="Unknown User9" initials="Unknown User9" lastIdx="3" clrIdx="20"/>
  <p:cmAuthor id="35" name="Unknown User10" initials="Unknown User10" lastIdx="1" clrIdx="21"/>
  <p:cmAuthor id="36" name="Stephanie Hare" initials="" lastIdx="1" clrIdx="26"/>
  <p:cmAuthor id="37" name="Joshi, Keyuri" initials="" lastIdx="1" clrIdx="22"/>
  <p:cmAuthor id="38" name="Unknown User11" initials="Unknown User11" lastIdx="4" clrIdx="24"/>
  <p:cmAuthor id="39" name="Alyson Dorsey" initials="" lastIdx="32" clrIdx="29"/>
  <p:cmAuthor id="40" name="Unknown User12" initials="Unknown User12" lastIdx="2" clrIdx="25"/>
  <p:cmAuthor id="41" name="Unknown User13" initials="Unknown User13" lastIdx="1" clrIdx="27"/>
  <p:cmAuthor id="42" name="Unknown User14" initials="Unknown User14" lastIdx="12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A9C"/>
    <a:srgbClr val="1F497D"/>
    <a:srgbClr val="A1BE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p:cViewPr varScale="1">
        <p:scale>
          <a:sx n="114" d="100"/>
          <a:sy n="114" d="100"/>
        </p:scale>
        <p:origin x="864" y="102"/>
      </p:cViewPr>
      <p:guideLst>
        <p:guide orient="horz" pos="1056"/>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099"/>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tableStyles" Target="tableStyle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commentAuthors" Target="commentAuthors.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customXml" Target="../customXml/item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93C68B-45A0-906E-E503-EFDC54DEF02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2D6D757F-0741-4CFA-1B96-7705A245E170}"/>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A1818EC0-5879-4D98-BFD9-9DAA27C6A838}" type="datetimeFigureOut">
              <a:rPr lang="en-US"/>
              <a:pPr>
                <a:defRPr/>
              </a:pPr>
              <a:t>06/06/2024</a:t>
            </a:fld>
            <a:endParaRPr lang="en-US" dirty="0"/>
          </a:p>
        </p:txBody>
      </p:sp>
      <p:sp>
        <p:nvSpPr>
          <p:cNvPr id="4" name="Footer Placeholder 3">
            <a:extLst>
              <a:ext uri="{FF2B5EF4-FFF2-40B4-BE49-F238E27FC236}">
                <a16:creationId xmlns:a16="http://schemas.microsoft.com/office/drawing/2014/main" id="{6E47FD76-7AD8-E94A-0E3B-CF5450DF983E}"/>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5" name="Slide Number Placeholder 4">
            <a:extLst>
              <a:ext uri="{FF2B5EF4-FFF2-40B4-BE49-F238E27FC236}">
                <a16:creationId xmlns:a16="http://schemas.microsoft.com/office/drawing/2014/main" id="{D9C000F4-5217-8242-A4FE-51F6265B3E78}"/>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C2A34FF-5A37-4F7B-BC6D-11A5707501B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B96763-D569-E51E-ADDD-54E17A629EA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7B73F7A-9AB5-B695-D253-7FACAC347F7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1D840D8-A172-4A09-96D6-9AE15139E51E}" type="datetimeFigureOut">
              <a:rPr lang="en-US"/>
              <a:pPr>
                <a:defRPr/>
              </a:pPr>
              <a:t>06/06/2024</a:t>
            </a:fld>
            <a:endParaRPr lang="en-US" dirty="0"/>
          </a:p>
        </p:txBody>
      </p:sp>
      <p:sp>
        <p:nvSpPr>
          <p:cNvPr id="4" name="Slide Image Placeholder 3">
            <a:extLst>
              <a:ext uri="{FF2B5EF4-FFF2-40B4-BE49-F238E27FC236}">
                <a16:creationId xmlns:a16="http://schemas.microsoft.com/office/drawing/2014/main" id="{5D270BD2-95A2-6928-F938-2E4E25DE3C59}"/>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6AD0C1C0-606E-8B10-540A-F4A0348EE44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0B96BD7-DD83-9716-2886-FD3B00FFCFA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089DD20C-7918-52DA-1016-2FD81B66B22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22299CE3-1377-4587-A98F-3272E6C992C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F0B96BF-541C-6227-4FB3-E8919E6245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7DAF248B-B841-F4C8-75FF-9931727A2B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a:extLst>
              <a:ext uri="{FF2B5EF4-FFF2-40B4-BE49-F238E27FC236}">
                <a16:creationId xmlns:a16="http://schemas.microsoft.com/office/drawing/2014/main" id="{9EC999DB-B00A-E4E5-2D42-36AC2C0927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fld id="{D43AF915-370C-49E8-B7F0-6D05229140FE}" type="slidenum">
              <a:rPr lang="en-US" altLang="en-US" smtClean="0">
                <a:latin typeface="Calibri" panose="020F0502020204030204" pitchFamily="34" charset="0"/>
              </a:rPr>
              <a:pPr/>
              <a:t>0</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210C0117-C1AF-A20B-BC64-0B452B7648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42E3560D-D491-4171-11E2-B93DD00204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a:extLst>
              <a:ext uri="{FF2B5EF4-FFF2-40B4-BE49-F238E27FC236}">
                <a16:creationId xmlns:a16="http://schemas.microsoft.com/office/drawing/2014/main" id="{C8E222DA-8F85-01EF-4AD8-6821E25326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CBFD7C2-2CC7-44A2-A345-3F068BA337E5}" type="slidenum">
              <a:rPr lang="en-US" altLang="en-US" smtClean="0">
                <a:solidFill>
                  <a:srgbClr val="000000"/>
                </a:solidFill>
                <a:latin typeface="Arial" panose="020B0604020202020204" pitchFamily="34" charset="0"/>
                <a:ea typeface="ＭＳ Ｐゴシック" panose="020B0600070205080204" pitchFamily="34" charset="-128"/>
              </a:rPr>
              <a:pPr>
                <a:spcBef>
                  <a:spcPct val="0"/>
                </a:spcBef>
              </a:pPr>
              <a:t>14</a:t>
            </a:fld>
            <a:endParaRPr lang="en-US" altLang="en-US">
              <a:solidFill>
                <a:srgbClr val="000000"/>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19235A1E-DB54-4A19-6233-21A25B4FCC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AA23F1B1-66A8-6A24-CB59-227C7ED70E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0180" name="Slide Number Placeholder 3">
            <a:extLst>
              <a:ext uri="{FF2B5EF4-FFF2-40B4-BE49-F238E27FC236}">
                <a16:creationId xmlns:a16="http://schemas.microsoft.com/office/drawing/2014/main" id="{4945CC97-0F08-DE3F-D2DA-1B240D7AFB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fld id="{BA4B5C89-A857-4BED-8A7E-2F353C668428}" type="slidenum">
              <a:rPr lang="en-US" altLang="en-US" smtClean="0">
                <a:solidFill>
                  <a:srgbClr val="000000"/>
                </a:solidFill>
                <a:latin typeface="Calibri" panose="020F0502020204030204" pitchFamily="34" charset="0"/>
              </a:rPr>
              <a:pPr/>
              <a:t>15</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FF31472F-C65A-5908-1D1E-A8491B3B77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F9D89022-2262-B4B4-D446-80550831A9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3252" name="Slide Number Placeholder 3">
            <a:extLst>
              <a:ext uri="{FF2B5EF4-FFF2-40B4-BE49-F238E27FC236}">
                <a16:creationId xmlns:a16="http://schemas.microsoft.com/office/drawing/2014/main" id="{B43C0B7D-9A1F-D676-15E5-209456D707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062F6C-917E-4EF3-A768-A3777B5BDDA0}" type="slidenum">
              <a:rPr lang="en-US" altLang="en-US" smtClean="0">
                <a:solidFill>
                  <a:srgbClr val="000000"/>
                </a:solidFill>
                <a:latin typeface="Arial" panose="020B0604020202020204" pitchFamily="34" charset="0"/>
                <a:ea typeface="ＭＳ Ｐゴシック" panose="020B0600070205080204" pitchFamily="34" charset="-128"/>
              </a:rPr>
              <a:pPr>
                <a:spcBef>
                  <a:spcPct val="0"/>
                </a:spcBef>
              </a:pPr>
              <a:t>17</a:t>
            </a:fld>
            <a:endParaRPr lang="en-US" altLang="en-US">
              <a:solidFill>
                <a:srgbClr val="000000"/>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7ADA576-C504-AA2D-F390-80C9FA9304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5BCDAB92-719A-3BD7-4A77-35DFE57249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5300" name="Slide Number Placeholder 3">
            <a:extLst>
              <a:ext uri="{FF2B5EF4-FFF2-40B4-BE49-F238E27FC236}">
                <a16:creationId xmlns:a16="http://schemas.microsoft.com/office/drawing/2014/main" id="{FFC625B1-E54C-1118-C00C-E7E3A7FF11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6C5A09-64EB-48B5-ABBE-5182A263DBBA}" type="slidenum">
              <a:rPr lang="en-US" altLang="en-US" smtClean="0">
                <a:solidFill>
                  <a:srgbClr val="000000"/>
                </a:solidFill>
                <a:latin typeface="Arial" panose="020B0604020202020204" pitchFamily="34" charset="0"/>
                <a:ea typeface="ＭＳ Ｐゴシック" panose="020B0600070205080204" pitchFamily="34" charset="-128"/>
              </a:rPr>
              <a:pPr>
                <a:spcBef>
                  <a:spcPct val="0"/>
                </a:spcBef>
              </a:pPr>
              <a:t>18</a:t>
            </a:fld>
            <a:endParaRPr lang="en-US" altLang="en-US">
              <a:solidFill>
                <a:srgbClr val="000000"/>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0DD95F69-D244-5249-6717-D30DCA8E02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EFCB2351-BC74-0537-9D23-23C358B5D0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7348" name="Slide Number Placeholder 3">
            <a:extLst>
              <a:ext uri="{FF2B5EF4-FFF2-40B4-BE49-F238E27FC236}">
                <a16:creationId xmlns:a16="http://schemas.microsoft.com/office/drawing/2014/main" id="{AF6B2184-EEA9-BA3C-3B80-2C373C8EAE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1B6694-E9D0-4471-9824-A65DD443A3E1}" type="slidenum">
              <a:rPr lang="en-US" altLang="en-US" smtClean="0">
                <a:solidFill>
                  <a:srgbClr val="000000"/>
                </a:solidFill>
                <a:latin typeface="Arial" panose="020B0604020202020204" pitchFamily="34" charset="0"/>
                <a:ea typeface="ＭＳ Ｐゴシック" panose="020B0600070205080204" pitchFamily="34" charset="-128"/>
              </a:rPr>
              <a:pPr>
                <a:spcBef>
                  <a:spcPct val="0"/>
                </a:spcBef>
              </a:pPr>
              <a:t>19</a:t>
            </a:fld>
            <a:endParaRPr lang="en-US" altLang="en-US">
              <a:solidFill>
                <a:srgbClr val="000000"/>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0EFF76F4-633F-C9CF-3EE7-F6F7F036E9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A7501B8E-D2A9-5E1F-3D7D-6A74AD594F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9396" name="Slide Number Placeholder 3">
            <a:extLst>
              <a:ext uri="{FF2B5EF4-FFF2-40B4-BE49-F238E27FC236}">
                <a16:creationId xmlns:a16="http://schemas.microsoft.com/office/drawing/2014/main" id="{3E78154C-1EA5-F521-994B-DCC6D9CC62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11131A7-55D0-43E1-AA6C-F10A7D488A66}" type="slidenum">
              <a:rPr lang="en-US" altLang="en-US" smtClean="0">
                <a:solidFill>
                  <a:srgbClr val="000000"/>
                </a:solidFill>
                <a:latin typeface="Arial" panose="020B0604020202020204" pitchFamily="34" charset="0"/>
                <a:ea typeface="ＭＳ Ｐゴシック" panose="020B0600070205080204" pitchFamily="34" charset="-128"/>
              </a:rPr>
              <a:pPr>
                <a:spcBef>
                  <a:spcPct val="0"/>
                </a:spcBef>
              </a:pPr>
              <a:t>20</a:t>
            </a:fld>
            <a:endParaRPr lang="en-US" altLang="en-US">
              <a:solidFill>
                <a:srgbClr val="000000"/>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FC23F279-2149-1CB7-3AFF-8C18628B2C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4444454E-ED63-8A46-E707-BEEB8A4E42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44" name="Slide Number Placeholder 3">
            <a:extLst>
              <a:ext uri="{FF2B5EF4-FFF2-40B4-BE49-F238E27FC236}">
                <a16:creationId xmlns:a16="http://schemas.microsoft.com/office/drawing/2014/main" id="{056A2016-3A3D-E65D-D080-88C6148837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CBC2B6D-2B3D-47C3-A2E1-2026386098A9}" type="slidenum">
              <a:rPr lang="en-US" altLang="en-US" smtClean="0">
                <a:solidFill>
                  <a:srgbClr val="000000"/>
                </a:solidFill>
                <a:latin typeface="Arial" panose="020B0604020202020204" pitchFamily="34" charset="0"/>
                <a:ea typeface="ＭＳ Ｐゴシック" panose="020B0600070205080204" pitchFamily="34" charset="-128"/>
              </a:rPr>
              <a:pPr>
                <a:spcBef>
                  <a:spcPct val="0"/>
                </a:spcBef>
              </a:pPr>
              <a:t>21</a:t>
            </a:fld>
            <a:endParaRPr lang="en-US" altLang="en-US">
              <a:solidFill>
                <a:srgbClr val="000000"/>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DC20F9AC-A599-A1F3-CC36-BDB767D599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39A5D4AE-3C07-BF00-A4FE-4E87BBFEB6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3492" name="Slide Number Placeholder 3">
            <a:extLst>
              <a:ext uri="{FF2B5EF4-FFF2-40B4-BE49-F238E27FC236}">
                <a16:creationId xmlns:a16="http://schemas.microsoft.com/office/drawing/2014/main" id="{2F665F94-C34C-41F9-37CE-3F2718F6BB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536D74-996E-4C3C-882C-84BA53F278AF}" type="slidenum">
              <a:rPr lang="en-US" altLang="en-US" smtClean="0">
                <a:solidFill>
                  <a:srgbClr val="000000"/>
                </a:solidFill>
                <a:latin typeface="Arial" panose="020B0604020202020204" pitchFamily="34" charset="0"/>
                <a:ea typeface="ＭＳ Ｐゴシック" panose="020B0600070205080204" pitchFamily="34" charset="-128"/>
              </a:rPr>
              <a:pPr>
                <a:spcBef>
                  <a:spcPct val="0"/>
                </a:spcBef>
              </a:pPr>
              <a:t>22</a:t>
            </a:fld>
            <a:endParaRPr lang="en-US" altLang="en-US">
              <a:solidFill>
                <a:srgbClr val="000000"/>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B0E5516F-937D-3F9C-70FD-4F7EFB8CC9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EE1A0A00-CB05-6863-DE15-1D9ACDF347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5540" name="Slide Number Placeholder 3">
            <a:extLst>
              <a:ext uri="{FF2B5EF4-FFF2-40B4-BE49-F238E27FC236}">
                <a16:creationId xmlns:a16="http://schemas.microsoft.com/office/drawing/2014/main" id="{33022B50-5B81-4708-BC44-75B69A2C5A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B6FB71-5F97-47A3-9781-E2F046E0B0D4}" type="slidenum">
              <a:rPr lang="en-US" altLang="en-US" smtClean="0">
                <a:solidFill>
                  <a:srgbClr val="000000"/>
                </a:solidFill>
                <a:latin typeface="Arial" panose="020B0604020202020204" pitchFamily="34" charset="0"/>
                <a:ea typeface="ＭＳ Ｐゴシック" panose="020B0600070205080204" pitchFamily="34" charset="-128"/>
              </a:rPr>
              <a:pPr>
                <a:spcBef>
                  <a:spcPct val="0"/>
                </a:spcBef>
              </a:pPr>
              <a:t>23</a:t>
            </a:fld>
            <a:endParaRPr lang="en-US" altLang="en-US">
              <a:solidFill>
                <a:srgbClr val="000000"/>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1D983DFE-5D28-DBEC-97F9-3B74F4084F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5E1BD567-AA6A-FFE4-F953-5E3BB8E19E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7588" name="Slide Number Placeholder 3">
            <a:extLst>
              <a:ext uri="{FF2B5EF4-FFF2-40B4-BE49-F238E27FC236}">
                <a16:creationId xmlns:a16="http://schemas.microsoft.com/office/drawing/2014/main" id="{8AEDB758-BBCB-6B9D-9437-CA8F8E11D8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F6C88A-599A-4129-B562-394FF2C8A0D1}" type="slidenum">
              <a:rPr lang="en-US" altLang="en-US" smtClean="0">
                <a:solidFill>
                  <a:srgbClr val="000000"/>
                </a:solidFill>
                <a:latin typeface="Arial" panose="020B0604020202020204" pitchFamily="34" charset="0"/>
                <a:ea typeface="ＭＳ Ｐゴシック" panose="020B0600070205080204" pitchFamily="34" charset="-128"/>
              </a:rPr>
              <a:pPr>
                <a:spcBef>
                  <a:spcPct val="0"/>
                </a:spcBef>
              </a:pPr>
              <a:t>24</a:t>
            </a:fld>
            <a:endParaRPr lang="en-US" altLang="en-US">
              <a:solidFill>
                <a:srgbClr val="000000"/>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31DFE1C1-F76D-6EA0-63AC-FE9373ACF1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26045A0C-3EC8-C81F-C36F-8E0731A2CE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8676" name="Slide Number Placeholder 3">
            <a:extLst>
              <a:ext uri="{FF2B5EF4-FFF2-40B4-BE49-F238E27FC236}">
                <a16:creationId xmlns:a16="http://schemas.microsoft.com/office/drawing/2014/main" id="{9E2A769F-B07F-AF65-73B3-23B4F36C23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46E70AC-64A8-4010-92F2-C78F5E9939BC}" type="slidenum">
              <a:rPr lang="en-US" altLang="en-US" smtClean="0">
                <a:solidFill>
                  <a:srgbClr val="000000"/>
                </a:solidFill>
              </a:rPr>
              <a:pPr>
                <a:spcBef>
                  <a:spcPct val="0"/>
                </a:spcBef>
              </a:pPr>
              <a:t>3</a:t>
            </a:fld>
            <a:endParaRPr lang="en-US" alt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CD180406-8A2A-07DF-2280-3F4D028110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06B12D75-E151-7CF6-32B6-433CE0F1D5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9636" name="Slide Number Placeholder 3">
            <a:extLst>
              <a:ext uri="{FF2B5EF4-FFF2-40B4-BE49-F238E27FC236}">
                <a16:creationId xmlns:a16="http://schemas.microsoft.com/office/drawing/2014/main" id="{5F185001-3DA1-7E04-1168-A428BB80D8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C6FD09-BD63-48DD-B54B-1DE300173DDC}" type="slidenum">
              <a:rPr lang="en-US" altLang="en-US" smtClean="0">
                <a:solidFill>
                  <a:srgbClr val="000000"/>
                </a:solidFill>
                <a:latin typeface="Arial" panose="020B0604020202020204" pitchFamily="34" charset="0"/>
                <a:ea typeface="ＭＳ Ｐゴシック" panose="020B0600070205080204" pitchFamily="34" charset="-128"/>
              </a:rPr>
              <a:pPr>
                <a:spcBef>
                  <a:spcPct val="0"/>
                </a:spcBef>
              </a:pPr>
              <a:t>25</a:t>
            </a:fld>
            <a:endParaRPr lang="en-US" altLang="en-US">
              <a:solidFill>
                <a:srgbClr val="000000"/>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50AEDF03-3205-1922-B184-169B56B25E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35066743-F3B0-8E4F-3973-A205770A9F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2708" name="Slide Number Placeholder 3">
            <a:extLst>
              <a:ext uri="{FF2B5EF4-FFF2-40B4-BE49-F238E27FC236}">
                <a16:creationId xmlns:a16="http://schemas.microsoft.com/office/drawing/2014/main" id="{32B5DE5F-70F0-899D-4B14-21F84829C9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fld id="{6C1BBE61-5F88-4676-996D-94658F80977A}" type="slidenum">
              <a:rPr lang="en-US" altLang="en-US" smtClean="0">
                <a:solidFill>
                  <a:srgbClr val="000000"/>
                </a:solidFill>
                <a:latin typeface="Calibri" panose="020F0502020204030204" pitchFamily="34" charset="0"/>
              </a:rPr>
              <a:pPr/>
              <a:t>27</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B1DDE3C1-2B90-A00D-6CAB-7FB0807521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4886FA23-AA17-7206-6177-35B3A5DFB7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4756" name="Slide Number Placeholder 3">
            <a:extLst>
              <a:ext uri="{FF2B5EF4-FFF2-40B4-BE49-F238E27FC236}">
                <a16:creationId xmlns:a16="http://schemas.microsoft.com/office/drawing/2014/main" id="{609E80CC-60AB-B34D-68C4-12F3BAA0B7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fld id="{BD73906B-611B-4E28-AB2B-532B452563C8}" type="slidenum">
              <a:rPr lang="en-US" altLang="en-US" smtClean="0">
                <a:solidFill>
                  <a:srgbClr val="000000"/>
                </a:solidFill>
                <a:latin typeface="Calibri" panose="020F0502020204030204" pitchFamily="34" charset="0"/>
              </a:rPr>
              <a:pPr/>
              <a:t>28</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F6BF3888-17F2-4224-6809-E6FAC0B08F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987787B7-1106-C292-9B2C-3339C48551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6804" name="Slide Number Placeholder 3">
            <a:extLst>
              <a:ext uri="{FF2B5EF4-FFF2-40B4-BE49-F238E27FC236}">
                <a16:creationId xmlns:a16="http://schemas.microsoft.com/office/drawing/2014/main" id="{400BA496-AB0F-F85F-CF4B-E9CB28233C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fld id="{5DF4FDF6-B3C4-4AB4-AB14-30B6EE47E2A8}" type="slidenum">
              <a:rPr lang="en-US" altLang="en-US" smtClean="0">
                <a:solidFill>
                  <a:srgbClr val="000000"/>
                </a:solidFill>
                <a:latin typeface="Calibri" panose="020F0502020204030204" pitchFamily="34" charset="0"/>
              </a:rPr>
              <a:pPr/>
              <a:t>29</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DEEF4DA0-2688-3725-E666-53459ADA9E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14EB9268-8DC3-3B9B-FD9D-B2CA07D1FA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8852" name="Slide Number Placeholder 3">
            <a:extLst>
              <a:ext uri="{FF2B5EF4-FFF2-40B4-BE49-F238E27FC236}">
                <a16:creationId xmlns:a16="http://schemas.microsoft.com/office/drawing/2014/main" id="{39FD0C44-A655-55CD-ED88-67B4AF2F5C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fld id="{C21FDFA6-EEF1-4F95-98C7-A7CC348EA270}" type="slidenum">
              <a:rPr lang="en-US" altLang="en-US" smtClean="0">
                <a:solidFill>
                  <a:srgbClr val="000000"/>
                </a:solidFill>
                <a:latin typeface="Calibri" panose="020F0502020204030204" pitchFamily="34" charset="0"/>
              </a:rPr>
              <a:pPr/>
              <a:t>30</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B93AC416-7C11-6BFA-B9D3-2817D78AAC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F54913D8-D66D-0038-2814-99CC6921CA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2948" name="Slide Number Placeholder 3">
            <a:extLst>
              <a:ext uri="{FF2B5EF4-FFF2-40B4-BE49-F238E27FC236}">
                <a16:creationId xmlns:a16="http://schemas.microsoft.com/office/drawing/2014/main" id="{F8BC9259-0CEB-FBC4-B020-CD105E57A5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2CAB17-85D0-449A-9DB3-B35EB4CFE863}" type="slidenum">
              <a:rPr lang="en-US" altLang="en-US" smtClean="0">
                <a:solidFill>
                  <a:srgbClr val="000000"/>
                </a:solidFill>
                <a:latin typeface="Arial" panose="020B0604020202020204" pitchFamily="34" charset="0"/>
                <a:ea typeface="ＭＳ Ｐゴシック" panose="020B0600070205080204" pitchFamily="34" charset="-128"/>
              </a:rPr>
              <a:pPr>
                <a:spcBef>
                  <a:spcPct val="0"/>
                </a:spcBef>
              </a:pPr>
              <a:t>33</a:t>
            </a:fld>
            <a:endParaRPr lang="en-US" altLang="en-US">
              <a:solidFill>
                <a:srgbClr val="000000"/>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C860F7A4-3686-9371-DB04-CDD66908BE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F437A116-7235-2641-6621-456F18785F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4996" name="Slide Number Placeholder 3">
            <a:extLst>
              <a:ext uri="{FF2B5EF4-FFF2-40B4-BE49-F238E27FC236}">
                <a16:creationId xmlns:a16="http://schemas.microsoft.com/office/drawing/2014/main" id="{7DD91957-EFCB-11A4-A4E0-386AEEC7B3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F035343-4C25-42BE-BDBD-906667DEA724}" type="slidenum">
              <a:rPr lang="en-US" altLang="en-US" smtClean="0">
                <a:solidFill>
                  <a:srgbClr val="000000"/>
                </a:solidFill>
                <a:latin typeface="Arial" panose="020B0604020202020204" pitchFamily="34" charset="0"/>
                <a:ea typeface="ＭＳ Ｐゴシック" panose="020B0600070205080204" pitchFamily="34" charset="-128"/>
              </a:rPr>
              <a:pPr>
                <a:spcBef>
                  <a:spcPct val="0"/>
                </a:spcBef>
              </a:pPr>
              <a:t>34</a:t>
            </a:fld>
            <a:endParaRPr lang="en-US" altLang="en-US">
              <a:solidFill>
                <a:srgbClr val="000000"/>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D4CA94B5-9E77-E754-DEC1-5DF2DFC160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82E4B3BD-1CBA-A211-2993-7D2A03E802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7044" name="Slide Number Placeholder 3">
            <a:extLst>
              <a:ext uri="{FF2B5EF4-FFF2-40B4-BE49-F238E27FC236}">
                <a16:creationId xmlns:a16="http://schemas.microsoft.com/office/drawing/2014/main" id="{A75C592A-4BBB-DD36-E2D6-C39CA61DCA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49A9F1-F417-4062-B89C-4C09B9970BB8}" type="slidenum">
              <a:rPr lang="en-US" altLang="en-US" smtClean="0">
                <a:solidFill>
                  <a:srgbClr val="000000"/>
                </a:solidFill>
                <a:latin typeface="Arial" panose="020B0604020202020204" pitchFamily="34" charset="0"/>
                <a:ea typeface="ＭＳ Ｐゴシック" panose="020B0600070205080204" pitchFamily="34" charset="-128"/>
              </a:rPr>
              <a:pPr>
                <a:spcBef>
                  <a:spcPct val="0"/>
                </a:spcBef>
              </a:pPr>
              <a:t>35</a:t>
            </a:fld>
            <a:endParaRPr lang="en-US" altLang="en-US">
              <a:solidFill>
                <a:srgbClr val="000000"/>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6E61D4B0-E306-C72D-F484-B07EA79429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EA33CA7B-E741-0D07-74D0-B687A45E9F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F86172CC-AD3D-42E6-0352-7738C2A32A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7D74FF0B-88B1-ADFE-ADAF-21DF58254B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2BD1EC00-D900-EEFD-5504-CDD7272F2F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669F0ADF-E558-DBBB-8E51-5FFDF0B837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0724" name="Slide Number Placeholder 3">
            <a:extLst>
              <a:ext uri="{FF2B5EF4-FFF2-40B4-BE49-F238E27FC236}">
                <a16:creationId xmlns:a16="http://schemas.microsoft.com/office/drawing/2014/main" id="{B244F761-B6E7-3CCC-1A81-7D6183784A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2AE926-3ED3-41AD-B33C-3A4AA60E30B8}" type="slidenum">
              <a:rPr lang="en-US" altLang="en-US" smtClean="0">
                <a:solidFill>
                  <a:srgbClr val="000000"/>
                </a:solidFill>
              </a:rPr>
              <a:pPr>
                <a:spcBef>
                  <a:spcPct val="0"/>
                </a:spcBef>
              </a:pPr>
              <a:t>4</a:t>
            </a:fld>
            <a:endParaRPr lang="en-US" altLang="en-US">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A695ACDD-6DC3-283C-E6D6-DDCB556428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12E3D253-F6C5-B5AD-367D-A046F753E6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901CC542-B6F2-3613-6549-E518228F15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E508853F-2CA5-C054-07CB-A2CEADC541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F41BE83A-3E63-287F-CEEB-77D32F4F9F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FD5DE6A5-FD84-1907-5A76-121A55420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6500" name="Slide Number Placeholder 3">
            <a:extLst>
              <a:ext uri="{FF2B5EF4-FFF2-40B4-BE49-F238E27FC236}">
                <a16:creationId xmlns:a16="http://schemas.microsoft.com/office/drawing/2014/main" id="{BF14C0D4-4833-EBA4-E67B-D61B2E950D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fld id="{3D0A3328-7E65-47F6-B497-40DFCD97E0E0}" type="slidenum">
              <a:rPr lang="en-US" altLang="en-US" smtClean="0">
                <a:solidFill>
                  <a:srgbClr val="000000"/>
                </a:solidFill>
                <a:latin typeface="Calibri" panose="020F0502020204030204" pitchFamily="34" charset="0"/>
              </a:rPr>
              <a:pPr/>
              <a:t>49</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1539C136-BD3E-47BD-4A8D-75C32A84C0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38AD2E8D-8C17-75D0-FF9E-998F7A73BA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71B99BFB-374D-A7A8-402C-6D72AD88AC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B73A54B7-DBCA-6231-338E-CFCFCB0CA1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3668" name="Slide Number Placeholder 3">
            <a:extLst>
              <a:ext uri="{FF2B5EF4-FFF2-40B4-BE49-F238E27FC236}">
                <a16:creationId xmlns:a16="http://schemas.microsoft.com/office/drawing/2014/main" id="{58C0D370-ECC7-F8E0-9B3D-259608B218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fld id="{1E9C3BE5-6B83-4B2C-92CF-46E20916A26A}" type="slidenum">
              <a:rPr lang="en-US" altLang="en-US" smtClean="0">
                <a:solidFill>
                  <a:srgbClr val="000000"/>
                </a:solidFill>
                <a:latin typeface="Calibri" panose="020F0502020204030204" pitchFamily="34" charset="0"/>
              </a:rPr>
              <a:pPr/>
              <a:t>54</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AD1F426A-A1A5-D874-EB2B-6054212881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DC7CCAD7-7132-399E-8034-4A55428FE8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AAFC748A-7C8D-EED3-9C9B-477E1A63AD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A17E6454-C117-676E-5E2B-E4AE193321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BA10CC07-3CE6-D2B4-4340-849A010193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284F5711-A923-D11A-2083-FE1DC795B4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884" name="Slide Number Placeholder 3">
            <a:extLst>
              <a:ext uri="{FF2B5EF4-FFF2-40B4-BE49-F238E27FC236}">
                <a16:creationId xmlns:a16="http://schemas.microsoft.com/office/drawing/2014/main" id="{CF55C78D-1EC6-BBEF-D94A-EFAF18624C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00B1792-4171-4799-8BBA-216E68948F43}" type="slidenum">
              <a:rPr lang="en-US" altLang="en-US" smtClean="0">
                <a:solidFill>
                  <a:srgbClr val="000000"/>
                </a:solidFill>
              </a:rPr>
              <a:pPr>
                <a:spcBef>
                  <a:spcPct val="0"/>
                </a:spcBef>
              </a:pPr>
              <a:t>60</a:t>
            </a:fld>
            <a:endParaRPr lang="en-US" altLang="en-US">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F494BDEB-3E03-CC86-D10A-2C04F8C7B2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8E0A1D7B-6E0D-363D-B6E4-BE091DA504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a:p>
        </p:txBody>
      </p:sp>
      <p:sp>
        <p:nvSpPr>
          <p:cNvPr id="124932" name="Slide Number Placeholder 3">
            <a:extLst>
              <a:ext uri="{FF2B5EF4-FFF2-40B4-BE49-F238E27FC236}">
                <a16:creationId xmlns:a16="http://schemas.microsoft.com/office/drawing/2014/main" id="{B6C8A5AD-C9AA-2AB5-65A8-4DEECBEA13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B8AC82F-DCCC-46A9-9328-FE587F30062B}" type="slidenum">
              <a:rPr lang="en-US" altLang="en-US" smtClean="0">
                <a:solidFill>
                  <a:srgbClr val="000000"/>
                </a:solidFill>
              </a:rPr>
              <a:pPr>
                <a:spcBef>
                  <a:spcPct val="0"/>
                </a:spcBef>
              </a:pPr>
              <a:t>61</a:t>
            </a:fld>
            <a:endParaRPr lang="en-US" altLang="en-US">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85801464-324A-3A39-FA03-33D78CAF93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a:extLst>
              <a:ext uri="{FF2B5EF4-FFF2-40B4-BE49-F238E27FC236}">
                <a16:creationId xmlns:a16="http://schemas.microsoft.com/office/drawing/2014/main" id="{9DB9CC13-AF6A-55C6-9384-FB44622322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solidFill>
                <a:srgbClr val="FF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FD994224-C76E-46A3-5304-2F8E967067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FC42A753-F4F5-A924-069D-86676D9808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2772" name="Slide Number Placeholder 3">
            <a:extLst>
              <a:ext uri="{FF2B5EF4-FFF2-40B4-BE49-F238E27FC236}">
                <a16:creationId xmlns:a16="http://schemas.microsoft.com/office/drawing/2014/main" id="{177D5CCB-3606-3A08-2F38-997A858FB9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fld id="{02AE8475-CFA4-4533-B5D2-DDC1214D61FE}" type="slidenum">
              <a:rPr lang="en-US" altLang="en-US" smtClean="0">
                <a:solidFill>
                  <a:srgbClr val="000000"/>
                </a:solidFill>
                <a:latin typeface="Calibri" panose="020F0502020204030204" pitchFamily="34" charset="0"/>
              </a:rPr>
              <a:pPr/>
              <a:t>5</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81E15AA3-BBDB-FF74-0923-8A7A53F486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a:extLst>
              <a:ext uri="{FF2B5EF4-FFF2-40B4-BE49-F238E27FC236}">
                <a16:creationId xmlns:a16="http://schemas.microsoft.com/office/drawing/2014/main" id="{65043AA2-45DE-64E7-6C9A-3A46A743D9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47750FBB-007C-0A3B-3192-749AD11A48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3D2187C3-0029-5D9A-80CE-6D1FB01005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solidFill>
                <a:srgbClr val="FF0000"/>
              </a:solidFill>
            </a:endParaRPr>
          </a:p>
        </p:txBody>
      </p:sp>
      <p:sp>
        <p:nvSpPr>
          <p:cNvPr id="34820" name="Slide Number Placeholder 3">
            <a:extLst>
              <a:ext uri="{FF2B5EF4-FFF2-40B4-BE49-F238E27FC236}">
                <a16:creationId xmlns:a16="http://schemas.microsoft.com/office/drawing/2014/main" id="{CA774C6C-735D-8740-D755-C1D0AFFC68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5623E8-568C-418A-9709-F279FF6CE48A}" type="slidenum">
              <a:rPr lang="en-US" altLang="en-US" smtClean="0">
                <a:solidFill>
                  <a:srgbClr val="000000"/>
                </a:solidFill>
              </a:rPr>
              <a:pPr>
                <a:spcBef>
                  <a:spcPct val="0"/>
                </a:spcBef>
              </a:pPr>
              <a:t>6</a:t>
            </a:fld>
            <a:endParaRPr lang="en-US" alt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C12ED10A-150A-BED0-4F6F-AC50094F10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7FC1533C-2B3B-DF17-5410-7AC8F9E92F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a:extLst>
              <a:ext uri="{FF2B5EF4-FFF2-40B4-BE49-F238E27FC236}">
                <a16:creationId xmlns:a16="http://schemas.microsoft.com/office/drawing/2014/main" id="{1DAE1723-E0C0-8B24-E19C-99F5CE03D6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5E6BE-FB41-4A5F-9511-EA39A0687E9F}" type="slidenum">
              <a:rPr lang="en-US" altLang="en-US" smtClean="0">
                <a:solidFill>
                  <a:srgbClr val="000000"/>
                </a:solidFill>
              </a:rPr>
              <a:pPr>
                <a:spcBef>
                  <a:spcPct val="0"/>
                </a:spcBef>
              </a:pPr>
              <a:t>8</a:t>
            </a:fld>
            <a:endParaRPr lang="en-US" alt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6C249CE8-AF37-1C83-2A17-4B3E7718CB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B49B5D55-3A8D-9474-A106-4444C5509C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9940" name="Slide Number Placeholder 3">
            <a:extLst>
              <a:ext uri="{FF2B5EF4-FFF2-40B4-BE49-F238E27FC236}">
                <a16:creationId xmlns:a16="http://schemas.microsoft.com/office/drawing/2014/main" id="{7461C792-95BE-E553-441D-A9A90E79CD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CAF088-1F71-44BA-8E9B-FA21BC5030BA}" type="slidenum">
              <a:rPr lang="en-US" altLang="en-US" smtClean="0">
                <a:solidFill>
                  <a:srgbClr val="000000"/>
                </a:solidFill>
              </a:rPr>
              <a:pPr>
                <a:spcBef>
                  <a:spcPct val="0"/>
                </a:spcBef>
              </a:pPr>
              <a:t>9</a:t>
            </a:fld>
            <a:endParaRPr lang="en-US"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2891F7CA-54F8-2A2E-FECD-D3A12281AC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10F96B31-CA11-23C2-0351-EE37ACAB53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988" name="Slide Number Placeholder 3">
            <a:extLst>
              <a:ext uri="{FF2B5EF4-FFF2-40B4-BE49-F238E27FC236}">
                <a16:creationId xmlns:a16="http://schemas.microsoft.com/office/drawing/2014/main" id="{9077D145-E656-DF4F-2589-3D171FDF1C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fld id="{47E73D24-EFFE-4144-91D3-2EE5B1134066}"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FB8951AF-339A-4656-3F6B-93780BCD7A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62EF31C9-7CC2-4484-E31F-7AFD742F37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6" name="Slide Number Placeholder 3">
            <a:extLst>
              <a:ext uri="{FF2B5EF4-FFF2-40B4-BE49-F238E27FC236}">
                <a16:creationId xmlns:a16="http://schemas.microsoft.com/office/drawing/2014/main" id="{CB625C41-DF0B-18D2-B0B1-E80C3DA224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fld id="{940909CE-4CF0-4D75-B93E-694303C4BFC1}" type="slidenum">
              <a:rPr lang="en-US" altLang="en-US" smtClean="0">
                <a:solidFill>
                  <a:srgbClr val="000000"/>
                </a:solidFill>
                <a:latin typeface="Calibri" panose="020F0502020204030204" pitchFamily="34" charset="0"/>
              </a:rPr>
              <a:pPr/>
              <a:t>11</a:t>
            </a:fld>
            <a:endParaRPr lang="en-US" altLang="en-US">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CMS title1">
    <p:spTree>
      <p:nvGrpSpPr>
        <p:cNvPr id="1" name=""/>
        <p:cNvGrpSpPr/>
        <p:nvPr/>
      </p:nvGrpSpPr>
      <p:grpSpPr>
        <a:xfrm>
          <a:off x="0" y="0"/>
          <a:ext cx="0" cy="0"/>
          <a:chOff x="0" y="0"/>
          <a:chExt cx="0" cy="0"/>
        </a:xfrm>
      </p:grpSpPr>
      <p:pic>
        <p:nvPicPr>
          <p:cNvPr id="2" name="Picture 3" descr="An African American business woman standing with her arms crossed and a team of professionals behind her.">
            <a:extLst>
              <a:ext uri="{FF2B5EF4-FFF2-40B4-BE49-F238E27FC236}">
                <a16:creationId xmlns:a16="http://schemas.microsoft.com/office/drawing/2014/main" id="{4E08D7E7-DE90-D2AF-101D-2DD58BD867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001"/>
          <a:stretch>
            <a:fillRect/>
          </a:stretch>
        </p:blipFill>
        <p:spPr bwMode="auto">
          <a:xfrm>
            <a:off x="14288" y="2438400"/>
            <a:ext cx="5243512"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5CC1ADC-2D3B-B9EC-B134-4F77B14997DD}"/>
              </a:ext>
            </a:extLst>
          </p:cNvPr>
          <p:cNvSpPr txBox="1">
            <a:spLocks noChangeArrowheads="1"/>
          </p:cNvSpPr>
          <p:nvPr/>
        </p:nvSpPr>
        <p:spPr bwMode="auto">
          <a:xfrm>
            <a:off x="-1668463" y="4927600"/>
            <a:ext cx="185738" cy="369888"/>
          </a:xfrm>
          <a:prstGeom prst="rect">
            <a:avLst/>
          </a:prstGeom>
          <a:noFill/>
          <a:ln>
            <a:noFill/>
          </a:ln>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sp>
        <p:nvSpPr>
          <p:cNvPr id="4" name="TextBox 3">
            <a:extLst>
              <a:ext uri="{FF2B5EF4-FFF2-40B4-BE49-F238E27FC236}">
                <a16:creationId xmlns:a16="http://schemas.microsoft.com/office/drawing/2014/main" id="{304CD25E-8B0A-4F8F-3CEF-E18BDD74B91E}"/>
              </a:ext>
            </a:extLst>
          </p:cNvPr>
          <p:cNvSpPr txBox="1">
            <a:spLocks noChangeArrowheads="1"/>
          </p:cNvSpPr>
          <p:nvPr userDrawn="1"/>
        </p:nvSpPr>
        <p:spPr bwMode="auto">
          <a:xfrm>
            <a:off x="-1668463" y="4927600"/>
            <a:ext cx="185738" cy="369888"/>
          </a:xfrm>
          <a:prstGeom prst="rect">
            <a:avLst/>
          </a:prstGeom>
          <a:noFill/>
          <a:ln>
            <a:noFill/>
          </a:ln>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pic>
        <p:nvPicPr>
          <p:cNvPr id="5" name="Picture 8" descr="The Centers for Medicare and Medicaid logo.">
            <a:extLst>
              <a:ext uri="{FF2B5EF4-FFF2-40B4-BE49-F238E27FC236}">
                <a16:creationId xmlns:a16="http://schemas.microsoft.com/office/drawing/2014/main" id="{8583D629-8154-7C9F-FBDC-75FA44CA08D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p:nvPr>
        </p:nvSpPr>
        <p:spPr>
          <a:xfrm>
            <a:off x="5943600" y="3048000"/>
            <a:ext cx="29718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5943600" y="4267200"/>
            <a:ext cx="29718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Tree>
    <p:extLst>
      <p:ext uri="{BB962C8B-B14F-4D97-AF65-F5344CB8AC3E}">
        <p14:creationId xmlns:p14="http://schemas.microsoft.com/office/powerpoint/2010/main" val="74951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MS title4">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A5A4A5-E4D7-8633-40BB-59DF550A8847}"/>
              </a:ext>
            </a:extLst>
          </p:cNvPr>
          <p:cNvSpPr txBox="1">
            <a:spLocks noChangeArrowheads="1"/>
          </p:cNvSpPr>
          <p:nvPr/>
        </p:nvSpPr>
        <p:spPr bwMode="auto">
          <a:xfrm>
            <a:off x="-1668463" y="4927600"/>
            <a:ext cx="185738" cy="369888"/>
          </a:xfrm>
          <a:prstGeom prst="rect">
            <a:avLst/>
          </a:prstGeom>
          <a:noFill/>
          <a:ln>
            <a:noFill/>
          </a:ln>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pic>
        <p:nvPicPr>
          <p:cNvPr id="3" name="Picture 5" descr="A group of children standing with their school supplies in hand.">
            <a:extLst>
              <a:ext uri="{FF2B5EF4-FFF2-40B4-BE49-F238E27FC236}">
                <a16:creationId xmlns:a16="http://schemas.microsoft.com/office/drawing/2014/main" id="{BF3635FF-B4C5-0B2F-B2B8-C9BBB74B2980}"/>
              </a:ext>
            </a:extLst>
          </p:cNvPr>
          <p:cNvPicPr>
            <a:picLocks noChangeAspect="1"/>
          </p:cNvPicPr>
          <p:nvPr/>
        </p:nvPicPr>
        <p:blipFill>
          <a:blip r:embed="rId2">
            <a:extLst>
              <a:ext uri="{28A0092B-C50C-407E-A947-70E740481C1C}">
                <a14:useLocalDpi xmlns:a14="http://schemas.microsoft.com/office/drawing/2010/main" val="0"/>
              </a:ext>
            </a:extLst>
          </a:blip>
          <a:srcRect l="5688"/>
          <a:stretch>
            <a:fillRect/>
          </a:stretch>
        </p:blipFill>
        <p:spPr bwMode="auto">
          <a:xfrm>
            <a:off x="14288" y="2963863"/>
            <a:ext cx="5295900"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The Centers for Medicare and Medicaid logo.">
            <a:extLst>
              <a:ext uri="{FF2B5EF4-FFF2-40B4-BE49-F238E27FC236}">
                <a16:creationId xmlns:a16="http://schemas.microsoft.com/office/drawing/2014/main" id="{19F34F40-E930-D038-09DA-0885D182FB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
            <a:extLst>
              <a:ext uri="{FF2B5EF4-FFF2-40B4-BE49-F238E27FC236}">
                <a16:creationId xmlns:a16="http://schemas.microsoft.com/office/drawing/2014/main" id="{586B024E-5E86-20F7-57C8-14D26A8379AC}"/>
              </a:ext>
            </a:extLst>
          </p:cNvPr>
          <p:cNvSpPr txBox="1">
            <a:spLocks noChangeArrowheads="1"/>
          </p:cNvSpPr>
          <p:nvPr userDrawn="1"/>
        </p:nvSpPr>
        <p:spPr bwMode="auto">
          <a:xfrm>
            <a:off x="-1668463" y="4927600"/>
            <a:ext cx="185738" cy="369888"/>
          </a:xfrm>
          <a:prstGeom prst="rect">
            <a:avLst/>
          </a:prstGeom>
          <a:noFill/>
          <a:ln>
            <a:noFill/>
          </a:ln>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14" name="Text Placeholder 2"/>
          <p:cNvSpPr>
            <a:spLocks noGrp="1"/>
          </p:cNvSpPr>
          <p:nvPr>
            <p:ph type="body" sz="quarter" idx="10"/>
          </p:nvPr>
        </p:nvSpPr>
        <p:spPr>
          <a:xfrm>
            <a:off x="5562600" y="3048000"/>
            <a:ext cx="32766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7" name="Text Placeholder 2"/>
          <p:cNvSpPr>
            <a:spLocks noGrp="1"/>
          </p:cNvSpPr>
          <p:nvPr>
            <p:ph type="body" sz="quarter" idx="11"/>
          </p:nvPr>
        </p:nvSpPr>
        <p:spPr>
          <a:xfrm>
            <a:off x="5562600" y="4191000"/>
            <a:ext cx="32766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Tree>
    <p:extLst>
      <p:ext uri="{BB962C8B-B14F-4D97-AF65-F5344CB8AC3E}">
        <p14:creationId xmlns:p14="http://schemas.microsoft.com/office/powerpoint/2010/main" val="1296425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_CMS title1">
    <p:spTree>
      <p:nvGrpSpPr>
        <p:cNvPr id="1" name=""/>
        <p:cNvGrpSpPr/>
        <p:nvPr/>
      </p:nvGrpSpPr>
      <p:grpSpPr>
        <a:xfrm>
          <a:off x="0" y="0"/>
          <a:ext cx="0" cy="0"/>
          <a:chOff x="0" y="0"/>
          <a:chExt cx="0" cy="0"/>
        </a:xfrm>
      </p:grpSpPr>
      <p:pic>
        <p:nvPicPr>
          <p:cNvPr id="2" name="Picture 3" descr="An active adult couple riding bicycles in a park.">
            <a:extLst>
              <a:ext uri="{FF2B5EF4-FFF2-40B4-BE49-F238E27FC236}">
                <a16:creationId xmlns:a16="http://schemas.microsoft.com/office/drawing/2014/main" id="{5BFF9914-05EB-7B6B-33EB-276EEE3C96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6629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D6020C8-D582-1A14-DA7C-7D4D64F9A113}"/>
              </a:ext>
            </a:extLst>
          </p:cNvPr>
          <p:cNvSpPr txBox="1">
            <a:spLocks noChangeArrowheads="1"/>
          </p:cNvSpPr>
          <p:nvPr/>
        </p:nvSpPr>
        <p:spPr bwMode="auto">
          <a:xfrm>
            <a:off x="-1668463" y="4927600"/>
            <a:ext cx="185738" cy="369888"/>
          </a:xfrm>
          <a:prstGeom prst="rect">
            <a:avLst/>
          </a:prstGeom>
          <a:noFill/>
          <a:ln>
            <a:noFill/>
          </a:ln>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pic>
        <p:nvPicPr>
          <p:cNvPr id="4" name="Picture 7" descr="The Centers for Medicare and Medicaid logo.">
            <a:extLst>
              <a:ext uri="{FF2B5EF4-FFF2-40B4-BE49-F238E27FC236}">
                <a16:creationId xmlns:a16="http://schemas.microsoft.com/office/drawing/2014/main" id="{90B51493-C3BD-F01D-08AA-F866C0CD11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6BE78D6-AF44-C965-1C52-6580980108F4}"/>
              </a:ext>
            </a:extLst>
          </p:cNvPr>
          <p:cNvSpPr txBox="1">
            <a:spLocks noChangeArrowheads="1"/>
          </p:cNvSpPr>
          <p:nvPr userDrawn="1"/>
        </p:nvSpPr>
        <p:spPr bwMode="auto">
          <a:xfrm>
            <a:off x="-1668463" y="4927600"/>
            <a:ext cx="185738" cy="369888"/>
          </a:xfrm>
          <a:prstGeom prst="rect">
            <a:avLst/>
          </a:prstGeom>
          <a:noFill/>
          <a:ln>
            <a:noFill/>
          </a:ln>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p:nvPr>
        </p:nvSpPr>
        <p:spPr>
          <a:xfrm>
            <a:off x="5410200" y="3048000"/>
            <a:ext cx="35052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5410200" y="4267200"/>
            <a:ext cx="35052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Tree>
    <p:extLst>
      <p:ext uri="{BB962C8B-B14F-4D97-AF65-F5344CB8AC3E}">
        <p14:creationId xmlns:p14="http://schemas.microsoft.com/office/powerpoint/2010/main" val="1562254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MS title2">
    <p:spTree>
      <p:nvGrpSpPr>
        <p:cNvPr id="1" name=""/>
        <p:cNvGrpSpPr/>
        <p:nvPr/>
      </p:nvGrpSpPr>
      <p:grpSpPr>
        <a:xfrm>
          <a:off x="0" y="0"/>
          <a:ext cx="0" cy="0"/>
          <a:chOff x="0" y="0"/>
          <a:chExt cx="0" cy="0"/>
        </a:xfrm>
      </p:grpSpPr>
      <p:pic>
        <p:nvPicPr>
          <p:cNvPr id="2" name="Picture 2" descr="A group of physicians reviewing x-rays.">
            <a:extLst>
              <a:ext uri="{FF2B5EF4-FFF2-40B4-BE49-F238E27FC236}">
                <a16:creationId xmlns:a16="http://schemas.microsoft.com/office/drawing/2014/main" id="{F5924FA0-57C2-A1BE-88A1-7F29A8AF18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464026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9A8116E-8835-1956-B50F-1F16ED9B1C3A}"/>
              </a:ext>
            </a:extLst>
          </p:cNvPr>
          <p:cNvSpPr txBox="1">
            <a:spLocks noChangeArrowheads="1"/>
          </p:cNvSpPr>
          <p:nvPr/>
        </p:nvSpPr>
        <p:spPr bwMode="auto">
          <a:xfrm>
            <a:off x="-1668463" y="4927600"/>
            <a:ext cx="185738" cy="369888"/>
          </a:xfrm>
          <a:prstGeom prst="rect">
            <a:avLst/>
          </a:prstGeom>
          <a:noFill/>
          <a:ln>
            <a:noFill/>
          </a:ln>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pic>
        <p:nvPicPr>
          <p:cNvPr id="4" name="Picture 7" descr="The Centers for Medicare and Medicaid logo.">
            <a:extLst>
              <a:ext uri="{FF2B5EF4-FFF2-40B4-BE49-F238E27FC236}">
                <a16:creationId xmlns:a16="http://schemas.microsoft.com/office/drawing/2014/main" id="{99F23FD7-D0E5-2AEC-7FBB-09C21EB3D1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64C0368-EBCE-EA67-2DD7-07A6A3F80772}"/>
              </a:ext>
            </a:extLst>
          </p:cNvPr>
          <p:cNvSpPr txBox="1">
            <a:spLocks noChangeArrowheads="1"/>
          </p:cNvSpPr>
          <p:nvPr userDrawn="1"/>
        </p:nvSpPr>
        <p:spPr bwMode="auto">
          <a:xfrm>
            <a:off x="-1668463" y="4927600"/>
            <a:ext cx="185738" cy="369888"/>
          </a:xfrm>
          <a:prstGeom prst="rect">
            <a:avLst/>
          </a:prstGeom>
          <a:noFill/>
          <a:ln>
            <a:noFill/>
          </a:ln>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7" name="Text Placeholder 2"/>
          <p:cNvSpPr>
            <a:spLocks noGrp="1"/>
          </p:cNvSpPr>
          <p:nvPr>
            <p:ph type="body" sz="quarter" idx="10"/>
          </p:nvPr>
        </p:nvSpPr>
        <p:spPr>
          <a:xfrm>
            <a:off x="4953000" y="3048000"/>
            <a:ext cx="37338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4953000" y="4191000"/>
            <a:ext cx="3733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26996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2" name="Picture 4" descr="The Centers for Medicare and Medicaid logo.">
            <a:extLst>
              <a:ext uri="{FF2B5EF4-FFF2-40B4-BE49-F238E27FC236}">
                <a16:creationId xmlns:a16="http://schemas.microsoft.com/office/drawing/2014/main" id="{074AF8A5-3ADE-A7B2-2259-96689A728C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A group of seniors playing cards in a sunroom, sitting in wicker furniture.">
            <a:extLst>
              <a:ext uri="{FF2B5EF4-FFF2-40B4-BE49-F238E27FC236}">
                <a16:creationId xmlns:a16="http://schemas.microsoft.com/office/drawing/2014/main" id="{2E1E7283-57FA-0B21-EC22-32C580B88C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 y="2514600"/>
            <a:ext cx="56165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8"/>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10" name="Text Placeholder 2"/>
          <p:cNvSpPr>
            <a:spLocks noGrp="1"/>
          </p:cNvSpPr>
          <p:nvPr>
            <p:ph type="body" sz="quarter" idx="10"/>
          </p:nvPr>
        </p:nvSpPr>
        <p:spPr>
          <a:xfrm>
            <a:off x="5943600" y="3048000"/>
            <a:ext cx="29718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11" name="Text Placeholder 2"/>
          <p:cNvSpPr>
            <a:spLocks noGrp="1"/>
          </p:cNvSpPr>
          <p:nvPr>
            <p:ph type="body" sz="quarter" idx="1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39428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MS title1">
    <p:spTree>
      <p:nvGrpSpPr>
        <p:cNvPr id="1" name=""/>
        <p:cNvGrpSpPr/>
        <p:nvPr/>
      </p:nvGrpSpPr>
      <p:grpSpPr>
        <a:xfrm>
          <a:off x="0" y="0"/>
          <a:ext cx="0" cy="0"/>
          <a:chOff x="0" y="0"/>
          <a:chExt cx="0" cy="0"/>
        </a:xfrm>
      </p:grpSpPr>
      <p:pic>
        <p:nvPicPr>
          <p:cNvPr id="2" name="Picture 3" descr="A collage of photos. These photos are health professionals giving care to patients.&#10;">
            <a:extLst>
              <a:ext uri="{FF2B5EF4-FFF2-40B4-BE49-F238E27FC236}">
                <a16:creationId xmlns:a16="http://schemas.microsoft.com/office/drawing/2014/main" id="{9AE68B0C-0CAD-6D18-D2E6-914F536953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107"/>
          <a:stretch>
            <a:fillRect/>
          </a:stretch>
        </p:blipFill>
        <p:spPr bwMode="auto">
          <a:xfrm>
            <a:off x="-7938" y="2438400"/>
            <a:ext cx="564673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BD0EB57-B12D-4DC7-90B3-FF4214DBDD9F}"/>
              </a:ext>
            </a:extLst>
          </p:cNvPr>
          <p:cNvSpPr txBox="1">
            <a:spLocks noChangeArrowheads="1"/>
          </p:cNvSpPr>
          <p:nvPr/>
        </p:nvSpPr>
        <p:spPr bwMode="auto">
          <a:xfrm>
            <a:off x="-1668463" y="4927600"/>
            <a:ext cx="185738" cy="369888"/>
          </a:xfrm>
          <a:prstGeom prst="rect">
            <a:avLst/>
          </a:prstGeom>
          <a:noFill/>
          <a:ln>
            <a:noFill/>
          </a:ln>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pic>
        <p:nvPicPr>
          <p:cNvPr id="4" name="Picture 7" descr="The Centers for Medicare and Medicaid logo.">
            <a:extLst>
              <a:ext uri="{FF2B5EF4-FFF2-40B4-BE49-F238E27FC236}">
                <a16:creationId xmlns:a16="http://schemas.microsoft.com/office/drawing/2014/main" id="{19ECB61A-F6BE-CFDD-3EFB-5AB2DD509D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31B5934-A586-8361-9193-884274921320}"/>
              </a:ext>
            </a:extLst>
          </p:cNvPr>
          <p:cNvSpPr txBox="1">
            <a:spLocks noChangeArrowheads="1"/>
          </p:cNvSpPr>
          <p:nvPr userDrawn="1"/>
        </p:nvSpPr>
        <p:spPr bwMode="auto">
          <a:xfrm>
            <a:off x="-1668463" y="4927600"/>
            <a:ext cx="185738" cy="369888"/>
          </a:xfrm>
          <a:prstGeom prst="rect">
            <a:avLst/>
          </a:prstGeom>
          <a:noFill/>
          <a:ln>
            <a:noFill/>
          </a:ln>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p:nvPr>
        </p:nvSpPr>
        <p:spPr>
          <a:xfrm>
            <a:off x="5943600" y="3048000"/>
            <a:ext cx="29718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5943600" y="4267200"/>
            <a:ext cx="29718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Tree>
    <p:extLst>
      <p:ext uri="{BB962C8B-B14F-4D97-AF65-F5344CB8AC3E}">
        <p14:creationId xmlns:p14="http://schemas.microsoft.com/office/powerpoint/2010/main" val="2832506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MS title3">
    <p:spTree>
      <p:nvGrpSpPr>
        <p:cNvPr id="1" name=""/>
        <p:cNvGrpSpPr/>
        <p:nvPr/>
      </p:nvGrpSpPr>
      <p:grpSpPr>
        <a:xfrm>
          <a:off x="0" y="0"/>
          <a:ext cx="0" cy="0"/>
          <a:chOff x="0" y="0"/>
          <a:chExt cx="0" cy="0"/>
        </a:xfrm>
      </p:grpSpPr>
      <p:pic>
        <p:nvPicPr>
          <p:cNvPr id="2" name="Picture 4" descr="A graphical design of 1's and 0's to represent technology.">
            <a:extLst>
              <a:ext uri="{FF2B5EF4-FFF2-40B4-BE49-F238E27FC236}">
                <a16:creationId xmlns:a16="http://schemas.microsoft.com/office/drawing/2014/main" id="{D9A63285-1885-9C6D-D8AF-E7B37F84D6AD}"/>
              </a:ext>
            </a:extLst>
          </p:cNvPr>
          <p:cNvPicPr>
            <a:picLocks noChangeAspect="1"/>
          </p:cNvPicPr>
          <p:nvPr/>
        </p:nvPicPr>
        <p:blipFill>
          <a:blip r:embed="rId2">
            <a:extLst>
              <a:ext uri="{28A0092B-C50C-407E-A947-70E740481C1C}">
                <a14:useLocalDpi xmlns:a14="http://schemas.microsoft.com/office/drawing/2010/main" val="0"/>
              </a:ext>
            </a:extLst>
          </a:blip>
          <a:srcRect l="-30563" t="-2980"/>
          <a:stretch>
            <a:fillRect/>
          </a:stretch>
        </p:blipFill>
        <p:spPr bwMode="auto">
          <a:xfrm>
            <a:off x="-1600200" y="2362200"/>
            <a:ext cx="6807200" cy="4478338"/>
          </a:xfrm>
          <a:prstGeom prst="rect">
            <a:avLst/>
          </a:prstGeom>
          <a:noFill/>
          <a:ln w="9525">
            <a:solidFill>
              <a:schemeClr val="tx1">
                <a:alpha val="76862"/>
              </a:schemeClr>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FC83DF3-7A3D-11C8-9617-4BBA42EA5F39}"/>
              </a:ext>
            </a:extLst>
          </p:cNvPr>
          <p:cNvSpPr txBox="1">
            <a:spLocks noChangeArrowheads="1"/>
          </p:cNvSpPr>
          <p:nvPr/>
        </p:nvSpPr>
        <p:spPr bwMode="auto">
          <a:xfrm>
            <a:off x="-1668463" y="4927600"/>
            <a:ext cx="185738" cy="369888"/>
          </a:xfrm>
          <a:prstGeom prst="rect">
            <a:avLst/>
          </a:prstGeom>
          <a:noFill/>
          <a:ln>
            <a:noFill/>
          </a:ln>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pic>
        <p:nvPicPr>
          <p:cNvPr id="4" name="Picture 7" descr="The Centers for Medicare and Medicaid logo.">
            <a:extLst>
              <a:ext uri="{FF2B5EF4-FFF2-40B4-BE49-F238E27FC236}">
                <a16:creationId xmlns:a16="http://schemas.microsoft.com/office/drawing/2014/main" id="{5573A8BE-8002-0CEF-7C75-86A8744EED2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EFFAF63-CD0E-CE74-DD9F-EB4CD375EADF}"/>
              </a:ext>
            </a:extLst>
          </p:cNvPr>
          <p:cNvSpPr txBox="1">
            <a:spLocks noChangeArrowheads="1"/>
          </p:cNvSpPr>
          <p:nvPr userDrawn="1"/>
        </p:nvSpPr>
        <p:spPr bwMode="auto">
          <a:xfrm>
            <a:off x="-1668463" y="4927600"/>
            <a:ext cx="185738" cy="369888"/>
          </a:xfrm>
          <a:prstGeom prst="rect">
            <a:avLst/>
          </a:prstGeom>
          <a:noFill/>
          <a:ln>
            <a:noFill/>
          </a:ln>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p:nvPr>
        </p:nvSpPr>
        <p:spPr>
          <a:xfrm>
            <a:off x="5410200" y="3048000"/>
            <a:ext cx="32766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5410200" y="4191000"/>
            <a:ext cx="32766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Tree>
    <p:extLst>
      <p:ext uri="{BB962C8B-B14F-4D97-AF65-F5344CB8AC3E}">
        <p14:creationId xmlns:p14="http://schemas.microsoft.com/office/powerpoint/2010/main" val="1011032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MS title5">
    <p:spTree>
      <p:nvGrpSpPr>
        <p:cNvPr id="1" name=""/>
        <p:cNvGrpSpPr/>
        <p:nvPr/>
      </p:nvGrpSpPr>
      <p:grpSpPr>
        <a:xfrm>
          <a:off x="0" y="0"/>
          <a:ext cx="0" cy="0"/>
          <a:chOff x="0" y="0"/>
          <a:chExt cx="0" cy="0"/>
        </a:xfrm>
      </p:grpSpPr>
      <p:pic>
        <p:nvPicPr>
          <p:cNvPr id="2" name="Picture 4" descr="This is an image of a pill bottle on it's side with the lid off and a few of the pills lying on the table in front of it.">
            <a:extLst>
              <a:ext uri="{FF2B5EF4-FFF2-40B4-BE49-F238E27FC236}">
                <a16:creationId xmlns:a16="http://schemas.microsoft.com/office/drawing/2014/main" id="{BA98868C-DCCD-D571-A33D-379AF5C6A114}"/>
              </a:ext>
            </a:extLst>
          </p:cNvPr>
          <p:cNvPicPr>
            <a:picLocks noChangeAspect="1"/>
          </p:cNvPicPr>
          <p:nvPr/>
        </p:nvPicPr>
        <p:blipFill>
          <a:blip r:embed="rId2">
            <a:extLst>
              <a:ext uri="{28A0092B-C50C-407E-A947-70E740481C1C}">
                <a14:useLocalDpi xmlns:a14="http://schemas.microsoft.com/office/drawing/2010/main" val="0"/>
              </a:ext>
            </a:extLst>
          </a:blip>
          <a:srcRect l="-967" t="1176" r="-182" b="3456"/>
          <a:stretch>
            <a:fillRect/>
          </a:stretch>
        </p:blipFill>
        <p:spPr bwMode="auto">
          <a:xfrm>
            <a:off x="-76200" y="2286000"/>
            <a:ext cx="561498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BFA8588-1B76-2A7C-6191-8A2B1B5717C9}"/>
              </a:ext>
            </a:extLst>
          </p:cNvPr>
          <p:cNvSpPr txBox="1">
            <a:spLocks noChangeArrowheads="1"/>
          </p:cNvSpPr>
          <p:nvPr/>
        </p:nvSpPr>
        <p:spPr bwMode="auto">
          <a:xfrm>
            <a:off x="-1668463" y="4927600"/>
            <a:ext cx="185738" cy="369888"/>
          </a:xfrm>
          <a:prstGeom prst="rect">
            <a:avLst/>
          </a:prstGeom>
          <a:noFill/>
          <a:ln>
            <a:noFill/>
          </a:ln>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pic>
        <p:nvPicPr>
          <p:cNvPr id="4" name="Picture 7" descr="The Centers for Medicare and Medicaid logo.">
            <a:extLst>
              <a:ext uri="{FF2B5EF4-FFF2-40B4-BE49-F238E27FC236}">
                <a16:creationId xmlns:a16="http://schemas.microsoft.com/office/drawing/2014/main" id="{BBB8F757-A90B-1B44-B30B-DD47EA78CE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0484F64-22E8-3A47-D3C8-2F01C8A20CFB}"/>
              </a:ext>
            </a:extLst>
          </p:cNvPr>
          <p:cNvSpPr txBox="1">
            <a:spLocks noChangeArrowheads="1"/>
          </p:cNvSpPr>
          <p:nvPr userDrawn="1"/>
        </p:nvSpPr>
        <p:spPr bwMode="auto">
          <a:xfrm>
            <a:off x="-1668463" y="4927600"/>
            <a:ext cx="185738" cy="369888"/>
          </a:xfrm>
          <a:prstGeom prst="rect">
            <a:avLst/>
          </a:prstGeom>
          <a:noFill/>
          <a:ln>
            <a:noFill/>
          </a:ln>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p:nvPr>
        </p:nvSpPr>
        <p:spPr>
          <a:xfrm>
            <a:off x="5562600" y="3048000"/>
            <a:ext cx="32766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34798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MS title6">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4B3BA7-8F27-553A-616D-C1CCBA472568}"/>
              </a:ext>
            </a:extLst>
          </p:cNvPr>
          <p:cNvSpPr txBox="1">
            <a:spLocks noChangeArrowheads="1"/>
          </p:cNvSpPr>
          <p:nvPr/>
        </p:nvSpPr>
        <p:spPr bwMode="auto">
          <a:xfrm>
            <a:off x="-1668463" y="4927600"/>
            <a:ext cx="185738" cy="369888"/>
          </a:xfrm>
          <a:prstGeom prst="rect">
            <a:avLst/>
          </a:prstGeom>
          <a:noFill/>
          <a:ln>
            <a:noFill/>
          </a:ln>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sp>
        <p:nvSpPr>
          <p:cNvPr id="3" name="TextBox 2">
            <a:extLst>
              <a:ext uri="{FF2B5EF4-FFF2-40B4-BE49-F238E27FC236}">
                <a16:creationId xmlns:a16="http://schemas.microsoft.com/office/drawing/2014/main" id="{F13BDA5B-4792-EABD-2DFC-E9D0685BCAB5}"/>
              </a:ext>
            </a:extLst>
          </p:cNvPr>
          <p:cNvSpPr txBox="1">
            <a:spLocks noChangeArrowheads="1"/>
          </p:cNvSpPr>
          <p:nvPr userDrawn="1"/>
        </p:nvSpPr>
        <p:spPr bwMode="auto">
          <a:xfrm>
            <a:off x="-1668463" y="4927600"/>
            <a:ext cx="185738" cy="369888"/>
          </a:xfrm>
          <a:prstGeom prst="rect">
            <a:avLst/>
          </a:prstGeom>
          <a:noFill/>
          <a:ln>
            <a:noFill/>
          </a:ln>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sp>
        <p:nvSpPr>
          <p:cNvPr id="12" name="Title 7"/>
          <p:cNvSpPr>
            <a:spLocks noGrp="1"/>
          </p:cNvSpPr>
          <p:nvPr>
            <p:ph type="title"/>
          </p:nvPr>
        </p:nvSpPr>
        <p:spPr>
          <a:xfrm>
            <a:off x="-76200" y="-28738"/>
            <a:ext cx="9244148" cy="1447800"/>
          </a:xfrm>
        </p:spPr>
        <p:txBody>
          <a:bodyPr/>
          <a:lstStyle/>
          <a:p>
            <a:r>
              <a:rPr lang="en-US" dirty="0"/>
              <a:t>Click to edit Master title style</a:t>
            </a:r>
          </a:p>
        </p:txBody>
      </p:sp>
      <p:sp>
        <p:nvSpPr>
          <p:cNvPr id="14" name="Text Placeholder 2"/>
          <p:cNvSpPr>
            <a:spLocks noGrp="1"/>
          </p:cNvSpPr>
          <p:nvPr>
            <p:ph type="body" sz="quarter" idx="10"/>
          </p:nvPr>
        </p:nvSpPr>
        <p:spPr>
          <a:xfrm>
            <a:off x="304800" y="2819400"/>
            <a:ext cx="8534400" cy="17526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15" name="Text Placeholder 2"/>
          <p:cNvSpPr>
            <a:spLocks noGrp="1"/>
          </p:cNvSpPr>
          <p:nvPr>
            <p:ph type="body" sz="quarter" idx="11"/>
          </p:nvPr>
        </p:nvSpPr>
        <p:spPr>
          <a:xfrm>
            <a:off x="304800" y="4724400"/>
            <a:ext cx="85344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Tree>
    <p:extLst>
      <p:ext uri="{BB962C8B-B14F-4D97-AF65-F5344CB8AC3E}">
        <p14:creationId xmlns:p14="http://schemas.microsoft.com/office/powerpoint/2010/main" val="373471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MS title6">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B373F8-AF40-396A-0D12-A8E139BF3481}"/>
              </a:ext>
            </a:extLst>
          </p:cNvPr>
          <p:cNvSpPr txBox="1">
            <a:spLocks noChangeArrowheads="1"/>
          </p:cNvSpPr>
          <p:nvPr/>
        </p:nvSpPr>
        <p:spPr bwMode="auto">
          <a:xfrm>
            <a:off x="-1668463" y="4927600"/>
            <a:ext cx="185738" cy="369888"/>
          </a:xfrm>
          <a:prstGeom prst="rect">
            <a:avLst/>
          </a:prstGeom>
          <a:noFill/>
          <a:ln>
            <a:noFill/>
          </a:ln>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pic>
        <p:nvPicPr>
          <p:cNvPr id="3" name="Picture 5" descr="The Centers for Medicare and Medicaid logo.">
            <a:extLst>
              <a:ext uri="{FF2B5EF4-FFF2-40B4-BE49-F238E27FC236}">
                <a16:creationId xmlns:a16="http://schemas.microsoft.com/office/drawing/2014/main" id="{E9538D03-F549-0F40-AD89-85CD5462CB0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2900CC4-E340-8964-E289-9E0A3926AE0A}"/>
              </a:ext>
            </a:extLst>
          </p:cNvPr>
          <p:cNvSpPr txBox="1">
            <a:spLocks noChangeArrowheads="1"/>
          </p:cNvSpPr>
          <p:nvPr userDrawn="1"/>
        </p:nvSpPr>
        <p:spPr bwMode="auto">
          <a:xfrm>
            <a:off x="-1668463" y="4927600"/>
            <a:ext cx="185738" cy="369888"/>
          </a:xfrm>
          <a:prstGeom prst="rect">
            <a:avLst/>
          </a:prstGeom>
          <a:noFill/>
          <a:ln>
            <a:noFill/>
          </a:ln>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7" name="Text Placeholder 2"/>
          <p:cNvSpPr>
            <a:spLocks noGrp="1"/>
          </p:cNvSpPr>
          <p:nvPr>
            <p:ph type="body" sz="quarter" idx="10"/>
          </p:nvPr>
        </p:nvSpPr>
        <p:spPr>
          <a:xfrm>
            <a:off x="4953000" y="3048000"/>
            <a:ext cx="32766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11" name="Text Placeholder 2"/>
          <p:cNvSpPr>
            <a:spLocks noGrp="1"/>
          </p:cNvSpPr>
          <p:nvPr>
            <p:ph type="body" sz="quarter" idx="11"/>
          </p:nvPr>
        </p:nvSpPr>
        <p:spPr>
          <a:xfrm>
            <a:off x="4953000" y="4191000"/>
            <a:ext cx="32766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Tree>
    <p:extLst>
      <p:ext uri="{BB962C8B-B14F-4D97-AF65-F5344CB8AC3E}">
        <p14:creationId xmlns:p14="http://schemas.microsoft.com/office/powerpoint/2010/main" val="1060155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rtlCol="0">
            <a:noAutofit/>
          </a:bodyPr>
          <a:lstStyle/>
          <a:p>
            <a:r>
              <a:rPr lang="en-US"/>
              <a:t>Click to edit Master title style</a:t>
            </a:r>
            <a:endParaRPr lang="en-US" dirty="0"/>
          </a:p>
        </p:txBody>
      </p:sp>
      <p:sp>
        <p:nvSpPr>
          <p:cNvPr id="2" name="Slide Number Placeholder 6">
            <a:extLst>
              <a:ext uri="{FF2B5EF4-FFF2-40B4-BE49-F238E27FC236}">
                <a16:creationId xmlns:a16="http://schemas.microsoft.com/office/drawing/2014/main" id="{55F3EC35-7CFE-2409-71EC-A33BDDC9F964}"/>
              </a:ext>
            </a:extLst>
          </p:cNvPr>
          <p:cNvSpPr>
            <a:spLocks noGrp="1"/>
          </p:cNvSpPr>
          <p:nvPr>
            <p:ph type="sldNum" sz="quarter" idx="10"/>
          </p:nvPr>
        </p:nvSpPr>
        <p:spPr/>
        <p:txBody>
          <a:bodyPr/>
          <a:lstStyle>
            <a:lvl1pPr>
              <a:defRPr/>
            </a:lvl1pPr>
          </a:lstStyle>
          <a:p>
            <a:pPr>
              <a:defRPr/>
            </a:pPr>
            <a:fld id="{F7E16020-C5DC-4E46-9EE8-D065890C68AA}" type="slidenum">
              <a:rPr lang="en-US" altLang="en-US"/>
              <a:pPr>
                <a:defRPr/>
              </a:pPr>
              <a:t>‹#›</a:t>
            </a:fld>
            <a:endParaRPr lang="en-US" altLang="en-US"/>
          </a:p>
        </p:txBody>
      </p:sp>
    </p:spTree>
    <p:extLst>
      <p:ext uri="{BB962C8B-B14F-4D97-AF65-F5344CB8AC3E}">
        <p14:creationId xmlns:p14="http://schemas.microsoft.com/office/powerpoint/2010/main" val="3176867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0_CMS title1">
    <p:spTree>
      <p:nvGrpSpPr>
        <p:cNvPr id="1" name=""/>
        <p:cNvGrpSpPr/>
        <p:nvPr/>
      </p:nvGrpSpPr>
      <p:grpSpPr>
        <a:xfrm>
          <a:off x="0" y="0"/>
          <a:ext cx="0" cy="0"/>
          <a:chOff x="0" y="0"/>
          <a:chExt cx="0" cy="0"/>
        </a:xfrm>
      </p:grpSpPr>
      <p:pic>
        <p:nvPicPr>
          <p:cNvPr id="2" name="Picture 3" descr="A woman standing in a meeting with her arms crossed with a team of professionals in the background at a table.&#10;">
            <a:extLst>
              <a:ext uri="{FF2B5EF4-FFF2-40B4-BE49-F238E27FC236}">
                <a16:creationId xmlns:a16="http://schemas.microsoft.com/office/drawing/2014/main" id="{A89B9338-9667-AC88-36FF-CAA55D4A2F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3673475"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CFEF273-4877-72EE-5A3D-18C4BAFC708B}"/>
              </a:ext>
            </a:extLst>
          </p:cNvPr>
          <p:cNvSpPr txBox="1">
            <a:spLocks noChangeArrowheads="1"/>
          </p:cNvSpPr>
          <p:nvPr/>
        </p:nvSpPr>
        <p:spPr bwMode="auto">
          <a:xfrm>
            <a:off x="-1668463" y="4927600"/>
            <a:ext cx="185738" cy="369888"/>
          </a:xfrm>
          <a:prstGeom prst="rect">
            <a:avLst/>
          </a:prstGeom>
          <a:noFill/>
          <a:ln>
            <a:noFill/>
          </a:ln>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sp>
        <p:nvSpPr>
          <p:cNvPr id="4" name="TextBox 3">
            <a:extLst>
              <a:ext uri="{FF2B5EF4-FFF2-40B4-BE49-F238E27FC236}">
                <a16:creationId xmlns:a16="http://schemas.microsoft.com/office/drawing/2014/main" id="{8BCA7DA7-AAA1-AB04-ED6F-C9DA12B978C6}"/>
              </a:ext>
            </a:extLst>
          </p:cNvPr>
          <p:cNvSpPr txBox="1">
            <a:spLocks noChangeArrowheads="1"/>
          </p:cNvSpPr>
          <p:nvPr userDrawn="1"/>
        </p:nvSpPr>
        <p:spPr bwMode="auto">
          <a:xfrm>
            <a:off x="-1668463" y="4927600"/>
            <a:ext cx="185738" cy="369888"/>
          </a:xfrm>
          <a:prstGeom prst="rect">
            <a:avLst/>
          </a:prstGeom>
          <a:noFill/>
          <a:ln>
            <a:noFill/>
          </a:ln>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pic>
        <p:nvPicPr>
          <p:cNvPr id="5" name="Picture 8" descr="The Centers for Medicare and Medicaid logo.">
            <a:extLst>
              <a:ext uri="{FF2B5EF4-FFF2-40B4-BE49-F238E27FC236}">
                <a16:creationId xmlns:a16="http://schemas.microsoft.com/office/drawing/2014/main" id="{98E33A62-F10F-03E6-DDA4-B5FE33ABC77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p:nvPr>
        </p:nvSpPr>
        <p:spPr>
          <a:xfrm>
            <a:off x="4191000" y="3048000"/>
            <a:ext cx="47244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4191000" y="4267200"/>
            <a:ext cx="47244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Tree>
    <p:extLst>
      <p:ext uri="{BB962C8B-B14F-4D97-AF65-F5344CB8AC3E}">
        <p14:creationId xmlns:p14="http://schemas.microsoft.com/office/powerpoint/2010/main" val="599029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457200" y="1727200"/>
            <a:ext cx="8229600" cy="2673350"/>
          </a:xfrm>
        </p:spPr>
        <p:txBody>
          <a:bodyPr/>
          <a:lstStyle>
            <a:lvl1pPr>
              <a:defRPr sz="2500">
                <a:latin typeface="Myriad Pro" pitchFamily="34" charset="0"/>
              </a:defRPr>
            </a:lvl1pPr>
            <a:lvl2pPr>
              <a:defRPr sz="2000">
                <a:latin typeface="Myriad Pro" pitchFamily="34" charset="0"/>
              </a:defRPr>
            </a:lvl2pPr>
            <a:lvl3pPr>
              <a:defRPr sz="1800">
                <a:latin typeface="Myriad Pro" pitchFamily="34" charset="0"/>
              </a:defRPr>
            </a:lvl3pPr>
            <a:lvl4pPr>
              <a:defRPr sz="1600">
                <a:latin typeface="Myriad Pro" pitchFamily="34" charset="0"/>
              </a:defRPr>
            </a:lvl4pPr>
            <a:lvl5pPr>
              <a:defRPr sz="1200">
                <a:solidFill>
                  <a:schemeClr val="tx2"/>
                </a:solidFill>
                <a:latin typeface="Myriad Pro"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423EA1B-4AF9-4936-EE4E-727E0F861784}"/>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r>
              <a:rPr lang="en-US"/>
              <a:t>10/5/2012</a:t>
            </a:r>
          </a:p>
        </p:txBody>
      </p:sp>
      <p:sp>
        <p:nvSpPr>
          <p:cNvPr id="5" name="Footer Placeholder 4">
            <a:extLst>
              <a:ext uri="{FF2B5EF4-FFF2-40B4-BE49-F238E27FC236}">
                <a16:creationId xmlns:a16="http://schemas.microsoft.com/office/drawing/2014/main" id="{45EA1A14-9043-E1EF-0E4C-CCDA79B60034}"/>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AF03D8C-6EDE-DFDC-DAE7-4836E98E4C4C}"/>
              </a:ext>
            </a:extLst>
          </p:cNvPr>
          <p:cNvSpPr>
            <a:spLocks noGrp="1"/>
          </p:cNvSpPr>
          <p:nvPr>
            <p:ph type="sldNum" sz="quarter" idx="12"/>
          </p:nvPr>
        </p:nvSpPr>
        <p:spPr>
          <a:xfrm>
            <a:off x="6897688" y="6359525"/>
            <a:ext cx="2133600" cy="365125"/>
          </a:xfrm>
        </p:spPr>
        <p:txBody>
          <a:bodyPr/>
          <a:lstStyle>
            <a:lvl1pPr>
              <a:defRPr>
                <a:solidFill>
                  <a:srgbClr val="000000"/>
                </a:solidFill>
              </a:defRPr>
            </a:lvl1pPr>
          </a:lstStyle>
          <a:p>
            <a:pPr>
              <a:defRPr/>
            </a:pPr>
            <a:fld id="{6E742F8F-ECC0-4688-89FA-9C5FA69A1DF7}" type="slidenum">
              <a:rPr lang="en-US" altLang="en-US"/>
              <a:pPr>
                <a:defRPr/>
              </a:pPr>
              <a:t>‹#›</a:t>
            </a:fld>
            <a:endParaRPr lang="en-US" altLang="en-US"/>
          </a:p>
        </p:txBody>
      </p:sp>
    </p:spTree>
    <p:extLst>
      <p:ext uri="{BB962C8B-B14F-4D97-AF65-F5344CB8AC3E}">
        <p14:creationId xmlns:p14="http://schemas.microsoft.com/office/powerpoint/2010/main" val="3800985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1_CMS title1">
    <p:spTree>
      <p:nvGrpSpPr>
        <p:cNvPr id="1" name=""/>
        <p:cNvGrpSpPr/>
        <p:nvPr/>
      </p:nvGrpSpPr>
      <p:grpSpPr>
        <a:xfrm>
          <a:off x="0" y="0"/>
          <a:ext cx="0" cy="0"/>
          <a:chOff x="0" y="0"/>
          <a:chExt cx="0" cy="0"/>
        </a:xfrm>
      </p:grpSpPr>
      <p:pic>
        <p:nvPicPr>
          <p:cNvPr id="2" name="Picture 3" descr="Two professional women at a laptop computer.">
            <a:extLst>
              <a:ext uri="{FF2B5EF4-FFF2-40B4-BE49-F238E27FC236}">
                <a16:creationId xmlns:a16="http://schemas.microsoft.com/office/drawing/2014/main" id="{7FEEC416-2EC5-FBAC-02DB-0D35831393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703" r="6738"/>
          <a:stretch>
            <a:fillRect/>
          </a:stretch>
        </p:blipFill>
        <p:spPr bwMode="auto">
          <a:xfrm>
            <a:off x="3786188" y="2514600"/>
            <a:ext cx="5357812"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61C67FF-A58A-8461-A721-36B613E600FB}"/>
              </a:ext>
            </a:extLst>
          </p:cNvPr>
          <p:cNvSpPr txBox="1">
            <a:spLocks noChangeArrowheads="1"/>
          </p:cNvSpPr>
          <p:nvPr/>
        </p:nvSpPr>
        <p:spPr bwMode="auto">
          <a:xfrm>
            <a:off x="-1668463" y="4927600"/>
            <a:ext cx="185738" cy="369888"/>
          </a:xfrm>
          <a:prstGeom prst="rect">
            <a:avLst/>
          </a:prstGeom>
          <a:noFill/>
          <a:ln>
            <a:noFill/>
          </a:ln>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sp>
        <p:nvSpPr>
          <p:cNvPr id="4" name="TextBox 3">
            <a:extLst>
              <a:ext uri="{FF2B5EF4-FFF2-40B4-BE49-F238E27FC236}">
                <a16:creationId xmlns:a16="http://schemas.microsoft.com/office/drawing/2014/main" id="{A6E03F70-A2FF-19D9-3DA1-A31CF1541015}"/>
              </a:ext>
            </a:extLst>
          </p:cNvPr>
          <p:cNvSpPr txBox="1">
            <a:spLocks noChangeArrowheads="1"/>
          </p:cNvSpPr>
          <p:nvPr userDrawn="1"/>
        </p:nvSpPr>
        <p:spPr bwMode="auto">
          <a:xfrm>
            <a:off x="-1668463" y="4927600"/>
            <a:ext cx="185738" cy="369888"/>
          </a:xfrm>
          <a:prstGeom prst="rect">
            <a:avLst/>
          </a:prstGeom>
          <a:noFill/>
          <a:ln>
            <a:noFill/>
          </a:ln>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pic>
        <p:nvPicPr>
          <p:cNvPr id="5" name="Picture 8" descr="The Centers for Medicare and Medicaid logo.">
            <a:extLst>
              <a:ext uri="{FF2B5EF4-FFF2-40B4-BE49-F238E27FC236}">
                <a16:creationId xmlns:a16="http://schemas.microsoft.com/office/drawing/2014/main" id="{E26F1EAD-D8D5-D127-B64B-A33549A8907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60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p:nvPr>
        </p:nvSpPr>
        <p:spPr>
          <a:xfrm>
            <a:off x="228600" y="3048000"/>
            <a:ext cx="33528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304800" y="4267200"/>
            <a:ext cx="32766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Tree>
    <p:extLst>
      <p:ext uri="{BB962C8B-B14F-4D97-AF65-F5344CB8AC3E}">
        <p14:creationId xmlns:p14="http://schemas.microsoft.com/office/powerpoint/2010/main" val="4154190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2_CMS title1">
    <p:spTree>
      <p:nvGrpSpPr>
        <p:cNvPr id="1" name=""/>
        <p:cNvGrpSpPr/>
        <p:nvPr/>
      </p:nvGrpSpPr>
      <p:grpSpPr>
        <a:xfrm>
          <a:off x="0" y="0"/>
          <a:ext cx="0" cy="0"/>
          <a:chOff x="0" y="0"/>
          <a:chExt cx="0" cy="0"/>
        </a:xfrm>
      </p:grpSpPr>
      <p:pic>
        <p:nvPicPr>
          <p:cNvPr id="2" name="Picture 3" descr="A group of professional men and women discussing the documents they are holding.">
            <a:extLst>
              <a:ext uri="{FF2B5EF4-FFF2-40B4-BE49-F238E27FC236}">
                <a16:creationId xmlns:a16="http://schemas.microsoft.com/office/drawing/2014/main" id="{94102861-4275-88F1-436F-DC2FDAD011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068"/>
          <a:stretch>
            <a:fillRect/>
          </a:stretch>
        </p:blipFill>
        <p:spPr bwMode="auto">
          <a:xfrm>
            <a:off x="-34925" y="2438400"/>
            <a:ext cx="535463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BA09875-B1F7-FC19-1FA6-9A36D12D2CB1}"/>
              </a:ext>
            </a:extLst>
          </p:cNvPr>
          <p:cNvSpPr txBox="1">
            <a:spLocks noChangeArrowheads="1"/>
          </p:cNvSpPr>
          <p:nvPr/>
        </p:nvSpPr>
        <p:spPr bwMode="auto">
          <a:xfrm>
            <a:off x="-1668463" y="4927600"/>
            <a:ext cx="185738" cy="369888"/>
          </a:xfrm>
          <a:prstGeom prst="rect">
            <a:avLst/>
          </a:prstGeom>
          <a:noFill/>
          <a:ln>
            <a:noFill/>
          </a:ln>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sp>
        <p:nvSpPr>
          <p:cNvPr id="4" name="TextBox 3">
            <a:extLst>
              <a:ext uri="{FF2B5EF4-FFF2-40B4-BE49-F238E27FC236}">
                <a16:creationId xmlns:a16="http://schemas.microsoft.com/office/drawing/2014/main" id="{384E71C1-DF7A-ACF7-08A1-7979F308A114}"/>
              </a:ext>
            </a:extLst>
          </p:cNvPr>
          <p:cNvSpPr txBox="1">
            <a:spLocks noChangeArrowheads="1"/>
          </p:cNvSpPr>
          <p:nvPr userDrawn="1"/>
        </p:nvSpPr>
        <p:spPr bwMode="auto">
          <a:xfrm>
            <a:off x="-1668463" y="4927600"/>
            <a:ext cx="185738" cy="369888"/>
          </a:xfrm>
          <a:prstGeom prst="rect">
            <a:avLst/>
          </a:prstGeom>
          <a:noFill/>
          <a:ln>
            <a:noFill/>
          </a:ln>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pic>
        <p:nvPicPr>
          <p:cNvPr id="5" name="Picture 8" descr="The Centers for Medicare and Medicaid logo.">
            <a:extLst>
              <a:ext uri="{FF2B5EF4-FFF2-40B4-BE49-F238E27FC236}">
                <a16:creationId xmlns:a16="http://schemas.microsoft.com/office/drawing/2014/main" id="{5B41DE24-7FC8-E9A7-E285-B72CA653840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p:nvPr>
        </p:nvSpPr>
        <p:spPr>
          <a:xfrm>
            <a:off x="5486400" y="3048000"/>
            <a:ext cx="33528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5562600" y="4267200"/>
            <a:ext cx="32766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Tree>
    <p:extLst>
      <p:ext uri="{BB962C8B-B14F-4D97-AF65-F5344CB8AC3E}">
        <p14:creationId xmlns:p14="http://schemas.microsoft.com/office/powerpoint/2010/main" val="4150099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9_CMS title1">
    <p:spTree>
      <p:nvGrpSpPr>
        <p:cNvPr id="1" name=""/>
        <p:cNvGrpSpPr/>
        <p:nvPr/>
      </p:nvGrpSpPr>
      <p:grpSpPr>
        <a:xfrm>
          <a:off x="0" y="0"/>
          <a:ext cx="0" cy="0"/>
          <a:chOff x="0" y="0"/>
          <a:chExt cx="0" cy="0"/>
        </a:xfrm>
      </p:grpSpPr>
      <p:pic>
        <p:nvPicPr>
          <p:cNvPr id="2" name="Picture 3" descr="A team of professionals standing in a group.">
            <a:extLst>
              <a:ext uri="{FF2B5EF4-FFF2-40B4-BE49-F238E27FC236}">
                <a16:creationId xmlns:a16="http://schemas.microsoft.com/office/drawing/2014/main" id="{485B3D01-8276-41E9-1536-6ED55C2962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031" r="4688"/>
          <a:stretch>
            <a:fillRect/>
          </a:stretch>
        </p:blipFill>
        <p:spPr bwMode="auto">
          <a:xfrm>
            <a:off x="1588" y="2514600"/>
            <a:ext cx="57531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18A0945-663D-06D9-A522-886A9FC0FDE8}"/>
              </a:ext>
            </a:extLst>
          </p:cNvPr>
          <p:cNvSpPr txBox="1">
            <a:spLocks noChangeArrowheads="1"/>
          </p:cNvSpPr>
          <p:nvPr/>
        </p:nvSpPr>
        <p:spPr bwMode="auto">
          <a:xfrm>
            <a:off x="-1668463" y="4927600"/>
            <a:ext cx="185738" cy="369888"/>
          </a:xfrm>
          <a:prstGeom prst="rect">
            <a:avLst/>
          </a:prstGeom>
          <a:noFill/>
          <a:ln>
            <a:noFill/>
          </a:ln>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pic>
        <p:nvPicPr>
          <p:cNvPr id="4" name="Picture 7" descr="The Centers for Medicare and Medicaid logo.">
            <a:extLst>
              <a:ext uri="{FF2B5EF4-FFF2-40B4-BE49-F238E27FC236}">
                <a16:creationId xmlns:a16="http://schemas.microsoft.com/office/drawing/2014/main" id="{C1F66326-3B6C-B88D-5DF3-D56871F1843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C224A0F-C4F0-CB94-8F25-F14807075045}"/>
              </a:ext>
            </a:extLst>
          </p:cNvPr>
          <p:cNvSpPr txBox="1">
            <a:spLocks noChangeArrowheads="1"/>
          </p:cNvSpPr>
          <p:nvPr userDrawn="1"/>
        </p:nvSpPr>
        <p:spPr bwMode="auto">
          <a:xfrm>
            <a:off x="-1668463" y="4927600"/>
            <a:ext cx="185738" cy="369888"/>
          </a:xfrm>
          <a:prstGeom prst="rect">
            <a:avLst/>
          </a:prstGeom>
          <a:noFill/>
          <a:ln>
            <a:noFill/>
          </a:ln>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p:nvPr>
        </p:nvSpPr>
        <p:spPr>
          <a:xfrm>
            <a:off x="5943600" y="3048000"/>
            <a:ext cx="29718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5943600" y="4267200"/>
            <a:ext cx="29718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Tree>
    <p:extLst>
      <p:ext uri="{BB962C8B-B14F-4D97-AF65-F5344CB8AC3E}">
        <p14:creationId xmlns:p14="http://schemas.microsoft.com/office/powerpoint/2010/main" val="1772098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CMS title1">
    <p:spTree>
      <p:nvGrpSpPr>
        <p:cNvPr id="1" name=""/>
        <p:cNvGrpSpPr/>
        <p:nvPr/>
      </p:nvGrpSpPr>
      <p:grpSpPr>
        <a:xfrm>
          <a:off x="0" y="0"/>
          <a:ext cx="0" cy="0"/>
          <a:chOff x="0" y="0"/>
          <a:chExt cx="0" cy="0"/>
        </a:xfrm>
      </p:grpSpPr>
      <p:pic>
        <p:nvPicPr>
          <p:cNvPr id="2" name="Picture 3" descr="A multi-cultural family standing against a white background. The family has two children, a mom and a dad.">
            <a:extLst>
              <a:ext uri="{FF2B5EF4-FFF2-40B4-BE49-F238E27FC236}">
                <a16:creationId xmlns:a16="http://schemas.microsoft.com/office/drawing/2014/main" id="{F632D8CA-2023-0851-4454-7CF598707B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406" r="24141" b="1553"/>
          <a:stretch>
            <a:fillRect/>
          </a:stretch>
        </p:blipFill>
        <p:spPr bwMode="auto">
          <a:xfrm>
            <a:off x="5462588" y="2286000"/>
            <a:ext cx="3662362"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C1CF091-34D7-2F0D-021C-09C939768B00}"/>
              </a:ext>
            </a:extLst>
          </p:cNvPr>
          <p:cNvSpPr txBox="1">
            <a:spLocks noChangeArrowheads="1"/>
          </p:cNvSpPr>
          <p:nvPr/>
        </p:nvSpPr>
        <p:spPr bwMode="auto">
          <a:xfrm>
            <a:off x="-1668463" y="4927600"/>
            <a:ext cx="185738" cy="369888"/>
          </a:xfrm>
          <a:prstGeom prst="rect">
            <a:avLst/>
          </a:prstGeom>
          <a:noFill/>
          <a:ln>
            <a:noFill/>
          </a:ln>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pic>
        <p:nvPicPr>
          <p:cNvPr id="4" name="Picture 7" descr="The Centers for Medicare and Medicaid logo.">
            <a:extLst>
              <a:ext uri="{FF2B5EF4-FFF2-40B4-BE49-F238E27FC236}">
                <a16:creationId xmlns:a16="http://schemas.microsoft.com/office/drawing/2014/main" id="{5D87CD55-F011-8FD7-A863-88913E4F4B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F0CC135-A6EF-05A2-EF59-D6A2EA361877}"/>
              </a:ext>
            </a:extLst>
          </p:cNvPr>
          <p:cNvSpPr txBox="1">
            <a:spLocks noChangeArrowheads="1"/>
          </p:cNvSpPr>
          <p:nvPr userDrawn="1"/>
        </p:nvSpPr>
        <p:spPr bwMode="auto">
          <a:xfrm>
            <a:off x="-1668463" y="4927600"/>
            <a:ext cx="185738" cy="369888"/>
          </a:xfrm>
          <a:prstGeom prst="rect">
            <a:avLst/>
          </a:prstGeom>
          <a:noFill/>
          <a:ln>
            <a:noFill/>
          </a:ln>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p:nvPr>
        </p:nvSpPr>
        <p:spPr>
          <a:xfrm>
            <a:off x="381000" y="3048000"/>
            <a:ext cx="48768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381000" y="4267200"/>
            <a:ext cx="48768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Tree>
    <p:extLst>
      <p:ext uri="{BB962C8B-B14F-4D97-AF65-F5344CB8AC3E}">
        <p14:creationId xmlns:p14="http://schemas.microsoft.com/office/powerpoint/2010/main" val="288596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8_CMS title1">
    <p:spTree>
      <p:nvGrpSpPr>
        <p:cNvPr id="1" name=""/>
        <p:cNvGrpSpPr/>
        <p:nvPr/>
      </p:nvGrpSpPr>
      <p:grpSpPr>
        <a:xfrm>
          <a:off x="0" y="0"/>
          <a:ext cx="0" cy="0"/>
          <a:chOff x="0" y="0"/>
          <a:chExt cx="0" cy="0"/>
        </a:xfrm>
      </p:grpSpPr>
      <p:pic>
        <p:nvPicPr>
          <p:cNvPr id="2" name="Picture 3" descr="A young woman dressed casually with a backpack on, walking in a park.">
            <a:extLst>
              <a:ext uri="{FF2B5EF4-FFF2-40B4-BE49-F238E27FC236}">
                <a16:creationId xmlns:a16="http://schemas.microsoft.com/office/drawing/2014/main" id="{C6635D6E-077E-59F9-8324-9E7FFD5993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844" r="4688"/>
          <a:stretch>
            <a:fillRect/>
          </a:stretch>
        </p:blipFill>
        <p:spPr bwMode="auto">
          <a:xfrm>
            <a:off x="0" y="2281238"/>
            <a:ext cx="3810000"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ACD35D4-3476-F6FD-7E2D-5837C74C1603}"/>
              </a:ext>
            </a:extLst>
          </p:cNvPr>
          <p:cNvSpPr txBox="1">
            <a:spLocks noChangeArrowheads="1"/>
          </p:cNvSpPr>
          <p:nvPr/>
        </p:nvSpPr>
        <p:spPr bwMode="auto">
          <a:xfrm>
            <a:off x="-1668463" y="4927600"/>
            <a:ext cx="185738" cy="369888"/>
          </a:xfrm>
          <a:prstGeom prst="rect">
            <a:avLst/>
          </a:prstGeom>
          <a:noFill/>
          <a:ln>
            <a:noFill/>
          </a:ln>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pic>
        <p:nvPicPr>
          <p:cNvPr id="4" name="Picture 7" descr="The Centers for Medicare and Medicaid logo.">
            <a:extLst>
              <a:ext uri="{FF2B5EF4-FFF2-40B4-BE49-F238E27FC236}">
                <a16:creationId xmlns:a16="http://schemas.microsoft.com/office/drawing/2014/main" id="{E137CD1E-68BF-54EA-16F8-46EB8C780D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BF989EE-6B6A-B5A9-4210-E7946ABD01AD}"/>
              </a:ext>
            </a:extLst>
          </p:cNvPr>
          <p:cNvSpPr txBox="1">
            <a:spLocks noChangeArrowheads="1"/>
          </p:cNvSpPr>
          <p:nvPr userDrawn="1"/>
        </p:nvSpPr>
        <p:spPr bwMode="auto">
          <a:xfrm>
            <a:off x="-1668463" y="4927600"/>
            <a:ext cx="185738" cy="369888"/>
          </a:xfrm>
          <a:prstGeom prst="rect">
            <a:avLst/>
          </a:prstGeom>
          <a:noFill/>
          <a:ln>
            <a:noFill/>
          </a:ln>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p:nvPr>
        </p:nvSpPr>
        <p:spPr>
          <a:xfrm>
            <a:off x="4343400" y="3048000"/>
            <a:ext cx="42672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4343400" y="4267200"/>
            <a:ext cx="42672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Tree>
    <p:extLst>
      <p:ext uri="{BB962C8B-B14F-4D97-AF65-F5344CB8AC3E}">
        <p14:creationId xmlns:p14="http://schemas.microsoft.com/office/powerpoint/2010/main" val="192108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7_CMS title1">
    <p:spTree>
      <p:nvGrpSpPr>
        <p:cNvPr id="1" name=""/>
        <p:cNvGrpSpPr/>
        <p:nvPr/>
      </p:nvGrpSpPr>
      <p:grpSpPr>
        <a:xfrm>
          <a:off x="0" y="0"/>
          <a:ext cx="0" cy="0"/>
          <a:chOff x="0" y="0"/>
          <a:chExt cx="0" cy="0"/>
        </a:xfrm>
      </p:grpSpPr>
      <p:pic>
        <p:nvPicPr>
          <p:cNvPr id="2" name="Picture 3" descr="A team of professionals standing in a group.">
            <a:extLst>
              <a:ext uri="{FF2B5EF4-FFF2-40B4-BE49-F238E27FC236}">
                <a16:creationId xmlns:a16="http://schemas.microsoft.com/office/drawing/2014/main" id="{AEFFCD55-3EB1-EE95-E3B4-FFBDF6B271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063" r="7031"/>
          <a:stretch>
            <a:fillRect/>
          </a:stretch>
        </p:blipFill>
        <p:spPr bwMode="auto">
          <a:xfrm>
            <a:off x="3911600" y="2438400"/>
            <a:ext cx="523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D8F69B8-A275-51B4-D992-613CEF969ADA}"/>
              </a:ext>
            </a:extLst>
          </p:cNvPr>
          <p:cNvSpPr txBox="1">
            <a:spLocks noChangeArrowheads="1"/>
          </p:cNvSpPr>
          <p:nvPr/>
        </p:nvSpPr>
        <p:spPr bwMode="auto">
          <a:xfrm>
            <a:off x="-1668463" y="4927600"/>
            <a:ext cx="185738" cy="369888"/>
          </a:xfrm>
          <a:prstGeom prst="rect">
            <a:avLst/>
          </a:prstGeom>
          <a:noFill/>
          <a:ln>
            <a:noFill/>
          </a:ln>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pic>
        <p:nvPicPr>
          <p:cNvPr id="4" name="Picture 7" descr="The Centers for Medicare and Medicaid logo.&#10;">
            <a:extLst>
              <a:ext uri="{FF2B5EF4-FFF2-40B4-BE49-F238E27FC236}">
                <a16:creationId xmlns:a16="http://schemas.microsoft.com/office/drawing/2014/main" id="{6CB2EEC7-AAA6-B099-6CDC-9FB7452F98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D9E4E5C-39C9-196A-CB4A-94CBCDC05CC8}"/>
              </a:ext>
            </a:extLst>
          </p:cNvPr>
          <p:cNvSpPr txBox="1">
            <a:spLocks noChangeArrowheads="1"/>
          </p:cNvSpPr>
          <p:nvPr userDrawn="1"/>
        </p:nvSpPr>
        <p:spPr bwMode="auto">
          <a:xfrm>
            <a:off x="-1668463" y="4927600"/>
            <a:ext cx="185738" cy="369888"/>
          </a:xfrm>
          <a:prstGeom prst="rect">
            <a:avLst/>
          </a:prstGeom>
          <a:noFill/>
          <a:ln>
            <a:noFill/>
          </a:ln>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p:nvPr>
        </p:nvSpPr>
        <p:spPr>
          <a:xfrm>
            <a:off x="304800" y="3048000"/>
            <a:ext cx="32766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304800" y="4267200"/>
            <a:ext cx="32766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Tree>
    <p:extLst>
      <p:ext uri="{BB962C8B-B14F-4D97-AF65-F5344CB8AC3E}">
        <p14:creationId xmlns:p14="http://schemas.microsoft.com/office/powerpoint/2010/main" val="3594607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5_CMS title1">
    <p:spTree>
      <p:nvGrpSpPr>
        <p:cNvPr id="1" name=""/>
        <p:cNvGrpSpPr/>
        <p:nvPr/>
      </p:nvGrpSpPr>
      <p:grpSpPr>
        <a:xfrm>
          <a:off x="0" y="0"/>
          <a:ext cx="0" cy="0"/>
          <a:chOff x="0" y="0"/>
          <a:chExt cx="0" cy="0"/>
        </a:xfrm>
      </p:grpSpPr>
      <p:pic>
        <p:nvPicPr>
          <p:cNvPr id="2" name="Picture 3" descr="A young woman helping a child at a computer.">
            <a:extLst>
              <a:ext uri="{FF2B5EF4-FFF2-40B4-BE49-F238E27FC236}">
                <a16:creationId xmlns:a16="http://schemas.microsoft.com/office/drawing/2014/main" id="{62F21700-E876-F0CC-4583-8A30209D9B37}"/>
              </a:ext>
            </a:extLst>
          </p:cNvPr>
          <p:cNvPicPr>
            <a:picLocks noChangeAspect="1" noChangeArrowheads="1"/>
          </p:cNvPicPr>
          <p:nvPr/>
        </p:nvPicPr>
        <p:blipFill>
          <a:blip r:embed="rId2" cstate="print"/>
          <a:srcRect l="9375" r="14062" b="3517"/>
          <a:stretch>
            <a:fillRect/>
          </a:stretch>
        </p:blipFill>
        <p:spPr bwMode="auto">
          <a:xfrm>
            <a:off x="16432" y="2514600"/>
            <a:ext cx="5165168" cy="4337683"/>
          </a:xfrm>
          <a:prstGeom prst="rect">
            <a:avLst/>
          </a:prstGeom>
          <a:noFill/>
          <a:ln w="9525">
            <a:noFill/>
            <a:miter lim="800000"/>
            <a:headEnd/>
            <a:tailEnd/>
          </a:ln>
          <a:effectLst/>
          <a:scene3d>
            <a:camera prst="orthographicFront">
              <a:rot lat="0" lon="10800000" rev="0"/>
            </a:camera>
            <a:lightRig rig="threePt" dir="t"/>
          </a:scene3d>
        </p:spPr>
      </p:pic>
      <p:sp>
        <p:nvSpPr>
          <p:cNvPr id="3" name="TextBox 2">
            <a:extLst>
              <a:ext uri="{FF2B5EF4-FFF2-40B4-BE49-F238E27FC236}">
                <a16:creationId xmlns:a16="http://schemas.microsoft.com/office/drawing/2014/main" id="{F6B6FED7-9EEA-E25C-2B65-A631F6137BEB}"/>
              </a:ext>
            </a:extLst>
          </p:cNvPr>
          <p:cNvSpPr txBox="1">
            <a:spLocks noChangeArrowheads="1"/>
          </p:cNvSpPr>
          <p:nvPr/>
        </p:nvSpPr>
        <p:spPr bwMode="auto">
          <a:xfrm>
            <a:off x="-1668463" y="4927600"/>
            <a:ext cx="185738" cy="369888"/>
          </a:xfrm>
          <a:prstGeom prst="rect">
            <a:avLst/>
          </a:prstGeom>
          <a:noFill/>
          <a:ln>
            <a:noFill/>
          </a:ln>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pic>
        <p:nvPicPr>
          <p:cNvPr id="4" name="Picture 7" descr="The Centers for Medicare and Medicaid logo.">
            <a:extLst>
              <a:ext uri="{FF2B5EF4-FFF2-40B4-BE49-F238E27FC236}">
                <a16:creationId xmlns:a16="http://schemas.microsoft.com/office/drawing/2014/main" id="{A4617F02-F18B-BDF9-B943-56A953F441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0F99AD5-6E55-74E7-C46D-AD3CC231BAD3}"/>
              </a:ext>
            </a:extLst>
          </p:cNvPr>
          <p:cNvSpPr txBox="1">
            <a:spLocks noChangeArrowheads="1"/>
          </p:cNvSpPr>
          <p:nvPr userDrawn="1"/>
        </p:nvSpPr>
        <p:spPr bwMode="auto">
          <a:xfrm>
            <a:off x="-1668463" y="4927600"/>
            <a:ext cx="185738" cy="369888"/>
          </a:xfrm>
          <a:prstGeom prst="rect">
            <a:avLst/>
          </a:prstGeom>
          <a:noFill/>
          <a:ln>
            <a:noFill/>
          </a:ln>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p:nvPr>
        </p:nvSpPr>
        <p:spPr>
          <a:xfrm>
            <a:off x="5486400" y="3048000"/>
            <a:ext cx="34290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5486400" y="4267200"/>
            <a:ext cx="34290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Tree>
    <p:extLst>
      <p:ext uri="{BB962C8B-B14F-4D97-AF65-F5344CB8AC3E}">
        <p14:creationId xmlns:p14="http://schemas.microsoft.com/office/powerpoint/2010/main" val="1639080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7A2E3282-2F33-77D6-2662-B697AFDF01E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Title Placeholder 8">
            <a:extLst>
              <a:ext uri="{FF2B5EF4-FFF2-40B4-BE49-F238E27FC236}">
                <a16:creationId xmlns:a16="http://schemas.microsoft.com/office/drawing/2014/main" id="{35DF852A-F42C-BC51-DD11-CD0DFBB90B51}"/>
              </a:ext>
            </a:extLst>
          </p:cNvPr>
          <p:cNvSpPr>
            <a:spLocks noGrp="1"/>
          </p:cNvSpPr>
          <p:nvPr>
            <p:ph type="title"/>
          </p:nvPr>
        </p:nvSpPr>
        <p:spPr bwMode="auto">
          <a:xfrm>
            <a:off x="0" y="0"/>
            <a:ext cx="9144000" cy="1447800"/>
          </a:xfrm>
          <a:prstGeom prst="rect">
            <a:avLst/>
          </a:prstGeom>
          <a:solidFill>
            <a:srgbClr val="FFD004"/>
          </a:solidFill>
          <a:ln>
            <a:noFill/>
          </a:ln>
          <a:effectLst>
            <a:outerShdw dist="76200" dir="5639981" algn="tl" rotWithShape="0">
              <a:srgbClr val="084A9C"/>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 name="Slide Number Placeholder 6">
            <a:extLst>
              <a:ext uri="{FF2B5EF4-FFF2-40B4-BE49-F238E27FC236}">
                <a16:creationId xmlns:a16="http://schemas.microsoft.com/office/drawing/2014/main" id="{0E6D3C30-F5FC-87F0-407C-829C3C8D250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A2B2AC2-3E15-4E04-B329-74137A3C081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1481" r:id="rId1"/>
    <p:sldLayoutId id="2147491482" r:id="rId2"/>
    <p:sldLayoutId id="2147491483" r:id="rId3"/>
    <p:sldLayoutId id="2147491484" r:id="rId4"/>
    <p:sldLayoutId id="2147491485" r:id="rId5"/>
    <p:sldLayoutId id="2147491486" r:id="rId6"/>
    <p:sldLayoutId id="2147491487" r:id="rId7"/>
    <p:sldLayoutId id="2147491488" r:id="rId8"/>
    <p:sldLayoutId id="2147491489" r:id="rId9"/>
    <p:sldLayoutId id="2147491490" r:id="rId10"/>
    <p:sldLayoutId id="2147491491" r:id="rId11"/>
    <p:sldLayoutId id="2147491492" r:id="rId12"/>
    <p:sldLayoutId id="2147491493" r:id="rId13"/>
    <p:sldLayoutId id="2147491494" r:id="rId14"/>
    <p:sldLayoutId id="2147491495" r:id="rId15"/>
    <p:sldLayoutId id="2147491496" r:id="rId16"/>
    <p:sldLayoutId id="2147491497" r:id="rId17"/>
    <p:sldLayoutId id="2147491498" r:id="rId18"/>
    <p:sldLayoutId id="2147491480" r:id="rId19"/>
    <p:sldLayoutId id="2147491499" r:id="rId20"/>
  </p:sldLayoutIdLst>
  <p:hf hdr="0" ftr="0" dt="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hyperlink" Target="https://www.congress.gov/bill/116th-congress/senate-bill/375"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3" Type="http://schemas.openxmlformats.org/officeDocument/2006/relationships/hyperlink" Target="mailto:PERMSC.2025@lewin.com" TargetMode="External"/><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2" Type="http://schemas.openxmlformats.org/officeDocument/2006/relationships/hyperlink" Target="mailto:PERMRC_ProviderInquiries@empower.ai" TargetMode="External"/><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3" Type="http://schemas.openxmlformats.org/officeDocument/2006/relationships/hyperlink" Target="https://www.cms.gov/files/document/perm-manual-december-2021.pdf" TargetMode="External"/><Relationship Id="rId2" Type="http://schemas.openxmlformats.org/officeDocument/2006/relationships/hyperlink" Target="https://www.cms.gov/data-research/monitoring-programs/improper-payment-measurement-programs/payment-error-rate-measurement-perm/cycle-2" TargetMode="External"/><Relationship Id="rId1" Type="http://schemas.openxmlformats.org/officeDocument/2006/relationships/slideLayout" Target="../slideLayouts/slideLayout20.xml"/><Relationship Id="rId5" Type="http://schemas.openxmlformats.org/officeDocument/2006/relationships/hyperlink" Target="mailto:PERMCAPS@cms.hhs.gov" TargetMode="External"/><Relationship Id="rId4" Type="http://schemas.openxmlformats.org/officeDocument/2006/relationships/hyperlink" Target="https://www.cms.gov/files/document/ry-2025-cycle-kick-slides.pdf" TargetMode="External"/></Relationships>
</file>

<file path=ppt/slides/_rels/slide71.xml.rels><?xml version="1.0" encoding="UTF-8" standalone="yes"?>
<Relationships xmlns="http://schemas.openxmlformats.org/package/2006/relationships"><Relationship Id="rId8" Type="http://schemas.openxmlformats.org/officeDocument/2006/relationships/hyperlink" Target="mailto:Aileen.Almario@cms.hhs.gov" TargetMode="External"/><Relationship Id="rId13" Type="http://schemas.openxmlformats.org/officeDocument/2006/relationships/hyperlink" Target="mailto:alan.mahmuljin@cms.hhs.gov" TargetMode="External"/><Relationship Id="rId3" Type="http://schemas.openxmlformats.org/officeDocument/2006/relationships/hyperlink" Target="mailto:Anita.Moore@cms.hhs.gov" TargetMode="External"/><Relationship Id="rId7" Type="http://schemas.openxmlformats.org/officeDocument/2006/relationships/hyperlink" Target="mailto:Misha.Patel@cms.hhs.gov" TargetMode="External"/><Relationship Id="rId12" Type="http://schemas.openxmlformats.org/officeDocument/2006/relationships/hyperlink" Target="mailto:Elise.HanksWitaszek@cms.hhs.gov" TargetMode="External"/><Relationship Id="rId2" Type="http://schemas.openxmlformats.org/officeDocument/2006/relationships/notesSlide" Target="../notesSlides/notesSlide39.xml"/><Relationship Id="rId1" Type="http://schemas.openxmlformats.org/officeDocument/2006/relationships/slideLayout" Target="../slideLayouts/slideLayout19.xml"/><Relationship Id="rId6" Type="http://schemas.openxmlformats.org/officeDocument/2006/relationships/hyperlink" Target="mailto:Gwynne.Warren@cms.hhs.gov" TargetMode="External"/><Relationship Id="rId11" Type="http://schemas.openxmlformats.org/officeDocument/2006/relationships/hyperlink" Target="mailto:Angela.Jones3@cms.hhs.gov" TargetMode="External"/><Relationship Id="rId5" Type="http://schemas.openxmlformats.org/officeDocument/2006/relationships/hyperlink" Target="mailto:Ray.Antoine@cms.hhs.gov" TargetMode="External"/><Relationship Id="rId10" Type="http://schemas.openxmlformats.org/officeDocument/2006/relationships/hyperlink" Target="mailto:Caitlyn.Brown@cms.hhs.gov" TargetMode="External"/><Relationship Id="rId4" Type="http://schemas.openxmlformats.org/officeDocument/2006/relationships/hyperlink" Target="mailto:Daniel.Weimer@cms.hhs.gov" TargetMode="External"/><Relationship Id="rId9" Type="http://schemas.openxmlformats.org/officeDocument/2006/relationships/hyperlink" Target="mailto:Daniel.Hendricks@cms.hhs.gov" TargetMode="External"/></Relationships>
</file>

<file path=ppt/slides/_rels/slide72.xml.rels><?xml version="1.0" encoding="UTF-8" standalone="yes"?>
<Relationships xmlns="http://schemas.openxmlformats.org/package/2006/relationships"><Relationship Id="rId2" Type="http://schemas.openxmlformats.org/officeDocument/2006/relationships/hyperlink" Target="mailto:PERMSC.2025@lewin.com" TargetMode="External"/><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3" Type="http://schemas.openxmlformats.org/officeDocument/2006/relationships/hyperlink" Target="mailto:PERMRC_ProviderInquiries@empower.ai" TargetMode="External"/><Relationship Id="rId2" Type="http://schemas.openxmlformats.org/officeDocument/2006/relationships/notesSlide" Target="../notesSlides/notesSlide40.xml"/><Relationship Id="rId1" Type="http://schemas.openxmlformats.org/officeDocument/2006/relationships/slideLayout" Target="../slideLayouts/slideLayout19.xml"/><Relationship Id="rId6" Type="http://schemas.openxmlformats.org/officeDocument/2006/relationships/hyperlink" Target="mailto:PERMRC_DOCS@empower.ai" TargetMode="External"/><Relationship Id="rId5" Type="http://schemas.openxmlformats.org/officeDocument/2006/relationships/hyperlink" Target="mailto:SMERFaccounts@empower.ai" TargetMode="External"/><Relationship Id="rId4" Type="http://schemas.openxmlformats.org/officeDocument/2006/relationships/hyperlink" Target="mailto:PERMRC_2025@empower.ai" TargetMode="External"/></Relationships>
</file>

<file path=ppt/slides/_rels/slide74.xml.rels><?xml version="1.0" encoding="UTF-8" standalone="yes"?>
<Relationships xmlns="http://schemas.openxmlformats.org/package/2006/relationships"><Relationship Id="rId2" Type="http://schemas.openxmlformats.org/officeDocument/2006/relationships/hyperlink" Target="mailto:PERM_ERC_RY2025@bah.com" TargetMode="Externa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F6EBA34-6584-5925-E500-FC11A9C8C3C0}"/>
              </a:ext>
            </a:extLst>
          </p:cNvPr>
          <p:cNvSpPr>
            <a:spLocks noGrp="1"/>
          </p:cNvSpPr>
          <p:nvPr>
            <p:ph type="title"/>
          </p:nvPr>
        </p:nvSpPr>
        <p:spPr/>
        <p:txBody>
          <a:bodyPr/>
          <a:lstStyle/>
          <a:p>
            <a:r>
              <a:rPr lang="en-US" altLang="en-US" sz="4000">
                <a:cs typeface="Calibri" panose="020F0502020204030204" pitchFamily="34" charset="0"/>
              </a:rPr>
              <a:t>Payment Error Rate Measurement (PERM)</a:t>
            </a:r>
          </a:p>
        </p:txBody>
      </p:sp>
      <p:sp>
        <p:nvSpPr>
          <p:cNvPr id="23555" name="Text Placeholder 2">
            <a:extLst>
              <a:ext uri="{FF2B5EF4-FFF2-40B4-BE49-F238E27FC236}">
                <a16:creationId xmlns:a16="http://schemas.microsoft.com/office/drawing/2014/main" id="{6932F148-CCD7-F083-896D-0418588627D6}"/>
              </a:ext>
            </a:extLst>
          </p:cNvPr>
          <p:cNvSpPr>
            <a:spLocks noGrp="1"/>
          </p:cNvSpPr>
          <p:nvPr>
            <p:ph type="body" sz="quarter" idx="10"/>
          </p:nvPr>
        </p:nvSpPr>
        <p:spPr>
          <a:xfrm>
            <a:off x="4953000" y="3048000"/>
            <a:ext cx="3657600" cy="914400"/>
          </a:xfrm>
        </p:spPr>
        <p:txBody>
          <a:bodyPr/>
          <a:lstStyle/>
          <a:p>
            <a:r>
              <a:rPr lang="en-US" altLang="en-US" sz="2000" dirty="0">
                <a:cs typeface="Calibri" panose="020F0502020204030204" pitchFamily="34" charset="0"/>
              </a:rPr>
              <a:t>Introduction to PERM</a:t>
            </a:r>
          </a:p>
        </p:txBody>
      </p:sp>
      <p:sp>
        <p:nvSpPr>
          <p:cNvPr id="23556" name="Text Placeholder 6">
            <a:extLst>
              <a:ext uri="{FF2B5EF4-FFF2-40B4-BE49-F238E27FC236}">
                <a16:creationId xmlns:a16="http://schemas.microsoft.com/office/drawing/2014/main" id="{2BDAE547-D81C-195E-EB91-9660A381C961}"/>
              </a:ext>
            </a:extLst>
          </p:cNvPr>
          <p:cNvSpPr>
            <a:spLocks noGrp="1"/>
          </p:cNvSpPr>
          <p:nvPr>
            <p:ph type="body" sz="quarter" idx="11"/>
          </p:nvPr>
        </p:nvSpPr>
        <p:spPr/>
        <p:txBody>
          <a:bodyPr/>
          <a:lstStyle/>
          <a:p>
            <a:pPr fontAlgn="base">
              <a:spcAft>
                <a:spcPct val="0"/>
              </a:spcAft>
            </a:pPr>
            <a:r>
              <a:rPr lang="en-US" altLang="en-US" sz="2000">
                <a:cs typeface="Calibri" panose="020F0502020204030204" pitchFamily="34" charset="0"/>
              </a:rPr>
              <a:t>Centers for Medicare &amp; Medicaid Services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B9C3BD03-7BC5-8B11-F88C-20ED37445977}"/>
              </a:ext>
            </a:extLst>
          </p:cNvPr>
          <p:cNvSpPr>
            <a:spLocks noGrp="1"/>
          </p:cNvSpPr>
          <p:nvPr>
            <p:ph type="title"/>
          </p:nvPr>
        </p:nvSpPr>
        <p:spPr/>
        <p:txBody>
          <a:bodyPr/>
          <a:lstStyle/>
          <a:p>
            <a:r>
              <a:rPr lang="en-US" altLang="en-US" dirty="0"/>
              <a:t>Measuring Payment Errors in Medicaid and CHIP (cont’d)</a:t>
            </a:r>
          </a:p>
        </p:txBody>
      </p:sp>
      <p:sp>
        <p:nvSpPr>
          <p:cNvPr id="38915" name="Content Placeholder 2">
            <a:extLst>
              <a:ext uri="{FF2B5EF4-FFF2-40B4-BE49-F238E27FC236}">
                <a16:creationId xmlns:a16="http://schemas.microsoft.com/office/drawing/2014/main" id="{5A82838B-0087-4103-48D7-75AD5B0025D6}"/>
              </a:ext>
            </a:extLst>
          </p:cNvPr>
          <p:cNvSpPr>
            <a:spLocks noGrp="1"/>
          </p:cNvSpPr>
          <p:nvPr>
            <p:ph idx="1"/>
          </p:nvPr>
        </p:nvSpPr>
        <p:spPr>
          <a:xfrm>
            <a:off x="457200" y="1698625"/>
            <a:ext cx="8229600" cy="2098675"/>
          </a:xfrm>
        </p:spPr>
        <p:txBody>
          <a:bodyPr/>
          <a:lstStyle/>
          <a:p>
            <a:pPr marL="288925" indent="-288925">
              <a:spcBef>
                <a:spcPct val="0"/>
              </a:spcBef>
              <a:spcAft>
                <a:spcPts val="1800"/>
              </a:spcAft>
            </a:pPr>
            <a:r>
              <a:rPr lang="en-US" altLang="en-US" sz="1800">
                <a:latin typeface="Myriad Pro" charset="0"/>
              </a:rPr>
              <a:t>CMS calculates the national-level improper payment rate by using the latest improper payment rates from each state Medicaid program and CHIP from the most current cycle and the previous two cycles. </a:t>
            </a:r>
            <a:endParaRPr lang="en-US" altLang="en-US" sz="1600">
              <a:latin typeface="Myriad Pro" charset="0"/>
            </a:endParaRPr>
          </a:p>
          <a:p>
            <a:pPr marL="288925" indent="-288925">
              <a:spcBef>
                <a:spcPct val="0"/>
              </a:spcBef>
              <a:spcAft>
                <a:spcPts val="1800"/>
              </a:spcAft>
            </a:pPr>
            <a:r>
              <a:rPr lang="en-US" altLang="en-US" sz="1800">
                <a:latin typeface="Myriad Pro" charset="0"/>
              </a:rPr>
              <a:t>The national-level rate includes the most recent rates for all 50 states and the District of Columbia.</a:t>
            </a:r>
          </a:p>
        </p:txBody>
      </p:sp>
      <p:sp>
        <p:nvSpPr>
          <p:cNvPr id="38916" name="Slide Number Placeholder 1">
            <a:extLst>
              <a:ext uri="{FF2B5EF4-FFF2-40B4-BE49-F238E27FC236}">
                <a16:creationId xmlns:a16="http://schemas.microsoft.com/office/drawing/2014/main" id="{BE5F25F7-68CB-8965-3D6D-637C37ADDD6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965AF04E-582D-49B8-AA9C-46D811CB4BBA}" type="slidenum">
              <a:rPr lang="en-US" altLang="en-US" sz="1200" smtClean="0">
                <a:solidFill>
                  <a:srgbClr val="000000"/>
                </a:solidFill>
                <a:latin typeface="Calibri" panose="020F0502020204030204" pitchFamily="34" charset="0"/>
              </a:rPr>
              <a:pPr eaLnBrk="0" hangingPunct="0">
                <a:spcBef>
                  <a:spcPct val="0"/>
                </a:spcBef>
                <a:buFontTx/>
                <a:buNone/>
              </a:pPr>
              <a:t>9</a:t>
            </a:fld>
            <a:endParaRPr lang="en-US" altLang="en-US" sz="1200">
              <a:solidFill>
                <a:srgbClr val="000000"/>
              </a:solidFill>
              <a:latin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6DA699D1-4ADA-5495-1D56-8FC381D1BD5D}"/>
              </a:ext>
            </a:extLst>
          </p:cNvPr>
          <p:cNvSpPr>
            <a:spLocks noGrp="1"/>
          </p:cNvSpPr>
          <p:nvPr>
            <p:ph type="title"/>
          </p:nvPr>
        </p:nvSpPr>
        <p:spPr/>
        <p:txBody>
          <a:bodyPr/>
          <a:lstStyle/>
          <a:p>
            <a:pPr eaLnBrk="1" hangingPunct="1"/>
            <a:r>
              <a:rPr lang="en-US" altLang="en-US"/>
              <a:t>PERM State/District/Territory Rotation</a:t>
            </a:r>
          </a:p>
        </p:txBody>
      </p:sp>
      <p:graphicFrame>
        <p:nvGraphicFramePr>
          <p:cNvPr id="4" name="Content Placeholder 7" descr="Arkansas, Connecticut, Delaware, Idaho, Illinois, Kansas, Michigan, Minnesota, Missouri, New Mexico, North Dakota, Ohio, Oklahoma, Pennsylvania, Virginia, Wisconsin, Wyoming&#10;" title="Cycle 1 (RY22) States">
            <a:extLst>
              <a:ext uri="{FF2B5EF4-FFF2-40B4-BE49-F238E27FC236}">
                <a16:creationId xmlns:a16="http://schemas.microsoft.com/office/drawing/2014/main" id="{9F3729E1-B370-BD65-F88D-E68976EB83DB}"/>
              </a:ext>
            </a:extLst>
          </p:cNvPr>
          <p:cNvGraphicFramePr>
            <a:graphicFrameLocks/>
          </p:cNvGraphicFramePr>
          <p:nvPr/>
        </p:nvGraphicFramePr>
        <p:xfrm>
          <a:off x="457200" y="1828800"/>
          <a:ext cx="8115300" cy="4095751"/>
        </p:xfrm>
        <a:graphic>
          <a:graphicData uri="http://schemas.openxmlformats.org/drawingml/2006/table">
            <a:tbl>
              <a:tblPr firstRow="1" bandRow="1">
                <a:tableStyleId>{5C22544A-7EE6-4342-B048-85BDC9FD1C3A}</a:tableStyleId>
              </a:tblPr>
              <a:tblGrid>
                <a:gridCol w="1077270">
                  <a:extLst>
                    <a:ext uri="{9D8B030D-6E8A-4147-A177-3AD203B41FA5}">
                      <a16:colId xmlns:a16="http://schemas.microsoft.com/office/drawing/2014/main" val="20000"/>
                    </a:ext>
                  </a:extLst>
                </a:gridCol>
                <a:gridCol w="7038030">
                  <a:extLst>
                    <a:ext uri="{9D8B030D-6E8A-4147-A177-3AD203B41FA5}">
                      <a16:colId xmlns:a16="http://schemas.microsoft.com/office/drawing/2014/main" val="20001"/>
                    </a:ext>
                  </a:extLst>
                </a:gridCol>
              </a:tblGrid>
              <a:tr h="529108">
                <a:tc>
                  <a:txBody>
                    <a:bodyPr/>
                    <a:lstStyle/>
                    <a:p>
                      <a:pPr algn="ctr"/>
                      <a:r>
                        <a:rPr lang="en-US" sz="1800" dirty="0">
                          <a:latin typeface="Myriad Pro"/>
                        </a:rPr>
                        <a:t>Cycle</a:t>
                      </a:r>
                    </a:p>
                  </a:txBody>
                  <a:tcPr marT="45678" marB="45678" anchor="ctr"/>
                </a:tc>
                <a:tc>
                  <a:txBody>
                    <a:bodyPr/>
                    <a:lstStyle/>
                    <a:p>
                      <a:pPr algn="ctr"/>
                      <a:r>
                        <a:rPr lang="en-US" sz="1800" dirty="0">
                          <a:latin typeface="Myriad Pro"/>
                        </a:rPr>
                        <a:t>Medicaid</a:t>
                      </a:r>
                      <a:r>
                        <a:rPr lang="en-US" sz="1800" baseline="0" dirty="0">
                          <a:latin typeface="Myriad Pro"/>
                        </a:rPr>
                        <a:t> and CHIP States Measured by Cycle</a:t>
                      </a:r>
                      <a:endParaRPr lang="en-US" sz="1800" dirty="0">
                        <a:latin typeface="Myriad Pro"/>
                      </a:endParaRPr>
                    </a:p>
                  </a:txBody>
                  <a:tcPr marT="45678" marB="45678" anchor="ctr"/>
                </a:tc>
                <a:extLst>
                  <a:ext uri="{0D108BD9-81ED-4DB2-BD59-A6C34878D82A}">
                    <a16:rowId xmlns:a16="http://schemas.microsoft.com/office/drawing/2014/main" val="10000"/>
                  </a:ext>
                </a:extLst>
              </a:tr>
              <a:tr h="1188881">
                <a:tc>
                  <a:txBody>
                    <a:bodyPr/>
                    <a:lstStyle/>
                    <a:p>
                      <a:pPr algn="ctr"/>
                      <a:r>
                        <a:rPr lang="en-US" sz="1800" b="0" dirty="0">
                          <a:solidFill>
                            <a:schemeClr val="tx1"/>
                          </a:solidFill>
                          <a:latin typeface="Myriad Pro"/>
                        </a:rPr>
                        <a:t>Cycle 2</a:t>
                      </a:r>
                    </a:p>
                    <a:p>
                      <a:pPr algn="ctr"/>
                      <a:r>
                        <a:rPr lang="en-US" sz="1800" b="0" dirty="0">
                          <a:solidFill>
                            <a:schemeClr val="tx1"/>
                          </a:solidFill>
                          <a:latin typeface="Myriad Pro"/>
                        </a:rPr>
                        <a:t>(RY26)</a:t>
                      </a:r>
                    </a:p>
                  </a:txBody>
                  <a:tcPr marL="9525" marR="9525" marT="9525" marB="0" anchor="ctr"/>
                </a:tc>
                <a:tc>
                  <a:txBody>
                    <a:bodyPr/>
                    <a:lstStyle/>
                    <a:p>
                      <a:pPr algn="l" rtl="0" fontAlgn="ctr"/>
                      <a:r>
                        <a:rPr lang="en-US" sz="1800" b="1" i="0" u="none" strike="noStrike" dirty="0">
                          <a:solidFill>
                            <a:schemeClr val="tx1"/>
                          </a:solidFill>
                          <a:effectLst/>
                          <a:latin typeface="Myriad Pro"/>
                        </a:rPr>
                        <a:t>Alabama, California, Colorado, Georgia, Kentucky, Maryland, Massachusetts, Nebraska, New Hampshire, New Jersey, North Carolina, Rhode Island, South Carolina, Tennessee, Utah, Vermont, West Virginia </a:t>
                      </a:r>
                    </a:p>
                  </a:txBody>
                  <a:tcPr marL="85725" marR="9525" marT="9525" marB="0" anchor="ctr"/>
                </a:tc>
                <a:extLst>
                  <a:ext uri="{0D108BD9-81ED-4DB2-BD59-A6C34878D82A}">
                    <a16:rowId xmlns:a16="http://schemas.microsoft.com/office/drawing/2014/main" val="10001"/>
                  </a:ext>
                </a:extLst>
              </a:tr>
              <a:tr h="1188881">
                <a:tc>
                  <a:txBody>
                    <a:bodyPr/>
                    <a:lstStyle/>
                    <a:p>
                      <a:pPr algn="ctr"/>
                      <a:r>
                        <a:rPr lang="en-US" sz="1800" b="0" dirty="0">
                          <a:solidFill>
                            <a:schemeClr val="tx1"/>
                          </a:solidFill>
                          <a:latin typeface="Myriad Pro"/>
                        </a:rPr>
                        <a:t>Cycle 1</a:t>
                      </a:r>
                    </a:p>
                    <a:p>
                      <a:pPr algn="ctr"/>
                      <a:r>
                        <a:rPr lang="en-US" sz="1800" b="0" dirty="0">
                          <a:solidFill>
                            <a:schemeClr val="tx1"/>
                          </a:solidFill>
                          <a:latin typeface="Myriad Pro"/>
                        </a:rPr>
                        <a:t>(RY25)</a:t>
                      </a:r>
                    </a:p>
                  </a:txBody>
                  <a:tcPr marT="45678" marB="4567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Myriad Pro"/>
                        </a:rPr>
                        <a:t>Arkansas, Connecticut,</a:t>
                      </a:r>
                      <a:r>
                        <a:rPr lang="en-US" sz="1800" b="0" baseline="0" dirty="0">
                          <a:solidFill>
                            <a:schemeClr val="tx1"/>
                          </a:solidFill>
                          <a:latin typeface="Myriad Pro"/>
                        </a:rPr>
                        <a:t> Delaware, Idaho, Illinois, Kansas, Michigan, Minnesota, Missouri, New Mexico, North Dakota, Ohio, Oklahoma, Pennsylvania, Virginia, Wisconsin, Wyoming</a:t>
                      </a:r>
                      <a:endParaRPr lang="en-US" sz="1800" b="0" dirty="0">
                        <a:solidFill>
                          <a:schemeClr val="tx1"/>
                        </a:solidFill>
                        <a:latin typeface="Myriad Pro"/>
                      </a:endParaRPr>
                    </a:p>
                  </a:txBody>
                  <a:tcPr marT="45678" marB="45678" anchor="ctr"/>
                </a:tc>
                <a:extLst>
                  <a:ext uri="{0D108BD9-81ED-4DB2-BD59-A6C34878D82A}">
                    <a16:rowId xmlns:a16="http://schemas.microsoft.com/office/drawing/2014/main" val="10002"/>
                  </a:ext>
                </a:extLst>
              </a:tr>
              <a:tr h="1188881">
                <a:tc>
                  <a:txBody>
                    <a:bodyPr/>
                    <a:lstStyle/>
                    <a:p>
                      <a:pPr algn="ctr"/>
                      <a:r>
                        <a:rPr lang="en-US" sz="1800" b="0" dirty="0">
                          <a:latin typeface="Myriad Pro"/>
                        </a:rPr>
                        <a:t>Cycle 3</a:t>
                      </a:r>
                    </a:p>
                    <a:p>
                      <a:pPr algn="ctr"/>
                      <a:r>
                        <a:rPr lang="en-US" sz="1800" b="0" dirty="0">
                          <a:latin typeface="Myriad Pro"/>
                        </a:rPr>
                        <a:t>(RY24)</a:t>
                      </a:r>
                      <a:r>
                        <a:rPr lang="en-US" sz="1800" b="1" dirty="0">
                          <a:latin typeface="Myriad Pro"/>
                        </a:rPr>
                        <a:t> </a:t>
                      </a:r>
                    </a:p>
                  </a:txBody>
                  <a:tcPr marT="45678" marB="4567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Myriad Pro"/>
                        </a:rPr>
                        <a:t>Alaska,</a:t>
                      </a:r>
                      <a:r>
                        <a:rPr lang="en-US" sz="1800" b="0" baseline="0" dirty="0">
                          <a:solidFill>
                            <a:schemeClr val="tx1"/>
                          </a:solidFill>
                          <a:latin typeface="Myriad Pro"/>
                        </a:rPr>
                        <a:t> Arizona, District of Columbia, Florida, Hawaii, Indiana, Iowa, Louisiana, Maine, Mississippi, Montana, Nevada, New York, Oregon, Puerto Rico, South Dakota, Texas, Washington</a:t>
                      </a:r>
                    </a:p>
                  </a:txBody>
                  <a:tcPr marT="45678" marB="45678" anchor="ctr"/>
                </a:tc>
                <a:extLst>
                  <a:ext uri="{0D108BD9-81ED-4DB2-BD59-A6C34878D82A}">
                    <a16:rowId xmlns:a16="http://schemas.microsoft.com/office/drawing/2014/main" val="10003"/>
                  </a:ext>
                </a:extLst>
              </a:tr>
            </a:tbl>
          </a:graphicData>
        </a:graphic>
      </p:graphicFrame>
      <p:sp>
        <p:nvSpPr>
          <p:cNvPr id="40980" name="Slide Number Placeholder 1">
            <a:extLst>
              <a:ext uri="{FF2B5EF4-FFF2-40B4-BE49-F238E27FC236}">
                <a16:creationId xmlns:a16="http://schemas.microsoft.com/office/drawing/2014/main" id="{FD779EB0-69E0-0DDA-A083-BCAEB8F9A1A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Tx/>
              <a:buNone/>
            </a:pPr>
            <a:fld id="{5FF73754-A7E1-4702-9F85-0693A2A4049E}" type="slidenum">
              <a:rPr lang="en-US" altLang="en-US" sz="1200" smtClean="0">
                <a:solidFill>
                  <a:srgbClr val="000000"/>
                </a:solidFill>
                <a:latin typeface="Calibri" panose="020F0502020204030204" pitchFamily="34" charset="0"/>
                <a:ea typeface="ＭＳ Ｐゴシック" panose="020B0600070205080204" pitchFamily="34" charset="-128"/>
              </a:rPr>
              <a:pPr>
                <a:spcBef>
                  <a:spcPct val="0"/>
                </a:spcBef>
                <a:buFontTx/>
                <a:buNone/>
              </a:pPr>
              <a:t>10</a:t>
            </a:fld>
            <a:endParaRPr lang="en-US" altLang="en-US" sz="1200">
              <a:solidFill>
                <a:srgbClr val="000000"/>
              </a:solidFill>
              <a:latin typeface="Calibri" panose="020F0502020204030204" pitchFamily="34" charset="0"/>
              <a:ea typeface="ＭＳ Ｐゴシック" panose="020B0600070205080204"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B941A031-0408-8275-238F-7C214EA39951}"/>
              </a:ext>
            </a:extLst>
          </p:cNvPr>
          <p:cNvSpPr>
            <a:spLocks noGrp="1"/>
          </p:cNvSpPr>
          <p:nvPr>
            <p:ph type="title"/>
          </p:nvPr>
        </p:nvSpPr>
        <p:spPr/>
        <p:txBody>
          <a:bodyPr/>
          <a:lstStyle/>
          <a:p>
            <a:r>
              <a:rPr lang="en-US" altLang="en-US"/>
              <a:t>PERM Review Types and Sample Sizes</a:t>
            </a:r>
          </a:p>
        </p:txBody>
      </p:sp>
      <p:sp>
        <p:nvSpPr>
          <p:cNvPr id="43011" name="Content Placeholder 2">
            <a:extLst>
              <a:ext uri="{FF2B5EF4-FFF2-40B4-BE49-F238E27FC236}">
                <a16:creationId xmlns:a16="http://schemas.microsoft.com/office/drawing/2014/main" id="{473D74C5-0D11-5355-C6E1-01D24849DF39}"/>
              </a:ext>
            </a:extLst>
          </p:cNvPr>
          <p:cNvSpPr>
            <a:spLocks noGrp="1"/>
          </p:cNvSpPr>
          <p:nvPr>
            <p:ph idx="1"/>
          </p:nvPr>
        </p:nvSpPr>
        <p:spPr>
          <a:xfrm>
            <a:off x="457200" y="1684338"/>
            <a:ext cx="8334375" cy="4949825"/>
          </a:xfrm>
        </p:spPr>
        <p:txBody>
          <a:bodyPr/>
          <a:lstStyle/>
          <a:p>
            <a:pPr marL="227013" indent="-227013">
              <a:lnSpc>
                <a:spcPct val="95000"/>
              </a:lnSpc>
              <a:spcBef>
                <a:spcPct val="0"/>
              </a:spcBef>
              <a:spcAft>
                <a:spcPts val="300"/>
              </a:spcAft>
            </a:pPr>
            <a:r>
              <a:rPr lang="en-US" altLang="en-US" sz="1800">
                <a:latin typeface="Myriad Pro" charset="0"/>
              </a:rPr>
              <a:t>PERM samples are selected from distinct universes for two programs:</a:t>
            </a:r>
          </a:p>
          <a:p>
            <a:pPr marL="569913" lvl="1">
              <a:lnSpc>
                <a:spcPct val="95000"/>
              </a:lnSpc>
              <a:spcBef>
                <a:spcPct val="0"/>
              </a:spcBef>
              <a:spcAft>
                <a:spcPts val="300"/>
              </a:spcAft>
            </a:pPr>
            <a:r>
              <a:rPr lang="en-US" altLang="en-US" sz="1600">
                <a:latin typeface="Myriad Pro" charset="0"/>
              </a:rPr>
              <a:t>Programs: Medicaid (Title XIX) and CHIP (Title XXI).</a:t>
            </a:r>
          </a:p>
          <a:p>
            <a:pPr marL="569913" lvl="1">
              <a:lnSpc>
                <a:spcPct val="95000"/>
              </a:lnSpc>
              <a:spcBef>
                <a:spcPct val="0"/>
              </a:spcBef>
              <a:spcAft>
                <a:spcPts val="900"/>
              </a:spcAft>
            </a:pPr>
            <a:r>
              <a:rPr lang="en-US" altLang="en-US" sz="1600">
                <a:latin typeface="Myriad Pro" charset="0"/>
              </a:rPr>
              <a:t>Universes: FFS and Managed Care.</a:t>
            </a:r>
          </a:p>
          <a:p>
            <a:pPr marL="227013" indent="-227013">
              <a:lnSpc>
                <a:spcPct val="95000"/>
              </a:lnSpc>
              <a:spcBef>
                <a:spcPct val="0"/>
              </a:spcBef>
              <a:spcAft>
                <a:spcPts val="300"/>
              </a:spcAft>
            </a:pPr>
            <a:r>
              <a:rPr lang="en-US" altLang="en-US" sz="1800">
                <a:latin typeface="Myriad Pro" charset="0"/>
              </a:rPr>
              <a:t>Claims selected from the FFS universe are subject to as many as three different reviews:</a:t>
            </a:r>
          </a:p>
          <a:p>
            <a:pPr marL="569913" lvl="1">
              <a:lnSpc>
                <a:spcPct val="95000"/>
              </a:lnSpc>
              <a:spcBef>
                <a:spcPct val="0"/>
              </a:spcBef>
              <a:spcAft>
                <a:spcPts val="900"/>
              </a:spcAft>
            </a:pPr>
            <a:r>
              <a:rPr lang="en-US" altLang="en-US" sz="1600">
                <a:latin typeface="Myriad Pro" charset="0"/>
              </a:rPr>
              <a:t>DP, MR, and Eligibility.</a:t>
            </a:r>
          </a:p>
          <a:p>
            <a:pPr marL="227013" indent="-227013">
              <a:lnSpc>
                <a:spcPct val="95000"/>
              </a:lnSpc>
              <a:spcBef>
                <a:spcPct val="0"/>
              </a:spcBef>
              <a:spcAft>
                <a:spcPts val="300"/>
              </a:spcAft>
            </a:pPr>
            <a:r>
              <a:rPr lang="en-US" altLang="en-US" sz="1800">
                <a:latin typeface="Myriad Pro" charset="0"/>
              </a:rPr>
              <a:t>Payments selected from the managed care universe are subject to as many as two different reviews:</a:t>
            </a:r>
          </a:p>
          <a:p>
            <a:pPr marL="569913" lvl="1">
              <a:lnSpc>
                <a:spcPct val="95000"/>
              </a:lnSpc>
              <a:spcBef>
                <a:spcPct val="0"/>
              </a:spcBef>
              <a:spcAft>
                <a:spcPts val="900"/>
              </a:spcAft>
            </a:pPr>
            <a:r>
              <a:rPr lang="en-US" altLang="en-US" sz="1600">
                <a:latin typeface="Myriad Pro" charset="0"/>
              </a:rPr>
              <a:t>DP and eligibility.</a:t>
            </a:r>
          </a:p>
          <a:p>
            <a:pPr marL="227013" indent="-227013">
              <a:lnSpc>
                <a:spcPct val="95000"/>
              </a:lnSpc>
              <a:spcBef>
                <a:spcPct val="0"/>
              </a:spcBef>
              <a:spcAft>
                <a:spcPts val="900"/>
              </a:spcAft>
            </a:pPr>
            <a:r>
              <a:rPr lang="en-US" altLang="en-US" sz="1800">
                <a:latin typeface="Myriad Pro" charset="0"/>
              </a:rPr>
              <a:t>PERM will use a cycle sample size each year that caps the number of samples selected from FFS and managed care as well as the number of eligibility reviews.</a:t>
            </a:r>
          </a:p>
          <a:p>
            <a:pPr marL="227013" indent="-227013">
              <a:lnSpc>
                <a:spcPct val="95000"/>
              </a:lnSpc>
              <a:spcBef>
                <a:spcPct val="0"/>
              </a:spcBef>
              <a:spcAft>
                <a:spcPts val="900"/>
              </a:spcAft>
            </a:pPr>
            <a:r>
              <a:rPr lang="en-US" altLang="en-US" sz="1800">
                <a:solidFill>
                  <a:srgbClr val="242424"/>
                </a:solidFill>
                <a:latin typeface="Myriad Pro" charset="0"/>
              </a:rPr>
              <a:t>The cycle sample size will be distributed across states based on their latest expenditures and improper payment results.</a:t>
            </a:r>
          </a:p>
          <a:p>
            <a:pPr marL="227013" indent="-227013">
              <a:lnSpc>
                <a:spcPct val="95000"/>
              </a:lnSpc>
              <a:spcBef>
                <a:spcPct val="0"/>
              </a:spcBef>
              <a:spcAft>
                <a:spcPts val="600"/>
              </a:spcAft>
            </a:pPr>
            <a:r>
              <a:rPr lang="en-US" altLang="en-US" sz="1800">
                <a:latin typeface="Myriad Pro" charset="0"/>
              </a:rPr>
              <a:t>All review results are reported via the State Medicaid Error Rate Findings (SMERF) system, a web-based application hosted by the RC.</a:t>
            </a:r>
          </a:p>
        </p:txBody>
      </p:sp>
      <p:sp>
        <p:nvSpPr>
          <p:cNvPr id="43012" name="Slide Number Placeholder 3">
            <a:extLst>
              <a:ext uri="{FF2B5EF4-FFF2-40B4-BE49-F238E27FC236}">
                <a16:creationId xmlns:a16="http://schemas.microsoft.com/office/drawing/2014/main" id="{97EC3FC7-4CFD-656C-5DA5-18EE1BB78882}"/>
              </a:ext>
            </a:extLst>
          </p:cNvPr>
          <p:cNvSpPr>
            <a:spLocks noGrp="1"/>
          </p:cNvSpPr>
          <p:nvPr>
            <p:ph type="sldNum" sz="quarter" idx="12"/>
          </p:nvPr>
        </p:nvSpPr>
        <p:spPr bwMode="auto">
          <a:xfrm>
            <a:off x="8686800" y="6359525"/>
            <a:ext cx="3444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Tx/>
              <a:buNone/>
            </a:pPr>
            <a:fld id="{F54A9432-18E4-4C83-A0D1-C5BE4685D99E}" type="slidenum">
              <a:rPr lang="en-US" altLang="en-US" sz="1200" smtClean="0">
                <a:solidFill>
                  <a:srgbClr val="000000"/>
                </a:solidFill>
                <a:latin typeface="Calibri" panose="020F0502020204030204" pitchFamily="34" charset="0"/>
              </a:rPr>
              <a:pPr>
                <a:spcBef>
                  <a:spcPct val="0"/>
                </a:spcBef>
                <a:buFontTx/>
                <a:buNone/>
              </a:pPr>
              <a:t>11</a:t>
            </a:fld>
            <a:endParaRPr lang="en-US" altLang="en-US" sz="1200">
              <a:solidFill>
                <a:srgbClr val="000000"/>
              </a:solidFill>
              <a:latin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74A45F39-8272-7BDD-9603-69818FCFFE94}"/>
              </a:ext>
            </a:extLst>
          </p:cNvPr>
          <p:cNvSpPr>
            <a:spLocks noGrp="1"/>
          </p:cNvSpPr>
          <p:nvPr>
            <p:ph type="title"/>
          </p:nvPr>
        </p:nvSpPr>
        <p:spPr>
          <a:xfrm>
            <a:off x="457200" y="2935288"/>
            <a:ext cx="8229600" cy="1143000"/>
          </a:xfrm>
        </p:spPr>
        <p:txBody>
          <a:bodyPr/>
          <a:lstStyle/>
          <a:p>
            <a:pPr eaLnBrk="1" hangingPunct="1"/>
            <a:r>
              <a:rPr lang="en-US" altLang="en-US">
                <a:latin typeface="Myriad Pro" charset="0"/>
              </a:rPr>
              <a:t>Roles and Responsibilities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84FFC444-A141-BAD7-E394-8CAD5F6D9CA1}"/>
              </a:ext>
            </a:extLst>
          </p:cNvPr>
          <p:cNvSpPr>
            <a:spLocks noGrp="1"/>
          </p:cNvSpPr>
          <p:nvPr>
            <p:ph type="title"/>
          </p:nvPr>
        </p:nvSpPr>
        <p:spPr/>
        <p:txBody>
          <a:bodyPr/>
          <a:lstStyle/>
          <a:p>
            <a:r>
              <a:rPr lang="en-US" altLang="en-US"/>
              <a:t>CMS PERM Team Responsibilities</a:t>
            </a:r>
          </a:p>
        </p:txBody>
      </p:sp>
      <p:sp>
        <p:nvSpPr>
          <p:cNvPr id="46083" name="Content Placeholder 2">
            <a:extLst>
              <a:ext uri="{FF2B5EF4-FFF2-40B4-BE49-F238E27FC236}">
                <a16:creationId xmlns:a16="http://schemas.microsoft.com/office/drawing/2014/main" id="{9FFD7246-15C0-8FDA-29BF-9271C7A3BF73}"/>
              </a:ext>
            </a:extLst>
          </p:cNvPr>
          <p:cNvSpPr>
            <a:spLocks noGrp="1"/>
          </p:cNvSpPr>
          <p:nvPr>
            <p:ph idx="1"/>
          </p:nvPr>
        </p:nvSpPr>
        <p:spPr>
          <a:xfrm>
            <a:off x="457200" y="1681163"/>
            <a:ext cx="8297863" cy="4873625"/>
          </a:xfrm>
        </p:spPr>
        <p:txBody>
          <a:bodyPr/>
          <a:lstStyle/>
          <a:p>
            <a:pPr marL="227013" indent="-227013">
              <a:lnSpc>
                <a:spcPct val="95000"/>
              </a:lnSpc>
              <a:spcBef>
                <a:spcPct val="0"/>
              </a:spcBef>
              <a:spcAft>
                <a:spcPts val="600"/>
              </a:spcAft>
            </a:pPr>
            <a:r>
              <a:rPr lang="en-US" altLang="en-US" sz="1800">
                <a:latin typeface="Myriad Pro" charset="0"/>
              </a:rPr>
              <a:t>Program Oversight and Support:</a:t>
            </a:r>
          </a:p>
          <a:p>
            <a:pPr marL="461963" lvl="1" indent="-230188">
              <a:lnSpc>
                <a:spcPct val="95000"/>
              </a:lnSpc>
              <a:spcBef>
                <a:spcPct val="0"/>
              </a:spcBef>
              <a:spcAft>
                <a:spcPts val="600"/>
              </a:spcAft>
            </a:pPr>
            <a:r>
              <a:rPr lang="en-US" altLang="en-US" sz="1600">
                <a:latin typeface="Myriad Pro" charset="0"/>
              </a:rPr>
              <a:t>Structure the parameters for measurement through legal and policy decision-making processes.</a:t>
            </a:r>
          </a:p>
          <a:p>
            <a:pPr marL="461963" lvl="1" indent="-230188">
              <a:lnSpc>
                <a:spcPct val="95000"/>
              </a:lnSpc>
              <a:spcBef>
                <a:spcPct val="0"/>
              </a:spcBef>
              <a:spcAft>
                <a:spcPts val="600"/>
              </a:spcAft>
            </a:pPr>
            <a:r>
              <a:rPr lang="en-US" altLang="en-US" sz="1600">
                <a:latin typeface="Myriad Pro" charset="0"/>
              </a:rPr>
              <a:t>Oversee the operation of PERM and PERM contractors to ensure that CMS meets its regulatory requirements.</a:t>
            </a:r>
          </a:p>
          <a:p>
            <a:pPr marL="461963" lvl="1" indent="-230188">
              <a:lnSpc>
                <a:spcPct val="95000"/>
              </a:lnSpc>
              <a:spcBef>
                <a:spcPct val="0"/>
              </a:spcBef>
              <a:spcAft>
                <a:spcPts val="1800"/>
              </a:spcAft>
            </a:pPr>
            <a:r>
              <a:rPr lang="en-US" altLang="en-US" sz="1600">
                <a:latin typeface="Myriad Pro" charset="0"/>
              </a:rPr>
              <a:t>Ensure the measurement remains on track and work with states when challenges occur.</a:t>
            </a:r>
          </a:p>
          <a:p>
            <a:pPr marL="227013" indent="-227013">
              <a:lnSpc>
                <a:spcPct val="95000"/>
              </a:lnSpc>
              <a:spcBef>
                <a:spcPct val="0"/>
              </a:spcBef>
              <a:spcAft>
                <a:spcPts val="600"/>
              </a:spcAft>
            </a:pPr>
            <a:r>
              <a:rPr lang="en-US" altLang="en-US" sz="1800">
                <a:latin typeface="Myriad Pro" charset="0"/>
              </a:rPr>
              <a:t>Communication and Information Sharing:</a:t>
            </a:r>
          </a:p>
          <a:p>
            <a:pPr marL="461963" lvl="1" indent="-230188">
              <a:lnSpc>
                <a:spcPct val="95000"/>
              </a:lnSpc>
              <a:spcBef>
                <a:spcPct val="0"/>
              </a:spcBef>
              <a:spcAft>
                <a:spcPts val="600"/>
              </a:spcAft>
            </a:pPr>
            <a:r>
              <a:rPr lang="en-US" altLang="en-US" sz="1600">
                <a:latin typeface="Myriad Pro" charset="0"/>
              </a:rPr>
              <a:t>Host monthly cycle calls.</a:t>
            </a:r>
          </a:p>
          <a:p>
            <a:pPr marL="461963" lvl="1" indent="-230188">
              <a:lnSpc>
                <a:spcPct val="95000"/>
              </a:lnSpc>
              <a:spcBef>
                <a:spcPct val="0"/>
              </a:spcBef>
              <a:spcAft>
                <a:spcPts val="600"/>
              </a:spcAft>
            </a:pPr>
            <a:r>
              <a:rPr lang="en-US" altLang="en-US" sz="1600">
                <a:latin typeface="Myriad Pro" charset="0"/>
              </a:rPr>
              <a:t>Provide guidance and technical assistance to states throughout the process.</a:t>
            </a:r>
          </a:p>
          <a:p>
            <a:pPr marL="461963" lvl="1" indent="-230188">
              <a:lnSpc>
                <a:spcPct val="95000"/>
              </a:lnSpc>
              <a:spcBef>
                <a:spcPct val="0"/>
              </a:spcBef>
              <a:spcAft>
                <a:spcPts val="600"/>
              </a:spcAft>
            </a:pPr>
            <a:r>
              <a:rPr lang="en-US" altLang="en-US" sz="1600">
                <a:latin typeface="Myriad Pro" charset="0"/>
              </a:rPr>
              <a:t>Provide educational resources for Medicaid and CHIP providers.</a:t>
            </a:r>
          </a:p>
          <a:p>
            <a:pPr marL="461963" lvl="1" indent="-230188">
              <a:lnSpc>
                <a:spcPct val="95000"/>
              </a:lnSpc>
              <a:spcBef>
                <a:spcPct val="0"/>
              </a:spcBef>
              <a:spcAft>
                <a:spcPts val="1800"/>
              </a:spcAft>
            </a:pPr>
            <a:r>
              <a:rPr lang="en-US" altLang="en-US" sz="1600">
                <a:latin typeface="Myriad Pro" charset="0"/>
              </a:rPr>
              <a:t>Provide direct communication and support by assigning each state a CMS liaison.</a:t>
            </a:r>
          </a:p>
          <a:p>
            <a:pPr marL="227013" indent="-227013">
              <a:lnSpc>
                <a:spcPct val="95000"/>
              </a:lnSpc>
              <a:spcBef>
                <a:spcPct val="0"/>
              </a:spcBef>
              <a:spcAft>
                <a:spcPts val="600"/>
              </a:spcAft>
            </a:pPr>
            <a:r>
              <a:rPr lang="en-US" altLang="en-US" sz="1800">
                <a:latin typeface="Myriad Pro" charset="0"/>
              </a:rPr>
              <a:t>Review, Resolution, and Recovery of Improper Payments:</a:t>
            </a:r>
          </a:p>
          <a:p>
            <a:pPr marL="461963" lvl="1" indent="-230188">
              <a:lnSpc>
                <a:spcPct val="95000"/>
              </a:lnSpc>
              <a:spcBef>
                <a:spcPct val="0"/>
              </a:spcBef>
              <a:spcAft>
                <a:spcPts val="600"/>
              </a:spcAft>
            </a:pPr>
            <a:r>
              <a:rPr lang="en-US" altLang="en-US" sz="1600">
                <a:latin typeface="Myriad Pro" charset="0"/>
              </a:rPr>
              <a:t>Review state requested appeals of error findings.</a:t>
            </a:r>
          </a:p>
          <a:p>
            <a:pPr marL="461963" lvl="1" indent="-230188">
              <a:lnSpc>
                <a:spcPct val="95000"/>
              </a:lnSpc>
              <a:spcBef>
                <a:spcPct val="0"/>
              </a:spcBef>
              <a:spcAft>
                <a:spcPts val="600"/>
              </a:spcAft>
            </a:pPr>
            <a:r>
              <a:rPr lang="en-US" altLang="en-US" sz="1600">
                <a:latin typeface="Myriad Pro" charset="0"/>
              </a:rPr>
              <a:t>Provide states with summary reports to develop corrective actions and the Final Errors for Recovery (FEFR) reports.</a:t>
            </a:r>
          </a:p>
        </p:txBody>
      </p:sp>
      <p:sp>
        <p:nvSpPr>
          <p:cNvPr id="46084" name="Slide Number Placeholder 1">
            <a:extLst>
              <a:ext uri="{FF2B5EF4-FFF2-40B4-BE49-F238E27FC236}">
                <a16:creationId xmlns:a16="http://schemas.microsoft.com/office/drawing/2014/main" id="{C7A77238-5ED4-DD08-A710-BD8ABE0A4FFD}"/>
              </a:ext>
            </a:extLst>
          </p:cNvPr>
          <p:cNvSpPr>
            <a:spLocks noGrp="1"/>
          </p:cNvSpPr>
          <p:nvPr>
            <p:ph type="sldNum" sz="quarter" idx="12"/>
          </p:nvPr>
        </p:nvSpPr>
        <p:spPr bwMode="auto">
          <a:xfrm>
            <a:off x="8686800" y="6359525"/>
            <a:ext cx="3444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645CFE69-42A4-4E77-808C-70963E169960}" type="slidenum">
              <a:rPr lang="en-US" altLang="en-US" sz="1200" smtClean="0">
                <a:solidFill>
                  <a:srgbClr val="000000"/>
                </a:solidFill>
                <a:latin typeface="Calibri" panose="020F0502020204030204" pitchFamily="34" charset="0"/>
              </a:rPr>
              <a:pPr eaLnBrk="0" hangingPunct="0">
                <a:spcBef>
                  <a:spcPct val="0"/>
                </a:spcBef>
                <a:buFontTx/>
                <a:buNone/>
              </a:pPr>
              <a:t>13</a:t>
            </a:fld>
            <a:endParaRPr lang="en-US" altLang="en-US" sz="1200">
              <a:solidFill>
                <a:srgbClr val="000000"/>
              </a:solidFill>
              <a:latin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595B942F-F397-AFAB-356D-012CF4B7E3A1}"/>
              </a:ext>
            </a:extLst>
          </p:cNvPr>
          <p:cNvSpPr>
            <a:spLocks noGrp="1"/>
          </p:cNvSpPr>
          <p:nvPr>
            <p:ph type="title"/>
          </p:nvPr>
        </p:nvSpPr>
        <p:spPr/>
        <p:txBody>
          <a:bodyPr/>
          <a:lstStyle/>
          <a:p>
            <a:r>
              <a:rPr lang="en-US" altLang="en-US"/>
              <a:t>General State Responsibilities</a:t>
            </a:r>
          </a:p>
        </p:txBody>
      </p:sp>
      <p:sp>
        <p:nvSpPr>
          <p:cNvPr id="47107" name="Content Placeholder 2">
            <a:extLst>
              <a:ext uri="{FF2B5EF4-FFF2-40B4-BE49-F238E27FC236}">
                <a16:creationId xmlns:a16="http://schemas.microsoft.com/office/drawing/2014/main" id="{4827C114-4A94-4158-2FF1-05800C92A6FF}"/>
              </a:ext>
            </a:extLst>
          </p:cNvPr>
          <p:cNvSpPr>
            <a:spLocks noGrp="1"/>
          </p:cNvSpPr>
          <p:nvPr>
            <p:ph idx="1"/>
          </p:nvPr>
        </p:nvSpPr>
        <p:spPr>
          <a:xfrm>
            <a:off x="457200" y="1660525"/>
            <a:ext cx="8451850" cy="4830763"/>
          </a:xfrm>
        </p:spPr>
        <p:txBody>
          <a:bodyPr/>
          <a:lstStyle/>
          <a:p>
            <a:pPr marL="288925" indent="-288925">
              <a:lnSpc>
                <a:spcPct val="95000"/>
              </a:lnSpc>
              <a:spcBef>
                <a:spcPct val="0"/>
              </a:spcBef>
              <a:spcAft>
                <a:spcPts val="600"/>
              </a:spcAft>
            </a:pPr>
            <a:r>
              <a:rPr lang="en-US" altLang="en-US" sz="2000">
                <a:latin typeface="Myriad Pro" charset="0"/>
              </a:rPr>
              <a:t>Overall PERM Support:</a:t>
            </a:r>
          </a:p>
          <a:p>
            <a:pPr marL="569913" lvl="1">
              <a:lnSpc>
                <a:spcPct val="95000"/>
              </a:lnSpc>
              <a:spcBef>
                <a:spcPct val="0"/>
              </a:spcBef>
              <a:spcAft>
                <a:spcPts val="900"/>
              </a:spcAft>
            </a:pPr>
            <a:r>
              <a:rPr lang="en-US" altLang="en-US" sz="1700">
                <a:latin typeface="Myriad Pro" charset="0"/>
              </a:rPr>
              <a:t>Provide a representative to spearhead PERM who will coordinate state staff and ensure essential staff attend relevant meetings, as well as provide contractors with necessary data and information and keep them apprised of any state issues.</a:t>
            </a:r>
          </a:p>
          <a:p>
            <a:pPr marL="569913" lvl="1">
              <a:lnSpc>
                <a:spcPct val="95000"/>
              </a:lnSpc>
              <a:spcBef>
                <a:spcPct val="0"/>
              </a:spcBef>
              <a:spcAft>
                <a:spcPts val="900"/>
              </a:spcAft>
            </a:pPr>
            <a:r>
              <a:rPr lang="en-US" altLang="en-US" sz="1700">
                <a:latin typeface="Myriad Pro" charset="0"/>
              </a:rPr>
              <a:t>Educate state staff and vendors for the Medicaid Management Information System (MMIS) or other data sources on the PERM process and data requirements.</a:t>
            </a:r>
          </a:p>
          <a:p>
            <a:pPr marL="569913" lvl="1">
              <a:lnSpc>
                <a:spcPct val="95000"/>
              </a:lnSpc>
              <a:spcBef>
                <a:spcPct val="0"/>
              </a:spcBef>
              <a:spcAft>
                <a:spcPts val="900"/>
              </a:spcAft>
            </a:pPr>
            <a:r>
              <a:rPr lang="en-US" altLang="en-US" sz="1700">
                <a:latin typeface="Myriad Pro" charset="0"/>
              </a:rPr>
              <a:t>Notify CMS and contractors in advance of any program changes, including new or ended programs, new reimbursement methodologies, or new systems.</a:t>
            </a:r>
          </a:p>
          <a:p>
            <a:pPr marL="569913" lvl="1">
              <a:lnSpc>
                <a:spcPct val="95000"/>
              </a:lnSpc>
              <a:spcBef>
                <a:spcPct val="0"/>
              </a:spcBef>
              <a:spcAft>
                <a:spcPts val="900"/>
              </a:spcAft>
            </a:pPr>
            <a:r>
              <a:rPr lang="en-US" altLang="en-US" sz="1700">
                <a:latin typeface="Myriad Pro" charset="0"/>
              </a:rPr>
              <a:t>Provide timely and thorough responses to questions on the state submitted data and review issues to support the PERM timeline.</a:t>
            </a:r>
          </a:p>
          <a:p>
            <a:pPr marL="569913" lvl="1">
              <a:lnSpc>
                <a:spcPct val="95000"/>
              </a:lnSpc>
              <a:spcBef>
                <a:spcPct val="0"/>
              </a:spcBef>
              <a:spcAft>
                <a:spcPts val="900"/>
              </a:spcAft>
            </a:pPr>
            <a:r>
              <a:rPr lang="en-US" altLang="en-US" sz="1700">
                <a:latin typeface="Myriad Pro" charset="0"/>
              </a:rPr>
              <a:t>Participate in the cycle kick-off meeting, education webinars, all-state, and monthly cycle calls with CMS.</a:t>
            </a:r>
          </a:p>
          <a:p>
            <a:pPr marL="569913" lvl="1">
              <a:lnSpc>
                <a:spcPct val="95000"/>
              </a:lnSpc>
              <a:spcBef>
                <a:spcPct val="0"/>
              </a:spcBef>
              <a:spcAft>
                <a:spcPts val="900"/>
              </a:spcAft>
            </a:pPr>
            <a:r>
              <a:rPr lang="en-US" altLang="en-US" sz="1700">
                <a:latin typeface="Myriad Pro" charset="0"/>
              </a:rPr>
              <a:t>Notify contractors of any Data Use Agreements, Business Associate Agreements, or Non-Disclosure Agreements requiring completion.</a:t>
            </a:r>
          </a:p>
          <a:p>
            <a:pPr marL="569913" lvl="1">
              <a:lnSpc>
                <a:spcPct val="95000"/>
              </a:lnSpc>
              <a:spcBef>
                <a:spcPct val="0"/>
              </a:spcBef>
              <a:spcAft>
                <a:spcPts val="600"/>
              </a:spcAft>
            </a:pPr>
            <a:r>
              <a:rPr lang="en-US" altLang="en-US" sz="1700">
                <a:latin typeface="Myriad Pro" charset="0"/>
              </a:rPr>
              <a:t>Assist contractors in obtaining systems access.</a:t>
            </a:r>
          </a:p>
        </p:txBody>
      </p:sp>
      <p:sp>
        <p:nvSpPr>
          <p:cNvPr id="47108" name="Slide Number Placeholder 1">
            <a:extLst>
              <a:ext uri="{FF2B5EF4-FFF2-40B4-BE49-F238E27FC236}">
                <a16:creationId xmlns:a16="http://schemas.microsoft.com/office/drawing/2014/main" id="{B597559F-4A40-A44E-54CA-2654ED387D6C}"/>
              </a:ext>
            </a:extLst>
          </p:cNvPr>
          <p:cNvSpPr>
            <a:spLocks noGrp="1"/>
          </p:cNvSpPr>
          <p:nvPr>
            <p:ph type="sldNum" sz="quarter" idx="12"/>
          </p:nvPr>
        </p:nvSpPr>
        <p:spPr bwMode="auto">
          <a:xfrm>
            <a:off x="8686800" y="6359525"/>
            <a:ext cx="3444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74C39FCB-CE40-4EB3-97E2-A7636E86FAC7}" type="slidenum">
              <a:rPr lang="en-US" altLang="en-US" sz="1200" smtClean="0">
                <a:solidFill>
                  <a:srgbClr val="000000"/>
                </a:solidFill>
                <a:latin typeface="Calibri" panose="020F0502020204030204" pitchFamily="34" charset="0"/>
              </a:rPr>
              <a:pPr eaLnBrk="0" hangingPunct="0">
                <a:spcBef>
                  <a:spcPct val="0"/>
                </a:spcBef>
                <a:buFontTx/>
                <a:buNone/>
              </a:pPr>
              <a:t>14</a:t>
            </a:fld>
            <a:endParaRPr lang="en-US" altLang="en-US" sz="1200">
              <a:solidFill>
                <a:srgbClr val="000000"/>
              </a:solidFill>
              <a:latin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D3643518-6797-95A0-AE66-A0D18926E860}"/>
              </a:ext>
            </a:extLst>
          </p:cNvPr>
          <p:cNvSpPr>
            <a:spLocks noGrp="1"/>
          </p:cNvSpPr>
          <p:nvPr>
            <p:ph type="title"/>
          </p:nvPr>
        </p:nvSpPr>
        <p:spPr/>
        <p:txBody>
          <a:bodyPr/>
          <a:lstStyle/>
          <a:p>
            <a:r>
              <a:rPr lang="en-US" altLang="en-US"/>
              <a:t>SC</a:t>
            </a:r>
            <a:r>
              <a:rPr lang="en-US" altLang="en-US">
                <a:solidFill>
                  <a:srgbClr val="FF0000"/>
                </a:solidFill>
              </a:rPr>
              <a:t> </a:t>
            </a:r>
            <a:r>
              <a:rPr lang="en-US" altLang="en-US"/>
              <a:t>Responsibilities</a:t>
            </a:r>
          </a:p>
        </p:txBody>
      </p:sp>
      <p:sp>
        <p:nvSpPr>
          <p:cNvPr id="49155" name="Content Placeholder 2">
            <a:extLst>
              <a:ext uri="{FF2B5EF4-FFF2-40B4-BE49-F238E27FC236}">
                <a16:creationId xmlns:a16="http://schemas.microsoft.com/office/drawing/2014/main" id="{0BA2A668-9BB7-9925-0D73-E9A22D12FB66}"/>
              </a:ext>
            </a:extLst>
          </p:cNvPr>
          <p:cNvSpPr>
            <a:spLocks noGrp="1"/>
          </p:cNvSpPr>
          <p:nvPr>
            <p:ph idx="1"/>
          </p:nvPr>
        </p:nvSpPr>
        <p:spPr>
          <a:xfrm>
            <a:off x="219075" y="1690688"/>
            <a:ext cx="8553450" cy="4756150"/>
          </a:xfrm>
        </p:spPr>
        <p:txBody>
          <a:bodyPr/>
          <a:lstStyle/>
          <a:p>
            <a:pPr marL="227013" indent="-227013">
              <a:lnSpc>
                <a:spcPct val="90000"/>
              </a:lnSpc>
              <a:spcBef>
                <a:spcPct val="0"/>
              </a:spcBef>
              <a:spcAft>
                <a:spcPts val="400"/>
              </a:spcAft>
            </a:pPr>
            <a:r>
              <a:rPr lang="en-US" altLang="en-US" sz="1800">
                <a:latin typeface="Myriad Pro" charset="0"/>
              </a:rPr>
              <a:t>Collect and Review State FFS and Managed Care Universes: </a:t>
            </a:r>
          </a:p>
          <a:p>
            <a:pPr marL="515938" lvl="1" indent="-230188">
              <a:lnSpc>
                <a:spcPct val="90000"/>
              </a:lnSpc>
              <a:spcBef>
                <a:spcPct val="0"/>
              </a:spcBef>
              <a:spcAft>
                <a:spcPts val="400"/>
              </a:spcAft>
            </a:pPr>
            <a:r>
              <a:rPr lang="en-US" altLang="en-US" sz="1600">
                <a:latin typeface="Myriad Pro" charset="0"/>
              </a:rPr>
              <a:t>Conduct Intake Meetings with each state.</a:t>
            </a:r>
          </a:p>
          <a:p>
            <a:pPr marL="515938" lvl="1" indent="-230188">
              <a:lnSpc>
                <a:spcPct val="90000"/>
              </a:lnSpc>
              <a:spcBef>
                <a:spcPct val="0"/>
              </a:spcBef>
              <a:spcAft>
                <a:spcPts val="400"/>
              </a:spcAft>
            </a:pPr>
            <a:r>
              <a:rPr lang="en-US" altLang="en-US" sz="1600">
                <a:latin typeface="Myriad Pro" charset="0"/>
              </a:rPr>
              <a:t>Collect paid, zero dollar paid, and denied FFS and managed care universe data from states on a quarterly basis.</a:t>
            </a:r>
          </a:p>
          <a:p>
            <a:pPr marL="515938" lvl="1" indent="-230188">
              <a:lnSpc>
                <a:spcPct val="90000"/>
              </a:lnSpc>
              <a:spcBef>
                <a:spcPct val="0"/>
              </a:spcBef>
              <a:spcAft>
                <a:spcPts val="400"/>
              </a:spcAft>
            </a:pPr>
            <a:r>
              <a:rPr lang="en-US" altLang="en-US" sz="1600">
                <a:latin typeface="Myriad Pro" charset="0"/>
              </a:rPr>
              <a:t>Verify data documentation against data submission.</a:t>
            </a:r>
          </a:p>
          <a:p>
            <a:pPr marL="515938" lvl="1" indent="-230188">
              <a:lnSpc>
                <a:spcPct val="90000"/>
              </a:lnSpc>
              <a:spcBef>
                <a:spcPct val="0"/>
              </a:spcBef>
              <a:spcAft>
                <a:spcPts val="400"/>
              </a:spcAft>
            </a:pPr>
            <a:r>
              <a:rPr lang="en-US" altLang="en-US" sz="1600">
                <a:latin typeface="Myriad Pro" charset="0"/>
              </a:rPr>
              <a:t>Perform quality control review on submissions to ensure universes are accurate, compliant, and complete.</a:t>
            </a:r>
          </a:p>
          <a:p>
            <a:pPr marL="515938" lvl="1" indent="-230188">
              <a:lnSpc>
                <a:spcPct val="90000"/>
              </a:lnSpc>
              <a:spcBef>
                <a:spcPct val="0"/>
              </a:spcBef>
              <a:spcAft>
                <a:spcPts val="400"/>
              </a:spcAft>
            </a:pPr>
            <a:r>
              <a:rPr lang="en-US" altLang="en-US" sz="1600">
                <a:latin typeface="Myriad Pro" charset="0"/>
              </a:rPr>
              <a:t>Develop and implement sampling unit build (for PERM+).</a:t>
            </a:r>
          </a:p>
          <a:p>
            <a:pPr marL="515938" lvl="1" indent="-230188">
              <a:lnSpc>
                <a:spcPct val="90000"/>
              </a:lnSpc>
              <a:spcBef>
                <a:spcPct val="0"/>
              </a:spcBef>
              <a:spcAft>
                <a:spcPts val="400"/>
              </a:spcAft>
            </a:pPr>
            <a:r>
              <a:rPr lang="en-US" altLang="en-US" sz="1600">
                <a:latin typeface="Myriad Pro" charset="0"/>
              </a:rPr>
              <a:t>Determine correct sampling units (Header/Fixed/Line) for each type of claim/service.</a:t>
            </a:r>
          </a:p>
          <a:p>
            <a:pPr marL="515938" lvl="1" indent="-230188">
              <a:lnSpc>
                <a:spcPct val="90000"/>
              </a:lnSpc>
              <a:spcBef>
                <a:spcPct val="0"/>
              </a:spcBef>
              <a:spcAft>
                <a:spcPts val="400"/>
              </a:spcAft>
            </a:pPr>
            <a:r>
              <a:rPr lang="en-US" altLang="en-US" sz="1600">
                <a:latin typeface="Myriad Pro" charset="0"/>
              </a:rPr>
              <a:t>Request clarification or additional submissions, as necessary.</a:t>
            </a:r>
          </a:p>
          <a:p>
            <a:pPr marL="515938" lvl="1" indent="-230188">
              <a:lnSpc>
                <a:spcPct val="90000"/>
              </a:lnSpc>
              <a:spcBef>
                <a:spcPct val="0"/>
              </a:spcBef>
              <a:spcAft>
                <a:spcPts val="1200"/>
              </a:spcAft>
            </a:pPr>
            <a:r>
              <a:rPr lang="en-US" altLang="en-US" sz="1600">
                <a:latin typeface="Myriad Pro" charset="0"/>
              </a:rPr>
              <a:t>Conduct CMS 64/21 reconciliation to ensure all required data are included in review.</a:t>
            </a:r>
          </a:p>
          <a:p>
            <a:pPr marL="227013" indent="-227013">
              <a:lnSpc>
                <a:spcPct val="90000"/>
              </a:lnSpc>
              <a:spcBef>
                <a:spcPct val="0"/>
              </a:spcBef>
              <a:spcAft>
                <a:spcPts val="400"/>
              </a:spcAft>
            </a:pPr>
            <a:r>
              <a:rPr lang="en-US" altLang="en-US" sz="1800">
                <a:latin typeface="Myriad Pro" charset="0"/>
              </a:rPr>
              <a:t>Select Samples and Format Claims:</a:t>
            </a:r>
          </a:p>
          <a:p>
            <a:pPr marL="515938" lvl="1" indent="-230188">
              <a:lnSpc>
                <a:spcPct val="90000"/>
              </a:lnSpc>
              <a:spcBef>
                <a:spcPct val="0"/>
              </a:spcBef>
              <a:spcAft>
                <a:spcPts val="400"/>
              </a:spcAft>
            </a:pPr>
            <a:r>
              <a:rPr lang="en-US" altLang="en-US" sz="1600">
                <a:latin typeface="Myriad Pro" charset="0"/>
              </a:rPr>
              <a:t>Select random samples from the universes on a quarterly basis.</a:t>
            </a:r>
          </a:p>
          <a:p>
            <a:pPr marL="515938" lvl="1" indent="-230188">
              <a:lnSpc>
                <a:spcPct val="90000"/>
              </a:lnSpc>
              <a:spcBef>
                <a:spcPct val="0"/>
              </a:spcBef>
              <a:spcAft>
                <a:spcPts val="400"/>
              </a:spcAft>
            </a:pPr>
            <a:r>
              <a:rPr lang="en-US" altLang="en-US" sz="1600">
                <a:latin typeface="Myriad Pro" charset="0"/>
              </a:rPr>
              <a:t>Request sample details from states for sampled FFS claims for routine PERM states and build details for PERM+ states.</a:t>
            </a:r>
          </a:p>
          <a:p>
            <a:pPr marL="515938" lvl="1" indent="-230188">
              <a:lnSpc>
                <a:spcPct val="90000"/>
              </a:lnSpc>
              <a:spcBef>
                <a:spcPct val="0"/>
              </a:spcBef>
              <a:spcAft>
                <a:spcPts val="400"/>
              </a:spcAft>
            </a:pPr>
            <a:r>
              <a:rPr lang="en-US" altLang="en-US" sz="1600">
                <a:latin typeface="Myriad Pro" charset="0"/>
              </a:rPr>
              <a:t>Format and verify all mandatory fields needed for RC and ERC review.</a:t>
            </a:r>
          </a:p>
          <a:p>
            <a:pPr marL="515938" lvl="1" indent="-230188">
              <a:lnSpc>
                <a:spcPct val="90000"/>
              </a:lnSpc>
              <a:spcBef>
                <a:spcPct val="0"/>
              </a:spcBef>
              <a:spcAft>
                <a:spcPts val="400"/>
              </a:spcAft>
            </a:pPr>
            <a:r>
              <a:rPr lang="en-US" altLang="en-US" sz="1600">
                <a:latin typeface="Myriad Pro" charset="0"/>
              </a:rPr>
              <a:t>Deliver samples and details to the RC and ERC.</a:t>
            </a:r>
          </a:p>
        </p:txBody>
      </p:sp>
      <p:sp>
        <p:nvSpPr>
          <p:cNvPr id="49156" name="Slide Number Placeholder 1">
            <a:extLst>
              <a:ext uri="{FF2B5EF4-FFF2-40B4-BE49-F238E27FC236}">
                <a16:creationId xmlns:a16="http://schemas.microsoft.com/office/drawing/2014/main" id="{FBA649CD-3C57-1386-C71C-AEEFEC17BEC4}"/>
              </a:ext>
            </a:extLst>
          </p:cNvPr>
          <p:cNvSpPr>
            <a:spLocks noGrp="1"/>
          </p:cNvSpPr>
          <p:nvPr>
            <p:ph type="sldNum" sz="quarter" idx="12"/>
          </p:nvPr>
        </p:nvSpPr>
        <p:spPr bwMode="auto">
          <a:xfrm>
            <a:off x="8637588" y="6359525"/>
            <a:ext cx="3937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44716985-82C0-4C59-B744-4A45105370E7}" type="slidenum">
              <a:rPr lang="en-US" altLang="en-US" sz="1200" smtClean="0">
                <a:solidFill>
                  <a:srgbClr val="000000"/>
                </a:solidFill>
                <a:latin typeface="Calibri" panose="020F0502020204030204" pitchFamily="34" charset="0"/>
              </a:rPr>
              <a:pPr eaLnBrk="0" hangingPunct="0">
                <a:spcBef>
                  <a:spcPct val="0"/>
                </a:spcBef>
                <a:buFontTx/>
                <a:buNone/>
              </a:pPr>
              <a:t>15</a:t>
            </a:fld>
            <a:endParaRPr lang="en-US" altLang="en-US" sz="1200">
              <a:solidFill>
                <a:srgbClr val="000000"/>
              </a:solidFill>
              <a:latin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2ED83CC3-EF6A-C2B4-D4E8-E5AB946BD9CE}"/>
              </a:ext>
            </a:extLst>
          </p:cNvPr>
          <p:cNvSpPr>
            <a:spLocks noGrp="1"/>
          </p:cNvSpPr>
          <p:nvPr>
            <p:ph type="title"/>
          </p:nvPr>
        </p:nvSpPr>
        <p:spPr/>
        <p:txBody>
          <a:bodyPr/>
          <a:lstStyle/>
          <a:p>
            <a:r>
              <a:rPr lang="en-US" altLang="en-US"/>
              <a:t>SC Responsibilities (cont’d)</a:t>
            </a:r>
          </a:p>
        </p:txBody>
      </p:sp>
      <p:sp>
        <p:nvSpPr>
          <p:cNvPr id="51203" name="Content Placeholder 2">
            <a:extLst>
              <a:ext uri="{FF2B5EF4-FFF2-40B4-BE49-F238E27FC236}">
                <a16:creationId xmlns:a16="http://schemas.microsoft.com/office/drawing/2014/main" id="{471B3603-0969-9D28-0DF7-0607B8DD8629}"/>
              </a:ext>
            </a:extLst>
          </p:cNvPr>
          <p:cNvSpPr>
            <a:spLocks noGrp="1"/>
          </p:cNvSpPr>
          <p:nvPr>
            <p:ph idx="1"/>
          </p:nvPr>
        </p:nvSpPr>
        <p:spPr>
          <a:xfrm>
            <a:off x="457200" y="1668463"/>
            <a:ext cx="8229600" cy="2673350"/>
          </a:xfrm>
        </p:spPr>
        <p:txBody>
          <a:bodyPr/>
          <a:lstStyle/>
          <a:p>
            <a:pPr marL="288925" indent="-288925">
              <a:lnSpc>
                <a:spcPct val="95000"/>
              </a:lnSpc>
              <a:spcBef>
                <a:spcPct val="0"/>
              </a:spcBef>
              <a:spcAft>
                <a:spcPts val="600"/>
              </a:spcAft>
            </a:pPr>
            <a:r>
              <a:rPr lang="en-US" altLang="en-US" sz="2000">
                <a:latin typeface="Myriad Pro" charset="0"/>
              </a:rPr>
              <a:t>Improper Payment Rate Calculation and Reporting:</a:t>
            </a:r>
          </a:p>
          <a:p>
            <a:pPr marL="569913" lvl="1">
              <a:lnSpc>
                <a:spcPct val="95000"/>
              </a:lnSpc>
              <a:spcBef>
                <a:spcPct val="0"/>
              </a:spcBef>
              <a:spcAft>
                <a:spcPts val="1200"/>
              </a:spcAft>
            </a:pPr>
            <a:r>
              <a:rPr lang="en-US" altLang="en-US" sz="1700">
                <a:latin typeface="Myriad Pro" charset="0"/>
              </a:rPr>
              <a:t>Calculate the component (FFS, managed care, eligibility) improper payment rates at the state, cycle, and national levels for Medicaid and CHIP.</a:t>
            </a:r>
          </a:p>
          <a:p>
            <a:pPr marL="569913" lvl="1">
              <a:lnSpc>
                <a:spcPct val="95000"/>
              </a:lnSpc>
              <a:spcBef>
                <a:spcPct val="0"/>
              </a:spcBef>
              <a:spcAft>
                <a:spcPts val="1200"/>
              </a:spcAft>
            </a:pPr>
            <a:r>
              <a:rPr lang="en-US" altLang="en-US" sz="1700">
                <a:latin typeface="Myriad Pro" charset="0"/>
              </a:rPr>
              <a:t>Conduct analysis for corrective actions.</a:t>
            </a:r>
          </a:p>
          <a:p>
            <a:pPr marL="569913" lvl="1">
              <a:lnSpc>
                <a:spcPct val="95000"/>
              </a:lnSpc>
              <a:spcBef>
                <a:spcPct val="0"/>
              </a:spcBef>
              <a:spcAft>
                <a:spcPts val="1200"/>
              </a:spcAft>
            </a:pPr>
            <a:r>
              <a:rPr lang="en-US" altLang="en-US" sz="1700">
                <a:latin typeface="Myriad Pro" charset="0"/>
              </a:rPr>
              <a:t>Assist in preparing final reports.</a:t>
            </a:r>
          </a:p>
        </p:txBody>
      </p:sp>
      <p:sp>
        <p:nvSpPr>
          <p:cNvPr id="51204" name="Slide Number Placeholder 1">
            <a:extLst>
              <a:ext uri="{FF2B5EF4-FFF2-40B4-BE49-F238E27FC236}">
                <a16:creationId xmlns:a16="http://schemas.microsoft.com/office/drawing/2014/main" id="{5D20091B-59C7-509E-61B5-B1B878C066EE}"/>
              </a:ext>
            </a:extLst>
          </p:cNvPr>
          <p:cNvSpPr>
            <a:spLocks noGrp="1"/>
          </p:cNvSpPr>
          <p:nvPr>
            <p:ph type="sldNum" sz="quarter" idx="12"/>
          </p:nvPr>
        </p:nvSpPr>
        <p:spPr bwMode="auto">
          <a:xfrm>
            <a:off x="8686800" y="6359525"/>
            <a:ext cx="3444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51C89FAF-BA8A-42F0-B6C3-68372BA98F81}" type="slidenum">
              <a:rPr lang="en-US" altLang="en-US" sz="1200" smtClean="0">
                <a:solidFill>
                  <a:srgbClr val="000000"/>
                </a:solidFill>
                <a:latin typeface="Calibri" panose="020F0502020204030204" pitchFamily="34" charset="0"/>
              </a:rPr>
              <a:pPr eaLnBrk="0" hangingPunct="0">
                <a:spcBef>
                  <a:spcPct val="0"/>
                </a:spcBef>
                <a:buFontTx/>
                <a:buNone/>
              </a:pPr>
              <a:t>16</a:t>
            </a:fld>
            <a:endParaRPr lang="en-US" altLang="en-US" sz="1200">
              <a:solidFill>
                <a:srgbClr val="000000"/>
              </a:solidFill>
              <a:latin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5AF155A7-1A20-3711-3C20-CE3F4017ED1F}"/>
              </a:ext>
            </a:extLst>
          </p:cNvPr>
          <p:cNvSpPr>
            <a:spLocks noGrp="1"/>
          </p:cNvSpPr>
          <p:nvPr>
            <p:ph type="title"/>
          </p:nvPr>
        </p:nvSpPr>
        <p:spPr/>
        <p:txBody>
          <a:bodyPr/>
          <a:lstStyle/>
          <a:p>
            <a:r>
              <a:rPr lang="en-US" altLang="en-US">
                <a:ea typeface="ＭＳ Ｐゴシック" panose="020B0600070205080204" pitchFamily="34" charset="-128"/>
              </a:rPr>
              <a:t>State </a:t>
            </a:r>
            <a:r>
              <a:rPr lang="en-US" altLang="en-US"/>
              <a:t>Responsibilities to the SC</a:t>
            </a:r>
          </a:p>
        </p:txBody>
      </p:sp>
      <p:sp>
        <p:nvSpPr>
          <p:cNvPr id="52227" name="Content Placeholder 2">
            <a:extLst>
              <a:ext uri="{FF2B5EF4-FFF2-40B4-BE49-F238E27FC236}">
                <a16:creationId xmlns:a16="http://schemas.microsoft.com/office/drawing/2014/main" id="{2689C8E6-BBCF-16E3-D22A-EC2369D6BB35}"/>
              </a:ext>
            </a:extLst>
          </p:cNvPr>
          <p:cNvSpPr>
            <a:spLocks noGrp="1"/>
          </p:cNvSpPr>
          <p:nvPr>
            <p:ph idx="1"/>
          </p:nvPr>
        </p:nvSpPr>
        <p:spPr>
          <a:xfrm>
            <a:off x="457200" y="1698625"/>
            <a:ext cx="8229600" cy="4748213"/>
          </a:xfrm>
        </p:spPr>
        <p:txBody>
          <a:bodyPr/>
          <a:lstStyle/>
          <a:p>
            <a:pPr marL="227013" indent="-227013">
              <a:lnSpc>
                <a:spcPct val="95000"/>
              </a:lnSpc>
              <a:spcBef>
                <a:spcPct val="0"/>
              </a:spcBef>
              <a:spcAft>
                <a:spcPts val="600"/>
              </a:spcAft>
            </a:pPr>
            <a:r>
              <a:rPr lang="en-US" altLang="en-US" sz="1800" dirty="0">
                <a:latin typeface="Myriad Pro" charset="0"/>
              </a:rPr>
              <a:t>Assign a PERM point of contact:</a:t>
            </a:r>
          </a:p>
          <a:p>
            <a:pPr marL="461963" lvl="1" indent="-230188">
              <a:lnSpc>
                <a:spcPct val="95000"/>
              </a:lnSpc>
              <a:spcBef>
                <a:spcPct val="0"/>
              </a:spcBef>
              <a:spcAft>
                <a:spcPts val="1200"/>
              </a:spcAft>
            </a:pPr>
            <a:r>
              <a:rPr lang="en-US" altLang="en-US" sz="1600" dirty="0">
                <a:latin typeface="Myriad Pro" charset="0"/>
              </a:rPr>
              <a:t>Also, identify a primary data contact, if different than the primary PERM contact.</a:t>
            </a:r>
          </a:p>
          <a:p>
            <a:pPr marL="227013" indent="-227013">
              <a:lnSpc>
                <a:spcPct val="95000"/>
              </a:lnSpc>
              <a:spcBef>
                <a:spcPct val="0"/>
              </a:spcBef>
              <a:spcAft>
                <a:spcPts val="600"/>
              </a:spcAft>
            </a:pPr>
            <a:r>
              <a:rPr lang="en-US" altLang="en-US" sz="1800" dirty="0">
                <a:latin typeface="Myriad Pro" charset="0"/>
              </a:rPr>
              <a:t>Universe Quality Control and Data Submission:</a:t>
            </a:r>
          </a:p>
          <a:p>
            <a:pPr marL="461963" lvl="1" indent="-230188">
              <a:lnSpc>
                <a:spcPct val="95000"/>
              </a:lnSpc>
              <a:spcBef>
                <a:spcPct val="0"/>
              </a:spcBef>
              <a:spcAft>
                <a:spcPts val="600"/>
              </a:spcAft>
            </a:pPr>
            <a:r>
              <a:rPr lang="en-US" altLang="en-US" sz="1600" dirty="0">
                <a:latin typeface="Myriad Pro" charset="0"/>
              </a:rPr>
              <a:t>Review claims and payment data submission instructions. </a:t>
            </a:r>
          </a:p>
          <a:p>
            <a:pPr marL="461963" lvl="1" indent="-230188">
              <a:lnSpc>
                <a:spcPct val="95000"/>
              </a:lnSpc>
              <a:spcBef>
                <a:spcPct val="0"/>
              </a:spcBef>
              <a:spcAft>
                <a:spcPts val="600"/>
              </a:spcAft>
            </a:pPr>
            <a:r>
              <a:rPr lang="en-US" altLang="en-US" sz="1600" dirty="0">
                <a:latin typeface="Myriad Pro" charset="0"/>
              </a:rPr>
              <a:t>Provide accurate data documentation (e.g., file layouts, variable field decodes), claims and payment data to the SC.</a:t>
            </a:r>
          </a:p>
          <a:p>
            <a:pPr marL="461963" lvl="1" indent="-230188">
              <a:lnSpc>
                <a:spcPct val="95000"/>
              </a:lnSpc>
              <a:spcBef>
                <a:spcPct val="0"/>
              </a:spcBef>
              <a:spcAft>
                <a:spcPts val="1200"/>
              </a:spcAft>
            </a:pPr>
            <a:r>
              <a:rPr lang="en-US" altLang="en-US" sz="1600" dirty="0">
                <a:latin typeface="Myriad Pro" charset="0"/>
              </a:rPr>
              <a:t>Conduct a quality control review of claims, payment, and provider data prior to submission of the quarterly universes to ensure completeness of data and compliance with PERM specifications.</a:t>
            </a:r>
          </a:p>
          <a:p>
            <a:pPr marL="227013" indent="-227013">
              <a:lnSpc>
                <a:spcPct val="95000"/>
              </a:lnSpc>
              <a:spcBef>
                <a:spcPct val="0"/>
              </a:spcBef>
              <a:spcAft>
                <a:spcPts val="600"/>
              </a:spcAft>
            </a:pPr>
            <a:r>
              <a:rPr lang="en-US" altLang="en-US" sz="1800" dirty="0">
                <a:latin typeface="Myriad Pro" charset="0"/>
              </a:rPr>
              <a:t>Participate in meetings with SC:</a:t>
            </a:r>
          </a:p>
          <a:p>
            <a:pPr marL="461963" lvl="1" indent="-230188">
              <a:lnSpc>
                <a:spcPct val="95000"/>
              </a:lnSpc>
              <a:spcBef>
                <a:spcPct val="0"/>
              </a:spcBef>
              <a:spcAft>
                <a:spcPts val="600"/>
              </a:spcAft>
            </a:pPr>
            <a:r>
              <a:rPr lang="en-US" altLang="en-US" sz="1600" dirty="0">
                <a:latin typeface="Myriad Pro" charset="0"/>
              </a:rPr>
              <a:t>Data submission instruction meeting.</a:t>
            </a:r>
          </a:p>
          <a:p>
            <a:pPr marL="461963" lvl="1" indent="-230188">
              <a:lnSpc>
                <a:spcPct val="95000"/>
              </a:lnSpc>
              <a:spcBef>
                <a:spcPct val="0"/>
              </a:spcBef>
              <a:spcAft>
                <a:spcPts val="600"/>
              </a:spcAft>
            </a:pPr>
            <a:r>
              <a:rPr lang="en-US" altLang="en-US" sz="1600" dirty="0">
                <a:latin typeface="Myriad Pro" charset="0"/>
              </a:rPr>
              <a:t>Data intake meeting.</a:t>
            </a:r>
          </a:p>
          <a:p>
            <a:pPr marL="461963" lvl="1" indent="-230188">
              <a:lnSpc>
                <a:spcPct val="95000"/>
              </a:lnSpc>
              <a:spcBef>
                <a:spcPct val="0"/>
              </a:spcBef>
              <a:spcAft>
                <a:spcPts val="600"/>
              </a:spcAft>
            </a:pPr>
            <a:r>
              <a:rPr lang="en-US" altLang="en-US" sz="1600" dirty="0">
                <a:latin typeface="Myriad Pro" charset="0"/>
              </a:rPr>
              <a:t>CMS 64/21 intake meeting.</a:t>
            </a:r>
          </a:p>
          <a:p>
            <a:pPr marL="461963" lvl="1" indent="-230188">
              <a:lnSpc>
                <a:spcPct val="95000"/>
              </a:lnSpc>
              <a:spcBef>
                <a:spcPct val="0"/>
              </a:spcBef>
              <a:spcAft>
                <a:spcPts val="600"/>
              </a:spcAft>
            </a:pPr>
            <a:r>
              <a:rPr lang="en-US" altLang="en-US" sz="1600" dirty="0">
                <a:latin typeface="Myriad Pro" charset="0"/>
              </a:rPr>
              <a:t>Details intake meeting.</a:t>
            </a:r>
          </a:p>
          <a:p>
            <a:pPr marL="461963" lvl="1" indent="-230188">
              <a:lnSpc>
                <a:spcPct val="95000"/>
              </a:lnSpc>
              <a:spcBef>
                <a:spcPct val="0"/>
              </a:spcBef>
              <a:spcAft>
                <a:spcPts val="600"/>
              </a:spcAft>
            </a:pPr>
            <a:r>
              <a:rPr lang="en-US" altLang="en-US" sz="1600" dirty="0">
                <a:latin typeface="Myriad Pro" charset="0"/>
              </a:rPr>
              <a:t>Regularly scheduled and ad hoc calls to respond to data questions.</a:t>
            </a:r>
          </a:p>
        </p:txBody>
      </p:sp>
      <p:sp>
        <p:nvSpPr>
          <p:cNvPr id="52228" name="Slide Number Placeholder 1">
            <a:extLst>
              <a:ext uri="{FF2B5EF4-FFF2-40B4-BE49-F238E27FC236}">
                <a16:creationId xmlns:a16="http://schemas.microsoft.com/office/drawing/2014/main" id="{D6E9BF02-D65D-E71F-EB18-C2C8A9218BE2}"/>
              </a:ext>
            </a:extLst>
          </p:cNvPr>
          <p:cNvSpPr>
            <a:spLocks noGrp="1"/>
          </p:cNvSpPr>
          <p:nvPr>
            <p:ph type="sldNum" sz="quarter" idx="12"/>
          </p:nvPr>
        </p:nvSpPr>
        <p:spPr bwMode="auto">
          <a:xfrm>
            <a:off x="8686800" y="6359525"/>
            <a:ext cx="3444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63B6CDA4-B3A2-4115-9549-6597FA24A0A7}" type="slidenum">
              <a:rPr lang="en-US" altLang="en-US" sz="1200" smtClean="0">
                <a:solidFill>
                  <a:srgbClr val="000000"/>
                </a:solidFill>
                <a:latin typeface="Calibri" panose="020F0502020204030204" pitchFamily="34" charset="0"/>
              </a:rPr>
              <a:pPr eaLnBrk="0" hangingPunct="0">
                <a:spcBef>
                  <a:spcPct val="0"/>
                </a:spcBef>
                <a:buFontTx/>
                <a:buNone/>
              </a:pPr>
              <a:t>17</a:t>
            </a:fld>
            <a:endParaRPr lang="en-US" altLang="en-US" sz="1200">
              <a:solidFill>
                <a:srgbClr val="000000"/>
              </a:solidFill>
              <a:latin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70F8F5F5-CEB7-A9C7-7DA3-DA4A7BA25411}"/>
              </a:ext>
            </a:extLst>
          </p:cNvPr>
          <p:cNvSpPr>
            <a:spLocks noGrp="1"/>
          </p:cNvSpPr>
          <p:nvPr>
            <p:ph type="title"/>
          </p:nvPr>
        </p:nvSpPr>
        <p:spPr/>
        <p:txBody>
          <a:bodyPr/>
          <a:lstStyle/>
          <a:p>
            <a:r>
              <a:rPr lang="en-US" altLang="en-US">
                <a:ea typeface="ＭＳ Ｐゴシック" panose="020B0600070205080204" pitchFamily="34" charset="-128"/>
              </a:rPr>
              <a:t>State </a:t>
            </a:r>
            <a:r>
              <a:rPr lang="en-US" altLang="en-US"/>
              <a:t>Responsibilities to the SC (cont’d)</a:t>
            </a:r>
          </a:p>
        </p:txBody>
      </p:sp>
      <p:sp>
        <p:nvSpPr>
          <p:cNvPr id="54275" name="Content Placeholder 2">
            <a:extLst>
              <a:ext uri="{FF2B5EF4-FFF2-40B4-BE49-F238E27FC236}">
                <a16:creationId xmlns:a16="http://schemas.microsoft.com/office/drawing/2014/main" id="{8632660E-653E-D3E7-57AE-B90C242CB78A}"/>
              </a:ext>
            </a:extLst>
          </p:cNvPr>
          <p:cNvSpPr>
            <a:spLocks noGrp="1"/>
          </p:cNvSpPr>
          <p:nvPr>
            <p:ph idx="1"/>
          </p:nvPr>
        </p:nvSpPr>
        <p:spPr>
          <a:xfrm>
            <a:off x="457200" y="1698625"/>
            <a:ext cx="8229600" cy="4251325"/>
          </a:xfrm>
        </p:spPr>
        <p:txBody>
          <a:bodyPr/>
          <a:lstStyle/>
          <a:p>
            <a:pPr marL="227013" indent="-227013">
              <a:lnSpc>
                <a:spcPct val="95000"/>
              </a:lnSpc>
              <a:spcBef>
                <a:spcPct val="0"/>
              </a:spcBef>
              <a:spcAft>
                <a:spcPts val="600"/>
              </a:spcAft>
            </a:pPr>
            <a:r>
              <a:rPr lang="en-US" altLang="en-US" sz="1800">
                <a:latin typeface="Myriad Pro" charset="0"/>
              </a:rPr>
              <a:t>Convene Subject Matter Experts (SMEs), as needed:</a:t>
            </a:r>
          </a:p>
          <a:p>
            <a:pPr marL="461963" lvl="1" indent="-230188">
              <a:lnSpc>
                <a:spcPct val="95000"/>
              </a:lnSpc>
              <a:spcBef>
                <a:spcPct val="0"/>
              </a:spcBef>
              <a:spcAft>
                <a:spcPts val="1200"/>
              </a:spcAft>
            </a:pPr>
            <a:r>
              <a:rPr lang="en-US" altLang="en-US" sz="1600">
                <a:latin typeface="Myriad Pro" charset="0"/>
              </a:rPr>
              <a:t>Participate in calls.</a:t>
            </a:r>
          </a:p>
          <a:p>
            <a:pPr marL="461963" lvl="1" indent="-230188">
              <a:lnSpc>
                <a:spcPct val="95000"/>
              </a:lnSpc>
              <a:spcBef>
                <a:spcPct val="0"/>
              </a:spcBef>
              <a:spcAft>
                <a:spcPts val="1800"/>
              </a:spcAft>
            </a:pPr>
            <a:r>
              <a:rPr lang="en-US" altLang="en-US" sz="1600">
                <a:latin typeface="Myriad Pro" charset="0"/>
              </a:rPr>
              <a:t>Respond to specific data, program, or policy questions.</a:t>
            </a:r>
          </a:p>
          <a:p>
            <a:pPr marL="227013" indent="-227013">
              <a:lnSpc>
                <a:spcPct val="95000"/>
              </a:lnSpc>
              <a:spcBef>
                <a:spcPct val="0"/>
              </a:spcBef>
              <a:spcAft>
                <a:spcPts val="1800"/>
              </a:spcAft>
            </a:pPr>
            <a:r>
              <a:rPr lang="en-US" altLang="en-US" sz="1800">
                <a:latin typeface="Myriad Pro" charset="0"/>
              </a:rPr>
              <a:t>Respond timely to questions on universe and details QC.</a:t>
            </a:r>
          </a:p>
          <a:p>
            <a:pPr marL="227013" indent="-227013">
              <a:lnSpc>
                <a:spcPct val="95000"/>
              </a:lnSpc>
              <a:spcBef>
                <a:spcPct val="0"/>
              </a:spcBef>
              <a:spcAft>
                <a:spcPts val="600"/>
              </a:spcAft>
            </a:pPr>
            <a:r>
              <a:rPr lang="en-US" altLang="en-US" sz="1800">
                <a:latin typeface="Myriad Pro" charset="0"/>
              </a:rPr>
              <a:t>Support the CMS 64/21 comparison:</a:t>
            </a:r>
          </a:p>
          <a:p>
            <a:pPr marL="461963" lvl="1" indent="-230188">
              <a:lnSpc>
                <a:spcPct val="95000"/>
              </a:lnSpc>
              <a:spcBef>
                <a:spcPct val="0"/>
              </a:spcBef>
              <a:spcAft>
                <a:spcPts val="1800"/>
              </a:spcAft>
            </a:pPr>
            <a:r>
              <a:rPr lang="en-US" altLang="en-US" sz="1600">
                <a:latin typeface="Myriad Pro" charset="0"/>
              </a:rPr>
              <a:t>Include financial staff familiar with reports.</a:t>
            </a:r>
          </a:p>
          <a:p>
            <a:pPr marL="227013" indent="-227013">
              <a:lnSpc>
                <a:spcPct val="95000"/>
              </a:lnSpc>
              <a:spcBef>
                <a:spcPct val="0"/>
              </a:spcBef>
              <a:spcAft>
                <a:spcPts val="1800"/>
              </a:spcAft>
            </a:pPr>
            <a:r>
              <a:rPr lang="en-US" altLang="en-US" sz="1800">
                <a:latin typeface="Myriad Pro" charset="0"/>
              </a:rPr>
              <a:t>Support the SC in developing and approving sample unit build (PERM+) and payment level (Routine PERM).</a:t>
            </a:r>
          </a:p>
          <a:p>
            <a:pPr marL="227013" indent="-227013">
              <a:lnSpc>
                <a:spcPct val="95000"/>
              </a:lnSpc>
              <a:spcBef>
                <a:spcPct val="0"/>
              </a:spcBef>
              <a:spcAft>
                <a:spcPts val="600"/>
              </a:spcAft>
            </a:pPr>
            <a:r>
              <a:rPr lang="en-US" altLang="en-US" sz="1800">
                <a:latin typeface="Myriad Pro" charset="0"/>
              </a:rPr>
              <a:t>Support the SC in developing strata mapping for Fixed, Medicare Crossover, and Aggregate payments.</a:t>
            </a:r>
          </a:p>
        </p:txBody>
      </p:sp>
      <p:sp>
        <p:nvSpPr>
          <p:cNvPr id="54276" name="Slide Number Placeholder 1">
            <a:extLst>
              <a:ext uri="{FF2B5EF4-FFF2-40B4-BE49-F238E27FC236}">
                <a16:creationId xmlns:a16="http://schemas.microsoft.com/office/drawing/2014/main" id="{AB86CF28-3BF1-7102-3E10-FD74593F1DB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E4450F1D-0739-495C-B575-938428492E10}" type="slidenum">
              <a:rPr lang="en-US" altLang="en-US" sz="1200" smtClean="0">
                <a:solidFill>
                  <a:srgbClr val="000000"/>
                </a:solidFill>
                <a:latin typeface="Calibri" panose="020F0502020204030204" pitchFamily="34" charset="0"/>
              </a:rPr>
              <a:pPr eaLnBrk="0" hangingPunct="0">
                <a:spcBef>
                  <a:spcPct val="0"/>
                </a:spcBef>
                <a:buFontTx/>
                <a:buNone/>
              </a:pPr>
              <a:t>18</a:t>
            </a:fld>
            <a:endParaRPr lang="en-US" altLang="en-US" sz="1200">
              <a:solidFill>
                <a:srgbClr val="000000"/>
              </a:solidFill>
              <a:latin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EA3F6B49-3CE5-AF82-EE03-55642C6B0245}"/>
              </a:ext>
            </a:extLst>
          </p:cNvPr>
          <p:cNvSpPr>
            <a:spLocks noGrp="1"/>
          </p:cNvSpPr>
          <p:nvPr>
            <p:ph type="title"/>
          </p:nvPr>
        </p:nvSpPr>
        <p:spPr/>
        <p:txBody>
          <a:bodyPr/>
          <a:lstStyle/>
          <a:p>
            <a:r>
              <a:rPr lang="en-US" altLang="en-US"/>
              <a:t>Agenda</a:t>
            </a:r>
          </a:p>
        </p:txBody>
      </p:sp>
      <p:sp>
        <p:nvSpPr>
          <p:cNvPr id="25603" name="Content Placeholder 2">
            <a:extLst>
              <a:ext uri="{FF2B5EF4-FFF2-40B4-BE49-F238E27FC236}">
                <a16:creationId xmlns:a16="http://schemas.microsoft.com/office/drawing/2014/main" id="{A641644B-F4CF-9785-ED67-1E00FCDE3C7B}"/>
              </a:ext>
            </a:extLst>
          </p:cNvPr>
          <p:cNvSpPr>
            <a:spLocks noGrp="1"/>
          </p:cNvSpPr>
          <p:nvPr>
            <p:ph idx="1"/>
          </p:nvPr>
        </p:nvSpPr>
        <p:spPr>
          <a:xfrm>
            <a:off x="457200" y="1708150"/>
            <a:ext cx="8229600" cy="4651375"/>
          </a:xfrm>
        </p:spPr>
        <p:txBody>
          <a:bodyPr/>
          <a:lstStyle/>
          <a:p>
            <a:pPr>
              <a:spcBef>
                <a:spcPct val="0"/>
              </a:spcBef>
              <a:spcAft>
                <a:spcPts val="1200"/>
              </a:spcAft>
            </a:pPr>
            <a:r>
              <a:rPr lang="en-US" altLang="en-US" sz="1800">
                <a:latin typeface="Myriad Pro" charset="0"/>
              </a:rPr>
              <a:t>PERM Overview</a:t>
            </a:r>
          </a:p>
          <a:p>
            <a:pPr>
              <a:spcBef>
                <a:spcPct val="0"/>
              </a:spcBef>
              <a:spcAft>
                <a:spcPts val="1200"/>
              </a:spcAft>
            </a:pPr>
            <a:r>
              <a:rPr lang="en-US" altLang="en-US" sz="1800">
                <a:latin typeface="Myriad Pro" charset="0"/>
              </a:rPr>
              <a:t>Methodology Overview</a:t>
            </a:r>
          </a:p>
          <a:p>
            <a:pPr>
              <a:spcBef>
                <a:spcPct val="0"/>
              </a:spcBef>
              <a:spcAft>
                <a:spcPts val="1200"/>
              </a:spcAft>
            </a:pPr>
            <a:r>
              <a:rPr lang="en-US" altLang="en-US" sz="1800">
                <a:latin typeface="Myriad Pro" charset="0"/>
              </a:rPr>
              <a:t>Roles and Responsibilities</a:t>
            </a:r>
          </a:p>
          <a:p>
            <a:pPr>
              <a:spcBef>
                <a:spcPct val="0"/>
              </a:spcBef>
              <a:spcAft>
                <a:spcPts val="1200"/>
              </a:spcAft>
            </a:pPr>
            <a:r>
              <a:rPr lang="en-US" altLang="en-US" sz="1800">
                <a:latin typeface="Myriad Pro" charset="0"/>
              </a:rPr>
              <a:t>Differences Between RY 2023 and RY 2026 Cycles</a:t>
            </a:r>
          </a:p>
          <a:p>
            <a:pPr>
              <a:spcBef>
                <a:spcPct val="0"/>
              </a:spcBef>
              <a:spcAft>
                <a:spcPts val="1200"/>
              </a:spcAft>
            </a:pPr>
            <a:r>
              <a:rPr lang="en-US" altLang="en-US" sz="1800">
                <a:latin typeface="Myriad Pro" charset="0"/>
              </a:rPr>
              <a:t>RY 2026 Process Details</a:t>
            </a:r>
          </a:p>
          <a:p>
            <a:pPr>
              <a:spcBef>
                <a:spcPct val="0"/>
              </a:spcBef>
              <a:spcAft>
                <a:spcPts val="1200"/>
              </a:spcAft>
            </a:pPr>
            <a:r>
              <a:rPr lang="en-US" altLang="en-US" sz="1800">
                <a:latin typeface="Myriad Pro" charset="0"/>
              </a:rPr>
              <a:t>Best Practices</a:t>
            </a:r>
          </a:p>
          <a:p>
            <a:pPr>
              <a:spcBef>
                <a:spcPct val="0"/>
              </a:spcBef>
              <a:spcAft>
                <a:spcPts val="1200"/>
              </a:spcAft>
            </a:pPr>
            <a:r>
              <a:rPr lang="en-US" altLang="en-US" sz="1800">
                <a:latin typeface="Myriad Pro" charset="0"/>
              </a:rPr>
              <a:t>Communication and Collaboration</a:t>
            </a:r>
          </a:p>
          <a:p>
            <a:pPr>
              <a:spcBef>
                <a:spcPct val="0"/>
              </a:spcBef>
              <a:spcAft>
                <a:spcPts val="1200"/>
              </a:spcAft>
            </a:pPr>
            <a:r>
              <a:rPr lang="en-US" altLang="en-US" sz="1800">
                <a:latin typeface="Myriad Pro" charset="0"/>
              </a:rPr>
              <a:t>Contact Information</a:t>
            </a:r>
          </a:p>
          <a:p>
            <a:pPr>
              <a:spcBef>
                <a:spcPct val="0"/>
              </a:spcBef>
              <a:spcAft>
                <a:spcPts val="1200"/>
              </a:spcAft>
            </a:pPr>
            <a:r>
              <a:rPr lang="en-US" altLang="en-US" sz="1800">
                <a:latin typeface="Myriad Pro" charset="0"/>
              </a:rPr>
              <a:t>Appendix: History of PERM</a:t>
            </a:r>
          </a:p>
        </p:txBody>
      </p:sp>
      <p:sp>
        <p:nvSpPr>
          <p:cNvPr id="25604" name="Slide Number Placeholder 1">
            <a:extLst>
              <a:ext uri="{FF2B5EF4-FFF2-40B4-BE49-F238E27FC236}">
                <a16:creationId xmlns:a16="http://schemas.microsoft.com/office/drawing/2014/main" id="{F1010946-6842-2C27-005A-D98C663FACA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E8457A26-8328-4371-8083-C8AE2E2EFCCA}" type="slidenum">
              <a:rPr lang="en-US" altLang="en-US" sz="1200" smtClean="0">
                <a:solidFill>
                  <a:srgbClr val="000000"/>
                </a:solidFill>
                <a:latin typeface="Calibri" panose="020F0502020204030204" pitchFamily="34" charset="0"/>
              </a:rPr>
              <a:pPr eaLnBrk="0" hangingPunct="0">
                <a:spcBef>
                  <a:spcPct val="0"/>
                </a:spcBef>
                <a:buFontTx/>
                <a:buNone/>
              </a:pPr>
              <a:t>1</a:t>
            </a:fld>
            <a:endParaRPr lang="en-US" altLang="en-US" sz="1200">
              <a:solidFill>
                <a:srgbClr val="000000"/>
              </a:solidFill>
              <a:latin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02A8BA72-B98D-4BFA-4280-9F850116A89B}"/>
              </a:ext>
            </a:extLst>
          </p:cNvPr>
          <p:cNvSpPr>
            <a:spLocks noGrp="1"/>
          </p:cNvSpPr>
          <p:nvPr>
            <p:ph type="title"/>
          </p:nvPr>
        </p:nvSpPr>
        <p:spPr/>
        <p:txBody>
          <a:bodyPr/>
          <a:lstStyle/>
          <a:p>
            <a:r>
              <a:rPr lang="en-US" altLang="en-US"/>
              <a:t>RC Responsibilities</a:t>
            </a:r>
          </a:p>
        </p:txBody>
      </p:sp>
      <p:sp>
        <p:nvSpPr>
          <p:cNvPr id="56323" name="Content Placeholder 2">
            <a:extLst>
              <a:ext uri="{FF2B5EF4-FFF2-40B4-BE49-F238E27FC236}">
                <a16:creationId xmlns:a16="http://schemas.microsoft.com/office/drawing/2014/main" id="{1C255602-F5AF-F915-9AEC-6309E3DFAA25}"/>
              </a:ext>
            </a:extLst>
          </p:cNvPr>
          <p:cNvSpPr>
            <a:spLocks noGrp="1"/>
          </p:cNvSpPr>
          <p:nvPr>
            <p:ph idx="1"/>
          </p:nvPr>
        </p:nvSpPr>
        <p:spPr>
          <a:xfrm>
            <a:off x="457200" y="1697038"/>
            <a:ext cx="8180388" cy="4730750"/>
          </a:xfrm>
        </p:spPr>
        <p:txBody>
          <a:bodyPr/>
          <a:lstStyle/>
          <a:p>
            <a:pPr marL="227013" indent="-227013">
              <a:lnSpc>
                <a:spcPct val="95000"/>
              </a:lnSpc>
              <a:spcBef>
                <a:spcPct val="0"/>
              </a:spcBef>
              <a:spcAft>
                <a:spcPts val="600"/>
              </a:spcAft>
            </a:pPr>
            <a:r>
              <a:rPr lang="en-US" altLang="en-US" sz="1800">
                <a:latin typeface="Myriad Pro" charset="0"/>
              </a:rPr>
              <a:t>Prepare for DP and MR:</a:t>
            </a:r>
          </a:p>
          <a:p>
            <a:pPr marL="461963" lvl="1" indent="-230188">
              <a:lnSpc>
                <a:spcPct val="95000"/>
              </a:lnSpc>
              <a:spcBef>
                <a:spcPct val="0"/>
              </a:spcBef>
              <a:spcAft>
                <a:spcPts val="900"/>
              </a:spcAft>
            </a:pPr>
            <a:r>
              <a:rPr lang="en-US" altLang="en-US" sz="1600">
                <a:latin typeface="Myriad Pro" charset="0"/>
              </a:rPr>
              <a:t>Facilitate state implementation by confirming readiness prior to reviews, providing IT support, and overall reducing state burden. </a:t>
            </a:r>
          </a:p>
          <a:p>
            <a:pPr marL="461963" lvl="1" indent="-230188">
              <a:lnSpc>
                <a:spcPct val="95000"/>
              </a:lnSpc>
              <a:spcBef>
                <a:spcPct val="0"/>
              </a:spcBef>
              <a:spcAft>
                <a:spcPts val="900"/>
              </a:spcAft>
            </a:pPr>
            <a:r>
              <a:rPr lang="en-US" altLang="en-US" sz="1600">
                <a:latin typeface="Myriad Pro" charset="0"/>
              </a:rPr>
              <a:t>Research, collect, and request Medicaid and CHIP state policies, including relevant state and federal regulations, program information, fee schedules, systems, and billing manuals. </a:t>
            </a:r>
          </a:p>
          <a:p>
            <a:pPr marL="461963" lvl="1" indent="-230188">
              <a:lnSpc>
                <a:spcPct val="95000"/>
              </a:lnSpc>
              <a:spcBef>
                <a:spcPct val="0"/>
              </a:spcBef>
              <a:spcAft>
                <a:spcPts val="900"/>
              </a:spcAft>
            </a:pPr>
            <a:r>
              <a:rPr lang="en-US" altLang="en-US" sz="1600">
                <a:latin typeface="Myriad Pro" charset="0"/>
              </a:rPr>
              <a:t>Conduct orientations for all states on DP, MR, and Medical Record Requests (MRR) processes. </a:t>
            </a:r>
          </a:p>
          <a:p>
            <a:pPr marL="461963" lvl="1" indent="-230188">
              <a:lnSpc>
                <a:spcPct val="95000"/>
              </a:lnSpc>
              <a:spcBef>
                <a:spcPct val="0"/>
              </a:spcBef>
              <a:spcAft>
                <a:spcPts val="900"/>
              </a:spcAft>
            </a:pPr>
            <a:r>
              <a:rPr lang="en-US" altLang="en-US" sz="1600">
                <a:latin typeface="Myriad Pro" charset="0"/>
              </a:rPr>
              <a:t>Conduct DP and MR:</a:t>
            </a:r>
          </a:p>
          <a:p>
            <a:pPr marL="461963" lvl="1" indent="-230188">
              <a:lnSpc>
                <a:spcPct val="95000"/>
              </a:lnSpc>
              <a:spcBef>
                <a:spcPct val="0"/>
              </a:spcBef>
              <a:spcAft>
                <a:spcPts val="900"/>
              </a:spcAft>
            </a:pPr>
            <a:r>
              <a:rPr lang="en-US" altLang="en-US" sz="1600">
                <a:latin typeface="Myriad Pro" charset="0"/>
              </a:rPr>
              <a:t>Request medical records from providers.</a:t>
            </a:r>
          </a:p>
          <a:p>
            <a:pPr marL="461963" lvl="1" indent="-230188">
              <a:lnSpc>
                <a:spcPct val="95000"/>
              </a:lnSpc>
              <a:spcBef>
                <a:spcPct val="0"/>
              </a:spcBef>
              <a:spcAft>
                <a:spcPts val="900"/>
              </a:spcAft>
            </a:pPr>
            <a:r>
              <a:rPr lang="en-US" altLang="en-US" sz="1600">
                <a:latin typeface="Myriad Pro" charset="0"/>
              </a:rPr>
              <a:t>Conduct case collection and DP reviews on all sampled payments.</a:t>
            </a:r>
          </a:p>
          <a:p>
            <a:pPr marL="461963" lvl="1" indent="-230188">
              <a:lnSpc>
                <a:spcPct val="95000"/>
              </a:lnSpc>
              <a:spcBef>
                <a:spcPct val="0"/>
              </a:spcBef>
              <a:spcAft>
                <a:spcPts val="900"/>
              </a:spcAft>
            </a:pPr>
            <a:r>
              <a:rPr lang="en-US" altLang="en-US" sz="1600">
                <a:latin typeface="Myriad Pro" charset="0"/>
              </a:rPr>
              <a:t>Conduct medical/coding reviews on relevant sampled FFS payments.</a:t>
            </a:r>
          </a:p>
          <a:p>
            <a:pPr marL="461963" lvl="1" indent="-230188">
              <a:lnSpc>
                <a:spcPct val="95000"/>
              </a:lnSpc>
              <a:spcBef>
                <a:spcPct val="0"/>
              </a:spcBef>
              <a:spcAft>
                <a:spcPts val="900"/>
              </a:spcAft>
            </a:pPr>
            <a:r>
              <a:rPr lang="en-US" altLang="en-US" sz="1600">
                <a:latin typeface="Myriad Pro" charset="0"/>
              </a:rPr>
              <a:t>Maintain the SMERF system, conduct SMERF training webinars, and provide state access to SMERF to track activities and findings.</a:t>
            </a:r>
          </a:p>
          <a:p>
            <a:pPr marL="461963" lvl="1" indent="-230188">
              <a:lnSpc>
                <a:spcPct val="95000"/>
              </a:lnSpc>
              <a:spcBef>
                <a:spcPct val="0"/>
              </a:spcBef>
              <a:spcAft>
                <a:spcPts val="900"/>
              </a:spcAft>
            </a:pPr>
            <a:r>
              <a:rPr lang="en-US" altLang="en-US" sz="1600">
                <a:latin typeface="Myriad Pro" charset="0"/>
              </a:rPr>
              <a:t>Schedule, facilitate, and provide minutes for bi-weekly check-in calls.</a:t>
            </a:r>
          </a:p>
        </p:txBody>
      </p:sp>
      <p:sp>
        <p:nvSpPr>
          <p:cNvPr id="56324" name="Slide Number Placeholder 1">
            <a:extLst>
              <a:ext uri="{FF2B5EF4-FFF2-40B4-BE49-F238E27FC236}">
                <a16:creationId xmlns:a16="http://schemas.microsoft.com/office/drawing/2014/main" id="{DC727C57-112E-F856-3110-FC029A922564}"/>
              </a:ext>
            </a:extLst>
          </p:cNvPr>
          <p:cNvSpPr>
            <a:spLocks noGrp="1"/>
          </p:cNvSpPr>
          <p:nvPr>
            <p:ph type="sldNum" sz="quarter" idx="12"/>
          </p:nvPr>
        </p:nvSpPr>
        <p:spPr bwMode="auto">
          <a:xfrm>
            <a:off x="8686800" y="6359525"/>
            <a:ext cx="3444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2BBD36B4-4144-4D94-8372-A3782F54A77C}" type="slidenum">
              <a:rPr lang="en-US" altLang="en-US" sz="1200" smtClean="0">
                <a:solidFill>
                  <a:srgbClr val="000000"/>
                </a:solidFill>
                <a:latin typeface="Calibri" panose="020F0502020204030204" pitchFamily="34" charset="0"/>
              </a:rPr>
              <a:pPr eaLnBrk="0" hangingPunct="0">
                <a:spcBef>
                  <a:spcPct val="0"/>
                </a:spcBef>
                <a:buFontTx/>
                <a:buNone/>
              </a:pPr>
              <a:t>19</a:t>
            </a:fld>
            <a:endParaRPr lang="en-US" altLang="en-US" sz="1200">
              <a:solidFill>
                <a:srgbClr val="000000"/>
              </a:solidFill>
              <a:latin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B6BA51E1-50E6-A982-35C7-1F80D37C0431}"/>
              </a:ext>
            </a:extLst>
          </p:cNvPr>
          <p:cNvSpPr>
            <a:spLocks noGrp="1"/>
          </p:cNvSpPr>
          <p:nvPr>
            <p:ph type="title"/>
          </p:nvPr>
        </p:nvSpPr>
        <p:spPr/>
        <p:txBody>
          <a:bodyPr/>
          <a:lstStyle/>
          <a:p>
            <a:r>
              <a:rPr lang="en-US" altLang="en-US"/>
              <a:t>RC Responsibilities (cont’d)</a:t>
            </a:r>
          </a:p>
        </p:txBody>
      </p:sp>
      <p:sp>
        <p:nvSpPr>
          <p:cNvPr id="58371" name="Content Placeholder 2">
            <a:extLst>
              <a:ext uri="{FF2B5EF4-FFF2-40B4-BE49-F238E27FC236}">
                <a16:creationId xmlns:a16="http://schemas.microsoft.com/office/drawing/2014/main" id="{7CDC1A69-4E62-1CA6-AAD3-2BF14E174C07}"/>
              </a:ext>
            </a:extLst>
          </p:cNvPr>
          <p:cNvSpPr>
            <a:spLocks noGrp="1"/>
          </p:cNvSpPr>
          <p:nvPr>
            <p:ph idx="1"/>
          </p:nvPr>
        </p:nvSpPr>
        <p:spPr>
          <a:xfrm>
            <a:off x="457200" y="1698625"/>
            <a:ext cx="8229600" cy="3792538"/>
          </a:xfrm>
        </p:spPr>
        <p:txBody>
          <a:bodyPr/>
          <a:lstStyle/>
          <a:p>
            <a:pPr marL="227013" indent="-227013">
              <a:lnSpc>
                <a:spcPct val="95000"/>
              </a:lnSpc>
              <a:spcBef>
                <a:spcPct val="0"/>
              </a:spcBef>
              <a:spcAft>
                <a:spcPts val="600"/>
              </a:spcAft>
            </a:pPr>
            <a:r>
              <a:rPr lang="en-US" altLang="en-US" sz="1800">
                <a:latin typeface="Myriad Pro" charset="0"/>
              </a:rPr>
              <a:t>Finalize Review Findings and Support Improper Payment Rate Calculation and Reporting Process:</a:t>
            </a:r>
          </a:p>
          <a:p>
            <a:pPr marL="461963" lvl="1" indent="-230188">
              <a:lnSpc>
                <a:spcPct val="95000"/>
              </a:lnSpc>
              <a:spcBef>
                <a:spcPct val="0"/>
              </a:spcBef>
              <a:spcAft>
                <a:spcPts val="900"/>
              </a:spcAft>
            </a:pPr>
            <a:r>
              <a:rPr lang="en-US" altLang="en-US" sz="1600">
                <a:latin typeface="Myriad Pro" charset="0"/>
              </a:rPr>
              <a:t>Report final review findings to the state through Sampling Unit Disposition (SUD) reports on the 15th and 30th of each month or as directed by CMS.</a:t>
            </a:r>
          </a:p>
          <a:p>
            <a:pPr marL="461963" lvl="1" indent="-230188">
              <a:lnSpc>
                <a:spcPct val="95000"/>
              </a:lnSpc>
              <a:spcBef>
                <a:spcPct val="0"/>
              </a:spcBef>
              <a:spcAft>
                <a:spcPts val="900"/>
              </a:spcAft>
            </a:pPr>
            <a:r>
              <a:rPr lang="en-US" altLang="en-US" sz="1600">
                <a:latin typeface="Myriad Pro" charset="0"/>
              </a:rPr>
              <a:t>Review and respond to requests for Difference Resolution (DR) and repricing.</a:t>
            </a:r>
          </a:p>
          <a:p>
            <a:pPr marL="461963" lvl="1" indent="-230188">
              <a:lnSpc>
                <a:spcPct val="95000"/>
              </a:lnSpc>
              <a:spcBef>
                <a:spcPct val="0"/>
              </a:spcBef>
              <a:spcAft>
                <a:spcPts val="900"/>
              </a:spcAft>
            </a:pPr>
            <a:r>
              <a:rPr lang="en-US" altLang="en-US" sz="1600">
                <a:latin typeface="Myriad Pro" charset="0"/>
              </a:rPr>
              <a:t>Process documentation for appeal requests for CMS review.</a:t>
            </a:r>
          </a:p>
          <a:p>
            <a:pPr marL="461963" lvl="1" indent="-230188">
              <a:lnSpc>
                <a:spcPct val="95000"/>
              </a:lnSpc>
              <a:spcBef>
                <a:spcPct val="0"/>
              </a:spcBef>
              <a:spcAft>
                <a:spcPts val="900"/>
              </a:spcAft>
            </a:pPr>
            <a:r>
              <a:rPr lang="en-US" altLang="en-US" sz="1600">
                <a:latin typeface="Myriad Pro" charset="0"/>
              </a:rPr>
              <a:t>Notify the state of final overpayment errors for recovery purposes at the end of the cycle after DP, MR, and eligibility reviews are completed.</a:t>
            </a:r>
          </a:p>
          <a:p>
            <a:pPr marL="461963" lvl="1" indent="-230188">
              <a:lnSpc>
                <a:spcPct val="95000"/>
              </a:lnSpc>
              <a:spcBef>
                <a:spcPct val="0"/>
              </a:spcBef>
              <a:spcAft>
                <a:spcPts val="900"/>
              </a:spcAft>
            </a:pPr>
            <a:r>
              <a:rPr lang="en-US" altLang="en-US" sz="1600">
                <a:latin typeface="Myriad Pro" charset="0"/>
              </a:rPr>
              <a:t>Compile and submit final findings to the SC.</a:t>
            </a:r>
          </a:p>
          <a:p>
            <a:pPr marL="461963" lvl="1" indent="-230188">
              <a:lnSpc>
                <a:spcPct val="95000"/>
              </a:lnSpc>
              <a:spcBef>
                <a:spcPct val="0"/>
              </a:spcBef>
              <a:spcAft>
                <a:spcPts val="900"/>
              </a:spcAft>
            </a:pPr>
            <a:r>
              <a:rPr lang="en-US" altLang="en-US" sz="1600">
                <a:latin typeface="Myriad Pro" charset="0"/>
              </a:rPr>
              <a:t>Assist in preparing final reports.</a:t>
            </a:r>
          </a:p>
        </p:txBody>
      </p:sp>
      <p:sp>
        <p:nvSpPr>
          <p:cNvPr id="58372" name="Slide Number Placeholder 1">
            <a:extLst>
              <a:ext uri="{FF2B5EF4-FFF2-40B4-BE49-F238E27FC236}">
                <a16:creationId xmlns:a16="http://schemas.microsoft.com/office/drawing/2014/main" id="{815A7998-051F-AE58-28FA-2B2F0C9FB5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DD0A429A-6EAC-44D2-93B6-53174D9FE22F}" type="slidenum">
              <a:rPr lang="en-US" altLang="en-US" sz="1200" smtClean="0">
                <a:solidFill>
                  <a:srgbClr val="000000"/>
                </a:solidFill>
                <a:latin typeface="Calibri" panose="020F0502020204030204" pitchFamily="34" charset="0"/>
              </a:rPr>
              <a:pPr eaLnBrk="0" hangingPunct="0">
                <a:spcBef>
                  <a:spcPct val="0"/>
                </a:spcBef>
                <a:buFontTx/>
                <a:buNone/>
              </a:pPr>
              <a:t>20</a:t>
            </a:fld>
            <a:endParaRPr lang="en-US" altLang="en-US" sz="1200">
              <a:solidFill>
                <a:srgbClr val="000000"/>
              </a:solidFill>
              <a:latin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7323DAEF-5FEC-1E07-E21E-29674322759F}"/>
              </a:ext>
            </a:extLst>
          </p:cNvPr>
          <p:cNvSpPr>
            <a:spLocks noGrp="1"/>
          </p:cNvSpPr>
          <p:nvPr>
            <p:ph type="title"/>
          </p:nvPr>
        </p:nvSpPr>
        <p:spPr/>
        <p:txBody>
          <a:bodyPr/>
          <a:lstStyle/>
          <a:p>
            <a:r>
              <a:rPr lang="en-US" altLang="en-US">
                <a:ea typeface="ＭＳ Ｐゴシック" panose="020B0600070205080204" pitchFamily="34" charset="-128"/>
              </a:rPr>
              <a:t>State </a:t>
            </a:r>
            <a:r>
              <a:rPr lang="en-US" altLang="en-US"/>
              <a:t>Responsibilities to the RC</a:t>
            </a:r>
          </a:p>
        </p:txBody>
      </p:sp>
      <p:sp>
        <p:nvSpPr>
          <p:cNvPr id="60419" name="Content Placeholder 2">
            <a:extLst>
              <a:ext uri="{FF2B5EF4-FFF2-40B4-BE49-F238E27FC236}">
                <a16:creationId xmlns:a16="http://schemas.microsoft.com/office/drawing/2014/main" id="{ADDA65C6-EFCE-613B-7209-57348DA3E30B}"/>
              </a:ext>
            </a:extLst>
          </p:cNvPr>
          <p:cNvSpPr>
            <a:spLocks noGrp="1"/>
          </p:cNvSpPr>
          <p:nvPr>
            <p:ph idx="1"/>
          </p:nvPr>
        </p:nvSpPr>
        <p:spPr>
          <a:xfrm>
            <a:off x="457200" y="1666875"/>
            <a:ext cx="8229600" cy="4905375"/>
          </a:xfrm>
        </p:spPr>
        <p:txBody>
          <a:bodyPr/>
          <a:lstStyle/>
          <a:p>
            <a:pPr marL="288925" indent="-288925">
              <a:lnSpc>
                <a:spcPct val="95000"/>
              </a:lnSpc>
              <a:spcBef>
                <a:spcPct val="0"/>
              </a:spcBef>
              <a:spcAft>
                <a:spcPts val="600"/>
              </a:spcAft>
            </a:pPr>
            <a:r>
              <a:rPr lang="en-US" altLang="en-US" sz="2000">
                <a:latin typeface="Myriad Pro" charset="0"/>
              </a:rPr>
              <a:t>Support the Claims Review Process:</a:t>
            </a:r>
          </a:p>
          <a:p>
            <a:pPr marL="569913" lvl="1">
              <a:lnSpc>
                <a:spcPct val="95000"/>
              </a:lnSpc>
              <a:spcBef>
                <a:spcPct val="0"/>
              </a:spcBef>
              <a:spcAft>
                <a:spcPts val="900"/>
              </a:spcAft>
            </a:pPr>
            <a:r>
              <a:rPr lang="en-US" altLang="en-US" sz="1700">
                <a:latin typeface="Myriad Pro" charset="0"/>
              </a:rPr>
              <a:t>Educate providers on the PERM process and assist with medical record collection.</a:t>
            </a:r>
          </a:p>
          <a:p>
            <a:pPr marL="569913" lvl="1">
              <a:lnSpc>
                <a:spcPct val="95000"/>
              </a:lnSpc>
              <a:spcBef>
                <a:spcPct val="0"/>
              </a:spcBef>
              <a:spcAft>
                <a:spcPts val="900"/>
              </a:spcAft>
            </a:pPr>
            <a:r>
              <a:rPr lang="en-US" altLang="en-US" sz="1700">
                <a:latin typeface="Myriad Pro" charset="0"/>
              </a:rPr>
              <a:t>Have appropriate state staff thoroughly complete and return questionnaires in a timely manner.</a:t>
            </a:r>
          </a:p>
          <a:p>
            <a:pPr marL="569913" lvl="1">
              <a:lnSpc>
                <a:spcPct val="95000"/>
              </a:lnSpc>
              <a:spcBef>
                <a:spcPct val="0"/>
              </a:spcBef>
              <a:spcAft>
                <a:spcPts val="900"/>
              </a:spcAft>
            </a:pPr>
            <a:r>
              <a:rPr lang="en-US" altLang="en-US" sz="1700">
                <a:latin typeface="Myriad Pro" charset="0"/>
              </a:rPr>
              <a:t>Assist the RC with accessing state policies for review.</a:t>
            </a:r>
          </a:p>
          <a:p>
            <a:pPr marL="569913" lvl="1">
              <a:lnSpc>
                <a:spcPct val="95000"/>
              </a:lnSpc>
              <a:spcBef>
                <a:spcPct val="0"/>
              </a:spcBef>
              <a:spcAft>
                <a:spcPts val="900"/>
              </a:spcAft>
            </a:pPr>
            <a:r>
              <a:rPr lang="en-US" altLang="en-US" sz="1700">
                <a:latin typeface="Myriad Pro" charset="0"/>
              </a:rPr>
              <a:t>Work with the RC to grant remote system access timely to prevent review delays.</a:t>
            </a:r>
          </a:p>
          <a:p>
            <a:pPr marL="569913" lvl="1">
              <a:lnSpc>
                <a:spcPct val="95000"/>
              </a:lnSpc>
              <a:spcBef>
                <a:spcPct val="0"/>
              </a:spcBef>
              <a:spcAft>
                <a:spcPts val="900"/>
              </a:spcAft>
            </a:pPr>
            <a:r>
              <a:rPr lang="en-US" altLang="en-US" sz="1700">
                <a:latin typeface="Myriad Pro" charset="0"/>
              </a:rPr>
              <a:t>Assist the RC with DP reviews within the prescribed timeframes.</a:t>
            </a:r>
          </a:p>
          <a:p>
            <a:pPr marL="569913" lvl="1">
              <a:lnSpc>
                <a:spcPct val="95000"/>
              </a:lnSpc>
              <a:spcBef>
                <a:spcPct val="0"/>
              </a:spcBef>
              <a:spcAft>
                <a:spcPts val="900"/>
              </a:spcAft>
            </a:pPr>
            <a:r>
              <a:rPr lang="en-US" altLang="en-US" sz="1700">
                <a:latin typeface="Myriad Pro" charset="0"/>
              </a:rPr>
              <a:t>Monitor PERM IDs on the pending documentation list.</a:t>
            </a:r>
          </a:p>
          <a:p>
            <a:pPr marL="569913" lvl="1">
              <a:lnSpc>
                <a:spcPct val="95000"/>
              </a:lnSpc>
              <a:spcBef>
                <a:spcPct val="0"/>
              </a:spcBef>
              <a:spcAft>
                <a:spcPts val="1800"/>
              </a:spcAft>
            </a:pPr>
            <a:r>
              <a:rPr lang="en-US" altLang="en-US" sz="1700">
                <a:latin typeface="Myriad Pro" charset="0"/>
              </a:rPr>
              <a:t>Respond timely to RC requests for documentation.</a:t>
            </a:r>
          </a:p>
          <a:p>
            <a:pPr marL="288925" indent="-288925">
              <a:lnSpc>
                <a:spcPct val="95000"/>
              </a:lnSpc>
              <a:spcBef>
                <a:spcPct val="0"/>
              </a:spcBef>
              <a:spcAft>
                <a:spcPts val="600"/>
              </a:spcAft>
            </a:pPr>
            <a:r>
              <a:rPr lang="en-US" altLang="en-US" sz="2000">
                <a:latin typeface="Myriad Pro" charset="0"/>
              </a:rPr>
              <a:t>Review, Resolve, and Address Improper Payment Findings:</a:t>
            </a:r>
          </a:p>
          <a:p>
            <a:pPr marL="569913" lvl="1">
              <a:lnSpc>
                <a:spcPct val="95000"/>
              </a:lnSpc>
              <a:spcBef>
                <a:spcPct val="0"/>
              </a:spcBef>
              <a:spcAft>
                <a:spcPts val="1200"/>
              </a:spcAft>
            </a:pPr>
            <a:r>
              <a:rPr lang="en-US" altLang="en-US" sz="1700">
                <a:latin typeface="Myriad Pro" charset="0"/>
              </a:rPr>
              <a:t>Track errors, request DRs/appeals for disputes of findings, and re-price partial errors.</a:t>
            </a:r>
          </a:p>
        </p:txBody>
      </p:sp>
      <p:sp>
        <p:nvSpPr>
          <p:cNvPr id="60420" name="Slide Number Placeholder 1">
            <a:extLst>
              <a:ext uri="{FF2B5EF4-FFF2-40B4-BE49-F238E27FC236}">
                <a16:creationId xmlns:a16="http://schemas.microsoft.com/office/drawing/2014/main" id="{352CC39F-D847-C1EF-495B-28540BF4D796}"/>
              </a:ext>
            </a:extLst>
          </p:cNvPr>
          <p:cNvSpPr>
            <a:spLocks noGrp="1"/>
          </p:cNvSpPr>
          <p:nvPr>
            <p:ph type="sldNum" sz="quarter" idx="12"/>
          </p:nvPr>
        </p:nvSpPr>
        <p:spPr bwMode="auto">
          <a:xfrm>
            <a:off x="8686800" y="6359525"/>
            <a:ext cx="3444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072697AC-F64A-4052-A5F4-3897AB7C6FD1}" type="slidenum">
              <a:rPr lang="en-US" altLang="en-US" sz="1200" smtClean="0">
                <a:solidFill>
                  <a:srgbClr val="000000"/>
                </a:solidFill>
                <a:latin typeface="Calibri" panose="020F0502020204030204" pitchFamily="34" charset="0"/>
              </a:rPr>
              <a:pPr eaLnBrk="0" hangingPunct="0">
                <a:spcBef>
                  <a:spcPct val="0"/>
                </a:spcBef>
                <a:buFontTx/>
                <a:buNone/>
              </a:pPr>
              <a:t>21</a:t>
            </a:fld>
            <a:endParaRPr lang="en-US" altLang="en-US" sz="1200">
              <a:solidFill>
                <a:srgbClr val="000000"/>
              </a:solidFill>
              <a:latin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39181C9E-3DAA-1800-A467-CB75D24EB969}"/>
              </a:ext>
            </a:extLst>
          </p:cNvPr>
          <p:cNvSpPr>
            <a:spLocks noGrp="1"/>
          </p:cNvSpPr>
          <p:nvPr>
            <p:ph type="title"/>
          </p:nvPr>
        </p:nvSpPr>
        <p:spPr/>
        <p:txBody>
          <a:bodyPr/>
          <a:lstStyle/>
          <a:p>
            <a:r>
              <a:rPr lang="en-US" altLang="en-US">
                <a:ea typeface="ＭＳ Ｐゴシック" panose="020B0600070205080204" pitchFamily="34" charset="-128"/>
              </a:rPr>
              <a:t>State </a:t>
            </a:r>
            <a:r>
              <a:rPr lang="en-US" altLang="en-US"/>
              <a:t>Responsibilities to the RC (cont’d)</a:t>
            </a:r>
          </a:p>
        </p:txBody>
      </p:sp>
      <p:sp>
        <p:nvSpPr>
          <p:cNvPr id="62467" name="Content Placeholder 2">
            <a:extLst>
              <a:ext uri="{FF2B5EF4-FFF2-40B4-BE49-F238E27FC236}">
                <a16:creationId xmlns:a16="http://schemas.microsoft.com/office/drawing/2014/main" id="{D4663E92-4D20-8855-570A-3920FB9D5B6C}"/>
              </a:ext>
            </a:extLst>
          </p:cNvPr>
          <p:cNvSpPr>
            <a:spLocks noGrp="1"/>
          </p:cNvSpPr>
          <p:nvPr>
            <p:ph idx="1"/>
          </p:nvPr>
        </p:nvSpPr>
        <p:spPr>
          <a:xfrm>
            <a:off x="457200" y="1666875"/>
            <a:ext cx="8229600" cy="4692650"/>
          </a:xfrm>
        </p:spPr>
        <p:txBody>
          <a:bodyPr/>
          <a:lstStyle/>
          <a:p>
            <a:pPr marL="288925" indent="-288925">
              <a:lnSpc>
                <a:spcPct val="95000"/>
              </a:lnSpc>
              <a:spcBef>
                <a:spcPct val="0"/>
              </a:spcBef>
              <a:spcAft>
                <a:spcPts val="600"/>
              </a:spcAft>
            </a:pPr>
            <a:r>
              <a:rPr lang="en-US" altLang="en-US" sz="2000">
                <a:latin typeface="Myriad Pro" charset="0"/>
              </a:rPr>
              <a:t>Participate in meetings with the RC and CMS, including:</a:t>
            </a:r>
          </a:p>
          <a:p>
            <a:pPr marL="569913" lvl="1">
              <a:lnSpc>
                <a:spcPct val="95000"/>
              </a:lnSpc>
              <a:spcBef>
                <a:spcPct val="0"/>
              </a:spcBef>
              <a:spcAft>
                <a:spcPts val="1200"/>
              </a:spcAft>
            </a:pPr>
            <a:r>
              <a:rPr lang="en-US" altLang="en-US" sz="1700">
                <a:latin typeface="Myriad Pro" charset="0"/>
              </a:rPr>
              <a:t>SMERF system training.</a:t>
            </a:r>
          </a:p>
          <a:p>
            <a:pPr marL="569913" lvl="1">
              <a:lnSpc>
                <a:spcPct val="95000"/>
              </a:lnSpc>
              <a:spcBef>
                <a:spcPct val="0"/>
              </a:spcBef>
              <a:spcAft>
                <a:spcPts val="1200"/>
              </a:spcAft>
            </a:pPr>
            <a:r>
              <a:rPr lang="en-US" altLang="en-US" sz="1700">
                <a:latin typeface="Myriad Pro" charset="0"/>
              </a:rPr>
              <a:t>DP orientation.</a:t>
            </a:r>
          </a:p>
          <a:p>
            <a:pPr marL="569913" lvl="1">
              <a:lnSpc>
                <a:spcPct val="95000"/>
              </a:lnSpc>
              <a:spcBef>
                <a:spcPct val="0"/>
              </a:spcBef>
              <a:spcAft>
                <a:spcPts val="1200"/>
              </a:spcAft>
            </a:pPr>
            <a:r>
              <a:rPr lang="en-US" altLang="en-US" sz="1700">
                <a:latin typeface="Myriad Pro" charset="0"/>
              </a:rPr>
              <a:t>MR/MRR orientation, and</a:t>
            </a:r>
          </a:p>
          <a:p>
            <a:pPr marL="569913" lvl="1">
              <a:lnSpc>
                <a:spcPct val="95000"/>
              </a:lnSpc>
              <a:spcBef>
                <a:spcPct val="0"/>
              </a:spcBef>
              <a:spcAft>
                <a:spcPts val="1200"/>
              </a:spcAft>
            </a:pPr>
            <a:r>
              <a:rPr lang="en-US" altLang="en-US" sz="1700">
                <a:latin typeface="Myriad Pro" charset="0"/>
              </a:rPr>
              <a:t>State check-in meetings. </a:t>
            </a:r>
          </a:p>
        </p:txBody>
      </p:sp>
      <p:sp>
        <p:nvSpPr>
          <p:cNvPr id="62468" name="Slide Number Placeholder 1">
            <a:extLst>
              <a:ext uri="{FF2B5EF4-FFF2-40B4-BE49-F238E27FC236}">
                <a16:creationId xmlns:a16="http://schemas.microsoft.com/office/drawing/2014/main" id="{9F6D956D-6EFD-D068-2DAD-B056A0DA692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654BDEE4-0B56-4958-B4BD-1F3CE0DA0B1C}" type="slidenum">
              <a:rPr lang="en-US" altLang="en-US" sz="1200" smtClean="0">
                <a:solidFill>
                  <a:srgbClr val="000000"/>
                </a:solidFill>
                <a:latin typeface="Calibri" panose="020F0502020204030204" pitchFamily="34" charset="0"/>
              </a:rPr>
              <a:pPr eaLnBrk="0" hangingPunct="0">
                <a:spcBef>
                  <a:spcPct val="0"/>
                </a:spcBef>
                <a:buFontTx/>
                <a:buNone/>
              </a:pPr>
              <a:t>22</a:t>
            </a:fld>
            <a:endParaRPr lang="en-US" altLang="en-US" sz="1200">
              <a:solidFill>
                <a:srgbClr val="000000"/>
              </a:solidFill>
              <a:latin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DADE2A9B-446E-EFBE-A359-62B9A29707C8}"/>
              </a:ext>
            </a:extLst>
          </p:cNvPr>
          <p:cNvSpPr>
            <a:spLocks noGrp="1"/>
          </p:cNvSpPr>
          <p:nvPr>
            <p:ph type="title"/>
          </p:nvPr>
        </p:nvSpPr>
        <p:spPr/>
        <p:txBody>
          <a:bodyPr/>
          <a:lstStyle/>
          <a:p>
            <a:r>
              <a:rPr lang="en-US" altLang="en-US"/>
              <a:t>ERC Responsibilities</a:t>
            </a:r>
          </a:p>
        </p:txBody>
      </p:sp>
      <p:sp>
        <p:nvSpPr>
          <p:cNvPr id="64515" name="Content Placeholder 2">
            <a:extLst>
              <a:ext uri="{FF2B5EF4-FFF2-40B4-BE49-F238E27FC236}">
                <a16:creationId xmlns:a16="http://schemas.microsoft.com/office/drawing/2014/main" id="{D4B95797-4FB2-90BE-A25C-5345C73202D3}"/>
              </a:ext>
            </a:extLst>
          </p:cNvPr>
          <p:cNvSpPr>
            <a:spLocks noGrp="1"/>
          </p:cNvSpPr>
          <p:nvPr>
            <p:ph idx="1"/>
          </p:nvPr>
        </p:nvSpPr>
        <p:spPr>
          <a:xfrm>
            <a:off x="457200" y="1692275"/>
            <a:ext cx="8229600" cy="4667250"/>
          </a:xfrm>
        </p:spPr>
        <p:txBody>
          <a:bodyPr/>
          <a:lstStyle/>
          <a:p>
            <a:pPr marL="227013" indent="-227013">
              <a:lnSpc>
                <a:spcPct val="95000"/>
              </a:lnSpc>
              <a:spcBef>
                <a:spcPct val="0"/>
              </a:spcBef>
              <a:spcAft>
                <a:spcPts val="600"/>
              </a:spcAft>
            </a:pPr>
            <a:r>
              <a:rPr lang="en-US" altLang="en-US" sz="1800" dirty="0">
                <a:latin typeface="Myriad Pro" charset="0"/>
              </a:rPr>
              <a:t>Prepare for Eligibility Case Reviews:</a:t>
            </a:r>
          </a:p>
          <a:p>
            <a:pPr marL="461963" lvl="1" indent="-230188">
              <a:lnSpc>
                <a:spcPct val="95000"/>
              </a:lnSpc>
              <a:spcBef>
                <a:spcPct val="0"/>
              </a:spcBef>
              <a:spcAft>
                <a:spcPts val="1200"/>
              </a:spcAft>
            </a:pPr>
            <a:r>
              <a:rPr lang="en-US" altLang="en-US" sz="1600" dirty="0">
                <a:latin typeface="Myriad Pro" charset="0"/>
              </a:rPr>
              <a:t>Research state and federal Medicaid and CHIP policies and procedures.</a:t>
            </a:r>
          </a:p>
          <a:p>
            <a:pPr marL="461963" lvl="1" indent="-230188">
              <a:lnSpc>
                <a:spcPct val="95000"/>
              </a:lnSpc>
              <a:spcBef>
                <a:spcPct val="0"/>
              </a:spcBef>
              <a:spcAft>
                <a:spcPts val="1200"/>
              </a:spcAft>
            </a:pPr>
            <a:r>
              <a:rPr lang="en-US" altLang="en-US" sz="1600" dirty="0">
                <a:latin typeface="Myriad Pro" charset="0"/>
              </a:rPr>
              <a:t>Request from the state any policies that are not publicly available.</a:t>
            </a:r>
          </a:p>
          <a:p>
            <a:pPr marL="461963" lvl="1" indent="-230188">
              <a:lnSpc>
                <a:spcPct val="95000"/>
              </a:lnSpc>
              <a:spcBef>
                <a:spcPct val="0"/>
              </a:spcBef>
              <a:spcAft>
                <a:spcPts val="1200"/>
              </a:spcAft>
            </a:pPr>
            <a:r>
              <a:rPr lang="en-US" altLang="en-US" sz="1600" dirty="0">
                <a:latin typeface="Myriad Pro" charset="0"/>
              </a:rPr>
              <a:t>Align state eligibility categories with the appropriate federal categories and Federal Medical Assistance Percentage (FMAP) rates.</a:t>
            </a:r>
          </a:p>
          <a:p>
            <a:pPr marL="461963" lvl="1" indent="-230188">
              <a:lnSpc>
                <a:spcPct val="95000"/>
              </a:lnSpc>
              <a:spcBef>
                <a:spcPct val="0"/>
              </a:spcBef>
              <a:spcAft>
                <a:spcPts val="900"/>
              </a:spcAft>
            </a:pPr>
            <a:r>
              <a:rPr lang="en-US" altLang="en-US" sz="1600" dirty="0">
                <a:latin typeface="Myriad Pro" charset="0"/>
              </a:rPr>
              <a:t>Populate and provide the following documents to the state for review:</a:t>
            </a:r>
          </a:p>
          <a:p>
            <a:pPr marL="687388" lvl="2" algn="just">
              <a:lnSpc>
                <a:spcPct val="95000"/>
              </a:lnSpc>
              <a:spcBef>
                <a:spcPct val="0"/>
              </a:spcBef>
              <a:spcAft>
                <a:spcPts val="600"/>
              </a:spcAft>
            </a:pPr>
            <a:r>
              <a:rPr lang="en-US" altLang="en-US" sz="1400" dirty="0">
                <a:latin typeface="Myriad Pro" charset="0"/>
              </a:rPr>
              <a:t>Policy survey.</a:t>
            </a:r>
          </a:p>
          <a:p>
            <a:pPr marL="687388" lvl="2" algn="just">
              <a:lnSpc>
                <a:spcPct val="95000"/>
              </a:lnSpc>
              <a:spcBef>
                <a:spcPct val="0"/>
              </a:spcBef>
              <a:spcAft>
                <a:spcPts val="600"/>
              </a:spcAft>
            </a:pPr>
            <a:r>
              <a:rPr lang="en-US" altLang="en-US" sz="1400" dirty="0">
                <a:latin typeface="Myriad Pro" charset="0"/>
              </a:rPr>
              <a:t>Intake protocol with COVID-19 Questionnaire.</a:t>
            </a:r>
          </a:p>
          <a:p>
            <a:pPr marL="687388" lvl="2" algn="just">
              <a:lnSpc>
                <a:spcPct val="95000"/>
              </a:lnSpc>
              <a:spcBef>
                <a:spcPct val="0"/>
              </a:spcBef>
              <a:spcAft>
                <a:spcPts val="600"/>
              </a:spcAft>
            </a:pPr>
            <a:r>
              <a:rPr lang="en-US" altLang="en-US" sz="1400" dirty="0">
                <a:latin typeface="Myriad Pro" charset="0"/>
              </a:rPr>
              <a:t>System access questionnaire.</a:t>
            </a:r>
          </a:p>
          <a:p>
            <a:pPr marL="687388" lvl="2" algn="just">
              <a:lnSpc>
                <a:spcPct val="95000"/>
              </a:lnSpc>
              <a:spcBef>
                <a:spcPct val="0"/>
              </a:spcBef>
              <a:spcAft>
                <a:spcPts val="1200"/>
              </a:spcAft>
            </a:pPr>
            <a:r>
              <a:rPr lang="en-US" altLang="en-US" sz="1400" dirty="0">
                <a:latin typeface="Myriad Pro" charset="0"/>
              </a:rPr>
              <a:t>Eligibility category mapping.</a:t>
            </a:r>
          </a:p>
          <a:p>
            <a:pPr marL="461963" lvl="1" indent="-230188">
              <a:lnSpc>
                <a:spcPct val="95000"/>
              </a:lnSpc>
              <a:spcBef>
                <a:spcPct val="0"/>
              </a:spcBef>
              <a:spcAft>
                <a:spcPts val="1200"/>
              </a:spcAft>
            </a:pPr>
            <a:r>
              <a:rPr lang="en-US" altLang="en-US" sz="1600" dirty="0">
                <a:latin typeface="Myriad Pro" charset="0"/>
              </a:rPr>
              <a:t>Conduct an Intake Meeting with the state.</a:t>
            </a:r>
          </a:p>
          <a:p>
            <a:pPr marL="461963" lvl="1" indent="-230188">
              <a:lnSpc>
                <a:spcPct val="95000"/>
              </a:lnSpc>
              <a:spcBef>
                <a:spcPct val="0"/>
              </a:spcBef>
              <a:spcAft>
                <a:spcPts val="1200"/>
              </a:spcAft>
            </a:pPr>
            <a:r>
              <a:rPr lang="en-US" altLang="en-US" sz="1600" dirty="0">
                <a:latin typeface="Myriad Pro" charset="0"/>
              </a:rPr>
              <a:t>Coordinate with the states to obtain remote access to eligibility systems. </a:t>
            </a:r>
          </a:p>
          <a:p>
            <a:pPr marL="461963" lvl="1" indent="-230188">
              <a:lnSpc>
                <a:spcPct val="95000"/>
              </a:lnSpc>
              <a:spcBef>
                <a:spcPct val="0"/>
              </a:spcBef>
              <a:spcAft>
                <a:spcPts val="1200"/>
              </a:spcAft>
            </a:pPr>
            <a:r>
              <a:rPr lang="en-US" altLang="en-US" sz="1600" dirty="0">
                <a:latin typeface="Myriad Pro" charset="0"/>
              </a:rPr>
              <a:t>Provide the Eligibility Case Review Planning Document based on state’s specific systems, processes, and policies and submit to state to review for accuracy.</a:t>
            </a:r>
          </a:p>
        </p:txBody>
      </p:sp>
      <p:sp>
        <p:nvSpPr>
          <p:cNvPr id="64516" name="Slide Number Placeholder 1">
            <a:extLst>
              <a:ext uri="{FF2B5EF4-FFF2-40B4-BE49-F238E27FC236}">
                <a16:creationId xmlns:a16="http://schemas.microsoft.com/office/drawing/2014/main" id="{26DC90CC-1E0B-4BF7-C5C6-E5F8E2B1F857}"/>
              </a:ext>
            </a:extLst>
          </p:cNvPr>
          <p:cNvSpPr>
            <a:spLocks noGrp="1"/>
          </p:cNvSpPr>
          <p:nvPr>
            <p:ph type="sldNum" sz="quarter" idx="12"/>
          </p:nvPr>
        </p:nvSpPr>
        <p:spPr bwMode="auto">
          <a:xfrm>
            <a:off x="8574088" y="6359525"/>
            <a:ext cx="457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CC1F0B96-FAB0-45BC-B14E-4433D88A2733}" type="slidenum">
              <a:rPr lang="en-US" altLang="en-US" sz="1200" smtClean="0">
                <a:solidFill>
                  <a:srgbClr val="000000"/>
                </a:solidFill>
                <a:latin typeface="Calibri" panose="020F0502020204030204" pitchFamily="34" charset="0"/>
              </a:rPr>
              <a:pPr eaLnBrk="0" hangingPunct="0">
                <a:spcBef>
                  <a:spcPct val="0"/>
                </a:spcBef>
                <a:buFontTx/>
                <a:buNone/>
              </a:pPr>
              <a:t>23</a:t>
            </a:fld>
            <a:endParaRPr lang="en-US" altLang="en-US" sz="1200">
              <a:solidFill>
                <a:srgbClr val="000000"/>
              </a:solidFill>
              <a:latin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6F833E8D-F997-1AB3-FB1D-797DA695D95B}"/>
              </a:ext>
            </a:extLst>
          </p:cNvPr>
          <p:cNvSpPr>
            <a:spLocks noGrp="1"/>
          </p:cNvSpPr>
          <p:nvPr>
            <p:ph type="title"/>
          </p:nvPr>
        </p:nvSpPr>
        <p:spPr/>
        <p:txBody>
          <a:bodyPr/>
          <a:lstStyle/>
          <a:p>
            <a:r>
              <a:rPr lang="en-US" altLang="en-US"/>
              <a:t>ERC Responsibilities (cont’d)</a:t>
            </a:r>
          </a:p>
        </p:txBody>
      </p:sp>
      <p:sp>
        <p:nvSpPr>
          <p:cNvPr id="67587" name="Content Placeholder 2">
            <a:extLst>
              <a:ext uri="{FF2B5EF4-FFF2-40B4-BE49-F238E27FC236}">
                <a16:creationId xmlns:a16="http://schemas.microsoft.com/office/drawing/2014/main" id="{1643CFC5-67A8-961F-5E45-4EA73BD6F6FC}"/>
              </a:ext>
            </a:extLst>
          </p:cNvPr>
          <p:cNvSpPr>
            <a:spLocks noGrp="1"/>
          </p:cNvSpPr>
          <p:nvPr>
            <p:ph idx="1"/>
          </p:nvPr>
        </p:nvSpPr>
        <p:spPr>
          <a:xfrm>
            <a:off x="457200" y="1692275"/>
            <a:ext cx="8229600" cy="4964113"/>
          </a:xfrm>
        </p:spPr>
        <p:txBody>
          <a:bodyPr/>
          <a:lstStyle/>
          <a:p>
            <a:pPr marL="227013" indent="-227013">
              <a:lnSpc>
                <a:spcPct val="95000"/>
              </a:lnSpc>
              <a:spcBef>
                <a:spcPts val="0"/>
              </a:spcBef>
              <a:spcAft>
                <a:spcPts val="600"/>
              </a:spcAft>
              <a:defRPr/>
            </a:pPr>
            <a:r>
              <a:rPr lang="en-US" altLang="en-US" sz="1800" dirty="0">
                <a:latin typeface="Myriad Pro" charset="0"/>
              </a:rPr>
              <a:t>Conduct Eligibility Case Reviews:</a:t>
            </a:r>
          </a:p>
          <a:p>
            <a:pPr marL="461963" lvl="1" indent="-230188">
              <a:lnSpc>
                <a:spcPct val="95000"/>
              </a:lnSpc>
              <a:spcBef>
                <a:spcPts val="0"/>
              </a:spcBef>
              <a:spcAft>
                <a:spcPts val="600"/>
              </a:spcAft>
              <a:defRPr/>
            </a:pPr>
            <a:r>
              <a:rPr lang="en-US" altLang="en-US" sz="1600" dirty="0">
                <a:latin typeface="Myriad Pro" charset="0"/>
              </a:rPr>
              <a:t>Request copies of hard-copy case files, when necessary.</a:t>
            </a:r>
          </a:p>
          <a:p>
            <a:pPr marL="461963" lvl="1" indent="-230188">
              <a:lnSpc>
                <a:spcPct val="95000"/>
              </a:lnSpc>
              <a:spcBef>
                <a:spcPts val="0"/>
              </a:spcBef>
              <a:spcAft>
                <a:spcPts val="600"/>
              </a:spcAft>
              <a:defRPr/>
            </a:pPr>
            <a:r>
              <a:rPr lang="en-US" altLang="en-US" sz="1600" dirty="0">
                <a:latin typeface="Myriad Pro" charset="0"/>
              </a:rPr>
              <a:t>Gather information from the eligibility and document management systems, including electronic verifications.</a:t>
            </a:r>
          </a:p>
          <a:p>
            <a:pPr marL="461963" lvl="1" indent="-230188">
              <a:lnSpc>
                <a:spcPct val="95000"/>
              </a:lnSpc>
              <a:spcBef>
                <a:spcPts val="0"/>
              </a:spcBef>
              <a:spcAft>
                <a:spcPts val="600"/>
              </a:spcAft>
              <a:defRPr/>
            </a:pPr>
            <a:r>
              <a:rPr lang="en-US" altLang="en-US" sz="1600" dirty="0">
                <a:latin typeface="Myriad Pro" charset="0"/>
              </a:rPr>
              <a:t>Request additional documentation from the state, as needed.</a:t>
            </a:r>
          </a:p>
          <a:p>
            <a:pPr marL="461963" lvl="1" indent="-230188">
              <a:lnSpc>
                <a:spcPct val="95000"/>
              </a:lnSpc>
              <a:spcBef>
                <a:spcPts val="0"/>
              </a:spcBef>
              <a:spcAft>
                <a:spcPts val="600"/>
              </a:spcAft>
              <a:defRPr/>
            </a:pPr>
            <a:r>
              <a:rPr lang="en-US" altLang="en-US" sz="1600" dirty="0">
                <a:latin typeface="Myriad Pro" charset="0"/>
              </a:rPr>
              <a:t>Review eligibility case actions in accordance with federal and state policies.</a:t>
            </a:r>
          </a:p>
          <a:p>
            <a:pPr marL="461963" lvl="1" indent="-230188">
              <a:lnSpc>
                <a:spcPct val="95000"/>
              </a:lnSpc>
              <a:spcBef>
                <a:spcPts val="0"/>
              </a:spcBef>
              <a:spcAft>
                <a:spcPts val="600"/>
              </a:spcAft>
              <a:defRPr/>
            </a:pPr>
            <a:r>
              <a:rPr lang="en-US" altLang="en-US" sz="1600" dirty="0">
                <a:latin typeface="Myriad Pro" charset="0"/>
              </a:rPr>
              <a:t>Host regular biweekly check-in meetings with the state.</a:t>
            </a:r>
          </a:p>
          <a:p>
            <a:pPr marL="461963" lvl="1" indent="-230188">
              <a:lnSpc>
                <a:spcPct val="95000"/>
              </a:lnSpc>
              <a:spcBef>
                <a:spcPts val="0"/>
              </a:spcBef>
              <a:spcAft>
                <a:spcPts val="600"/>
              </a:spcAft>
              <a:defRPr/>
            </a:pPr>
            <a:r>
              <a:rPr lang="en-US" altLang="en-US" sz="1600" dirty="0">
                <a:latin typeface="Myriad Pro" charset="0"/>
              </a:rPr>
              <a:t>Coordinate with the RC when scheduling reviews and check-in meeting to ease state burden when possible.</a:t>
            </a:r>
          </a:p>
          <a:p>
            <a:pPr marL="461963" lvl="1" indent="-230188">
              <a:lnSpc>
                <a:spcPct val="95000"/>
              </a:lnSpc>
              <a:spcBef>
                <a:spcPts val="0"/>
              </a:spcBef>
              <a:spcAft>
                <a:spcPts val="1200"/>
              </a:spcAft>
              <a:defRPr/>
            </a:pPr>
            <a:r>
              <a:rPr lang="en-US" altLang="en-US" sz="1600" dirty="0">
                <a:latin typeface="Myriad Pro" charset="0"/>
              </a:rPr>
              <a:t>Support the RC by coordinating and providing available eligibility information necessary to conduct DP reviews.</a:t>
            </a:r>
          </a:p>
          <a:p>
            <a:pPr marL="227013" lvl="1" indent="-227013">
              <a:lnSpc>
                <a:spcPct val="95000"/>
              </a:lnSpc>
              <a:spcBef>
                <a:spcPts val="0"/>
              </a:spcBef>
              <a:spcAft>
                <a:spcPts val="600"/>
              </a:spcAft>
              <a:buFont typeface="Arial" panose="020B0604020202020204" pitchFamily="34" charset="0"/>
              <a:buChar char="•"/>
              <a:defRPr/>
            </a:pPr>
            <a:r>
              <a:rPr lang="en-US" altLang="en-US" sz="1800" dirty="0">
                <a:latin typeface="Myriad Pro" charset="0"/>
              </a:rPr>
              <a:t>Report Eligibility Case Review Findings:</a:t>
            </a:r>
          </a:p>
          <a:p>
            <a:pPr marL="461963" lvl="1" indent="-230188">
              <a:lnSpc>
                <a:spcPct val="95000"/>
              </a:lnSpc>
              <a:spcBef>
                <a:spcPts val="0"/>
              </a:spcBef>
              <a:spcAft>
                <a:spcPts val="600"/>
              </a:spcAft>
              <a:defRPr/>
            </a:pPr>
            <a:r>
              <a:rPr lang="en-US" altLang="en-US" sz="1600" dirty="0">
                <a:latin typeface="Myriad Pro" charset="0"/>
              </a:rPr>
              <a:t>Report review findings to the states through SUD reports via SMERF on the 15th and 30th of each month.</a:t>
            </a:r>
          </a:p>
          <a:p>
            <a:pPr marL="461963" lvl="1" indent="-230188">
              <a:lnSpc>
                <a:spcPct val="95000"/>
              </a:lnSpc>
              <a:spcBef>
                <a:spcPts val="0"/>
              </a:spcBef>
              <a:spcAft>
                <a:spcPts val="600"/>
              </a:spcAft>
              <a:defRPr/>
            </a:pPr>
            <a:r>
              <a:rPr lang="en-US" altLang="en-US" sz="1600" dirty="0">
                <a:latin typeface="Myriad Pro" charset="0"/>
              </a:rPr>
              <a:t>Review and respond to requests for DR.</a:t>
            </a:r>
          </a:p>
          <a:p>
            <a:pPr marL="461963" lvl="1" indent="-230188">
              <a:lnSpc>
                <a:spcPct val="95000"/>
              </a:lnSpc>
              <a:spcBef>
                <a:spcPts val="0"/>
              </a:spcBef>
              <a:spcAft>
                <a:spcPts val="1200"/>
              </a:spcAft>
              <a:defRPr/>
            </a:pPr>
            <a:r>
              <a:rPr lang="en-US" altLang="en-US" sz="1600" dirty="0">
                <a:latin typeface="Myriad Pro" charset="0"/>
              </a:rPr>
              <a:t>Package appeal requests for CMS review.</a:t>
            </a:r>
          </a:p>
        </p:txBody>
      </p:sp>
      <p:sp>
        <p:nvSpPr>
          <p:cNvPr id="66564" name="Slide Number Placeholder 1">
            <a:extLst>
              <a:ext uri="{FF2B5EF4-FFF2-40B4-BE49-F238E27FC236}">
                <a16:creationId xmlns:a16="http://schemas.microsoft.com/office/drawing/2014/main" id="{547C3BDA-5974-8374-86F0-01CF2D2516A7}"/>
              </a:ext>
            </a:extLst>
          </p:cNvPr>
          <p:cNvSpPr>
            <a:spLocks noGrp="1"/>
          </p:cNvSpPr>
          <p:nvPr>
            <p:ph type="sldNum" sz="quarter" idx="12"/>
          </p:nvPr>
        </p:nvSpPr>
        <p:spPr bwMode="auto">
          <a:xfrm>
            <a:off x="8686800" y="6359525"/>
            <a:ext cx="3444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5E44C432-573A-49A8-9768-1F46C42C32B6}" type="slidenum">
              <a:rPr lang="en-US" altLang="en-US" sz="1200" smtClean="0">
                <a:solidFill>
                  <a:srgbClr val="000000"/>
                </a:solidFill>
                <a:latin typeface="Calibri" panose="020F0502020204030204" pitchFamily="34" charset="0"/>
              </a:rPr>
              <a:pPr eaLnBrk="0" hangingPunct="0">
                <a:spcBef>
                  <a:spcPct val="0"/>
                </a:spcBef>
                <a:buFontTx/>
                <a:buNone/>
              </a:pPr>
              <a:t>24</a:t>
            </a:fld>
            <a:endParaRPr lang="en-US" altLang="en-US" sz="1200">
              <a:solidFill>
                <a:srgbClr val="000000"/>
              </a:solidFill>
              <a:latin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CE7CF44F-E4A9-5BF5-F649-13E6FFFEF10F}"/>
              </a:ext>
            </a:extLst>
          </p:cNvPr>
          <p:cNvSpPr>
            <a:spLocks noGrp="1"/>
          </p:cNvSpPr>
          <p:nvPr>
            <p:ph type="title"/>
          </p:nvPr>
        </p:nvSpPr>
        <p:spPr/>
        <p:txBody>
          <a:bodyPr/>
          <a:lstStyle/>
          <a:p>
            <a:r>
              <a:rPr lang="en-US" altLang="en-US"/>
              <a:t>State Responsibilities to the ERC</a:t>
            </a:r>
          </a:p>
        </p:txBody>
      </p:sp>
      <p:sp>
        <p:nvSpPr>
          <p:cNvPr id="68611" name="Content Placeholder 2">
            <a:extLst>
              <a:ext uri="{FF2B5EF4-FFF2-40B4-BE49-F238E27FC236}">
                <a16:creationId xmlns:a16="http://schemas.microsoft.com/office/drawing/2014/main" id="{7076302F-7C27-53B4-4851-7408FDBE68A7}"/>
              </a:ext>
            </a:extLst>
          </p:cNvPr>
          <p:cNvSpPr>
            <a:spLocks noGrp="1"/>
          </p:cNvSpPr>
          <p:nvPr>
            <p:ph idx="1"/>
          </p:nvPr>
        </p:nvSpPr>
        <p:spPr>
          <a:xfrm>
            <a:off x="457200" y="1676400"/>
            <a:ext cx="8288338" cy="4668838"/>
          </a:xfrm>
        </p:spPr>
        <p:txBody>
          <a:bodyPr/>
          <a:lstStyle/>
          <a:p>
            <a:pPr marL="227013" indent="-227013">
              <a:lnSpc>
                <a:spcPct val="95000"/>
              </a:lnSpc>
              <a:spcBef>
                <a:spcPct val="0"/>
              </a:spcBef>
              <a:spcAft>
                <a:spcPts val="900"/>
              </a:spcAft>
            </a:pPr>
            <a:r>
              <a:rPr lang="en-US" altLang="en-US" sz="1600" dirty="0">
                <a:latin typeface="Myriad Pro" charset="0"/>
              </a:rPr>
              <a:t>Assign a state eligibility point of contact.</a:t>
            </a:r>
          </a:p>
          <a:p>
            <a:pPr marL="227013" indent="-227013">
              <a:lnSpc>
                <a:spcPct val="95000"/>
              </a:lnSpc>
              <a:spcBef>
                <a:spcPct val="0"/>
              </a:spcBef>
              <a:spcAft>
                <a:spcPts val="600"/>
              </a:spcAft>
            </a:pPr>
            <a:r>
              <a:rPr lang="en-US" altLang="en-US" sz="1600" dirty="0">
                <a:latin typeface="Myriad Pro" charset="0"/>
              </a:rPr>
              <a:t>Participate in meetings with the ERC and CMS:</a:t>
            </a:r>
          </a:p>
          <a:p>
            <a:pPr marL="461963" lvl="1" indent="-230188">
              <a:lnSpc>
                <a:spcPct val="95000"/>
              </a:lnSpc>
              <a:spcBef>
                <a:spcPct val="0"/>
              </a:spcBef>
              <a:spcAft>
                <a:spcPts val="600"/>
              </a:spcAft>
            </a:pPr>
            <a:r>
              <a:rPr lang="en-US" altLang="en-US" sz="1400" dirty="0">
                <a:latin typeface="Myriad Pro" charset="0"/>
              </a:rPr>
              <a:t>Eligibility Case Review Intake Meeting.</a:t>
            </a:r>
          </a:p>
          <a:p>
            <a:pPr marL="461963" lvl="1" indent="-230188">
              <a:lnSpc>
                <a:spcPct val="95000"/>
              </a:lnSpc>
              <a:spcBef>
                <a:spcPct val="0"/>
              </a:spcBef>
              <a:spcAft>
                <a:spcPts val="600"/>
              </a:spcAft>
            </a:pPr>
            <a:r>
              <a:rPr lang="en-US" altLang="en-US" sz="1400" dirty="0">
                <a:latin typeface="Myriad Pro" charset="0"/>
              </a:rPr>
              <a:t>System access meetings, as needed.</a:t>
            </a:r>
          </a:p>
          <a:p>
            <a:pPr marL="461963" lvl="1" indent="-230188">
              <a:lnSpc>
                <a:spcPct val="95000"/>
              </a:lnSpc>
              <a:spcBef>
                <a:spcPct val="0"/>
              </a:spcBef>
              <a:spcAft>
                <a:spcPts val="900"/>
              </a:spcAft>
            </a:pPr>
            <a:r>
              <a:rPr lang="en-US" altLang="en-US" sz="1400" dirty="0">
                <a:latin typeface="Myriad Pro" charset="0"/>
              </a:rPr>
              <a:t>Biweekly check-in meetings and other ad hoc meetings (throughout the case review process).</a:t>
            </a:r>
          </a:p>
          <a:p>
            <a:pPr marL="227013" indent="-227013">
              <a:lnSpc>
                <a:spcPct val="95000"/>
              </a:lnSpc>
              <a:spcBef>
                <a:spcPct val="0"/>
              </a:spcBef>
              <a:spcAft>
                <a:spcPts val="900"/>
              </a:spcAft>
            </a:pPr>
            <a:r>
              <a:rPr lang="en-US" altLang="en-US" sz="1600" dirty="0">
                <a:latin typeface="Myriad Pro" charset="0"/>
              </a:rPr>
              <a:t>Review and assist with the completion of documents as requested by the ERC, including the Policy Survey, Intake Protocols, System Access Questionnaire, Eligibility Category Mapping, and the Eligibility Case Review Planning Document.</a:t>
            </a:r>
          </a:p>
          <a:p>
            <a:pPr marL="227013" indent="-227013">
              <a:lnSpc>
                <a:spcPct val="95000"/>
              </a:lnSpc>
              <a:spcBef>
                <a:spcPct val="0"/>
              </a:spcBef>
              <a:spcAft>
                <a:spcPts val="900"/>
              </a:spcAft>
            </a:pPr>
            <a:r>
              <a:rPr lang="en-US" altLang="en-US" sz="1600" dirty="0">
                <a:latin typeface="Myriad Pro" charset="0"/>
              </a:rPr>
              <a:t>Provide remote access to eligibility and documentation management systems.</a:t>
            </a:r>
          </a:p>
          <a:p>
            <a:pPr marL="227013" indent="-227013">
              <a:lnSpc>
                <a:spcPct val="95000"/>
              </a:lnSpc>
              <a:spcBef>
                <a:spcPct val="0"/>
              </a:spcBef>
              <a:spcAft>
                <a:spcPts val="900"/>
              </a:spcAft>
            </a:pPr>
            <a:r>
              <a:rPr lang="en-US" altLang="en-US" sz="1600" dirty="0">
                <a:latin typeface="Myriad Pro" charset="0"/>
              </a:rPr>
              <a:t>Provide state eligibility policies, including eligibility waivers, and COVID-19 Unwinding policies as requested.</a:t>
            </a:r>
          </a:p>
          <a:p>
            <a:pPr marL="227013" indent="-227013">
              <a:lnSpc>
                <a:spcPct val="95000"/>
              </a:lnSpc>
              <a:spcBef>
                <a:spcPct val="0"/>
              </a:spcBef>
              <a:spcAft>
                <a:spcPts val="900"/>
              </a:spcAft>
            </a:pPr>
            <a:r>
              <a:rPr lang="en-US" altLang="en-US" sz="1600" dirty="0">
                <a:latin typeface="Myriad Pro" charset="0"/>
              </a:rPr>
              <a:t>Provide guidance related to systems, policy, and other pertinent topics.</a:t>
            </a:r>
          </a:p>
          <a:p>
            <a:pPr marL="227013" indent="-227013">
              <a:lnSpc>
                <a:spcPct val="95000"/>
              </a:lnSpc>
              <a:spcBef>
                <a:spcPct val="0"/>
              </a:spcBef>
              <a:spcAft>
                <a:spcPts val="900"/>
              </a:spcAft>
            </a:pPr>
            <a:r>
              <a:rPr lang="en-US" altLang="en-US" sz="1600" dirty="0">
                <a:latin typeface="Myriad Pro" charset="0"/>
              </a:rPr>
              <a:t>Assist in obtaining documentation that is not available through system access.</a:t>
            </a:r>
          </a:p>
          <a:p>
            <a:pPr marL="227013" indent="-227013">
              <a:lnSpc>
                <a:spcPct val="95000"/>
              </a:lnSpc>
              <a:spcBef>
                <a:spcPct val="0"/>
              </a:spcBef>
              <a:spcAft>
                <a:spcPts val="900"/>
              </a:spcAft>
            </a:pPr>
            <a:r>
              <a:rPr lang="en-US" altLang="en-US" sz="1600" dirty="0">
                <a:latin typeface="Myriad Pro" charset="0"/>
              </a:rPr>
              <a:t>Review errors as they appear in SUD.</a:t>
            </a:r>
          </a:p>
          <a:p>
            <a:pPr marL="227013" indent="-227013">
              <a:lnSpc>
                <a:spcPct val="95000"/>
              </a:lnSpc>
              <a:spcBef>
                <a:spcPct val="0"/>
              </a:spcBef>
              <a:spcAft>
                <a:spcPts val="600"/>
              </a:spcAft>
            </a:pPr>
            <a:r>
              <a:rPr lang="en-US" altLang="en-US" sz="1600" dirty="0">
                <a:latin typeface="Myriad Pro" charset="0"/>
              </a:rPr>
              <a:t>Submit requests for DR and appeal within the prescribed timeframes, if needed.</a:t>
            </a:r>
          </a:p>
        </p:txBody>
      </p:sp>
      <p:sp>
        <p:nvSpPr>
          <p:cNvPr id="68612" name="Slide Number Placeholder 1">
            <a:extLst>
              <a:ext uri="{FF2B5EF4-FFF2-40B4-BE49-F238E27FC236}">
                <a16:creationId xmlns:a16="http://schemas.microsoft.com/office/drawing/2014/main" id="{2F34338D-C932-5B5E-DBF3-B98F1757EAF6}"/>
              </a:ext>
            </a:extLst>
          </p:cNvPr>
          <p:cNvSpPr>
            <a:spLocks noGrp="1"/>
          </p:cNvSpPr>
          <p:nvPr>
            <p:ph type="sldNum" sz="quarter" idx="12"/>
          </p:nvPr>
        </p:nvSpPr>
        <p:spPr bwMode="auto">
          <a:xfrm>
            <a:off x="8645525" y="6359525"/>
            <a:ext cx="3857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BF807EC7-6997-4E4D-BFF0-D92ED8558EC1}" type="slidenum">
              <a:rPr lang="en-US" altLang="en-US" sz="1200" smtClean="0">
                <a:solidFill>
                  <a:srgbClr val="000000"/>
                </a:solidFill>
                <a:latin typeface="Calibri" panose="020F0502020204030204" pitchFamily="34" charset="0"/>
              </a:rPr>
              <a:pPr eaLnBrk="0" hangingPunct="0">
                <a:spcBef>
                  <a:spcPct val="0"/>
                </a:spcBef>
                <a:buFontTx/>
                <a:buNone/>
              </a:pPr>
              <a:t>25</a:t>
            </a:fld>
            <a:endParaRPr lang="en-US" altLang="en-US" sz="1200">
              <a:solidFill>
                <a:srgbClr val="000000"/>
              </a:solidFill>
              <a:latin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8EFEF121-52B2-C2DF-759B-53546D96CC2B}"/>
              </a:ext>
            </a:extLst>
          </p:cNvPr>
          <p:cNvSpPr>
            <a:spLocks noGrp="1"/>
          </p:cNvSpPr>
          <p:nvPr>
            <p:ph type="title"/>
          </p:nvPr>
        </p:nvSpPr>
        <p:spPr>
          <a:xfrm>
            <a:off x="249238" y="2935288"/>
            <a:ext cx="8562975" cy="1244600"/>
          </a:xfrm>
        </p:spPr>
        <p:txBody>
          <a:bodyPr/>
          <a:lstStyle/>
          <a:p>
            <a:pPr eaLnBrk="1" hangingPunct="1"/>
            <a:r>
              <a:rPr lang="en-US" altLang="en-US" sz="3200">
                <a:latin typeface="Myriad Pro" charset="0"/>
              </a:rPr>
              <a:t>Differences Between </a:t>
            </a:r>
            <a:br>
              <a:rPr lang="en-US" altLang="en-US" sz="3200">
                <a:latin typeface="Myriad Pro" charset="0"/>
              </a:rPr>
            </a:br>
            <a:r>
              <a:rPr lang="en-US" altLang="en-US" sz="3200">
                <a:latin typeface="Myriad Pro" charset="0"/>
              </a:rPr>
              <a:t>RY 2023 and RY 2026 Cycles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5CB052A1-90B1-0C6E-772A-E592E3C8EB8A}"/>
              </a:ext>
            </a:extLst>
          </p:cNvPr>
          <p:cNvSpPr>
            <a:spLocks noGrp="1"/>
          </p:cNvSpPr>
          <p:nvPr>
            <p:ph type="title"/>
          </p:nvPr>
        </p:nvSpPr>
        <p:spPr/>
        <p:txBody>
          <a:bodyPr/>
          <a:lstStyle/>
          <a:p>
            <a:pPr eaLnBrk="1" hangingPunct="1"/>
            <a:r>
              <a:rPr lang="en-US" altLang="en-US"/>
              <a:t>SC Processes: New to Cycle 2</a:t>
            </a:r>
            <a:endParaRPr lang="en-US" altLang="en-US">
              <a:latin typeface="Myriad Pro" charset="0"/>
            </a:endParaRPr>
          </a:p>
        </p:txBody>
      </p:sp>
      <p:sp>
        <p:nvSpPr>
          <p:cNvPr id="71683" name="Slide Number Placeholder 1">
            <a:extLst>
              <a:ext uri="{FF2B5EF4-FFF2-40B4-BE49-F238E27FC236}">
                <a16:creationId xmlns:a16="http://schemas.microsoft.com/office/drawing/2014/main" id="{846D397F-6283-46A2-285C-C8E8D9D7BDDF}"/>
              </a:ext>
            </a:extLst>
          </p:cNvPr>
          <p:cNvSpPr>
            <a:spLocks noGrp="1"/>
          </p:cNvSpPr>
          <p:nvPr>
            <p:ph type="sldNum" sz="quarter" idx="12"/>
          </p:nvPr>
        </p:nvSpPr>
        <p:spPr bwMode="auto">
          <a:xfrm>
            <a:off x="8618538" y="6359525"/>
            <a:ext cx="4127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Tx/>
              <a:buNone/>
            </a:pPr>
            <a:r>
              <a:rPr lang="en-US" altLang="en-US" sz="1200">
                <a:solidFill>
                  <a:srgbClr val="000000"/>
                </a:solidFill>
                <a:latin typeface="Calibri" panose="020F0502020204030204" pitchFamily="34" charset="0"/>
                <a:ea typeface="ＭＳ Ｐゴシック" panose="020B0600070205080204" pitchFamily="34" charset="-128"/>
              </a:rPr>
              <a:t>26</a:t>
            </a:r>
          </a:p>
        </p:txBody>
      </p:sp>
      <p:sp>
        <p:nvSpPr>
          <p:cNvPr id="71684" name="Content Placeholder 1">
            <a:extLst>
              <a:ext uri="{FF2B5EF4-FFF2-40B4-BE49-F238E27FC236}">
                <a16:creationId xmlns:a16="http://schemas.microsoft.com/office/drawing/2014/main" id="{8C386C0B-9015-2EA6-B10F-F7448C8AE079}"/>
              </a:ext>
            </a:extLst>
          </p:cNvPr>
          <p:cNvSpPr>
            <a:spLocks noGrp="1"/>
          </p:cNvSpPr>
          <p:nvPr>
            <p:ph idx="1"/>
          </p:nvPr>
        </p:nvSpPr>
        <p:spPr>
          <a:xfrm>
            <a:off x="457200" y="1676400"/>
            <a:ext cx="8229600" cy="4705350"/>
          </a:xfrm>
        </p:spPr>
        <p:txBody>
          <a:bodyPr/>
          <a:lstStyle/>
          <a:p>
            <a:pPr marL="288925" indent="-288925">
              <a:lnSpc>
                <a:spcPct val="95000"/>
              </a:lnSpc>
              <a:spcBef>
                <a:spcPts val="0"/>
              </a:spcBef>
              <a:spcAft>
                <a:spcPts val="600"/>
              </a:spcAft>
              <a:defRPr/>
            </a:pPr>
            <a:r>
              <a:rPr lang="en-US" altLang="en-US" sz="2000" dirty="0">
                <a:latin typeface="Myriad Pro" charset="0"/>
              </a:rPr>
              <a:t>New field required in either the PERM+ universe submission or in the routine PERM details submission:</a:t>
            </a:r>
          </a:p>
          <a:p>
            <a:pPr marL="625475" lvl="1" algn="just">
              <a:spcBef>
                <a:spcPts val="0"/>
              </a:spcBef>
              <a:spcAft>
                <a:spcPts val="600"/>
              </a:spcAft>
              <a:defRPr/>
            </a:pPr>
            <a:r>
              <a:rPr lang="en-US" altLang="en-US" sz="1800" dirty="0">
                <a:latin typeface="Myriad Pro" charset="0"/>
              </a:rPr>
              <a:t>Capitation Reason Code</a:t>
            </a:r>
          </a:p>
          <a:p>
            <a:pPr marL="625475" lvl="1" algn="just">
              <a:spcBef>
                <a:spcPts val="0"/>
              </a:spcBef>
              <a:spcAft>
                <a:spcPts val="600"/>
              </a:spcAft>
              <a:defRPr/>
            </a:pPr>
            <a:r>
              <a:rPr lang="en-US" altLang="en-US" sz="1800" dirty="0">
                <a:latin typeface="Myriad Pro" charset="0"/>
              </a:rPr>
              <a:t>Federal Medical Assistance Percentage (FMAP) (optional but noting for awareness)</a:t>
            </a:r>
          </a:p>
          <a:p>
            <a:pPr marL="457200" lvl="1" indent="0" algn="just">
              <a:spcBef>
                <a:spcPts val="400"/>
              </a:spcBef>
              <a:buFont typeface="Arial" panose="020B0604020202020204" pitchFamily="34" charset="0"/>
              <a:buNone/>
              <a:defRPr/>
            </a:pPr>
            <a:endParaRPr lang="en-US" altLang="en-US" sz="1600" dirty="0">
              <a:latin typeface="Myriad Pro" charset="0"/>
            </a:endParaRPr>
          </a:p>
          <a:p>
            <a:pPr marL="914400" lvl="2" indent="0" algn="just">
              <a:spcBef>
                <a:spcPts val="400"/>
              </a:spcBef>
              <a:buFont typeface="Arial" panose="020B0604020202020204" pitchFamily="34" charset="0"/>
              <a:buNone/>
              <a:defRPr/>
            </a:pPr>
            <a:endParaRPr lang="en-US" altLang="en-US" sz="1400" dirty="0">
              <a:latin typeface="Myriad Pro"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8B3299EE-8A7E-E0A8-0887-9873EF32D93E}"/>
              </a:ext>
            </a:extLst>
          </p:cNvPr>
          <p:cNvSpPr>
            <a:spLocks noGrp="1"/>
          </p:cNvSpPr>
          <p:nvPr>
            <p:ph type="title"/>
          </p:nvPr>
        </p:nvSpPr>
        <p:spPr/>
        <p:txBody>
          <a:bodyPr/>
          <a:lstStyle/>
          <a:p>
            <a:pPr eaLnBrk="1" hangingPunct="1"/>
            <a:r>
              <a:rPr lang="en-US" altLang="en-US"/>
              <a:t>RC Processes: New to Cycle 2</a:t>
            </a:r>
            <a:endParaRPr lang="en-US" altLang="en-US">
              <a:latin typeface="Myriad Pro" charset="0"/>
            </a:endParaRPr>
          </a:p>
        </p:txBody>
      </p:sp>
      <p:sp>
        <p:nvSpPr>
          <p:cNvPr id="73731" name="Slide Number Placeholder 1">
            <a:extLst>
              <a:ext uri="{FF2B5EF4-FFF2-40B4-BE49-F238E27FC236}">
                <a16:creationId xmlns:a16="http://schemas.microsoft.com/office/drawing/2014/main" id="{55D91B2F-E97B-7F3C-D306-40655209BB2F}"/>
              </a:ext>
            </a:extLst>
          </p:cNvPr>
          <p:cNvSpPr>
            <a:spLocks noGrp="1"/>
          </p:cNvSpPr>
          <p:nvPr>
            <p:ph type="sldNum" sz="quarter" idx="12"/>
          </p:nvPr>
        </p:nvSpPr>
        <p:spPr bwMode="auto">
          <a:xfrm>
            <a:off x="8672513" y="6359525"/>
            <a:ext cx="3587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Tx/>
              <a:buNone/>
            </a:pPr>
            <a:fld id="{131F89BF-6A57-4607-B9C3-2C97A7C14F9F}" type="slidenum">
              <a:rPr lang="en-US" altLang="en-US" sz="1200" smtClean="0">
                <a:solidFill>
                  <a:srgbClr val="000000"/>
                </a:solidFill>
                <a:latin typeface="Calibri" panose="020F0502020204030204" pitchFamily="34" charset="0"/>
                <a:ea typeface="ＭＳ Ｐゴシック" panose="020B0600070205080204" pitchFamily="34" charset="-128"/>
              </a:rPr>
              <a:pPr>
                <a:spcBef>
                  <a:spcPct val="0"/>
                </a:spcBef>
                <a:buFontTx/>
                <a:buNone/>
              </a:pPr>
              <a:t>28</a:t>
            </a:fld>
            <a:endParaRPr lang="en-US" altLang="en-US" sz="1200">
              <a:solidFill>
                <a:srgbClr val="000000"/>
              </a:solidFill>
              <a:latin typeface="Calibri" panose="020F0502020204030204" pitchFamily="34" charset="0"/>
              <a:ea typeface="ＭＳ Ｐゴシック" panose="020B0600070205080204" pitchFamily="34" charset="-128"/>
            </a:endParaRPr>
          </a:p>
        </p:txBody>
      </p:sp>
      <p:sp>
        <p:nvSpPr>
          <p:cNvPr id="73732" name="Content Placeholder 1">
            <a:extLst>
              <a:ext uri="{FF2B5EF4-FFF2-40B4-BE49-F238E27FC236}">
                <a16:creationId xmlns:a16="http://schemas.microsoft.com/office/drawing/2014/main" id="{6C5F65E1-66F0-B5C2-C7CD-29D9B80E4312}"/>
              </a:ext>
            </a:extLst>
          </p:cNvPr>
          <p:cNvSpPr>
            <a:spLocks noGrp="1"/>
          </p:cNvSpPr>
          <p:nvPr>
            <p:ph idx="1"/>
          </p:nvPr>
        </p:nvSpPr>
        <p:spPr>
          <a:xfrm>
            <a:off x="323850" y="1676400"/>
            <a:ext cx="8496300" cy="4683125"/>
          </a:xfrm>
        </p:spPr>
        <p:txBody>
          <a:bodyPr/>
          <a:lstStyle/>
          <a:p>
            <a:pPr marL="227013" indent="-227013">
              <a:lnSpc>
                <a:spcPct val="95000"/>
              </a:lnSpc>
              <a:spcBef>
                <a:spcPct val="0"/>
              </a:spcBef>
              <a:spcAft>
                <a:spcPts val="600"/>
              </a:spcAft>
              <a:defRPr/>
            </a:pPr>
            <a:r>
              <a:rPr lang="en-US" altLang="en-US" sz="1800" dirty="0">
                <a:solidFill>
                  <a:schemeClr val="tx1">
                    <a:lumMod val="95000"/>
                    <a:lumOff val="5000"/>
                  </a:schemeClr>
                </a:solidFill>
                <a:latin typeface="Myriad Pro" charset="0"/>
              </a:rPr>
              <a:t>Earlier focus on system access, training, and privacy/security training.</a:t>
            </a:r>
            <a:endParaRPr lang="en-US" altLang="en-US" sz="1600" dirty="0">
              <a:solidFill>
                <a:schemeClr val="tx1">
                  <a:lumMod val="95000"/>
                  <a:lumOff val="5000"/>
                </a:schemeClr>
              </a:solidFill>
              <a:latin typeface="Myriad Pro"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B8E2A96C-D4D4-A7F6-91BC-D40247F8D6B1}"/>
              </a:ext>
            </a:extLst>
          </p:cNvPr>
          <p:cNvSpPr>
            <a:spLocks noGrp="1"/>
          </p:cNvSpPr>
          <p:nvPr>
            <p:ph type="title"/>
          </p:nvPr>
        </p:nvSpPr>
        <p:spPr>
          <a:xfrm>
            <a:off x="457200" y="2935288"/>
            <a:ext cx="8229600" cy="1143000"/>
          </a:xfrm>
        </p:spPr>
        <p:txBody>
          <a:bodyPr/>
          <a:lstStyle/>
          <a:p>
            <a:pPr eaLnBrk="1" hangingPunct="1"/>
            <a:r>
              <a:rPr lang="en-US" altLang="en-US">
                <a:latin typeface="Myriad Pro" charset="0"/>
              </a:rPr>
              <a:t>PERM Overview</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CB58116A-FB75-5B0B-C462-A2EDD09A259C}"/>
              </a:ext>
            </a:extLst>
          </p:cNvPr>
          <p:cNvSpPr>
            <a:spLocks noGrp="1"/>
          </p:cNvSpPr>
          <p:nvPr>
            <p:ph type="title"/>
          </p:nvPr>
        </p:nvSpPr>
        <p:spPr/>
        <p:txBody>
          <a:bodyPr/>
          <a:lstStyle/>
          <a:p>
            <a:pPr eaLnBrk="1" hangingPunct="1"/>
            <a:r>
              <a:rPr lang="en-US" altLang="en-US"/>
              <a:t>RC Processes: New to Cycle 2 (cont’d)</a:t>
            </a:r>
            <a:endParaRPr lang="en-US" altLang="en-US">
              <a:latin typeface="Myriad Pro" charset="0"/>
            </a:endParaRPr>
          </a:p>
        </p:txBody>
      </p:sp>
      <p:sp>
        <p:nvSpPr>
          <p:cNvPr id="75779" name="Slide Number Placeholder 1">
            <a:extLst>
              <a:ext uri="{FF2B5EF4-FFF2-40B4-BE49-F238E27FC236}">
                <a16:creationId xmlns:a16="http://schemas.microsoft.com/office/drawing/2014/main" id="{C89B5135-9A42-45B3-4B14-91796FB94D06}"/>
              </a:ext>
            </a:extLst>
          </p:cNvPr>
          <p:cNvSpPr>
            <a:spLocks noGrp="1"/>
          </p:cNvSpPr>
          <p:nvPr>
            <p:ph type="sldNum" sz="quarter" idx="12"/>
          </p:nvPr>
        </p:nvSpPr>
        <p:spPr bwMode="auto">
          <a:xfrm>
            <a:off x="8628063" y="6359525"/>
            <a:ext cx="4032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Tx/>
              <a:buNone/>
            </a:pPr>
            <a:fld id="{C94B3FEB-E711-45B4-AE09-CA8B87C43142}" type="slidenum">
              <a:rPr lang="en-US" altLang="en-US" sz="1200" smtClean="0">
                <a:solidFill>
                  <a:srgbClr val="000000"/>
                </a:solidFill>
                <a:latin typeface="Calibri" panose="020F0502020204030204" pitchFamily="34" charset="0"/>
                <a:ea typeface="ＭＳ Ｐゴシック" panose="020B0600070205080204" pitchFamily="34" charset="-128"/>
              </a:rPr>
              <a:pPr>
                <a:spcBef>
                  <a:spcPct val="0"/>
                </a:spcBef>
                <a:buFontTx/>
                <a:buNone/>
              </a:pPr>
              <a:t>29</a:t>
            </a:fld>
            <a:endParaRPr lang="en-US" altLang="en-US" sz="1200">
              <a:solidFill>
                <a:srgbClr val="000000"/>
              </a:solidFill>
              <a:latin typeface="Calibri" panose="020F0502020204030204" pitchFamily="34" charset="0"/>
              <a:ea typeface="ＭＳ Ｐゴシック" panose="020B0600070205080204" pitchFamily="34" charset="-128"/>
            </a:endParaRPr>
          </a:p>
        </p:txBody>
      </p:sp>
      <p:sp>
        <p:nvSpPr>
          <p:cNvPr id="75780" name="Content Placeholder 1">
            <a:extLst>
              <a:ext uri="{FF2B5EF4-FFF2-40B4-BE49-F238E27FC236}">
                <a16:creationId xmlns:a16="http://schemas.microsoft.com/office/drawing/2014/main" id="{A0627781-E5BE-207A-67DC-EDA91EC8A6B7}"/>
              </a:ext>
            </a:extLst>
          </p:cNvPr>
          <p:cNvSpPr>
            <a:spLocks noGrp="1"/>
          </p:cNvSpPr>
          <p:nvPr>
            <p:ph idx="1"/>
          </p:nvPr>
        </p:nvSpPr>
        <p:spPr>
          <a:xfrm>
            <a:off x="323850" y="1676400"/>
            <a:ext cx="8496300" cy="4683125"/>
          </a:xfrm>
        </p:spPr>
        <p:txBody>
          <a:bodyPr/>
          <a:lstStyle/>
          <a:p>
            <a:pPr marL="227013" indent="-227013">
              <a:lnSpc>
                <a:spcPct val="95000"/>
              </a:lnSpc>
              <a:spcBef>
                <a:spcPct val="0"/>
              </a:spcBef>
              <a:spcAft>
                <a:spcPts val="600"/>
              </a:spcAft>
              <a:defRPr/>
            </a:pPr>
            <a:r>
              <a:rPr lang="en-US" altLang="en-US" sz="1800" dirty="0">
                <a:latin typeface="Myriad Pro" charset="0"/>
              </a:rPr>
              <a:t>New state Educational Resources available under the Tools menu in SMERF:</a:t>
            </a:r>
          </a:p>
          <a:p>
            <a:pPr marL="461963" lvl="1" indent="-230188">
              <a:lnSpc>
                <a:spcPct val="95000"/>
              </a:lnSpc>
              <a:spcBef>
                <a:spcPct val="0"/>
              </a:spcBef>
              <a:spcAft>
                <a:spcPts val="1800"/>
              </a:spcAft>
              <a:defRPr/>
            </a:pPr>
            <a:r>
              <a:rPr lang="en-US" altLang="en-US" sz="1600" dirty="0">
                <a:latin typeface="Myriad Pro" charset="0"/>
              </a:rPr>
              <a:t>Fast Fact guides on a variety of subjects: state report on MR missing documentation, state role in MR, overview of MR process, MR documentation for physician visits in nursing facilities, etc. </a:t>
            </a:r>
          </a:p>
          <a:p>
            <a:pPr marL="227013" indent="-227013">
              <a:lnSpc>
                <a:spcPct val="95000"/>
              </a:lnSpc>
              <a:spcBef>
                <a:spcPct val="0"/>
              </a:spcBef>
              <a:spcAft>
                <a:spcPts val="600"/>
              </a:spcAft>
              <a:defRPr/>
            </a:pPr>
            <a:r>
              <a:rPr lang="en-US" altLang="en-US" sz="1800" dirty="0">
                <a:latin typeface="Myriad Pro" charset="0"/>
              </a:rPr>
              <a:t>New MR missing documentation Errors (MR1/MR2) report developed so states can easily and efficiently identify all MR1 and MR2 errors in the SMERF system. </a:t>
            </a:r>
          </a:p>
          <a:p>
            <a:pPr marL="0" indent="0">
              <a:lnSpc>
                <a:spcPct val="95000"/>
              </a:lnSpc>
              <a:spcBef>
                <a:spcPct val="0"/>
              </a:spcBef>
              <a:spcAft>
                <a:spcPts val="600"/>
              </a:spcAft>
              <a:buFont typeface="Arial" panose="020B0604020202020204" pitchFamily="34" charset="0"/>
              <a:buNone/>
              <a:defRPr/>
            </a:pPr>
            <a:r>
              <a:rPr lang="en-US" altLang="en-US" sz="1800" dirty="0">
                <a:latin typeface="Myriad Pro" charset="0"/>
              </a:rPr>
              <a:t> </a:t>
            </a:r>
          </a:p>
          <a:p>
            <a:pPr marL="227013" indent="-227013">
              <a:lnSpc>
                <a:spcPct val="95000"/>
              </a:lnSpc>
              <a:spcBef>
                <a:spcPct val="0"/>
              </a:spcBef>
              <a:spcAft>
                <a:spcPts val="600"/>
              </a:spcAft>
              <a:defRPr/>
            </a:pPr>
            <a:r>
              <a:rPr lang="en-US" altLang="en-US" sz="1800" dirty="0">
                <a:latin typeface="Myriad Pro" charset="0"/>
              </a:rPr>
              <a:t>Updates to the SMERF Medical Record Requests Status to provide additional details on records status. The new features will be covered in depth during SMERF overview trainings.</a:t>
            </a:r>
          </a:p>
          <a:p>
            <a:pPr marL="231775" lvl="1" indent="0">
              <a:lnSpc>
                <a:spcPct val="95000"/>
              </a:lnSpc>
              <a:spcBef>
                <a:spcPct val="0"/>
              </a:spcBef>
              <a:spcAft>
                <a:spcPts val="600"/>
              </a:spcAft>
              <a:buFont typeface="Arial" panose="020B0604020202020204" pitchFamily="34" charset="0"/>
              <a:buNone/>
              <a:defRPr/>
            </a:pPr>
            <a:endParaRPr lang="fr-FR" altLang="en-US" sz="1400" dirty="0">
              <a:latin typeface="Myriad Pro" charset="0"/>
            </a:endParaRPr>
          </a:p>
          <a:p>
            <a:pPr marL="227013" indent="-227013">
              <a:lnSpc>
                <a:spcPct val="95000"/>
              </a:lnSpc>
              <a:spcBef>
                <a:spcPct val="0"/>
              </a:spcBef>
              <a:spcAft>
                <a:spcPts val="600"/>
              </a:spcAft>
              <a:defRPr/>
            </a:pPr>
            <a:r>
              <a:rPr lang="en-US" altLang="en-US" sz="1800" dirty="0">
                <a:latin typeface="Myriad Pro" charset="0"/>
              </a:rPr>
              <a:t>New mailbox dedicated to provider inquiries for MRR is listed on the MRR letters. No medical records, protected health information (PHI), and/or personally identifiable information (PII) should be sent to this address -</a:t>
            </a:r>
          </a:p>
          <a:p>
            <a:pPr marL="461963" lvl="1" indent="-230188">
              <a:lnSpc>
                <a:spcPct val="95000"/>
              </a:lnSpc>
              <a:spcBef>
                <a:spcPct val="0"/>
              </a:spcBef>
              <a:spcAft>
                <a:spcPts val="1500"/>
              </a:spcAft>
              <a:defRPr/>
            </a:pPr>
            <a:r>
              <a:rPr lang="en-US" altLang="en-US" sz="1600" dirty="0">
                <a:latin typeface="Myriad Pro" charset="0"/>
              </a:rPr>
              <a:t>PERMRC_ProviderInquiries@empower.ai</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EF264F59-58A8-E393-ADD8-E43F6CD3121E}"/>
              </a:ext>
            </a:extLst>
          </p:cNvPr>
          <p:cNvSpPr>
            <a:spLocks noGrp="1"/>
          </p:cNvSpPr>
          <p:nvPr>
            <p:ph type="title"/>
          </p:nvPr>
        </p:nvSpPr>
        <p:spPr/>
        <p:txBody>
          <a:bodyPr/>
          <a:lstStyle/>
          <a:p>
            <a:pPr eaLnBrk="1" hangingPunct="1"/>
            <a:r>
              <a:rPr lang="en-US" altLang="en-US"/>
              <a:t>ERC Processes: New to Cycle 2</a:t>
            </a:r>
            <a:endParaRPr lang="en-US" altLang="en-US">
              <a:latin typeface="Myriad Pro" charset="0"/>
            </a:endParaRPr>
          </a:p>
        </p:txBody>
      </p:sp>
      <p:sp>
        <p:nvSpPr>
          <p:cNvPr id="77827" name="Slide Number Placeholder 1">
            <a:extLst>
              <a:ext uri="{FF2B5EF4-FFF2-40B4-BE49-F238E27FC236}">
                <a16:creationId xmlns:a16="http://schemas.microsoft.com/office/drawing/2014/main" id="{5D4E5660-74EF-2638-0B52-22CEFDD748F6}"/>
              </a:ext>
            </a:extLst>
          </p:cNvPr>
          <p:cNvSpPr>
            <a:spLocks noGrp="1"/>
          </p:cNvSpPr>
          <p:nvPr>
            <p:ph type="sldNum" sz="quarter" idx="12"/>
          </p:nvPr>
        </p:nvSpPr>
        <p:spPr bwMode="auto">
          <a:xfrm>
            <a:off x="8655050" y="6359525"/>
            <a:ext cx="3762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Tx/>
              <a:buNone/>
            </a:pPr>
            <a:fld id="{F3937D02-4BA3-4BDD-8974-4A47194F85BB}" type="slidenum">
              <a:rPr lang="en-US" altLang="en-US" sz="1200" smtClean="0">
                <a:solidFill>
                  <a:srgbClr val="000000"/>
                </a:solidFill>
                <a:latin typeface="Calibri" panose="020F0502020204030204" pitchFamily="34" charset="0"/>
                <a:ea typeface="ＭＳ Ｐゴシック" panose="020B0600070205080204" pitchFamily="34" charset="-128"/>
              </a:rPr>
              <a:pPr>
                <a:spcBef>
                  <a:spcPct val="0"/>
                </a:spcBef>
                <a:buFontTx/>
                <a:buNone/>
              </a:pPr>
              <a:t>30</a:t>
            </a:fld>
            <a:endParaRPr lang="en-US" altLang="en-US" sz="1200">
              <a:solidFill>
                <a:srgbClr val="000000"/>
              </a:solidFill>
              <a:latin typeface="Calibri" panose="020F0502020204030204" pitchFamily="34" charset="0"/>
              <a:ea typeface="ＭＳ Ｐゴシック" panose="020B0600070205080204" pitchFamily="34" charset="-128"/>
            </a:endParaRPr>
          </a:p>
        </p:txBody>
      </p:sp>
      <p:sp>
        <p:nvSpPr>
          <p:cNvPr id="77828" name="Content Placeholder 1">
            <a:extLst>
              <a:ext uri="{FF2B5EF4-FFF2-40B4-BE49-F238E27FC236}">
                <a16:creationId xmlns:a16="http://schemas.microsoft.com/office/drawing/2014/main" id="{9D39A91B-835C-605D-EAB0-236811444DA6}"/>
              </a:ext>
            </a:extLst>
          </p:cNvPr>
          <p:cNvSpPr>
            <a:spLocks noGrp="1"/>
          </p:cNvSpPr>
          <p:nvPr>
            <p:ph idx="1"/>
          </p:nvPr>
        </p:nvSpPr>
        <p:spPr>
          <a:xfrm>
            <a:off x="350838" y="1676400"/>
            <a:ext cx="8442325" cy="4968875"/>
          </a:xfrm>
        </p:spPr>
        <p:txBody>
          <a:bodyPr/>
          <a:lstStyle/>
          <a:p>
            <a:pPr marL="226695" indent="-226695">
              <a:lnSpc>
                <a:spcPct val="95000"/>
              </a:lnSpc>
              <a:spcBef>
                <a:spcPct val="0"/>
              </a:spcBef>
              <a:spcAft>
                <a:spcPts val="600"/>
              </a:spcAft>
              <a:defRPr/>
            </a:pPr>
            <a:r>
              <a:rPr lang="en-US" altLang="en-US" sz="1200" dirty="0">
                <a:latin typeface="Myriad Pro"/>
              </a:rPr>
              <a:t>Error Codes and Qualifiers:</a:t>
            </a:r>
            <a:endParaRPr lang="en-US" sz="1200" dirty="0">
              <a:latin typeface="Myriad Pro"/>
            </a:endParaRPr>
          </a:p>
          <a:p>
            <a:pPr marL="461645" lvl="1" indent="-229870">
              <a:lnSpc>
                <a:spcPct val="95000"/>
              </a:lnSpc>
              <a:spcBef>
                <a:spcPct val="0"/>
              </a:spcBef>
              <a:spcAft>
                <a:spcPts val="1200"/>
              </a:spcAft>
              <a:defRPr/>
            </a:pPr>
            <a:r>
              <a:rPr lang="en-US" altLang="en-US" sz="1200" dirty="0">
                <a:latin typeface="Myriad Pro"/>
              </a:rPr>
              <a:t>The ERC will use updated error codes and qualifiers for the review findings. The ERC expects only minor changes from the RY 2023 error codes and qualifiers. </a:t>
            </a:r>
            <a:endParaRPr lang="en-US" altLang="en-US" sz="1200" dirty="0">
              <a:latin typeface="Myriad Pro" charset="0"/>
            </a:endParaRPr>
          </a:p>
          <a:p>
            <a:pPr marL="226695" indent="-226695">
              <a:lnSpc>
                <a:spcPct val="95000"/>
              </a:lnSpc>
              <a:spcBef>
                <a:spcPct val="0"/>
              </a:spcBef>
              <a:spcAft>
                <a:spcPts val="600"/>
              </a:spcAft>
              <a:defRPr/>
            </a:pPr>
            <a:r>
              <a:rPr lang="en-US" altLang="en-US" sz="1200" dirty="0">
                <a:latin typeface="Myriad Pro"/>
              </a:rPr>
              <a:t>Ongoing Documentation Submission:</a:t>
            </a:r>
            <a:endParaRPr lang="en-US" sz="1200" dirty="0">
              <a:latin typeface="Myriad Pro"/>
            </a:endParaRPr>
          </a:p>
          <a:p>
            <a:pPr marL="461645" lvl="1" indent="-229870">
              <a:lnSpc>
                <a:spcPct val="95000"/>
              </a:lnSpc>
              <a:spcBef>
                <a:spcPct val="0"/>
              </a:spcBef>
              <a:spcAft>
                <a:spcPts val="600"/>
              </a:spcAft>
              <a:defRPr/>
            </a:pPr>
            <a:r>
              <a:rPr lang="en-US" altLang="en-US" sz="1200" dirty="0">
                <a:latin typeface="Myriad Pro"/>
              </a:rPr>
              <a:t>As we did in RY23, the ERC will accept additional documentation until the end of the cycle for cases with missing and insufficient documentation errors.</a:t>
            </a:r>
            <a:endParaRPr lang="en-US" altLang="en-US" sz="1200" strike="sngStrike" dirty="0">
              <a:latin typeface="Myriad Pro"/>
            </a:endParaRPr>
          </a:p>
          <a:p>
            <a:pPr marL="687070" lvl="2" algn="just">
              <a:lnSpc>
                <a:spcPct val="95000"/>
              </a:lnSpc>
              <a:spcBef>
                <a:spcPct val="0"/>
              </a:spcBef>
              <a:spcAft>
                <a:spcPts val="600"/>
              </a:spcAft>
              <a:defRPr/>
            </a:pPr>
            <a:r>
              <a:rPr lang="en-US" altLang="en-US" sz="1200" dirty="0">
                <a:latin typeface="Myriad Pro"/>
              </a:rPr>
              <a:t>States will continue to have 30 calendar days to submit documentation.</a:t>
            </a:r>
          </a:p>
          <a:p>
            <a:pPr marL="687070" lvl="2" algn="just">
              <a:lnSpc>
                <a:spcPct val="95000"/>
              </a:lnSpc>
              <a:spcBef>
                <a:spcPct val="0"/>
              </a:spcBef>
              <a:spcAft>
                <a:spcPts val="1200"/>
              </a:spcAft>
              <a:defRPr/>
            </a:pPr>
            <a:r>
              <a:rPr lang="en-US" altLang="en-US" sz="1200" dirty="0">
                <a:latin typeface="Myriad Pro"/>
              </a:rPr>
              <a:t>If the state has not responded within 30 days, the ERC will move forward with completing our case review.</a:t>
            </a:r>
          </a:p>
          <a:p>
            <a:pPr marL="687070" lvl="2" algn="just">
              <a:lnSpc>
                <a:spcPct val="95000"/>
              </a:lnSpc>
              <a:spcBef>
                <a:spcPct val="0"/>
              </a:spcBef>
              <a:spcAft>
                <a:spcPts val="1200"/>
              </a:spcAft>
              <a:defRPr/>
            </a:pPr>
            <a:r>
              <a:rPr lang="en-US" altLang="en-US" sz="1200" dirty="0">
                <a:latin typeface="Myriad Pro"/>
              </a:rPr>
              <a:t>Documentation to address ER1, ER2 and ER3 errors will be accepted until cycle cut-off. </a:t>
            </a:r>
            <a:endParaRPr lang="en-US" altLang="en-US" sz="1200" dirty="0">
              <a:latin typeface="Myriad Pro" charset="0"/>
            </a:endParaRPr>
          </a:p>
          <a:p>
            <a:pPr marL="226695" indent="-226695">
              <a:lnSpc>
                <a:spcPct val="95000"/>
              </a:lnSpc>
              <a:spcBef>
                <a:spcPct val="0"/>
              </a:spcBef>
              <a:spcAft>
                <a:spcPts val="600"/>
              </a:spcAft>
              <a:defRPr/>
            </a:pPr>
            <a:r>
              <a:rPr lang="en-US" altLang="en-US" sz="1200" dirty="0">
                <a:latin typeface="Myriad Pro"/>
              </a:rPr>
              <a:t>Independent Verification</a:t>
            </a:r>
          </a:p>
          <a:p>
            <a:pPr marL="461645" lvl="1" indent="-229870">
              <a:lnSpc>
                <a:spcPct val="95000"/>
              </a:lnSpc>
              <a:spcBef>
                <a:spcPct val="0"/>
              </a:spcBef>
              <a:spcAft>
                <a:spcPts val="1200"/>
              </a:spcAft>
              <a:defRPr/>
            </a:pPr>
            <a:r>
              <a:rPr lang="en-US" altLang="en-US" sz="1200" dirty="0">
                <a:latin typeface="Myriad Pro"/>
              </a:rPr>
              <a:t>In addition to the ADR process, the ERC will accept additional information and verifications to independently verify the eligibility of the beneficiary. The ERC will look for any information that supports beneficiary eligibility despite the state not maintaining documentation of verification. </a:t>
            </a:r>
            <a:endParaRPr lang="en-US" altLang="en-US" sz="1200" dirty="0">
              <a:latin typeface="Myriad Pro" charset="0"/>
            </a:endParaRPr>
          </a:p>
          <a:p>
            <a:pPr marL="226695" indent="-226695">
              <a:lnSpc>
                <a:spcPct val="95000"/>
              </a:lnSpc>
              <a:spcBef>
                <a:spcPct val="0"/>
              </a:spcBef>
              <a:spcAft>
                <a:spcPts val="600"/>
              </a:spcAft>
              <a:defRPr/>
            </a:pPr>
            <a:r>
              <a:rPr lang="en-US" altLang="en-US" sz="1200" dirty="0">
                <a:latin typeface="Myriad Pro"/>
              </a:rPr>
              <a:t>COVID-19 Public Health Emergency Unwinding Period</a:t>
            </a:r>
          </a:p>
          <a:p>
            <a:pPr marL="461645" lvl="1" indent="-229870">
              <a:lnSpc>
                <a:spcPct val="95000"/>
              </a:lnSpc>
              <a:spcBef>
                <a:spcPct val="0"/>
              </a:spcBef>
              <a:spcAft>
                <a:spcPts val="600"/>
              </a:spcAft>
              <a:defRPr/>
            </a:pPr>
            <a:r>
              <a:rPr lang="en-US" altLang="en-US" sz="1200" dirty="0">
                <a:latin typeface="Myriad Pro"/>
              </a:rPr>
              <a:t> The ERC will apply any States’ processes for “unwinding” from the continuous eligibility condition of the PHE including unwinding SPAs, waivers and other CMS-approved flexibilities to our reviews when appropriate and if they apply to case actions under review. </a:t>
            </a:r>
            <a:endParaRPr lang="en-US" altLang="en-US" sz="1200" dirty="0">
              <a:latin typeface="Myriad Pro" charset="0"/>
            </a:endParaRPr>
          </a:p>
          <a:p>
            <a:pPr marL="461645" lvl="1" indent="-229870">
              <a:lnSpc>
                <a:spcPct val="95000"/>
              </a:lnSpc>
              <a:spcBef>
                <a:spcPct val="0"/>
              </a:spcBef>
              <a:spcAft>
                <a:spcPts val="1800"/>
              </a:spcAft>
              <a:defRPr/>
            </a:pPr>
            <a:r>
              <a:rPr lang="en-US" altLang="en-US" sz="1200" dirty="0">
                <a:latin typeface="Myriad Pro"/>
              </a:rPr>
              <a:t>The ERC will work with the state to gather and understand any policy or process changes prior to beginning reviews. The ERC will provide the state with a pre-populated COVID-19 questionnaire for state review and approval as part of the Eligibility Intake Process. </a:t>
            </a:r>
            <a:endParaRPr lang="en-US" altLang="en-US" sz="1200" dirty="0">
              <a:latin typeface="Myriad Pro"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D3B13F8E-3B33-36A8-5F57-C8D9F5ED425D}"/>
              </a:ext>
            </a:extLst>
          </p:cNvPr>
          <p:cNvSpPr>
            <a:spLocks noGrp="1"/>
          </p:cNvSpPr>
          <p:nvPr>
            <p:ph type="title"/>
          </p:nvPr>
        </p:nvSpPr>
        <p:spPr>
          <a:xfrm>
            <a:off x="249238" y="2935288"/>
            <a:ext cx="8562975" cy="1244600"/>
          </a:xfrm>
        </p:spPr>
        <p:txBody>
          <a:bodyPr/>
          <a:lstStyle/>
          <a:p>
            <a:pPr eaLnBrk="1" hangingPunct="1"/>
            <a:r>
              <a:rPr lang="en-US" altLang="en-US" sz="3200">
                <a:latin typeface="Myriad Pro" charset="0"/>
              </a:rPr>
              <a:t>SC Process Details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C4E25667-790F-F125-7208-83003E8F029B}"/>
              </a:ext>
            </a:extLst>
          </p:cNvPr>
          <p:cNvSpPr>
            <a:spLocks noGrp="1"/>
          </p:cNvSpPr>
          <p:nvPr>
            <p:ph type="title"/>
          </p:nvPr>
        </p:nvSpPr>
        <p:spPr/>
        <p:txBody>
          <a:bodyPr/>
          <a:lstStyle/>
          <a:p>
            <a:r>
              <a:rPr lang="en-US" altLang="en-US"/>
              <a:t>SC: Universe Collection and Sampling</a:t>
            </a:r>
          </a:p>
        </p:txBody>
      </p:sp>
      <p:sp>
        <p:nvSpPr>
          <p:cNvPr id="80899" name="Slide Number Placeholder 3">
            <a:extLst>
              <a:ext uri="{FF2B5EF4-FFF2-40B4-BE49-F238E27FC236}">
                <a16:creationId xmlns:a16="http://schemas.microsoft.com/office/drawing/2014/main" id="{CE86EE00-A800-3799-668B-81307EF48BAF}"/>
              </a:ext>
            </a:extLst>
          </p:cNvPr>
          <p:cNvSpPr>
            <a:spLocks noGrp="1" noChangeArrowheads="1"/>
          </p:cNvSpPr>
          <p:nvPr>
            <p:ph type="sldNum" sz="quarter" idx="12"/>
          </p:nvPr>
        </p:nvSpPr>
        <p:spPr bwMode="auto">
          <a:xfrm>
            <a:off x="8655050" y="6359525"/>
            <a:ext cx="3762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Tx/>
              <a:buNone/>
            </a:pPr>
            <a:fld id="{F1C5C180-455B-4D7C-9A4A-886B2DA7BEFC}" type="slidenum">
              <a:rPr lang="en-US" altLang="en-US" sz="1200" smtClean="0">
                <a:solidFill>
                  <a:srgbClr val="000000"/>
                </a:solidFill>
                <a:latin typeface="Calibri" panose="020F0502020204030204" pitchFamily="34" charset="0"/>
              </a:rPr>
              <a:pPr>
                <a:spcBef>
                  <a:spcPct val="0"/>
                </a:spcBef>
                <a:buFontTx/>
                <a:buNone/>
              </a:pPr>
              <a:t>32</a:t>
            </a:fld>
            <a:endParaRPr lang="en-US" altLang="en-US" sz="1200">
              <a:solidFill>
                <a:srgbClr val="000000"/>
              </a:solidFill>
              <a:latin typeface="Calibri" panose="020F0502020204030204" pitchFamily="34" charset="0"/>
            </a:endParaRPr>
          </a:p>
        </p:txBody>
      </p:sp>
      <p:pic>
        <p:nvPicPr>
          <p:cNvPr id="80900" name="Picture 2" descr="For routine PERM, the states/district/territory develops a complete PERM universe and populates the sample details, The SC performs quality reviews, selects the samples, and collect details. The SC sends completed sample and detail files to the RC and ERC. For PERM+ states - the states/district/territory sends ‘raw’ data files for the SC that include claims, beneficiary, and provider files. The SC develops the PERM-compliant universes, performs quality review, selects samples, and merges the details. The SC sends completed sample and detail files to the RC and ERC. ">
            <a:extLst>
              <a:ext uri="{FF2B5EF4-FFF2-40B4-BE49-F238E27FC236}">
                <a16:creationId xmlns:a16="http://schemas.microsoft.com/office/drawing/2014/main" id="{736DEAE7-D3CB-D404-2CF0-93C22616E0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63" y="1838325"/>
            <a:ext cx="857567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TextBox 1">
            <a:extLst>
              <a:ext uri="{FF2B5EF4-FFF2-40B4-BE49-F238E27FC236}">
                <a16:creationId xmlns:a16="http://schemas.microsoft.com/office/drawing/2014/main" id="{B3BE2FAC-A09E-1372-0BBF-C6D3B41ADD49}"/>
              </a:ext>
            </a:extLst>
          </p:cNvPr>
          <p:cNvSpPr txBox="1">
            <a:spLocks noChangeArrowheads="1"/>
          </p:cNvSpPr>
          <p:nvPr/>
        </p:nvSpPr>
        <p:spPr bwMode="auto">
          <a:xfrm>
            <a:off x="1704975" y="2517775"/>
            <a:ext cx="1490663" cy="460375"/>
          </a:xfrm>
          <a:prstGeom prst="rect">
            <a:avLst/>
          </a:prstGeom>
          <a:solidFill>
            <a:srgbClr val="A1BE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lgn="ctr">
              <a:spcBef>
                <a:spcPct val="0"/>
              </a:spcBef>
              <a:buFontTx/>
              <a:buNone/>
            </a:pPr>
            <a:r>
              <a:rPr lang="en-US" altLang="en-US" sz="2400" b="1">
                <a:latin typeface="Arial" panose="020B0604020202020204" pitchFamily="34" charset="0"/>
                <a:cs typeface="Arial" panose="020B0604020202020204" pitchFamily="34" charset="0"/>
              </a:rPr>
              <a:t>State</a:t>
            </a:r>
          </a:p>
        </p:txBody>
      </p:sp>
      <p:sp>
        <p:nvSpPr>
          <p:cNvPr id="80902" name="TextBox 2">
            <a:extLst>
              <a:ext uri="{FF2B5EF4-FFF2-40B4-BE49-F238E27FC236}">
                <a16:creationId xmlns:a16="http://schemas.microsoft.com/office/drawing/2014/main" id="{5DE3B2DF-630B-04D5-0242-2A37DCE555CA}"/>
              </a:ext>
            </a:extLst>
          </p:cNvPr>
          <p:cNvSpPr txBox="1">
            <a:spLocks noChangeArrowheads="1"/>
          </p:cNvSpPr>
          <p:nvPr/>
        </p:nvSpPr>
        <p:spPr bwMode="auto">
          <a:xfrm>
            <a:off x="1333500" y="4949825"/>
            <a:ext cx="1490663" cy="461963"/>
          </a:xfrm>
          <a:prstGeom prst="rect">
            <a:avLst/>
          </a:prstGeom>
          <a:solidFill>
            <a:srgbClr val="A1BE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lgn="ctr">
              <a:spcBef>
                <a:spcPct val="0"/>
              </a:spcBef>
              <a:buFontTx/>
              <a:buNone/>
            </a:pPr>
            <a:r>
              <a:rPr lang="en-US" altLang="en-US" sz="2400" b="1">
                <a:latin typeface="Arial" panose="020B0604020202020204" pitchFamily="34" charset="0"/>
                <a:cs typeface="Arial" panose="020B0604020202020204" pitchFamily="34" charset="0"/>
              </a:rPr>
              <a:t>State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D623C246-7DBE-C8F8-0A40-3BFBF6D7B518}"/>
              </a:ext>
            </a:extLst>
          </p:cNvPr>
          <p:cNvSpPr>
            <a:spLocks noGrp="1"/>
          </p:cNvSpPr>
          <p:nvPr>
            <p:ph type="title"/>
          </p:nvPr>
        </p:nvSpPr>
        <p:spPr/>
        <p:txBody>
          <a:bodyPr/>
          <a:lstStyle/>
          <a:p>
            <a:r>
              <a:rPr lang="en-US" altLang="en-US"/>
              <a:t>SC: Universe Collection</a:t>
            </a:r>
          </a:p>
        </p:txBody>
      </p:sp>
      <p:sp>
        <p:nvSpPr>
          <p:cNvPr id="81923" name="Content Placeholder 2">
            <a:extLst>
              <a:ext uri="{FF2B5EF4-FFF2-40B4-BE49-F238E27FC236}">
                <a16:creationId xmlns:a16="http://schemas.microsoft.com/office/drawing/2014/main" id="{F0BBA670-1C49-174A-B6CA-F87C3B36E0E2}"/>
              </a:ext>
            </a:extLst>
          </p:cNvPr>
          <p:cNvSpPr>
            <a:spLocks noGrp="1"/>
          </p:cNvSpPr>
          <p:nvPr>
            <p:ph idx="1"/>
          </p:nvPr>
        </p:nvSpPr>
        <p:spPr>
          <a:xfrm>
            <a:off x="423863" y="1676400"/>
            <a:ext cx="8296275" cy="4740275"/>
          </a:xfrm>
        </p:spPr>
        <p:txBody>
          <a:bodyPr/>
          <a:lstStyle/>
          <a:p>
            <a:pPr marL="227013" indent="-227013">
              <a:lnSpc>
                <a:spcPct val="95000"/>
              </a:lnSpc>
              <a:spcBef>
                <a:spcPct val="0"/>
              </a:spcBef>
              <a:spcAft>
                <a:spcPts val="600"/>
              </a:spcAft>
            </a:pPr>
            <a:r>
              <a:rPr lang="en-US" altLang="en-US" sz="1800">
                <a:latin typeface="Myriad Pro" charset="0"/>
              </a:rPr>
              <a:t>PERM independently samples payments from four universes or program areas:</a:t>
            </a:r>
          </a:p>
          <a:p>
            <a:pPr marL="461963" lvl="1" indent="-230188">
              <a:lnSpc>
                <a:spcPct val="95000"/>
              </a:lnSpc>
              <a:spcBef>
                <a:spcPct val="0"/>
              </a:spcBef>
              <a:spcAft>
                <a:spcPts val="600"/>
              </a:spcAft>
            </a:pPr>
            <a:r>
              <a:rPr lang="en-US" altLang="en-US" sz="1600">
                <a:latin typeface="Myriad Pro" charset="0"/>
              </a:rPr>
              <a:t>Medicaid FFS.</a:t>
            </a:r>
          </a:p>
          <a:p>
            <a:pPr marL="461963" lvl="1" indent="-230188">
              <a:lnSpc>
                <a:spcPct val="95000"/>
              </a:lnSpc>
              <a:spcBef>
                <a:spcPct val="0"/>
              </a:spcBef>
              <a:spcAft>
                <a:spcPts val="600"/>
              </a:spcAft>
            </a:pPr>
            <a:r>
              <a:rPr lang="en-US" altLang="en-US" sz="1600">
                <a:latin typeface="Myriad Pro" charset="0"/>
              </a:rPr>
              <a:t>CHIP FFS.</a:t>
            </a:r>
          </a:p>
          <a:p>
            <a:pPr marL="461963" lvl="1" indent="-230188">
              <a:lnSpc>
                <a:spcPct val="95000"/>
              </a:lnSpc>
              <a:spcBef>
                <a:spcPct val="0"/>
              </a:spcBef>
              <a:spcAft>
                <a:spcPts val="600"/>
              </a:spcAft>
            </a:pPr>
            <a:r>
              <a:rPr lang="en-US" altLang="en-US" sz="1600">
                <a:latin typeface="Myriad Pro" charset="0"/>
              </a:rPr>
              <a:t>Medicaid managed care.</a:t>
            </a:r>
          </a:p>
          <a:p>
            <a:pPr marL="461963" lvl="1" indent="-230188">
              <a:lnSpc>
                <a:spcPct val="95000"/>
              </a:lnSpc>
              <a:spcBef>
                <a:spcPct val="0"/>
              </a:spcBef>
              <a:spcAft>
                <a:spcPts val="1200"/>
              </a:spcAft>
            </a:pPr>
            <a:r>
              <a:rPr lang="en-US" altLang="en-US" sz="1600">
                <a:latin typeface="Myriad Pro" charset="0"/>
              </a:rPr>
              <a:t>CHIP managed care.</a:t>
            </a:r>
          </a:p>
          <a:p>
            <a:pPr marL="227013" indent="-227013">
              <a:lnSpc>
                <a:spcPct val="95000"/>
              </a:lnSpc>
              <a:spcBef>
                <a:spcPct val="0"/>
              </a:spcBef>
              <a:spcAft>
                <a:spcPts val="600"/>
              </a:spcAft>
            </a:pPr>
            <a:r>
              <a:rPr lang="en-US" altLang="en-US" sz="1800">
                <a:latin typeface="Myriad Pro" charset="0"/>
              </a:rPr>
              <a:t>The PERM universe contains Medicaid and CHIP service payments that are fully adjudicated by the state that are matched by federal funds each quarter except those which are excluded.</a:t>
            </a:r>
          </a:p>
          <a:p>
            <a:pPr marL="461963" lvl="1" indent="-230188">
              <a:lnSpc>
                <a:spcPct val="95000"/>
              </a:lnSpc>
              <a:spcBef>
                <a:spcPct val="0"/>
              </a:spcBef>
              <a:spcAft>
                <a:spcPts val="600"/>
              </a:spcAft>
            </a:pPr>
            <a:r>
              <a:rPr lang="en-US" altLang="en-US" sz="1600">
                <a:latin typeface="Myriad Pro" charset="0"/>
              </a:rPr>
              <a:t>Includes individual claims, capitation payments, and payments processed outside of MMIS or made in aggregate for multiple services.</a:t>
            </a:r>
          </a:p>
          <a:p>
            <a:pPr marL="461963" lvl="1" indent="-230188">
              <a:lnSpc>
                <a:spcPct val="95000"/>
              </a:lnSpc>
              <a:spcBef>
                <a:spcPct val="0"/>
              </a:spcBef>
              <a:spcAft>
                <a:spcPts val="600"/>
              </a:spcAft>
            </a:pPr>
            <a:r>
              <a:rPr lang="en-US" altLang="en-US" sz="1600">
                <a:latin typeface="Myriad Pro" charset="0"/>
              </a:rPr>
              <a:t>Includes expansion program data.</a:t>
            </a:r>
          </a:p>
          <a:p>
            <a:pPr marL="461963" lvl="1" indent="-230188">
              <a:lnSpc>
                <a:spcPct val="95000"/>
              </a:lnSpc>
              <a:spcBef>
                <a:spcPct val="0"/>
              </a:spcBef>
              <a:spcAft>
                <a:spcPts val="1200"/>
              </a:spcAft>
            </a:pPr>
            <a:r>
              <a:rPr lang="en-US" altLang="en-US" sz="1600">
                <a:latin typeface="Myriad Pro" charset="0"/>
              </a:rPr>
              <a:t>Excludes claim adjustments, administrative payments, state-only expenditures, and certain payments as defined in regulation.</a:t>
            </a:r>
          </a:p>
          <a:p>
            <a:pPr marL="227013" indent="-227013">
              <a:lnSpc>
                <a:spcPct val="95000"/>
              </a:lnSpc>
              <a:spcBef>
                <a:spcPct val="0"/>
              </a:spcBef>
              <a:spcAft>
                <a:spcPts val="600"/>
              </a:spcAft>
            </a:pPr>
            <a:r>
              <a:rPr lang="en-US" altLang="en-US" sz="1800">
                <a:latin typeface="Myriad Pro" charset="0"/>
              </a:rPr>
              <a:t>Certain fields (e.g., date paid, amount paid) have PERM-specific definitions that are important for consistency.</a:t>
            </a:r>
          </a:p>
        </p:txBody>
      </p:sp>
      <p:sp>
        <p:nvSpPr>
          <p:cNvPr id="81924" name="Slide Number Placeholder 1">
            <a:extLst>
              <a:ext uri="{FF2B5EF4-FFF2-40B4-BE49-F238E27FC236}">
                <a16:creationId xmlns:a16="http://schemas.microsoft.com/office/drawing/2014/main" id="{7509DCAC-3876-699D-D218-641A3DF312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7DB0B677-DF8B-46A2-B961-9701F932E67B}" type="slidenum">
              <a:rPr lang="en-US" altLang="en-US" sz="1200" smtClean="0">
                <a:solidFill>
                  <a:srgbClr val="000000"/>
                </a:solidFill>
                <a:latin typeface="Calibri" panose="020F0502020204030204" pitchFamily="34" charset="0"/>
              </a:rPr>
              <a:pPr eaLnBrk="0" hangingPunct="0">
                <a:spcBef>
                  <a:spcPct val="0"/>
                </a:spcBef>
                <a:buFontTx/>
                <a:buNone/>
              </a:pPr>
              <a:t>33</a:t>
            </a:fld>
            <a:endParaRPr lang="en-US" altLang="en-US" sz="1200">
              <a:solidFill>
                <a:srgbClr val="000000"/>
              </a:solidFill>
              <a:latin typeface="Calibri" panose="020F0502020204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33A42139-41C7-CE35-5DA2-BAA45EE4455B}"/>
              </a:ext>
            </a:extLst>
          </p:cNvPr>
          <p:cNvSpPr>
            <a:spLocks noGrp="1"/>
          </p:cNvSpPr>
          <p:nvPr>
            <p:ph type="title"/>
          </p:nvPr>
        </p:nvSpPr>
        <p:spPr/>
        <p:txBody>
          <a:bodyPr/>
          <a:lstStyle/>
          <a:p>
            <a:r>
              <a:rPr lang="en-US" altLang="en-US"/>
              <a:t>SC: Sampling</a:t>
            </a:r>
          </a:p>
        </p:txBody>
      </p:sp>
      <p:sp>
        <p:nvSpPr>
          <p:cNvPr id="83971" name="Content Placeholder 2">
            <a:extLst>
              <a:ext uri="{FF2B5EF4-FFF2-40B4-BE49-F238E27FC236}">
                <a16:creationId xmlns:a16="http://schemas.microsoft.com/office/drawing/2014/main" id="{B96466D5-C1E2-CC72-D1BE-F2DA946DF18F}"/>
              </a:ext>
            </a:extLst>
          </p:cNvPr>
          <p:cNvSpPr>
            <a:spLocks noGrp="1"/>
          </p:cNvSpPr>
          <p:nvPr>
            <p:ph idx="1"/>
          </p:nvPr>
        </p:nvSpPr>
        <p:spPr>
          <a:xfrm>
            <a:off x="441325" y="1687513"/>
            <a:ext cx="8261350" cy="4340225"/>
          </a:xfrm>
        </p:spPr>
        <p:txBody>
          <a:bodyPr/>
          <a:lstStyle/>
          <a:p>
            <a:pPr marL="288925" indent="-288925">
              <a:lnSpc>
                <a:spcPct val="95000"/>
              </a:lnSpc>
              <a:spcBef>
                <a:spcPct val="0"/>
              </a:spcBef>
              <a:spcAft>
                <a:spcPts val="1800"/>
              </a:spcAft>
            </a:pPr>
            <a:r>
              <a:rPr lang="en-US" altLang="en-US" sz="2000" dirty="0">
                <a:latin typeface="Myriad Pro" charset="0"/>
              </a:rPr>
              <a:t>Both FFS and managed care universes are stratified prior to sampling.</a:t>
            </a:r>
          </a:p>
          <a:p>
            <a:pPr marL="288925" indent="-288925">
              <a:lnSpc>
                <a:spcPct val="95000"/>
              </a:lnSpc>
              <a:spcBef>
                <a:spcPct val="0"/>
              </a:spcBef>
              <a:spcAft>
                <a:spcPts val="600"/>
              </a:spcAft>
            </a:pPr>
            <a:r>
              <a:rPr lang="en-US" altLang="en-US" sz="2000" dirty="0">
                <a:latin typeface="Myriad Pro" charset="0"/>
              </a:rPr>
              <a:t>RY 2026 will use the following stratification approach:</a:t>
            </a:r>
          </a:p>
          <a:p>
            <a:pPr marL="515938" lvl="1" indent="-230188">
              <a:lnSpc>
                <a:spcPct val="95000"/>
              </a:lnSpc>
              <a:spcBef>
                <a:spcPct val="0"/>
              </a:spcBef>
              <a:spcAft>
                <a:spcPts val="1200"/>
              </a:spcAft>
            </a:pPr>
            <a:r>
              <a:rPr lang="en-US" altLang="en-US" sz="1800" dirty="0">
                <a:latin typeface="Myriad Pro" charset="0"/>
              </a:rPr>
              <a:t>FFS is stratified into 5 dollar-weighted strata (including $0 paid) with one additional strata for claims that are only capable of receiving DP review (e.g., fixed payments, Medicare premiums, and Medicare crossovers).</a:t>
            </a:r>
          </a:p>
          <a:p>
            <a:pPr marL="515938" lvl="1" indent="-230188">
              <a:lnSpc>
                <a:spcPct val="95000"/>
              </a:lnSpc>
              <a:spcBef>
                <a:spcPct val="0"/>
              </a:spcBef>
              <a:spcAft>
                <a:spcPts val="1800"/>
              </a:spcAft>
            </a:pPr>
            <a:r>
              <a:rPr lang="en-US" altLang="en-US" sz="1800" dirty="0">
                <a:latin typeface="Myriad Pro" charset="0"/>
              </a:rPr>
              <a:t>Managed care is stratified into 5 dollar-weighted strata.</a:t>
            </a:r>
          </a:p>
          <a:p>
            <a:pPr marL="288925" indent="-288925">
              <a:lnSpc>
                <a:spcPct val="95000"/>
              </a:lnSpc>
              <a:spcBef>
                <a:spcPct val="0"/>
              </a:spcBef>
              <a:spcAft>
                <a:spcPts val="1800"/>
              </a:spcAft>
            </a:pPr>
            <a:r>
              <a:rPr lang="en-US" altLang="en-US" sz="2000" dirty="0">
                <a:latin typeface="Myriad Pro" charset="0"/>
              </a:rPr>
              <a:t>The SC will calculate state-specific sample sizes for each claim component in each state.</a:t>
            </a:r>
          </a:p>
          <a:p>
            <a:pPr marL="288925" indent="-288925">
              <a:lnSpc>
                <a:spcPct val="95000"/>
              </a:lnSpc>
              <a:spcBef>
                <a:spcPct val="0"/>
              </a:spcBef>
              <a:spcAft>
                <a:spcPts val="600"/>
              </a:spcAft>
            </a:pPr>
            <a:r>
              <a:rPr lang="en-US" altLang="en-US" sz="2000" dirty="0">
                <a:latin typeface="Myriad Pro" charset="0"/>
              </a:rPr>
              <a:t>Final sample sizes will be sent on May 31st.</a:t>
            </a:r>
          </a:p>
        </p:txBody>
      </p:sp>
      <p:sp>
        <p:nvSpPr>
          <p:cNvPr id="83972" name="Slide Number Placeholder 1">
            <a:extLst>
              <a:ext uri="{FF2B5EF4-FFF2-40B4-BE49-F238E27FC236}">
                <a16:creationId xmlns:a16="http://schemas.microsoft.com/office/drawing/2014/main" id="{90D0D421-B1A3-53A0-4C54-1DC38E197E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82D502F1-D664-415A-801E-0143072DD0D1}" type="slidenum">
              <a:rPr lang="en-US" altLang="en-US" sz="1200" smtClean="0">
                <a:solidFill>
                  <a:srgbClr val="000000"/>
                </a:solidFill>
                <a:latin typeface="Calibri" panose="020F0502020204030204" pitchFamily="34" charset="0"/>
              </a:rPr>
              <a:pPr eaLnBrk="0" hangingPunct="0">
                <a:spcBef>
                  <a:spcPct val="0"/>
                </a:spcBef>
                <a:buFontTx/>
                <a:buNone/>
              </a:pPr>
              <a:t>34</a:t>
            </a:fld>
            <a:endParaRPr lang="en-US" altLang="en-US" sz="1200">
              <a:solidFill>
                <a:srgbClr val="000000"/>
              </a:solidFill>
              <a:latin typeface="Calibri" panose="020F050202020403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3AD4FB02-7A3A-4A68-7E2E-B6BB0C960E93}"/>
              </a:ext>
            </a:extLst>
          </p:cNvPr>
          <p:cNvSpPr>
            <a:spLocks noGrp="1"/>
          </p:cNvSpPr>
          <p:nvPr>
            <p:ph type="title"/>
          </p:nvPr>
        </p:nvSpPr>
        <p:spPr/>
        <p:txBody>
          <a:bodyPr/>
          <a:lstStyle/>
          <a:p>
            <a:r>
              <a:rPr lang="en-US" altLang="en-US"/>
              <a:t>SC: Improper Payment Rate Calculation</a:t>
            </a:r>
          </a:p>
        </p:txBody>
      </p:sp>
      <p:sp>
        <p:nvSpPr>
          <p:cNvPr id="86019" name="Content Placeholder 2">
            <a:extLst>
              <a:ext uri="{FF2B5EF4-FFF2-40B4-BE49-F238E27FC236}">
                <a16:creationId xmlns:a16="http://schemas.microsoft.com/office/drawing/2014/main" id="{563E29EA-35A5-FD1F-3893-BC9CBF2CF554}"/>
              </a:ext>
            </a:extLst>
          </p:cNvPr>
          <p:cNvSpPr>
            <a:spLocks noGrp="1"/>
          </p:cNvSpPr>
          <p:nvPr>
            <p:ph idx="1"/>
          </p:nvPr>
        </p:nvSpPr>
        <p:spPr>
          <a:xfrm>
            <a:off x="457200" y="1708150"/>
            <a:ext cx="8229600" cy="3516313"/>
          </a:xfrm>
        </p:spPr>
        <p:txBody>
          <a:bodyPr/>
          <a:lstStyle/>
          <a:p>
            <a:pPr marL="288925" indent="-288925">
              <a:lnSpc>
                <a:spcPct val="95000"/>
              </a:lnSpc>
              <a:spcBef>
                <a:spcPct val="0"/>
              </a:spcBef>
              <a:spcAft>
                <a:spcPts val="600"/>
              </a:spcAft>
            </a:pPr>
            <a:r>
              <a:rPr lang="en-US" altLang="en-US" sz="2000">
                <a:latin typeface="Myriad Pro" charset="0"/>
              </a:rPr>
              <a:t>For each state, improper payment rates are estimated separately for Medicaid and CHIP:</a:t>
            </a:r>
          </a:p>
          <a:p>
            <a:pPr marL="515938" lvl="1" indent="-230188">
              <a:lnSpc>
                <a:spcPct val="95000"/>
              </a:lnSpc>
              <a:spcBef>
                <a:spcPct val="0"/>
              </a:spcBef>
              <a:spcAft>
                <a:spcPts val="1800"/>
              </a:spcAft>
            </a:pPr>
            <a:r>
              <a:rPr lang="en-US" altLang="en-US" sz="1800">
                <a:latin typeface="Myriad Pro" charset="0"/>
              </a:rPr>
              <a:t>Improper payment rates are estimated using a sample of claims.</a:t>
            </a:r>
          </a:p>
          <a:p>
            <a:pPr marL="288925" indent="-288925">
              <a:lnSpc>
                <a:spcPct val="95000"/>
              </a:lnSpc>
              <a:spcBef>
                <a:spcPct val="0"/>
              </a:spcBef>
              <a:spcAft>
                <a:spcPts val="1800"/>
              </a:spcAft>
            </a:pPr>
            <a:r>
              <a:rPr lang="en-US" altLang="en-US" sz="2000">
                <a:latin typeface="Myriad Pro" charset="0"/>
              </a:rPr>
              <a:t>FFS, managed care, and eligibility rates are calculated separately (where applicable).</a:t>
            </a:r>
          </a:p>
          <a:p>
            <a:pPr marL="288925" indent="-288925">
              <a:lnSpc>
                <a:spcPct val="95000"/>
              </a:lnSpc>
              <a:spcBef>
                <a:spcPct val="0"/>
              </a:spcBef>
              <a:spcAft>
                <a:spcPts val="1800"/>
              </a:spcAft>
            </a:pPr>
            <a:r>
              <a:rPr lang="en-US" altLang="en-US" sz="2000">
                <a:latin typeface="Myriad Pro" charset="0"/>
              </a:rPr>
              <a:t>The FFS and managed care rates are combined to make the claims rate based on the state expenditures of each program. </a:t>
            </a:r>
          </a:p>
          <a:p>
            <a:pPr marL="288925" indent="-288925">
              <a:lnSpc>
                <a:spcPct val="95000"/>
              </a:lnSpc>
              <a:spcBef>
                <a:spcPct val="0"/>
              </a:spcBef>
              <a:spcAft>
                <a:spcPts val="1800"/>
              </a:spcAft>
            </a:pPr>
            <a:r>
              <a:rPr lang="en-US" altLang="en-US" sz="2000">
                <a:latin typeface="Myriad Pro" charset="0"/>
              </a:rPr>
              <a:t>The claims rate is then combined with the eligibility rate.</a:t>
            </a:r>
          </a:p>
        </p:txBody>
      </p:sp>
      <p:sp>
        <p:nvSpPr>
          <p:cNvPr id="86020" name="Slide Number Placeholder 1">
            <a:extLst>
              <a:ext uri="{FF2B5EF4-FFF2-40B4-BE49-F238E27FC236}">
                <a16:creationId xmlns:a16="http://schemas.microsoft.com/office/drawing/2014/main" id="{DF0CF247-CC0D-415C-B973-D27D7EA4D03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1B287A38-BE46-43CE-81DC-FC32D89B2DC4}" type="slidenum">
              <a:rPr lang="en-US" altLang="en-US" sz="1200" smtClean="0">
                <a:solidFill>
                  <a:srgbClr val="000000"/>
                </a:solidFill>
                <a:latin typeface="Calibri" panose="020F0502020204030204" pitchFamily="34" charset="0"/>
              </a:rPr>
              <a:pPr eaLnBrk="0" hangingPunct="0">
                <a:spcBef>
                  <a:spcPct val="0"/>
                </a:spcBef>
                <a:buFontTx/>
                <a:buNone/>
              </a:pPr>
              <a:t>35</a:t>
            </a:fld>
            <a:endParaRPr lang="en-US" altLang="en-US" sz="1200">
              <a:solidFill>
                <a:srgbClr val="000000"/>
              </a:solidFill>
              <a:latin typeface="Calibri" panose="020F050202020403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CD1831E9-F59D-9052-D0DA-3B61113DD4D8}"/>
              </a:ext>
            </a:extLst>
          </p:cNvPr>
          <p:cNvSpPr>
            <a:spLocks noGrp="1"/>
          </p:cNvSpPr>
          <p:nvPr>
            <p:ph type="title"/>
          </p:nvPr>
        </p:nvSpPr>
        <p:spPr>
          <a:xfrm>
            <a:off x="249238" y="2935288"/>
            <a:ext cx="8562975" cy="1244600"/>
          </a:xfrm>
        </p:spPr>
        <p:txBody>
          <a:bodyPr/>
          <a:lstStyle/>
          <a:p>
            <a:pPr eaLnBrk="1" hangingPunct="1"/>
            <a:r>
              <a:rPr lang="en-US" altLang="en-US" sz="3200">
                <a:latin typeface="Myriad Pro" charset="0"/>
              </a:rPr>
              <a:t>RC Process Details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7CE85941-1C99-2BC1-3A44-E0D3197B2537}"/>
              </a:ext>
            </a:extLst>
          </p:cNvPr>
          <p:cNvSpPr>
            <a:spLocks noGrp="1"/>
          </p:cNvSpPr>
          <p:nvPr>
            <p:ph type="title"/>
          </p:nvPr>
        </p:nvSpPr>
        <p:spPr/>
        <p:txBody>
          <a:bodyPr/>
          <a:lstStyle/>
          <a:p>
            <a:pPr>
              <a:defRPr/>
            </a:pPr>
            <a:r>
              <a:rPr lang="en-US" altLang="en-US" dirty="0"/>
              <a:t>State Medicaid Error Rate Findings (SMERF)</a:t>
            </a:r>
            <a:endParaRPr lang="en-US" altLang="en-US" strike="sngStrike" dirty="0"/>
          </a:p>
        </p:txBody>
      </p:sp>
      <p:sp>
        <p:nvSpPr>
          <p:cNvPr id="89091" name="Content Placeholder 2">
            <a:extLst>
              <a:ext uri="{FF2B5EF4-FFF2-40B4-BE49-F238E27FC236}">
                <a16:creationId xmlns:a16="http://schemas.microsoft.com/office/drawing/2014/main" id="{E457C90A-AE1A-30F5-CC01-D59D9913E9AF}"/>
              </a:ext>
            </a:extLst>
          </p:cNvPr>
          <p:cNvSpPr>
            <a:spLocks noGrp="1"/>
          </p:cNvSpPr>
          <p:nvPr>
            <p:ph idx="1"/>
          </p:nvPr>
        </p:nvSpPr>
        <p:spPr>
          <a:xfrm>
            <a:off x="457200" y="1711325"/>
            <a:ext cx="8229600" cy="4600575"/>
          </a:xfrm>
        </p:spPr>
        <p:txBody>
          <a:bodyPr/>
          <a:lstStyle/>
          <a:p>
            <a:pPr marL="288925" indent="-288925">
              <a:spcBef>
                <a:spcPct val="0"/>
              </a:spcBef>
              <a:spcAft>
                <a:spcPts val="1800"/>
              </a:spcAft>
            </a:pPr>
            <a:r>
              <a:rPr lang="en-US" altLang="en-US" sz="1800">
                <a:latin typeface="Myriad Pro" charset="0"/>
              </a:rPr>
              <a:t>SMERF is the single system for the state to view DP, MR, and eligibility findings.</a:t>
            </a:r>
          </a:p>
          <a:p>
            <a:pPr marL="288925" indent="-288925">
              <a:spcBef>
                <a:spcPct val="0"/>
              </a:spcBef>
              <a:spcAft>
                <a:spcPts val="1800"/>
              </a:spcAft>
            </a:pPr>
            <a:r>
              <a:rPr lang="en-US" altLang="en-US" sz="1800">
                <a:latin typeface="Myriad Pro" charset="0"/>
              </a:rPr>
              <a:t>Tracks all sampled unit workload, reviews pending information, reviews completed, and final results for all review types.</a:t>
            </a:r>
          </a:p>
          <a:p>
            <a:pPr marL="288925" indent="-288925">
              <a:spcBef>
                <a:spcPct val="0"/>
              </a:spcBef>
              <a:spcAft>
                <a:spcPts val="1800"/>
              </a:spcAft>
            </a:pPr>
            <a:r>
              <a:rPr lang="en-US" altLang="en-US" sz="1800">
                <a:latin typeface="Myriad Pro" charset="0"/>
              </a:rPr>
              <a:t>Provides real-time information on status of record requests and receipts and progress of reviews for DP, MR, and eligibility reviews.</a:t>
            </a:r>
          </a:p>
          <a:p>
            <a:pPr marL="288925" indent="-288925">
              <a:spcBef>
                <a:spcPct val="0"/>
              </a:spcBef>
              <a:spcAft>
                <a:spcPts val="1800"/>
              </a:spcAft>
            </a:pPr>
            <a:r>
              <a:rPr lang="en-US" altLang="en-US" sz="1800">
                <a:latin typeface="Myriad Pro" charset="0"/>
              </a:rPr>
              <a:t>View eligibility, DP, and MR findings through the SUD reports published on the 15th and 30th of each month.</a:t>
            </a:r>
          </a:p>
          <a:p>
            <a:pPr marL="288925" indent="-288925">
              <a:spcBef>
                <a:spcPct val="0"/>
              </a:spcBef>
              <a:spcAft>
                <a:spcPts val="1800"/>
              </a:spcAft>
            </a:pPr>
            <a:r>
              <a:rPr lang="en-US" altLang="en-US" sz="1800">
                <a:latin typeface="Myriad Pro" charset="0"/>
              </a:rPr>
              <a:t>State access includes ability to create and/or download reports, file for DR and CMS appeals.</a:t>
            </a:r>
          </a:p>
          <a:p>
            <a:pPr marL="288925" indent="-288925">
              <a:spcBef>
                <a:spcPct val="0"/>
              </a:spcBef>
              <a:spcAft>
                <a:spcPts val="1800"/>
              </a:spcAft>
            </a:pPr>
            <a:r>
              <a:rPr lang="en-US" altLang="en-US" sz="1800">
                <a:latin typeface="Myriad Pro" charset="0"/>
              </a:rPr>
              <a:t>Training and access to the SMERF system is provided before records are requested or reviews are started.</a:t>
            </a:r>
          </a:p>
        </p:txBody>
      </p:sp>
      <p:sp>
        <p:nvSpPr>
          <p:cNvPr id="89092" name="Slide Number Placeholder 1">
            <a:extLst>
              <a:ext uri="{FF2B5EF4-FFF2-40B4-BE49-F238E27FC236}">
                <a16:creationId xmlns:a16="http://schemas.microsoft.com/office/drawing/2014/main" id="{50778D85-06A3-2587-A8F8-6C00F914B309}"/>
              </a:ext>
            </a:extLst>
          </p:cNvPr>
          <p:cNvSpPr>
            <a:spLocks noGrp="1"/>
          </p:cNvSpPr>
          <p:nvPr>
            <p:ph type="sldNum" sz="quarter" idx="12"/>
          </p:nvPr>
        </p:nvSpPr>
        <p:spPr bwMode="auto">
          <a:xfrm>
            <a:off x="8686800" y="6391275"/>
            <a:ext cx="3444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AFC635D9-FA69-464F-B80E-2AEFABF54386}" type="slidenum">
              <a:rPr lang="en-US" altLang="en-US" sz="1200" smtClean="0">
                <a:solidFill>
                  <a:srgbClr val="000000"/>
                </a:solidFill>
                <a:latin typeface="Calibri" panose="020F0502020204030204" pitchFamily="34" charset="0"/>
              </a:rPr>
              <a:pPr eaLnBrk="0" hangingPunct="0">
                <a:spcBef>
                  <a:spcPct val="0"/>
                </a:spcBef>
                <a:buFontTx/>
                <a:buNone/>
              </a:pPr>
              <a:t>37</a:t>
            </a:fld>
            <a:endParaRPr lang="en-US" altLang="en-US" sz="1200">
              <a:solidFill>
                <a:srgbClr val="000000"/>
              </a:solidFill>
              <a:latin typeface="Calibri" panose="020F050202020403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7044A54B-6A9D-08EC-B927-382D6257B1A5}"/>
              </a:ext>
            </a:extLst>
          </p:cNvPr>
          <p:cNvSpPr>
            <a:spLocks noGrp="1"/>
          </p:cNvSpPr>
          <p:nvPr>
            <p:ph type="title"/>
          </p:nvPr>
        </p:nvSpPr>
        <p:spPr/>
        <p:txBody>
          <a:bodyPr/>
          <a:lstStyle/>
          <a:p>
            <a:r>
              <a:rPr lang="en-US" altLang="en-US"/>
              <a:t>RC: Collection of State Policies</a:t>
            </a:r>
          </a:p>
        </p:txBody>
      </p:sp>
      <p:sp>
        <p:nvSpPr>
          <p:cNvPr id="90115" name="Content Placeholder 1">
            <a:extLst>
              <a:ext uri="{FF2B5EF4-FFF2-40B4-BE49-F238E27FC236}">
                <a16:creationId xmlns:a16="http://schemas.microsoft.com/office/drawing/2014/main" id="{A183FE3E-500C-A9A3-261C-1D37EAF20BAD}"/>
              </a:ext>
            </a:extLst>
          </p:cNvPr>
          <p:cNvSpPr>
            <a:spLocks noGrp="1"/>
          </p:cNvSpPr>
          <p:nvPr>
            <p:ph idx="1"/>
          </p:nvPr>
        </p:nvSpPr>
        <p:spPr>
          <a:xfrm>
            <a:off x="419100" y="1676400"/>
            <a:ext cx="8305800" cy="4286250"/>
          </a:xfrm>
        </p:spPr>
        <p:txBody>
          <a:bodyPr/>
          <a:lstStyle/>
          <a:p>
            <a:pPr marL="227013" indent="-227013">
              <a:lnSpc>
                <a:spcPct val="95000"/>
              </a:lnSpc>
              <a:spcBef>
                <a:spcPts val="0"/>
              </a:spcBef>
              <a:spcAft>
                <a:spcPts val="600"/>
              </a:spcAft>
              <a:defRPr/>
            </a:pPr>
            <a:r>
              <a:rPr lang="en-US" altLang="en-US" sz="2000" dirty="0">
                <a:latin typeface="Myriad Pro" charset="0"/>
              </a:rPr>
              <a:t>Send initial email to state prior to implementation:</a:t>
            </a:r>
          </a:p>
          <a:p>
            <a:pPr marL="515938" lvl="1" indent="-230188">
              <a:lnSpc>
                <a:spcPct val="95000"/>
              </a:lnSpc>
              <a:spcBef>
                <a:spcPts val="0"/>
              </a:spcBef>
              <a:spcAft>
                <a:spcPts val="1200"/>
              </a:spcAft>
              <a:defRPr/>
            </a:pPr>
            <a:r>
              <a:rPr lang="en-US" altLang="en-US" sz="1800" dirty="0">
                <a:latin typeface="Myriad Pro" charset="0"/>
              </a:rPr>
              <a:t>Explain policy collection process and timeframes.</a:t>
            </a:r>
          </a:p>
          <a:p>
            <a:pPr marL="515938" lvl="1" indent="-230188">
              <a:lnSpc>
                <a:spcPct val="95000"/>
              </a:lnSpc>
              <a:spcBef>
                <a:spcPts val="0"/>
              </a:spcBef>
              <a:spcAft>
                <a:spcPts val="1800"/>
              </a:spcAft>
              <a:defRPr/>
            </a:pPr>
            <a:r>
              <a:rPr lang="en-US" altLang="en-US" sz="1800" dirty="0">
                <a:latin typeface="Myriad Pro" charset="0"/>
              </a:rPr>
              <a:t>Establish policy contacts with each state.</a:t>
            </a:r>
          </a:p>
          <a:p>
            <a:pPr marL="288925" indent="-288925">
              <a:lnSpc>
                <a:spcPct val="95000"/>
              </a:lnSpc>
              <a:spcBef>
                <a:spcPts val="0"/>
              </a:spcBef>
              <a:spcAft>
                <a:spcPts val="1800"/>
              </a:spcAft>
              <a:defRPr/>
            </a:pPr>
            <a:r>
              <a:rPr lang="en-US" altLang="en-US" sz="2000" dirty="0">
                <a:latin typeface="Myriad Pro" charset="0"/>
              </a:rPr>
              <a:t>Collect policies from state websites (as many as publicly available), including any COVID-19 related policies.</a:t>
            </a:r>
          </a:p>
          <a:p>
            <a:pPr marL="288925" indent="-288925">
              <a:lnSpc>
                <a:spcPct val="95000"/>
              </a:lnSpc>
              <a:spcBef>
                <a:spcPts val="0"/>
              </a:spcBef>
              <a:spcAft>
                <a:spcPts val="1800"/>
              </a:spcAft>
              <a:defRPr/>
            </a:pPr>
            <a:r>
              <a:rPr lang="en-US" altLang="en-US" sz="2000" dirty="0">
                <a:latin typeface="Myriad Pro" charset="0"/>
              </a:rPr>
              <a:t>Submit policy questionnaires and Master Policy Lists to state for review and updates.</a:t>
            </a:r>
          </a:p>
          <a:p>
            <a:pPr marL="288925" indent="-288925">
              <a:lnSpc>
                <a:spcPct val="95000"/>
              </a:lnSpc>
              <a:spcBef>
                <a:spcPts val="0"/>
              </a:spcBef>
              <a:spcAft>
                <a:spcPts val="1800"/>
              </a:spcAft>
              <a:defRPr/>
            </a:pPr>
            <a:r>
              <a:rPr lang="en-US" altLang="en-US" sz="2000" dirty="0">
                <a:latin typeface="Myriad Pro" charset="0"/>
              </a:rPr>
              <a:t>Confirm Master Policy List is comprehensive and complete before MR.</a:t>
            </a:r>
          </a:p>
          <a:p>
            <a:pPr marL="288925" indent="-288925">
              <a:lnSpc>
                <a:spcPct val="95000"/>
              </a:lnSpc>
              <a:spcBef>
                <a:spcPts val="0"/>
              </a:spcBef>
              <a:spcAft>
                <a:spcPts val="1800"/>
              </a:spcAft>
              <a:defRPr/>
            </a:pPr>
            <a:r>
              <a:rPr lang="en-US" altLang="en-US" sz="2000" dirty="0">
                <a:latin typeface="Myriad Pro" charset="0"/>
              </a:rPr>
              <a:t>Upload policies into SMERF system.</a:t>
            </a:r>
          </a:p>
          <a:p>
            <a:pPr marL="288925" indent="-288925">
              <a:lnSpc>
                <a:spcPct val="95000"/>
              </a:lnSpc>
              <a:spcBef>
                <a:spcPts val="0"/>
              </a:spcBef>
              <a:spcAft>
                <a:spcPts val="1800"/>
              </a:spcAft>
              <a:defRPr/>
            </a:pPr>
            <a:r>
              <a:rPr lang="en-US" altLang="en-US" sz="2000" dirty="0">
                <a:latin typeface="Myriad Pro" charset="0"/>
              </a:rPr>
              <a:t>Check for policy updates throughout the cycle.</a:t>
            </a:r>
          </a:p>
        </p:txBody>
      </p:sp>
      <p:sp>
        <p:nvSpPr>
          <p:cNvPr id="90116" name="Slide Number Placeholder 1">
            <a:extLst>
              <a:ext uri="{FF2B5EF4-FFF2-40B4-BE49-F238E27FC236}">
                <a16:creationId xmlns:a16="http://schemas.microsoft.com/office/drawing/2014/main" id="{22052948-852D-36CB-4D3B-933C59D35E4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5EC2492A-EB62-4E1B-A029-89AF55ECA545}" type="slidenum">
              <a:rPr lang="en-US" altLang="en-US" sz="1200" smtClean="0">
                <a:solidFill>
                  <a:srgbClr val="000000"/>
                </a:solidFill>
                <a:latin typeface="Calibri" panose="020F0502020204030204" pitchFamily="34" charset="0"/>
              </a:rPr>
              <a:pPr eaLnBrk="0" hangingPunct="0">
                <a:spcBef>
                  <a:spcPct val="0"/>
                </a:spcBef>
                <a:buFontTx/>
                <a:buNone/>
              </a:pPr>
              <a:t>38</a:t>
            </a:fld>
            <a:endParaRPr lang="en-US" altLang="en-US" sz="1200">
              <a:solidFill>
                <a:srgbClr val="000000"/>
              </a:solidFill>
              <a:latin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C8F559DD-6F85-C16C-097D-CABB035754C4}"/>
              </a:ext>
            </a:extLst>
          </p:cNvPr>
          <p:cNvSpPr>
            <a:spLocks noGrp="1"/>
          </p:cNvSpPr>
          <p:nvPr>
            <p:ph type="title"/>
          </p:nvPr>
        </p:nvSpPr>
        <p:spPr/>
        <p:txBody>
          <a:bodyPr/>
          <a:lstStyle/>
          <a:p>
            <a:r>
              <a:rPr lang="en-US" altLang="en-US"/>
              <a:t>Legal Basis for Measuring Medicaid and CHIP Improper Payments</a:t>
            </a:r>
          </a:p>
        </p:txBody>
      </p:sp>
      <p:sp>
        <p:nvSpPr>
          <p:cNvPr id="26627" name="Content Placeholder 2">
            <a:extLst>
              <a:ext uri="{FF2B5EF4-FFF2-40B4-BE49-F238E27FC236}">
                <a16:creationId xmlns:a16="http://schemas.microsoft.com/office/drawing/2014/main" id="{39D666D8-A4F2-206F-51FF-CB3007C9E8F9}"/>
              </a:ext>
            </a:extLst>
          </p:cNvPr>
          <p:cNvSpPr>
            <a:spLocks noGrp="1"/>
          </p:cNvSpPr>
          <p:nvPr>
            <p:ph idx="1"/>
          </p:nvPr>
        </p:nvSpPr>
        <p:spPr>
          <a:xfrm>
            <a:off x="457200" y="1639888"/>
            <a:ext cx="8229600" cy="4679950"/>
          </a:xfrm>
        </p:spPr>
        <p:txBody>
          <a:bodyPr/>
          <a:lstStyle/>
          <a:p>
            <a:pPr>
              <a:spcBef>
                <a:spcPts val="400"/>
              </a:spcBef>
              <a:defRPr/>
            </a:pPr>
            <a:r>
              <a:rPr lang="en-US" altLang="en-US" sz="2400" dirty="0">
                <a:latin typeface="Myriad Pro" charset="0"/>
              </a:rPr>
              <a:t>The PERM program measures and reports a national improper payment rate for Medicaid and the Children’s Health Insurance Program (CHIP) to comply with the requirements of the Payment Integrity Information Act (PIIA) of 2019.</a:t>
            </a:r>
          </a:p>
          <a:p>
            <a:pPr lvl="1">
              <a:spcBef>
                <a:spcPts val="400"/>
              </a:spcBef>
              <a:defRPr/>
            </a:pPr>
            <a:r>
              <a:rPr lang="en-US" sz="1600" dirty="0">
                <a:hlinkClick r:id="rId3"/>
              </a:rPr>
              <a:t>PIIA of 2019</a:t>
            </a:r>
            <a:endParaRPr lang="en-US" altLang="en-US" sz="2400" dirty="0">
              <a:solidFill>
                <a:prstClr val="black"/>
              </a:solidFill>
              <a:latin typeface="Myriad Pro" charset="0"/>
            </a:endParaRPr>
          </a:p>
          <a:p>
            <a:pPr marL="0" indent="0" algn="just">
              <a:spcBef>
                <a:spcPts val="400"/>
              </a:spcBef>
              <a:buFont typeface="Arial" panose="020B0604020202020204" pitchFamily="34" charset="0"/>
              <a:buNone/>
              <a:defRPr/>
            </a:pPr>
            <a:endParaRPr lang="en-US" altLang="en-US" sz="1800" dirty="0">
              <a:solidFill>
                <a:srgbClr val="00B050"/>
              </a:solidFill>
              <a:latin typeface="Myriad Pro" charset="0"/>
            </a:endParaRPr>
          </a:p>
        </p:txBody>
      </p:sp>
      <p:sp>
        <p:nvSpPr>
          <p:cNvPr id="27652" name="Slide Number Placeholder 1">
            <a:extLst>
              <a:ext uri="{FF2B5EF4-FFF2-40B4-BE49-F238E27FC236}">
                <a16:creationId xmlns:a16="http://schemas.microsoft.com/office/drawing/2014/main" id="{88C3CD8D-F6DE-63D9-7CC2-681D404059F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99A7B865-CBA5-4592-902C-72F4B780C5D0}" type="slidenum">
              <a:rPr lang="en-US" altLang="en-US" sz="1200" smtClean="0">
                <a:solidFill>
                  <a:srgbClr val="000000"/>
                </a:solidFill>
                <a:latin typeface="Calibri" panose="020F0502020204030204" pitchFamily="34" charset="0"/>
              </a:rPr>
              <a:pPr eaLnBrk="0" hangingPunct="0">
                <a:spcBef>
                  <a:spcPct val="0"/>
                </a:spcBef>
                <a:buFontTx/>
                <a:buNone/>
              </a:pPr>
              <a:t>3</a:t>
            </a:fld>
            <a:endParaRPr lang="en-US" altLang="en-US" sz="1200">
              <a:solidFill>
                <a:srgbClr val="000000"/>
              </a:solidFill>
              <a:latin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20C2595F-7EE8-837A-04C2-333EE92AC6A1}"/>
              </a:ext>
            </a:extLst>
          </p:cNvPr>
          <p:cNvSpPr>
            <a:spLocks noGrp="1"/>
          </p:cNvSpPr>
          <p:nvPr>
            <p:ph type="title"/>
          </p:nvPr>
        </p:nvSpPr>
        <p:spPr>
          <a:xfrm>
            <a:off x="249238" y="2935288"/>
            <a:ext cx="8562975" cy="1244600"/>
          </a:xfrm>
        </p:spPr>
        <p:txBody>
          <a:bodyPr/>
          <a:lstStyle/>
          <a:p>
            <a:pPr eaLnBrk="1" hangingPunct="1"/>
            <a:r>
              <a:rPr lang="en-US" altLang="en-US" sz="3200">
                <a:latin typeface="Myriad Pro" charset="0"/>
              </a:rPr>
              <a:t>RC DP Review Process Details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EE7036A7-8864-8375-C037-C67B8EC535F7}"/>
              </a:ext>
            </a:extLst>
          </p:cNvPr>
          <p:cNvSpPr>
            <a:spLocks noGrp="1"/>
          </p:cNvSpPr>
          <p:nvPr>
            <p:ph type="title"/>
          </p:nvPr>
        </p:nvSpPr>
        <p:spPr/>
        <p:txBody>
          <a:bodyPr/>
          <a:lstStyle/>
          <a:p>
            <a:r>
              <a:rPr lang="en-US" altLang="en-US"/>
              <a:t>RC: Remote State System Access</a:t>
            </a:r>
          </a:p>
        </p:txBody>
      </p:sp>
      <p:sp>
        <p:nvSpPr>
          <p:cNvPr id="92163" name="Content Placeholder 2">
            <a:extLst>
              <a:ext uri="{FF2B5EF4-FFF2-40B4-BE49-F238E27FC236}">
                <a16:creationId xmlns:a16="http://schemas.microsoft.com/office/drawing/2014/main" id="{30995109-969E-76BE-6753-EF757A0B8EA2}"/>
              </a:ext>
            </a:extLst>
          </p:cNvPr>
          <p:cNvSpPr>
            <a:spLocks noGrp="1"/>
          </p:cNvSpPr>
          <p:nvPr>
            <p:ph idx="1"/>
          </p:nvPr>
        </p:nvSpPr>
        <p:spPr>
          <a:xfrm>
            <a:off x="457200" y="1695450"/>
            <a:ext cx="8229600" cy="4814888"/>
          </a:xfrm>
        </p:spPr>
        <p:txBody>
          <a:bodyPr/>
          <a:lstStyle/>
          <a:p>
            <a:pPr marL="227013" indent="-227013">
              <a:lnSpc>
                <a:spcPct val="95000"/>
              </a:lnSpc>
              <a:spcBef>
                <a:spcPct val="0"/>
              </a:spcBef>
              <a:spcAft>
                <a:spcPts val="1500"/>
              </a:spcAft>
            </a:pPr>
            <a:r>
              <a:rPr lang="en-US" altLang="en-US" sz="1800">
                <a:latin typeface="Myriad Pro" charset="0"/>
              </a:rPr>
              <a:t>The PERM Final Rule of 2017 requires states to grant federal contractors access to all systems that are required to facilitate the completion of reviews; including, FFS claims payments, Health Insurance Premium Payment (HIPP) payments, Medicare buy-in payments, aggregate payments, capitation payments, per member per month payments, and provider enrollment information that is not included in the payment system, and any imaging systems that contain images of paper claims and Explanations of Benefits (EOBs) from third party payers or Medicare.</a:t>
            </a:r>
          </a:p>
          <a:p>
            <a:pPr marL="227013" indent="-227013">
              <a:lnSpc>
                <a:spcPct val="95000"/>
              </a:lnSpc>
              <a:spcBef>
                <a:spcPct val="0"/>
              </a:spcBef>
              <a:spcAft>
                <a:spcPts val="600"/>
              </a:spcAft>
            </a:pPr>
            <a:r>
              <a:rPr lang="en-US" altLang="en-US" sz="1800">
                <a:latin typeface="Myriad Pro" charset="0"/>
              </a:rPr>
              <a:t>The RC will collect documentation to support DP reviews by directly accessing the state systems.</a:t>
            </a:r>
          </a:p>
          <a:p>
            <a:pPr marL="461963" lvl="1" indent="-230188">
              <a:lnSpc>
                <a:spcPct val="95000"/>
              </a:lnSpc>
              <a:spcBef>
                <a:spcPct val="0"/>
              </a:spcBef>
              <a:spcAft>
                <a:spcPts val="1500"/>
              </a:spcAft>
            </a:pPr>
            <a:r>
              <a:rPr lang="en-US" altLang="en-US" sz="1600">
                <a:latin typeface="Myriad Pro" charset="0"/>
              </a:rPr>
              <a:t>In addition, the state may have to provide documentation securely if all necessary documentation is not available via system access (e.g., paper files).</a:t>
            </a:r>
          </a:p>
          <a:p>
            <a:pPr marL="227013" indent="-227013">
              <a:lnSpc>
                <a:spcPct val="95000"/>
              </a:lnSpc>
              <a:spcBef>
                <a:spcPct val="0"/>
              </a:spcBef>
              <a:spcAft>
                <a:spcPts val="600"/>
              </a:spcAft>
            </a:pPr>
            <a:r>
              <a:rPr lang="en-US" altLang="en-US" sz="1800">
                <a:latin typeface="Myriad Pro" charset="0"/>
              </a:rPr>
              <a:t>The RC will coordinate with the state to obtain system access by:</a:t>
            </a:r>
          </a:p>
          <a:p>
            <a:pPr marL="461963" lvl="1" indent="-230188">
              <a:lnSpc>
                <a:spcPct val="95000"/>
              </a:lnSpc>
              <a:spcBef>
                <a:spcPct val="0"/>
              </a:spcBef>
              <a:spcAft>
                <a:spcPts val="600"/>
              </a:spcAft>
            </a:pPr>
            <a:r>
              <a:rPr lang="en-US" altLang="en-US" sz="1600">
                <a:latin typeface="Myriad Pro" charset="0"/>
              </a:rPr>
              <a:t>Gathering information about each system from the state.</a:t>
            </a:r>
          </a:p>
          <a:p>
            <a:pPr marL="461963" lvl="1" indent="-230188">
              <a:lnSpc>
                <a:spcPct val="95000"/>
              </a:lnSpc>
              <a:spcBef>
                <a:spcPct val="0"/>
              </a:spcBef>
              <a:spcAft>
                <a:spcPts val="600"/>
              </a:spcAft>
            </a:pPr>
            <a:r>
              <a:rPr lang="en-US" altLang="en-US" sz="1600">
                <a:latin typeface="Myriad Pro" charset="0"/>
              </a:rPr>
              <a:t>Completing any processes necessary to access the state systems.</a:t>
            </a:r>
          </a:p>
          <a:p>
            <a:pPr marL="461963" lvl="1" indent="-230188">
              <a:lnSpc>
                <a:spcPct val="95000"/>
              </a:lnSpc>
              <a:spcBef>
                <a:spcPct val="0"/>
              </a:spcBef>
              <a:spcAft>
                <a:spcPts val="1200"/>
              </a:spcAft>
            </a:pPr>
            <a:r>
              <a:rPr lang="en-US" altLang="en-US" sz="1600">
                <a:latin typeface="Myriad Pro" charset="0"/>
              </a:rPr>
              <a:t>Taking any required training.</a:t>
            </a:r>
          </a:p>
        </p:txBody>
      </p:sp>
      <p:sp>
        <p:nvSpPr>
          <p:cNvPr id="92164" name="Slide Number Placeholder 1">
            <a:extLst>
              <a:ext uri="{FF2B5EF4-FFF2-40B4-BE49-F238E27FC236}">
                <a16:creationId xmlns:a16="http://schemas.microsoft.com/office/drawing/2014/main" id="{7724CE62-A5C2-7BA5-0AC5-8F34A8D0E5C2}"/>
              </a:ext>
            </a:extLst>
          </p:cNvPr>
          <p:cNvSpPr>
            <a:spLocks noGrp="1"/>
          </p:cNvSpPr>
          <p:nvPr>
            <p:ph type="sldNum" sz="quarter" idx="12"/>
          </p:nvPr>
        </p:nvSpPr>
        <p:spPr bwMode="auto">
          <a:xfrm>
            <a:off x="8686800" y="6391275"/>
            <a:ext cx="3444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978034D2-3D4E-47D4-AA34-59E304FE204B}" type="slidenum">
              <a:rPr lang="en-US" altLang="en-US" sz="1200" smtClean="0">
                <a:solidFill>
                  <a:srgbClr val="000000"/>
                </a:solidFill>
                <a:latin typeface="Calibri" panose="020F0502020204030204" pitchFamily="34" charset="0"/>
              </a:rPr>
              <a:pPr eaLnBrk="0" hangingPunct="0">
                <a:spcBef>
                  <a:spcPct val="0"/>
                </a:spcBef>
                <a:buFontTx/>
                <a:buNone/>
              </a:pPr>
              <a:t>40</a:t>
            </a:fld>
            <a:endParaRPr lang="en-US" altLang="en-US" sz="1200">
              <a:solidFill>
                <a:srgbClr val="000000"/>
              </a:solidFill>
              <a:latin typeface="Calibri" panose="020F050202020403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1">
            <a:extLst>
              <a:ext uri="{FF2B5EF4-FFF2-40B4-BE49-F238E27FC236}">
                <a16:creationId xmlns:a16="http://schemas.microsoft.com/office/drawing/2014/main" id="{EA3D9A7D-EFEA-7B02-FF8A-BB1B4E2F268D}"/>
              </a:ext>
            </a:extLst>
          </p:cNvPr>
          <p:cNvSpPr>
            <a:spLocks noGrp="1"/>
          </p:cNvSpPr>
          <p:nvPr>
            <p:ph type="title"/>
          </p:nvPr>
        </p:nvSpPr>
        <p:spPr>
          <a:effectLst>
            <a:outerShdw dist="76200" dir="5639981" algn="tl" rotWithShape="0">
              <a:srgbClr val="084A9C"/>
            </a:outerShdw>
          </a:effectLst>
        </p:spPr>
        <p:txBody>
          <a:bodyPr/>
          <a:lstStyle/>
          <a:p>
            <a:pPr eaLnBrk="1" hangingPunct="1"/>
            <a:r>
              <a:rPr lang="en-US" altLang="en-US" sz="3600"/>
              <a:t>RC: </a:t>
            </a:r>
            <a:r>
              <a:rPr lang="en-US" altLang="en-US" sz="3600">
                <a:cs typeface="Times New Roman" panose="02020603050405020304" pitchFamily="18" charset="0"/>
              </a:rPr>
              <a:t>DP Reviews</a:t>
            </a:r>
          </a:p>
        </p:txBody>
      </p:sp>
      <p:sp>
        <p:nvSpPr>
          <p:cNvPr id="93187" name="Content Placeholder 1">
            <a:extLst>
              <a:ext uri="{FF2B5EF4-FFF2-40B4-BE49-F238E27FC236}">
                <a16:creationId xmlns:a16="http://schemas.microsoft.com/office/drawing/2014/main" id="{56A8338D-BA40-1E8F-3C06-C1D2F24481DE}"/>
              </a:ext>
            </a:extLst>
          </p:cNvPr>
          <p:cNvSpPr>
            <a:spLocks noGrp="1"/>
          </p:cNvSpPr>
          <p:nvPr>
            <p:ph idx="1"/>
          </p:nvPr>
        </p:nvSpPr>
        <p:spPr>
          <a:xfrm>
            <a:off x="485775" y="1716088"/>
            <a:ext cx="8229600" cy="4648200"/>
          </a:xfrm>
        </p:spPr>
        <p:txBody>
          <a:bodyPr/>
          <a:lstStyle/>
          <a:p>
            <a:pPr marL="227013" indent="-227013">
              <a:lnSpc>
                <a:spcPct val="95000"/>
              </a:lnSpc>
              <a:spcBef>
                <a:spcPct val="0"/>
              </a:spcBef>
              <a:spcAft>
                <a:spcPts val="1800"/>
              </a:spcAft>
            </a:pPr>
            <a:r>
              <a:rPr lang="en-US" altLang="en-US" sz="1800">
                <a:latin typeface="Myriad Pro" charset="0"/>
              </a:rPr>
              <a:t>DP reviews are conducted on each sampled FFS claim, fixed payment, and managed care payment.</a:t>
            </a:r>
          </a:p>
          <a:p>
            <a:pPr marL="227013" indent="-227013">
              <a:lnSpc>
                <a:spcPct val="95000"/>
              </a:lnSpc>
              <a:spcBef>
                <a:spcPct val="0"/>
              </a:spcBef>
              <a:spcAft>
                <a:spcPts val="1800"/>
              </a:spcAft>
            </a:pPr>
            <a:r>
              <a:rPr lang="en-US" altLang="en-US" sz="1800">
                <a:latin typeface="Myriad Pro" charset="0"/>
              </a:rPr>
              <a:t>The RC validates that the claim was processed correctly based on information found in the state’s claims processing system and provider files.</a:t>
            </a:r>
          </a:p>
          <a:p>
            <a:pPr marL="227013" indent="-227013">
              <a:lnSpc>
                <a:spcPct val="95000"/>
              </a:lnSpc>
              <a:spcBef>
                <a:spcPct val="0"/>
              </a:spcBef>
              <a:spcAft>
                <a:spcPts val="600"/>
              </a:spcAft>
            </a:pPr>
            <a:r>
              <a:rPr lang="en-US" altLang="en-US" sz="1800">
                <a:latin typeface="Myriad Pro" charset="0"/>
              </a:rPr>
              <a:t>DP webinars are scheduled with each state prior to reviews.</a:t>
            </a:r>
          </a:p>
          <a:p>
            <a:pPr marL="461963" lvl="1" indent="-230188">
              <a:lnSpc>
                <a:spcPct val="95000"/>
              </a:lnSpc>
              <a:spcBef>
                <a:spcPct val="0"/>
              </a:spcBef>
              <a:spcAft>
                <a:spcPts val="900"/>
              </a:spcAft>
            </a:pPr>
            <a:r>
              <a:rPr lang="en-US" altLang="en-US" sz="1600">
                <a:latin typeface="Myriad Pro" charset="0"/>
              </a:rPr>
              <a:t>Review state system(s) questionnaire completed by states.</a:t>
            </a:r>
          </a:p>
          <a:p>
            <a:pPr marL="461963" lvl="1" indent="-230188">
              <a:lnSpc>
                <a:spcPct val="95000"/>
              </a:lnSpc>
              <a:spcBef>
                <a:spcPct val="0"/>
              </a:spcBef>
              <a:spcAft>
                <a:spcPts val="900"/>
              </a:spcAft>
            </a:pPr>
            <a:r>
              <a:rPr lang="en-US" altLang="en-US" sz="1600">
                <a:latin typeface="Myriad Pro" charset="0"/>
              </a:rPr>
              <a:t>Review any special programs (waivers, etc.).</a:t>
            </a:r>
          </a:p>
          <a:p>
            <a:pPr marL="461963" lvl="1" indent="-230188">
              <a:lnSpc>
                <a:spcPct val="95000"/>
              </a:lnSpc>
              <a:spcBef>
                <a:spcPct val="0"/>
              </a:spcBef>
              <a:spcAft>
                <a:spcPts val="900"/>
              </a:spcAft>
            </a:pPr>
            <a:r>
              <a:rPr lang="en-US" altLang="en-US" sz="1600">
                <a:latin typeface="Myriad Pro" charset="0"/>
              </a:rPr>
              <a:t>Determine and gather desk aids, manuals, and website links needed for training DP reviewers.</a:t>
            </a:r>
          </a:p>
          <a:p>
            <a:pPr marL="461963" lvl="1" indent="-230188">
              <a:lnSpc>
                <a:spcPct val="95000"/>
              </a:lnSpc>
              <a:spcBef>
                <a:spcPct val="0"/>
              </a:spcBef>
              <a:spcAft>
                <a:spcPts val="900"/>
              </a:spcAft>
            </a:pPr>
            <a:r>
              <a:rPr lang="en-US" altLang="en-US" sz="1600">
                <a:latin typeface="Myriad Pro" charset="0"/>
              </a:rPr>
              <a:t>Review Risk-Based Screening (RBS) Assessment.</a:t>
            </a:r>
          </a:p>
          <a:p>
            <a:pPr marL="461963" lvl="1" indent="-230188">
              <a:lnSpc>
                <a:spcPct val="95000"/>
              </a:lnSpc>
              <a:spcBef>
                <a:spcPct val="0"/>
              </a:spcBef>
              <a:spcAft>
                <a:spcPts val="1800"/>
              </a:spcAft>
            </a:pPr>
            <a:r>
              <a:rPr lang="en-US" altLang="en-US" sz="1600">
                <a:latin typeface="Myriad Pro" charset="0"/>
              </a:rPr>
              <a:t>Establish tentative dates to begin reviews.</a:t>
            </a:r>
          </a:p>
          <a:p>
            <a:pPr marL="227013" indent="-227013">
              <a:lnSpc>
                <a:spcPct val="95000"/>
              </a:lnSpc>
              <a:spcBef>
                <a:spcPct val="0"/>
              </a:spcBef>
              <a:spcAft>
                <a:spcPts val="600"/>
              </a:spcAft>
            </a:pPr>
            <a:r>
              <a:rPr lang="en-US" altLang="en-US" sz="1800">
                <a:latin typeface="Myriad Pro" charset="0"/>
              </a:rPr>
              <a:t>The state tracks pending DP reviews through SMERF and receives automated notices for overdue pending information needed to complete reviews.</a:t>
            </a:r>
          </a:p>
        </p:txBody>
      </p:sp>
      <p:sp>
        <p:nvSpPr>
          <p:cNvPr id="93188" name="Slide Number Placeholder 2">
            <a:extLst>
              <a:ext uri="{FF2B5EF4-FFF2-40B4-BE49-F238E27FC236}">
                <a16:creationId xmlns:a16="http://schemas.microsoft.com/office/drawing/2014/main" id="{952473AC-BC58-7C80-8660-87363FE0D73C}"/>
              </a:ext>
            </a:extLst>
          </p:cNvPr>
          <p:cNvSpPr>
            <a:spLocks noGrp="1"/>
          </p:cNvSpPr>
          <p:nvPr>
            <p:ph type="sldNum" sz="quarter" idx="10"/>
          </p:nvPr>
        </p:nvSpPr>
        <p:spPr bwMode="auto">
          <a:xfrm>
            <a:off x="8658225" y="6364288"/>
            <a:ext cx="3698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Tx/>
              <a:buNone/>
            </a:pPr>
            <a:fld id="{830882AA-E471-4D01-B27A-2ACFEA5BD1FE}" type="slidenum">
              <a:rPr lang="en-US" altLang="en-US" sz="1200" smtClean="0">
                <a:solidFill>
                  <a:srgbClr val="000000"/>
                </a:solidFill>
                <a:latin typeface="Calibri" panose="020F0502020204030204" pitchFamily="34" charset="0"/>
              </a:rPr>
              <a:pPr>
                <a:spcBef>
                  <a:spcPct val="0"/>
                </a:spcBef>
                <a:buFontTx/>
                <a:buNone/>
              </a:pPr>
              <a:t>41</a:t>
            </a:fld>
            <a:endParaRPr lang="en-US" altLang="en-US" sz="1200">
              <a:solidFill>
                <a:srgbClr val="000000"/>
              </a:solidFill>
              <a:latin typeface="Calibri" panose="020F050202020403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1">
            <a:extLst>
              <a:ext uri="{FF2B5EF4-FFF2-40B4-BE49-F238E27FC236}">
                <a16:creationId xmlns:a16="http://schemas.microsoft.com/office/drawing/2014/main" id="{C6DFEEE8-3E6A-F78D-C033-2AD60885267A}"/>
              </a:ext>
            </a:extLst>
          </p:cNvPr>
          <p:cNvSpPr>
            <a:spLocks noGrp="1"/>
          </p:cNvSpPr>
          <p:nvPr>
            <p:ph type="title"/>
          </p:nvPr>
        </p:nvSpPr>
        <p:spPr>
          <a:effectLst>
            <a:outerShdw dist="76200" dir="5639981" algn="tl" rotWithShape="0">
              <a:srgbClr val="084A9C"/>
            </a:outerShdw>
          </a:effectLst>
        </p:spPr>
        <p:txBody>
          <a:bodyPr/>
          <a:lstStyle/>
          <a:p>
            <a:pPr eaLnBrk="1" hangingPunct="1"/>
            <a:r>
              <a:rPr lang="en-US" altLang="en-US" sz="3600"/>
              <a:t>RC: </a:t>
            </a:r>
            <a:r>
              <a:rPr lang="en-US" altLang="en-US" sz="3600">
                <a:cs typeface="Times New Roman" panose="02020603050405020304" pitchFamily="18" charset="0"/>
              </a:rPr>
              <a:t>DP Reviews – Beneficiary Review</a:t>
            </a:r>
          </a:p>
        </p:txBody>
      </p:sp>
      <p:sp>
        <p:nvSpPr>
          <p:cNvPr id="95235" name="TextBox 2">
            <a:extLst>
              <a:ext uri="{FF2B5EF4-FFF2-40B4-BE49-F238E27FC236}">
                <a16:creationId xmlns:a16="http://schemas.microsoft.com/office/drawing/2014/main" id="{AC6FDCD2-1D70-9F64-DB37-7BC58D1A51A3}"/>
              </a:ext>
            </a:extLst>
          </p:cNvPr>
          <p:cNvSpPr txBox="1">
            <a:spLocks noChangeArrowheads="1"/>
          </p:cNvSpPr>
          <p:nvPr/>
        </p:nvSpPr>
        <p:spPr bwMode="auto">
          <a:xfrm>
            <a:off x="228600" y="1695450"/>
            <a:ext cx="8686800"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461963" indent="-230188">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lnSpc>
                <a:spcPct val="95000"/>
              </a:lnSpc>
              <a:spcBef>
                <a:spcPct val="0"/>
              </a:spcBef>
              <a:spcAft>
                <a:spcPts val="600"/>
              </a:spcAft>
              <a:buClr>
                <a:srgbClr val="000000"/>
              </a:buClr>
            </a:pPr>
            <a:r>
              <a:rPr lang="en-US" altLang="en-US" sz="1800">
                <a:latin typeface="Myriad Pro" charset="0"/>
              </a:rPr>
              <a:t>Reviewer reviews and verifies the following:</a:t>
            </a:r>
          </a:p>
          <a:p>
            <a:pPr lvl="1">
              <a:lnSpc>
                <a:spcPct val="95000"/>
              </a:lnSpc>
              <a:spcBef>
                <a:spcPct val="0"/>
              </a:spcBef>
              <a:spcAft>
                <a:spcPts val="900"/>
              </a:spcAft>
              <a:buClr>
                <a:srgbClr val="000000"/>
              </a:buClr>
            </a:pPr>
            <a:r>
              <a:rPr lang="en-US" altLang="en-US" sz="1600">
                <a:latin typeface="Myriad Pro" charset="0"/>
              </a:rPr>
              <a:t>Beneficiary ID.</a:t>
            </a:r>
          </a:p>
          <a:p>
            <a:pPr lvl="1">
              <a:lnSpc>
                <a:spcPct val="95000"/>
              </a:lnSpc>
              <a:spcBef>
                <a:spcPct val="0"/>
              </a:spcBef>
              <a:spcAft>
                <a:spcPts val="900"/>
              </a:spcAft>
              <a:buClr>
                <a:srgbClr val="000000"/>
              </a:buClr>
            </a:pPr>
            <a:r>
              <a:rPr lang="en-US" altLang="en-US" sz="1600">
                <a:latin typeface="Myriad Pro" charset="0"/>
              </a:rPr>
              <a:t>Date of Death.</a:t>
            </a:r>
          </a:p>
          <a:p>
            <a:pPr lvl="1">
              <a:lnSpc>
                <a:spcPct val="95000"/>
              </a:lnSpc>
              <a:spcBef>
                <a:spcPct val="0"/>
              </a:spcBef>
              <a:spcAft>
                <a:spcPts val="900"/>
              </a:spcAft>
              <a:buClr>
                <a:srgbClr val="000000"/>
              </a:buClr>
            </a:pPr>
            <a:r>
              <a:rPr lang="en-US" altLang="en-US" sz="1600">
                <a:latin typeface="Myriad Pro" charset="0"/>
              </a:rPr>
              <a:t>Date of Birth/Age.</a:t>
            </a:r>
          </a:p>
          <a:p>
            <a:pPr lvl="1">
              <a:lnSpc>
                <a:spcPct val="95000"/>
              </a:lnSpc>
              <a:spcBef>
                <a:spcPct val="0"/>
              </a:spcBef>
              <a:spcAft>
                <a:spcPts val="900"/>
              </a:spcAft>
              <a:buClr>
                <a:srgbClr val="000000"/>
              </a:buClr>
            </a:pPr>
            <a:r>
              <a:rPr lang="en-US" altLang="en-US" sz="1600">
                <a:latin typeface="Myriad Pro" charset="0"/>
              </a:rPr>
              <a:t>County of Residence.</a:t>
            </a:r>
          </a:p>
          <a:p>
            <a:pPr lvl="1">
              <a:lnSpc>
                <a:spcPct val="95000"/>
              </a:lnSpc>
              <a:spcBef>
                <a:spcPct val="0"/>
              </a:spcBef>
              <a:spcAft>
                <a:spcPts val="900"/>
              </a:spcAft>
              <a:buClr>
                <a:srgbClr val="000000"/>
              </a:buClr>
            </a:pPr>
            <a:r>
              <a:rPr lang="en-US" altLang="en-US" sz="1600">
                <a:latin typeface="Myriad Pro" charset="0"/>
              </a:rPr>
              <a:t>Gender.</a:t>
            </a:r>
          </a:p>
          <a:p>
            <a:pPr lvl="1">
              <a:lnSpc>
                <a:spcPct val="95000"/>
              </a:lnSpc>
              <a:spcBef>
                <a:spcPct val="0"/>
              </a:spcBef>
              <a:spcAft>
                <a:spcPts val="900"/>
              </a:spcAft>
              <a:buClr>
                <a:srgbClr val="000000"/>
              </a:buClr>
            </a:pPr>
            <a:r>
              <a:rPr lang="en-US" altLang="en-US" sz="1600">
                <a:latin typeface="Myriad Pro" charset="0"/>
              </a:rPr>
              <a:t>Citizenship Status.</a:t>
            </a:r>
          </a:p>
          <a:p>
            <a:pPr lvl="1">
              <a:lnSpc>
                <a:spcPct val="95000"/>
              </a:lnSpc>
              <a:spcBef>
                <a:spcPct val="0"/>
              </a:spcBef>
              <a:spcAft>
                <a:spcPts val="900"/>
              </a:spcAft>
              <a:buClr>
                <a:srgbClr val="000000"/>
              </a:buClr>
            </a:pPr>
            <a:r>
              <a:rPr lang="en-US" altLang="en-US" sz="1600">
                <a:latin typeface="Myriad Pro" charset="0"/>
              </a:rPr>
              <a:t>Living Arrangements.</a:t>
            </a:r>
          </a:p>
          <a:p>
            <a:pPr lvl="1">
              <a:lnSpc>
                <a:spcPct val="95000"/>
              </a:lnSpc>
              <a:spcBef>
                <a:spcPct val="0"/>
              </a:spcBef>
              <a:spcAft>
                <a:spcPts val="900"/>
              </a:spcAft>
              <a:buClr>
                <a:srgbClr val="000000"/>
              </a:buClr>
            </a:pPr>
            <a:r>
              <a:rPr lang="en-US" altLang="en-US" sz="1600">
                <a:latin typeface="Myriad Pro" charset="0"/>
              </a:rPr>
              <a:t>City/Zip code (if needed to determine managed care status).</a:t>
            </a:r>
          </a:p>
          <a:p>
            <a:pPr lvl="1">
              <a:lnSpc>
                <a:spcPct val="95000"/>
              </a:lnSpc>
              <a:spcBef>
                <a:spcPct val="0"/>
              </a:spcBef>
              <a:spcAft>
                <a:spcPts val="900"/>
              </a:spcAft>
            </a:pPr>
            <a:r>
              <a:rPr lang="en-US" altLang="en-US" sz="1600">
                <a:latin typeface="Myriad Pro" charset="0"/>
              </a:rPr>
              <a:t>Aid category/program eligibility and effective dates, (relative to sampled dates of service).</a:t>
            </a:r>
          </a:p>
          <a:p>
            <a:pPr lvl="1">
              <a:lnSpc>
                <a:spcPct val="95000"/>
              </a:lnSpc>
              <a:spcBef>
                <a:spcPct val="0"/>
              </a:spcBef>
              <a:spcAft>
                <a:spcPts val="900"/>
              </a:spcAft>
            </a:pPr>
            <a:r>
              <a:rPr lang="en-US" altLang="en-US" sz="1600">
                <a:latin typeface="Myriad Pro" charset="0"/>
              </a:rPr>
              <a:t>Managed care/health plan enrollment.</a:t>
            </a:r>
          </a:p>
          <a:p>
            <a:pPr lvl="1">
              <a:lnSpc>
                <a:spcPct val="95000"/>
              </a:lnSpc>
              <a:spcBef>
                <a:spcPct val="0"/>
              </a:spcBef>
              <a:spcAft>
                <a:spcPts val="900"/>
              </a:spcAft>
            </a:pPr>
            <a:r>
              <a:rPr lang="en-US" altLang="en-US" sz="1600">
                <a:latin typeface="Myriad Pro" charset="0"/>
              </a:rPr>
              <a:t>Patient Liability/level of care, if applicable.</a:t>
            </a:r>
          </a:p>
          <a:p>
            <a:pPr lvl="1">
              <a:lnSpc>
                <a:spcPct val="95000"/>
              </a:lnSpc>
              <a:spcBef>
                <a:spcPct val="0"/>
              </a:spcBef>
              <a:spcAft>
                <a:spcPts val="900"/>
              </a:spcAft>
            </a:pPr>
            <a:r>
              <a:rPr lang="en-US" altLang="en-US" sz="1600">
                <a:latin typeface="Myriad Pro" charset="0"/>
              </a:rPr>
              <a:t>Medicare and/or other insurance coverage (TPL).</a:t>
            </a:r>
          </a:p>
        </p:txBody>
      </p:sp>
      <p:sp>
        <p:nvSpPr>
          <p:cNvPr id="95236" name="Slide Number Placeholder 1">
            <a:extLst>
              <a:ext uri="{FF2B5EF4-FFF2-40B4-BE49-F238E27FC236}">
                <a16:creationId xmlns:a16="http://schemas.microsoft.com/office/drawing/2014/main" id="{77DF148A-F8E2-9B86-B15F-DDFB55A45F4D}"/>
              </a:ext>
            </a:extLst>
          </p:cNvPr>
          <p:cNvSpPr>
            <a:spLocks noGrp="1"/>
          </p:cNvSpPr>
          <p:nvPr>
            <p:ph type="sldNum" sz="quarter" idx="10"/>
          </p:nvPr>
        </p:nvSpPr>
        <p:spPr bwMode="auto">
          <a:xfrm>
            <a:off x="6894513" y="63928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Tx/>
              <a:buNone/>
            </a:pPr>
            <a:r>
              <a:rPr lang="en-US" altLang="en-US" sz="1200">
                <a:solidFill>
                  <a:srgbClr val="000000"/>
                </a:solidFill>
                <a:latin typeface="Calibri" panose="020F0502020204030204" pitchFamily="34" charset="0"/>
              </a:rPr>
              <a:t>41</a:t>
            </a:r>
          </a:p>
          <a:p>
            <a:pPr>
              <a:spcBef>
                <a:spcPct val="0"/>
              </a:spcBef>
              <a:buFontTx/>
              <a:buNone/>
            </a:pPr>
            <a:endParaRPr lang="en-US" altLang="en-US" sz="1200">
              <a:solidFill>
                <a:srgbClr val="000000"/>
              </a:solidFill>
              <a:latin typeface="Calibri" panose="020F050202020403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1">
            <a:extLst>
              <a:ext uri="{FF2B5EF4-FFF2-40B4-BE49-F238E27FC236}">
                <a16:creationId xmlns:a16="http://schemas.microsoft.com/office/drawing/2014/main" id="{DE394222-6232-E2EA-A9C4-022219BB6007}"/>
              </a:ext>
            </a:extLst>
          </p:cNvPr>
          <p:cNvSpPr>
            <a:spLocks noGrp="1"/>
          </p:cNvSpPr>
          <p:nvPr>
            <p:ph type="title"/>
          </p:nvPr>
        </p:nvSpPr>
        <p:spPr>
          <a:effectLst>
            <a:outerShdw dist="76200" dir="5639981" algn="tl" rotWithShape="0">
              <a:srgbClr val="084A9C"/>
            </a:outerShdw>
          </a:effectLst>
        </p:spPr>
        <p:txBody>
          <a:bodyPr/>
          <a:lstStyle/>
          <a:p>
            <a:pPr eaLnBrk="1" hangingPunct="1"/>
            <a:r>
              <a:rPr lang="en-US" altLang="en-US" sz="3600"/>
              <a:t>RC: </a:t>
            </a:r>
            <a:r>
              <a:rPr lang="en-US" altLang="en-US" sz="3600">
                <a:cs typeface="Times New Roman" panose="02020603050405020304" pitchFamily="18" charset="0"/>
              </a:rPr>
              <a:t>DP Reviews – Verification of Provider Enrollment</a:t>
            </a:r>
          </a:p>
        </p:txBody>
      </p:sp>
      <p:sp>
        <p:nvSpPr>
          <p:cNvPr id="97283" name="TextBox 2">
            <a:extLst>
              <a:ext uri="{FF2B5EF4-FFF2-40B4-BE49-F238E27FC236}">
                <a16:creationId xmlns:a16="http://schemas.microsoft.com/office/drawing/2014/main" id="{01CE8754-2971-5650-C4EA-67D559ED1A20}"/>
              </a:ext>
            </a:extLst>
          </p:cNvPr>
          <p:cNvSpPr txBox="1">
            <a:spLocks noChangeArrowheads="1"/>
          </p:cNvSpPr>
          <p:nvPr/>
        </p:nvSpPr>
        <p:spPr bwMode="auto">
          <a:xfrm>
            <a:off x="381000" y="1676400"/>
            <a:ext cx="838200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461963" indent="-230188">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lnSpc>
                <a:spcPct val="95000"/>
              </a:lnSpc>
              <a:spcBef>
                <a:spcPct val="0"/>
              </a:spcBef>
              <a:spcAft>
                <a:spcPts val="1200"/>
              </a:spcAft>
              <a:buClr>
                <a:srgbClr val="000000"/>
              </a:buClr>
            </a:pPr>
            <a:r>
              <a:rPr lang="en-US" altLang="en-US" sz="1600">
                <a:latin typeface="Myriad Pro" charset="0"/>
              </a:rPr>
              <a:t>Only reviewed when provider is required to be enrolled.</a:t>
            </a:r>
          </a:p>
          <a:p>
            <a:pPr>
              <a:lnSpc>
                <a:spcPct val="95000"/>
              </a:lnSpc>
              <a:spcBef>
                <a:spcPct val="0"/>
              </a:spcBef>
              <a:spcAft>
                <a:spcPts val="600"/>
              </a:spcAft>
              <a:buClr>
                <a:srgbClr val="000000"/>
              </a:buClr>
            </a:pPr>
            <a:r>
              <a:rPr lang="en-US" altLang="en-US" sz="1600">
                <a:latin typeface="Myriad Pro" charset="0"/>
              </a:rPr>
              <a:t>The DP team reviews and verifies the following:</a:t>
            </a:r>
          </a:p>
          <a:p>
            <a:pPr lvl="1">
              <a:lnSpc>
                <a:spcPct val="95000"/>
              </a:lnSpc>
              <a:spcBef>
                <a:spcPct val="0"/>
              </a:spcBef>
              <a:spcAft>
                <a:spcPts val="900"/>
              </a:spcAft>
              <a:buClr>
                <a:srgbClr val="000000"/>
              </a:buClr>
            </a:pPr>
            <a:r>
              <a:rPr lang="en-US" altLang="en-US" sz="1400">
                <a:latin typeface="Myriad Pro" charset="0"/>
              </a:rPr>
              <a:t>Provider Name.</a:t>
            </a:r>
          </a:p>
          <a:p>
            <a:pPr lvl="1">
              <a:lnSpc>
                <a:spcPct val="95000"/>
              </a:lnSpc>
              <a:spcBef>
                <a:spcPct val="0"/>
              </a:spcBef>
              <a:spcAft>
                <a:spcPts val="900"/>
              </a:spcAft>
              <a:buClr>
                <a:srgbClr val="000000"/>
              </a:buClr>
            </a:pPr>
            <a:r>
              <a:rPr lang="en-US" altLang="en-US" sz="1400">
                <a:latin typeface="Myriad Pro" charset="0"/>
              </a:rPr>
              <a:t>Provider National Provider Identifier (NPI) Number.</a:t>
            </a:r>
          </a:p>
          <a:p>
            <a:pPr lvl="1">
              <a:lnSpc>
                <a:spcPct val="95000"/>
              </a:lnSpc>
              <a:spcBef>
                <a:spcPct val="0"/>
              </a:spcBef>
              <a:spcAft>
                <a:spcPts val="900"/>
              </a:spcAft>
              <a:buClr>
                <a:srgbClr val="000000"/>
              </a:buClr>
            </a:pPr>
            <a:r>
              <a:rPr lang="en-US" altLang="en-US" sz="1400">
                <a:latin typeface="Myriad Pro" charset="0"/>
              </a:rPr>
              <a:t>Registration/enrollment.</a:t>
            </a:r>
          </a:p>
          <a:p>
            <a:pPr lvl="1">
              <a:lnSpc>
                <a:spcPct val="95000"/>
              </a:lnSpc>
              <a:spcBef>
                <a:spcPct val="0"/>
              </a:spcBef>
              <a:spcAft>
                <a:spcPts val="900"/>
              </a:spcAft>
              <a:buClr>
                <a:srgbClr val="000000"/>
              </a:buClr>
            </a:pPr>
            <a:r>
              <a:rPr lang="en-US" altLang="en-US" sz="1400">
                <a:latin typeface="Myriad Pro" charset="0"/>
              </a:rPr>
              <a:t>Provider License (if required).</a:t>
            </a:r>
          </a:p>
          <a:p>
            <a:pPr lvl="1">
              <a:lnSpc>
                <a:spcPct val="95000"/>
              </a:lnSpc>
              <a:spcBef>
                <a:spcPct val="0"/>
              </a:spcBef>
              <a:spcAft>
                <a:spcPts val="900"/>
              </a:spcAft>
              <a:buClr>
                <a:srgbClr val="000000"/>
              </a:buClr>
            </a:pPr>
            <a:r>
              <a:rPr lang="en-US" altLang="en-US" sz="1400">
                <a:latin typeface="Myriad Pro" charset="0"/>
              </a:rPr>
              <a:t>Clinical Laboratory Improvement Amendment (CLIA) Certification (if required).</a:t>
            </a:r>
          </a:p>
          <a:p>
            <a:pPr lvl="1">
              <a:lnSpc>
                <a:spcPct val="95000"/>
              </a:lnSpc>
              <a:spcBef>
                <a:spcPct val="0"/>
              </a:spcBef>
              <a:spcAft>
                <a:spcPts val="900"/>
              </a:spcAft>
              <a:buClr>
                <a:srgbClr val="000000"/>
              </a:buClr>
            </a:pPr>
            <a:r>
              <a:rPr lang="en-US" altLang="en-US" sz="1400">
                <a:latin typeface="Myriad Pro" charset="0"/>
              </a:rPr>
              <a:t>Type/specialty.</a:t>
            </a:r>
          </a:p>
          <a:p>
            <a:pPr lvl="1">
              <a:lnSpc>
                <a:spcPct val="95000"/>
              </a:lnSpc>
              <a:spcBef>
                <a:spcPct val="0"/>
              </a:spcBef>
              <a:spcAft>
                <a:spcPts val="900"/>
              </a:spcAft>
              <a:buClr>
                <a:srgbClr val="000000"/>
              </a:buClr>
            </a:pPr>
            <a:r>
              <a:rPr lang="en-US" altLang="en-US" sz="1400">
                <a:latin typeface="Myriad Pro" charset="0"/>
              </a:rPr>
              <a:t>Provider and Service Location.</a:t>
            </a:r>
          </a:p>
          <a:p>
            <a:pPr lvl="1">
              <a:lnSpc>
                <a:spcPct val="95000"/>
              </a:lnSpc>
              <a:spcBef>
                <a:spcPct val="0"/>
              </a:spcBef>
              <a:spcAft>
                <a:spcPts val="900"/>
              </a:spcAft>
              <a:buClr>
                <a:srgbClr val="000000"/>
              </a:buClr>
            </a:pPr>
            <a:r>
              <a:rPr lang="en-US" altLang="en-US" sz="1400">
                <a:latin typeface="Myriad Pro" charset="0"/>
              </a:rPr>
              <a:t>Provider Sanctions/Suspension Periods.</a:t>
            </a:r>
          </a:p>
          <a:p>
            <a:pPr lvl="1">
              <a:lnSpc>
                <a:spcPct val="95000"/>
              </a:lnSpc>
              <a:spcBef>
                <a:spcPct val="0"/>
              </a:spcBef>
              <a:spcAft>
                <a:spcPts val="900"/>
              </a:spcAft>
              <a:buClr>
                <a:srgbClr val="000000"/>
              </a:buClr>
            </a:pPr>
            <a:r>
              <a:rPr lang="en-US" altLang="en-US" sz="1400">
                <a:latin typeface="Myriad Pro" charset="0"/>
              </a:rPr>
              <a:t>Office of Inspector General (OIG) List of Excluded Individuals and Entities (LEIE) verification check conducted independently.</a:t>
            </a:r>
          </a:p>
          <a:p>
            <a:pPr lvl="1">
              <a:lnSpc>
                <a:spcPct val="95000"/>
              </a:lnSpc>
              <a:spcBef>
                <a:spcPct val="0"/>
              </a:spcBef>
              <a:spcAft>
                <a:spcPts val="900"/>
              </a:spcAft>
              <a:buClr>
                <a:srgbClr val="000000"/>
              </a:buClr>
            </a:pPr>
            <a:r>
              <a:rPr lang="en-US" altLang="en-US" sz="1400">
                <a:latin typeface="Myriad Pro" charset="0"/>
              </a:rPr>
              <a:t>Compliance with provider enrollment/RBS requirements under the Affordable Care Act (ACA).</a:t>
            </a:r>
          </a:p>
          <a:p>
            <a:pPr lvl="1">
              <a:lnSpc>
                <a:spcPct val="95000"/>
              </a:lnSpc>
              <a:spcBef>
                <a:spcPct val="0"/>
              </a:spcBef>
              <a:spcAft>
                <a:spcPts val="900"/>
              </a:spcAft>
              <a:buClr>
                <a:srgbClr val="000000"/>
              </a:buClr>
            </a:pPr>
            <a:r>
              <a:rPr lang="en-US" altLang="en-US" sz="1400">
                <a:latin typeface="Myriad Pro" charset="0"/>
              </a:rPr>
              <a:t>Provider revalidation.</a:t>
            </a:r>
          </a:p>
          <a:p>
            <a:pPr lvl="1">
              <a:lnSpc>
                <a:spcPct val="95000"/>
              </a:lnSpc>
              <a:spcBef>
                <a:spcPct val="0"/>
              </a:spcBef>
              <a:spcAft>
                <a:spcPts val="900"/>
              </a:spcAft>
              <a:buClr>
                <a:srgbClr val="000000"/>
              </a:buClr>
            </a:pPr>
            <a:r>
              <a:rPr lang="en-US" altLang="en-US" sz="1400">
                <a:latin typeface="Myriad Pro" charset="0"/>
              </a:rPr>
              <a:t>RBS Independent Verification</a:t>
            </a:r>
            <a:endParaRPr lang="en-US" altLang="en-US" sz="1600">
              <a:latin typeface="Myriad Pro" charset="0"/>
            </a:endParaRPr>
          </a:p>
        </p:txBody>
      </p:sp>
      <p:sp>
        <p:nvSpPr>
          <p:cNvPr id="97284" name="Slide Number Placeholder 1">
            <a:extLst>
              <a:ext uri="{FF2B5EF4-FFF2-40B4-BE49-F238E27FC236}">
                <a16:creationId xmlns:a16="http://schemas.microsoft.com/office/drawing/2014/main" id="{CC7B0742-8B21-26C8-15C2-A23C6D4BB892}"/>
              </a:ext>
            </a:extLst>
          </p:cNvPr>
          <p:cNvSpPr>
            <a:spLocks noGrp="1"/>
          </p:cNvSpPr>
          <p:nvPr>
            <p:ph type="sldNum" sz="quarter" idx="10"/>
          </p:nvPr>
        </p:nvSpPr>
        <p:spPr bwMode="auto">
          <a:xfrm>
            <a:off x="6894513" y="63912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Tx/>
              <a:buNone/>
            </a:pPr>
            <a:fld id="{559B49C0-C2A0-4BF8-B462-D9A6546B4D41}" type="slidenum">
              <a:rPr lang="en-US" altLang="en-US" sz="1200" smtClean="0">
                <a:solidFill>
                  <a:srgbClr val="000000"/>
                </a:solidFill>
                <a:latin typeface="Calibri" panose="020F0502020204030204" pitchFamily="34" charset="0"/>
              </a:rPr>
              <a:pPr>
                <a:spcBef>
                  <a:spcPct val="0"/>
                </a:spcBef>
                <a:buFontTx/>
                <a:buNone/>
              </a:pPr>
              <a:t>43</a:t>
            </a:fld>
            <a:endParaRPr lang="en-US" altLang="en-US" sz="1200">
              <a:solidFill>
                <a:srgbClr val="000000"/>
              </a:solidFill>
              <a:latin typeface="Calibri" panose="020F050202020403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1">
            <a:extLst>
              <a:ext uri="{FF2B5EF4-FFF2-40B4-BE49-F238E27FC236}">
                <a16:creationId xmlns:a16="http://schemas.microsoft.com/office/drawing/2014/main" id="{DC730333-8E33-83A8-29D7-1A2661C81E9C}"/>
              </a:ext>
            </a:extLst>
          </p:cNvPr>
          <p:cNvSpPr>
            <a:spLocks noGrp="1"/>
          </p:cNvSpPr>
          <p:nvPr>
            <p:ph type="title"/>
          </p:nvPr>
        </p:nvSpPr>
        <p:spPr>
          <a:effectLst>
            <a:outerShdw dist="76200" dir="5639981" algn="tl" rotWithShape="0">
              <a:srgbClr val="084A9C"/>
            </a:outerShdw>
          </a:effectLst>
        </p:spPr>
        <p:txBody>
          <a:bodyPr/>
          <a:lstStyle/>
          <a:p>
            <a:pPr eaLnBrk="1" hangingPunct="1"/>
            <a:r>
              <a:rPr lang="en-US" altLang="en-US" sz="3600"/>
              <a:t>RC: </a:t>
            </a:r>
            <a:r>
              <a:rPr lang="en-US" altLang="en-US" sz="3600">
                <a:cs typeface="Times New Roman" panose="02020603050405020304" pitchFamily="18" charset="0"/>
              </a:rPr>
              <a:t>DP Reviews – Verification of Accurate Payment</a:t>
            </a:r>
          </a:p>
        </p:txBody>
      </p:sp>
      <p:sp>
        <p:nvSpPr>
          <p:cNvPr id="83973" name="TextBox 2">
            <a:extLst>
              <a:ext uri="{FF2B5EF4-FFF2-40B4-BE49-F238E27FC236}">
                <a16:creationId xmlns:a16="http://schemas.microsoft.com/office/drawing/2014/main" id="{2EB47C08-5812-D6B8-0542-B00B516AED17}"/>
              </a:ext>
            </a:extLst>
          </p:cNvPr>
          <p:cNvSpPr txBox="1">
            <a:spLocks noChangeArrowheads="1"/>
          </p:cNvSpPr>
          <p:nvPr/>
        </p:nvSpPr>
        <p:spPr bwMode="auto">
          <a:xfrm>
            <a:off x="601663" y="1676400"/>
            <a:ext cx="7940675" cy="490855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marL="227013" indent="-227013">
              <a:lnSpc>
                <a:spcPct val="95000"/>
              </a:lnSpc>
              <a:spcBef>
                <a:spcPts val="0"/>
              </a:spcBef>
              <a:spcAft>
                <a:spcPts val="600"/>
              </a:spcAft>
              <a:buClr>
                <a:srgbClr val="000000"/>
              </a:buClr>
              <a:defRPr/>
            </a:pPr>
            <a:r>
              <a:rPr lang="en-US" altLang="en-US" sz="1800" dirty="0">
                <a:latin typeface="Myriad Pro" charset="0"/>
              </a:rPr>
              <a:t>Reviewers determine the following:</a:t>
            </a:r>
          </a:p>
          <a:p>
            <a:pPr marL="461963" lvl="1" indent="-230188">
              <a:lnSpc>
                <a:spcPct val="95000"/>
              </a:lnSpc>
              <a:spcBef>
                <a:spcPts val="0"/>
              </a:spcBef>
              <a:spcAft>
                <a:spcPts val="1800"/>
              </a:spcAft>
              <a:buClr>
                <a:srgbClr val="000000"/>
              </a:buClr>
              <a:defRPr/>
            </a:pPr>
            <a:r>
              <a:rPr lang="en-US" altLang="en-US" sz="1600" dirty="0">
                <a:latin typeface="Myriad Pro" charset="0"/>
              </a:rPr>
              <a:t>The payment was for a covered service.</a:t>
            </a:r>
          </a:p>
          <a:p>
            <a:pPr marL="461963" lvl="1" indent="-230188">
              <a:lnSpc>
                <a:spcPct val="95000"/>
              </a:lnSpc>
              <a:spcBef>
                <a:spcPts val="0"/>
              </a:spcBef>
              <a:spcAft>
                <a:spcPts val="1800"/>
              </a:spcAft>
              <a:buClr>
                <a:srgbClr val="000000"/>
              </a:buClr>
              <a:defRPr/>
            </a:pPr>
            <a:r>
              <a:rPr lang="en-US" altLang="en-US" sz="1600" dirty="0">
                <a:latin typeface="Myriad Pro" charset="0"/>
              </a:rPr>
              <a:t>The payment was accurately calculated.</a:t>
            </a:r>
          </a:p>
          <a:p>
            <a:pPr marL="461963" lvl="1" indent="-230188">
              <a:lnSpc>
                <a:spcPct val="95000"/>
              </a:lnSpc>
              <a:spcBef>
                <a:spcPts val="0"/>
              </a:spcBef>
              <a:spcAft>
                <a:spcPts val="900"/>
              </a:spcAft>
              <a:buClr>
                <a:srgbClr val="000000"/>
              </a:buClr>
              <a:defRPr/>
            </a:pPr>
            <a:r>
              <a:rPr lang="en-US" altLang="en-US" sz="1600" dirty="0">
                <a:latin typeface="Myriad Pro" charset="0"/>
              </a:rPr>
              <a:t>To ensure these two requirements are met and complete, reviewers will:</a:t>
            </a:r>
          </a:p>
          <a:p>
            <a:pPr marL="687388" lvl="2" algn="just">
              <a:lnSpc>
                <a:spcPct val="95000"/>
              </a:lnSpc>
              <a:spcBef>
                <a:spcPts val="0"/>
              </a:spcBef>
              <a:spcAft>
                <a:spcPts val="1200"/>
              </a:spcAft>
              <a:defRPr/>
            </a:pPr>
            <a:r>
              <a:rPr lang="en-US" altLang="en-US" sz="1400" dirty="0">
                <a:latin typeface="Myriad Pro" charset="0"/>
              </a:rPr>
              <a:t>Verify timely filing requirements.</a:t>
            </a:r>
          </a:p>
          <a:p>
            <a:pPr marL="687388" lvl="2" algn="just">
              <a:lnSpc>
                <a:spcPct val="95000"/>
              </a:lnSpc>
              <a:spcBef>
                <a:spcPts val="0"/>
              </a:spcBef>
              <a:spcAft>
                <a:spcPts val="1200"/>
              </a:spcAft>
              <a:defRPr/>
            </a:pPr>
            <a:r>
              <a:rPr lang="en-US" altLang="en-US" sz="1400" dirty="0">
                <a:latin typeface="Myriad Pro" charset="0"/>
              </a:rPr>
              <a:t>Review reference screens with service parameters*.</a:t>
            </a:r>
          </a:p>
          <a:p>
            <a:pPr marL="687388" lvl="2" algn="just">
              <a:lnSpc>
                <a:spcPct val="95000"/>
              </a:lnSpc>
              <a:spcBef>
                <a:spcPts val="0"/>
              </a:spcBef>
              <a:spcAft>
                <a:spcPts val="1200"/>
              </a:spcAft>
              <a:defRPr/>
            </a:pPr>
            <a:r>
              <a:rPr lang="en-US" altLang="en-US" sz="1400" dirty="0">
                <a:latin typeface="Myriad Pro" charset="0"/>
              </a:rPr>
              <a:t>Review reference screens with rates†.</a:t>
            </a:r>
          </a:p>
          <a:p>
            <a:pPr marL="687388" lvl="2" algn="just">
              <a:lnSpc>
                <a:spcPct val="95000"/>
              </a:lnSpc>
              <a:spcBef>
                <a:spcPts val="0"/>
              </a:spcBef>
              <a:spcAft>
                <a:spcPts val="1200"/>
              </a:spcAft>
              <a:defRPr/>
            </a:pPr>
            <a:r>
              <a:rPr lang="en-US" altLang="en-US" sz="1400" dirty="0">
                <a:latin typeface="Myriad Pro" charset="0"/>
              </a:rPr>
              <a:t>Verify service coverage determination.</a:t>
            </a:r>
          </a:p>
          <a:p>
            <a:pPr marL="687388" lvl="2" algn="just">
              <a:lnSpc>
                <a:spcPct val="95000"/>
              </a:lnSpc>
              <a:spcBef>
                <a:spcPts val="0"/>
              </a:spcBef>
              <a:spcAft>
                <a:spcPts val="1200"/>
              </a:spcAft>
              <a:defRPr/>
            </a:pPr>
            <a:r>
              <a:rPr lang="en-US" altLang="en-US" sz="1400" dirty="0">
                <a:latin typeface="Myriad Pro" charset="0"/>
              </a:rPr>
              <a:t>Review prior authorization requirements.</a:t>
            </a:r>
          </a:p>
          <a:p>
            <a:pPr marL="687388" lvl="2" algn="just">
              <a:lnSpc>
                <a:spcPct val="95000"/>
              </a:lnSpc>
              <a:spcBef>
                <a:spcPts val="0"/>
              </a:spcBef>
              <a:spcAft>
                <a:spcPts val="2400"/>
              </a:spcAft>
              <a:defRPr/>
            </a:pPr>
            <a:r>
              <a:rPr lang="en-US" altLang="en-US" sz="1400" dirty="0">
                <a:latin typeface="Myriad Pro" charset="0"/>
              </a:rPr>
              <a:t>Verify prior authorizations issued‡.</a:t>
            </a:r>
            <a:endParaRPr lang="en-US" altLang="en-US" sz="1600" dirty="0">
              <a:latin typeface="Myriad Pro" charset="0"/>
              <a:cs typeface="Times New Roman" panose="02020603050405020304" pitchFamily="18" charset="0"/>
            </a:endParaRPr>
          </a:p>
          <a:p>
            <a:pPr eaLnBrk="1" hangingPunct="1">
              <a:spcBef>
                <a:spcPts val="0"/>
              </a:spcBef>
              <a:spcAft>
                <a:spcPts val="600"/>
              </a:spcAft>
              <a:buFont typeface="Arial" panose="020B0604020202020204" pitchFamily="34" charset="0"/>
              <a:buNone/>
              <a:defRPr/>
            </a:pPr>
            <a:r>
              <a:rPr lang="en-US" altLang="en-US" sz="1200" dirty="0">
                <a:latin typeface="Myriad Pro" charset="0"/>
                <a:cs typeface="Times New Roman" panose="02020603050405020304" pitchFamily="18" charset="0"/>
              </a:rPr>
              <a:t>* National Drug Code (NDC), procedure codes, revenue code, etc.</a:t>
            </a:r>
          </a:p>
          <a:p>
            <a:pPr marL="117475" indent="-117475" eaLnBrk="1" hangingPunct="1">
              <a:spcBef>
                <a:spcPts val="0"/>
              </a:spcBef>
              <a:spcAft>
                <a:spcPts val="600"/>
              </a:spcAft>
              <a:buFont typeface="Arial" panose="020B0604020202020204" pitchFamily="34" charset="0"/>
              <a:buNone/>
              <a:defRPr/>
            </a:pPr>
            <a:r>
              <a:rPr lang="en-US" altLang="en-US" sz="1200" dirty="0">
                <a:latin typeface="Myriad Pro" charset="0"/>
                <a:cs typeface="Times New Roman" panose="02020603050405020304" pitchFamily="18" charset="0"/>
              </a:rPr>
              <a:t>† Diagnosis Related Group (DRG), NDC, per diem, provider contract, procedure codes, revenue codes, Relative Value Unit (RVU), etc.</a:t>
            </a:r>
          </a:p>
          <a:p>
            <a:pPr eaLnBrk="1" hangingPunct="1">
              <a:spcBef>
                <a:spcPts val="0"/>
              </a:spcBef>
              <a:spcAft>
                <a:spcPts val="600"/>
              </a:spcAft>
              <a:buFont typeface="Arial" panose="020B0604020202020204" pitchFamily="34" charset="0"/>
              <a:buNone/>
              <a:defRPr/>
            </a:pPr>
            <a:r>
              <a:rPr lang="en-US" altLang="en-US" sz="1200" dirty="0">
                <a:latin typeface="Myriad Pro" charset="0"/>
                <a:cs typeface="Times New Roman" panose="02020603050405020304" pitchFamily="18" charset="0"/>
              </a:rPr>
              <a:t>‡ Service codes, effective dates, units, rates, etc.</a:t>
            </a:r>
          </a:p>
        </p:txBody>
      </p:sp>
      <p:sp>
        <p:nvSpPr>
          <p:cNvPr id="99332" name="Slide Number Placeholder 1">
            <a:extLst>
              <a:ext uri="{FF2B5EF4-FFF2-40B4-BE49-F238E27FC236}">
                <a16:creationId xmlns:a16="http://schemas.microsoft.com/office/drawing/2014/main" id="{BE10C32A-F7B6-366E-DB34-93BF3D7D105E}"/>
              </a:ext>
            </a:extLst>
          </p:cNvPr>
          <p:cNvSpPr>
            <a:spLocks noGrp="1"/>
          </p:cNvSpPr>
          <p:nvPr>
            <p:ph type="sldNum" sz="quarter" idx="10"/>
          </p:nvPr>
        </p:nvSpPr>
        <p:spPr bwMode="auto">
          <a:xfrm>
            <a:off x="8655050" y="6391275"/>
            <a:ext cx="3730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Tx/>
              <a:buNone/>
            </a:pPr>
            <a:fld id="{ACDF898E-6801-4447-9C9F-1A4F769DB21D}" type="slidenum">
              <a:rPr lang="en-US" altLang="en-US" sz="1200" smtClean="0">
                <a:solidFill>
                  <a:srgbClr val="000000"/>
                </a:solidFill>
                <a:latin typeface="Calibri" panose="020F0502020204030204" pitchFamily="34" charset="0"/>
              </a:rPr>
              <a:pPr>
                <a:spcBef>
                  <a:spcPct val="0"/>
                </a:spcBef>
                <a:buFontTx/>
                <a:buNone/>
              </a:pPr>
              <a:t>44</a:t>
            </a:fld>
            <a:endParaRPr lang="en-US" altLang="en-US" sz="1200">
              <a:solidFill>
                <a:srgbClr val="000000"/>
              </a:solidFill>
              <a:latin typeface="Calibri" panose="020F050202020403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42A66113-3F58-3211-45A3-32675CFCB252}"/>
              </a:ext>
            </a:extLst>
          </p:cNvPr>
          <p:cNvSpPr>
            <a:spLocks noGrp="1"/>
          </p:cNvSpPr>
          <p:nvPr>
            <p:ph type="title"/>
          </p:nvPr>
        </p:nvSpPr>
        <p:spPr/>
        <p:txBody>
          <a:bodyPr/>
          <a:lstStyle/>
          <a:p>
            <a:r>
              <a:rPr lang="en-US" altLang="en-US"/>
              <a:t>RC: </a:t>
            </a:r>
            <a:r>
              <a:rPr lang="en-US" altLang="en-US">
                <a:cs typeface="Times New Roman" panose="02020603050405020304" pitchFamily="18" charset="0"/>
              </a:rPr>
              <a:t>DP Reviews – Verification of Accurate Payment</a:t>
            </a:r>
            <a:r>
              <a:rPr lang="en-US" altLang="en-US"/>
              <a:t> (cont’d)</a:t>
            </a:r>
          </a:p>
        </p:txBody>
      </p:sp>
      <p:sp>
        <p:nvSpPr>
          <p:cNvPr id="101379" name="Content Placeholder 2">
            <a:extLst>
              <a:ext uri="{FF2B5EF4-FFF2-40B4-BE49-F238E27FC236}">
                <a16:creationId xmlns:a16="http://schemas.microsoft.com/office/drawing/2014/main" id="{D856BEAF-ECA8-A229-98ED-7BBB42C5FC30}"/>
              </a:ext>
            </a:extLst>
          </p:cNvPr>
          <p:cNvSpPr>
            <a:spLocks noGrp="1"/>
          </p:cNvSpPr>
          <p:nvPr>
            <p:ph idx="1"/>
          </p:nvPr>
        </p:nvSpPr>
        <p:spPr>
          <a:xfrm>
            <a:off x="585788" y="1676400"/>
            <a:ext cx="7972425" cy="4860925"/>
          </a:xfrm>
        </p:spPr>
        <p:txBody>
          <a:bodyPr/>
          <a:lstStyle/>
          <a:p>
            <a:pPr marL="227013" indent="-227013">
              <a:lnSpc>
                <a:spcPct val="95000"/>
              </a:lnSpc>
              <a:spcBef>
                <a:spcPct val="0"/>
              </a:spcBef>
              <a:spcAft>
                <a:spcPts val="1800"/>
              </a:spcAft>
              <a:buClr>
                <a:srgbClr val="000000"/>
              </a:buClr>
            </a:pPr>
            <a:r>
              <a:rPr lang="en-US" altLang="en-US" sz="1800">
                <a:latin typeface="Myriad Pro" charset="0"/>
              </a:rPr>
              <a:t>Reviewers will independently price each sampled payment manually to determine if the payment was made in accordance with published state policies and rates in effect for the dates of service under review.</a:t>
            </a:r>
          </a:p>
          <a:p>
            <a:pPr marL="227013" indent="-227013">
              <a:lnSpc>
                <a:spcPct val="95000"/>
              </a:lnSpc>
              <a:spcBef>
                <a:spcPct val="0"/>
              </a:spcBef>
              <a:spcAft>
                <a:spcPts val="1800"/>
              </a:spcAft>
              <a:buClr>
                <a:srgbClr val="000000"/>
              </a:buClr>
            </a:pPr>
            <a:r>
              <a:rPr lang="en-US" altLang="en-US" sz="1800">
                <a:latin typeface="Myriad Pro" charset="0"/>
              </a:rPr>
              <a:t>Reviewers will need access to the rates that were in effect for the dates of service for claims under review, including those housed outside of MMIS.</a:t>
            </a:r>
          </a:p>
          <a:p>
            <a:pPr marL="227013" indent="-227013">
              <a:lnSpc>
                <a:spcPct val="95000"/>
              </a:lnSpc>
              <a:spcBef>
                <a:spcPct val="0"/>
              </a:spcBef>
              <a:spcAft>
                <a:spcPts val="600"/>
              </a:spcAft>
              <a:buClr>
                <a:srgbClr val="000000"/>
              </a:buClr>
            </a:pPr>
            <a:r>
              <a:rPr lang="en-US" altLang="en-US" sz="1800">
                <a:latin typeface="Myriad Pro" charset="0"/>
              </a:rPr>
              <a:t>Reviewers will also need:</a:t>
            </a:r>
          </a:p>
          <a:p>
            <a:pPr marL="461963" lvl="1" indent="-230188">
              <a:lnSpc>
                <a:spcPct val="95000"/>
              </a:lnSpc>
              <a:spcBef>
                <a:spcPct val="0"/>
              </a:spcBef>
              <a:spcAft>
                <a:spcPts val="1200"/>
              </a:spcAft>
              <a:buClr>
                <a:srgbClr val="000000"/>
              </a:buClr>
            </a:pPr>
            <a:r>
              <a:rPr lang="en-US" altLang="en-US" sz="1600">
                <a:latin typeface="Myriad Pro" charset="0"/>
              </a:rPr>
              <a:t>Information about how the state calculates each type of payment.</a:t>
            </a:r>
          </a:p>
          <a:p>
            <a:pPr marL="461963" lvl="1" indent="-230188">
              <a:lnSpc>
                <a:spcPct val="95000"/>
              </a:lnSpc>
              <a:spcBef>
                <a:spcPct val="0"/>
              </a:spcBef>
              <a:spcAft>
                <a:spcPts val="1200"/>
              </a:spcAft>
              <a:buClr>
                <a:srgbClr val="000000"/>
              </a:buClr>
            </a:pPr>
            <a:r>
              <a:rPr lang="en-US" altLang="en-US" sz="1600">
                <a:latin typeface="Myriad Pro" charset="0"/>
              </a:rPr>
              <a:t>The ability to complete a duplicate check to ensure the same service was not paid more than once or to multiple providers for the same dates of service.</a:t>
            </a:r>
          </a:p>
          <a:p>
            <a:pPr marL="461963" lvl="1" indent="-230188">
              <a:lnSpc>
                <a:spcPct val="95000"/>
              </a:lnSpc>
              <a:spcBef>
                <a:spcPct val="0"/>
              </a:spcBef>
              <a:spcAft>
                <a:spcPts val="1200"/>
              </a:spcAft>
              <a:buClr>
                <a:srgbClr val="000000"/>
              </a:buClr>
            </a:pPr>
            <a:r>
              <a:rPr lang="en-US" altLang="en-US" sz="1600">
                <a:latin typeface="Myriad Pro" charset="0"/>
              </a:rPr>
              <a:t>Hard copy paper claims or the ability to view the scanned image of the paper claim to verify accurate transference of information to the payment system.</a:t>
            </a:r>
          </a:p>
          <a:p>
            <a:pPr marL="461963" lvl="1" indent="-230188">
              <a:lnSpc>
                <a:spcPct val="95000"/>
              </a:lnSpc>
              <a:spcBef>
                <a:spcPct val="0"/>
              </a:spcBef>
              <a:spcAft>
                <a:spcPts val="1200"/>
              </a:spcAft>
              <a:buClr>
                <a:srgbClr val="000000"/>
              </a:buClr>
            </a:pPr>
            <a:r>
              <a:rPr lang="en-US" altLang="en-US" sz="1600">
                <a:latin typeface="Myriad Pro" charset="0"/>
              </a:rPr>
              <a:t>To view any adjustments made within 60 days of the original sampled claim payment date.</a:t>
            </a:r>
          </a:p>
          <a:p>
            <a:pPr marL="461963" lvl="1" indent="-230188">
              <a:lnSpc>
                <a:spcPct val="95000"/>
              </a:lnSpc>
              <a:spcBef>
                <a:spcPct val="0"/>
              </a:spcBef>
              <a:spcAft>
                <a:spcPts val="1200"/>
              </a:spcAft>
              <a:buClr>
                <a:srgbClr val="000000"/>
              </a:buClr>
            </a:pPr>
            <a:r>
              <a:rPr lang="en-US" altLang="en-US" sz="1600">
                <a:latin typeface="Myriad Pro" charset="0"/>
              </a:rPr>
              <a:t>Access to value code tables or a data dictionary of codes used in the system if not contained in system help.</a:t>
            </a:r>
          </a:p>
        </p:txBody>
      </p:sp>
      <p:sp>
        <p:nvSpPr>
          <p:cNvPr id="101380" name="Slide Number Placeholder 1">
            <a:extLst>
              <a:ext uri="{FF2B5EF4-FFF2-40B4-BE49-F238E27FC236}">
                <a16:creationId xmlns:a16="http://schemas.microsoft.com/office/drawing/2014/main" id="{332A7A33-D3D4-2EF3-C4C1-5834CE64C764}"/>
              </a:ext>
            </a:extLst>
          </p:cNvPr>
          <p:cNvSpPr>
            <a:spLocks noGrp="1"/>
          </p:cNvSpPr>
          <p:nvPr>
            <p:ph type="sldNum" sz="quarter" idx="12"/>
          </p:nvPr>
        </p:nvSpPr>
        <p:spPr bwMode="auto">
          <a:xfrm>
            <a:off x="8655050" y="6391275"/>
            <a:ext cx="3762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3FDCF5A1-2BCD-4782-A875-75802CE2BF17}" type="slidenum">
              <a:rPr lang="en-US" altLang="en-US" sz="1200" smtClean="0">
                <a:solidFill>
                  <a:srgbClr val="000000"/>
                </a:solidFill>
                <a:latin typeface="Calibri" panose="020F0502020204030204" pitchFamily="34" charset="0"/>
              </a:rPr>
              <a:pPr eaLnBrk="0" hangingPunct="0">
                <a:spcBef>
                  <a:spcPct val="0"/>
                </a:spcBef>
                <a:buFontTx/>
                <a:buNone/>
              </a:pPr>
              <a:t>45</a:t>
            </a:fld>
            <a:endParaRPr lang="en-US" altLang="en-US" sz="1200">
              <a:solidFill>
                <a:srgbClr val="000000"/>
              </a:solidFill>
              <a:latin typeface="Calibri" panose="020F050202020403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FA6CEAA9-77C8-196C-FA2B-358ECD98EF9B}"/>
              </a:ext>
            </a:extLst>
          </p:cNvPr>
          <p:cNvSpPr>
            <a:spLocks noGrp="1"/>
          </p:cNvSpPr>
          <p:nvPr>
            <p:ph type="title"/>
          </p:nvPr>
        </p:nvSpPr>
        <p:spPr/>
        <p:txBody>
          <a:bodyPr/>
          <a:lstStyle/>
          <a:p>
            <a:r>
              <a:rPr lang="en-US" altLang="en-US"/>
              <a:t>RC: </a:t>
            </a:r>
            <a:r>
              <a:rPr lang="en-US" altLang="en-US">
                <a:cs typeface="Times New Roman" panose="02020603050405020304" pitchFamily="18" charset="0"/>
              </a:rPr>
              <a:t>DP Reviews - Managed Care Capitation Payment</a:t>
            </a:r>
            <a:endParaRPr lang="en-US" altLang="en-US"/>
          </a:p>
        </p:txBody>
      </p:sp>
      <p:sp>
        <p:nvSpPr>
          <p:cNvPr id="102403" name="Content Placeholder 2">
            <a:extLst>
              <a:ext uri="{FF2B5EF4-FFF2-40B4-BE49-F238E27FC236}">
                <a16:creationId xmlns:a16="http://schemas.microsoft.com/office/drawing/2014/main" id="{2590A2DB-3C85-E56B-DB16-4BCD5C6FA416}"/>
              </a:ext>
            </a:extLst>
          </p:cNvPr>
          <p:cNvSpPr>
            <a:spLocks noGrp="1"/>
          </p:cNvSpPr>
          <p:nvPr>
            <p:ph idx="1"/>
          </p:nvPr>
        </p:nvSpPr>
        <p:spPr>
          <a:xfrm>
            <a:off x="457200" y="1708150"/>
            <a:ext cx="8229600" cy="4494213"/>
          </a:xfrm>
        </p:spPr>
        <p:txBody>
          <a:bodyPr/>
          <a:lstStyle/>
          <a:p>
            <a:pPr marL="227013" indent="-227013">
              <a:lnSpc>
                <a:spcPct val="95000"/>
              </a:lnSpc>
              <a:spcBef>
                <a:spcPct val="0"/>
              </a:spcBef>
              <a:spcAft>
                <a:spcPts val="1800"/>
              </a:spcAft>
              <a:buClr>
                <a:srgbClr val="000000"/>
              </a:buClr>
            </a:pPr>
            <a:r>
              <a:rPr lang="en-US" altLang="en-US" sz="1800">
                <a:latin typeface="Myriad Pro" charset="0"/>
              </a:rPr>
              <a:t>Reviewers will review all beneficiary information listed under FFS review. </a:t>
            </a:r>
          </a:p>
          <a:p>
            <a:pPr marL="227013" indent="-227013">
              <a:lnSpc>
                <a:spcPct val="95000"/>
              </a:lnSpc>
              <a:spcBef>
                <a:spcPct val="0"/>
              </a:spcBef>
              <a:spcAft>
                <a:spcPts val="600"/>
              </a:spcAft>
              <a:buClr>
                <a:srgbClr val="000000"/>
              </a:buClr>
            </a:pPr>
            <a:r>
              <a:rPr lang="en-US" altLang="en-US" sz="1800">
                <a:latin typeface="Myriad Pro" charset="0"/>
              </a:rPr>
              <a:t>Reviewers will also need access to:</a:t>
            </a:r>
          </a:p>
          <a:p>
            <a:pPr marL="461963" lvl="1" indent="-230188">
              <a:lnSpc>
                <a:spcPct val="95000"/>
              </a:lnSpc>
              <a:spcBef>
                <a:spcPct val="0"/>
              </a:spcBef>
              <a:spcAft>
                <a:spcPts val="1200"/>
              </a:spcAft>
              <a:buClr>
                <a:srgbClr val="000000"/>
              </a:buClr>
            </a:pPr>
            <a:r>
              <a:rPr lang="en-US" altLang="en-US" sz="1600">
                <a:latin typeface="Myriad Pro" charset="0"/>
              </a:rPr>
              <a:t>Capitation rates.</a:t>
            </a:r>
          </a:p>
          <a:p>
            <a:pPr marL="461963" lvl="1" indent="-230188">
              <a:lnSpc>
                <a:spcPct val="95000"/>
              </a:lnSpc>
              <a:spcBef>
                <a:spcPct val="0"/>
              </a:spcBef>
              <a:spcAft>
                <a:spcPts val="1200"/>
              </a:spcAft>
              <a:buClr>
                <a:srgbClr val="000000"/>
              </a:buClr>
            </a:pPr>
            <a:r>
              <a:rPr lang="en-US" altLang="en-US" sz="1600">
                <a:latin typeface="Myriad Pro" charset="0"/>
              </a:rPr>
              <a:t>Capitation payment history screens.</a:t>
            </a:r>
          </a:p>
          <a:p>
            <a:pPr marL="461963" lvl="1" indent="-230188">
              <a:lnSpc>
                <a:spcPct val="95000"/>
              </a:lnSpc>
              <a:spcBef>
                <a:spcPct val="0"/>
              </a:spcBef>
              <a:spcAft>
                <a:spcPts val="1200"/>
              </a:spcAft>
              <a:buClr>
                <a:srgbClr val="000000"/>
              </a:buClr>
            </a:pPr>
            <a:r>
              <a:rPr lang="en-US" altLang="en-US" sz="1600">
                <a:latin typeface="Myriad Pro" charset="0"/>
              </a:rPr>
              <a:t>Geographical service areas (counties, zip code).</a:t>
            </a:r>
          </a:p>
          <a:p>
            <a:pPr marL="461963" lvl="1" indent="-230188">
              <a:lnSpc>
                <a:spcPct val="95000"/>
              </a:lnSpc>
              <a:spcBef>
                <a:spcPct val="0"/>
              </a:spcBef>
              <a:spcAft>
                <a:spcPts val="1200"/>
              </a:spcAft>
              <a:buClr>
                <a:srgbClr val="000000"/>
              </a:buClr>
            </a:pPr>
            <a:r>
              <a:rPr lang="en-US" altLang="en-US" sz="1600">
                <a:latin typeface="Myriad Pro" charset="0"/>
              </a:rPr>
              <a:t>Managed care contract for sampled claims.</a:t>
            </a:r>
          </a:p>
          <a:p>
            <a:pPr marL="461963" lvl="1" indent="-230188">
              <a:lnSpc>
                <a:spcPct val="95000"/>
              </a:lnSpc>
              <a:spcBef>
                <a:spcPct val="0"/>
              </a:spcBef>
              <a:spcAft>
                <a:spcPts val="1200"/>
              </a:spcAft>
              <a:buClr>
                <a:srgbClr val="000000"/>
              </a:buClr>
            </a:pPr>
            <a:r>
              <a:rPr lang="en-US" altLang="en-US" sz="1600">
                <a:latin typeface="Myriad Pro" charset="0"/>
              </a:rPr>
              <a:t>Population carve-outs.</a:t>
            </a:r>
          </a:p>
          <a:p>
            <a:pPr marL="461963" lvl="1" indent="-230188">
              <a:lnSpc>
                <a:spcPct val="95000"/>
              </a:lnSpc>
              <a:spcBef>
                <a:spcPct val="0"/>
              </a:spcBef>
              <a:spcAft>
                <a:spcPts val="1200"/>
              </a:spcAft>
              <a:buClr>
                <a:srgbClr val="000000"/>
              </a:buClr>
            </a:pPr>
            <a:r>
              <a:rPr lang="en-US" altLang="en-US" sz="1600">
                <a:latin typeface="Myriad Pro" charset="0"/>
              </a:rPr>
              <a:t>Service carve-outs.</a:t>
            </a:r>
          </a:p>
          <a:p>
            <a:pPr marL="461963" lvl="1" indent="-230188">
              <a:lnSpc>
                <a:spcPct val="95000"/>
              </a:lnSpc>
              <a:spcBef>
                <a:spcPct val="0"/>
              </a:spcBef>
              <a:spcAft>
                <a:spcPts val="1200"/>
              </a:spcAft>
              <a:buClr>
                <a:srgbClr val="000000"/>
              </a:buClr>
            </a:pPr>
            <a:r>
              <a:rPr lang="en-US" altLang="en-US" sz="1600">
                <a:latin typeface="Myriad Pro" charset="0"/>
              </a:rPr>
              <a:t>Rate cells.</a:t>
            </a:r>
          </a:p>
        </p:txBody>
      </p:sp>
      <p:sp>
        <p:nvSpPr>
          <p:cNvPr id="102404" name="Slide Number Placeholder 1">
            <a:extLst>
              <a:ext uri="{FF2B5EF4-FFF2-40B4-BE49-F238E27FC236}">
                <a16:creationId xmlns:a16="http://schemas.microsoft.com/office/drawing/2014/main" id="{15A251F3-C93F-81AE-0319-91C0A8ECA8F0}"/>
              </a:ext>
            </a:extLst>
          </p:cNvPr>
          <p:cNvSpPr>
            <a:spLocks noGrp="1"/>
          </p:cNvSpPr>
          <p:nvPr>
            <p:ph type="sldNum" sz="quarter" idx="12"/>
          </p:nvPr>
        </p:nvSpPr>
        <p:spPr bwMode="auto">
          <a:xfrm>
            <a:off x="6897688" y="63912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655E44A1-AF75-4BCD-A816-9D7C328BDAD9}" type="slidenum">
              <a:rPr lang="en-US" altLang="en-US" sz="1200" smtClean="0">
                <a:solidFill>
                  <a:srgbClr val="000000"/>
                </a:solidFill>
                <a:latin typeface="Calibri" panose="020F0502020204030204" pitchFamily="34" charset="0"/>
              </a:rPr>
              <a:pPr eaLnBrk="0" hangingPunct="0">
                <a:spcBef>
                  <a:spcPct val="0"/>
                </a:spcBef>
                <a:buFontTx/>
                <a:buNone/>
              </a:pPr>
              <a:t>46</a:t>
            </a:fld>
            <a:endParaRPr lang="en-US" altLang="en-US" sz="1200">
              <a:solidFill>
                <a:srgbClr val="000000"/>
              </a:solidFill>
              <a:latin typeface="Calibri" panose="020F050202020403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E261BE5F-5A0C-48E8-23E8-1BAD46C692ED}"/>
              </a:ext>
            </a:extLst>
          </p:cNvPr>
          <p:cNvSpPr>
            <a:spLocks noGrp="1"/>
          </p:cNvSpPr>
          <p:nvPr>
            <p:ph type="title"/>
          </p:nvPr>
        </p:nvSpPr>
        <p:spPr>
          <a:xfrm>
            <a:off x="249238" y="2935288"/>
            <a:ext cx="8562975" cy="1244600"/>
          </a:xfrm>
        </p:spPr>
        <p:txBody>
          <a:bodyPr/>
          <a:lstStyle/>
          <a:p>
            <a:pPr eaLnBrk="1" hangingPunct="1"/>
            <a:r>
              <a:rPr lang="en-US" altLang="en-US" sz="3200">
                <a:latin typeface="Myriad Pro" charset="0"/>
              </a:rPr>
              <a:t>RC MR Process Details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40C77707-6571-B6E1-257C-1E9C77A4B1F9}"/>
              </a:ext>
            </a:extLst>
          </p:cNvPr>
          <p:cNvSpPr>
            <a:spLocks noGrp="1"/>
          </p:cNvSpPr>
          <p:nvPr>
            <p:ph type="title"/>
          </p:nvPr>
        </p:nvSpPr>
        <p:spPr/>
        <p:txBody>
          <a:bodyPr/>
          <a:lstStyle/>
          <a:p>
            <a:r>
              <a:rPr lang="en-US" altLang="en-US"/>
              <a:t>RC: MRR</a:t>
            </a:r>
          </a:p>
        </p:txBody>
      </p:sp>
      <p:sp>
        <p:nvSpPr>
          <p:cNvPr id="104451" name="Content Placeholder 2">
            <a:extLst>
              <a:ext uri="{FF2B5EF4-FFF2-40B4-BE49-F238E27FC236}">
                <a16:creationId xmlns:a16="http://schemas.microsoft.com/office/drawing/2014/main" id="{00A6327E-5668-17E7-956F-D0E9FD421D6C}"/>
              </a:ext>
            </a:extLst>
          </p:cNvPr>
          <p:cNvSpPr>
            <a:spLocks noGrp="1"/>
          </p:cNvSpPr>
          <p:nvPr>
            <p:ph idx="1"/>
          </p:nvPr>
        </p:nvSpPr>
        <p:spPr>
          <a:xfrm>
            <a:off x="457200" y="1708150"/>
            <a:ext cx="8229600" cy="4800600"/>
          </a:xfrm>
        </p:spPr>
        <p:txBody>
          <a:bodyPr/>
          <a:lstStyle/>
          <a:p>
            <a:pPr marL="227013" indent="-227013">
              <a:lnSpc>
                <a:spcPct val="95000"/>
              </a:lnSpc>
              <a:spcBef>
                <a:spcPct val="0"/>
              </a:spcBef>
              <a:spcAft>
                <a:spcPts val="1800"/>
              </a:spcAft>
              <a:buClr>
                <a:srgbClr val="000000"/>
              </a:buClr>
            </a:pPr>
            <a:r>
              <a:rPr lang="en-US" altLang="en-US" sz="1800">
                <a:latin typeface="Myriad Pro" charset="0"/>
              </a:rPr>
              <a:t>The RC holds MR/MRR orientations with the states to review the MRR processes before starting calls to providers.</a:t>
            </a:r>
          </a:p>
          <a:p>
            <a:pPr marL="227013" indent="-227013">
              <a:lnSpc>
                <a:spcPct val="95000"/>
              </a:lnSpc>
              <a:spcBef>
                <a:spcPct val="0"/>
              </a:spcBef>
              <a:spcAft>
                <a:spcPts val="1800"/>
              </a:spcAft>
              <a:buClr>
                <a:srgbClr val="000000"/>
              </a:buClr>
            </a:pPr>
            <a:r>
              <a:rPr lang="en-US" altLang="en-US" sz="1800">
                <a:latin typeface="Myriad Pro" charset="0"/>
              </a:rPr>
              <a:t>The RC uses the provider and MR point of contact information received in the details files submitted by the states to contact providers and send request letters.</a:t>
            </a:r>
          </a:p>
          <a:p>
            <a:pPr marL="227013" indent="-227013">
              <a:lnSpc>
                <a:spcPct val="95000"/>
              </a:lnSpc>
              <a:spcBef>
                <a:spcPct val="0"/>
              </a:spcBef>
              <a:spcAft>
                <a:spcPts val="1800"/>
              </a:spcAft>
              <a:buClr>
                <a:srgbClr val="000000"/>
              </a:buClr>
            </a:pPr>
            <a:r>
              <a:rPr lang="en-US" altLang="en-US" sz="1800">
                <a:latin typeface="Myriad Pro" charset="0"/>
              </a:rPr>
              <a:t>Provider information is verified during the initial live call. If the provider cannot be reached, state support is needed to help identify the correct contact information.</a:t>
            </a:r>
          </a:p>
          <a:p>
            <a:pPr marL="227013" indent="-227013">
              <a:lnSpc>
                <a:spcPct val="95000"/>
              </a:lnSpc>
              <a:spcBef>
                <a:spcPct val="0"/>
              </a:spcBef>
              <a:spcAft>
                <a:spcPts val="600"/>
              </a:spcAft>
              <a:buClr>
                <a:srgbClr val="000000"/>
              </a:buClr>
            </a:pPr>
            <a:r>
              <a:rPr lang="en-US" altLang="en-US" sz="1800">
                <a:latin typeface="Myriad Pro" charset="0"/>
              </a:rPr>
              <a:t>Initial letter request packets sent to providers include:</a:t>
            </a:r>
          </a:p>
          <a:p>
            <a:pPr marL="461963" lvl="1" indent="-230188">
              <a:lnSpc>
                <a:spcPct val="95000"/>
              </a:lnSpc>
              <a:spcBef>
                <a:spcPct val="0"/>
              </a:spcBef>
              <a:spcAft>
                <a:spcPts val="1200"/>
              </a:spcAft>
              <a:buClr>
                <a:srgbClr val="000000"/>
              </a:buClr>
            </a:pPr>
            <a:r>
              <a:rPr lang="en-US" altLang="en-US" sz="1600">
                <a:latin typeface="Myriad Pro" charset="0"/>
              </a:rPr>
              <a:t>CMS letter (with authority to request records).</a:t>
            </a:r>
          </a:p>
          <a:p>
            <a:pPr marL="461963" lvl="1" indent="-230188">
              <a:lnSpc>
                <a:spcPct val="95000"/>
              </a:lnSpc>
              <a:spcBef>
                <a:spcPct val="0"/>
              </a:spcBef>
              <a:spcAft>
                <a:spcPts val="1200"/>
              </a:spcAft>
              <a:buClr>
                <a:srgbClr val="000000"/>
              </a:buClr>
            </a:pPr>
            <a:r>
              <a:rPr lang="en-US" altLang="en-US" sz="1600">
                <a:latin typeface="Myriad Pro" charset="0"/>
              </a:rPr>
              <a:t>PERM fax cover sheet with specific list of requested documentation (unique to each claim category).</a:t>
            </a:r>
          </a:p>
          <a:p>
            <a:pPr marL="461963" lvl="1" indent="-230188">
              <a:lnSpc>
                <a:spcPct val="95000"/>
              </a:lnSpc>
              <a:spcBef>
                <a:spcPct val="0"/>
              </a:spcBef>
              <a:spcAft>
                <a:spcPts val="1200"/>
              </a:spcAft>
              <a:buClr>
                <a:srgbClr val="000000"/>
              </a:buClr>
            </a:pPr>
            <a:r>
              <a:rPr lang="en-US" altLang="en-US" sz="1600">
                <a:latin typeface="Myriad Pro" charset="0"/>
              </a:rPr>
              <a:t>Claim summary data provided for specific claim sampled.</a:t>
            </a:r>
          </a:p>
          <a:p>
            <a:pPr marL="461963" lvl="1" indent="-230188">
              <a:lnSpc>
                <a:spcPct val="95000"/>
              </a:lnSpc>
              <a:spcBef>
                <a:spcPct val="0"/>
              </a:spcBef>
              <a:spcAft>
                <a:spcPts val="1200"/>
              </a:spcAft>
              <a:buClr>
                <a:srgbClr val="000000"/>
              </a:buClr>
            </a:pPr>
            <a:r>
              <a:rPr lang="en-US" altLang="en-US" sz="1600">
                <a:latin typeface="Myriad Pro" charset="0"/>
              </a:rPr>
              <a:t>Instructions with different options for record submission.</a:t>
            </a:r>
          </a:p>
        </p:txBody>
      </p:sp>
      <p:sp>
        <p:nvSpPr>
          <p:cNvPr id="104452" name="Slide Number Placeholder 1">
            <a:extLst>
              <a:ext uri="{FF2B5EF4-FFF2-40B4-BE49-F238E27FC236}">
                <a16:creationId xmlns:a16="http://schemas.microsoft.com/office/drawing/2014/main" id="{1AC49A01-FD5A-5F55-6615-77C52A64898C}"/>
              </a:ext>
            </a:extLst>
          </p:cNvPr>
          <p:cNvSpPr>
            <a:spLocks noGrp="1"/>
          </p:cNvSpPr>
          <p:nvPr>
            <p:ph type="sldNum" sz="quarter" idx="12"/>
          </p:nvPr>
        </p:nvSpPr>
        <p:spPr bwMode="auto">
          <a:xfrm>
            <a:off x="8686800" y="6391275"/>
            <a:ext cx="3444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103CE8D7-F06A-4E38-9327-6058384B2030}" type="slidenum">
              <a:rPr lang="en-US" altLang="en-US" sz="1200" smtClean="0">
                <a:solidFill>
                  <a:srgbClr val="000000"/>
                </a:solidFill>
                <a:latin typeface="Calibri" panose="020F0502020204030204" pitchFamily="34" charset="0"/>
              </a:rPr>
              <a:pPr eaLnBrk="0" hangingPunct="0">
                <a:spcBef>
                  <a:spcPct val="0"/>
                </a:spcBef>
                <a:buFontTx/>
                <a:buNone/>
              </a:pPr>
              <a:t>48</a:t>
            </a:fld>
            <a:endParaRPr lang="en-US" altLang="en-US" sz="1200">
              <a:solidFill>
                <a:srgbClr val="000000"/>
              </a:solidFill>
              <a:latin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CE9AF5A3-81AC-8C8A-1BEE-937334DC13CB}"/>
              </a:ext>
            </a:extLst>
          </p:cNvPr>
          <p:cNvSpPr>
            <a:spLocks noGrp="1"/>
          </p:cNvSpPr>
          <p:nvPr>
            <p:ph type="title"/>
          </p:nvPr>
        </p:nvSpPr>
        <p:spPr/>
        <p:txBody>
          <a:bodyPr/>
          <a:lstStyle/>
          <a:p>
            <a:r>
              <a:rPr lang="en-US" altLang="en-US"/>
              <a:t>PERM Contractors</a:t>
            </a:r>
          </a:p>
        </p:txBody>
      </p:sp>
      <p:sp>
        <p:nvSpPr>
          <p:cNvPr id="3" name="Freeform: Shape 2" descr="The Lewin Group is the PERM Statistical Contractor (SC) &#10;">
            <a:extLst>
              <a:ext uri="{FF2B5EF4-FFF2-40B4-BE49-F238E27FC236}">
                <a16:creationId xmlns:a16="http://schemas.microsoft.com/office/drawing/2014/main" id="{51206169-C13B-2896-A278-6809BD7CDD06}"/>
              </a:ext>
            </a:extLst>
          </p:cNvPr>
          <p:cNvSpPr/>
          <p:nvPr/>
        </p:nvSpPr>
        <p:spPr>
          <a:xfrm>
            <a:off x="2106613" y="1679575"/>
            <a:ext cx="2808287" cy="2808288"/>
          </a:xfrm>
          <a:custGeom>
            <a:avLst/>
            <a:gdLst>
              <a:gd name="connsiteX0" fmla="*/ 0 w 2807542"/>
              <a:gd name="connsiteY0" fmla="*/ 1403751 h 2807502"/>
              <a:gd name="connsiteX1" fmla="*/ 1403771 w 2807542"/>
              <a:gd name="connsiteY1" fmla="*/ 0 h 2807502"/>
              <a:gd name="connsiteX2" fmla="*/ 2807542 w 2807542"/>
              <a:gd name="connsiteY2" fmla="*/ 1403751 h 2807502"/>
              <a:gd name="connsiteX3" fmla="*/ 1403771 w 2807542"/>
              <a:gd name="connsiteY3" fmla="*/ 2807502 h 2807502"/>
              <a:gd name="connsiteX4" fmla="*/ 0 w 2807542"/>
              <a:gd name="connsiteY4" fmla="*/ 1403751 h 2807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7542" h="2807502">
                <a:moveTo>
                  <a:pt x="0" y="1403751"/>
                </a:moveTo>
                <a:cubicBezTo>
                  <a:pt x="0" y="628481"/>
                  <a:pt x="628490" y="0"/>
                  <a:pt x="1403771" y="0"/>
                </a:cubicBezTo>
                <a:cubicBezTo>
                  <a:pt x="2179052" y="0"/>
                  <a:pt x="2807542" y="628481"/>
                  <a:pt x="2807542" y="1403751"/>
                </a:cubicBezTo>
                <a:cubicBezTo>
                  <a:pt x="2807542" y="2179021"/>
                  <a:pt x="2179052" y="2807502"/>
                  <a:pt x="1403771" y="2807502"/>
                </a:cubicBezTo>
                <a:cubicBezTo>
                  <a:pt x="628490" y="2807502"/>
                  <a:pt x="0" y="2179021"/>
                  <a:pt x="0" y="1403751"/>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483545" tIns="457200" rIns="483545" bIns="483539" spcCol="1270" anchor="ctr"/>
          <a:lstStyle/>
          <a:p>
            <a:pPr algn="ctr" defTabSz="844550">
              <a:lnSpc>
                <a:spcPct val="90000"/>
              </a:lnSpc>
              <a:spcAft>
                <a:spcPct val="35000"/>
              </a:spcAft>
              <a:defRPr/>
            </a:pPr>
            <a:r>
              <a:rPr lang="en-US" dirty="0">
                <a:latin typeface="Arial" panose="020B0604020202020204" pitchFamily="34" charset="0"/>
                <a:cs typeface="Arial" panose="020B0604020202020204" pitchFamily="34" charset="0"/>
              </a:rPr>
              <a:t>The Lewin Group is the PERM Statistical Contractor (SC) </a:t>
            </a:r>
          </a:p>
        </p:txBody>
      </p:sp>
      <p:sp>
        <p:nvSpPr>
          <p:cNvPr id="5" name="Freeform: Shape 4">
            <a:extLst>
              <a:ext uri="{FF2B5EF4-FFF2-40B4-BE49-F238E27FC236}">
                <a16:creationId xmlns:a16="http://schemas.microsoft.com/office/drawing/2014/main" id="{AFCBDC91-02B9-6106-1949-EC3FDC10F16B}"/>
              </a:ext>
            </a:extLst>
          </p:cNvPr>
          <p:cNvSpPr/>
          <p:nvPr/>
        </p:nvSpPr>
        <p:spPr>
          <a:xfrm>
            <a:off x="3168650" y="3551238"/>
            <a:ext cx="2806700" cy="2808287"/>
          </a:xfrm>
          <a:custGeom>
            <a:avLst/>
            <a:gdLst>
              <a:gd name="connsiteX0" fmla="*/ 0 w 2807542"/>
              <a:gd name="connsiteY0" fmla="*/ 1403751 h 2807502"/>
              <a:gd name="connsiteX1" fmla="*/ 1403771 w 2807542"/>
              <a:gd name="connsiteY1" fmla="*/ 0 h 2807502"/>
              <a:gd name="connsiteX2" fmla="*/ 2807542 w 2807542"/>
              <a:gd name="connsiteY2" fmla="*/ 1403751 h 2807502"/>
              <a:gd name="connsiteX3" fmla="*/ 1403771 w 2807542"/>
              <a:gd name="connsiteY3" fmla="*/ 2807502 h 2807502"/>
              <a:gd name="connsiteX4" fmla="*/ 0 w 2807542"/>
              <a:gd name="connsiteY4" fmla="*/ 1403751 h 2807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7542" h="2807502">
                <a:moveTo>
                  <a:pt x="0" y="1403751"/>
                </a:moveTo>
                <a:cubicBezTo>
                  <a:pt x="0" y="628481"/>
                  <a:pt x="628490" y="0"/>
                  <a:pt x="1403771" y="0"/>
                </a:cubicBezTo>
                <a:cubicBezTo>
                  <a:pt x="2179052" y="0"/>
                  <a:pt x="2807542" y="628481"/>
                  <a:pt x="2807542" y="1403751"/>
                </a:cubicBezTo>
                <a:cubicBezTo>
                  <a:pt x="2807542" y="2179021"/>
                  <a:pt x="2179052" y="2807502"/>
                  <a:pt x="1403771" y="2807502"/>
                </a:cubicBezTo>
                <a:cubicBezTo>
                  <a:pt x="628490" y="2807502"/>
                  <a:pt x="0" y="2179021"/>
                  <a:pt x="0" y="1403751"/>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483545" tIns="483539" rIns="483545" bIns="483539" spcCol="1270" anchor="ctr"/>
          <a:lstStyle/>
          <a:p>
            <a:pPr algn="ctr" defTabSz="844550">
              <a:lnSpc>
                <a:spcPct val="90000"/>
              </a:lnSpc>
              <a:spcAft>
                <a:spcPct val="35000"/>
              </a:spcAft>
              <a:defRPr/>
            </a:pPr>
            <a:endParaRPr lang="en-US" dirty="0">
              <a:latin typeface="Arial" panose="020B0604020202020204" pitchFamily="34" charset="0"/>
              <a:cs typeface="Arial" panose="020B0604020202020204" pitchFamily="34" charset="0"/>
            </a:endParaRPr>
          </a:p>
          <a:p>
            <a:pPr algn="ctr" defTabSz="844550">
              <a:lnSpc>
                <a:spcPct val="90000"/>
              </a:lnSpc>
              <a:spcAft>
                <a:spcPct val="35000"/>
              </a:spcAft>
              <a:defRPr/>
            </a:pPr>
            <a:r>
              <a:rPr lang="en-US" dirty="0">
                <a:latin typeface="Arial" panose="020B0604020202020204" pitchFamily="34" charset="0"/>
                <a:cs typeface="Arial" panose="020B0604020202020204" pitchFamily="34" charset="0"/>
              </a:rPr>
              <a:t>Booz Allen Hamilton is the PERM Eligibility Review Contractor (ERC)</a:t>
            </a:r>
          </a:p>
        </p:txBody>
      </p:sp>
      <p:sp>
        <p:nvSpPr>
          <p:cNvPr id="6" name="Freeform: Shape 5" descr="The Lewin Group is the PERM Statistical Contractor (SC)&#10;&#10;NCI, Inc. is the PERM Review Contractor (RC)&#10;&#10;Booz Allen Hamilton is the PERM Eligibility Review Contractor (ERC)" title="PERM Contractors">
            <a:extLst>
              <a:ext uri="{FF2B5EF4-FFF2-40B4-BE49-F238E27FC236}">
                <a16:creationId xmlns:a16="http://schemas.microsoft.com/office/drawing/2014/main" id="{E5B96B80-35E4-6D1C-3BA8-EACB4417E953}"/>
              </a:ext>
            </a:extLst>
          </p:cNvPr>
          <p:cNvSpPr/>
          <p:nvPr/>
        </p:nvSpPr>
        <p:spPr>
          <a:xfrm>
            <a:off x="4416425" y="1679575"/>
            <a:ext cx="2808288" cy="2808288"/>
          </a:xfrm>
          <a:custGeom>
            <a:avLst/>
            <a:gdLst>
              <a:gd name="connsiteX0" fmla="*/ 0 w 2807542"/>
              <a:gd name="connsiteY0" fmla="*/ 1403751 h 2807502"/>
              <a:gd name="connsiteX1" fmla="*/ 1403771 w 2807542"/>
              <a:gd name="connsiteY1" fmla="*/ 0 h 2807502"/>
              <a:gd name="connsiteX2" fmla="*/ 2807542 w 2807542"/>
              <a:gd name="connsiteY2" fmla="*/ 1403751 h 2807502"/>
              <a:gd name="connsiteX3" fmla="*/ 1403771 w 2807542"/>
              <a:gd name="connsiteY3" fmla="*/ 2807502 h 2807502"/>
              <a:gd name="connsiteX4" fmla="*/ 0 w 2807542"/>
              <a:gd name="connsiteY4" fmla="*/ 1403751 h 2807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7542" h="2807502">
                <a:moveTo>
                  <a:pt x="0" y="1403751"/>
                </a:moveTo>
                <a:cubicBezTo>
                  <a:pt x="0" y="628481"/>
                  <a:pt x="628490" y="0"/>
                  <a:pt x="1403771" y="0"/>
                </a:cubicBezTo>
                <a:cubicBezTo>
                  <a:pt x="2179052" y="0"/>
                  <a:pt x="2807542" y="628481"/>
                  <a:pt x="2807542" y="1403751"/>
                </a:cubicBezTo>
                <a:cubicBezTo>
                  <a:pt x="2807542" y="2179021"/>
                  <a:pt x="2179052" y="2807502"/>
                  <a:pt x="1403771" y="2807502"/>
                </a:cubicBezTo>
                <a:cubicBezTo>
                  <a:pt x="628490" y="2807502"/>
                  <a:pt x="0" y="2179021"/>
                  <a:pt x="0" y="1403751"/>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483545" tIns="411480" rIns="483545" bIns="483539" spcCol="1270" anchor="ctr"/>
          <a:lstStyle/>
          <a:p>
            <a:pPr algn="ctr" defTabSz="844550">
              <a:lnSpc>
                <a:spcPct val="90000"/>
              </a:lnSpc>
              <a:spcAft>
                <a:spcPct val="35000"/>
              </a:spcAft>
              <a:defRPr/>
            </a:pPr>
            <a:r>
              <a:rPr lang="en-US" dirty="0">
                <a:latin typeface="Arial" panose="020B0604020202020204" pitchFamily="34" charset="0"/>
                <a:cs typeface="Arial" panose="020B0604020202020204" pitchFamily="34" charset="0"/>
              </a:rPr>
              <a:t>Empower AI Inc. is the PERM Data Processing and Medical Review Contractor (RC)</a:t>
            </a:r>
          </a:p>
        </p:txBody>
      </p:sp>
      <p:sp>
        <p:nvSpPr>
          <p:cNvPr id="29702" name="Slide Number Placeholder 1">
            <a:extLst>
              <a:ext uri="{FF2B5EF4-FFF2-40B4-BE49-F238E27FC236}">
                <a16:creationId xmlns:a16="http://schemas.microsoft.com/office/drawing/2014/main" id="{D6D82175-DB8C-C5A4-4EB9-FF109DE20C0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9DF17260-65AD-4BA7-A1CE-666B22276F65}" type="slidenum">
              <a:rPr lang="en-US" altLang="en-US" sz="1200" smtClean="0">
                <a:solidFill>
                  <a:srgbClr val="000000"/>
                </a:solidFill>
                <a:latin typeface="Calibri" panose="020F0502020204030204" pitchFamily="34" charset="0"/>
              </a:rPr>
              <a:pPr eaLnBrk="0" hangingPunct="0">
                <a:spcBef>
                  <a:spcPct val="0"/>
                </a:spcBef>
                <a:buFontTx/>
                <a:buNone/>
              </a:pPr>
              <a:t>4</a:t>
            </a:fld>
            <a:endParaRPr lang="en-US" altLang="en-US" sz="1200">
              <a:solidFill>
                <a:srgbClr val="000000"/>
              </a:solidFill>
              <a:latin typeface="Calibri" panose="020F050202020403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07F77A14-0E9D-AE48-010B-AF68C4084B13}"/>
              </a:ext>
            </a:extLst>
          </p:cNvPr>
          <p:cNvSpPr>
            <a:spLocks noGrp="1"/>
          </p:cNvSpPr>
          <p:nvPr>
            <p:ph type="title"/>
          </p:nvPr>
        </p:nvSpPr>
        <p:spPr/>
        <p:txBody>
          <a:bodyPr/>
          <a:lstStyle/>
          <a:p>
            <a:r>
              <a:rPr lang="en-US" altLang="en-US"/>
              <a:t>RC: MRR (cont’d)</a:t>
            </a:r>
          </a:p>
        </p:txBody>
      </p:sp>
      <p:sp>
        <p:nvSpPr>
          <p:cNvPr id="105475" name="Content Placeholder 2">
            <a:extLst>
              <a:ext uri="{FF2B5EF4-FFF2-40B4-BE49-F238E27FC236}">
                <a16:creationId xmlns:a16="http://schemas.microsoft.com/office/drawing/2014/main" id="{44E25C71-3ED2-7821-B254-121E722CFF58}"/>
              </a:ext>
            </a:extLst>
          </p:cNvPr>
          <p:cNvSpPr>
            <a:spLocks noGrp="1"/>
          </p:cNvSpPr>
          <p:nvPr>
            <p:ph idx="1"/>
          </p:nvPr>
        </p:nvSpPr>
        <p:spPr>
          <a:xfrm>
            <a:off x="311150" y="1703388"/>
            <a:ext cx="8375650" cy="4751387"/>
          </a:xfrm>
        </p:spPr>
        <p:txBody>
          <a:bodyPr/>
          <a:lstStyle/>
          <a:p>
            <a:pPr marL="227013" indent="-227013">
              <a:lnSpc>
                <a:spcPct val="95000"/>
              </a:lnSpc>
              <a:spcBef>
                <a:spcPct val="0"/>
              </a:spcBef>
              <a:spcAft>
                <a:spcPts val="600"/>
              </a:spcAft>
              <a:buClr>
                <a:srgbClr val="000000"/>
              </a:buClr>
            </a:pPr>
            <a:r>
              <a:rPr lang="en-US" altLang="en-US" sz="1600">
                <a:latin typeface="Myriad Pro" charset="0"/>
              </a:rPr>
              <a:t>Providers have 75 calendar days to send in medical records:</a:t>
            </a:r>
          </a:p>
          <a:p>
            <a:pPr marL="461963" lvl="1" indent="-230188">
              <a:lnSpc>
                <a:spcPct val="95000"/>
              </a:lnSpc>
              <a:spcBef>
                <a:spcPct val="0"/>
              </a:spcBef>
              <a:spcAft>
                <a:spcPts val="900"/>
              </a:spcAft>
            </a:pPr>
            <a:r>
              <a:rPr lang="en-US" altLang="en-US" sz="1400">
                <a:latin typeface="Myriad Pro" charset="0"/>
              </a:rPr>
              <a:t>The RC will follow-up with reminder calls and reminder letters at 30 days, 45 days, and 60 days, if the record has not been received.</a:t>
            </a:r>
          </a:p>
          <a:p>
            <a:pPr marL="461963" lvl="1" indent="-230188">
              <a:lnSpc>
                <a:spcPct val="95000"/>
              </a:lnSpc>
              <a:spcBef>
                <a:spcPct val="0"/>
              </a:spcBef>
              <a:spcAft>
                <a:spcPts val="900"/>
              </a:spcAft>
            </a:pPr>
            <a:r>
              <a:rPr lang="en-US" altLang="en-US" sz="1400">
                <a:latin typeface="Myriad Pro" charset="0"/>
              </a:rPr>
              <a:t>A 75-day non-response letter is sent to providers via certified mail if no MR documentation has been received. MR1–No Documentation error is cited if no records are received. </a:t>
            </a:r>
          </a:p>
          <a:p>
            <a:pPr marL="461963" lvl="1" indent="-230188">
              <a:lnSpc>
                <a:spcPct val="95000"/>
              </a:lnSpc>
              <a:spcBef>
                <a:spcPct val="0"/>
              </a:spcBef>
              <a:spcAft>
                <a:spcPts val="1500"/>
              </a:spcAft>
            </a:pPr>
            <a:r>
              <a:rPr lang="en-US" altLang="en-US" sz="1400">
                <a:latin typeface="Myriad Pro" charset="0"/>
              </a:rPr>
              <a:t>If documentation is submitted and is missing information, the RC sends an additional documentation request (ADR) letter to the provider.</a:t>
            </a:r>
          </a:p>
          <a:p>
            <a:pPr marL="227013" indent="-227013">
              <a:lnSpc>
                <a:spcPct val="95000"/>
              </a:lnSpc>
              <a:spcBef>
                <a:spcPct val="0"/>
              </a:spcBef>
              <a:spcAft>
                <a:spcPts val="600"/>
              </a:spcAft>
              <a:buClr>
                <a:srgbClr val="000000"/>
              </a:buClr>
            </a:pPr>
            <a:r>
              <a:rPr lang="en-US" altLang="en-US" sz="1600">
                <a:latin typeface="Myriad Pro" charset="0"/>
              </a:rPr>
              <a:t>Providers have 14 calendar days to send in documentation in response to ADR:</a:t>
            </a:r>
          </a:p>
          <a:p>
            <a:pPr marL="461963" lvl="1" indent="-230188">
              <a:lnSpc>
                <a:spcPct val="95000"/>
              </a:lnSpc>
              <a:spcBef>
                <a:spcPct val="0"/>
              </a:spcBef>
              <a:spcAft>
                <a:spcPts val="900"/>
              </a:spcAft>
            </a:pPr>
            <a:r>
              <a:rPr lang="en-US" altLang="en-US" sz="1400">
                <a:latin typeface="Myriad Pro" charset="0"/>
              </a:rPr>
              <a:t>Reminder calls/letters are sent at 7 days if an ADR response was not received.</a:t>
            </a:r>
          </a:p>
          <a:p>
            <a:pPr marL="461963" lvl="1" indent="-230188">
              <a:lnSpc>
                <a:spcPct val="95000"/>
              </a:lnSpc>
              <a:spcBef>
                <a:spcPct val="0"/>
              </a:spcBef>
              <a:spcAft>
                <a:spcPts val="900"/>
              </a:spcAft>
            </a:pPr>
            <a:r>
              <a:rPr lang="en-US" altLang="en-US" sz="1400">
                <a:latin typeface="Myriad Pro" charset="0"/>
              </a:rPr>
              <a:t>If no ADR response is received, a 15-day non-response letter is sent. MR2– </a:t>
            </a:r>
            <a:r>
              <a:rPr lang="en-US" altLang="en-US" sz="1400" i="1">
                <a:latin typeface="Myriad Pro" charset="0"/>
              </a:rPr>
              <a:t>Document Absent from the Record</a:t>
            </a:r>
            <a:r>
              <a:rPr lang="en-US" altLang="en-US" sz="1400">
                <a:latin typeface="Myriad Pro" charset="0"/>
              </a:rPr>
              <a:t> error is cited is documents are missing from the record.</a:t>
            </a:r>
          </a:p>
          <a:p>
            <a:pPr marL="461963" lvl="1" indent="-230188">
              <a:lnSpc>
                <a:spcPct val="95000"/>
              </a:lnSpc>
              <a:spcBef>
                <a:spcPct val="0"/>
              </a:spcBef>
              <a:spcAft>
                <a:spcPts val="1500"/>
              </a:spcAft>
            </a:pPr>
            <a:r>
              <a:rPr lang="en-US" altLang="en-US" sz="1400">
                <a:latin typeface="Myriad Pro" charset="0"/>
              </a:rPr>
              <a:t>If an ADR response is received but does not include all the requested items, an Incomplete Information letter is sent to the provider specifying the missing item(s) and an MR2 error is cited.</a:t>
            </a:r>
          </a:p>
          <a:p>
            <a:pPr marL="227013" indent="-227013">
              <a:lnSpc>
                <a:spcPct val="95000"/>
              </a:lnSpc>
              <a:spcBef>
                <a:spcPct val="0"/>
              </a:spcBef>
              <a:spcAft>
                <a:spcPts val="1500"/>
              </a:spcAft>
              <a:buClr>
                <a:srgbClr val="000000"/>
              </a:buClr>
            </a:pPr>
            <a:r>
              <a:rPr lang="en-US" altLang="en-US" sz="1600">
                <a:latin typeface="Myriad Pro" charset="0"/>
              </a:rPr>
              <a:t>States receive copies of all letters to providers on a weekly basis via the RC’s Secure File Transfer Protocol (SFTP).</a:t>
            </a:r>
          </a:p>
          <a:p>
            <a:pPr marL="227013" indent="-227013">
              <a:lnSpc>
                <a:spcPct val="95000"/>
              </a:lnSpc>
              <a:spcBef>
                <a:spcPct val="0"/>
              </a:spcBef>
              <a:spcAft>
                <a:spcPts val="600"/>
              </a:spcAft>
              <a:buClr>
                <a:srgbClr val="000000"/>
              </a:buClr>
            </a:pPr>
            <a:r>
              <a:rPr lang="en-US" altLang="en-US" sz="1600">
                <a:latin typeface="Myriad Pro" charset="0"/>
              </a:rPr>
              <a:t>Late documentation for MR1/MR2 errors can be accepted until the cycle cut-off date.</a:t>
            </a:r>
          </a:p>
        </p:txBody>
      </p:sp>
      <p:sp>
        <p:nvSpPr>
          <p:cNvPr id="105476" name="Slide Number Placeholder 1">
            <a:extLst>
              <a:ext uri="{FF2B5EF4-FFF2-40B4-BE49-F238E27FC236}">
                <a16:creationId xmlns:a16="http://schemas.microsoft.com/office/drawing/2014/main" id="{DE45B4FC-C76F-EA88-8C1D-D87AB94061DE}"/>
              </a:ext>
            </a:extLst>
          </p:cNvPr>
          <p:cNvSpPr>
            <a:spLocks noGrp="1"/>
          </p:cNvSpPr>
          <p:nvPr>
            <p:ph type="sldNum" sz="quarter" idx="12"/>
          </p:nvPr>
        </p:nvSpPr>
        <p:spPr bwMode="auto">
          <a:xfrm>
            <a:off x="8686800" y="6345238"/>
            <a:ext cx="344488" cy="411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365E415A-3DCB-4C4C-919B-732B1DDFEFEB}" type="slidenum">
              <a:rPr lang="en-US" altLang="en-US" sz="1200" smtClean="0">
                <a:solidFill>
                  <a:srgbClr val="000000"/>
                </a:solidFill>
                <a:latin typeface="Calibri" panose="020F0502020204030204" pitchFamily="34" charset="0"/>
              </a:rPr>
              <a:pPr eaLnBrk="0" hangingPunct="0">
                <a:spcBef>
                  <a:spcPct val="0"/>
                </a:spcBef>
                <a:buFontTx/>
                <a:buNone/>
              </a:pPr>
              <a:t>49</a:t>
            </a:fld>
            <a:endParaRPr lang="en-US" altLang="en-US" sz="1200">
              <a:solidFill>
                <a:srgbClr val="000000"/>
              </a:solidFill>
              <a:latin typeface="Calibri" panose="020F050202020403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1">
            <a:extLst>
              <a:ext uri="{FF2B5EF4-FFF2-40B4-BE49-F238E27FC236}">
                <a16:creationId xmlns:a16="http://schemas.microsoft.com/office/drawing/2014/main" id="{0E635C4F-07A2-83C3-CA9F-2BA6B6528FD7}"/>
              </a:ext>
            </a:extLst>
          </p:cNvPr>
          <p:cNvSpPr>
            <a:spLocks noGrp="1"/>
          </p:cNvSpPr>
          <p:nvPr>
            <p:ph type="title"/>
          </p:nvPr>
        </p:nvSpPr>
        <p:spPr>
          <a:xfrm>
            <a:off x="0" y="0"/>
            <a:ext cx="9144000" cy="1344613"/>
          </a:xfrm>
          <a:effectLst>
            <a:outerShdw dist="76200" dir="5639981" algn="tl" rotWithShape="0">
              <a:srgbClr val="084A9C"/>
            </a:outerShdw>
          </a:effectLst>
        </p:spPr>
        <p:txBody>
          <a:bodyPr/>
          <a:lstStyle/>
          <a:p>
            <a:pPr eaLnBrk="1" hangingPunct="1"/>
            <a:r>
              <a:rPr lang="en-US" altLang="en-US" sz="3600">
                <a:cs typeface="Times New Roman" panose="02020603050405020304" pitchFamily="18" charset="0"/>
              </a:rPr>
              <a:t>RC: MR</a:t>
            </a:r>
          </a:p>
        </p:txBody>
      </p:sp>
      <p:sp>
        <p:nvSpPr>
          <p:cNvPr id="107523" name="TextBox 1">
            <a:extLst>
              <a:ext uri="{FF2B5EF4-FFF2-40B4-BE49-F238E27FC236}">
                <a16:creationId xmlns:a16="http://schemas.microsoft.com/office/drawing/2014/main" id="{CC5B622D-46FE-4281-752E-17EC9C0853CE}"/>
              </a:ext>
            </a:extLst>
          </p:cNvPr>
          <p:cNvSpPr txBox="1">
            <a:spLocks noChangeArrowheads="1"/>
          </p:cNvSpPr>
          <p:nvPr/>
        </p:nvSpPr>
        <p:spPr bwMode="auto">
          <a:xfrm>
            <a:off x="396875" y="1598613"/>
            <a:ext cx="8348663" cy="490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461963" indent="-230188">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lnSpc>
                <a:spcPct val="90000"/>
              </a:lnSpc>
              <a:spcBef>
                <a:spcPct val="0"/>
              </a:spcBef>
              <a:spcAft>
                <a:spcPts val="600"/>
              </a:spcAft>
              <a:buClr>
                <a:srgbClr val="000000"/>
              </a:buClr>
            </a:pPr>
            <a:r>
              <a:rPr lang="en-US" altLang="en-US" sz="1800">
                <a:latin typeface="Myriad Pro" charset="0"/>
              </a:rPr>
              <a:t>Orientations are held for all cycle states to include:</a:t>
            </a:r>
          </a:p>
          <a:p>
            <a:pPr lvl="1">
              <a:lnSpc>
                <a:spcPct val="90000"/>
              </a:lnSpc>
              <a:spcBef>
                <a:spcPct val="0"/>
              </a:spcBef>
              <a:spcAft>
                <a:spcPts val="900"/>
              </a:spcAft>
              <a:buClr>
                <a:srgbClr val="000000"/>
              </a:buClr>
            </a:pPr>
            <a:r>
              <a:rPr lang="en-US" altLang="en-US" sz="1600">
                <a:latin typeface="Myriad Pro" charset="0"/>
              </a:rPr>
              <a:t>MR process.</a:t>
            </a:r>
          </a:p>
          <a:p>
            <a:pPr lvl="1">
              <a:lnSpc>
                <a:spcPct val="90000"/>
              </a:lnSpc>
              <a:spcBef>
                <a:spcPct val="0"/>
              </a:spcBef>
              <a:spcAft>
                <a:spcPts val="900"/>
              </a:spcAft>
              <a:buClr>
                <a:srgbClr val="000000"/>
              </a:buClr>
            </a:pPr>
            <a:r>
              <a:rPr lang="en-US" altLang="en-US" sz="1600">
                <a:latin typeface="Myriad Pro" charset="0"/>
              </a:rPr>
              <a:t>MRR process.</a:t>
            </a:r>
          </a:p>
          <a:p>
            <a:pPr lvl="1">
              <a:lnSpc>
                <a:spcPct val="90000"/>
              </a:lnSpc>
              <a:spcBef>
                <a:spcPct val="0"/>
              </a:spcBef>
              <a:spcAft>
                <a:spcPts val="900"/>
              </a:spcAft>
              <a:buClr>
                <a:srgbClr val="000000"/>
              </a:buClr>
            </a:pPr>
            <a:r>
              <a:rPr lang="en-US" altLang="en-US" sz="1600">
                <a:latin typeface="Myriad Pro" charset="0"/>
              </a:rPr>
              <a:t>DR/Appeals process.</a:t>
            </a:r>
          </a:p>
          <a:p>
            <a:pPr lvl="1">
              <a:lnSpc>
                <a:spcPct val="90000"/>
              </a:lnSpc>
              <a:spcBef>
                <a:spcPct val="0"/>
              </a:spcBef>
              <a:spcAft>
                <a:spcPts val="1500"/>
              </a:spcAft>
              <a:buClr>
                <a:srgbClr val="000000"/>
              </a:buClr>
            </a:pPr>
            <a:r>
              <a:rPr lang="en-US" altLang="en-US" sz="1600">
                <a:latin typeface="Myriad Pro" charset="0"/>
              </a:rPr>
              <a:t>MR/policy questionnaire, as needed.</a:t>
            </a:r>
          </a:p>
          <a:p>
            <a:pPr>
              <a:lnSpc>
                <a:spcPct val="90000"/>
              </a:lnSpc>
              <a:spcBef>
                <a:spcPct val="0"/>
              </a:spcBef>
              <a:spcAft>
                <a:spcPts val="1500"/>
              </a:spcAft>
              <a:buClr>
                <a:srgbClr val="000000"/>
              </a:buClr>
            </a:pPr>
            <a:r>
              <a:rPr lang="en-US" altLang="en-US" sz="1800">
                <a:latin typeface="Myriad Pro" charset="0"/>
              </a:rPr>
              <a:t>Conducted only on sampled FFS claims.</a:t>
            </a:r>
          </a:p>
          <a:p>
            <a:pPr>
              <a:lnSpc>
                <a:spcPct val="95000"/>
              </a:lnSpc>
              <a:spcBef>
                <a:spcPct val="0"/>
              </a:spcBef>
              <a:spcAft>
                <a:spcPts val="1500"/>
              </a:spcAft>
              <a:buClr>
                <a:srgbClr val="000000"/>
              </a:buClr>
            </a:pPr>
            <a:r>
              <a:rPr lang="en-US" altLang="en-US" sz="1800">
                <a:latin typeface="Myriad Pro" charset="0"/>
              </a:rPr>
              <a:t>Utilizes claims data submitted by state, records submitted by providers, and collected state policies.</a:t>
            </a:r>
          </a:p>
          <a:p>
            <a:pPr>
              <a:lnSpc>
                <a:spcPct val="90000"/>
              </a:lnSpc>
              <a:spcBef>
                <a:spcPct val="0"/>
              </a:spcBef>
              <a:spcAft>
                <a:spcPts val="600"/>
              </a:spcAft>
              <a:buClr>
                <a:srgbClr val="000000"/>
              </a:buClr>
            </a:pPr>
            <a:r>
              <a:rPr lang="en-US" altLang="en-US" sz="1800">
                <a:latin typeface="Myriad Pro" charset="0"/>
              </a:rPr>
              <a:t>Validates whether the claim was paid correctly by assessing the following:</a:t>
            </a:r>
          </a:p>
          <a:p>
            <a:pPr lvl="1">
              <a:lnSpc>
                <a:spcPct val="90000"/>
              </a:lnSpc>
              <a:spcBef>
                <a:spcPct val="0"/>
              </a:spcBef>
              <a:spcAft>
                <a:spcPts val="900"/>
              </a:spcAft>
              <a:buClr>
                <a:srgbClr val="000000"/>
              </a:buClr>
            </a:pPr>
            <a:r>
              <a:rPr lang="en-US" altLang="en-US" sz="1600">
                <a:latin typeface="Myriad Pro" charset="0"/>
              </a:rPr>
              <a:t>Adherence to federal and state guidelines and policies related to the service type.</a:t>
            </a:r>
          </a:p>
          <a:p>
            <a:pPr lvl="1">
              <a:lnSpc>
                <a:spcPct val="90000"/>
              </a:lnSpc>
              <a:spcBef>
                <a:spcPct val="0"/>
              </a:spcBef>
              <a:spcAft>
                <a:spcPts val="900"/>
              </a:spcAft>
              <a:buClr>
                <a:srgbClr val="000000"/>
              </a:buClr>
            </a:pPr>
            <a:r>
              <a:rPr lang="en-US" altLang="en-US" sz="1600">
                <a:latin typeface="Myriad Pro" charset="0"/>
              </a:rPr>
              <a:t>Completeness of medical record documentation to substantiate the claim.</a:t>
            </a:r>
          </a:p>
          <a:p>
            <a:pPr lvl="1">
              <a:lnSpc>
                <a:spcPct val="90000"/>
              </a:lnSpc>
              <a:spcBef>
                <a:spcPct val="0"/>
              </a:spcBef>
              <a:spcAft>
                <a:spcPts val="900"/>
              </a:spcAft>
              <a:buClr>
                <a:srgbClr val="000000"/>
              </a:buClr>
            </a:pPr>
            <a:r>
              <a:rPr lang="en-US" altLang="en-US" sz="1600">
                <a:latin typeface="Myriad Pro" charset="0"/>
              </a:rPr>
              <a:t>Medical necessity of the service provided.</a:t>
            </a:r>
          </a:p>
          <a:p>
            <a:pPr lvl="1">
              <a:lnSpc>
                <a:spcPct val="90000"/>
              </a:lnSpc>
              <a:spcBef>
                <a:spcPct val="0"/>
              </a:spcBef>
              <a:spcAft>
                <a:spcPts val="900"/>
              </a:spcAft>
              <a:buClr>
                <a:srgbClr val="000000"/>
              </a:buClr>
            </a:pPr>
            <a:r>
              <a:rPr lang="en-US" altLang="en-US" sz="1600">
                <a:latin typeface="Myriad Pro" charset="0"/>
              </a:rPr>
              <a:t>Validation that the service was provided as ordered and billed.</a:t>
            </a:r>
          </a:p>
          <a:p>
            <a:pPr lvl="1">
              <a:lnSpc>
                <a:spcPct val="90000"/>
              </a:lnSpc>
              <a:spcBef>
                <a:spcPct val="0"/>
              </a:spcBef>
              <a:spcAft>
                <a:spcPts val="900"/>
              </a:spcAft>
              <a:buClr>
                <a:srgbClr val="000000"/>
              </a:buClr>
            </a:pPr>
            <a:r>
              <a:rPr lang="en-US" altLang="en-US" sz="1600">
                <a:latin typeface="Myriad Pro" charset="0"/>
              </a:rPr>
              <a:t>Claim was correctly coded.</a:t>
            </a:r>
          </a:p>
        </p:txBody>
      </p:sp>
      <p:sp>
        <p:nvSpPr>
          <p:cNvPr id="107524" name="Slide Number Placeholder 2">
            <a:extLst>
              <a:ext uri="{FF2B5EF4-FFF2-40B4-BE49-F238E27FC236}">
                <a16:creationId xmlns:a16="http://schemas.microsoft.com/office/drawing/2014/main" id="{D14CC44D-F92D-F68E-5A1C-542FB644E6A3}"/>
              </a:ext>
            </a:extLst>
          </p:cNvPr>
          <p:cNvSpPr>
            <a:spLocks noGrp="1"/>
          </p:cNvSpPr>
          <p:nvPr>
            <p:ph type="sldNum" sz="quarter" idx="10"/>
          </p:nvPr>
        </p:nvSpPr>
        <p:spPr bwMode="auto">
          <a:xfrm>
            <a:off x="8591550" y="6391275"/>
            <a:ext cx="4365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Tx/>
              <a:buNone/>
            </a:pPr>
            <a:fld id="{04FD3A14-4230-421D-9326-90AE6A92732D}" type="slidenum">
              <a:rPr lang="en-US" altLang="en-US" sz="1200" smtClean="0">
                <a:solidFill>
                  <a:srgbClr val="000000"/>
                </a:solidFill>
                <a:latin typeface="Calibri" panose="020F0502020204030204" pitchFamily="34" charset="0"/>
              </a:rPr>
              <a:pPr>
                <a:spcBef>
                  <a:spcPct val="0"/>
                </a:spcBef>
                <a:buFontTx/>
                <a:buNone/>
              </a:pPr>
              <a:t>50</a:t>
            </a:fld>
            <a:endParaRPr lang="en-US" altLang="en-US" sz="1200">
              <a:solidFill>
                <a:srgbClr val="000000"/>
              </a:solidFill>
              <a:latin typeface="Calibri" panose="020F050202020403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9D5C519E-FF0E-0B72-C42B-2C47630F34E6}"/>
              </a:ext>
            </a:extLst>
          </p:cNvPr>
          <p:cNvSpPr>
            <a:spLocks noGrp="1"/>
          </p:cNvSpPr>
          <p:nvPr>
            <p:ph type="title"/>
          </p:nvPr>
        </p:nvSpPr>
        <p:spPr>
          <a:xfrm>
            <a:off x="249238" y="2935288"/>
            <a:ext cx="8562975" cy="1244600"/>
          </a:xfrm>
        </p:spPr>
        <p:txBody>
          <a:bodyPr/>
          <a:lstStyle/>
          <a:p>
            <a:pPr eaLnBrk="1" hangingPunct="1"/>
            <a:r>
              <a:rPr lang="en-US" altLang="en-US" sz="3200">
                <a:latin typeface="Myriad Pro" charset="0"/>
              </a:rPr>
              <a:t>ERC Eligibility Review Process Details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2D13F598-69CC-1456-6E3A-44F86877DD61}"/>
              </a:ext>
            </a:extLst>
          </p:cNvPr>
          <p:cNvSpPr>
            <a:spLocks noGrp="1"/>
          </p:cNvSpPr>
          <p:nvPr>
            <p:ph type="title"/>
          </p:nvPr>
        </p:nvSpPr>
        <p:spPr/>
        <p:txBody>
          <a:bodyPr/>
          <a:lstStyle/>
          <a:p>
            <a:r>
              <a:rPr lang="en-US" altLang="en-US"/>
              <a:t>ERC: Collection of State Policies</a:t>
            </a:r>
          </a:p>
        </p:txBody>
      </p:sp>
      <p:sp>
        <p:nvSpPr>
          <p:cNvPr id="110595" name="Content Placeholder 1">
            <a:extLst>
              <a:ext uri="{FF2B5EF4-FFF2-40B4-BE49-F238E27FC236}">
                <a16:creationId xmlns:a16="http://schemas.microsoft.com/office/drawing/2014/main" id="{840E6644-7879-7B4D-D713-2671719E10FE}"/>
              </a:ext>
            </a:extLst>
          </p:cNvPr>
          <p:cNvSpPr>
            <a:spLocks noGrp="1"/>
          </p:cNvSpPr>
          <p:nvPr>
            <p:ph idx="1"/>
          </p:nvPr>
        </p:nvSpPr>
        <p:spPr>
          <a:xfrm>
            <a:off x="457200" y="1676400"/>
            <a:ext cx="8229600" cy="4286250"/>
          </a:xfrm>
        </p:spPr>
        <p:txBody>
          <a:bodyPr/>
          <a:lstStyle/>
          <a:p>
            <a:pPr marL="227013" indent="-227013">
              <a:lnSpc>
                <a:spcPct val="95000"/>
              </a:lnSpc>
              <a:spcBef>
                <a:spcPct val="0"/>
              </a:spcBef>
              <a:spcAft>
                <a:spcPts val="1800"/>
              </a:spcAft>
              <a:buClr>
                <a:srgbClr val="000000"/>
              </a:buClr>
            </a:pPr>
            <a:r>
              <a:rPr lang="en-US" altLang="en-US" sz="1800" dirty="0">
                <a:latin typeface="Myriad Pro" charset="0"/>
              </a:rPr>
              <a:t>Download policies from public websites (as much as possible), including any COVID-19 PHE Unwinding related policies.</a:t>
            </a:r>
          </a:p>
          <a:p>
            <a:pPr marL="227013" indent="-227013">
              <a:lnSpc>
                <a:spcPct val="95000"/>
              </a:lnSpc>
              <a:spcBef>
                <a:spcPct val="0"/>
              </a:spcBef>
              <a:spcAft>
                <a:spcPts val="1800"/>
              </a:spcAft>
              <a:buClr>
                <a:srgbClr val="000000"/>
              </a:buClr>
            </a:pPr>
            <a:r>
              <a:rPr lang="en-US" altLang="en-US" sz="1800" dirty="0">
                <a:latin typeface="Myriad Pro" charset="0"/>
              </a:rPr>
              <a:t>Request from the state any policies that are not publicly available, including any COVID-19 PHE Unwinding related policies.</a:t>
            </a:r>
          </a:p>
          <a:p>
            <a:pPr marL="227013" indent="-227013">
              <a:lnSpc>
                <a:spcPct val="95000"/>
              </a:lnSpc>
              <a:spcBef>
                <a:spcPct val="0"/>
              </a:spcBef>
              <a:spcAft>
                <a:spcPts val="1800"/>
              </a:spcAft>
              <a:buClr>
                <a:srgbClr val="000000"/>
              </a:buClr>
            </a:pPr>
            <a:r>
              <a:rPr lang="en-US" altLang="en-US" sz="1800" dirty="0">
                <a:latin typeface="Myriad Pro" charset="0"/>
              </a:rPr>
              <a:t>Use information gathered to populate the Policy Survey.</a:t>
            </a:r>
          </a:p>
          <a:p>
            <a:pPr marL="227013" indent="-227013">
              <a:lnSpc>
                <a:spcPct val="95000"/>
              </a:lnSpc>
              <a:spcBef>
                <a:spcPct val="0"/>
              </a:spcBef>
              <a:spcAft>
                <a:spcPts val="1800"/>
              </a:spcAft>
              <a:buClr>
                <a:srgbClr val="000000"/>
              </a:buClr>
            </a:pPr>
            <a:r>
              <a:rPr lang="en-US" altLang="en-US" sz="1800" dirty="0">
                <a:latin typeface="Myriad Pro" charset="0"/>
              </a:rPr>
              <a:t>Submit the Policy Survey to states for review.</a:t>
            </a:r>
          </a:p>
          <a:p>
            <a:pPr marL="227013" indent="-227013">
              <a:lnSpc>
                <a:spcPct val="95000"/>
              </a:lnSpc>
              <a:spcBef>
                <a:spcPct val="0"/>
              </a:spcBef>
              <a:spcAft>
                <a:spcPts val="1800"/>
              </a:spcAft>
              <a:buClr>
                <a:srgbClr val="000000"/>
              </a:buClr>
            </a:pPr>
            <a:r>
              <a:rPr lang="en-US" altLang="en-US" sz="1800" dirty="0">
                <a:latin typeface="Myriad Pro" charset="0"/>
              </a:rPr>
              <a:t>Check for policy updates throughout the cycle.</a:t>
            </a:r>
          </a:p>
        </p:txBody>
      </p:sp>
      <p:sp>
        <p:nvSpPr>
          <p:cNvPr id="110596" name="Slide Number Placeholder 1">
            <a:extLst>
              <a:ext uri="{FF2B5EF4-FFF2-40B4-BE49-F238E27FC236}">
                <a16:creationId xmlns:a16="http://schemas.microsoft.com/office/drawing/2014/main" id="{78D7BD86-5A67-6884-D77F-B6E308DECE02}"/>
              </a:ext>
            </a:extLst>
          </p:cNvPr>
          <p:cNvSpPr>
            <a:spLocks noGrp="1"/>
          </p:cNvSpPr>
          <p:nvPr>
            <p:ph type="sldNum" sz="quarter" idx="12"/>
          </p:nvPr>
        </p:nvSpPr>
        <p:spPr bwMode="auto">
          <a:xfrm>
            <a:off x="6897688" y="63912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02BE4444-ACB8-4023-BE61-8F32D203F866}" type="slidenum">
              <a:rPr lang="en-US" altLang="en-US" sz="1200" smtClean="0">
                <a:solidFill>
                  <a:srgbClr val="000000"/>
                </a:solidFill>
                <a:latin typeface="Calibri" panose="020F0502020204030204" pitchFamily="34" charset="0"/>
              </a:rPr>
              <a:pPr eaLnBrk="0" hangingPunct="0">
                <a:spcBef>
                  <a:spcPct val="0"/>
                </a:spcBef>
                <a:buFontTx/>
                <a:buNone/>
              </a:pPr>
              <a:t>52</a:t>
            </a:fld>
            <a:endParaRPr lang="en-US" altLang="en-US" sz="1200">
              <a:solidFill>
                <a:srgbClr val="000000"/>
              </a:solidFill>
              <a:latin typeface="Calibri" panose="020F050202020403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064EE853-53F6-8D0A-D318-0C3346F9FE45}"/>
              </a:ext>
            </a:extLst>
          </p:cNvPr>
          <p:cNvSpPr>
            <a:spLocks noGrp="1"/>
          </p:cNvSpPr>
          <p:nvPr>
            <p:ph type="title"/>
          </p:nvPr>
        </p:nvSpPr>
        <p:spPr/>
        <p:txBody>
          <a:bodyPr/>
          <a:lstStyle/>
          <a:p>
            <a:r>
              <a:rPr lang="en-US" altLang="en-US"/>
              <a:t>ERC: State Remote System Access</a:t>
            </a:r>
          </a:p>
        </p:txBody>
      </p:sp>
      <p:sp>
        <p:nvSpPr>
          <p:cNvPr id="111619" name="Content Placeholder 2">
            <a:extLst>
              <a:ext uri="{FF2B5EF4-FFF2-40B4-BE49-F238E27FC236}">
                <a16:creationId xmlns:a16="http://schemas.microsoft.com/office/drawing/2014/main" id="{41A2EFC6-181E-E7AD-6B1C-E7E9564BEA11}"/>
              </a:ext>
            </a:extLst>
          </p:cNvPr>
          <p:cNvSpPr>
            <a:spLocks noGrp="1"/>
          </p:cNvSpPr>
          <p:nvPr>
            <p:ph idx="1"/>
          </p:nvPr>
        </p:nvSpPr>
        <p:spPr>
          <a:xfrm>
            <a:off x="457200" y="1717675"/>
            <a:ext cx="8229600" cy="4737100"/>
          </a:xfrm>
        </p:spPr>
        <p:txBody>
          <a:bodyPr/>
          <a:lstStyle/>
          <a:p>
            <a:pPr marL="227013" indent="-227013">
              <a:lnSpc>
                <a:spcPct val="95000"/>
              </a:lnSpc>
              <a:spcBef>
                <a:spcPct val="0"/>
              </a:spcBef>
              <a:spcAft>
                <a:spcPts val="600"/>
              </a:spcAft>
              <a:buClr>
                <a:srgbClr val="000000"/>
              </a:buClr>
            </a:pPr>
            <a:r>
              <a:rPr lang="en-US" altLang="en-US" sz="1800" dirty="0">
                <a:latin typeface="Myriad Pro" charset="0"/>
              </a:rPr>
              <a:t>The ERC will collect case documentation by directly accessing the state systems.</a:t>
            </a:r>
          </a:p>
          <a:p>
            <a:pPr marL="461963" lvl="1" indent="-230188">
              <a:lnSpc>
                <a:spcPct val="90000"/>
              </a:lnSpc>
              <a:spcBef>
                <a:spcPct val="0"/>
              </a:spcBef>
              <a:spcAft>
                <a:spcPts val="1800"/>
              </a:spcAft>
              <a:buClr>
                <a:srgbClr val="000000"/>
              </a:buClr>
            </a:pPr>
            <a:r>
              <a:rPr lang="en-US" altLang="en-US" sz="1600" dirty="0">
                <a:latin typeface="Myriad Pro" charset="0"/>
              </a:rPr>
              <a:t>In addition, states may have to provide documentation via the ERC’s SFTP if all necessary documentation is not available via system access (e.g., paper files).</a:t>
            </a:r>
          </a:p>
          <a:p>
            <a:pPr marL="227013" indent="-227013">
              <a:lnSpc>
                <a:spcPct val="95000"/>
              </a:lnSpc>
              <a:spcBef>
                <a:spcPct val="0"/>
              </a:spcBef>
              <a:spcAft>
                <a:spcPts val="600"/>
              </a:spcAft>
              <a:buClr>
                <a:srgbClr val="000000"/>
              </a:buClr>
            </a:pPr>
            <a:r>
              <a:rPr lang="en-US" altLang="en-US" sz="1800" dirty="0">
                <a:latin typeface="Myriad Pro" charset="0"/>
              </a:rPr>
              <a:t>The ERC will coordinate with the states to obtain system access by:</a:t>
            </a:r>
          </a:p>
          <a:p>
            <a:pPr marL="461963" lvl="1" indent="-230188">
              <a:lnSpc>
                <a:spcPct val="90000"/>
              </a:lnSpc>
              <a:spcBef>
                <a:spcPct val="0"/>
              </a:spcBef>
              <a:spcAft>
                <a:spcPts val="1200"/>
              </a:spcAft>
              <a:buClr>
                <a:srgbClr val="000000"/>
              </a:buClr>
            </a:pPr>
            <a:r>
              <a:rPr lang="en-US" altLang="en-US" sz="1600" dirty="0">
                <a:latin typeface="Myriad Pro" charset="0"/>
              </a:rPr>
              <a:t>Gathering information about each system from the states.</a:t>
            </a:r>
          </a:p>
          <a:p>
            <a:pPr marL="461963" lvl="1" indent="-230188">
              <a:lnSpc>
                <a:spcPct val="90000"/>
              </a:lnSpc>
              <a:spcBef>
                <a:spcPct val="0"/>
              </a:spcBef>
              <a:spcAft>
                <a:spcPts val="1200"/>
              </a:spcAft>
              <a:buClr>
                <a:srgbClr val="000000"/>
              </a:buClr>
            </a:pPr>
            <a:r>
              <a:rPr lang="en-US" altLang="en-US" sz="1600" dirty="0">
                <a:latin typeface="Myriad Pro" charset="0"/>
              </a:rPr>
              <a:t>Completing any documents, such as data use agreements, system access forms, and/or background check information necessary to access the state systems.</a:t>
            </a:r>
          </a:p>
          <a:p>
            <a:pPr marL="461963" lvl="1" indent="-230188">
              <a:lnSpc>
                <a:spcPct val="90000"/>
              </a:lnSpc>
              <a:spcBef>
                <a:spcPct val="0"/>
              </a:spcBef>
              <a:spcAft>
                <a:spcPts val="1200"/>
              </a:spcAft>
              <a:buClr>
                <a:srgbClr val="000000"/>
              </a:buClr>
            </a:pPr>
            <a:r>
              <a:rPr lang="en-US" altLang="en-US" sz="1600" dirty="0">
                <a:latin typeface="Myriad Pro" charset="0"/>
              </a:rPr>
              <a:t>Taking any required trainings.</a:t>
            </a:r>
          </a:p>
        </p:txBody>
      </p:sp>
      <p:sp>
        <p:nvSpPr>
          <p:cNvPr id="111620" name="Slide Number Placeholder 1">
            <a:extLst>
              <a:ext uri="{FF2B5EF4-FFF2-40B4-BE49-F238E27FC236}">
                <a16:creationId xmlns:a16="http://schemas.microsoft.com/office/drawing/2014/main" id="{CCC582DC-AB98-EE6E-C3BA-1AA08B4FE591}"/>
              </a:ext>
            </a:extLst>
          </p:cNvPr>
          <p:cNvSpPr>
            <a:spLocks noGrp="1"/>
          </p:cNvSpPr>
          <p:nvPr>
            <p:ph type="sldNum" sz="quarter" idx="12"/>
          </p:nvPr>
        </p:nvSpPr>
        <p:spPr bwMode="auto">
          <a:xfrm>
            <a:off x="8686800" y="6391275"/>
            <a:ext cx="3444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74A51732-B518-4744-AAA5-B0D927B217E6}" type="slidenum">
              <a:rPr lang="en-US" altLang="en-US" sz="1200" smtClean="0">
                <a:solidFill>
                  <a:srgbClr val="000000"/>
                </a:solidFill>
                <a:latin typeface="Calibri" panose="020F0502020204030204" pitchFamily="34" charset="0"/>
              </a:rPr>
              <a:pPr eaLnBrk="0" hangingPunct="0">
                <a:spcBef>
                  <a:spcPct val="0"/>
                </a:spcBef>
                <a:buFontTx/>
                <a:buNone/>
              </a:pPr>
              <a:t>53</a:t>
            </a:fld>
            <a:endParaRPr lang="en-US" altLang="en-US" sz="1200">
              <a:solidFill>
                <a:srgbClr val="000000"/>
              </a:solidFill>
              <a:latin typeface="Calibri" panose="020F050202020403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52442E3F-ADDD-008E-93C3-163D61470D3E}"/>
              </a:ext>
            </a:extLst>
          </p:cNvPr>
          <p:cNvSpPr>
            <a:spLocks noGrp="1"/>
          </p:cNvSpPr>
          <p:nvPr>
            <p:ph type="title"/>
          </p:nvPr>
        </p:nvSpPr>
        <p:spPr/>
        <p:txBody>
          <a:bodyPr/>
          <a:lstStyle/>
          <a:p>
            <a:r>
              <a:rPr lang="en-US" altLang="en-US"/>
              <a:t>ERC: Eligibility Case Review Planning Document</a:t>
            </a:r>
          </a:p>
        </p:txBody>
      </p:sp>
      <p:sp>
        <p:nvSpPr>
          <p:cNvPr id="112643" name="Content Placeholder 1">
            <a:extLst>
              <a:ext uri="{FF2B5EF4-FFF2-40B4-BE49-F238E27FC236}">
                <a16:creationId xmlns:a16="http://schemas.microsoft.com/office/drawing/2014/main" id="{87CE855C-2E84-EE05-0953-0C6CE89D687E}"/>
              </a:ext>
            </a:extLst>
          </p:cNvPr>
          <p:cNvSpPr>
            <a:spLocks noGrp="1"/>
          </p:cNvSpPr>
          <p:nvPr>
            <p:ph idx="1"/>
          </p:nvPr>
        </p:nvSpPr>
        <p:spPr>
          <a:xfrm>
            <a:off x="457200" y="1676400"/>
            <a:ext cx="8229600" cy="5080000"/>
          </a:xfrm>
        </p:spPr>
        <p:txBody>
          <a:bodyPr/>
          <a:lstStyle/>
          <a:p>
            <a:pPr marL="227013" lvl="1" indent="-227013">
              <a:lnSpc>
                <a:spcPct val="95000"/>
              </a:lnSpc>
              <a:spcBef>
                <a:spcPts val="0"/>
              </a:spcBef>
              <a:spcAft>
                <a:spcPts val="1500"/>
              </a:spcAft>
              <a:buClr>
                <a:srgbClr val="000000"/>
              </a:buClr>
              <a:buFont typeface="Arial" panose="020B0604020202020204" pitchFamily="34" charset="0"/>
              <a:buChar char="•"/>
              <a:defRPr/>
            </a:pPr>
            <a:r>
              <a:rPr lang="en-US" altLang="en-US" sz="1600" dirty="0">
                <a:latin typeface="Myriad Pro" charset="0"/>
              </a:rPr>
              <a:t>The purpose is to have a shared document among the state, the ERC, and CMS that outlines necessary components of the cycle activities and provides details necessary for conducting eligibility case reviews</a:t>
            </a:r>
          </a:p>
          <a:p>
            <a:pPr marL="227013" lvl="1" indent="-227013">
              <a:lnSpc>
                <a:spcPct val="95000"/>
              </a:lnSpc>
              <a:spcBef>
                <a:spcPts val="0"/>
              </a:spcBef>
              <a:spcAft>
                <a:spcPts val="600"/>
              </a:spcAft>
              <a:buClr>
                <a:srgbClr val="000000"/>
              </a:buClr>
              <a:buFont typeface="Arial" panose="020B0604020202020204" pitchFamily="34" charset="0"/>
              <a:buChar char="•"/>
              <a:defRPr/>
            </a:pPr>
            <a:r>
              <a:rPr lang="en-US" altLang="en-US" sz="1600" dirty="0">
                <a:latin typeface="Myriad Pro" charset="0"/>
              </a:rPr>
              <a:t>The Planning Document includes information such as: </a:t>
            </a:r>
          </a:p>
          <a:p>
            <a:pPr marL="461963" lvl="1" indent="-230188">
              <a:lnSpc>
                <a:spcPct val="90000"/>
              </a:lnSpc>
              <a:spcBef>
                <a:spcPts val="0"/>
              </a:spcBef>
              <a:spcAft>
                <a:spcPts val="600"/>
              </a:spcAft>
              <a:buClr>
                <a:srgbClr val="000000"/>
              </a:buClr>
              <a:defRPr/>
            </a:pPr>
            <a:r>
              <a:rPr lang="en-US" altLang="en-US" sz="1400" dirty="0">
                <a:latin typeface="Myriad Pro" charset="0"/>
              </a:rPr>
              <a:t>State, CMS, and ERC points of contact.</a:t>
            </a:r>
          </a:p>
          <a:p>
            <a:pPr marL="461963" lvl="1" indent="-230188">
              <a:lnSpc>
                <a:spcPct val="90000"/>
              </a:lnSpc>
              <a:spcBef>
                <a:spcPts val="0"/>
              </a:spcBef>
              <a:spcAft>
                <a:spcPts val="600"/>
              </a:spcAft>
              <a:buClr>
                <a:srgbClr val="000000"/>
              </a:buClr>
              <a:defRPr/>
            </a:pPr>
            <a:r>
              <a:rPr lang="en-US" altLang="en-US" sz="1400" dirty="0">
                <a:latin typeface="Myriad Pro" charset="0"/>
              </a:rPr>
              <a:t>State characteristics.</a:t>
            </a:r>
          </a:p>
          <a:p>
            <a:pPr marL="461963" lvl="1" indent="-230188">
              <a:lnSpc>
                <a:spcPct val="90000"/>
              </a:lnSpc>
              <a:spcBef>
                <a:spcPts val="0"/>
              </a:spcBef>
              <a:spcAft>
                <a:spcPts val="600"/>
              </a:spcAft>
              <a:buClr>
                <a:srgbClr val="000000"/>
              </a:buClr>
              <a:defRPr/>
            </a:pPr>
            <a:r>
              <a:rPr lang="en-US" altLang="en-US" sz="1400" dirty="0">
                <a:latin typeface="Myriad Pro" charset="0"/>
              </a:rPr>
              <a:t>State eligibility systems summary.</a:t>
            </a:r>
          </a:p>
          <a:p>
            <a:pPr marL="461963" lvl="1" indent="-230188">
              <a:lnSpc>
                <a:spcPct val="90000"/>
              </a:lnSpc>
              <a:spcBef>
                <a:spcPts val="0"/>
              </a:spcBef>
              <a:spcAft>
                <a:spcPts val="600"/>
              </a:spcAft>
              <a:buClr>
                <a:srgbClr val="000000"/>
              </a:buClr>
              <a:defRPr/>
            </a:pPr>
            <a:r>
              <a:rPr lang="en-US" altLang="en-US" sz="1400" dirty="0">
                <a:latin typeface="Myriad Pro" charset="0"/>
              </a:rPr>
              <a:t>State eligibility verification requirements.</a:t>
            </a:r>
          </a:p>
          <a:p>
            <a:pPr marL="461963" lvl="1" indent="-230188">
              <a:lnSpc>
                <a:spcPct val="90000"/>
              </a:lnSpc>
              <a:spcBef>
                <a:spcPts val="0"/>
              </a:spcBef>
              <a:spcAft>
                <a:spcPts val="600"/>
              </a:spcAft>
              <a:buClr>
                <a:srgbClr val="000000"/>
              </a:buClr>
              <a:defRPr/>
            </a:pPr>
            <a:r>
              <a:rPr lang="en-US" altLang="en-US" sz="1400" dirty="0">
                <a:latin typeface="Myriad Pro" charset="0"/>
              </a:rPr>
              <a:t>Active waiver and mitigation plans for eligibility.</a:t>
            </a:r>
          </a:p>
          <a:p>
            <a:pPr marL="461963" lvl="1" indent="-230188">
              <a:lnSpc>
                <a:spcPct val="90000"/>
              </a:lnSpc>
              <a:spcBef>
                <a:spcPts val="0"/>
              </a:spcBef>
              <a:spcAft>
                <a:spcPts val="600"/>
              </a:spcAft>
              <a:buClr>
                <a:srgbClr val="000000"/>
              </a:buClr>
              <a:defRPr/>
            </a:pPr>
            <a:r>
              <a:rPr lang="en-US" altLang="en-US" sz="1400" dirty="0">
                <a:latin typeface="Myriad Pro" charset="0"/>
              </a:rPr>
              <a:t>State eligibility categories and FMAP rates.</a:t>
            </a:r>
          </a:p>
          <a:p>
            <a:pPr marL="461963" lvl="1" indent="-230188">
              <a:lnSpc>
                <a:spcPct val="90000"/>
              </a:lnSpc>
              <a:spcBef>
                <a:spcPts val="0"/>
              </a:spcBef>
              <a:spcAft>
                <a:spcPts val="600"/>
              </a:spcAft>
              <a:buClr>
                <a:srgbClr val="000000"/>
              </a:buClr>
              <a:defRPr/>
            </a:pPr>
            <a:r>
              <a:rPr lang="en-US" altLang="en-US" sz="1400" dirty="0">
                <a:latin typeface="Myriad Pro" charset="0"/>
              </a:rPr>
              <a:t>Paper case file collection process.</a:t>
            </a:r>
          </a:p>
          <a:p>
            <a:pPr marL="461963" lvl="1" indent="-230188">
              <a:lnSpc>
                <a:spcPct val="90000"/>
              </a:lnSpc>
              <a:spcBef>
                <a:spcPts val="0"/>
              </a:spcBef>
              <a:spcAft>
                <a:spcPts val="600"/>
              </a:spcAft>
              <a:buClr>
                <a:srgbClr val="000000"/>
              </a:buClr>
              <a:defRPr/>
            </a:pPr>
            <a:r>
              <a:rPr lang="en-US" altLang="en-US" sz="1400" dirty="0">
                <a:latin typeface="Myriad Pro" charset="0"/>
              </a:rPr>
              <a:t>PERM tasks and timeline.</a:t>
            </a:r>
          </a:p>
          <a:p>
            <a:pPr marL="461963" lvl="1" indent="-230188">
              <a:lnSpc>
                <a:spcPct val="90000"/>
              </a:lnSpc>
              <a:spcBef>
                <a:spcPts val="0"/>
              </a:spcBef>
              <a:spcAft>
                <a:spcPts val="600"/>
              </a:spcAft>
              <a:buClr>
                <a:srgbClr val="000000"/>
              </a:buClr>
              <a:defRPr/>
            </a:pPr>
            <a:r>
              <a:rPr lang="en-US" altLang="en-US" sz="1400" dirty="0">
                <a:latin typeface="Myriad Pro" charset="0"/>
              </a:rPr>
              <a:t>DR and appeals process.</a:t>
            </a:r>
          </a:p>
          <a:p>
            <a:pPr marL="461963" lvl="1" indent="-230188">
              <a:lnSpc>
                <a:spcPct val="90000"/>
              </a:lnSpc>
              <a:spcBef>
                <a:spcPts val="0"/>
              </a:spcBef>
              <a:spcAft>
                <a:spcPts val="600"/>
              </a:spcAft>
              <a:buClr>
                <a:srgbClr val="000000"/>
              </a:buClr>
              <a:defRPr/>
            </a:pPr>
            <a:r>
              <a:rPr lang="en-US" altLang="en-US" sz="1400" dirty="0">
                <a:latin typeface="Myriad Pro" charset="0"/>
              </a:rPr>
              <a:t>Eligibility category mapping.</a:t>
            </a:r>
          </a:p>
          <a:p>
            <a:pPr marL="461963" lvl="1" indent="-230188">
              <a:lnSpc>
                <a:spcPct val="90000"/>
              </a:lnSpc>
              <a:spcBef>
                <a:spcPts val="0"/>
              </a:spcBef>
              <a:spcAft>
                <a:spcPts val="600"/>
              </a:spcAft>
              <a:buClr>
                <a:srgbClr val="000000"/>
              </a:buClr>
              <a:defRPr/>
            </a:pPr>
            <a:r>
              <a:rPr lang="en-US" altLang="en-US" sz="1400" dirty="0">
                <a:latin typeface="Myriad Pro" charset="0"/>
              </a:rPr>
              <a:t>System access questionnaire.</a:t>
            </a:r>
          </a:p>
          <a:p>
            <a:pPr marL="461963" lvl="1" indent="-230188">
              <a:lnSpc>
                <a:spcPct val="90000"/>
              </a:lnSpc>
              <a:spcBef>
                <a:spcPts val="0"/>
              </a:spcBef>
              <a:spcAft>
                <a:spcPts val="600"/>
              </a:spcAft>
              <a:buClr>
                <a:srgbClr val="000000"/>
              </a:buClr>
              <a:defRPr/>
            </a:pPr>
            <a:r>
              <a:rPr lang="en-US" altLang="en-US" sz="1400" dirty="0">
                <a:latin typeface="Myriad Pro" charset="0"/>
              </a:rPr>
              <a:t>MAGI verification plan.</a:t>
            </a:r>
          </a:p>
          <a:p>
            <a:pPr marL="461963" lvl="1" indent="-230188">
              <a:lnSpc>
                <a:spcPct val="90000"/>
              </a:lnSpc>
              <a:spcBef>
                <a:spcPts val="0"/>
              </a:spcBef>
              <a:spcAft>
                <a:spcPts val="600"/>
              </a:spcAft>
              <a:buClr>
                <a:srgbClr val="000000"/>
              </a:buClr>
              <a:defRPr/>
            </a:pPr>
            <a:r>
              <a:rPr lang="en-US" altLang="en-US" sz="1400" dirty="0">
                <a:latin typeface="Myriad Pro" charset="0"/>
              </a:rPr>
              <a:t>COVID-19 Questionnaire.</a:t>
            </a:r>
          </a:p>
          <a:p>
            <a:pPr marL="461963" lvl="1" indent="-230188">
              <a:lnSpc>
                <a:spcPct val="90000"/>
              </a:lnSpc>
              <a:spcBef>
                <a:spcPts val="0"/>
              </a:spcBef>
              <a:spcAft>
                <a:spcPts val="600"/>
              </a:spcAft>
              <a:buClr>
                <a:srgbClr val="000000"/>
              </a:buClr>
              <a:defRPr/>
            </a:pPr>
            <a:r>
              <a:rPr lang="en-US" altLang="en-US" sz="1400" dirty="0">
                <a:latin typeface="Myriad Pro" charset="0"/>
              </a:rPr>
              <a:t>Any additional state-specific information.</a:t>
            </a:r>
            <a:endParaRPr lang="en-US" altLang="en-US" sz="1600" dirty="0">
              <a:latin typeface="Myriad Pro" charset="0"/>
            </a:endParaRPr>
          </a:p>
        </p:txBody>
      </p:sp>
      <p:sp>
        <p:nvSpPr>
          <p:cNvPr id="112644" name="Slide Number Placeholder 1">
            <a:extLst>
              <a:ext uri="{FF2B5EF4-FFF2-40B4-BE49-F238E27FC236}">
                <a16:creationId xmlns:a16="http://schemas.microsoft.com/office/drawing/2014/main" id="{EE9107BE-EF51-077D-78E7-AF8185C5CB16}"/>
              </a:ext>
            </a:extLst>
          </p:cNvPr>
          <p:cNvSpPr>
            <a:spLocks noGrp="1"/>
          </p:cNvSpPr>
          <p:nvPr>
            <p:ph type="sldNum" sz="quarter" idx="12"/>
          </p:nvPr>
        </p:nvSpPr>
        <p:spPr bwMode="auto">
          <a:xfrm>
            <a:off x="8686800" y="6391275"/>
            <a:ext cx="3444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D28A4F90-2BD5-4485-A985-50ADBA8A10DE}" type="slidenum">
              <a:rPr lang="en-US" altLang="en-US" sz="1200" smtClean="0">
                <a:solidFill>
                  <a:srgbClr val="000000"/>
                </a:solidFill>
                <a:latin typeface="Calibri" panose="020F0502020204030204" pitchFamily="34" charset="0"/>
              </a:rPr>
              <a:pPr eaLnBrk="0" hangingPunct="0">
                <a:spcBef>
                  <a:spcPct val="0"/>
                </a:spcBef>
                <a:buFontTx/>
                <a:buNone/>
              </a:pPr>
              <a:t>54</a:t>
            </a:fld>
            <a:endParaRPr lang="en-US" altLang="en-US" sz="1200">
              <a:solidFill>
                <a:srgbClr val="000000"/>
              </a:solidFill>
              <a:latin typeface="Calibri" panose="020F050202020403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1">
            <a:extLst>
              <a:ext uri="{FF2B5EF4-FFF2-40B4-BE49-F238E27FC236}">
                <a16:creationId xmlns:a16="http://schemas.microsoft.com/office/drawing/2014/main" id="{FC1213AD-D7C8-FB27-EED2-7CA1E1F35D79}"/>
              </a:ext>
            </a:extLst>
          </p:cNvPr>
          <p:cNvSpPr>
            <a:spLocks noGrp="1"/>
          </p:cNvSpPr>
          <p:nvPr>
            <p:ph type="title"/>
          </p:nvPr>
        </p:nvSpPr>
        <p:spPr>
          <a:effectLst>
            <a:outerShdw dist="76200" dir="5639981" algn="tl" rotWithShape="0">
              <a:srgbClr val="084A9C"/>
            </a:outerShdw>
          </a:effectLst>
        </p:spPr>
        <p:txBody>
          <a:bodyPr/>
          <a:lstStyle/>
          <a:p>
            <a:pPr eaLnBrk="1" hangingPunct="1"/>
            <a:r>
              <a:rPr lang="en-US" altLang="en-US" sz="3600"/>
              <a:t>ERC: </a:t>
            </a:r>
            <a:r>
              <a:rPr lang="en-US" altLang="en-US" sz="3600">
                <a:cs typeface="Times New Roman" panose="02020603050405020304" pitchFamily="18" charset="0"/>
              </a:rPr>
              <a:t>Eligibility Reviews</a:t>
            </a:r>
          </a:p>
        </p:txBody>
      </p:sp>
      <p:sp>
        <p:nvSpPr>
          <p:cNvPr id="114691" name="Content Placeholder 1">
            <a:extLst>
              <a:ext uri="{FF2B5EF4-FFF2-40B4-BE49-F238E27FC236}">
                <a16:creationId xmlns:a16="http://schemas.microsoft.com/office/drawing/2014/main" id="{ED82A5B2-9892-79FE-780F-790CA0215CD4}"/>
              </a:ext>
            </a:extLst>
          </p:cNvPr>
          <p:cNvSpPr>
            <a:spLocks noGrp="1"/>
          </p:cNvSpPr>
          <p:nvPr>
            <p:ph idx="1"/>
          </p:nvPr>
        </p:nvSpPr>
        <p:spPr>
          <a:xfrm>
            <a:off x="457200" y="1708150"/>
            <a:ext cx="8229600" cy="4384675"/>
          </a:xfrm>
        </p:spPr>
        <p:txBody>
          <a:bodyPr/>
          <a:lstStyle/>
          <a:p>
            <a:pPr marL="227013" indent="-227013">
              <a:lnSpc>
                <a:spcPct val="95000"/>
              </a:lnSpc>
              <a:spcBef>
                <a:spcPct val="0"/>
              </a:spcBef>
              <a:spcAft>
                <a:spcPts val="600"/>
              </a:spcAft>
              <a:buClr>
                <a:srgbClr val="000000"/>
              </a:buClr>
            </a:pPr>
            <a:r>
              <a:rPr lang="en-US" altLang="en-US" sz="1800">
                <a:latin typeface="Myriad Pro" charset="0"/>
              </a:rPr>
              <a:t>Determine case action(s) and action date(s) for review; the review will include: </a:t>
            </a:r>
          </a:p>
          <a:p>
            <a:pPr marL="461963" lvl="1" indent="-230188">
              <a:lnSpc>
                <a:spcPct val="90000"/>
              </a:lnSpc>
              <a:spcBef>
                <a:spcPct val="0"/>
              </a:spcBef>
              <a:spcAft>
                <a:spcPts val="1200"/>
              </a:spcAft>
              <a:buClr>
                <a:srgbClr val="000000"/>
              </a:buClr>
            </a:pPr>
            <a:r>
              <a:rPr lang="en-US" altLang="en-US" sz="1600">
                <a:latin typeface="Myriad Pro" charset="0"/>
              </a:rPr>
              <a:t>The most recent determination or redetermination prior to the date of service; and</a:t>
            </a:r>
          </a:p>
          <a:p>
            <a:pPr marL="461963" lvl="1" indent="-230188">
              <a:lnSpc>
                <a:spcPct val="90000"/>
              </a:lnSpc>
              <a:spcBef>
                <a:spcPct val="0"/>
              </a:spcBef>
              <a:spcAft>
                <a:spcPts val="1800"/>
              </a:spcAft>
              <a:buClr>
                <a:srgbClr val="000000"/>
              </a:buClr>
            </a:pPr>
            <a:r>
              <a:rPr lang="en-US" altLang="en-US" sz="1600">
                <a:latin typeface="Myriad Pro" charset="0"/>
              </a:rPr>
              <a:t>Any changes in circumstance that required an action if it occurred prior to the date of service of the sample claim.</a:t>
            </a:r>
          </a:p>
          <a:p>
            <a:pPr marL="227013" indent="-227013">
              <a:lnSpc>
                <a:spcPct val="95000"/>
              </a:lnSpc>
              <a:spcBef>
                <a:spcPct val="0"/>
              </a:spcBef>
              <a:spcAft>
                <a:spcPts val="1800"/>
              </a:spcAft>
              <a:buClr>
                <a:srgbClr val="000000"/>
              </a:buClr>
            </a:pPr>
            <a:r>
              <a:rPr lang="en-US" altLang="en-US" sz="1800">
                <a:latin typeface="Myriad Pro" charset="0"/>
              </a:rPr>
              <a:t>Access and review information used by the state to process the case in the form of system screenshots and case documents that support the eligibility determination.</a:t>
            </a:r>
          </a:p>
          <a:p>
            <a:pPr marL="227013" indent="-227013">
              <a:lnSpc>
                <a:spcPct val="95000"/>
              </a:lnSpc>
              <a:spcBef>
                <a:spcPct val="0"/>
              </a:spcBef>
              <a:spcAft>
                <a:spcPts val="600"/>
              </a:spcAft>
              <a:buClr>
                <a:srgbClr val="000000"/>
              </a:buClr>
            </a:pPr>
            <a:r>
              <a:rPr lang="en-US" altLang="en-US" sz="1800">
                <a:latin typeface="Myriad Pro" charset="0"/>
              </a:rPr>
              <a:t>Review eligibility elements against federal and state policies in place at the time of the action under review and determine if the case is correct or if a payment error should be cited.</a:t>
            </a:r>
          </a:p>
        </p:txBody>
      </p:sp>
      <p:sp>
        <p:nvSpPr>
          <p:cNvPr id="114692" name="Slide Number Placeholder 2">
            <a:extLst>
              <a:ext uri="{FF2B5EF4-FFF2-40B4-BE49-F238E27FC236}">
                <a16:creationId xmlns:a16="http://schemas.microsoft.com/office/drawing/2014/main" id="{1A64B96D-8A33-1632-547E-3256B33A8F6B}"/>
              </a:ext>
            </a:extLst>
          </p:cNvPr>
          <p:cNvSpPr>
            <a:spLocks noGrp="1"/>
          </p:cNvSpPr>
          <p:nvPr>
            <p:ph type="sldNum" sz="quarter" idx="10"/>
          </p:nvPr>
        </p:nvSpPr>
        <p:spPr bwMode="auto">
          <a:xfrm>
            <a:off x="6894513" y="63912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Tx/>
              <a:buNone/>
            </a:pPr>
            <a:fld id="{AA956549-C902-4CD4-8589-F8535DDC421D}" type="slidenum">
              <a:rPr lang="en-US" altLang="en-US" sz="1200" smtClean="0">
                <a:solidFill>
                  <a:srgbClr val="000000"/>
                </a:solidFill>
                <a:latin typeface="Calibri" panose="020F0502020204030204" pitchFamily="34" charset="0"/>
              </a:rPr>
              <a:pPr>
                <a:spcBef>
                  <a:spcPct val="0"/>
                </a:spcBef>
                <a:buFontTx/>
                <a:buNone/>
              </a:pPr>
              <a:t>55</a:t>
            </a:fld>
            <a:endParaRPr lang="en-US" altLang="en-US" sz="1200">
              <a:solidFill>
                <a:srgbClr val="000000"/>
              </a:solidFill>
              <a:latin typeface="Calibri" panose="020F050202020403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1">
            <a:extLst>
              <a:ext uri="{FF2B5EF4-FFF2-40B4-BE49-F238E27FC236}">
                <a16:creationId xmlns:a16="http://schemas.microsoft.com/office/drawing/2014/main" id="{E1323A31-3786-E3E8-218D-70AF908F0199}"/>
              </a:ext>
            </a:extLst>
          </p:cNvPr>
          <p:cNvSpPr>
            <a:spLocks noGrp="1"/>
          </p:cNvSpPr>
          <p:nvPr>
            <p:ph type="title"/>
          </p:nvPr>
        </p:nvSpPr>
        <p:spPr>
          <a:effectLst>
            <a:outerShdw dist="76200" dir="5639981" algn="tl" rotWithShape="0">
              <a:srgbClr val="084A9C"/>
            </a:outerShdw>
          </a:effectLst>
        </p:spPr>
        <p:txBody>
          <a:bodyPr/>
          <a:lstStyle/>
          <a:p>
            <a:pPr eaLnBrk="1" hangingPunct="1"/>
            <a:r>
              <a:rPr lang="en-US" altLang="en-US" sz="3600">
                <a:cs typeface="Times New Roman" panose="02020603050405020304" pitchFamily="18" charset="0"/>
              </a:rPr>
              <a:t>ERC: FMAP Collection</a:t>
            </a:r>
          </a:p>
        </p:txBody>
      </p:sp>
      <p:sp>
        <p:nvSpPr>
          <p:cNvPr id="2" name="TextBox 1">
            <a:extLst>
              <a:ext uri="{FF2B5EF4-FFF2-40B4-BE49-F238E27FC236}">
                <a16:creationId xmlns:a16="http://schemas.microsoft.com/office/drawing/2014/main" id="{12E68798-B039-E901-6C6D-10B4D5788EFA}"/>
              </a:ext>
            </a:extLst>
          </p:cNvPr>
          <p:cNvSpPr txBox="1"/>
          <p:nvPr/>
        </p:nvSpPr>
        <p:spPr>
          <a:xfrm>
            <a:off x="276319" y="1676400"/>
            <a:ext cx="8591361" cy="4231928"/>
          </a:xfrm>
          <a:prstGeom prst="rect">
            <a:avLst/>
          </a:prstGeom>
          <a:noFill/>
        </p:spPr>
        <p:txBody>
          <a:bodyPr>
            <a:spAutoFit/>
          </a:bodyPr>
          <a:lstStyle/>
          <a:p>
            <a:pPr marL="285750" indent="-285750" fontAlgn="auto">
              <a:spcBef>
                <a:spcPts val="0"/>
              </a:spcBef>
              <a:spcAft>
                <a:spcPts val="2400"/>
              </a:spcAft>
              <a:buFont typeface="Arial" pitchFamily="34" charset="0"/>
              <a:buChar char="•"/>
              <a:defRPr/>
            </a:pPr>
            <a:r>
              <a:rPr lang="en-US" sz="2400" dirty="0">
                <a:solidFill>
                  <a:prstClr val="black"/>
                </a:solidFill>
                <a:latin typeface="Myriad Pro"/>
                <a:cs typeface="Times New Roman" panose="02020603050405020304" pitchFamily="18" charset="0"/>
              </a:rPr>
              <a:t>The FMAP rate will be collected by the ERC to identify federal dollars assigned to a claim for each type of PERM review based on the eligibility category</a:t>
            </a:r>
            <a:r>
              <a:rPr lang="en-US" sz="2400" dirty="0">
                <a:solidFill>
                  <a:prstClr val="black"/>
                </a:solidFill>
                <a:latin typeface="Myriad Pro"/>
                <a:cs typeface="Times New Roman"/>
              </a:rPr>
              <a:t> and the date the claim was paid.</a:t>
            </a:r>
            <a:endParaRPr lang="en-US" sz="2400" strike="sngStrike" dirty="0">
              <a:latin typeface="Myriad Pro"/>
              <a:cs typeface="Times New Roman" panose="02020603050405020304" pitchFamily="18" charset="0"/>
            </a:endParaRPr>
          </a:p>
          <a:p>
            <a:pPr marL="285750" indent="-285750" fontAlgn="auto">
              <a:spcBef>
                <a:spcPts val="0"/>
              </a:spcBef>
              <a:spcAft>
                <a:spcPts val="1800"/>
              </a:spcAft>
              <a:buFont typeface="Arial" pitchFamily="34" charset="0"/>
              <a:buChar char="•"/>
              <a:defRPr/>
            </a:pPr>
            <a:r>
              <a:rPr lang="en-US" sz="2400" dirty="0">
                <a:latin typeface="Myriad Pro"/>
                <a:cs typeface="Times New Roman"/>
              </a:rPr>
              <a:t>States will have the opportunity to review and validate the FMAP assigned to claims when review findings are posted to SMERF. States can request changes to the FMAP rate for specific claims to ensure payments are calculated as accurately as possible. </a:t>
            </a:r>
            <a:endParaRPr lang="en-US" sz="2400" dirty="0">
              <a:latin typeface="Myriad Pro"/>
              <a:cs typeface="Times New Roman" panose="02020603050405020304" pitchFamily="18" charset="0"/>
            </a:endParaRPr>
          </a:p>
          <a:p>
            <a:pPr marL="285750" indent="-285750" fontAlgn="auto">
              <a:spcBef>
                <a:spcPts val="0"/>
              </a:spcBef>
              <a:spcAft>
                <a:spcPts val="0"/>
              </a:spcAft>
              <a:buFont typeface="Arial" pitchFamily="34" charset="0"/>
              <a:buChar char="•"/>
              <a:defRPr/>
            </a:pPr>
            <a:endParaRPr lang="en-US" dirty="0">
              <a:solidFill>
                <a:prstClr val="black"/>
              </a:solidFill>
              <a:latin typeface="Times New Roman" pitchFamily="18" charset="0"/>
              <a:cs typeface="Times New Roman" pitchFamily="18" charset="0"/>
            </a:endParaRPr>
          </a:p>
        </p:txBody>
      </p:sp>
      <p:sp>
        <p:nvSpPr>
          <p:cNvPr id="116740" name="Slide Number Placeholder 2">
            <a:extLst>
              <a:ext uri="{FF2B5EF4-FFF2-40B4-BE49-F238E27FC236}">
                <a16:creationId xmlns:a16="http://schemas.microsoft.com/office/drawing/2014/main" id="{E0ABED9D-D753-6ACC-4840-045A1036B395}"/>
              </a:ext>
            </a:extLst>
          </p:cNvPr>
          <p:cNvSpPr>
            <a:spLocks noGrp="1"/>
          </p:cNvSpPr>
          <p:nvPr>
            <p:ph type="sldNum" sz="quarter" idx="10"/>
          </p:nvPr>
        </p:nvSpPr>
        <p:spPr bwMode="auto">
          <a:xfrm>
            <a:off x="6861175" y="63722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Tx/>
              <a:buNone/>
            </a:pPr>
            <a:fld id="{F65A84F0-D8B2-4DA4-A295-F53E795B92D2}" type="slidenum">
              <a:rPr lang="en-US" altLang="en-US" sz="1200" smtClean="0">
                <a:solidFill>
                  <a:srgbClr val="000000"/>
                </a:solidFill>
                <a:latin typeface="Calibri" panose="020F0502020204030204" pitchFamily="34" charset="0"/>
              </a:rPr>
              <a:pPr>
                <a:spcBef>
                  <a:spcPct val="0"/>
                </a:spcBef>
                <a:buFontTx/>
                <a:buNone/>
              </a:pPr>
              <a:t>56</a:t>
            </a:fld>
            <a:endParaRPr lang="en-US" altLang="en-US" sz="1200">
              <a:solidFill>
                <a:srgbClr val="000000"/>
              </a:solidFill>
              <a:latin typeface="Calibri" panose="020F050202020403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ABF5189C-965A-ADFF-BED8-200EC3A55BDC}"/>
              </a:ext>
            </a:extLst>
          </p:cNvPr>
          <p:cNvSpPr>
            <a:spLocks noGrp="1"/>
          </p:cNvSpPr>
          <p:nvPr>
            <p:ph type="title"/>
          </p:nvPr>
        </p:nvSpPr>
        <p:spPr/>
        <p:txBody>
          <a:bodyPr/>
          <a:lstStyle/>
          <a:p>
            <a:r>
              <a:rPr lang="en-US" altLang="en-US"/>
              <a:t>ERC: Pending Documentation Requests</a:t>
            </a:r>
          </a:p>
        </p:txBody>
      </p:sp>
      <p:sp>
        <p:nvSpPr>
          <p:cNvPr id="118787" name="Content Placeholder 2">
            <a:extLst>
              <a:ext uri="{FF2B5EF4-FFF2-40B4-BE49-F238E27FC236}">
                <a16:creationId xmlns:a16="http://schemas.microsoft.com/office/drawing/2014/main" id="{F22F768F-86F0-83CA-A3BA-53A7B226489E}"/>
              </a:ext>
            </a:extLst>
          </p:cNvPr>
          <p:cNvSpPr>
            <a:spLocks noGrp="1"/>
          </p:cNvSpPr>
          <p:nvPr>
            <p:ph idx="1"/>
          </p:nvPr>
        </p:nvSpPr>
        <p:spPr>
          <a:xfrm>
            <a:off x="457200" y="1677988"/>
            <a:ext cx="8229600" cy="4494212"/>
          </a:xfrm>
        </p:spPr>
        <p:txBody>
          <a:bodyPr/>
          <a:lstStyle/>
          <a:p>
            <a:pPr marL="288925" indent="-288925">
              <a:spcBef>
                <a:spcPts val="0"/>
              </a:spcBef>
              <a:spcAft>
                <a:spcPts val="600"/>
              </a:spcAft>
              <a:buClr>
                <a:srgbClr val="000000"/>
              </a:buClr>
              <a:defRPr/>
            </a:pPr>
            <a:r>
              <a:rPr lang="en-US" altLang="en-US" sz="2000" dirty="0">
                <a:latin typeface="Myriad Pro" charset="0"/>
              </a:rPr>
              <a:t>Upon the ERC’s initial review of the information collected, the ERC may identify cases with missing information or incorrect timeframes in which the ERC will request the state to provide the documentation. </a:t>
            </a:r>
          </a:p>
          <a:p>
            <a:pPr marL="569913" lvl="1" indent="-288925">
              <a:spcBef>
                <a:spcPts val="0"/>
              </a:spcBef>
              <a:spcAft>
                <a:spcPts val="1800"/>
              </a:spcAft>
              <a:buClr>
                <a:srgbClr val="000000"/>
              </a:buClr>
              <a:defRPr/>
            </a:pPr>
            <a:r>
              <a:rPr lang="en-US" altLang="en-US" sz="1800" dirty="0">
                <a:latin typeface="Myriad Pro" charset="0"/>
              </a:rPr>
              <a:t>The ERC will also answer any questions about the documentation request during the regularly scheduled bi-weekly check-in calls. </a:t>
            </a:r>
          </a:p>
          <a:p>
            <a:pPr marL="288925" indent="-288925">
              <a:spcBef>
                <a:spcPts val="0"/>
              </a:spcBef>
              <a:spcAft>
                <a:spcPts val="1800"/>
              </a:spcAft>
              <a:buClr>
                <a:srgbClr val="000000"/>
              </a:buClr>
              <a:defRPr/>
            </a:pPr>
            <a:r>
              <a:rPr lang="en-US" altLang="en-US" sz="2000" dirty="0">
                <a:latin typeface="Myriad Pro" charset="0"/>
              </a:rPr>
              <a:t>States will be notified of a pending documentation request via the SMERF system as an EP1.</a:t>
            </a:r>
          </a:p>
          <a:p>
            <a:pPr marL="288925" indent="-288925">
              <a:spcBef>
                <a:spcPts val="0"/>
              </a:spcBef>
              <a:spcAft>
                <a:spcPts val="3600"/>
              </a:spcAft>
              <a:buClr>
                <a:srgbClr val="000000"/>
              </a:buClr>
              <a:defRPr/>
            </a:pPr>
            <a:r>
              <a:rPr lang="en-US" altLang="en-US" sz="2000" dirty="0">
                <a:latin typeface="Myriad Pro" charset="0"/>
              </a:rPr>
              <a:t>States will submit the requested documentation to the ERC via its SFTP within the requested timeframe.</a:t>
            </a:r>
          </a:p>
          <a:p>
            <a:pPr marL="0" indent="0">
              <a:lnSpc>
                <a:spcPct val="95000"/>
              </a:lnSpc>
              <a:spcBef>
                <a:spcPts val="0"/>
              </a:spcBef>
              <a:spcAft>
                <a:spcPts val="600"/>
              </a:spcAft>
              <a:buClr>
                <a:srgbClr val="000000"/>
              </a:buClr>
              <a:buFont typeface="Arial" panose="020B0604020202020204" pitchFamily="34" charset="0"/>
              <a:buNone/>
              <a:defRPr/>
            </a:pPr>
            <a:r>
              <a:rPr lang="en-US" altLang="en-US" sz="1600" dirty="0">
                <a:latin typeface="Myriad Pro" charset="0"/>
              </a:rPr>
              <a:t>Note: During the RY26 cycle, states will be allowed to submit missing documentation for ER1, ER2, and ER3 errors throughout the cycle until cycle cut-off.</a:t>
            </a:r>
          </a:p>
        </p:txBody>
      </p:sp>
      <p:sp>
        <p:nvSpPr>
          <p:cNvPr id="118788" name="Slide Number Placeholder 1">
            <a:extLst>
              <a:ext uri="{FF2B5EF4-FFF2-40B4-BE49-F238E27FC236}">
                <a16:creationId xmlns:a16="http://schemas.microsoft.com/office/drawing/2014/main" id="{0D4ED55D-28F7-6B03-F49A-9D22179A2892}"/>
              </a:ext>
            </a:extLst>
          </p:cNvPr>
          <p:cNvSpPr>
            <a:spLocks noGrp="1"/>
          </p:cNvSpPr>
          <p:nvPr>
            <p:ph type="sldNum" sz="quarter" idx="12"/>
          </p:nvPr>
        </p:nvSpPr>
        <p:spPr bwMode="auto">
          <a:xfrm>
            <a:off x="6897688" y="63912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D987FD67-23A6-46F2-AE18-66309D93748F}" type="slidenum">
              <a:rPr lang="en-US" altLang="en-US" sz="1200" smtClean="0">
                <a:solidFill>
                  <a:srgbClr val="000000"/>
                </a:solidFill>
                <a:latin typeface="Calibri" panose="020F0502020204030204" pitchFamily="34" charset="0"/>
              </a:rPr>
              <a:pPr eaLnBrk="0" hangingPunct="0">
                <a:spcBef>
                  <a:spcPct val="0"/>
                </a:spcBef>
                <a:buFontTx/>
                <a:buNone/>
              </a:pPr>
              <a:t>57</a:t>
            </a:fld>
            <a:endParaRPr lang="en-US" altLang="en-US" sz="1200">
              <a:solidFill>
                <a:srgbClr val="000000"/>
              </a:solidFill>
              <a:latin typeface="Calibri" panose="020F050202020403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E1320CC3-8E65-CF20-F715-E74D54C59923}"/>
              </a:ext>
            </a:extLst>
          </p:cNvPr>
          <p:cNvSpPr>
            <a:spLocks noGrp="1"/>
          </p:cNvSpPr>
          <p:nvPr>
            <p:ph type="title"/>
          </p:nvPr>
        </p:nvSpPr>
        <p:spPr/>
        <p:txBody>
          <a:bodyPr/>
          <a:lstStyle/>
          <a:p>
            <a:r>
              <a:rPr lang="en-US" altLang="en-US">
                <a:cs typeface="Times New Roman" panose="02020603050405020304" pitchFamily="18" charset="0"/>
              </a:rPr>
              <a:t>ERC: Eligibility Data Transfer to the RC</a:t>
            </a:r>
          </a:p>
        </p:txBody>
      </p:sp>
      <p:sp>
        <p:nvSpPr>
          <p:cNvPr id="119811" name="Content Placeholder 2">
            <a:extLst>
              <a:ext uri="{FF2B5EF4-FFF2-40B4-BE49-F238E27FC236}">
                <a16:creationId xmlns:a16="http://schemas.microsoft.com/office/drawing/2014/main" id="{A882EA6B-B72B-6BD7-7A2C-56A48812D7C2}"/>
              </a:ext>
            </a:extLst>
          </p:cNvPr>
          <p:cNvSpPr>
            <a:spLocks noGrp="1"/>
          </p:cNvSpPr>
          <p:nvPr>
            <p:ph idx="1"/>
          </p:nvPr>
        </p:nvSpPr>
        <p:spPr>
          <a:xfrm>
            <a:off x="457200" y="1698625"/>
            <a:ext cx="8229600" cy="4494213"/>
          </a:xfrm>
        </p:spPr>
        <p:txBody>
          <a:bodyPr/>
          <a:lstStyle/>
          <a:p>
            <a:pPr marL="288925" indent="-288925">
              <a:spcBef>
                <a:spcPct val="0"/>
              </a:spcBef>
              <a:spcAft>
                <a:spcPts val="1800"/>
              </a:spcAft>
              <a:buClr>
                <a:srgbClr val="000000"/>
              </a:buClr>
            </a:pPr>
            <a:r>
              <a:rPr lang="en-US" altLang="en-US" sz="2000">
                <a:latin typeface="Myriad Pro" charset="0"/>
              </a:rPr>
              <a:t>Eligibility source information will be gathered by the ERC via screen-prints to assist the RC with DP reviews.</a:t>
            </a:r>
          </a:p>
        </p:txBody>
      </p:sp>
      <p:sp>
        <p:nvSpPr>
          <p:cNvPr id="119812" name="Slide Number Placeholder 1">
            <a:extLst>
              <a:ext uri="{FF2B5EF4-FFF2-40B4-BE49-F238E27FC236}">
                <a16:creationId xmlns:a16="http://schemas.microsoft.com/office/drawing/2014/main" id="{11708A5D-7B6A-97AE-B5AC-E5BC0D06D17B}"/>
              </a:ext>
            </a:extLst>
          </p:cNvPr>
          <p:cNvSpPr>
            <a:spLocks noGrp="1"/>
          </p:cNvSpPr>
          <p:nvPr>
            <p:ph type="sldNum" sz="quarter" idx="12"/>
          </p:nvPr>
        </p:nvSpPr>
        <p:spPr bwMode="auto">
          <a:xfrm>
            <a:off x="6897688" y="63912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EFF269AD-10EC-486F-9DD2-6A9DB42C48DF}" type="slidenum">
              <a:rPr lang="en-US" altLang="en-US" sz="1200" smtClean="0">
                <a:solidFill>
                  <a:srgbClr val="000000"/>
                </a:solidFill>
                <a:latin typeface="Calibri" panose="020F0502020204030204" pitchFamily="34" charset="0"/>
              </a:rPr>
              <a:pPr eaLnBrk="0" hangingPunct="0">
                <a:spcBef>
                  <a:spcPct val="0"/>
                </a:spcBef>
                <a:buFontTx/>
                <a:buNone/>
              </a:pPr>
              <a:t>58</a:t>
            </a:fld>
            <a:endParaRPr lang="en-US" altLang="en-US" sz="1200">
              <a:solidFill>
                <a:srgbClr val="000000"/>
              </a:solidFill>
              <a:latin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F0553CCF-A71D-1A75-516F-5A03B2E8FD76}"/>
              </a:ext>
            </a:extLst>
          </p:cNvPr>
          <p:cNvSpPr>
            <a:spLocks noGrp="1"/>
          </p:cNvSpPr>
          <p:nvPr>
            <p:ph type="title"/>
          </p:nvPr>
        </p:nvSpPr>
        <p:spPr/>
        <p:txBody>
          <a:bodyPr/>
          <a:lstStyle/>
          <a:p>
            <a:r>
              <a:rPr lang="en-US" altLang="en-US"/>
              <a:t>PERM Cycle Progression</a:t>
            </a:r>
          </a:p>
        </p:txBody>
      </p:sp>
      <p:sp>
        <p:nvSpPr>
          <p:cNvPr id="31747" name="Content Placeholder 2">
            <a:extLst>
              <a:ext uri="{FF2B5EF4-FFF2-40B4-BE49-F238E27FC236}">
                <a16:creationId xmlns:a16="http://schemas.microsoft.com/office/drawing/2014/main" id="{976EB247-5725-B33D-C5D7-AD189CA08270}"/>
              </a:ext>
            </a:extLst>
          </p:cNvPr>
          <p:cNvSpPr>
            <a:spLocks noGrp="1"/>
          </p:cNvSpPr>
          <p:nvPr>
            <p:ph idx="1"/>
          </p:nvPr>
        </p:nvSpPr>
        <p:spPr>
          <a:xfrm>
            <a:off x="457200" y="1704975"/>
            <a:ext cx="8229600" cy="2425700"/>
          </a:xfrm>
        </p:spPr>
        <p:txBody>
          <a:bodyPr/>
          <a:lstStyle/>
          <a:p>
            <a:pPr>
              <a:spcBef>
                <a:spcPts val="400"/>
              </a:spcBef>
            </a:pPr>
            <a:r>
              <a:rPr lang="en-US" altLang="en-US" sz="1800">
                <a:latin typeface="Myriad Pro" charset="0"/>
              </a:rPr>
              <a:t>Process of sampling, reviewing payments, calculating and reporting improper payment rates takes more than 2 years.</a:t>
            </a:r>
          </a:p>
          <a:p>
            <a:pPr>
              <a:spcBef>
                <a:spcPts val="400"/>
              </a:spcBef>
            </a:pPr>
            <a:r>
              <a:rPr lang="en-US" altLang="en-US" sz="1800">
                <a:latin typeface="Myriad Pro" charset="0"/>
              </a:rPr>
              <a:t>Fee-for-service (FFS) claims and managed care capitation payments are collected for a full year – July 1, 2024 through June 30, 2025.</a:t>
            </a:r>
          </a:p>
          <a:p>
            <a:pPr lvl="1">
              <a:spcBef>
                <a:spcPts val="200"/>
              </a:spcBef>
            </a:pPr>
            <a:r>
              <a:rPr lang="en-US" altLang="en-US" sz="1600">
                <a:latin typeface="Myriad Pro" charset="0"/>
              </a:rPr>
              <a:t>Payments receive a Data Processing (DP), Medical review (MR), and/or eligibility review.</a:t>
            </a:r>
          </a:p>
          <a:p>
            <a:pPr lvl="1">
              <a:spcBef>
                <a:spcPts val="200"/>
              </a:spcBef>
            </a:pPr>
            <a:r>
              <a:rPr lang="en-US" altLang="en-US" sz="1600">
                <a:latin typeface="Myriad Pro" charset="0"/>
              </a:rPr>
              <a:t>Findings are used to calculate improper payment rates.</a:t>
            </a:r>
          </a:p>
          <a:p>
            <a:pPr lvl="1">
              <a:spcBef>
                <a:spcPts val="200"/>
              </a:spcBef>
            </a:pPr>
            <a:r>
              <a:rPr lang="en-US" altLang="en-US" sz="1600">
                <a:latin typeface="Myriad Pro" charset="0"/>
              </a:rPr>
              <a:t>States receive findings and develop Corrective Action Plan (CAP).</a:t>
            </a:r>
          </a:p>
        </p:txBody>
      </p:sp>
      <p:sp>
        <p:nvSpPr>
          <p:cNvPr id="31748" name="Slide Number Placeholder 3">
            <a:extLst>
              <a:ext uri="{FF2B5EF4-FFF2-40B4-BE49-F238E27FC236}">
                <a16:creationId xmlns:a16="http://schemas.microsoft.com/office/drawing/2014/main" id="{17366FD2-B316-2326-1086-0E465C625096}"/>
              </a:ext>
            </a:extLst>
          </p:cNvPr>
          <p:cNvSpPr>
            <a:spLocks noGrp="1"/>
          </p:cNvSpPr>
          <p:nvPr>
            <p:ph type="sldNum" sz="quarter" idx="12"/>
          </p:nvPr>
        </p:nvSpPr>
        <p:spPr bwMode="auto">
          <a:xfrm>
            <a:off x="8474075" y="6359525"/>
            <a:ext cx="5572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Tx/>
              <a:buNone/>
            </a:pPr>
            <a:fld id="{E8321104-72B7-4A1D-9600-D5E74DF485A5}" type="slidenum">
              <a:rPr lang="en-US" altLang="en-US" sz="1200" smtClean="0">
                <a:solidFill>
                  <a:srgbClr val="000000"/>
                </a:solidFill>
                <a:latin typeface="Calibri" panose="020F0502020204030204" pitchFamily="34" charset="0"/>
              </a:rPr>
              <a:pPr>
                <a:spcBef>
                  <a:spcPct val="0"/>
                </a:spcBef>
                <a:buFontTx/>
                <a:buNone/>
              </a:pPr>
              <a:t>5</a:t>
            </a:fld>
            <a:endParaRPr lang="en-US" altLang="en-US" sz="1200">
              <a:solidFill>
                <a:srgbClr val="000000"/>
              </a:solidFill>
              <a:latin typeface="Calibri" panose="020F0502020204030204" pitchFamily="34" charset="0"/>
            </a:endParaRPr>
          </a:p>
        </p:txBody>
      </p:sp>
      <p:sp>
        <p:nvSpPr>
          <p:cNvPr id="31749" name="Text Box 34">
            <a:extLst>
              <a:ext uri="{FF2B5EF4-FFF2-40B4-BE49-F238E27FC236}">
                <a16:creationId xmlns:a16="http://schemas.microsoft.com/office/drawing/2014/main" id="{ED08B651-1A8B-6D46-28D3-8422D37C554D}"/>
              </a:ext>
            </a:extLst>
          </p:cNvPr>
          <p:cNvSpPr txBox="1">
            <a:spLocks noChangeArrowheads="1"/>
          </p:cNvSpPr>
          <p:nvPr/>
        </p:nvSpPr>
        <p:spPr bwMode="auto">
          <a:xfrm>
            <a:off x="1604963" y="4006850"/>
            <a:ext cx="593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lgn="ctr" eaLnBrk="1" hangingPunct="1">
              <a:spcBef>
                <a:spcPct val="50000"/>
              </a:spcBef>
              <a:buFontTx/>
              <a:buNone/>
            </a:pPr>
            <a:r>
              <a:rPr lang="en-US" altLang="en-US" sz="1400" b="1">
                <a:latin typeface="Arial" panose="020B0604020202020204" pitchFamily="34" charset="0"/>
                <a:ea typeface="ＭＳ Ｐゴシック" panose="020B0600070205080204" pitchFamily="34" charset="-128"/>
              </a:rPr>
              <a:t>RY 2026 PERM Cycle Timeline</a:t>
            </a:r>
          </a:p>
        </p:txBody>
      </p:sp>
      <p:grpSp>
        <p:nvGrpSpPr>
          <p:cNvPr id="31750" name="Group 2" descr="May 2022 - Pre-cycle&#10;&#10;October 2022 - Universes collected and samples pulled&#10;&#10;September 2023 - Claims and eligibility reviews conducted&#10;&#10;April 2024 - Cycle cut off&#10;&#10;November 2024 - Improper payment rates published&#10;&#10;February 2025 - CAP development">
            <a:extLst>
              <a:ext uri="{FF2B5EF4-FFF2-40B4-BE49-F238E27FC236}">
                <a16:creationId xmlns:a16="http://schemas.microsoft.com/office/drawing/2014/main" id="{7B392EF0-5B0C-2F65-A8E5-118948B258EC}"/>
              </a:ext>
            </a:extLst>
          </p:cNvPr>
          <p:cNvGrpSpPr>
            <a:grpSpLocks/>
          </p:cNvGrpSpPr>
          <p:nvPr/>
        </p:nvGrpSpPr>
        <p:grpSpPr bwMode="auto">
          <a:xfrm>
            <a:off x="188913" y="4397375"/>
            <a:ext cx="8772525" cy="2232025"/>
            <a:chOff x="188913" y="4397375"/>
            <a:chExt cx="8772525" cy="2232025"/>
          </a:xfrm>
        </p:grpSpPr>
        <p:pic>
          <p:nvPicPr>
            <p:cNvPr id="31751" name="Picture 3" descr="May 2022 - Pre-cycle&#10;&#10;October 2022 - Universes collected and samples pulled&#10;&#10;September 2023 - Claims and eligibility reviews conducted&#10;&#10;April 2024 - Cycle cut off&#10;&#10;November 2024 - Improper payment rates published&#10;&#10;February 2025 - CAP development&#10;">
              <a:extLst>
                <a:ext uri="{FF2B5EF4-FFF2-40B4-BE49-F238E27FC236}">
                  <a16:creationId xmlns:a16="http://schemas.microsoft.com/office/drawing/2014/main" id="{3D0C90D0-7196-865D-9DFB-F8270FF47F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13" y="4397375"/>
              <a:ext cx="87725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Text Box 34">
              <a:extLst>
                <a:ext uri="{FF2B5EF4-FFF2-40B4-BE49-F238E27FC236}">
                  <a16:creationId xmlns:a16="http://schemas.microsoft.com/office/drawing/2014/main" id="{36920998-E340-AEE8-E2B8-8541B32BCFA7}"/>
                </a:ext>
              </a:extLst>
            </p:cNvPr>
            <p:cNvSpPr txBox="1">
              <a:spLocks noChangeArrowheads="1"/>
            </p:cNvSpPr>
            <p:nvPr/>
          </p:nvSpPr>
          <p:spPr bwMode="auto">
            <a:xfrm>
              <a:off x="277813" y="5634038"/>
              <a:ext cx="1016000"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lgn="ctr" eaLnBrk="1" hangingPunct="1">
                <a:spcBef>
                  <a:spcPct val="50000"/>
                </a:spcBef>
                <a:buFontTx/>
                <a:buNone/>
              </a:pPr>
              <a:r>
                <a:rPr lang="en-US" altLang="en-US" sz="1200">
                  <a:latin typeface="Arial" panose="020B0604020202020204" pitchFamily="34" charset="0"/>
                  <a:ea typeface="ＭＳ Ｐゴシック" panose="020B0600070205080204" pitchFamily="34" charset="-128"/>
                </a:rPr>
                <a:t>May 2024</a:t>
              </a:r>
            </a:p>
          </p:txBody>
        </p:sp>
        <p:sp>
          <p:nvSpPr>
            <p:cNvPr id="31753" name="Text Box 34">
              <a:extLst>
                <a:ext uri="{FF2B5EF4-FFF2-40B4-BE49-F238E27FC236}">
                  <a16:creationId xmlns:a16="http://schemas.microsoft.com/office/drawing/2014/main" id="{78BB927F-C81C-7C1E-02E2-CBBD31A2164A}"/>
                </a:ext>
              </a:extLst>
            </p:cNvPr>
            <p:cNvSpPr txBox="1">
              <a:spLocks noChangeArrowheads="1"/>
            </p:cNvSpPr>
            <p:nvPr/>
          </p:nvSpPr>
          <p:spPr bwMode="auto">
            <a:xfrm>
              <a:off x="1684338" y="5634038"/>
              <a:ext cx="1016000"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lgn="ctr" eaLnBrk="1" hangingPunct="1">
                <a:spcBef>
                  <a:spcPct val="50000"/>
                </a:spcBef>
                <a:buFontTx/>
                <a:buNone/>
              </a:pPr>
              <a:r>
                <a:rPr lang="en-US" altLang="en-US" sz="1200">
                  <a:latin typeface="Arial" panose="020B0604020202020204" pitchFamily="34" charset="0"/>
                  <a:ea typeface="ＭＳ Ｐゴシック" panose="020B0600070205080204" pitchFamily="34" charset="-128"/>
                </a:rPr>
                <a:t>Oct 2024</a:t>
              </a:r>
            </a:p>
          </p:txBody>
        </p:sp>
        <p:sp>
          <p:nvSpPr>
            <p:cNvPr id="31754" name="Text Box 34">
              <a:extLst>
                <a:ext uri="{FF2B5EF4-FFF2-40B4-BE49-F238E27FC236}">
                  <a16:creationId xmlns:a16="http://schemas.microsoft.com/office/drawing/2014/main" id="{83997892-4529-B731-E642-AE36ED9C212B}"/>
                </a:ext>
              </a:extLst>
            </p:cNvPr>
            <p:cNvSpPr txBox="1">
              <a:spLocks noChangeArrowheads="1"/>
            </p:cNvSpPr>
            <p:nvPr/>
          </p:nvSpPr>
          <p:spPr bwMode="auto">
            <a:xfrm>
              <a:off x="3602038" y="5634038"/>
              <a:ext cx="1016000"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lgn="ctr" eaLnBrk="1" hangingPunct="1">
                <a:spcBef>
                  <a:spcPct val="50000"/>
                </a:spcBef>
                <a:buFontTx/>
                <a:buNone/>
              </a:pPr>
              <a:r>
                <a:rPr lang="en-US" altLang="en-US" sz="1200">
                  <a:latin typeface="Arial" panose="020B0604020202020204" pitchFamily="34" charset="0"/>
                  <a:ea typeface="ＭＳ Ｐゴシック" panose="020B0600070205080204" pitchFamily="34" charset="-128"/>
                </a:rPr>
                <a:t>Sept 2025</a:t>
              </a:r>
            </a:p>
          </p:txBody>
        </p:sp>
        <p:sp>
          <p:nvSpPr>
            <p:cNvPr id="31755" name="Text Box 34">
              <a:extLst>
                <a:ext uri="{FF2B5EF4-FFF2-40B4-BE49-F238E27FC236}">
                  <a16:creationId xmlns:a16="http://schemas.microsoft.com/office/drawing/2014/main" id="{D404DF00-BB0A-4A08-4844-AAB0AF3E1D38}"/>
                </a:ext>
              </a:extLst>
            </p:cNvPr>
            <p:cNvSpPr txBox="1">
              <a:spLocks noChangeArrowheads="1"/>
            </p:cNvSpPr>
            <p:nvPr/>
          </p:nvSpPr>
          <p:spPr bwMode="auto">
            <a:xfrm>
              <a:off x="5084763" y="5632450"/>
              <a:ext cx="1016000" cy="277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lgn="ctr" eaLnBrk="1" hangingPunct="1">
                <a:spcBef>
                  <a:spcPct val="50000"/>
                </a:spcBef>
                <a:buFontTx/>
                <a:buNone/>
              </a:pPr>
              <a:r>
                <a:rPr lang="en-US" altLang="en-US" sz="1200">
                  <a:latin typeface="Arial" panose="020B0604020202020204" pitchFamily="34" charset="0"/>
                  <a:ea typeface="ＭＳ Ｐゴシック" panose="020B0600070205080204" pitchFamily="34" charset="-128"/>
                </a:rPr>
                <a:t>April 2026</a:t>
              </a:r>
            </a:p>
          </p:txBody>
        </p:sp>
        <p:sp>
          <p:nvSpPr>
            <p:cNvPr id="31756" name="Text Box 34">
              <a:extLst>
                <a:ext uri="{FF2B5EF4-FFF2-40B4-BE49-F238E27FC236}">
                  <a16:creationId xmlns:a16="http://schemas.microsoft.com/office/drawing/2014/main" id="{16AB479F-9537-9B05-5E85-6E684C3B1384}"/>
                </a:ext>
              </a:extLst>
            </p:cNvPr>
            <p:cNvSpPr txBox="1">
              <a:spLocks noChangeArrowheads="1"/>
            </p:cNvSpPr>
            <p:nvPr/>
          </p:nvSpPr>
          <p:spPr bwMode="auto">
            <a:xfrm>
              <a:off x="6581775" y="5632450"/>
              <a:ext cx="1017588" cy="277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lgn="ctr" eaLnBrk="1" hangingPunct="1">
                <a:spcBef>
                  <a:spcPct val="50000"/>
                </a:spcBef>
                <a:buFontTx/>
                <a:buNone/>
              </a:pPr>
              <a:r>
                <a:rPr lang="en-US" altLang="en-US" sz="1200">
                  <a:latin typeface="Arial" panose="020B0604020202020204" pitchFamily="34" charset="0"/>
                  <a:ea typeface="ＭＳ Ｐゴシック" panose="020B0600070205080204" pitchFamily="34" charset="-128"/>
                </a:rPr>
                <a:t>Nov 2026</a:t>
              </a:r>
            </a:p>
          </p:txBody>
        </p:sp>
        <p:sp>
          <p:nvSpPr>
            <p:cNvPr id="31757" name="Text Box 34">
              <a:extLst>
                <a:ext uri="{FF2B5EF4-FFF2-40B4-BE49-F238E27FC236}">
                  <a16:creationId xmlns:a16="http://schemas.microsoft.com/office/drawing/2014/main" id="{C809775D-3D0F-8D4C-4F67-B56A9A3178AF}"/>
                </a:ext>
              </a:extLst>
            </p:cNvPr>
            <p:cNvSpPr txBox="1">
              <a:spLocks noChangeArrowheads="1"/>
            </p:cNvSpPr>
            <p:nvPr/>
          </p:nvSpPr>
          <p:spPr bwMode="auto">
            <a:xfrm>
              <a:off x="7840663" y="5632450"/>
              <a:ext cx="1016000" cy="277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lgn="ctr" eaLnBrk="1" hangingPunct="1">
                <a:spcBef>
                  <a:spcPct val="50000"/>
                </a:spcBef>
                <a:buFontTx/>
                <a:buNone/>
              </a:pPr>
              <a:r>
                <a:rPr lang="en-US" altLang="en-US" sz="1200">
                  <a:latin typeface="Arial" panose="020B0604020202020204" pitchFamily="34" charset="0"/>
                  <a:ea typeface="ＭＳ Ｐゴシック" panose="020B0600070205080204" pitchFamily="34" charset="-128"/>
                </a:rPr>
                <a:t>Feb 2027</a:t>
              </a: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A45B6A55-BE9E-8564-E9FB-BD0EC7E8EB95}"/>
              </a:ext>
            </a:extLst>
          </p:cNvPr>
          <p:cNvSpPr>
            <a:spLocks noGrp="1"/>
          </p:cNvSpPr>
          <p:nvPr>
            <p:ph type="title"/>
          </p:nvPr>
        </p:nvSpPr>
        <p:spPr>
          <a:xfrm>
            <a:off x="457200" y="2935288"/>
            <a:ext cx="8229600" cy="1143000"/>
          </a:xfrm>
        </p:spPr>
        <p:txBody>
          <a:bodyPr/>
          <a:lstStyle/>
          <a:p>
            <a:pPr eaLnBrk="1" hangingPunct="1"/>
            <a:r>
              <a:rPr lang="en-US" altLang="en-US">
                <a:latin typeface="Myriad Pro" charset="0"/>
              </a:rPr>
              <a:t>Best Practices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A9BBA025-9964-DE60-8D1E-884527273E99}"/>
              </a:ext>
            </a:extLst>
          </p:cNvPr>
          <p:cNvSpPr>
            <a:spLocks noGrp="1"/>
          </p:cNvSpPr>
          <p:nvPr>
            <p:ph type="title"/>
          </p:nvPr>
        </p:nvSpPr>
        <p:spPr>
          <a:xfrm>
            <a:off x="0" y="0"/>
            <a:ext cx="9144000" cy="1393825"/>
          </a:xfrm>
        </p:spPr>
        <p:txBody>
          <a:bodyPr/>
          <a:lstStyle/>
          <a:p>
            <a:r>
              <a:rPr lang="en-US" altLang="en-US"/>
              <a:t>Best Practices for </a:t>
            </a:r>
            <a:r>
              <a:rPr lang="en-US" altLang="en-US">
                <a:cs typeface="Times New Roman" panose="02020603050405020304" pitchFamily="18" charset="0"/>
              </a:rPr>
              <a:t>S</a:t>
            </a:r>
            <a:r>
              <a:rPr lang="en-US" altLang="en-US"/>
              <a:t>tate:</a:t>
            </a:r>
            <a:br>
              <a:rPr lang="en-US" altLang="en-US"/>
            </a:br>
            <a:r>
              <a:rPr lang="en-US" altLang="en-US"/>
              <a:t>Working with the SC</a:t>
            </a:r>
          </a:p>
        </p:txBody>
      </p:sp>
      <p:sp>
        <p:nvSpPr>
          <p:cNvPr id="121859" name="Rectangle 3">
            <a:extLst>
              <a:ext uri="{FF2B5EF4-FFF2-40B4-BE49-F238E27FC236}">
                <a16:creationId xmlns:a16="http://schemas.microsoft.com/office/drawing/2014/main" id="{F61DA152-DD02-9834-B2F0-BABED6DE71EE}"/>
              </a:ext>
            </a:extLst>
          </p:cNvPr>
          <p:cNvSpPr>
            <a:spLocks noGrp="1"/>
          </p:cNvSpPr>
          <p:nvPr>
            <p:ph type="body" idx="1"/>
          </p:nvPr>
        </p:nvSpPr>
        <p:spPr>
          <a:xfrm>
            <a:off x="358775" y="1676400"/>
            <a:ext cx="8426450" cy="4905375"/>
          </a:xfrm>
        </p:spPr>
        <p:txBody>
          <a:bodyPr/>
          <a:lstStyle/>
          <a:p>
            <a:pPr marL="227013" indent="-227013">
              <a:lnSpc>
                <a:spcPct val="95000"/>
              </a:lnSpc>
              <a:spcBef>
                <a:spcPct val="0"/>
              </a:spcBef>
              <a:spcAft>
                <a:spcPts val="1200"/>
              </a:spcAft>
              <a:buClr>
                <a:srgbClr val="000000"/>
              </a:buClr>
            </a:pPr>
            <a:r>
              <a:rPr lang="en-US" altLang="en-US" sz="1600">
                <a:latin typeface="Myriad Pro" charset="0"/>
              </a:rPr>
              <a:t>Assign a dedicated contact person for all communications.</a:t>
            </a:r>
          </a:p>
          <a:p>
            <a:pPr marL="227013" indent="-227013">
              <a:lnSpc>
                <a:spcPct val="95000"/>
              </a:lnSpc>
              <a:spcBef>
                <a:spcPct val="0"/>
              </a:spcBef>
              <a:spcAft>
                <a:spcPts val="600"/>
              </a:spcAft>
              <a:buClr>
                <a:srgbClr val="000000"/>
              </a:buClr>
            </a:pPr>
            <a:r>
              <a:rPr lang="en-US" altLang="en-US" sz="1600">
                <a:latin typeface="Myriad Pro" charset="0"/>
              </a:rPr>
              <a:t>Include relevant staff in all PERM meetings:</a:t>
            </a:r>
          </a:p>
          <a:p>
            <a:pPr marL="461963" lvl="1" indent="-230188">
              <a:lnSpc>
                <a:spcPct val="95000"/>
              </a:lnSpc>
              <a:spcBef>
                <a:spcPct val="0"/>
              </a:spcBef>
              <a:spcAft>
                <a:spcPts val="600"/>
              </a:spcAft>
              <a:buClr>
                <a:srgbClr val="000000"/>
              </a:buClr>
            </a:pPr>
            <a:r>
              <a:rPr lang="en-US" altLang="en-US" sz="1400">
                <a:latin typeface="Myriad Pro" charset="0"/>
              </a:rPr>
              <a:t>For general intake meetings, it is important that all departments that will be pulling data or responding to questions about PERM data be in attendance.</a:t>
            </a:r>
          </a:p>
          <a:p>
            <a:pPr marL="461963" lvl="1" indent="-230188">
              <a:lnSpc>
                <a:spcPct val="95000"/>
              </a:lnSpc>
              <a:spcBef>
                <a:spcPct val="0"/>
              </a:spcBef>
              <a:spcAft>
                <a:spcPts val="600"/>
              </a:spcAft>
              <a:buClr>
                <a:srgbClr val="000000"/>
              </a:buClr>
            </a:pPr>
            <a:r>
              <a:rPr lang="en-US" altLang="en-US" sz="1400">
                <a:latin typeface="Myriad Pro" charset="0"/>
              </a:rPr>
              <a:t>If vendors will be pulling and/or submitting PERM data, they should be included in intake meetings and calls with the SC.</a:t>
            </a:r>
          </a:p>
          <a:p>
            <a:pPr marL="461963" lvl="1" indent="-230188">
              <a:lnSpc>
                <a:spcPct val="95000"/>
              </a:lnSpc>
              <a:spcBef>
                <a:spcPct val="0"/>
              </a:spcBef>
              <a:spcAft>
                <a:spcPts val="600"/>
              </a:spcAft>
              <a:buClr>
                <a:srgbClr val="000000"/>
              </a:buClr>
            </a:pPr>
            <a:r>
              <a:rPr lang="en-US" altLang="en-US" sz="1400">
                <a:latin typeface="Myriad Pro" charset="0"/>
              </a:rPr>
              <a:t>All relevant financial staff should be included in the CMS 64/21 intake meetings.</a:t>
            </a:r>
          </a:p>
          <a:p>
            <a:pPr marL="461963" lvl="1" indent="-230188">
              <a:lnSpc>
                <a:spcPct val="95000"/>
              </a:lnSpc>
              <a:spcBef>
                <a:spcPct val="0"/>
              </a:spcBef>
              <a:spcAft>
                <a:spcPts val="1200"/>
              </a:spcAft>
              <a:buClr>
                <a:srgbClr val="000000"/>
              </a:buClr>
            </a:pPr>
            <a:r>
              <a:rPr lang="en-US" altLang="en-US" sz="1400">
                <a:latin typeface="Myriad Pro" charset="0"/>
              </a:rPr>
              <a:t>The universe build and payment level meeting should include all relevant staff.</a:t>
            </a:r>
          </a:p>
          <a:p>
            <a:pPr marL="227013" indent="-227013">
              <a:lnSpc>
                <a:spcPct val="95000"/>
              </a:lnSpc>
              <a:spcBef>
                <a:spcPct val="0"/>
              </a:spcBef>
              <a:spcAft>
                <a:spcPts val="600"/>
              </a:spcAft>
              <a:buClr>
                <a:srgbClr val="000000"/>
              </a:buClr>
            </a:pPr>
            <a:r>
              <a:rPr lang="en-US" altLang="en-US" sz="1600">
                <a:latin typeface="Myriad Pro" charset="0"/>
              </a:rPr>
              <a:t>Check FTP compatibility before submitting the Q1 data:</a:t>
            </a:r>
          </a:p>
          <a:p>
            <a:pPr marL="461963" lvl="1" indent="-230188">
              <a:lnSpc>
                <a:spcPct val="95000"/>
              </a:lnSpc>
              <a:spcBef>
                <a:spcPct val="0"/>
              </a:spcBef>
              <a:spcAft>
                <a:spcPts val="1200"/>
              </a:spcAft>
              <a:buClr>
                <a:srgbClr val="000000"/>
              </a:buClr>
            </a:pPr>
            <a:r>
              <a:rPr lang="en-US" altLang="en-US" sz="1400">
                <a:latin typeface="Myriad Pro" charset="0"/>
              </a:rPr>
              <a:t>This includes encrypting, password-protecting, and uploading file.</a:t>
            </a:r>
          </a:p>
          <a:p>
            <a:pPr marL="227013" indent="-227013">
              <a:lnSpc>
                <a:spcPct val="95000"/>
              </a:lnSpc>
              <a:spcBef>
                <a:spcPct val="0"/>
              </a:spcBef>
              <a:spcAft>
                <a:spcPts val="600"/>
              </a:spcAft>
              <a:buClr>
                <a:srgbClr val="000000"/>
              </a:buClr>
            </a:pPr>
            <a:r>
              <a:rPr lang="en-US" altLang="en-US" sz="1600">
                <a:latin typeface="Myriad Pro" charset="0"/>
              </a:rPr>
              <a:t>Submit test data to ensure that the submission can be read and reviewed by the SC:</a:t>
            </a:r>
          </a:p>
          <a:p>
            <a:pPr marL="461963" lvl="1" indent="-230188">
              <a:lnSpc>
                <a:spcPct val="95000"/>
              </a:lnSpc>
              <a:spcBef>
                <a:spcPct val="0"/>
              </a:spcBef>
              <a:spcAft>
                <a:spcPts val="1200"/>
              </a:spcAft>
              <a:buClr>
                <a:srgbClr val="000000"/>
              </a:buClr>
            </a:pPr>
            <a:r>
              <a:rPr lang="en-US" altLang="en-US" sz="1400">
                <a:latin typeface="Myriad Pro" charset="0"/>
              </a:rPr>
              <a:t>State should perform quality checks to make sure data fields are uniformly populated with valid values.</a:t>
            </a:r>
          </a:p>
          <a:p>
            <a:pPr marL="461963" lvl="1" indent="-230188">
              <a:lnSpc>
                <a:spcPct val="95000"/>
              </a:lnSpc>
              <a:spcBef>
                <a:spcPct val="0"/>
              </a:spcBef>
              <a:spcAft>
                <a:spcPts val="1200"/>
              </a:spcAft>
              <a:buClr>
                <a:srgbClr val="000000"/>
              </a:buClr>
            </a:pPr>
            <a:r>
              <a:rPr lang="en-US" altLang="en-US" sz="1400">
                <a:latin typeface="Myriad Pro" charset="0"/>
              </a:rPr>
              <a:t>State should compare data documentation submitted with data – file layouts and variable decodes – are all up to date and accurate for timeframe of data supplied.</a:t>
            </a:r>
          </a:p>
          <a:p>
            <a:pPr marL="461963" lvl="1" indent="-230188">
              <a:lnSpc>
                <a:spcPct val="95000"/>
              </a:lnSpc>
              <a:spcBef>
                <a:spcPct val="0"/>
              </a:spcBef>
              <a:spcAft>
                <a:spcPts val="1200"/>
              </a:spcAft>
              <a:buClr>
                <a:srgbClr val="000000"/>
              </a:buClr>
            </a:pPr>
            <a:r>
              <a:rPr lang="en-US" altLang="en-US" sz="1400">
                <a:latin typeface="Myriad Pro" charset="0"/>
              </a:rPr>
              <a:t>Note any additional variables included in the data submission to assist state staff or the SC in identifying correct claims.</a:t>
            </a:r>
          </a:p>
        </p:txBody>
      </p:sp>
      <p:sp>
        <p:nvSpPr>
          <p:cNvPr id="121860" name="Slide Number Placeholder 3">
            <a:extLst>
              <a:ext uri="{FF2B5EF4-FFF2-40B4-BE49-F238E27FC236}">
                <a16:creationId xmlns:a16="http://schemas.microsoft.com/office/drawing/2014/main" id="{A50176E2-AFA9-D320-6B23-899DAB30130C}"/>
              </a:ext>
            </a:extLst>
          </p:cNvPr>
          <p:cNvSpPr>
            <a:spLocks noGrp="1"/>
          </p:cNvSpPr>
          <p:nvPr>
            <p:ph type="sldNum" sz="quarter" idx="12"/>
          </p:nvPr>
        </p:nvSpPr>
        <p:spPr bwMode="auto">
          <a:xfrm>
            <a:off x="8637588" y="6391275"/>
            <a:ext cx="3937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A5455FD9-5BF0-4C7C-83A7-0B7635900444}" type="slidenum">
              <a:rPr lang="en-US" altLang="en-US" sz="1200" smtClean="0">
                <a:solidFill>
                  <a:srgbClr val="000000"/>
                </a:solidFill>
                <a:latin typeface="Calibri" panose="020F0502020204030204" pitchFamily="34" charset="0"/>
              </a:rPr>
              <a:pPr eaLnBrk="0" hangingPunct="0">
                <a:spcBef>
                  <a:spcPct val="0"/>
                </a:spcBef>
                <a:buFontTx/>
                <a:buNone/>
              </a:pPr>
              <a:t>60</a:t>
            </a:fld>
            <a:endParaRPr lang="en-US" altLang="en-US" sz="1200">
              <a:solidFill>
                <a:srgbClr val="000000"/>
              </a:solidFill>
              <a:latin typeface="Calibri" panose="020F050202020403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B1DA85A6-ED5D-369C-83E0-B973A8E17664}"/>
              </a:ext>
            </a:extLst>
          </p:cNvPr>
          <p:cNvSpPr>
            <a:spLocks noGrp="1"/>
          </p:cNvSpPr>
          <p:nvPr>
            <p:ph type="title"/>
          </p:nvPr>
        </p:nvSpPr>
        <p:spPr/>
        <p:txBody>
          <a:bodyPr/>
          <a:lstStyle/>
          <a:p>
            <a:r>
              <a:rPr lang="en-US" altLang="en-US"/>
              <a:t>Best Practices for State:</a:t>
            </a:r>
            <a:br>
              <a:rPr lang="en-US" altLang="en-US"/>
            </a:br>
            <a:r>
              <a:rPr lang="en-US" altLang="en-US"/>
              <a:t>Working with the SC (cont’d)</a:t>
            </a:r>
          </a:p>
        </p:txBody>
      </p:sp>
      <p:sp>
        <p:nvSpPr>
          <p:cNvPr id="123907" name="Rectangle 3">
            <a:extLst>
              <a:ext uri="{FF2B5EF4-FFF2-40B4-BE49-F238E27FC236}">
                <a16:creationId xmlns:a16="http://schemas.microsoft.com/office/drawing/2014/main" id="{D7180091-0AFD-D5B8-C588-ACE31165E71F}"/>
              </a:ext>
            </a:extLst>
          </p:cNvPr>
          <p:cNvSpPr>
            <a:spLocks noGrp="1"/>
          </p:cNvSpPr>
          <p:nvPr>
            <p:ph type="body" idx="1"/>
          </p:nvPr>
        </p:nvSpPr>
        <p:spPr>
          <a:xfrm>
            <a:off x="457200" y="1676400"/>
            <a:ext cx="8229600" cy="4683125"/>
          </a:xfrm>
        </p:spPr>
        <p:txBody>
          <a:bodyPr/>
          <a:lstStyle/>
          <a:p>
            <a:pPr marL="227013" indent="-227013">
              <a:spcBef>
                <a:spcPct val="0"/>
              </a:spcBef>
              <a:spcAft>
                <a:spcPts val="600"/>
              </a:spcAft>
            </a:pPr>
            <a:r>
              <a:rPr lang="en-US" altLang="en-US" sz="1600">
                <a:latin typeface="Myriad Pro" charset="0"/>
              </a:rPr>
              <a:t>Keep a list of all data sources and ensure that data from all sources are included in the state transmission each quarter:</a:t>
            </a:r>
          </a:p>
          <a:p>
            <a:pPr marL="461963" lvl="1" indent="-234950">
              <a:spcBef>
                <a:spcPct val="0"/>
              </a:spcBef>
              <a:spcAft>
                <a:spcPts val="1200"/>
              </a:spcAft>
            </a:pPr>
            <a:r>
              <a:rPr lang="en-US" altLang="en-US" sz="1400">
                <a:latin typeface="Myriad Pro" charset="0"/>
              </a:rPr>
              <a:t>Identify the relevant staff who are involved in the data analysis portion of the project and involve them from the start of the cycle.</a:t>
            </a:r>
          </a:p>
          <a:p>
            <a:pPr marL="227013" indent="-227013">
              <a:spcBef>
                <a:spcPct val="0"/>
              </a:spcBef>
              <a:spcAft>
                <a:spcPts val="1200"/>
              </a:spcAft>
            </a:pPr>
            <a:r>
              <a:rPr lang="en-US" altLang="en-US" sz="1600">
                <a:latin typeface="Myriad Pro" charset="0"/>
              </a:rPr>
              <a:t>Include subject matter experts as part of the PERM team early in the cycle to gain clear understanding of data submission instructions and PERM requirements.</a:t>
            </a:r>
          </a:p>
          <a:p>
            <a:pPr marL="227013" indent="-227013">
              <a:spcBef>
                <a:spcPct val="0"/>
              </a:spcBef>
              <a:spcAft>
                <a:spcPts val="1200"/>
              </a:spcAft>
            </a:pPr>
            <a:r>
              <a:rPr lang="en-US" altLang="en-US" sz="1600">
                <a:latin typeface="Myriad Pro" charset="0"/>
              </a:rPr>
              <a:t>Refer to information from the previous cycle, as appropriate, to resolve issues and answer questions.</a:t>
            </a:r>
          </a:p>
          <a:p>
            <a:pPr marL="227013" indent="-227013">
              <a:spcBef>
                <a:spcPct val="0"/>
              </a:spcBef>
              <a:spcAft>
                <a:spcPts val="1200"/>
              </a:spcAft>
            </a:pPr>
            <a:r>
              <a:rPr lang="en-US" altLang="en-US" sz="1600">
                <a:latin typeface="Myriad Pro" charset="0"/>
              </a:rPr>
              <a:t>Participate in regular meetings with the SC to resolve data issues if there are significant complications or delays.</a:t>
            </a:r>
          </a:p>
          <a:p>
            <a:pPr marL="227013" indent="-227013">
              <a:spcBef>
                <a:spcPct val="0"/>
              </a:spcBef>
              <a:spcAft>
                <a:spcPts val="1200"/>
              </a:spcAft>
            </a:pPr>
            <a:r>
              <a:rPr lang="en-US" altLang="en-US" sz="1600">
                <a:latin typeface="Myriad Pro" charset="0"/>
              </a:rPr>
              <a:t>Perform a round of CMS-64/21 reconciliation early in the cycle to ensure that corrections in data submission can be made for the remaining quarters.</a:t>
            </a:r>
          </a:p>
          <a:p>
            <a:pPr marL="227013" indent="-227013">
              <a:spcBef>
                <a:spcPct val="0"/>
              </a:spcBef>
              <a:spcAft>
                <a:spcPts val="600"/>
              </a:spcAft>
            </a:pPr>
            <a:r>
              <a:rPr lang="en-US" altLang="en-US" sz="1600">
                <a:latin typeface="Myriad Pro" charset="0"/>
              </a:rPr>
              <a:t>When submitting anything to the SC via the SFTP, please email the </a:t>
            </a:r>
            <a:r>
              <a:rPr lang="en-US" altLang="en-US" sz="1600">
                <a:solidFill>
                  <a:srgbClr val="084A9C"/>
                </a:solidFill>
                <a:latin typeface="Myriad Pro" charset="0"/>
                <a:hlinkClick r:id="rId3"/>
              </a:rPr>
              <a:t>PERMSC.2026@lewin.com</a:t>
            </a:r>
            <a:r>
              <a:rPr lang="en-US" altLang="en-US" sz="1600">
                <a:latin typeface="Myriad Pro" charset="0"/>
              </a:rPr>
              <a:t> inbox to alert the SC of this submission as well as provide a password to open the documents if needed.</a:t>
            </a:r>
          </a:p>
        </p:txBody>
      </p:sp>
      <p:sp>
        <p:nvSpPr>
          <p:cNvPr id="123908" name="Slide Number Placeholder 3">
            <a:extLst>
              <a:ext uri="{FF2B5EF4-FFF2-40B4-BE49-F238E27FC236}">
                <a16:creationId xmlns:a16="http://schemas.microsoft.com/office/drawing/2014/main" id="{3E58F467-1617-C63A-EA09-73CBCAE2C74C}"/>
              </a:ext>
            </a:extLst>
          </p:cNvPr>
          <p:cNvSpPr>
            <a:spLocks noGrp="1" noChangeArrowheads="1"/>
          </p:cNvSpPr>
          <p:nvPr>
            <p:ph type="sldNum" sz="quarter" idx="12"/>
          </p:nvPr>
        </p:nvSpPr>
        <p:spPr bwMode="auto">
          <a:xfrm>
            <a:off x="8686800" y="6359525"/>
            <a:ext cx="3444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buFont typeface="Arial" panose="020B0604020202020204" pitchFamily="34" charset="0"/>
              <a:buNone/>
            </a:pPr>
            <a:fld id="{7550C5AE-7BB8-44A4-B496-2315CFDDE32E}" type="slidenum">
              <a:rPr lang="en-US" altLang="en-US" sz="1200" smtClean="0">
                <a:latin typeface="Calibri" panose="020F0502020204030204" pitchFamily="34" charset="0"/>
                <a:cs typeface="Calibri" panose="020F0502020204030204" pitchFamily="34" charset="0"/>
              </a:rPr>
              <a:pPr>
                <a:buFont typeface="Arial" panose="020B0604020202020204" pitchFamily="34" charset="0"/>
                <a:buNone/>
              </a:pPr>
              <a:t>61</a:t>
            </a:fld>
            <a:endParaRPr lang="en-US" altLang="en-US" sz="1200">
              <a:latin typeface="Calibri" panose="020F0502020204030204" pitchFamily="34" charset="0"/>
              <a:cs typeface="Calibri" panose="020F050202020403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a:extLst>
              <a:ext uri="{FF2B5EF4-FFF2-40B4-BE49-F238E27FC236}">
                <a16:creationId xmlns:a16="http://schemas.microsoft.com/office/drawing/2014/main" id="{4C5AB5A7-4055-4D7D-7295-0F7D2260143E}"/>
              </a:ext>
            </a:extLst>
          </p:cNvPr>
          <p:cNvSpPr>
            <a:spLocks noGrp="1"/>
          </p:cNvSpPr>
          <p:nvPr>
            <p:ph type="title"/>
          </p:nvPr>
        </p:nvSpPr>
        <p:spPr/>
        <p:txBody>
          <a:bodyPr/>
          <a:lstStyle/>
          <a:p>
            <a:r>
              <a:rPr lang="en-US" altLang="en-US"/>
              <a:t>Best Practices for State:</a:t>
            </a:r>
            <a:br>
              <a:rPr lang="en-US" altLang="en-US"/>
            </a:br>
            <a:r>
              <a:rPr lang="en-US" altLang="en-US"/>
              <a:t>Working with the SC (cont’d 2)</a:t>
            </a:r>
          </a:p>
        </p:txBody>
      </p:sp>
      <p:sp>
        <p:nvSpPr>
          <p:cNvPr id="125955" name="Content Placeholder 2">
            <a:extLst>
              <a:ext uri="{FF2B5EF4-FFF2-40B4-BE49-F238E27FC236}">
                <a16:creationId xmlns:a16="http://schemas.microsoft.com/office/drawing/2014/main" id="{36DCED62-1B7E-4B98-3F88-35EBBECC0D1E}"/>
              </a:ext>
            </a:extLst>
          </p:cNvPr>
          <p:cNvSpPr>
            <a:spLocks noGrp="1"/>
          </p:cNvSpPr>
          <p:nvPr>
            <p:ph idx="1"/>
          </p:nvPr>
        </p:nvSpPr>
        <p:spPr>
          <a:xfrm>
            <a:off x="457200" y="1676400"/>
            <a:ext cx="8229600" cy="4841875"/>
          </a:xfrm>
        </p:spPr>
        <p:txBody>
          <a:bodyPr/>
          <a:lstStyle/>
          <a:p>
            <a:pPr marL="227013" indent="-227013">
              <a:lnSpc>
                <a:spcPct val="95000"/>
              </a:lnSpc>
              <a:spcBef>
                <a:spcPct val="0"/>
              </a:spcBef>
              <a:spcAft>
                <a:spcPts val="1800"/>
              </a:spcAft>
              <a:buClr>
                <a:srgbClr val="000000"/>
              </a:buClr>
            </a:pPr>
            <a:r>
              <a:rPr lang="en-US" altLang="en-US" sz="1800">
                <a:latin typeface="Myriad Pro" charset="0"/>
              </a:rPr>
              <a:t>For PERM+ states, work with the SC to identify the most efficient method of submitting data, which may include submitting some data through a routine PERM method.</a:t>
            </a:r>
          </a:p>
          <a:p>
            <a:pPr marL="227013" indent="-227013">
              <a:lnSpc>
                <a:spcPct val="95000"/>
              </a:lnSpc>
              <a:spcBef>
                <a:spcPct val="0"/>
              </a:spcBef>
              <a:spcAft>
                <a:spcPts val="1800"/>
              </a:spcAft>
              <a:buClr>
                <a:srgbClr val="000000"/>
              </a:buClr>
            </a:pPr>
            <a:r>
              <a:rPr lang="en-US" altLang="en-US" sz="1800">
                <a:latin typeface="Myriad Pro" charset="0"/>
              </a:rPr>
              <a:t>For PERM+ states, verify that beneficiary and provider information given to SC in separate files are able to be correctly merged onto the claims file.</a:t>
            </a:r>
          </a:p>
          <a:p>
            <a:pPr marL="227013" indent="-227013">
              <a:lnSpc>
                <a:spcPct val="95000"/>
              </a:lnSpc>
              <a:spcBef>
                <a:spcPct val="0"/>
              </a:spcBef>
              <a:spcAft>
                <a:spcPts val="1800"/>
              </a:spcAft>
              <a:buClr>
                <a:srgbClr val="000000"/>
              </a:buClr>
            </a:pPr>
            <a:r>
              <a:rPr lang="en-US" altLang="en-US" sz="1800">
                <a:latin typeface="Myriad Pro" charset="0"/>
              </a:rPr>
              <a:t>Establish a stream of communication or dialogue from the beginning of the cycle with your SC contact.</a:t>
            </a:r>
          </a:p>
          <a:p>
            <a:pPr marL="227013" indent="-227013">
              <a:lnSpc>
                <a:spcPct val="95000"/>
              </a:lnSpc>
              <a:spcBef>
                <a:spcPct val="0"/>
              </a:spcBef>
              <a:spcAft>
                <a:spcPts val="1800"/>
              </a:spcAft>
              <a:buClr>
                <a:srgbClr val="000000"/>
              </a:buClr>
            </a:pPr>
            <a:r>
              <a:rPr lang="en-US" altLang="en-US" sz="1800">
                <a:latin typeface="Myriad Pro" charset="0"/>
              </a:rPr>
              <a:t>Ask questions proactively.</a:t>
            </a:r>
          </a:p>
          <a:p>
            <a:pPr marL="227013" indent="-227013">
              <a:lnSpc>
                <a:spcPct val="95000"/>
              </a:lnSpc>
              <a:spcBef>
                <a:spcPct val="0"/>
              </a:spcBef>
              <a:spcAft>
                <a:spcPts val="600"/>
              </a:spcAft>
              <a:buClr>
                <a:srgbClr val="000000"/>
              </a:buClr>
            </a:pPr>
            <a:r>
              <a:rPr lang="en-US" altLang="en-US" sz="1800">
                <a:latin typeface="Myriad Pro" charset="0"/>
              </a:rPr>
              <a:t>Have helpful information related to PERM readily available to share with your staff:</a:t>
            </a:r>
          </a:p>
          <a:p>
            <a:pPr marL="461963" lvl="1" indent="-230188">
              <a:lnSpc>
                <a:spcPct val="90000"/>
              </a:lnSpc>
              <a:spcBef>
                <a:spcPct val="0"/>
              </a:spcBef>
              <a:spcAft>
                <a:spcPts val="1200"/>
              </a:spcAft>
              <a:buClr>
                <a:srgbClr val="000000"/>
              </a:buClr>
            </a:pPr>
            <a:r>
              <a:rPr lang="en-US" altLang="en-US" sz="1600">
                <a:latin typeface="Myriad Pro" charset="0"/>
              </a:rPr>
              <a:t>SC contact list.</a:t>
            </a:r>
          </a:p>
          <a:p>
            <a:pPr marL="461963" lvl="1" indent="-230188">
              <a:lnSpc>
                <a:spcPct val="90000"/>
              </a:lnSpc>
              <a:spcBef>
                <a:spcPct val="0"/>
              </a:spcBef>
              <a:spcAft>
                <a:spcPts val="1200"/>
              </a:spcAft>
              <a:buClr>
                <a:srgbClr val="000000"/>
              </a:buClr>
            </a:pPr>
            <a:r>
              <a:rPr lang="en-US" altLang="en-US" sz="1600">
                <a:latin typeface="Myriad Pro" charset="0"/>
              </a:rPr>
              <a:t>Data submission instructions.</a:t>
            </a:r>
          </a:p>
          <a:p>
            <a:pPr marL="461963" lvl="1" indent="-230188">
              <a:lnSpc>
                <a:spcPct val="90000"/>
              </a:lnSpc>
              <a:spcBef>
                <a:spcPct val="0"/>
              </a:spcBef>
              <a:spcAft>
                <a:spcPts val="1200"/>
              </a:spcAft>
              <a:buClr>
                <a:srgbClr val="000000"/>
              </a:buClr>
            </a:pPr>
            <a:r>
              <a:rPr lang="en-US" altLang="en-US" sz="1600">
                <a:latin typeface="Myriad Pro" charset="0"/>
              </a:rPr>
              <a:t>Details submission instructions.</a:t>
            </a:r>
          </a:p>
        </p:txBody>
      </p:sp>
      <p:sp>
        <p:nvSpPr>
          <p:cNvPr id="125956" name="Slide Number Placeholder 3">
            <a:extLst>
              <a:ext uri="{FF2B5EF4-FFF2-40B4-BE49-F238E27FC236}">
                <a16:creationId xmlns:a16="http://schemas.microsoft.com/office/drawing/2014/main" id="{ADBF2678-E9C0-56E6-8C06-5E1233BF5A94}"/>
              </a:ext>
            </a:extLst>
          </p:cNvPr>
          <p:cNvSpPr>
            <a:spLocks noGrp="1" noChangeArrowheads="1"/>
          </p:cNvSpPr>
          <p:nvPr>
            <p:ph type="sldNum" sz="quarter" idx="12"/>
          </p:nvPr>
        </p:nvSpPr>
        <p:spPr bwMode="auto">
          <a:xfrm>
            <a:off x="8686800" y="6359525"/>
            <a:ext cx="3444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buFont typeface="Arial" panose="020B0604020202020204" pitchFamily="34" charset="0"/>
              <a:buNone/>
            </a:pPr>
            <a:fld id="{287C9858-7116-4979-8DC5-9865C090187A}" type="slidenum">
              <a:rPr lang="en-US" altLang="en-US" sz="1200" smtClean="0">
                <a:latin typeface="Calibri" panose="020F0502020204030204" pitchFamily="34" charset="0"/>
                <a:cs typeface="Calibri" panose="020F0502020204030204" pitchFamily="34" charset="0"/>
              </a:rPr>
              <a:pPr>
                <a:buFont typeface="Arial" panose="020B0604020202020204" pitchFamily="34" charset="0"/>
                <a:buNone/>
              </a:pPr>
              <a:t>62</a:t>
            </a:fld>
            <a:endParaRPr lang="en-US" altLang="en-US" sz="1200">
              <a:latin typeface="Calibri" panose="020F0502020204030204" pitchFamily="34" charset="0"/>
              <a:cs typeface="Calibri" panose="020F050202020403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35238FD2-FFDA-C97B-9376-F39D06CEF65E}"/>
              </a:ext>
            </a:extLst>
          </p:cNvPr>
          <p:cNvSpPr>
            <a:spLocks noGrp="1"/>
          </p:cNvSpPr>
          <p:nvPr>
            <p:ph type="title"/>
          </p:nvPr>
        </p:nvSpPr>
        <p:spPr/>
        <p:txBody>
          <a:bodyPr/>
          <a:lstStyle/>
          <a:p>
            <a:r>
              <a:rPr lang="en-US" altLang="en-US"/>
              <a:t>Best Practices for State:</a:t>
            </a:r>
            <a:br>
              <a:rPr lang="en-US" altLang="en-US"/>
            </a:br>
            <a:r>
              <a:rPr lang="en-US" altLang="en-US"/>
              <a:t>Working with the RC</a:t>
            </a:r>
          </a:p>
        </p:txBody>
      </p:sp>
      <p:sp>
        <p:nvSpPr>
          <p:cNvPr id="126979" name="Rectangle 3">
            <a:extLst>
              <a:ext uri="{FF2B5EF4-FFF2-40B4-BE49-F238E27FC236}">
                <a16:creationId xmlns:a16="http://schemas.microsoft.com/office/drawing/2014/main" id="{2893163C-672B-8E4C-9983-F96BD1E67B36}"/>
              </a:ext>
            </a:extLst>
          </p:cNvPr>
          <p:cNvSpPr>
            <a:spLocks noGrp="1"/>
          </p:cNvSpPr>
          <p:nvPr>
            <p:ph type="body" idx="1"/>
          </p:nvPr>
        </p:nvSpPr>
        <p:spPr>
          <a:xfrm>
            <a:off x="457200" y="1597025"/>
            <a:ext cx="8229600" cy="4921250"/>
          </a:xfrm>
        </p:spPr>
        <p:txBody>
          <a:bodyPr/>
          <a:lstStyle/>
          <a:p>
            <a:pPr marL="227013" indent="-227013">
              <a:lnSpc>
                <a:spcPct val="95000"/>
              </a:lnSpc>
              <a:spcBef>
                <a:spcPct val="0"/>
              </a:spcBef>
              <a:spcAft>
                <a:spcPts val="900"/>
              </a:spcAft>
              <a:buClr>
                <a:srgbClr val="000000"/>
              </a:buClr>
            </a:pPr>
            <a:r>
              <a:rPr lang="en-US" altLang="en-US" sz="1800">
                <a:latin typeface="Myriad Pro" charset="0"/>
              </a:rPr>
              <a:t>Allocate resources to PERM throughout the cycle at each phase of the project (policy collection, provider record requests, DP and MR).</a:t>
            </a:r>
          </a:p>
          <a:p>
            <a:pPr marL="227013" indent="-227013">
              <a:lnSpc>
                <a:spcPct val="90000"/>
              </a:lnSpc>
              <a:spcBef>
                <a:spcPct val="0"/>
              </a:spcBef>
              <a:spcAft>
                <a:spcPts val="900"/>
              </a:spcAft>
              <a:buClr>
                <a:srgbClr val="000000"/>
              </a:buClr>
            </a:pPr>
            <a:r>
              <a:rPr lang="en-US" altLang="en-US" sz="1800">
                <a:latin typeface="Myriad Pro" charset="0"/>
              </a:rPr>
              <a:t>Correct any issues identified from the last PERM measurement cycle.</a:t>
            </a:r>
          </a:p>
          <a:p>
            <a:pPr marL="227013" indent="-227013">
              <a:lnSpc>
                <a:spcPct val="90000"/>
              </a:lnSpc>
              <a:spcBef>
                <a:spcPct val="0"/>
              </a:spcBef>
              <a:spcAft>
                <a:spcPts val="900"/>
              </a:spcAft>
              <a:buClr>
                <a:srgbClr val="000000"/>
              </a:buClr>
            </a:pPr>
            <a:r>
              <a:rPr lang="en-US" altLang="en-US" sz="1800">
                <a:latin typeface="Myriad Pro" charset="0"/>
              </a:rPr>
              <a:t>Collaborate with the RC to explain the state programs, data, and policies.</a:t>
            </a:r>
          </a:p>
          <a:p>
            <a:pPr marL="227013" indent="-227013">
              <a:lnSpc>
                <a:spcPct val="95000"/>
              </a:lnSpc>
              <a:spcBef>
                <a:spcPct val="0"/>
              </a:spcBef>
              <a:spcAft>
                <a:spcPts val="900"/>
              </a:spcAft>
              <a:buClr>
                <a:srgbClr val="000000"/>
              </a:buClr>
            </a:pPr>
            <a:r>
              <a:rPr lang="en-US" altLang="en-US" sz="1800">
                <a:latin typeface="Myriad Pro" charset="0"/>
              </a:rPr>
              <a:t>State subject matter experts from the appropriate state departments attend and participate in check-in calls.</a:t>
            </a:r>
          </a:p>
          <a:p>
            <a:pPr marL="227013" indent="-227013">
              <a:lnSpc>
                <a:spcPct val="90000"/>
              </a:lnSpc>
              <a:spcBef>
                <a:spcPct val="0"/>
              </a:spcBef>
              <a:spcAft>
                <a:spcPts val="1200"/>
              </a:spcAft>
              <a:buClr>
                <a:srgbClr val="000000"/>
              </a:buClr>
            </a:pPr>
            <a:r>
              <a:rPr lang="en-US" altLang="en-US" sz="1800">
                <a:latin typeface="Myriad Pro" charset="0"/>
              </a:rPr>
              <a:t>Complete and return questionnaires thoroughly and return promptly.</a:t>
            </a:r>
          </a:p>
          <a:p>
            <a:pPr marL="227013" indent="-227013">
              <a:lnSpc>
                <a:spcPct val="90000"/>
              </a:lnSpc>
              <a:spcBef>
                <a:spcPct val="0"/>
              </a:spcBef>
              <a:spcAft>
                <a:spcPts val="600"/>
              </a:spcAft>
              <a:buClr>
                <a:srgbClr val="000000"/>
              </a:buClr>
            </a:pPr>
            <a:r>
              <a:rPr lang="en-US" altLang="en-US" sz="1800">
                <a:latin typeface="Myriad Pro" charset="0"/>
              </a:rPr>
              <a:t>Establish system access for the RC early:</a:t>
            </a:r>
          </a:p>
          <a:p>
            <a:pPr marL="461963" lvl="1" indent="-230188">
              <a:lnSpc>
                <a:spcPct val="90000"/>
              </a:lnSpc>
              <a:spcBef>
                <a:spcPct val="0"/>
              </a:spcBef>
              <a:spcAft>
                <a:spcPts val="600"/>
              </a:spcAft>
              <a:buClr>
                <a:srgbClr val="000000"/>
              </a:buClr>
            </a:pPr>
            <a:r>
              <a:rPr lang="en-US" altLang="en-US" sz="1600">
                <a:latin typeface="Myriad Pro" charset="0"/>
              </a:rPr>
              <a:t>Identify all systems required by the RC.</a:t>
            </a:r>
          </a:p>
          <a:p>
            <a:pPr marL="461963" lvl="1" indent="-230188">
              <a:lnSpc>
                <a:spcPct val="90000"/>
              </a:lnSpc>
              <a:spcBef>
                <a:spcPct val="0"/>
              </a:spcBef>
              <a:spcAft>
                <a:spcPts val="600"/>
              </a:spcAft>
              <a:buClr>
                <a:srgbClr val="000000"/>
              </a:buClr>
            </a:pPr>
            <a:r>
              <a:rPr lang="en-US" altLang="en-US" sz="1600">
                <a:latin typeface="Myriad Pro" charset="0"/>
              </a:rPr>
              <a:t>Provide all required system access forms as soon as possible.</a:t>
            </a:r>
          </a:p>
          <a:p>
            <a:pPr marL="461963" lvl="1" indent="-230188">
              <a:lnSpc>
                <a:spcPct val="90000"/>
              </a:lnSpc>
              <a:spcBef>
                <a:spcPct val="0"/>
              </a:spcBef>
              <a:spcAft>
                <a:spcPts val="600"/>
              </a:spcAft>
              <a:buClr>
                <a:srgbClr val="000000"/>
              </a:buClr>
            </a:pPr>
            <a:r>
              <a:rPr lang="en-US" altLang="en-US" sz="1600">
                <a:latin typeface="Myriad Pro" charset="0"/>
              </a:rPr>
              <a:t>Designate an individual to work with RC on system access.</a:t>
            </a:r>
          </a:p>
          <a:p>
            <a:pPr marL="461963" lvl="1" indent="-230188">
              <a:lnSpc>
                <a:spcPct val="90000"/>
              </a:lnSpc>
              <a:spcBef>
                <a:spcPct val="0"/>
              </a:spcBef>
              <a:spcAft>
                <a:spcPts val="900"/>
              </a:spcAft>
              <a:buClr>
                <a:srgbClr val="000000"/>
              </a:buClr>
            </a:pPr>
            <a:r>
              <a:rPr lang="en-US" altLang="en-US" sz="1600">
                <a:latin typeface="Myriad Pro" charset="0"/>
              </a:rPr>
              <a:t>Identify all security/privacy training reviewers will need to complete.</a:t>
            </a:r>
          </a:p>
          <a:p>
            <a:pPr marL="227013" indent="-227013">
              <a:lnSpc>
                <a:spcPct val="95000"/>
              </a:lnSpc>
              <a:spcBef>
                <a:spcPct val="0"/>
              </a:spcBef>
              <a:spcAft>
                <a:spcPts val="900"/>
              </a:spcAft>
              <a:buClr>
                <a:srgbClr val="000000"/>
              </a:buClr>
            </a:pPr>
            <a:r>
              <a:rPr lang="en-US" altLang="en-US" sz="1800">
                <a:latin typeface="Myriad Pro" charset="0"/>
              </a:rPr>
              <a:t>Provide systems training to DP reviewers.</a:t>
            </a:r>
          </a:p>
          <a:p>
            <a:pPr marL="227013" indent="-227013">
              <a:lnSpc>
                <a:spcPct val="95000"/>
              </a:lnSpc>
              <a:spcBef>
                <a:spcPct val="0"/>
              </a:spcBef>
              <a:spcAft>
                <a:spcPts val="600"/>
              </a:spcAft>
              <a:buClr>
                <a:srgbClr val="000000"/>
              </a:buClr>
            </a:pPr>
            <a:r>
              <a:rPr lang="en-US" altLang="en-US" sz="1800">
                <a:latin typeface="Myriad Pro" charset="0"/>
              </a:rPr>
              <a:t>Monitor the DP P1 list and provide documentation in response to the pending documentation requests timely.</a:t>
            </a:r>
          </a:p>
        </p:txBody>
      </p:sp>
      <p:sp>
        <p:nvSpPr>
          <p:cNvPr id="126980" name="Slide Number Placeholder 3">
            <a:extLst>
              <a:ext uri="{FF2B5EF4-FFF2-40B4-BE49-F238E27FC236}">
                <a16:creationId xmlns:a16="http://schemas.microsoft.com/office/drawing/2014/main" id="{5E456553-EA3E-F531-59A2-7DAB749D15D7}"/>
              </a:ext>
            </a:extLst>
          </p:cNvPr>
          <p:cNvSpPr>
            <a:spLocks noGrp="1" noChangeArrowheads="1"/>
          </p:cNvSpPr>
          <p:nvPr>
            <p:ph type="sldNum" sz="quarter" idx="12"/>
          </p:nvPr>
        </p:nvSpPr>
        <p:spPr bwMode="auto">
          <a:xfrm>
            <a:off x="8686800" y="6359525"/>
            <a:ext cx="3444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buFont typeface="Arial" panose="020B0604020202020204" pitchFamily="34" charset="0"/>
              <a:buNone/>
            </a:pPr>
            <a:fld id="{3C5C66A3-A3DA-403E-9E72-10387B90750B}" type="slidenum">
              <a:rPr lang="en-US" altLang="en-US" sz="1200" smtClean="0">
                <a:latin typeface="Calibri" panose="020F0502020204030204" pitchFamily="34" charset="0"/>
                <a:cs typeface="Calibri" panose="020F0502020204030204" pitchFamily="34" charset="0"/>
              </a:rPr>
              <a:pPr>
                <a:buFont typeface="Arial" panose="020B0604020202020204" pitchFamily="34" charset="0"/>
                <a:buNone/>
              </a:pPr>
              <a:t>63</a:t>
            </a:fld>
            <a:endParaRPr lang="en-US" altLang="en-US" sz="1200">
              <a:latin typeface="Calibri" panose="020F0502020204030204" pitchFamily="34" charset="0"/>
              <a:cs typeface="Calibri" panose="020F050202020403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E52AD86C-9D88-2E0D-79D2-FBED718D1A18}"/>
              </a:ext>
            </a:extLst>
          </p:cNvPr>
          <p:cNvSpPr>
            <a:spLocks noGrp="1"/>
          </p:cNvSpPr>
          <p:nvPr>
            <p:ph type="title"/>
          </p:nvPr>
        </p:nvSpPr>
        <p:spPr/>
        <p:txBody>
          <a:bodyPr/>
          <a:lstStyle/>
          <a:p>
            <a:r>
              <a:rPr lang="en-US" altLang="en-US"/>
              <a:t>Best Practices for State:</a:t>
            </a:r>
            <a:br>
              <a:rPr lang="en-US" altLang="en-US"/>
            </a:br>
            <a:r>
              <a:rPr lang="en-US" altLang="en-US"/>
              <a:t>Working with the RC (cont’d)</a:t>
            </a:r>
          </a:p>
        </p:txBody>
      </p:sp>
      <p:sp>
        <p:nvSpPr>
          <p:cNvPr id="128003" name="Slide Number Placeholder 3">
            <a:extLst>
              <a:ext uri="{FF2B5EF4-FFF2-40B4-BE49-F238E27FC236}">
                <a16:creationId xmlns:a16="http://schemas.microsoft.com/office/drawing/2014/main" id="{A8F84CF2-B813-6FB8-2271-88B5ACC14D0A}"/>
              </a:ext>
            </a:extLst>
          </p:cNvPr>
          <p:cNvSpPr>
            <a:spLocks noGrp="1" noChangeArrowheads="1"/>
          </p:cNvSpPr>
          <p:nvPr>
            <p:ph type="sldNum" sz="quarter" idx="12"/>
          </p:nvPr>
        </p:nvSpPr>
        <p:spPr bwMode="auto">
          <a:xfrm>
            <a:off x="8686800" y="6359525"/>
            <a:ext cx="3444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buFont typeface="Arial" panose="020B0604020202020204" pitchFamily="34" charset="0"/>
              <a:buNone/>
            </a:pPr>
            <a:fld id="{3D0C36E7-70F6-47FC-B767-5FAAE1B5BAAB}" type="slidenum">
              <a:rPr lang="en-US" altLang="en-US" sz="1200" smtClean="0">
                <a:latin typeface="Calibri" panose="020F0502020204030204" pitchFamily="34" charset="0"/>
                <a:cs typeface="Calibri" panose="020F0502020204030204" pitchFamily="34" charset="0"/>
              </a:rPr>
              <a:pPr>
                <a:buFont typeface="Arial" panose="020B0604020202020204" pitchFamily="34" charset="0"/>
                <a:buNone/>
              </a:pPr>
              <a:t>64</a:t>
            </a:fld>
            <a:endParaRPr lang="en-US" altLang="en-US" sz="1200">
              <a:latin typeface="Calibri" panose="020F0502020204030204" pitchFamily="34" charset="0"/>
              <a:cs typeface="Calibri" panose="020F0502020204030204" pitchFamily="34" charset="0"/>
            </a:endParaRPr>
          </a:p>
        </p:txBody>
      </p:sp>
      <p:sp>
        <p:nvSpPr>
          <p:cNvPr id="128004" name="Rectangle 3">
            <a:extLst>
              <a:ext uri="{FF2B5EF4-FFF2-40B4-BE49-F238E27FC236}">
                <a16:creationId xmlns:a16="http://schemas.microsoft.com/office/drawing/2014/main" id="{A2F2B0FC-417C-1AAE-24D7-4DDCC586A171}"/>
              </a:ext>
            </a:extLst>
          </p:cNvPr>
          <p:cNvSpPr txBox="1">
            <a:spLocks/>
          </p:cNvSpPr>
          <p:nvPr/>
        </p:nvSpPr>
        <p:spPr bwMode="auto">
          <a:xfrm>
            <a:off x="457200" y="1676400"/>
            <a:ext cx="8229600"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7013" indent="-227013">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461963" indent="-230188">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lnSpc>
                <a:spcPct val="95000"/>
              </a:lnSpc>
              <a:spcBef>
                <a:spcPct val="0"/>
              </a:spcBef>
              <a:spcAft>
                <a:spcPts val="600"/>
              </a:spcAft>
              <a:buClr>
                <a:srgbClr val="000000"/>
              </a:buClr>
            </a:pPr>
            <a:r>
              <a:rPr lang="en-US" altLang="en-US" sz="1800">
                <a:latin typeface="Myriad Pro" charset="0"/>
              </a:rPr>
              <a:t>If the state routinely purges claims:</a:t>
            </a:r>
          </a:p>
          <a:p>
            <a:pPr lvl="1">
              <a:lnSpc>
                <a:spcPct val="95000"/>
              </a:lnSpc>
              <a:spcBef>
                <a:spcPct val="0"/>
              </a:spcBef>
              <a:spcAft>
                <a:spcPts val="1800"/>
              </a:spcAft>
              <a:buClr>
                <a:srgbClr val="000000"/>
              </a:buClr>
            </a:pPr>
            <a:r>
              <a:rPr lang="en-US" altLang="en-US" sz="1600">
                <a:latin typeface="Myriad Pro" charset="0"/>
              </a:rPr>
              <a:t>Have the purge process held until after PERM reviews.</a:t>
            </a:r>
          </a:p>
          <a:p>
            <a:pPr lvl="1">
              <a:lnSpc>
                <a:spcPct val="95000"/>
              </a:lnSpc>
              <a:spcBef>
                <a:spcPct val="0"/>
              </a:spcBef>
              <a:spcAft>
                <a:spcPts val="1800"/>
              </a:spcAft>
              <a:buClr>
                <a:srgbClr val="000000"/>
              </a:buClr>
            </a:pPr>
            <a:r>
              <a:rPr lang="en-US" altLang="en-US" sz="1600">
                <a:latin typeface="Myriad Pro" charset="0"/>
              </a:rPr>
              <a:t>If already purged prior to sampling, identify all purged sampled claims and have the full claim re-populated in the system prior to the start of DP reviews.</a:t>
            </a:r>
          </a:p>
          <a:p>
            <a:pPr>
              <a:lnSpc>
                <a:spcPct val="95000"/>
              </a:lnSpc>
              <a:spcBef>
                <a:spcPct val="0"/>
              </a:spcBef>
              <a:spcAft>
                <a:spcPts val="1800"/>
              </a:spcAft>
              <a:buClr>
                <a:srgbClr val="000000"/>
              </a:buClr>
            </a:pPr>
            <a:r>
              <a:rPr lang="en-US" altLang="en-US" sz="1800">
                <a:latin typeface="Myriad Pro" charset="0"/>
              </a:rPr>
              <a:t>Keep provider licensing information updated in the MMIS system.</a:t>
            </a:r>
          </a:p>
          <a:p>
            <a:pPr>
              <a:lnSpc>
                <a:spcPct val="95000"/>
              </a:lnSpc>
              <a:spcBef>
                <a:spcPct val="0"/>
              </a:spcBef>
              <a:spcAft>
                <a:spcPts val="1800"/>
              </a:spcAft>
              <a:buClr>
                <a:srgbClr val="000000"/>
              </a:buClr>
            </a:pPr>
            <a:r>
              <a:rPr lang="en-US" altLang="en-US" sz="1800">
                <a:latin typeface="Myriad Pro" charset="0"/>
              </a:rPr>
              <a:t>Update provider contacts in MMIS for claims sampled for PERM before the state submits quarterly detail data to the SC. If the state later discovers a change in the provider contacts after submitting detail data to the SC, provide the RC with updated provider contact information.</a:t>
            </a:r>
          </a:p>
          <a:p>
            <a:pPr>
              <a:lnSpc>
                <a:spcPct val="95000"/>
              </a:lnSpc>
              <a:spcBef>
                <a:spcPct val="0"/>
              </a:spcBef>
              <a:spcAft>
                <a:spcPts val="1800"/>
              </a:spcAft>
              <a:buClr>
                <a:srgbClr val="000000"/>
              </a:buClr>
            </a:pPr>
            <a:r>
              <a:rPr lang="en-US" altLang="en-US" sz="1800">
                <a:latin typeface="Myriad Pro" charset="0"/>
              </a:rPr>
              <a:t>Send outreach letters to each sampled provider about the PERM program and MRR processes before medical record requests begin.</a:t>
            </a:r>
          </a:p>
          <a:p>
            <a:pPr>
              <a:lnSpc>
                <a:spcPct val="95000"/>
              </a:lnSpc>
              <a:spcBef>
                <a:spcPct val="0"/>
              </a:spcBef>
              <a:spcAft>
                <a:spcPts val="600"/>
              </a:spcAft>
              <a:buClr>
                <a:srgbClr val="000000"/>
              </a:buClr>
            </a:pPr>
            <a:r>
              <a:rPr lang="en-US" altLang="en-US" sz="1800">
                <a:latin typeface="Myriad Pro" charset="0"/>
              </a:rPr>
              <a:t>Identify a contact person for corporate medical organizations, school systems, and state fiscal agencies.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8BCB2848-1D1D-207E-D187-3E8DF95C243E}"/>
              </a:ext>
            </a:extLst>
          </p:cNvPr>
          <p:cNvSpPr>
            <a:spLocks noGrp="1"/>
          </p:cNvSpPr>
          <p:nvPr>
            <p:ph type="title"/>
          </p:nvPr>
        </p:nvSpPr>
        <p:spPr/>
        <p:txBody>
          <a:bodyPr/>
          <a:lstStyle/>
          <a:p>
            <a:r>
              <a:rPr lang="en-US" altLang="en-US"/>
              <a:t>Best Practices for State:</a:t>
            </a:r>
            <a:br>
              <a:rPr lang="en-US" altLang="en-US"/>
            </a:br>
            <a:r>
              <a:rPr lang="en-US" altLang="en-US"/>
              <a:t>Working with the RC (cont’d 2)</a:t>
            </a:r>
          </a:p>
        </p:txBody>
      </p:sp>
      <p:sp>
        <p:nvSpPr>
          <p:cNvPr id="129027" name="Slide Number Placeholder 3">
            <a:extLst>
              <a:ext uri="{FF2B5EF4-FFF2-40B4-BE49-F238E27FC236}">
                <a16:creationId xmlns:a16="http://schemas.microsoft.com/office/drawing/2014/main" id="{9DE87AA5-197E-8254-7AA7-6AAE206FF81F}"/>
              </a:ext>
            </a:extLst>
          </p:cNvPr>
          <p:cNvSpPr>
            <a:spLocks noGrp="1" noChangeArrowheads="1"/>
          </p:cNvSpPr>
          <p:nvPr>
            <p:ph type="sldNum" sz="quarter" idx="12"/>
          </p:nvPr>
        </p:nvSpPr>
        <p:spPr bwMode="auto">
          <a:xfrm>
            <a:off x="8601075" y="6359525"/>
            <a:ext cx="4302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buFont typeface="Arial" panose="020B0604020202020204" pitchFamily="34" charset="0"/>
              <a:buNone/>
            </a:pPr>
            <a:fld id="{F239DCE7-96AE-476F-9029-C14E7D95C4D4}" type="slidenum">
              <a:rPr lang="en-US" altLang="en-US" sz="1200" smtClean="0">
                <a:latin typeface="Calibri" panose="020F0502020204030204" pitchFamily="34" charset="0"/>
                <a:cs typeface="Calibri" panose="020F0502020204030204" pitchFamily="34" charset="0"/>
              </a:rPr>
              <a:pPr>
                <a:buFont typeface="Arial" panose="020B0604020202020204" pitchFamily="34" charset="0"/>
                <a:buNone/>
              </a:pPr>
              <a:t>65</a:t>
            </a:fld>
            <a:endParaRPr lang="en-US" altLang="en-US" sz="1200">
              <a:latin typeface="Calibri" panose="020F0502020204030204" pitchFamily="34" charset="0"/>
              <a:cs typeface="Calibri" panose="020F0502020204030204" pitchFamily="34" charset="0"/>
            </a:endParaRPr>
          </a:p>
        </p:txBody>
      </p:sp>
      <p:sp>
        <p:nvSpPr>
          <p:cNvPr id="129028" name="Rectangle 3">
            <a:extLst>
              <a:ext uri="{FF2B5EF4-FFF2-40B4-BE49-F238E27FC236}">
                <a16:creationId xmlns:a16="http://schemas.microsoft.com/office/drawing/2014/main" id="{3299744D-5547-E421-E389-D62964C25978}"/>
              </a:ext>
            </a:extLst>
          </p:cNvPr>
          <p:cNvSpPr txBox="1">
            <a:spLocks/>
          </p:cNvSpPr>
          <p:nvPr/>
        </p:nvSpPr>
        <p:spPr bwMode="auto">
          <a:xfrm>
            <a:off x="441325" y="1676400"/>
            <a:ext cx="8261350"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7013" indent="-227013">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lnSpc>
                <a:spcPct val="95000"/>
              </a:lnSpc>
              <a:spcBef>
                <a:spcPct val="0"/>
              </a:spcBef>
              <a:spcAft>
                <a:spcPts val="1800"/>
              </a:spcAft>
              <a:buClr>
                <a:srgbClr val="000000"/>
              </a:buClr>
            </a:pPr>
            <a:r>
              <a:rPr lang="en-US" altLang="en-US" sz="1600" dirty="0">
                <a:latin typeface="Myriad Pro" charset="0"/>
              </a:rPr>
              <a:t>Develop teams to assist with locating and contacting providers, when needed.</a:t>
            </a:r>
          </a:p>
          <a:p>
            <a:pPr>
              <a:lnSpc>
                <a:spcPct val="95000"/>
              </a:lnSpc>
              <a:spcBef>
                <a:spcPct val="0"/>
              </a:spcBef>
              <a:spcAft>
                <a:spcPts val="1800"/>
              </a:spcAft>
              <a:buClr>
                <a:srgbClr val="000000"/>
              </a:buClr>
            </a:pPr>
            <a:r>
              <a:rPr lang="en-US" altLang="en-US" sz="1600" dirty="0">
                <a:latin typeface="Myriad Pro" charset="0"/>
              </a:rPr>
              <a:t>Track all MRR in SMERF to assure providers’ timely responses.</a:t>
            </a:r>
          </a:p>
          <a:p>
            <a:pPr>
              <a:lnSpc>
                <a:spcPct val="95000"/>
              </a:lnSpc>
              <a:spcBef>
                <a:spcPct val="0"/>
              </a:spcBef>
              <a:spcAft>
                <a:spcPts val="1800"/>
              </a:spcAft>
              <a:buClr>
                <a:srgbClr val="000000"/>
              </a:buClr>
            </a:pPr>
            <a:r>
              <a:rPr lang="en-US" altLang="en-US" sz="1600" dirty="0">
                <a:latin typeface="Myriad Pro" charset="0"/>
              </a:rPr>
              <a:t>Contact providers on all non-response errors (MR1s for no documentation and MR2s for document(s) absent from record) to submit requested documentation. </a:t>
            </a:r>
          </a:p>
          <a:p>
            <a:pPr>
              <a:lnSpc>
                <a:spcPct val="95000"/>
              </a:lnSpc>
              <a:spcBef>
                <a:spcPct val="0"/>
              </a:spcBef>
              <a:spcAft>
                <a:spcPts val="1800"/>
              </a:spcAft>
              <a:buClr>
                <a:srgbClr val="000000"/>
              </a:buClr>
            </a:pPr>
            <a:r>
              <a:rPr lang="en-US" altLang="en-US" sz="1600" dirty="0">
                <a:latin typeface="Myriad Pro" charset="0"/>
              </a:rPr>
              <a:t>Encourage providers to contact the RC with questions about the MRR letters at </a:t>
            </a:r>
            <a:r>
              <a:rPr lang="en-US" altLang="en-US" sz="1600" dirty="0">
                <a:latin typeface="Myriad Pro" charset="0"/>
                <a:hlinkClick r:id="rId2">
                  <a:extLst>
                    <a:ext uri="{A12FA001-AC4F-418D-AE19-62706E023703}">
                      <ahyp:hlinkClr xmlns:ahyp="http://schemas.microsoft.com/office/drawing/2018/hyperlinkcolor" val="tx"/>
                    </a:ext>
                  </a:extLst>
                </a:hlinkClick>
              </a:rPr>
              <a:t>PERMRC_ProviderInquiries@empower.ai</a:t>
            </a:r>
            <a:r>
              <a:rPr lang="en-US" altLang="en-US" sz="1600" dirty="0">
                <a:latin typeface="Myriad Pro" charset="0"/>
              </a:rPr>
              <a:t>. *Remind them not to send records, PHI, and PII to this email address.</a:t>
            </a:r>
          </a:p>
          <a:p>
            <a:pPr>
              <a:lnSpc>
                <a:spcPct val="95000"/>
              </a:lnSpc>
              <a:spcBef>
                <a:spcPct val="0"/>
              </a:spcBef>
              <a:spcAft>
                <a:spcPts val="1800"/>
              </a:spcAft>
              <a:buClr>
                <a:srgbClr val="000000"/>
              </a:buClr>
            </a:pPr>
            <a:r>
              <a:rPr lang="en-US" altLang="en-US" sz="1600" dirty="0">
                <a:latin typeface="Myriad Pro" charset="0"/>
              </a:rPr>
              <a:t>Use the Advance Error Notice notification from SMERF to review all errors cited and determine if a DR request should be filed within 25 business days of the SUD report.</a:t>
            </a:r>
          </a:p>
          <a:p>
            <a:pPr>
              <a:lnSpc>
                <a:spcPct val="95000"/>
              </a:lnSpc>
              <a:spcBef>
                <a:spcPct val="0"/>
              </a:spcBef>
              <a:spcAft>
                <a:spcPts val="1800"/>
              </a:spcAft>
              <a:buClr>
                <a:srgbClr val="000000"/>
              </a:buClr>
            </a:pPr>
            <a:r>
              <a:rPr lang="en-US" altLang="en-US" sz="1600" dirty="0">
                <a:latin typeface="Myriad Pro" charset="0"/>
              </a:rPr>
              <a:t>Utilize the DR process to formally request repricing or, if that timeframe has expired, submit a request for repricing to the RC via email and submit appropriate documentation before cycle cut-off.</a:t>
            </a:r>
          </a:p>
          <a:p>
            <a:pPr>
              <a:lnSpc>
                <a:spcPct val="95000"/>
              </a:lnSpc>
              <a:spcBef>
                <a:spcPct val="0"/>
              </a:spcBef>
              <a:spcAft>
                <a:spcPts val="1800"/>
              </a:spcAft>
              <a:buClr>
                <a:srgbClr val="000000"/>
              </a:buClr>
            </a:pPr>
            <a:r>
              <a:rPr lang="en-US" altLang="en-US" sz="1600" dirty="0">
                <a:latin typeface="Myriad Pro" charset="0"/>
              </a:rPr>
              <a:t>Review all DR decisions where errors were upheld and determine if an appeal should be filed within 15 business days of the SUD report.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E794FCE7-1D7A-72C5-A6FB-A18AFD8242DC}"/>
              </a:ext>
            </a:extLst>
          </p:cNvPr>
          <p:cNvSpPr>
            <a:spLocks noGrp="1"/>
          </p:cNvSpPr>
          <p:nvPr>
            <p:ph type="title"/>
          </p:nvPr>
        </p:nvSpPr>
        <p:spPr/>
        <p:txBody>
          <a:bodyPr/>
          <a:lstStyle/>
          <a:p>
            <a:r>
              <a:rPr lang="en-US" altLang="en-US"/>
              <a:t>Best Practices for </a:t>
            </a:r>
            <a:r>
              <a:rPr lang="en-US" altLang="en-US">
                <a:cs typeface="Times New Roman" panose="02020603050405020304" pitchFamily="18" charset="0"/>
              </a:rPr>
              <a:t>S</a:t>
            </a:r>
            <a:r>
              <a:rPr lang="en-US" altLang="en-US"/>
              <a:t>tate: </a:t>
            </a:r>
            <a:br>
              <a:rPr lang="en-US" altLang="en-US"/>
            </a:br>
            <a:r>
              <a:rPr lang="en-US" altLang="en-US"/>
              <a:t>Working with the ERC</a:t>
            </a:r>
          </a:p>
        </p:txBody>
      </p:sp>
      <p:sp>
        <p:nvSpPr>
          <p:cNvPr id="130051" name="Rectangle 3">
            <a:extLst>
              <a:ext uri="{FF2B5EF4-FFF2-40B4-BE49-F238E27FC236}">
                <a16:creationId xmlns:a16="http://schemas.microsoft.com/office/drawing/2014/main" id="{1600D74B-CE14-B12A-6F1D-E7DC38ECB6CE}"/>
              </a:ext>
            </a:extLst>
          </p:cNvPr>
          <p:cNvSpPr>
            <a:spLocks noGrp="1"/>
          </p:cNvSpPr>
          <p:nvPr>
            <p:ph type="body" idx="1"/>
          </p:nvPr>
        </p:nvSpPr>
        <p:spPr>
          <a:xfrm>
            <a:off x="431800" y="1676400"/>
            <a:ext cx="8280400" cy="4851400"/>
          </a:xfrm>
        </p:spPr>
        <p:txBody>
          <a:bodyPr/>
          <a:lstStyle/>
          <a:p>
            <a:pPr marL="227013" indent="-227013">
              <a:lnSpc>
                <a:spcPct val="95000"/>
              </a:lnSpc>
              <a:spcBef>
                <a:spcPct val="0"/>
              </a:spcBef>
              <a:spcAft>
                <a:spcPts val="600"/>
              </a:spcAft>
              <a:buClr>
                <a:srgbClr val="000000"/>
              </a:buClr>
            </a:pPr>
            <a:r>
              <a:rPr lang="en-US" altLang="en-US" sz="1800" dirty="0">
                <a:latin typeface="Myriad Pro" charset="0"/>
              </a:rPr>
              <a:t>Engage a cross-functional state PERM eligibility team that includes policy, systems, claims, program integrity, IT, and operations:</a:t>
            </a:r>
          </a:p>
          <a:p>
            <a:pPr marL="461963" lvl="1" indent="-230188">
              <a:lnSpc>
                <a:spcPct val="95000"/>
              </a:lnSpc>
              <a:spcBef>
                <a:spcPct val="0"/>
              </a:spcBef>
              <a:spcAft>
                <a:spcPts val="1200"/>
              </a:spcAft>
              <a:buClr>
                <a:srgbClr val="000000"/>
              </a:buClr>
            </a:pPr>
            <a:r>
              <a:rPr lang="en-US" altLang="en-US" sz="1600" dirty="0">
                <a:latin typeface="Myriad Pro" charset="0"/>
              </a:rPr>
              <a:t>Ensure appropriate team members attend biweekly check-in calls.</a:t>
            </a:r>
          </a:p>
          <a:p>
            <a:pPr marL="227013" indent="-227013">
              <a:lnSpc>
                <a:spcPct val="95000"/>
              </a:lnSpc>
              <a:spcBef>
                <a:spcPct val="0"/>
              </a:spcBef>
              <a:spcAft>
                <a:spcPts val="600"/>
              </a:spcAft>
              <a:buClr>
                <a:srgbClr val="000000"/>
              </a:buClr>
            </a:pPr>
            <a:r>
              <a:rPr lang="en-US" altLang="en-US" sz="1800" dirty="0">
                <a:latin typeface="Myriad Pro" charset="0"/>
              </a:rPr>
              <a:t>Establish remote system access for the ERC:</a:t>
            </a:r>
          </a:p>
          <a:p>
            <a:pPr marL="461963" lvl="1" indent="-230188">
              <a:lnSpc>
                <a:spcPct val="95000"/>
              </a:lnSpc>
              <a:spcBef>
                <a:spcPct val="0"/>
              </a:spcBef>
              <a:spcAft>
                <a:spcPts val="600"/>
              </a:spcAft>
              <a:buClr>
                <a:srgbClr val="000000"/>
              </a:buClr>
            </a:pPr>
            <a:r>
              <a:rPr lang="en-US" altLang="en-US" sz="1600" dirty="0">
                <a:latin typeface="Myriad Pro" charset="0"/>
              </a:rPr>
              <a:t>Identify all systems required by the ERC.</a:t>
            </a:r>
          </a:p>
          <a:p>
            <a:pPr marL="461963" lvl="1" indent="-230188">
              <a:lnSpc>
                <a:spcPct val="95000"/>
              </a:lnSpc>
              <a:spcBef>
                <a:spcPct val="0"/>
              </a:spcBef>
              <a:spcAft>
                <a:spcPts val="600"/>
              </a:spcAft>
              <a:buClr>
                <a:srgbClr val="000000"/>
              </a:buClr>
            </a:pPr>
            <a:r>
              <a:rPr lang="en-US" altLang="en-US" sz="1600" dirty="0">
                <a:latin typeface="Myriad Pro" charset="0"/>
              </a:rPr>
              <a:t>Provide all required system access forms or data use agreements as soon as possible.</a:t>
            </a:r>
          </a:p>
          <a:p>
            <a:pPr marL="461963" lvl="1" indent="-230188">
              <a:lnSpc>
                <a:spcPct val="95000"/>
              </a:lnSpc>
              <a:spcBef>
                <a:spcPct val="0"/>
              </a:spcBef>
              <a:spcAft>
                <a:spcPts val="1200"/>
              </a:spcAft>
              <a:buClr>
                <a:srgbClr val="000000"/>
              </a:buClr>
            </a:pPr>
            <a:r>
              <a:rPr lang="en-US" altLang="en-US" sz="1600" dirty="0">
                <a:latin typeface="Myriad Pro" charset="0"/>
              </a:rPr>
              <a:t>Designate an individual to work with ERC on system access.</a:t>
            </a:r>
          </a:p>
          <a:p>
            <a:pPr marL="227013" indent="-227013">
              <a:lnSpc>
                <a:spcPct val="95000"/>
              </a:lnSpc>
              <a:spcBef>
                <a:spcPct val="0"/>
              </a:spcBef>
              <a:spcAft>
                <a:spcPts val="600"/>
              </a:spcAft>
              <a:buClr>
                <a:srgbClr val="000000"/>
              </a:buClr>
            </a:pPr>
            <a:r>
              <a:rPr lang="en-US" altLang="en-US" sz="1800" dirty="0">
                <a:latin typeface="Myriad Pro" charset="0"/>
              </a:rPr>
              <a:t>Support the collection of Medicaid, CHIP and COVID-19 PHE Unwinding policies:</a:t>
            </a:r>
          </a:p>
          <a:p>
            <a:pPr marL="461963" lvl="1" indent="-230188">
              <a:lnSpc>
                <a:spcPct val="95000"/>
              </a:lnSpc>
              <a:spcBef>
                <a:spcPct val="0"/>
              </a:spcBef>
              <a:spcAft>
                <a:spcPts val="600"/>
              </a:spcAft>
              <a:buClr>
                <a:srgbClr val="000000"/>
              </a:buClr>
            </a:pPr>
            <a:r>
              <a:rPr lang="en-US" altLang="en-US" sz="1600" dirty="0">
                <a:latin typeface="Myriad Pro" charset="0"/>
              </a:rPr>
              <a:t>Identify policies not publicly available and submit to the ERC.</a:t>
            </a:r>
          </a:p>
          <a:p>
            <a:pPr marL="461963" lvl="1" indent="-230188">
              <a:lnSpc>
                <a:spcPct val="95000"/>
              </a:lnSpc>
              <a:spcBef>
                <a:spcPct val="0"/>
              </a:spcBef>
              <a:spcAft>
                <a:spcPts val="600"/>
              </a:spcAft>
              <a:buClr>
                <a:srgbClr val="000000"/>
              </a:buClr>
            </a:pPr>
            <a:r>
              <a:rPr lang="en-US" altLang="en-US" sz="1600" dirty="0">
                <a:latin typeface="Myriad Pro" charset="0"/>
              </a:rPr>
              <a:t>Review Policy Survey promptly and provide feedback.</a:t>
            </a:r>
          </a:p>
          <a:p>
            <a:pPr marL="461963" lvl="1" indent="-230188">
              <a:lnSpc>
                <a:spcPct val="95000"/>
              </a:lnSpc>
              <a:spcBef>
                <a:spcPct val="0"/>
              </a:spcBef>
              <a:spcAft>
                <a:spcPts val="1200"/>
              </a:spcAft>
              <a:buClr>
                <a:srgbClr val="000000"/>
              </a:buClr>
            </a:pPr>
            <a:r>
              <a:rPr lang="en-US" altLang="en-US" sz="1600" dirty="0">
                <a:latin typeface="Myriad Pro" charset="0"/>
              </a:rPr>
              <a:t>Notify the ERC of any changes throughout the cycle.</a:t>
            </a:r>
          </a:p>
          <a:p>
            <a:pPr marL="227013" indent="-227013">
              <a:lnSpc>
                <a:spcPct val="95000"/>
              </a:lnSpc>
              <a:spcBef>
                <a:spcPct val="0"/>
              </a:spcBef>
              <a:spcAft>
                <a:spcPts val="600"/>
              </a:spcAft>
              <a:buClr>
                <a:srgbClr val="000000"/>
              </a:buClr>
            </a:pPr>
            <a:r>
              <a:rPr lang="en-US" altLang="en-US" sz="1800" dirty="0">
                <a:latin typeface="Myriad Pro" charset="0"/>
              </a:rPr>
              <a:t>Respond to the request to review the Intake Protocol, System Access Questionnaire, and Eligibility Category.</a:t>
            </a:r>
          </a:p>
          <a:p>
            <a:pPr marL="227013" indent="-227013">
              <a:lnSpc>
                <a:spcPct val="95000"/>
              </a:lnSpc>
              <a:spcBef>
                <a:spcPct val="0"/>
              </a:spcBef>
              <a:spcAft>
                <a:spcPts val="600"/>
              </a:spcAft>
              <a:buClr>
                <a:srgbClr val="000000"/>
              </a:buClr>
            </a:pPr>
            <a:r>
              <a:rPr lang="en-US" altLang="en-US" sz="1800" dirty="0">
                <a:latin typeface="Myriad Pro" charset="0"/>
              </a:rPr>
              <a:t>Review, ask, and respond to questions involving the eligibility case review process.</a:t>
            </a:r>
          </a:p>
        </p:txBody>
      </p:sp>
      <p:sp>
        <p:nvSpPr>
          <p:cNvPr id="130052" name="Slide Number Placeholder 3">
            <a:extLst>
              <a:ext uri="{FF2B5EF4-FFF2-40B4-BE49-F238E27FC236}">
                <a16:creationId xmlns:a16="http://schemas.microsoft.com/office/drawing/2014/main" id="{095E29E0-7FFA-C6D9-53AF-CB52EB165457}"/>
              </a:ext>
            </a:extLst>
          </p:cNvPr>
          <p:cNvSpPr>
            <a:spLocks noGrp="1"/>
          </p:cNvSpPr>
          <p:nvPr>
            <p:ph type="sldNum" sz="quarter" idx="12"/>
          </p:nvPr>
        </p:nvSpPr>
        <p:spPr bwMode="auto">
          <a:xfrm>
            <a:off x="8628063" y="6457950"/>
            <a:ext cx="3397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65BD4C8B-E0D7-4AB3-AC0D-378C5FB9CF83}" type="slidenum">
              <a:rPr lang="en-US" altLang="en-US" sz="1200" smtClean="0">
                <a:solidFill>
                  <a:srgbClr val="000000"/>
                </a:solidFill>
                <a:latin typeface="Calibri" panose="020F0502020204030204" pitchFamily="34" charset="0"/>
              </a:rPr>
              <a:pPr eaLnBrk="0" hangingPunct="0">
                <a:spcBef>
                  <a:spcPct val="0"/>
                </a:spcBef>
                <a:buFontTx/>
                <a:buNone/>
              </a:pPr>
              <a:t>66</a:t>
            </a:fld>
            <a:endParaRPr lang="en-US" altLang="en-US" sz="1200">
              <a:solidFill>
                <a:srgbClr val="000000"/>
              </a:solidFill>
              <a:latin typeface="Calibri" panose="020F050202020403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a:extLst>
              <a:ext uri="{FF2B5EF4-FFF2-40B4-BE49-F238E27FC236}">
                <a16:creationId xmlns:a16="http://schemas.microsoft.com/office/drawing/2014/main" id="{E1812ABA-83DF-EE57-00DD-44B47FC3DA90}"/>
              </a:ext>
            </a:extLst>
          </p:cNvPr>
          <p:cNvSpPr>
            <a:spLocks noGrp="1"/>
          </p:cNvSpPr>
          <p:nvPr>
            <p:ph type="title"/>
          </p:nvPr>
        </p:nvSpPr>
        <p:spPr/>
        <p:txBody>
          <a:bodyPr/>
          <a:lstStyle/>
          <a:p>
            <a:r>
              <a:rPr lang="en-US" altLang="en-US"/>
              <a:t>SFTP Reminder</a:t>
            </a:r>
          </a:p>
        </p:txBody>
      </p:sp>
      <p:sp>
        <p:nvSpPr>
          <p:cNvPr id="131075" name="Content Placeholder 2">
            <a:extLst>
              <a:ext uri="{FF2B5EF4-FFF2-40B4-BE49-F238E27FC236}">
                <a16:creationId xmlns:a16="http://schemas.microsoft.com/office/drawing/2014/main" id="{1D5C4E03-F1A3-897B-4EFA-42B7B5CC786A}"/>
              </a:ext>
            </a:extLst>
          </p:cNvPr>
          <p:cNvSpPr>
            <a:spLocks noGrp="1"/>
          </p:cNvSpPr>
          <p:nvPr>
            <p:ph idx="1"/>
          </p:nvPr>
        </p:nvSpPr>
        <p:spPr>
          <a:xfrm>
            <a:off x="450850" y="1676400"/>
            <a:ext cx="8242300" cy="2673350"/>
          </a:xfrm>
        </p:spPr>
        <p:txBody>
          <a:bodyPr/>
          <a:lstStyle/>
          <a:p>
            <a:pPr marL="288925" indent="-288925">
              <a:lnSpc>
                <a:spcPct val="95000"/>
              </a:lnSpc>
              <a:spcBef>
                <a:spcPct val="0"/>
              </a:spcBef>
              <a:spcAft>
                <a:spcPts val="1800"/>
              </a:spcAft>
              <a:buClr>
                <a:srgbClr val="000000"/>
              </a:buClr>
            </a:pPr>
            <a:r>
              <a:rPr lang="en-US" altLang="en-US" sz="2000">
                <a:latin typeface="Myriad Pro" charset="0"/>
              </a:rPr>
              <a:t>SFTP sites will be used to transfer data that contain PHI and/or PII and other relevant documentation with the SC, RC, ERC and the state.</a:t>
            </a:r>
          </a:p>
          <a:p>
            <a:pPr marL="288925" indent="-288925">
              <a:lnSpc>
                <a:spcPct val="95000"/>
              </a:lnSpc>
              <a:spcBef>
                <a:spcPct val="0"/>
              </a:spcBef>
              <a:spcAft>
                <a:spcPts val="1800"/>
              </a:spcAft>
              <a:buClr>
                <a:srgbClr val="000000"/>
              </a:buClr>
            </a:pPr>
            <a:r>
              <a:rPr lang="en-US" altLang="en-US" sz="2000">
                <a:latin typeface="Myriad Pro" charset="0"/>
              </a:rPr>
              <a:t>Each contractor has a different SFTP site and will use the PERM State Contact Survey to identify state users and coordinate access.</a:t>
            </a:r>
          </a:p>
          <a:p>
            <a:pPr marL="288925" indent="-288925">
              <a:lnSpc>
                <a:spcPct val="95000"/>
              </a:lnSpc>
              <a:spcBef>
                <a:spcPct val="0"/>
              </a:spcBef>
              <a:spcAft>
                <a:spcPts val="1800"/>
              </a:spcAft>
              <a:buClr>
                <a:srgbClr val="000000"/>
              </a:buClr>
            </a:pPr>
            <a:r>
              <a:rPr lang="en-US" altLang="en-US" sz="2000">
                <a:latin typeface="Myriad Pro" charset="0"/>
              </a:rPr>
              <a:t>Any state questions about either the SC, RC, or ERC SFTP should be coordinated directly with the respective contractor.</a:t>
            </a:r>
          </a:p>
        </p:txBody>
      </p:sp>
      <p:sp>
        <p:nvSpPr>
          <p:cNvPr id="131076" name="Slide Number Placeholder 3">
            <a:extLst>
              <a:ext uri="{FF2B5EF4-FFF2-40B4-BE49-F238E27FC236}">
                <a16:creationId xmlns:a16="http://schemas.microsoft.com/office/drawing/2014/main" id="{15923198-F630-E2A3-E03A-71D4E97458A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Tx/>
              <a:buNone/>
            </a:pPr>
            <a:fld id="{7A196C5B-A9E0-4D4D-8C84-CA0F3879F16E}" type="slidenum">
              <a:rPr lang="en-US" altLang="en-US" sz="1200" smtClean="0">
                <a:solidFill>
                  <a:srgbClr val="000000"/>
                </a:solidFill>
                <a:latin typeface="Calibri" panose="020F0502020204030204" pitchFamily="34" charset="0"/>
              </a:rPr>
              <a:pPr>
                <a:spcBef>
                  <a:spcPct val="0"/>
                </a:spcBef>
                <a:buFontTx/>
                <a:buNone/>
              </a:pPr>
              <a:t>67</a:t>
            </a:fld>
            <a:endParaRPr lang="en-US" altLang="en-US" sz="1200">
              <a:solidFill>
                <a:srgbClr val="000000"/>
              </a:solidFill>
              <a:latin typeface="Calibri" panose="020F0502020204030204"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a:extLst>
              <a:ext uri="{FF2B5EF4-FFF2-40B4-BE49-F238E27FC236}">
                <a16:creationId xmlns:a16="http://schemas.microsoft.com/office/drawing/2014/main" id="{CF9BD394-4E97-0225-4CBF-D6002D19F66C}"/>
              </a:ext>
            </a:extLst>
          </p:cNvPr>
          <p:cNvSpPr>
            <a:spLocks noGrp="1"/>
          </p:cNvSpPr>
          <p:nvPr>
            <p:ph type="title"/>
          </p:nvPr>
        </p:nvSpPr>
        <p:spPr>
          <a:xfrm>
            <a:off x="457200" y="2935288"/>
            <a:ext cx="8229600" cy="1143000"/>
          </a:xfrm>
        </p:spPr>
        <p:txBody>
          <a:bodyPr/>
          <a:lstStyle/>
          <a:p>
            <a:pPr eaLnBrk="1" hangingPunct="1"/>
            <a:r>
              <a:rPr lang="en-US" altLang="en-US">
                <a:latin typeface="Myriad Pro" charset="0"/>
              </a:rPr>
              <a:t>Communication and Collaboration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4BDE1110-3457-FC4F-A21D-CE5CD77B3F83}"/>
              </a:ext>
            </a:extLst>
          </p:cNvPr>
          <p:cNvSpPr>
            <a:spLocks noGrp="1"/>
          </p:cNvSpPr>
          <p:nvPr>
            <p:ph type="title"/>
          </p:nvPr>
        </p:nvSpPr>
        <p:spPr/>
        <p:txBody>
          <a:bodyPr/>
          <a:lstStyle/>
          <a:p>
            <a:r>
              <a:rPr lang="en-US" altLang="en-US"/>
              <a:t>Claims and Payment Measurement</a:t>
            </a:r>
          </a:p>
        </p:txBody>
      </p:sp>
      <p:sp>
        <p:nvSpPr>
          <p:cNvPr id="33795" name="Slide Number Placeholder 1">
            <a:extLst>
              <a:ext uri="{FF2B5EF4-FFF2-40B4-BE49-F238E27FC236}">
                <a16:creationId xmlns:a16="http://schemas.microsoft.com/office/drawing/2014/main" id="{E6C28F67-E5BB-A013-E84C-B5D88564CB59}"/>
              </a:ext>
            </a:extLst>
          </p:cNvPr>
          <p:cNvSpPr>
            <a:spLocks noGrp="1"/>
          </p:cNvSpPr>
          <p:nvPr>
            <p:ph type="sldNum" sz="quarter" idx="12"/>
          </p:nvPr>
        </p:nvSpPr>
        <p:spPr bwMode="auto">
          <a:xfrm>
            <a:off x="8491538" y="6359525"/>
            <a:ext cx="5397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Tx/>
              <a:buNone/>
            </a:pPr>
            <a:fld id="{04290053-AE34-40D6-8804-4563C9C1C602}" type="slidenum">
              <a:rPr lang="en-US" altLang="en-US" sz="1200" smtClean="0">
                <a:solidFill>
                  <a:srgbClr val="000000"/>
                </a:solidFill>
                <a:latin typeface="Calibri" panose="020F0502020204030204" pitchFamily="34" charset="0"/>
                <a:ea typeface="ＭＳ Ｐゴシック" panose="020B0600070205080204" pitchFamily="34" charset="-128"/>
              </a:rPr>
              <a:pPr>
                <a:spcBef>
                  <a:spcPct val="0"/>
                </a:spcBef>
                <a:buFontTx/>
                <a:buNone/>
              </a:pPr>
              <a:t>6</a:t>
            </a:fld>
            <a:endParaRPr lang="en-US" altLang="en-US" sz="1200">
              <a:solidFill>
                <a:srgbClr val="000000"/>
              </a:solidFill>
              <a:latin typeface="Calibri" panose="020F0502020204030204" pitchFamily="34" charset="0"/>
              <a:ea typeface="ＭＳ Ｐゴシック" panose="020B0600070205080204" pitchFamily="34" charset="-128"/>
            </a:endParaRPr>
          </a:p>
        </p:txBody>
      </p:sp>
      <p:sp>
        <p:nvSpPr>
          <p:cNvPr id="33796" name="Content Placeholder 2">
            <a:extLst>
              <a:ext uri="{FF2B5EF4-FFF2-40B4-BE49-F238E27FC236}">
                <a16:creationId xmlns:a16="http://schemas.microsoft.com/office/drawing/2014/main" id="{E3DD24E1-AC04-43B5-1129-028F66A9BFED}"/>
              </a:ext>
            </a:extLst>
          </p:cNvPr>
          <p:cNvSpPr>
            <a:spLocks noGrp="1"/>
          </p:cNvSpPr>
          <p:nvPr>
            <p:ph idx="1"/>
          </p:nvPr>
        </p:nvSpPr>
        <p:spPr>
          <a:xfrm>
            <a:off x="2197100" y="1541463"/>
            <a:ext cx="4748213" cy="433387"/>
          </a:xfrm>
        </p:spPr>
        <p:txBody>
          <a:bodyPr/>
          <a:lstStyle/>
          <a:p>
            <a:pPr marL="0" indent="0" algn="ctr">
              <a:buFont typeface="Arial" panose="020B0604020202020204" pitchFamily="34" charset="0"/>
              <a:buNone/>
            </a:pPr>
            <a:r>
              <a:rPr lang="en-US" altLang="en-US" sz="2400">
                <a:latin typeface="Calibri" panose="020F0502020204030204" pitchFamily="34" charset="0"/>
              </a:rPr>
              <a:t>Routine PERM vs.  PERM+</a:t>
            </a:r>
          </a:p>
        </p:txBody>
      </p:sp>
      <p:pic>
        <p:nvPicPr>
          <p:cNvPr id="33797" name="Picture 2" descr="This screenshot provides an overview of the PERM process based on the data submission method – Routine PERM or PERM+. The state, district, or territory will submit universe date, the SC will perform QC, draw the sample and complete details. The RC and ERC will conduct their reviews ad report their findings back to the SC. The SC will calculate the national and state/district, or territory improper payment rates. ">
            <a:extLst>
              <a:ext uri="{FF2B5EF4-FFF2-40B4-BE49-F238E27FC236}">
                <a16:creationId xmlns:a16="http://schemas.microsoft.com/office/drawing/2014/main" id="{E30A33C5-539F-760C-BDB0-4D2D018D6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225" y="2000250"/>
            <a:ext cx="70659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3065E25F-F6FC-9D6A-A26E-7C5FBF3BEEB6}"/>
              </a:ext>
            </a:extLst>
          </p:cNvPr>
          <p:cNvSpPr>
            <a:spLocks noGrp="1"/>
          </p:cNvSpPr>
          <p:nvPr>
            <p:ph type="title"/>
          </p:nvPr>
        </p:nvSpPr>
        <p:spPr/>
        <p:txBody>
          <a:bodyPr/>
          <a:lstStyle/>
          <a:p>
            <a:r>
              <a:rPr lang="en-US" altLang="en-US"/>
              <a:t>Communication and Collaboration</a:t>
            </a:r>
          </a:p>
        </p:txBody>
      </p:sp>
      <p:sp>
        <p:nvSpPr>
          <p:cNvPr id="138243" name="Content Placeholder 2" descr="RY 2022 PERM Cycle 1 Calls&#10;The cycle calls will occur on the fourth Wednesday of each month from 1:00 – 2:00 pm Eastern Time&#10;First cycle call will be held on September 23, 2020&#10;CMS PERM Website&#10;www.cms.gov/PERM&#10;PERM Manual&#10;" title="Communication and Collaboration">
            <a:extLst>
              <a:ext uri="{FF2B5EF4-FFF2-40B4-BE49-F238E27FC236}">
                <a16:creationId xmlns:a16="http://schemas.microsoft.com/office/drawing/2014/main" id="{446F7CE6-D31B-3183-82FF-B87158F934C5}"/>
              </a:ext>
            </a:extLst>
          </p:cNvPr>
          <p:cNvSpPr>
            <a:spLocks noGrp="1"/>
          </p:cNvSpPr>
          <p:nvPr>
            <p:ph idx="1"/>
          </p:nvPr>
        </p:nvSpPr>
        <p:spPr>
          <a:xfrm>
            <a:off x="457200" y="1676400"/>
            <a:ext cx="8229600" cy="4805363"/>
          </a:xfrm>
        </p:spPr>
        <p:txBody>
          <a:bodyPr/>
          <a:lstStyle/>
          <a:p>
            <a:pPr marL="227013" indent="-227013">
              <a:lnSpc>
                <a:spcPct val="95000"/>
              </a:lnSpc>
              <a:spcBef>
                <a:spcPts val="0"/>
              </a:spcBef>
              <a:spcAft>
                <a:spcPts val="600"/>
              </a:spcAft>
              <a:buClr>
                <a:srgbClr val="000000"/>
              </a:buClr>
              <a:defRPr/>
            </a:pPr>
            <a:r>
              <a:rPr lang="en-US" altLang="en-US" sz="1800" b="1" dirty="0">
                <a:latin typeface="Myriad Pro" charset="0"/>
              </a:rPr>
              <a:t>RY 2026 PERM Cycle 2 Calls:</a:t>
            </a:r>
          </a:p>
          <a:p>
            <a:pPr marL="515938" lvl="1" indent="-230188">
              <a:lnSpc>
                <a:spcPct val="95000"/>
              </a:lnSpc>
              <a:spcBef>
                <a:spcPts val="0"/>
              </a:spcBef>
              <a:spcAft>
                <a:spcPts val="1200"/>
              </a:spcAft>
              <a:buClr>
                <a:srgbClr val="000000"/>
              </a:buClr>
              <a:defRPr/>
            </a:pPr>
            <a:r>
              <a:rPr lang="en-US" altLang="en-US" sz="1600" dirty="0">
                <a:latin typeface="Myriad Pro" charset="0"/>
              </a:rPr>
              <a:t>The cycle calls will occur on the third Thursday of each month from 2-3:00pm Eastern Time.</a:t>
            </a:r>
          </a:p>
          <a:p>
            <a:pPr marL="515938" lvl="1" indent="-230188">
              <a:lnSpc>
                <a:spcPct val="95000"/>
              </a:lnSpc>
              <a:spcBef>
                <a:spcPts val="0"/>
              </a:spcBef>
              <a:spcAft>
                <a:spcPts val="1800"/>
              </a:spcAft>
              <a:buClr>
                <a:srgbClr val="000000"/>
              </a:buClr>
              <a:defRPr/>
            </a:pPr>
            <a:r>
              <a:rPr lang="en-US" altLang="en-US" sz="1600" dirty="0">
                <a:latin typeface="Myriad Pro" charset="0"/>
              </a:rPr>
              <a:t>First cycle call will be held in May or June.</a:t>
            </a:r>
          </a:p>
          <a:p>
            <a:pPr marL="227013" indent="-227013">
              <a:lnSpc>
                <a:spcPct val="95000"/>
              </a:lnSpc>
              <a:spcBef>
                <a:spcPts val="0"/>
              </a:spcBef>
              <a:spcAft>
                <a:spcPts val="600"/>
              </a:spcAft>
              <a:buClr>
                <a:srgbClr val="000000"/>
              </a:buClr>
              <a:defRPr/>
            </a:pPr>
            <a:r>
              <a:rPr lang="en-US" altLang="en-US" sz="1800" b="1" dirty="0">
                <a:latin typeface="Myriad Pro" charset="0"/>
              </a:rPr>
              <a:t>Regular State Check-in calls:</a:t>
            </a:r>
          </a:p>
          <a:p>
            <a:pPr marL="515938" lvl="1" indent="-230188">
              <a:lnSpc>
                <a:spcPct val="95000"/>
              </a:lnSpc>
              <a:spcBef>
                <a:spcPts val="0"/>
              </a:spcBef>
              <a:spcAft>
                <a:spcPts val="1800"/>
              </a:spcAft>
              <a:buClr>
                <a:srgbClr val="000000"/>
              </a:buClr>
              <a:defRPr/>
            </a:pPr>
            <a:r>
              <a:rPr lang="en-US" altLang="en-US" sz="1600" dirty="0">
                <a:latin typeface="Myriad Pro" charset="0"/>
              </a:rPr>
              <a:t>Will be scheduled with each state by contractors.</a:t>
            </a:r>
          </a:p>
          <a:p>
            <a:pPr marL="227013" indent="-227013">
              <a:lnSpc>
                <a:spcPct val="95000"/>
              </a:lnSpc>
              <a:spcBef>
                <a:spcPts val="0"/>
              </a:spcBef>
              <a:spcAft>
                <a:spcPts val="600"/>
              </a:spcAft>
              <a:buClr>
                <a:srgbClr val="000000"/>
              </a:buClr>
              <a:defRPr/>
            </a:pPr>
            <a:r>
              <a:rPr lang="en-US" altLang="en-US" sz="1800" b="1" dirty="0">
                <a:latin typeface="Myriad Pro" charset="0"/>
              </a:rPr>
              <a:t>CMS PERM Website:</a:t>
            </a:r>
          </a:p>
          <a:p>
            <a:pPr marL="515938" lvl="1" indent="-227013" eaLnBrk="1" hangingPunct="1">
              <a:lnSpc>
                <a:spcPct val="95000"/>
              </a:lnSpc>
              <a:spcBef>
                <a:spcPts val="0"/>
              </a:spcBef>
              <a:spcAft>
                <a:spcPts val="1200"/>
              </a:spcAft>
              <a:buFont typeface="Times New Roman" panose="02020603050405020304" pitchFamily="18" charset="0"/>
              <a:buChar char="̶"/>
              <a:defRPr/>
            </a:pPr>
            <a:r>
              <a:rPr lang="en-US" sz="1600" dirty="0">
                <a:hlinkClick r:id="rId2"/>
              </a:rPr>
              <a:t>CMS PERM - Cycle 2</a:t>
            </a:r>
            <a:r>
              <a:rPr lang="en-US" altLang="en-US" sz="1600" u="sng" dirty="0">
                <a:latin typeface="Myriad Pro" charset="0"/>
                <a:cs typeface="Times New Roman" panose="02020603050405020304" pitchFamily="18" charset="0"/>
              </a:rPr>
              <a:t>.</a:t>
            </a:r>
          </a:p>
          <a:p>
            <a:pPr marL="515938" lvl="1" indent="-227013" eaLnBrk="1" hangingPunct="1">
              <a:lnSpc>
                <a:spcPct val="95000"/>
              </a:lnSpc>
              <a:spcBef>
                <a:spcPts val="0"/>
              </a:spcBef>
              <a:spcAft>
                <a:spcPts val="1200"/>
              </a:spcAft>
              <a:buFont typeface="Times New Roman" panose="02020603050405020304" pitchFamily="18" charset="0"/>
              <a:buChar char="̶"/>
              <a:defRPr/>
            </a:pPr>
            <a:r>
              <a:rPr lang="en-US" altLang="en-US" sz="1600" dirty="0">
                <a:solidFill>
                  <a:srgbClr val="084A9C"/>
                </a:solidFill>
                <a:latin typeface="Myriad Pro" charset="0"/>
                <a:cs typeface="Times New Roman" panose="02020603050405020304" pitchFamily="18" charset="0"/>
                <a:hlinkClick r:id="rId3"/>
              </a:rPr>
              <a:t>PERM Manual</a:t>
            </a:r>
            <a:r>
              <a:rPr lang="en-US" altLang="en-US" sz="1600" dirty="0">
                <a:solidFill>
                  <a:srgbClr val="000000"/>
                </a:solidFill>
                <a:latin typeface="Myriad Pro" charset="0"/>
                <a:cs typeface="Times New Roman" panose="02020603050405020304" pitchFamily="18" charset="0"/>
              </a:rPr>
              <a:t>.</a:t>
            </a:r>
          </a:p>
          <a:p>
            <a:pPr marL="515938" lvl="1" indent="-227013" eaLnBrk="1" hangingPunct="1">
              <a:lnSpc>
                <a:spcPct val="95000"/>
              </a:lnSpc>
              <a:spcBef>
                <a:spcPts val="0"/>
              </a:spcBef>
              <a:spcAft>
                <a:spcPts val="1800"/>
              </a:spcAft>
              <a:buFont typeface="Times New Roman" panose="02020603050405020304" pitchFamily="18" charset="0"/>
              <a:buChar char="̶"/>
              <a:defRPr/>
            </a:pPr>
            <a:r>
              <a:rPr lang="en-US" altLang="en-US" sz="1600" dirty="0">
                <a:solidFill>
                  <a:srgbClr val="084A9C"/>
                </a:solidFill>
                <a:latin typeface="Myriad Pro" charset="0"/>
                <a:cs typeface="Times New Roman" panose="02020603050405020304" pitchFamily="18" charset="0"/>
                <a:hlinkClick r:id="rId4"/>
              </a:rPr>
              <a:t>PERM RY 2026 Cycle 2 Kick-off Presentation</a:t>
            </a:r>
            <a:r>
              <a:rPr lang="en-US" altLang="en-US" sz="1600" dirty="0">
                <a:latin typeface="Myriad Pro" charset="0"/>
                <a:cs typeface="Times New Roman" panose="02020603050405020304" pitchFamily="18" charset="0"/>
              </a:rPr>
              <a:t>.</a:t>
            </a:r>
            <a:endParaRPr lang="en-US" altLang="en-US" sz="1600" dirty="0">
              <a:solidFill>
                <a:srgbClr val="000000"/>
              </a:solidFill>
              <a:latin typeface="Myriad Pro" charset="0"/>
              <a:cs typeface="Times New Roman" panose="02020603050405020304" pitchFamily="18" charset="0"/>
            </a:endParaRPr>
          </a:p>
          <a:p>
            <a:pPr marL="227013" indent="-227013">
              <a:lnSpc>
                <a:spcPct val="95000"/>
              </a:lnSpc>
              <a:spcBef>
                <a:spcPts val="0"/>
              </a:spcBef>
              <a:spcAft>
                <a:spcPts val="600"/>
              </a:spcAft>
              <a:buClr>
                <a:srgbClr val="000000"/>
              </a:buClr>
              <a:defRPr/>
            </a:pPr>
            <a:r>
              <a:rPr lang="en-US" altLang="en-US" sz="1800" b="1" dirty="0">
                <a:latin typeface="Myriad Pro" charset="0"/>
              </a:rPr>
              <a:t>PERM Corrective Action Plans - CMS Division of State Partnership:</a:t>
            </a:r>
          </a:p>
          <a:p>
            <a:pPr marL="515938" lvl="1" indent="-288925" eaLnBrk="1" hangingPunct="1">
              <a:lnSpc>
                <a:spcPct val="95000"/>
              </a:lnSpc>
              <a:spcBef>
                <a:spcPts val="0"/>
              </a:spcBef>
              <a:spcAft>
                <a:spcPts val="600"/>
              </a:spcAft>
              <a:defRPr/>
            </a:pPr>
            <a:r>
              <a:rPr lang="en-US" sz="1800" dirty="0">
                <a:solidFill>
                  <a:srgbClr val="084A9C"/>
                </a:solidFill>
                <a:latin typeface="Myriad Pro" charset="0"/>
                <a:cs typeface="Times New Roman" panose="02020603050405020304" pitchFamily="18" charset="0"/>
                <a:hlinkClick r:id="rId5"/>
              </a:rPr>
              <a:t>PERMCAPS@cms.hhs.gov</a:t>
            </a:r>
            <a:endParaRPr lang="en-US" altLang="en-US" sz="1800" dirty="0">
              <a:solidFill>
                <a:srgbClr val="084A9C"/>
              </a:solidFill>
              <a:latin typeface="Myriad Pro" charset="0"/>
              <a:cs typeface="Times New Roman" panose="02020603050405020304" pitchFamily="18" charset="0"/>
            </a:endParaRPr>
          </a:p>
        </p:txBody>
      </p:sp>
      <p:sp>
        <p:nvSpPr>
          <p:cNvPr id="133124" name="Slide Number Placeholder 3">
            <a:extLst>
              <a:ext uri="{FF2B5EF4-FFF2-40B4-BE49-F238E27FC236}">
                <a16:creationId xmlns:a16="http://schemas.microsoft.com/office/drawing/2014/main" id="{F39B5D6F-D223-A81E-C373-5D154DD0E997}"/>
              </a:ext>
            </a:extLst>
          </p:cNvPr>
          <p:cNvSpPr>
            <a:spLocks noGrp="1" noChangeArrowheads="1"/>
          </p:cNvSpPr>
          <p:nvPr>
            <p:ph type="sldNum" sz="quarter" idx="12"/>
          </p:nvPr>
        </p:nvSpPr>
        <p:spPr bwMode="auto">
          <a:xfrm>
            <a:off x="8686800" y="6359525"/>
            <a:ext cx="3444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Tx/>
              <a:buNone/>
            </a:pPr>
            <a:fld id="{D712735B-F938-4C2B-825F-37A334B82ABB}" type="slidenum">
              <a:rPr lang="en-US" altLang="en-US" sz="1200" smtClean="0">
                <a:solidFill>
                  <a:srgbClr val="000000"/>
                </a:solidFill>
                <a:latin typeface="Calibri" panose="020F0502020204030204" pitchFamily="34" charset="0"/>
              </a:rPr>
              <a:pPr>
                <a:spcBef>
                  <a:spcPct val="0"/>
                </a:spcBef>
                <a:buFontTx/>
                <a:buNone/>
              </a:pPr>
              <a:t>69</a:t>
            </a:fld>
            <a:endParaRPr lang="en-US" altLang="en-US" sz="1200">
              <a:solidFill>
                <a:srgbClr val="000000"/>
              </a:solidFill>
              <a:latin typeface="Calibri" panose="020F050202020403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2">
            <a:extLst>
              <a:ext uri="{FF2B5EF4-FFF2-40B4-BE49-F238E27FC236}">
                <a16:creationId xmlns:a16="http://schemas.microsoft.com/office/drawing/2014/main" id="{61497C0F-AE90-372D-9BBD-F6A793B855FF}"/>
              </a:ext>
            </a:extLst>
          </p:cNvPr>
          <p:cNvSpPr>
            <a:spLocks noGrp="1"/>
          </p:cNvSpPr>
          <p:nvPr>
            <p:ph type="title"/>
          </p:nvPr>
        </p:nvSpPr>
        <p:spPr>
          <a:effectLst>
            <a:outerShdw dist="76200" dir="5639981" algn="tl" rotWithShape="0">
              <a:srgbClr val="084A9C"/>
            </a:outerShdw>
          </a:effectLst>
        </p:spPr>
        <p:txBody>
          <a:bodyPr/>
          <a:lstStyle/>
          <a:p>
            <a:r>
              <a:rPr lang="fr-FR" altLang="en-US" sz="3600"/>
              <a:t>PERM </a:t>
            </a:r>
            <a:r>
              <a:rPr lang="en-US" altLang="en-US" sz="3600">
                <a:cs typeface="Times New Roman" panose="02020603050405020304" pitchFamily="18" charset="0"/>
              </a:rPr>
              <a:t>S</a:t>
            </a:r>
            <a:r>
              <a:rPr lang="en-US" altLang="en-US" sz="3600"/>
              <a:t>tate </a:t>
            </a:r>
            <a:r>
              <a:rPr lang="fr-FR" altLang="en-US" sz="3600"/>
              <a:t>Liaison </a:t>
            </a:r>
            <a:br>
              <a:rPr lang="fr-FR" altLang="en-US" sz="3600"/>
            </a:br>
            <a:r>
              <a:rPr lang="fr-FR" altLang="en-US" sz="3600"/>
              <a:t>Contact Information</a:t>
            </a:r>
            <a:endParaRPr lang="en-US" altLang="en-US" sz="3600"/>
          </a:p>
        </p:txBody>
      </p:sp>
      <p:sp>
        <p:nvSpPr>
          <p:cNvPr id="134147" name="Slide Number Placeholder 1">
            <a:extLst>
              <a:ext uri="{FF2B5EF4-FFF2-40B4-BE49-F238E27FC236}">
                <a16:creationId xmlns:a16="http://schemas.microsoft.com/office/drawing/2014/main" id="{46D8C4F3-2B92-68C2-B43C-E641DBDEF138}"/>
              </a:ext>
            </a:extLst>
          </p:cNvPr>
          <p:cNvSpPr>
            <a:spLocks noGrp="1"/>
          </p:cNvSpPr>
          <p:nvPr>
            <p:ph type="sldNum" sz="quarter" idx="10"/>
          </p:nvPr>
        </p:nvSpPr>
        <p:spPr bwMode="auto">
          <a:xfrm>
            <a:off x="8672513" y="6391275"/>
            <a:ext cx="35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Tx/>
              <a:buNone/>
            </a:pPr>
            <a:r>
              <a:rPr lang="en-US" altLang="en-US" sz="1200">
                <a:solidFill>
                  <a:srgbClr val="000000"/>
                </a:solidFill>
                <a:latin typeface="Calibri" panose="020F0502020204030204" pitchFamily="34" charset="0"/>
              </a:rPr>
              <a:t>67</a:t>
            </a:r>
          </a:p>
        </p:txBody>
      </p:sp>
      <p:graphicFrame>
        <p:nvGraphicFramePr>
          <p:cNvPr id="3" name="Table 2">
            <a:extLst>
              <a:ext uri="{FF2B5EF4-FFF2-40B4-BE49-F238E27FC236}">
                <a16:creationId xmlns:a16="http://schemas.microsoft.com/office/drawing/2014/main" id="{10C16B86-1553-3B87-BF49-E6F995FB50CE}"/>
              </a:ext>
            </a:extLst>
          </p:cNvPr>
          <p:cNvGraphicFramePr>
            <a:graphicFrameLocks noGrp="1"/>
          </p:cNvGraphicFramePr>
          <p:nvPr>
            <p:extLst>
              <p:ext uri="{D42A27DB-BD31-4B8C-83A1-F6EECF244321}">
                <p14:modId xmlns:p14="http://schemas.microsoft.com/office/powerpoint/2010/main" val="3242091876"/>
              </p:ext>
            </p:extLst>
          </p:nvPr>
        </p:nvGraphicFramePr>
        <p:xfrm>
          <a:off x="620713" y="1651000"/>
          <a:ext cx="7902575" cy="4791077"/>
        </p:xfrm>
        <a:graphic>
          <a:graphicData uri="http://schemas.openxmlformats.org/drawingml/2006/table">
            <a:tbl>
              <a:tblPr firstRow="1"/>
              <a:tblGrid>
                <a:gridCol w="2985338">
                  <a:extLst>
                    <a:ext uri="{9D8B030D-6E8A-4147-A177-3AD203B41FA5}">
                      <a16:colId xmlns:a16="http://schemas.microsoft.com/office/drawing/2014/main" val="20000"/>
                    </a:ext>
                  </a:extLst>
                </a:gridCol>
                <a:gridCol w="4917237">
                  <a:extLst>
                    <a:ext uri="{9D8B030D-6E8A-4147-A177-3AD203B41FA5}">
                      <a16:colId xmlns:a16="http://schemas.microsoft.com/office/drawing/2014/main" val="20001"/>
                    </a:ext>
                  </a:extLst>
                </a:gridCol>
              </a:tblGrid>
              <a:tr h="356329">
                <a:tc>
                  <a:txBody>
                    <a:bodyPr/>
                    <a:lstStyle/>
                    <a:p>
                      <a:pPr algn="ctr" rtl="0" fontAlgn="base"/>
                      <a:r>
                        <a:rPr lang="en-US" sz="2000" b="1" i="0" u="none" strike="noStrike" dirty="0">
                          <a:solidFill>
                            <a:srgbClr val="FFFFFF"/>
                          </a:solidFill>
                          <a:effectLst/>
                          <a:latin typeface="Times New Roman" panose="02020603050405020304" pitchFamily="18" charset="0"/>
                        </a:rPr>
                        <a:t>Cycle </a:t>
                      </a:r>
                      <a:r>
                        <a:rPr lang="en-US" sz="2000" b="1" i="0" u="none" strike="noStrike" dirty="0">
                          <a:solidFill>
                            <a:schemeClr val="bg1"/>
                          </a:solidFill>
                          <a:effectLst/>
                          <a:latin typeface="Times New Roman" panose="02020603050405020304" pitchFamily="18" charset="0"/>
                        </a:rPr>
                        <a:t>2</a:t>
                      </a:r>
                      <a:r>
                        <a:rPr lang="en-US" sz="2000" b="1" i="0" u="none" strike="noStrike" dirty="0">
                          <a:solidFill>
                            <a:srgbClr val="FFFFFF"/>
                          </a:solidFill>
                          <a:effectLst/>
                          <a:latin typeface="Times New Roman" panose="02020603050405020304" pitchFamily="18" charset="0"/>
                        </a:rPr>
                        <a:t> States</a:t>
                      </a:r>
                      <a:r>
                        <a:rPr lang="en-US" sz="2000" b="1" i="0" dirty="0">
                          <a:solidFill>
                            <a:srgbClr val="FFFFFF"/>
                          </a:solidFill>
                          <a:effectLst/>
                          <a:latin typeface="Times New Roman" panose="02020603050405020304" pitchFamily="18" charset="0"/>
                        </a:rPr>
                        <a:t>​</a:t>
                      </a:r>
                      <a:endParaRPr lang="en-US" sz="2000" b="1" i="0" dirty="0">
                        <a:solidFill>
                          <a:srgbClr val="FFFFFF"/>
                        </a:solidFill>
                        <a:effectLst/>
                      </a:endParaRPr>
                    </a:p>
                  </a:txBody>
                  <a:tcPr marL="51432" marR="51432" marT="25723" marB="25723">
                    <a:lnL w="9379" cap="flat" cmpd="sng" algn="ctr">
                      <a:solidFill>
                        <a:srgbClr val="FFFFFF"/>
                      </a:solidFill>
                      <a:prstDash val="solid"/>
                      <a:round/>
                      <a:headEnd type="none" w="med" len="med"/>
                      <a:tailEnd type="none" w="med" len="med"/>
                    </a:lnL>
                    <a:lnR w="9379" cap="flat" cmpd="sng" algn="ctr">
                      <a:solidFill>
                        <a:srgbClr val="FFFFFF"/>
                      </a:solidFill>
                      <a:prstDash val="solid"/>
                      <a:round/>
                      <a:headEnd type="none" w="med" len="med"/>
                      <a:tailEnd type="none" w="med" len="med"/>
                    </a:lnR>
                    <a:lnT w="9379" cap="flat" cmpd="sng" algn="ctr">
                      <a:solidFill>
                        <a:srgbClr val="FFFFFF"/>
                      </a:solidFill>
                      <a:prstDash val="solid"/>
                      <a:round/>
                      <a:headEnd type="none" w="med" len="med"/>
                      <a:tailEnd type="none" w="med" len="med"/>
                    </a:lnT>
                    <a:lnB w="9379" cap="flat" cmpd="sng" algn="ctr">
                      <a:solidFill>
                        <a:srgbClr val="FFFFFF"/>
                      </a:solidFill>
                      <a:prstDash val="solid"/>
                      <a:round/>
                      <a:headEnd type="none" w="med" len="med"/>
                      <a:tailEnd type="none" w="med" len="med"/>
                    </a:lnB>
                    <a:solidFill>
                      <a:srgbClr val="4F81BD"/>
                    </a:solidFill>
                  </a:tcPr>
                </a:tc>
                <a:tc>
                  <a:txBody>
                    <a:bodyPr/>
                    <a:lstStyle/>
                    <a:p>
                      <a:pPr algn="ctr" rtl="0" fontAlgn="base"/>
                      <a:r>
                        <a:rPr lang="en-US" sz="2000" b="1" i="0" u="none" strike="noStrike" dirty="0">
                          <a:solidFill>
                            <a:srgbClr val="FFFFFF"/>
                          </a:solidFill>
                          <a:effectLst/>
                          <a:latin typeface="Times New Roman" panose="02020603050405020304" pitchFamily="18" charset="0"/>
                        </a:rPr>
                        <a:t>CMS PERM State Liaison</a:t>
                      </a:r>
                      <a:r>
                        <a:rPr lang="en-US" sz="2000" b="1" i="0" dirty="0">
                          <a:solidFill>
                            <a:srgbClr val="FFFFFF"/>
                          </a:solidFill>
                          <a:effectLst/>
                          <a:latin typeface="Times New Roman" panose="02020603050405020304" pitchFamily="18" charset="0"/>
                        </a:rPr>
                        <a:t>​</a:t>
                      </a:r>
                      <a:endParaRPr lang="en-US" sz="2000" b="1" i="0" dirty="0">
                        <a:solidFill>
                          <a:srgbClr val="FFFFFF"/>
                        </a:solidFill>
                        <a:effectLst/>
                      </a:endParaRPr>
                    </a:p>
                  </a:txBody>
                  <a:tcPr marL="51432" marR="51432" marT="25723" marB="25723">
                    <a:lnL w="9379" cap="flat" cmpd="sng" algn="ctr">
                      <a:solidFill>
                        <a:srgbClr val="FFFFFF"/>
                      </a:solidFill>
                      <a:prstDash val="solid"/>
                      <a:round/>
                      <a:headEnd type="none" w="med" len="med"/>
                      <a:tailEnd type="none" w="med" len="med"/>
                    </a:lnL>
                    <a:lnR w="9379" cap="flat" cmpd="sng" algn="ctr">
                      <a:solidFill>
                        <a:srgbClr val="FFFFFF"/>
                      </a:solidFill>
                      <a:prstDash val="solid"/>
                      <a:round/>
                      <a:headEnd type="none" w="med" len="med"/>
                      <a:tailEnd type="none" w="med" len="med"/>
                    </a:lnR>
                    <a:lnT w="9379" cap="flat" cmpd="sng" algn="ctr">
                      <a:solidFill>
                        <a:srgbClr val="FFFFFF"/>
                      </a:solidFill>
                      <a:prstDash val="solid"/>
                      <a:round/>
                      <a:headEnd type="none" w="med" len="med"/>
                      <a:tailEnd type="none" w="med" len="med"/>
                    </a:lnT>
                    <a:lnB w="9379"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376343">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Alabama, New Hampshire</a:t>
                      </a:r>
                      <a:endParaRPr lang="en-US" sz="1200" dirty="0">
                        <a:effectLst/>
                        <a:latin typeface="Calibri" panose="020F0502020204030204" pitchFamily="34" charset="0"/>
                        <a:ea typeface="Times New Roman" panose="02020603050405020304" pitchFamily="18" charset="0"/>
                      </a:endParaRPr>
                    </a:p>
                  </a:txBody>
                  <a:tcPr marL="50800" marR="50800" marT="50807" marB="50807">
                    <a:lnL w="9379" cap="flat" cmpd="sng" algn="ctr">
                      <a:solidFill>
                        <a:srgbClr val="FFFFFF"/>
                      </a:solidFill>
                      <a:prstDash val="solid"/>
                      <a:round/>
                      <a:headEnd type="none" w="med" len="med"/>
                      <a:tailEnd type="none" w="med" len="med"/>
                    </a:lnL>
                    <a:lnR w="9379" cap="flat" cmpd="sng" algn="ctr">
                      <a:solidFill>
                        <a:srgbClr val="FFFFFF"/>
                      </a:solidFill>
                      <a:prstDash val="solid"/>
                      <a:round/>
                      <a:headEnd type="none" w="med" len="med"/>
                      <a:tailEnd type="none" w="med" len="med"/>
                    </a:lnR>
                    <a:lnT w="9379" cap="flat" cmpd="sng" algn="ctr">
                      <a:solidFill>
                        <a:srgbClr val="FFFFFF"/>
                      </a:solidFill>
                      <a:prstDash val="solid"/>
                      <a:round/>
                      <a:headEnd type="none" w="med" len="med"/>
                      <a:tailEnd type="none" w="med" len="med"/>
                    </a:lnT>
                    <a:lnB w="9379" cap="flat" cmpd="sng" algn="ctr">
                      <a:solidFill>
                        <a:srgbClr val="FFFFFF"/>
                      </a:solidFill>
                      <a:prstDash val="solid"/>
                      <a:round/>
                      <a:headEnd type="none" w="med" len="med"/>
                      <a:tailEnd type="none" w="med" len="med"/>
                    </a:lnB>
                    <a:solidFill>
                      <a:srgbClr val="D0D8E8"/>
                    </a:solidFill>
                  </a:tcPr>
                </a:tc>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Anita Moore; </a:t>
                      </a:r>
                      <a:r>
                        <a:rPr lang="en-US" sz="1600" u="sng" dirty="0">
                          <a:solidFill>
                            <a:srgbClr val="000000"/>
                          </a:solidFill>
                          <a:effectLst/>
                          <a:latin typeface="Calibri" panose="020F0502020204030204" pitchFamily="34" charset="0"/>
                          <a:ea typeface="Calibri" panose="020F0502020204030204" pitchFamily="34" charset="0"/>
                          <a:hlinkClick r:id="rId3"/>
                        </a:rPr>
                        <a:t>Anita.Moore@cms.hhs.gov</a:t>
                      </a:r>
                      <a:endParaRPr lang="en-US" sz="1200" dirty="0">
                        <a:effectLst/>
                        <a:latin typeface="Calibri" panose="020F0502020204030204" pitchFamily="34" charset="0"/>
                        <a:ea typeface="Times New Roman" panose="02020603050405020304" pitchFamily="18" charset="0"/>
                      </a:endParaRPr>
                    </a:p>
                  </a:txBody>
                  <a:tcPr marL="50800" marR="50800" marT="50807" marB="50807">
                    <a:lnL w="9379" cap="flat" cmpd="sng" algn="ctr">
                      <a:solidFill>
                        <a:srgbClr val="FFFFFF"/>
                      </a:solidFill>
                      <a:prstDash val="solid"/>
                      <a:round/>
                      <a:headEnd type="none" w="med" len="med"/>
                      <a:tailEnd type="none" w="med" len="med"/>
                    </a:lnL>
                    <a:lnR w="9379" cap="flat" cmpd="sng" algn="ctr">
                      <a:solidFill>
                        <a:srgbClr val="FFFFFF"/>
                      </a:solidFill>
                      <a:prstDash val="solid"/>
                      <a:round/>
                      <a:headEnd type="none" w="med" len="med"/>
                      <a:tailEnd type="none" w="med" len="med"/>
                    </a:lnR>
                    <a:lnT w="9379" cap="flat" cmpd="sng" algn="ctr">
                      <a:solidFill>
                        <a:srgbClr val="FFFFFF"/>
                      </a:solidFill>
                      <a:prstDash val="solid"/>
                      <a:round/>
                      <a:headEnd type="none" w="med" len="med"/>
                      <a:tailEnd type="none" w="med" len="med"/>
                    </a:lnT>
                    <a:lnB w="9379"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r h="345488">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California, Vermont</a:t>
                      </a:r>
                      <a:endParaRPr lang="en-US" sz="1200" dirty="0">
                        <a:effectLst/>
                        <a:latin typeface="Calibri" panose="020F0502020204030204" pitchFamily="34" charset="0"/>
                        <a:ea typeface="Times New Roman" panose="02020603050405020304" pitchFamily="18" charset="0"/>
                      </a:endParaRPr>
                    </a:p>
                  </a:txBody>
                  <a:tcPr marL="50800" marR="50800" marT="50807" marB="50807">
                    <a:lnL w="9379" cap="flat" cmpd="sng" algn="ctr">
                      <a:solidFill>
                        <a:srgbClr val="FFFFFF"/>
                      </a:solidFill>
                      <a:prstDash val="solid"/>
                      <a:round/>
                      <a:headEnd type="none" w="med" len="med"/>
                      <a:tailEnd type="none" w="med" len="med"/>
                    </a:lnL>
                    <a:lnR w="9379" cap="flat" cmpd="sng" algn="ctr">
                      <a:solidFill>
                        <a:srgbClr val="FFFFFF"/>
                      </a:solidFill>
                      <a:prstDash val="solid"/>
                      <a:round/>
                      <a:headEnd type="none" w="med" len="med"/>
                      <a:tailEnd type="none" w="med" len="med"/>
                    </a:lnR>
                    <a:lnT w="9379" cap="flat" cmpd="sng" algn="ctr">
                      <a:solidFill>
                        <a:srgbClr val="FFFFFF"/>
                      </a:solidFill>
                      <a:prstDash val="solid"/>
                      <a:round/>
                      <a:headEnd type="none" w="med" len="med"/>
                      <a:tailEnd type="none" w="med" len="med"/>
                    </a:lnT>
                    <a:lnB w="9379" cap="flat" cmpd="sng" algn="ctr">
                      <a:solidFill>
                        <a:srgbClr val="FFFFFF"/>
                      </a:solidFill>
                      <a:prstDash val="solid"/>
                      <a:round/>
                      <a:headEnd type="none" w="med" len="med"/>
                      <a:tailEnd type="none" w="med" len="med"/>
                    </a:lnB>
                    <a:solidFill>
                      <a:srgbClr val="E9EDF4"/>
                    </a:solidFill>
                  </a:tcPr>
                </a:tc>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Dan Weimer; </a:t>
                      </a:r>
                      <a:r>
                        <a:rPr lang="en-US" sz="1600" u="sng" dirty="0">
                          <a:solidFill>
                            <a:srgbClr val="000000"/>
                          </a:solidFill>
                          <a:effectLst/>
                          <a:latin typeface="Calibri" panose="020F0502020204030204" pitchFamily="34" charset="0"/>
                          <a:ea typeface="Calibri" panose="020F0502020204030204" pitchFamily="34" charset="0"/>
                          <a:hlinkClick r:id="rId4"/>
                        </a:rPr>
                        <a:t>Daniel.Weimer@cms.hhs.gov</a:t>
                      </a:r>
                      <a:endParaRPr lang="en-US" sz="1200" dirty="0">
                        <a:effectLst/>
                        <a:latin typeface="Calibri" panose="020F0502020204030204" pitchFamily="34" charset="0"/>
                        <a:ea typeface="Times New Roman" panose="02020603050405020304" pitchFamily="18" charset="0"/>
                      </a:endParaRPr>
                    </a:p>
                  </a:txBody>
                  <a:tcPr marL="50800" marR="50800" marT="50807" marB="50807">
                    <a:lnL w="9379" cap="flat" cmpd="sng" algn="ctr">
                      <a:solidFill>
                        <a:srgbClr val="FFFFFF"/>
                      </a:solidFill>
                      <a:prstDash val="solid"/>
                      <a:round/>
                      <a:headEnd type="none" w="med" len="med"/>
                      <a:tailEnd type="none" w="med" len="med"/>
                    </a:lnL>
                    <a:lnR w="9379" cap="flat" cmpd="sng" algn="ctr">
                      <a:solidFill>
                        <a:srgbClr val="FFFFFF"/>
                      </a:solidFill>
                      <a:prstDash val="solid"/>
                      <a:round/>
                      <a:headEnd type="none" w="med" len="med"/>
                      <a:tailEnd type="none" w="med" len="med"/>
                    </a:lnR>
                    <a:lnT w="9379" cap="flat" cmpd="sng" algn="ctr">
                      <a:solidFill>
                        <a:srgbClr val="FFFFFF"/>
                      </a:solidFill>
                      <a:prstDash val="solid"/>
                      <a:round/>
                      <a:headEnd type="none" w="med" len="med"/>
                      <a:tailEnd type="none" w="med" len="med"/>
                    </a:lnT>
                    <a:lnB w="9379"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376343">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Colorado</a:t>
                      </a:r>
                      <a:endParaRPr lang="en-US" sz="1200" dirty="0">
                        <a:effectLst/>
                        <a:latin typeface="Calibri" panose="020F0502020204030204" pitchFamily="34" charset="0"/>
                        <a:ea typeface="Times New Roman" panose="02020603050405020304" pitchFamily="18" charset="0"/>
                      </a:endParaRPr>
                    </a:p>
                  </a:txBody>
                  <a:tcPr marL="50800" marR="50800" marT="50807" marB="50807">
                    <a:lnL w="9379" cap="flat" cmpd="sng" algn="ctr">
                      <a:solidFill>
                        <a:srgbClr val="FFFFFF"/>
                      </a:solidFill>
                      <a:prstDash val="solid"/>
                      <a:round/>
                      <a:headEnd type="none" w="med" len="med"/>
                      <a:tailEnd type="none" w="med" len="med"/>
                    </a:lnL>
                    <a:lnR w="9379" cap="flat" cmpd="sng" algn="ctr">
                      <a:solidFill>
                        <a:srgbClr val="FFFFFF"/>
                      </a:solidFill>
                      <a:prstDash val="solid"/>
                      <a:round/>
                      <a:headEnd type="none" w="med" len="med"/>
                      <a:tailEnd type="none" w="med" len="med"/>
                    </a:lnR>
                    <a:lnT w="9379" cap="flat" cmpd="sng" algn="ctr">
                      <a:solidFill>
                        <a:srgbClr val="FFFFFF"/>
                      </a:solidFill>
                      <a:prstDash val="solid"/>
                      <a:round/>
                      <a:headEnd type="none" w="med" len="med"/>
                      <a:tailEnd type="none" w="med" len="med"/>
                    </a:lnT>
                    <a:lnB w="9379" cap="flat" cmpd="sng" algn="ctr">
                      <a:solidFill>
                        <a:srgbClr val="FFFFFF"/>
                      </a:solidFill>
                      <a:prstDash val="solid"/>
                      <a:round/>
                      <a:headEnd type="none" w="med" len="med"/>
                      <a:tailEnd type="none" w="med" len="med"/>
                    </a:lnB>
                    <a:solidFill>
                      <a:srgbClr val="D0D8E8"/>
                    </a:solidFill>
                  </a:tcPr>
                </a:tc>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Ray Antoine; </a:t>
                      </a:r>
                      <a:r>
                        <a:rPr lang="en-US" sz="1600" u="sng" dirty="0">
                          <a:solidFill>
                            <a:srgbClr val="000000"/>
                          </a:solidFill>
                          <a:effectLst/>
                          <a:latin typeface="Calibri" panose="020F0502020204030204" pitchFamily="34" charset="0"/>
                          <a:ea typeface="Calibri" panose="020F0502020204030204" pitchFamily="34" charset="0"/>
                          <a:hlinkClick r:id="rId5"/>
                        </a:rPr>
                        <a:t>Ray.Antoine@cms.hhs.gov</a:t>
                      </a:r>
                      <a:endParaRPr lang="en-US" sz="1200" dirty="0">
                        <a:effectLst/>
                        <a:latin typeface="Calibri" panose="020F0502020204030204" pitchFamily="34" charset="0"/>
                        <a:ea typeface="Times New Roman" panose="02020603050405020304" pitchFamily="18" charset="0"/>
                      </a:endParaRPr>
                    </a:p>
                  </a:txBody>
                  <a:tcPr marL="50800" marR="50800" marT="50807" marB="50807">
                    <a:lnL w="9379" cap="flat" cmpd="sng" algn="ctr">
                      <a:solidFill>
                        <a:srgbClr val="FFFFFF"/>
                      </a:solidFill>
                      <a:prstDash val="solid"/>
                      <a:round/>
                      <a:headEnd type="none" w="med" len="med"/>
                      <a:tailEnd type="none" w="med" len="med"/>
                    </a:lnL>
                    <a:lnR w="9379" cap="flat" cmpd="sng" algn="ctr">
                      <a:solidFill>
                        <a:srgbClr val="FFFFFF"/>
                      </a:solidFill>
                      <a:prstDash val="solid"/>
                      <a:round/>
                      <a:headEnd type="none" w="med" len="med"/>
                      <a:tailEnd type="none" w="med" len="med"/>
                    </a:lnR>
                    <a:lnT w="9379" cap="flat" cmpd="sng" algn="ctr">
                      <a:solidFill>
                        <a:srgbClr val="FFFFFF"/>
                      </a:solidFill>
                      <a:prstDash val="solid"/>
                      <a:round/>
                      <a:headEnd type="none" w="med" len="med"/>
                      <a:tailEnd type="none" w="med" len="med"/>
                    </a:lnT>
                    <a:lnB w="9379"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3"/>
                  </a:ext>
                </a:extLst>
              </a:tr>
              <a:tr h="376343">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Georgia, Rhode Island</a:t>
                      </a:r>
                      <a:endParaRPr lang="en-US" sz="1200" dirty="0">
                        <a:effectLst/>
                        <a:latin typeface="Calibri" panose="020F0502020204030204" pitchFamily="34" charset="0"/>
                        <a:ea typeface="Times New Roman" panose="02020603050405020304" pitchFamily="18" charset="0"/>
                      </a:endParaRPr>
                    </a:p>
                  </a:txBody>
                  <a:tcPr marL="50800" marR="50800" marT="50807" marB="50807">
                    <a:lnL w="9379" cap="flat" cmpd="sng" algn="ctr">
                      <a:solidFill>
                        <a:srgbClr val="FFFFFF"/>
                      </a:solidFill>
                      <a:prstDash val="solid"/>
                      <a:round/>
                      <a:headEnd type="none" w="med" len="med"/>
                      <a:tailEnd type="none" w="med" len="med"/>
                    </a:lnL>
                    <a:lnR w="9379" cap="flat" cmpd="sng" algn="ctr">
                      <a:solidFill>
                        <a:srgbClr val="FFFFFF"/>
                      </a:solidFill>
                      <a:prstDash val="solid"/>
                      <a:round/>
                      <a:headEnd type="none" w="med" len="med"/>
                      <a:tailEnd type="none" w="med" len="med"/>
                    </a:lnR>
                    <a:lnT w="9379" cap="flat" cmpd="sng" algn="ctr">
                      <a:solidFill>
                        <a:srgbClr val="FFFFFF"/>
                      </a:solidFill>
                      <a:prstDash val="solid"/>
                      <a:round/>
                      <a:headEnd type="none" w="med" len="med"/>
                      <a:tailEnd type="none" w="med" len="med"/>
                    </a:lnT>
                    <a:lnB w="9379" cap="flat" cmpd="sng" algn="ctr">
                      <a:solidFill>
                        <a:srgbClr val="FFFFFF"/>
                      </a:solidFill>
                      <a:prstDash val="solid"/>
                      <a:round/>
                      <a:headEnd type="none" w="med" len="med"/>
                      <a:tailEnd type="none" w="med" len="med"/>
                    </a:lnB>
                    <a:solidFill>
                      <a:srgbClr val="E9EDF4"/>
                    </a:solidFill>
                  </a:tcPr>
                </a:tc>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Gwynne Warren; </a:t>
                      </a:r>
                      <a:r>
                        <a:rPr lang="en-US" sz="1600" u="sng" dirty="0">
                          <a:solidFill>
                            <a:srgbClr val="000000"/>
                          </a:solidFill>
                          <a:effectLst/>
                          <a:latin typeface="Calibri" panose="020F0502020204030204" pitchFamily="34" charset="0"/>
                          <a:ea typeface="Calibri" panose="020F0502020204030204" pitchFamily="34" charset="0"/>
                          <a:hlinkClick r:id="rId6"/>
                        </a:rPr>
                        <a:t>Gwynne.Warren@cms.hhs.gov</a:t>
                      </a:r>
                      <a:endParaRPr lang="en-US" sz="1200" dirty="0">
                        <a:effectLst/>
                        <a:latin typeface="Calibri" panose="020F0502020204030204" pitchFamily="34" charset="0"/>
                        <a:ea typeface="Times New Roman" panose="02020603050405020304" pitchFamily="18" charset="0"/>
                      </a:endParaRPr>
                    </a:p>
                  </a:txBody>
                  <a:tcPr marL="50800" marR="50800" marT="50807" marB="50807">
                    <a:lnL w="9379" cap="flat" cmpd="sng" algn="ctr">
                      <a:solidFill>
                        <a:srgbClr val="FFFFFF"/>
                      </a:solidFill>
                      <a:prstDash val="solid"/>
                      <a:round/>
                      <a:headEnd type="none" w="med" len="med"/>
                      <a:tailEnd type="none" w="med" len="med"/>
                    </a:lnL>
                    <a:lnR w="9379" cap="flat" cmpd="sng" algn="ctr">
                      <a:solidFill>
                        <a:srgbClr val="FFFFFF"/>
                      </a:solidFill>
                      <a:prstDash val="solid"/>
                      <a:round/>
                      <a:headEnd type="none" w="med" len="med"/>
                      <a:tailEnd type="none" w="med" len="med"/>
                    </a:lnR>
                    <a:lnT w="9379" cap="flat" cmpd="sng" algn="ctr">
                      <a:solidFill>
                        <a:srgbClr val="FFFFFF"/>
                      </a:solidFill>
                      <a:prstDash val="solid"/>
                      <a:round/>
                      <a:headEnd type="none" w="med" len="med"/>
                      <a:tailEnd type="none" w="med" len="med"/>
                    </a:lnT>
                    <a:lnB w="9379"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376343">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Kentucky</a:t>
                      </a:r>
                      <a:endParaRPr lang="en-US" sz="1200" dirty="0">
                        <a:effectLst/>
                        <a:latin typeface="Calibri" panose="020F0502020204030204" pitchFamily="34" charset="0"/>
                        <a:ea typeface="Times New Roman" panose="02020603050405020304" pitchFamily="18" charset="0"/>
                      </a:endParaRPr>
                    </a:p>
                  </a:txBody>
                  <a:tcPr marL="50800" marR="50800" marT="50807" marB="50807">
                    <a:lnL w="9379" cap="flat" cmpd="sng" algn="ctr">
                      <a:solidFill>
                        <a:srgbClr val="FFFFFF"/>
                      </a:solidFill>
                      <a:prstDash val="solid"/>
                      <a:round/>
                      <a:headEnd type="none" w="med" len="med"/>
                      <a:tailEnd type="none" w="med" len="med"/>
                    </a:lnL>
                    <a:lnR w="9379" cap="flat" cmpd="sng" algn="ctr">
                      <a:solidFill>
                        <a:srgbClr val="FFFFFF"/>
                      </a:solidFill>
                      <a:prstDash val="solid"/>
                      <a:round/>
                      <a:headEnd type="none" w="med" len="med"/>
                      <a:tailEnd type="none" w="med" len="med"/>
                    </a:lnR>
                    <a:lnT w="9379" cap="flat" cmpd="sng" algn="ctr">
                      <a:solidFill>
                        <a:srgbClr val="FFFFFF"/>
                      </a:solidFill>
                      <a:prstDash val="solid"/>
                      <a:round/>
                      <a:headEnd type="none" w="med" len="med"/>
                      <a:tailEnd type="none" w="med" len="med"/>
                    </a:lnT>
                    <a:lnB w="9379" cap="flat" cmpd="sng" algn="ctr">
                      <a:solidFill>
                        <a:srgbClr val="FFFFFF"/>
                      </a:solidFill>
                      <a:prstDash val="solid"/>
                      <a:round/>
                      <a:headEnd type="none" w="med" len="med"/>
                      <a:tailEnd type="none" w="med" len="med"/>
                    </a:lnB>
                    <a:solidFill>
                      <a:srgbClr val="D0D8E8"/>
                    </a:solidFill>
                  </a:tcPr>
                </a:tc>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Misha Patel; </a:t>
                      </a:r>
                      <a:r>
                        <a:rPr lang="en-US" sz="1600" u="sng" dirty="0">
                          <a:solidFill>
                            <a:srgbClr val="000000"/>
                          </a:solidFill>
                          <a:effectLst/>
                          <a:latin typeface="Calibri" panose="020F0502020204030204" pitchFamily="34" charset="0"/>
                          <a:ea typeface="Calibri" panose="020F0502020204030204" pitchFamily="34" charset="0"/>
                          <a:hlinkClick r:id="rId7"/>
                        </a:rPr>
                        <a:t>Misha.Patel@cms.hhs.gov</a:t>
                      </a:r>
                      <a:endParaRPr lang="en-US" sz="1200" dirty="0">
                        <a:effectLst/>
                        <a:latin typeface="Calibri" panose="020F0502020204030204" pitchFamily="34" charset="0"/>
                        <a:ea typeface="Times New Roman" panose="02020603050405020304" pitchFamily="18" charset="0"/>
                      </a:endParaRPr>
                    </a:p>
                  </a:txBody>
                  <a:tcPr marL="50800" marR="50800" marT="50807" marB="50807">
                    <a:lnL w="9379" cap="flat" cmpd="sng" algn="ctr">
                      <a:solidFill>
                        <a:srgbClr val="FFFFFF"/>
                      </a:solidFill>
                      <a:prstDash val="solid"/>
                      <a:round/>
                      <a:headEnd type="none" w="med" len="med"/>
                      <a:tailEnd type="none" w="med" len="med"/>
                    </a:lnL>
                    <a:lnR w="9379" cap="flat" cmpd="sng" algn="ctr">
                      <a:solidFill>
                        <a:srgbClr val="FFFFFF"/>
                      </a:solidFill>
                      <a:prstDash val="solid"/>
                      <a:round/>
                      <a:headEnd type="none" w="med" len="med"/>
                      <a:tailEnd type="none" w="med" len="med"/>
                    </a:lnR>
                    <a:lnT w="9379" cap="flat" cmpd="sng" algn="ctr">
                      <a:solidFill>
                        <a:srgbClr val="FFFFFF"/>
                      </a:solidFill>
                      <a:prstDash val="solid"/>
                      <a:round/>
                      <a:headEnd type="none" w="med" len="med"/>
                      <a:tailEnd type="none" w="med" len="med"/>
                    </a:lnT>
                    <a:lnB w="9379"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5"/>
                  </a:ext>
                </a:extLst>
              </a:tr>
              <a:tr h="539258">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Maryland</a:t>
                      </a:r>
                      <a:endParaRPr lang="en-US" sz="1200" dirty="0">
                        <a:effectLst/>
                        <a:latin typeface="Calibri" panose="020F0502020204030204" pitchFamily="34" charset="0"/>
                        <a:ea typeface="Times New Roman" panose="02020603050405020304" pitchFamily="18" charset="0"/>
                      </a:endParaRPr>
                    </a:p>
                  </a:txBody>
                  <a:tcPr marL="50800" marR="50800" marT="50807" marB="50807">
                    <a:lnL w="9379" cap="flat" cmpd="sng" algn="ctr">
                      <a:solidFill>
                        <a:srgbClr val="FFFFFF"/>
                      </a:solidFill>
                      <a:prstDash val="solid"/>
                      <a:round/>
                      <a:headEnd type="none" w="med" len="med"/>
                      <a:tailEnd type="none" w="med" len="med"/>
                    </a:lnL>
                    <a:lnR w="9379" cap="flat" cmpd="sng" algn="ctr">
                      <a:solidFill>
                        <a:srgbClr val="FFFFFF"/>
                      </a:solidFill>
                      <a:prstDash val="solid"/>
                      <a:round/>
                      <a:headEnd type="none" w="med" len="med"/>
                      <a:tailEnd type="none" w="med" len="med"/>
                    </a:lnR>
                    <a:lnT w="9379" cap="flat" cmpd="sng" algn="ctr">
                      <a:solidFill>
                        <a:srgbClr val="FFFFFF"/>
                      </a:solidFill>
                      <a:prstDash val="solid"/>
                      <a:round/>
                      <a:headEnd type="none" w="med" len="med"/>
                      <a:tailEnd type="none" w="med" len="med"/>
                    </a:lnT>
                    <a:lnB w="9379" cap="flat" cmpd="sng" algn="ctr">
                      <a:solidFill>
                        <a:srgbClr val="FFFFFF"/>
                      </a:solidFill>
                      <a:prstDash val="solid"/>
                      <a:round/>
                      <a:headEnd type="none" w="med" len="med"/>
                      <a:tailEnd type="none" w="med" len="med"/>
                    </a:lnB>
                    <a:solidFill>
                      <a:srgbClr val="E9EDF4"/>
                    </a:solidFill>
                  </a:tcPr>
                </a:tc>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Aileen Almario; </a:t>
                      </a:r>
                      <a:r>
                        <a:rPr lang="en-US" sz="1600" u="sng" dirty="0">
                          <a:solidFill>
                            <a:srgbClr val="000000"/>
                          </a:solidFill>
                          <a:effectLst/>
                          <a:latin typeface="Calibri" panose="020F0502020204030204" pitchFamily="34" charset="0"/>
                          <a:ea typeface="Calibri" panose="020F0502020204030204" pitchFamily="34" charset="0"/>
                          <a:hlinkClick r:id="rId8"/>
                        </a:rPr>
                        <a:t>Aileen.Almario@cms.hhs.gov</a:t>
                      </a:r>
                      <a:endParaRPr lang="en-US" sz="1200" dirty="0">
                        <a:effectLst/>
                        <a:latin typeface="Calibri" panose="020F0502020204030204" pitchFamily="34" charset="0"/>
                        <a:ea typeface="Times New Roman" panose="02020603050405020304" pitchFamily="18" charset="0"/>
                      </a:endParaRPr>
                    </a:p>
                  </a:txBody>
                  <a:tcPr marL="50800" marR="50800" marT="50807" marB="50807">
                    <a:lnL w="9379" cap="flat" cmpd="sng" algn="ctr">
                      <a:solidFill>
                        <a:srgbClr val="FFFFFF"/>
                      </a:solidFill>
                      <a:prstDash val="solid"/>
                      <a:round/>
                      <a:headEnd type="none" w="med" len="med"/>
                      <a:tailEnd type="none" w="med" len="med"/>
                    </a:lnL>
                    <a:lnR w="9379" cap="flat" cmpd="sng" algn="ctr">
                      <a:solidFill>
                        <a:srgbClr val="FFFFFF"/>
                      </a:solidFill>
                      <a:prstDash val="solid"/>
                      <a:round/>
                      <a:headEnd type="none" w="med" len="med"/>
                      <a:tailEnd type="none" w="med" len="med"/>
                    </a:lnR>
                    <a:lnT w="9379" cap="flat" cmpd="sng" algn="ctr">
                      <a:solidFill>
                        <a:srgbClr val="FFFFFF"/>
                      </a:solidFill>
                      <a:prstDash val="solid"/>
                      <a:round/>
                      <a:headEnd type="none" w="med" len="med"/>
                      <a:tailEnd type="none" w="med" len="med"/>
                    </a:lnT>
                    <a:lnB w="9379"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6"/>
                  </a:ext>
                </a:extLst>
              </a:tr>
              <a:tr h="539258">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Massachusetts</a:t>
                      </a:r>
                      <a:endParaRPr lang="en-US" sz="1200" dirty="0">
                        <a:effectLst/>
                        <a:latin typeface="Calibri" panose="020F0502020204030204" pitchFamily="34" charset="0"/>
                        <a:ea typeface="Times New Roman" panose="02020603050405020304" pitchFamily="18" charset="0"/>
                      </a:endParaRPr>
                    </a:p>
                  </a:txBody>
                  <a:tcPr marL="50800" marR="50800" marT="50807" marB="50807">
                    <a:lnL w="9379" cap="flat" cmpd="sng" algn="ctr">
                      <a:solidFill>
                        <a:srgbClr val="FFFFFF"/>
                      </a:solidFill>
                      <a:prstDash val="solid"/>
                      <a:round/>
                      <a:headEnd type="none" w="med" len="med"/>
                      <a:tailEnd type="none" w="med" len="med"/>
                    </a:lnL>
                    <a:lnR w="9379" cap="flat" cmpd="sng" algn="ctr">
                      <a:solidFill>
                        <a:srgbClr val="FFFFFF"/>
                      </a:solidFill>
                      <a:prstDash val="solid"/>
                      <a:round/>
                      <a:headEnd type="none" w="med" len="med"/>
                      <a:tailEnd type="none" w="med" len="med"/>
                    </a:lnR>
                    <a:lnT w="9379" cap="flat" cmpd="sng" algn="ctr">
                      <a:solidFill>
                        <a:srgbClr val="FFFFFF"/>
                      </a:solidFill>
                      <a:prstDash val="solid"/>
                      <a:round/>
                      <a:headEnd type="none" w="med" len="med"/>
                      <a:tailEnd type="none" w="med" len="med"/>
                    </a:lnT>
                    <a:lnB w="9379" cap="flat" cmpd="sng" algn="ctr">
                      <a:solidFill>
                        <a:srgbClr val="FFFFFF"/>
                      </a:solidFill>
                      <a:prstDash val="solid"/>
                      <a:round/>
                      <a:headEnd type="none" w="med" len="med"/>
                      <a:tailEnd type="none" w="med" len="med"/>
                    </a:lnB>
                    <a:solidFill>
                      <a:srgbClr val="D0D8E8"/>
                    </a:solidFill>
                  </a:tcPr>
                </a:tc>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Dan Hendricks;  </a:t>
                      </a:r>
                      <a:r>
                        <a:rPr lang="en-US" sz="1600" u="sng" dirty="0">
                          <a:solidFill>
                            <a:srgbClr val="000000"/>
                          </a:solidFill>
                          <a:effectLst/>
                          <a:latin typeface="Calibri" panose="020F0502020204030204" pitchFamily="34" charset="0"/>
                          <a:ea typeface="Calibri" panose="020F0502020204030204" pitchFamily="34" charset="0"/>
                          <a:hlinkClick r:id="rId9"/>
                        </a:rPr>
                        <a:t>Daniel.Hendricks@cms.hhs.gov</a:t>
                      </a:r>
                      <a:endParaRPr lang="en-US" sz="1200" dirty="0">
                        <a:effectLst/>
                        <a:latin typeface="Calibri" panose="020F0502020204030204" pitchFamily="34" charset="0"/>
                        <a:ea typeface="Times New Roman" panose="02020603050405020304" pitchFamily="18" charset="0"/>
                      </a:endParaRPr>
                    </a:p>
                  </a:txBody>
                  <a:tcPr marL="50800" marR="50800" marT="50807" marB="50807">
                    <a:lnL w="9379" cap="flat" cmpd="sng" algn="ctr">
                      <a:solidFill>
                        <a:srgbClr val="FFFFFF"/>
                      </a:solidFill>
                      <a:prstDash val="solid"/>
                      <a:round/>
                      <a:headEnd type="none" w="med" len="med"/>
                      <a:tailEnd type="none" w="med" len="med"/>
                    </a:lnL>
                    <a:lnR w="9379" cap="flat" cmpd="sng" algn="ctr">
                      <a:solidFill>
                        <a:srgbClr val="FFFFFF"/>
                      </a:solidFill>
                      <a:prstDash val="solid"/>
                      <a:round/>
                      <a:headEnd type="none" w="med" len="med"/>
                      <a:tailEnd type="none" w="med" len="med"/>
                    </a:lnR>
                    <a:lnT w="9379" cap="flat" cmpd="sng" algn="ctr">
                      <a:solidFill>
                        <a:srgbClr val="FFFFFF"/>
                      </a:solidFill>
                      <a:prstDash val="solid"/>
                      <a:round/>
                      <a:headEnd type="none" w="med" len="med"/>
                      <a:tailEnd type="none" w="med" len="med"/>
                    </a:lnT>
                    <a:lnB w="9379"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7"/>
                  </a:ext>
                </a:extLst>
              </a:tr>
              <a:tr h="376343">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Nebraska, North Carolina</a:t>
                      </a:r>
                      <a:endParaRPr lang="en-US" sz="1200" dirty="0">
                        <a:effectLst/>
                        <a:latin typeface="Calibri" panose="020F0502020204030204" pitchFamily="34" charset="0"/>
                        <a:ea typeface="Times New Roman" panose="02020603050405020304" pitchFamily="18" charset="0"/>
                      </a:endParaRPr>
                    </a:p>
                  </a:txBody>
                  <a:tcPr marL="50800" marR="50800" marT="50807" marB="50807">
                    <a:lnL w="9379" cap="flat" cmpd="sng" algn="ctr">
                      <a:solidFill>
                        <a:srgbClr val="FFFFFF"/>
                      </a:solidFill>
                      <a:prstDash val="solid"/>
                      <a:round/>
                      <a:headEnd type="none" w="med" len="med"/>
                      <a:tailEnd type="none" w="med" len="med"/>
                    </a:lnL>
                    <a:lnR w="9379" cap="flat" cmpd="sng" algn="ctr">
                      <a:solidFill>
                        <a:srgbClr val="FFFFFF"/>
                      </a:solidFill>
                      <a:prstDash val="solid"/>
                      <a:round/>
                      <a:headEnd type="none" w="med" len="med"/>
                      <a:tailEnd type="none" w="med" len="med"/>
                    </a:lnR>
                    <a:lnT w="9379" cap="flat" cmpd="sng" algn="ctr">
                      <a:solidFill>
                        <a:srgbClr val="FFFFFF"/>
                      </a:solidFill>
                      <a:prstDash val="solid"/>
                      <a:round/>
                      <a:headEnd type="none" w="med" len="med"/>
                      <a:tailEnd type="none" w="med" len="med"/>
                    </a:lnT>
                    <a:lnB w="9379" cap="flat" cmpd="sng" algn="ctr">
                      <a:solidFill>
                        <a:srgbClr val="FFFFFF"/>
                      </a:solidFill>
                      <a:prstDash val="solid"/>
                      <a:round/>
                      <a:headEnd type="none" w="med" len="med"/>
                      <a:tailEnd type="none" w="med" len="med"/>
                    </a:lnB>
                    <a:solidFill>
                      <a:srgbClr val="E9EDF4"/>
                    </a:solidFill>
                  </a:tcPr>
                </a:tc>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Caitlyn Brown ; </a:t>
                      </a:r>
                      <a:r>
                        <a:rPr lang="en-US" sz="1600" u="sng" dirty="0">
                          <a:solidFill>
                            <a:srgbClr val="000000"/>
                          </a:solidFill>
                          <a:effectLst/>
                          <a:latin typeface="Calibri" panose="020F0502020204030204" pitchFamily="34" charset="0"/>
                          <a:ea typeface="Calibri" panose="020F0502020204030204" pitchFamily="34" charset="0"/>
                          <a:hlinkClick r:id="rId10"/>
                        </a:rPr>
                        <a:t>Caitlyn.Brown@cms.hhs.gov</a:t>
                      </a:r>
                      <a:endParaRPr lang="en-US" sz="1200" dirty="0">
                        <a:effectLst/>
                        <a:latin typeface="Calibri" panose="020F0502020204030204" pitchFamily="34" charset="0"/>
                        <a:ea typeface="Times New Roman" panose="02020603050405020304" pitchFamily="18" charset="0"/>
                      </a:endParaRPr>
                    </a:p>
                  </a:txBody>
                  <a:tcPr marL="50800" marR="50800" marT="50807" marB="50807">
                    <a:lnL w="9379" cap="flat" cmpd="sng" algn="ctr">
                      <a:solidFill>
                        <a:srgbClr val="FFFFFF"/>
                      </a:solidFill>
                      <a:prstDash val="solid"/>
                      <a:round/>
                      <a:headEnd type="none" w="med" len="med"/>
                      <a:tailEnd type="none" w="med" len="med"/>
                    </a:lnL>
                    <a:lnR w="9379" cap="flat" cmpd="sng" algn="ctr">
                      <a:solidFill>
                        <a:srgbClr val="FFFFFF"/>
                      </a:solidFill>
                      <a:prstDash val="solid"/>
                      <a:round/>
                      <a:headEnd type="none" w="med" len="med"/>
                      <a:tailEnd type="none" w="med" len="med"/>
                    </a:lnR>
                    <a:lnT w="9379" cap="flat" cmpd="sng" algn="ctr">
                      <a:solidFill>
                        <a:srgbClr val="FFFFFF"/>
                      </a:solidFill>
                      <a:prstDash val="solid"/>
                      <a:round/>
                      <a:headEnd type="none" w="med" len="med"/>
                      <a:tailEnd type="none" w="med" len="med"/>
                    </a:lnT>
                    <a:lnB w="9379"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8"/>
                  </a:ext>
                </a:extLst>
              </a:tr>
              <a:tr h="376343">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New Jersey</a:t>
                      </a:r>
                      <a:endParaRPr lang="en-US" sz="1200" dirty="0">
                        <a:effectLst/>
                        <a:latin typeface="Calibri" panose="020F0502020204030204" pitchFamily="34" charset="0"/>
                        <a:ea typeface="Times New Roman" panose="02020603050405020304" pitchFamily="18" charset="0"/>
                      </a:endParaRPr>
                    </a:p>
                  </a:txBody>
                  <a:tcPr marL="50800" marR="50800" marT="50807" marB="50807">
                    <a:lnL w="9379" cap="flat" cmpd="sng" algn="ctr">
                      <a:solidFill>
                        <a:srgbClr val="FFFFFF"/>
                      </a:solidFill>
                      <a:prstDash val="solid"/>
                      <a:round/>
                      <a:headEnd type="none" w="med" len="med"/>
                      <a:tailEnd type="none" w="med" len="med"/>
                    </a:lnL>
                    <a:lnR w="9379" cap="flat" cmpd="sng" algn="ctr">
                      <a:solidFill>
                        <a:srgbClr val="FFFFFF"/>
                      </a:solidFill>
                      <a:prstDash val="solid"/>
                      <a:round/>
                      <a:headEnd type="none" w="med" len="med"/>
                      <a:tailEnd type="none" w="med" len="med"/>
                    </a:lnR>
                    <a:lnT w="9379" cap="flat" cmpd="sng" algn="ctr">
                      <a:solidFill>
                        <a:srgbClr val="FFFFFF"/>
                      </a:solidFill>
                      <a:prstDash val="solid"/>
                      <a:round/>
                      <a:headEnd type="none" w="med" len="med"/>
                      <a:tailEnd type="none" w="med" len="med"/>
                    </a:lnT>
                    <a:lnB w="9379" cap="flat" cmpd="sng" algn="ctr">
                      <a:solidFill>
                        <a:srgbClr val="FFFFFF"/>
                      </a:solidFill>
                      <a:prstDash val="solid"/>
                      <a:round/>
                      <a:headEnd type="none" w="med" len="med"/>
                      <a:tailEnd type="none" w="med" len="med"/>
                    </a:lnB>
                    <a:solidFill>
                      <a:srgbClr val="E9EDF4"/>
                    </a:solidFill>
                  </a:tcPr>
                </a:tc>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Angela Jones; </a:t>
                      </a:r>
                      <a:r>
                        <a:rPr lang="en-US" sz="1600" u="sng" dirty="0">
                          <a:solidFill>
                            <a:srgbClr val="000000"/>
                          </a:solidFill>
                          <a:effectLst/>
                          <a:latin typeface="Calibri" panose="020F0502020204030204" pitchFamily="34" charset="0"/>
                          <a:ea typeface="Calibri" panose="020F0502020204030204" pitchFamily="34" charset="0"/>
                          <a:hlinkClick r:id="rId11"/>
                        </a:rPr>
                        <a:t>Angela.Jones3@cms.hhs.gov</a:t>
                      </a:r>
                      <a:endParaRPr lang="en-US" sz="1200" dirty="0">
                        <a:effectLst/>
                        <a:latin typeface="Calibri" panose="020F0502020204030204" pitchFamily="34" charset="0"/>
                        <a:ea typeface="Times New Roman" panose="02020603050405020304" pitchFamily="18" charset="0"/>
                      </a:endParaRPr>
                    </a:p>
                  </a:txBody>
                  <a:tcPr marL="50800" marR="50800" marT="50807" marB="50807">
                    <a:lnL w="9379" cap="flat" cmpd="sng" algn="ctr">
                      <a:solidFill>
                        <a:srgbClr val="FFFFFF"/>
                      </a:solidFill>
                      <a:prstDash val="solid"/>
                      <a:round/>
                      <a:headEnd type="none" w="med" len="med"/>
                      <a:tailEnd type="none" w="med" len="med"/>
                    </a:lnL>
                    <a:lnR w="9379" cap="flat" cmpd="sng" algn="ctr">
                      <a:solidFill>
                        <a:srgbClr val="FFFFFF"/>
                      </a:solidFill>
                      <a:prstDash val="solid"/>
                      <a:round/>
                      <a:headEnd type="none" w="med" len="med"/>
                      <a:tailEnd type="none" w="med" len="med"/>
                    </a:lnR>
                    <a:lnT w="9379" cap="flat" cmpd="sng" algn="ctr">
                      <a:solidFill>
                        <a:srgbClr val="FFFFFF"/>
                      </a:solidFill>
                      <a:prstDash val="solid"/>
                      <a:round/>
                      <a:headEnd type="none" w="med" len="med"/>
                      <a:tailEnd type="none" w="med" len="med"/>
                    </a:lnT>
                    <a:lnB w="9379"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9"/>
                  </a:ext>
                </a:extLst>
              </a:tr>
              <a:tr h="376343">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South Carolina</a:t>
                      </a:r>
                      <a:endParaRPr lang="en-US" sz="1200" dirty="0">
                        <a:effectLst/>
                        <a:latin typeface="Calibri" panose="020F0502020204030204" pitchFamily="34" charset="0"/>
                        <a:ea typeface="Times New Roman" panose="02020603050405020304" pitchFamily="18" charset="0"/>
                      </a:endParaRPr>
                    </a:p>
                  </a:txBody>
                  <a:tcPr marL="50800" marR="50800" marT="50807" marB="50807">
                    <a:lnL w="9379" cap="flat" cmpd="sng" algn="ctr">
                      <a:solidFill>
                        <a:srgbClr val="FFFFFF"/>
                      </a:solidFill>
                      <a:prstDash val="solid"/>
                      <a:round/>
                      <a:headEnd type="none" w="med" len="med"/>
                      <a:tailEnd type="none" w="med" len="med"/>
                    </a:lnL>
                    <a:lnR w="9379" cap="flat" cmpd="sng" algn="ctr">
                      <a:solidFill>
                        <a:srgbClr val="FFFFFF"/>
                      </a:solidFill>
                      <a:prstDash val="solid"/>
                      <a:round/>
                      <a:headEnd type="none" w="med" len="med"/>
                      <a:tailEnd type="none" w="med" len="med"/>
                    </a:lnR>
                    <a:lnT w="9379" cap="flat" cmpd="sng" algn="ctr">
                      <a:solidFill>
                        <a:srgbClr val="FFFFFF"/>
                      </a:solidFill>
                      <a:prstDash val="solid"/>
                      <a:round/>
                      <a:headEnd type="none" w="med" len="med"/>
                      <a:tailEnd type="none" w="med" len="med"/>
                    </a:lnT>
                    <a:lnB w="9379" cap="flat" cmpd="sng" algn="ctr">
                      <a:solidFill>
                        <a:srgbClr val="FFFFFF"/>
                      </a:solidFill>
                      <a:prstDash val="solid"/>
                      <a:round/>
                      <a:headEnd type="none" w="med" len="med"/>
                      <a:tailEnd type="none" w="med" len="med"/>
                    </a:lnB>
                    <a:solidFill>
                      <a:srgbClr val="D0D8E8"/>
                    </a:solidFill>
                  </a:tcPr>
                </a:tc>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Elise Hanks-Witaszek;  </a:t>
                      </a:r>
                      <a:r>
                        <a:rPr lang="en-US" sz="1600" u="sng" dirty="0">
                          <a:solidFill>
                            <a:srgbClr val="000000"/>
                          </a:solidFill>
                          <a:effectLst/>
                          <a:latin typeface="Calibri" panose="020F0502020204030204" pitchFamily="34" charset="0"/>
                          <a:ea typeface="Calibri" panose="020F0502020204030204" pitchFamily="34" charset="0"/>
                          <a:hlinkClick r:id="rId12"/>
                        </a:rPr>
                        <a:t>Elise.HanksWitaszek@cms.hhs.gov</a:t>
                      </a:r>
                      <a:endParaRPr lang="en-US" sz="1200" dirty="0">
                        <a:effectLst/>
                        <a:latin typeface="Calibri" panose="020F0502020204030204" pitchFamily="34" charset="0"/>
                        <a:ea typeface="Times New Roman" panose="02020603050405020304" pitchFamily="18" charset="0"/>
                      </a:endParaRPr>
                    </a:p>
                  </a:txBody>
                  <a:tcPr marL="50800" marR="50800" marT="50807" marB="50807">
                    <a:lnL w="9379" cap="flat" cmpd="sng" algn="ctr">
                      <a:solidFill>
                        <a:srgbClr val="FFFFFF"/>
                      </a:solidFill>
                      <a:prstDash val="solid"/>
                      <a:round/>
                      <a:headEnd type="none" w="med" len="med"/>
                      <a:tailEnd type="none" w="med" len="med"/>
                    </a:lnL>
                    <a:lnR w="9379" cap="flat" cmpd="sng" algn="ctr">
                      <a:solidFill>
                        <a:srgbClr val="FFFFFF"/>
                      </a:solidFill>
                      <a:prstDash val="solid"/>
                      <a:round/>
                      <a:headEnd type="none" w="med" len="med"/>
                      <a:tailEnd type="none" w="med" len="med"/>
                    </a:lnR>
                    <a:lnT w="9379" cap="flat" cmpd="sng" algn="ctr">
                      <a:solidFill>
                        <a:srgbClr val="FFFFFF"/>
                      </a:solidFill>
                      <a:prstDash val="solid"/>
                      <a:round/>
                      <a:headEnd type="none" w="med" len="med"/>
                      <a:tailEnd type="none" w="med" len="med"/>
                    </a:lnT>
                    <a:lnB w="9379"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10"/>
                  </a:ext>
                </a:extLst>
              </a:tr>
              <a:tr h="376343">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Tennessee, Utah</a:t>
                      </a:r>
                      <a:endParaRPr lang="en-US" sz="1200" dirty="0">
                        <a:effectLst/>
                        <a:latin typeface="Calibri" panose="020F0502020204030204" pitchFamily="34" charset="0"/>
                        <a:ea typeface="Times New Roman" panose="02020603050405020304" pitchFamily="18" charset="0"/>
                      </a:endParaRPr>
                    </a:p>
                  </a:txBody>
                  <a:tcPr marL="50800" marR="50800" marT="50807" marB="50807">
                    <a:lnL w="9379" cap="flat" cmpd="sng" algn="ctr">
                      <a:solidFill>
                        <a:srgbClr val="FFFFFF"/>
                      </a:solidFill>
                      <a:prstDash val="solid"/>
                      <a:round/>
                      <a:headEnd type="none" w="med" len="med"/>
                      <a:tailEnd type="none" w="med" len="med"/>
                    </a:lnL>
                    <a:lnR w="9379" cap="flat" cmpd="sng" algn="ctr">
                      <a:solidFill>
                        <a:srgbClr val="FFFFFF"/>
                      </a:solidFill>
                      <a:prstDash val="solid"/>
                      <a:round/>
                      <a:headEnd type="none" w="med" len="med"/>
                      <a:tailEnd type="none" w="med" len="med"/>
                    </a:lnR>
                    <a:lnT w="9379" cap="flat" cmpd="sng" algn="ctr">
                      <a:solidFill>
                        <a:srgbClr val="FFFFFF"/>
                      </a:solidFill>
                      <a:prstDash val="solid"/>
                      <a:round/>
                      <a:headEnd type="none" w="med" len="med"/>
                      <a:tailEnd type="none" w="med" len="med"/>
                    </a:lnT>
                    <a:lnB w="9379" cap="flat" cmpd="sng" algn="ctr">
                      <a:solidFill>
                        <a:srgbClr val="FFFFFF"/>
                      </a:solidFill>
                      <a:prstDash val="solid"/>
                      <a:round/>
                      <a:headEnd type="none" w="med" len="med"/>
                      <a:tailEnd type="none" w="med" len="med"/>
                    </a:lnB>
                    <a:solidFill>
                      <a:srgbClr val="E9EDF4"/>
                    </a:solidFill>
                  </a:tcPr>
                </a:tc>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Alan Mahmuljin; </a:t>
                      </a:r>
                      <a:r>
                        <a:rPr lang="en-US" sz="1600" u="sng" dirty="0">
                          <a:solidFill>
                            <a:srgbClr val="000000"/>
                          </a:solidFill>
                          <a:effectLst/>
                          <a:latin typeface="Calibri" panose="020F0502020204030204" pitchFamily="34" charset="0"/>
                          <a:ea typeface="Calibri" panose="020F0502020204030204" pitchFamily="34" charset="0"/>
                          <a:hlinkClick r:id="rId13"/>
                        </a:rPr>
                        <a:t>alan.mahmuljin@cms.hhs.gov</a:t>
                      </a:r>
                      <a:endParaRPr lang="en-US" sz="1200" dirty="0">
                        <a:effectLst/>
                        <a:latin typeface="Calibri" panose="020F0502020204030204" pitchFamily="34" charset="0"/>
                        <a:ea typeface="Times New Roman" panose="02020603050405020304" pitchFamily="18" charset="0"/>
                      </a:endParaRPr>
                    </a:p>
                  </a:txBody>
                  <a:tcPr marL="50800" marR="50800" marT="50807" marB="50807">
                    <a:lnL w="9379" cap="flat" cmpd="sng" algn="ctr">
                      <a:solidFill>
                        <a:srgbClr val="FFFFFF"/>
                      </a:solidFill>
                      <a:prstDash val="solid"/>
                      <a:round/>
                      <a:headEnd type="none" w="med" len="med"/>
                      <a:tailEnd type="none" w="med" len="med"/>
                    </a:lnL>
                    <a:lnR w="9379" cap="flat" cmpd="sng" algn="ctr">
                      <a:solidFill>
                        <a:srgbClr val="FFFFFF"/>
                      </a:solidFill>
                      <a:prstDash val="solid"/>
                      <a:round/>
                      <a:headEnd type="none" w="med" len="med"/>
                      <a:tailEnd type="none" w="med" len="med"/>
                    </a:lnR>
                    <a:lnT w="9379" cap="flat" cmpd="sng" algn="ctr">
                      <a:solidFill>
                        <a:srgbClr val="FFFFFF"/>
                      </a:solidFill>
                      <a:prstDash val="solid"/>
                      <a:round/>
                      <a:headEnd type="none" w="med" len="med"/>
                      <a:tailEnd type="none" w="med" len="med"/>
                    </a:lnT>
                    <a:lnB w="9379"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a:extLst>
              <a:ext uri="{FF2B5EF4-FFF2-40B4-BE49-F238E27FC236}">
                <a16:creationId xmlns:a16="http://schemas.microsoft.com/office/drawing/2014/main" id="{0CCD0A44-01A1-45B6-B7E0-FAA3C98A7CED}"/>
              </a:ext>
            </a:extLst>
          </p:cNvPr>
          <p:cNvSpPr>
            <a:spLocks noGrp="1"/>
          </p:cNvSpPr>
          <p:nvPr>
            <p:ph type="title"/>
          </p:nvPr>
        </p:nvSpPr>
        <p:spPr/>
        <p:txBody>
          <a:bodyPr/>
          <a:lstStyle/>
          <a:p>
            <a:r>
              <a:rPr lang="en-US" altLang="en-US"/>
              <a:t>SC Contact Information</a:t>
            </a:r>
          </a:p>
        </p:txBody>
      </p:sp>
      <p:sp>
        <p:nvSpPr>
          <p:cNvPr id="136195" name="Content Placeholder 2">
            <a:extLst>
              <a:ext uri="{FF2B5EF4-FFF2-40B4-BE49-F238E27FC236}">
                <a16:creationId xmlns:a16="http://schemas.microsoft.com/office/drawing/2014/main" id="{64116183-259D-4A8B-E986-6BD9107A5995}"/>
              </a:ext>
            </a:extLst>
          </p:cNvPr>
          <p:cNvSpPr>
            <a:spLocks noGrp="1"/>
          </p:cNvSpPr>
          <p:nvPr>
            <p:ph idx="1"/>
          </p:nvPr>
        </p:nvSpPr>
        <p:spPr>
          <a:xfrm>
            <a:off x="457200" y="2195513"/>
            <a:ext cx="8229600" cy="3998912"/>
          </a:xfrm>
        </p:spPr>
        <p:txBody>
          <a:bodyPr/>
          <a:lstStyle/>
          <a:p>
            <a:pPr algn="ctr" eaLnBrk="1" hangingPunct="1">
              <a:lnSpc>
                <a:spcPct val="90000"/>
              </a:lnSpc>
              <a:spcBef>
                <a:spcPct val="0"/>
              </a:spcBef>
              <a:spcAft>
                <a:spcPts val="600"/>
              </a:spcAft>
              <a:buFontTx/>
              <a:buNone/>
            </a:pPr>
            <a:r>
              <a:rPr lang="en-US" altLang="en-US" sz="2400" b="1">
                <a:solidFill>
                  <a:srgbClr val="000000"/>
                </a:solidFill>
                <a:latin typeface="Myriad Pro" charset="0"/>
              </a:rPr>
              <a:t>The Lewin Group </a:t>
            </a:r>
          </a:p>
          <a:p>
            <a:pPr algn="ctr" eaLnBrk="1" hangingPunct="1">
              <a:lnSpc>
                <a:spcPct val="90000"/>
              </a:lnSpc>
              <a:spcBef>
                <a:spcPct val="0"/>
              </a:spcBef>
              <a:buFontTx/>
              <a:buNone/>
            </a:pPr>
            <a:r>
              <a:rPr lang="en-US" altLang="en-US" sz="2400">
                <a:solidFill>
                  <a:srgbClr val="000000"/>
                </a:solidFill>
                <a:latin typeface="Myriad Pro" charset="0"/>
              </a:rPr>
              <a:t>PERM Statistical Contractor</a:t>
            </a:r>
          </a:p>
          <a:p>
            <a:pPr algn="ctr" eaLnBrk="1" hangingPunct="1">
              <a:lnSpc>
                <a:spcPct val="90000"/>
              </a:lnSpc>
              <a:spcBef>
                <a:spcPct val="0"/>
              </a:spcBef>
              <a:buFontTx/>
              <a:buNone/>
            </a:pPr>
            <a:r>
              <a:rPr lang="en-US" altLang="en-US" sz="2400">
                <a:solidFill>
                  <a:srgbClr val="000000"/>
                </a:solidFill>
                <a:latin typeface="Myriad Pro" charset="0"/>
              </a:rPr>
              <a:t>3237 Airport Rd. </a:t>
            </a:r>
          </a:p>
          <a:p>
            <a:pPr algn="ctr" eaLnBrk="1" hangingPunct="1">
              <a:lnSpc>
                <a:spcPct val="90000"/>
              </a:lnSpc>
              <a:spcBef>
                <a:spcPct val="0"/>
              </a:spcBef>
              <a:buFontTx/>
              <a:buNone/>
            </a:pPr>
            <a:r>
              <a:rPr lang="en-US" altLang="en-US" sz="2400">
                <a:solidFill>
                  <a:srgbClr val="000000"/>
                </a:solidFill>
                <a:latin typeface="Myriad Pro" charset="0"/>
              </a:rPr>
              <a:t>LaCrosse, WI 54603</a:t>
            </a:r>
          </a:p>
          <a:p>
            <a:pPr algn="ctr" eaLnBrk="1" hangingPunct="1">
              <a:lnSpc>
                <a:spcPct val="90000"/>
              </a:lnSpc>
              <a:spcBef>
                <a:spcPct val="0"/>
              </a:spcBef>
              <a:buFontTx/>
              <a:buNone/>
            </a:pPr>
            <a:r>
              <a:rPr lang="en-US" altLang="en-US" sz="2400">
                <a:solidFill>
                  <a:srgbClr val="000000"/>
                </a:solidFill>
                <a:latin typeface="Myriad Pro" charset="0"/>
              </a:rPr>
              <a:t>703-269-5500</a:t>
            </a:r>
          </a:p>
          <a:p>
            <a:pPr algn="ctr" eaLnBrk="1" hangingPunct="1">
              <a:lnSpc>
                <a:spcPct val="90000"/>
              </a:lnSpc>
              <a:spcBef>
                <a:spcPct val="0"/>
              </a:spcBef>
              <a:buFontTx/>
              <a:buNone/>
            </a:pPr>
            <a:endParaRPr lang="en-US" altLang="en-US" sz="2400">
              <a:solidFill>
                <a:srgbClr val="000000"/>
              </a:solidFill>
              <a:latin typeface="Myriad Pro" charset="0"/>
            </a:endParaRPr>
          </a:p>
          <a:p>
            <a:pPr algn="ctr" eaLnBrk="1" hangingPunct="1">
              <a:lnSpc>
                <a:spcPct val="90000"/>
              </a:lnSpc>
              <a:spcBef>
                <a:spcPct val="0"/>
              </a:spcBef>
              <a:spcAft>
                <a:spcPts val="2400"/>
              </a:spcAft>
              <a:buFontTx/>
              <a:buNone/>
            </a:pPr>
            <a:r>
              <a:rPr lang="en-US" altLang="en-US" sz="2400">
                <a:solidFill>
                  <a:srgbClr val="000000"/>
                </a:solidFill>
                <a:latin typeface="Myriad Pro" charset="0"/>
              </a:rPr>
              <a:t>All PERM correspondence should be directed to our central PERM inbox:</a:t>
            </a:r>
          </a:p>
          <a:p>
            <a:pPr algn="ctr" eaLnBrk="1" hangingPunct="1">
              <a:lnSpc>
                <a:spcPct val="90000"/>
              </a:lnSpc>
              <a:spcBef>
                <a:spcPct val="0"/>
              </a:spcBef>
              <a:spcAft>
                <a:spcPts val="2400"/>
              </a:spcAft>
              <a:buFontTx/>
              <a:buNone/>
            </a:pPr>
            <a:r>
              <a:rPr lang="en-US" altLang="en-US" sz="2400">
                <a:solidFill>
                  <a:srgbClr val="084A9C"/>
                </a:solidFill>
                <a:latin typeface="Myriad Pro" charset="0"/>
                <a:hlinkClick r:id="rId2"/>
              </a:rPr>
              <a:t>PERMSC.2026@lewin.com</a:t>
            </a:r>
            <a:endParaRPr lang="en-US" altLang="en-US" sz="2400">
              <a:solidFill>
                <a:srgbClr val="084A9C"/>
              </a:solidFill>
              <a:latin typeface="Myriad Pro" charset="0"/>
            </a:endParaRPr>
          </a:p>
        </p:txBody>
      </p:sp>
      <p:sp>
        <p:nvSpPr>
          <p:cNvPr id="136196" name="Slide Number Placeholder 3">
            <a:extLst>
              <a:ext uri="{FF2B5EF4-FFF2-40B4-BE49-F238E27FC236}">
                <a16:creationId xmlns:a16="http://schemas.microsoft.com/office/drawing/2014/main" id="{50AAEA3D-7303-14E0-4647-195D4C16127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Tx/>
              <a:buNone/>
            </a:pPr>
            <a:fld id="{BB13B4CE-47B1-4F5D-B9BB-048BB687B6A3}" type="slidenum">
              <a:rPr lang="en-US" altLang="en-US" sz="1200" smtClean="0">
                <a:solidFill>
                  <a:srgbClr val="000000"/>
                </a:solidFill>
                <a:latin typeface="Calibri" panose="020F0502020204030204" pitchFamily="34" charset="0"/>
              </a:rPr>
              <a:pPr>
                <a:spcBef>
                  <a:spcPct val="0"/>
                </a:spcBef>
                <a:buFontTx/>
                <a:buNone/>
              </a:pPr>
              <a:t>71</a:t>
            </a:fld>
            <a:endParaRPr lang="en-US" altLang="en-US" sz="1200">
              <a:solidFill>
                <a:srgbClr val="000000"/>
              </a:solidFill>
              <a:latin typeface="Calibri" panose="020F050202020403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Content Placeholder 1">
            <a:extLst>
              <a:ext uri="{FF2B5EF4-FFF2-40B4-BE49-F238E27FC236}">
                <a16:creationId xmlns:a16="http://schemas.microsoft.com/office/drawing/2014/main" id="{2BC5D5FF-C9F9-093B-F432-08ACB7A85380}"/>
              </a:ext>
            </a:extLst>
          </p:cNvPr>
          <p:cNvSpPr>
            <a:spLocks noGrp="1"/>
          </p:cNvSpPr>
          <p:nvPr>
            <p:ph idx="1"/>
          </p:nvPr>
        </p:nvSpPr>
        <p:spPr>
          <a:xfrm>
            <a:off x="457200" y="1676400"/>
            <a:ext cx="8229600" cy="5045348"/>
          </a:xfrm>
        </p:spPr>
        <p:txBody>
          <a:bodyPr/>
          <a:lstStyle/>
          <a:p>
            <a:pPr marL="0" indent="0" algn="ctr" eaLnBrk="1" hangingPunct="1">
              <a:lnSpc>
                <a:spcPct val="95000"/>
              </a:lnSpc>
              <a:spcBef>
                <a:spcPct val="0"/>
              </a:spcBef>
              <a:buFontTx/>
              <a:buNone/>
              <a:defRPr/>
            </a:pPr>
            <a:r>
              <a:rPr lang="en-US" altLang="en-US" sz="2000" b="1" dirty="0">
                <a:latin typeface="Myriad Pro" charset="0"/>
                <a:cs typeface="Arial" panose="020B0604020202020204" pitchFamily="34" charset="0"/>
              </a:rPr>
              <a:t>Empower AI, Inc.</a:t>
            </a:r>
          </a:p>
          <a:p>
            <a:pPr marL="0" indent="0" algn="ctr" eaLnBrk="1" hangingPunct="1">
              <a:lnSpc>
                <a:spcPct val="95000"/>
              </a:lnSpc>
              <a:spcBef>
                <a:spcPct val="0"/>
              </a:spcBef>
              <a:buFontTx/>
              <a:buNone/>
              <a:defRPr/>
            </a:pPr>
            <a:r>
              <a:rPr lang="en-US" altLang="en-US" sz="2000" dirty="0">
                <a:latin typeface="Myriad Pro" charset="0"/>
                <a:cs typeface="Arial" panose="020B0604020202020204" pitchFamily="34" charset="0"/>
              </a:rPr>
              <a:t>PERM Review Contractor</a:t>
            </a:r>
          </a:p>
          <a:p>
            <a:pPr marL="0" indent="0" algn="ctr" eaLnBrk="1" hangingPunct="1">
              <a:lnSpc>
                <a:spcPct val="95000"/>
              </a:lnSpc>
              <a:spcBef>
                <a:spcPct val="0"/>
              </a:spcBef>
              <a:buFontTx/>
              <a:buNone/>
              <a:defRPr/>
            </a:pPr>
            <a:r>
              <a:rPr lang="en-US" altLang="en-US" sz="2000" dirty="0">
                <a:latin typeface="Myriad Pro" charset="0"/>
                <a:cs typeface="Arial" panose="020B0604020202020204" pitchFamily="34" charset="0"/>
              </a:rPr>
              <a:t>8701 Park Central Drive, Suite 400-B</a:t>
            </a:r>
            <a:endParaRPr lang="en-US" altLang="en-US" sz="2000" strike="sngStrike" dirty="0">
              <a:latin typeface="Myriad Pro" charset="0"/>
              <a:cs typeface="Arial" panose="020B0604020202020204" pitchFamily="34" charset="0"/>
            </a:endParaRPr>
          </a:p>
          <a:p>
            <a:pPr marL="0" indent="0" algn="ctr" eaLnBrk="1" hangingPunct="1">
              <a:lnSpc>
                <a:spcPct val="95000"/>
              </a:lnSpc>
              <a:spcBef>
                <a:spcPct val="0"/>
              </a:spcBef>
              <a:spcAft>
                <a:spcPts val="1200"/>
              </a:spcAft>
              <a:buFontTx/>
              <a:buNone/>
              <a:defRPr/>
            </a:pPr>
            <a:r>
              <a:rPr lang="en-US" altLang="en-US" sz="2000" dirty="0">
                <a:latin typeface="Myriad Pro" charset="0"/>
                <a:cs typeface="Arial" panose="020B0604020202020204" pitchFamily="34" charset="0"/>
              </a:rPr>
              <a:t>Richmond, VA 23227</a:t>
            </a:r>
          </a:p>
          <a:p>
            <a:pPr marL="0" indent="0" algn="ctr" eaLnBrk="1" hangingPunct="1">
              <a:lnSpc>
                <a:spcPct val="95000"/>
              </a:lnSpc>
              <a:spcBef>
                <a:spcPct val="0"/>
              </a:spcBef>
              <a:spcAft>
                <a:spcPts val="1200"/>
              </a:spcAft>
              <a:buFontTx/>
              <a:buNone/>
              <a:defRPr/>
            </a:pPr>
            <a:r>
              <a:rPr lang="en-US" altLang="en-US" sz="2000" dirty="0">
                <a:latin typeface="Myriad Pro" charset="0"/>
                <a:cs typeface="Arial" panose="020B0604020202020204" pitchFamily="34" charset="0"/>
              </a:rPr>
              <a:t>Customer Service Telephone Line: 800-393-3068</a:t>
            </a:r>
          </a:p>
          <a:p>
            <a:pPr marL="0" indent="0" algn="ctr" eaLnBrk="1" hangingPunct="1">
              <a:lnSpc>
                <a:spcPct val="95000"/>
              </a:lnSpc>
              <a:spcBef>
                <a:spcPct val="0"/>
              </a:spcBef>
              <a:buFontTx/>
              <a:buNone/>
              <a:defRPr/>
            </a:pPr>
            <a:r>
              <a:rPr lang="en-US" sz="2000" dirty="0">
                <a:latin typeface="Myriad Pro" charset="0"/>
                <a:cs typeface="Arial" panose="020B0604020202020204" pitchFamily="34" charset="0"/>
              </a:rPr>
              <a:t>Providers can submit inquiries regarding MRR letters. </a:t>
            </a:r>
          </a:p>
          <a:p>
            <a:pPr marL="0" indent="0" algn="ctr" eaLnBrk="1" hangingPunct="1">
              <a:lnSpc>
                <a:spcPct val="95000"/>
              </a:lnSpc>
              <a:spcBef>
                <a:spcPct val="0"/>
              </a:spcBef>
              <a:buFontTx/>
              <a:buNone/>
              <a:defRPr/>
            </a:pPr>
            <a:r>
              <a:rPr lang="en-US" sz="2000" dirty="0">
                <a:latin typeface="Myriad Pro" charset="0"/>
                <a:cs typeface="Arial" panose="020B0604020202020204" pitchFamily="34" charset="0"/>
              </a:rPr>
              <a:t>This email is not for submission of medical records, PHI or PII.</a:t>
            </a:r>
            <a:endParaRPr lang="en-US" altLang="en-US" sz="2000" dirty="0">
              <a:latin typeface="Myriad Pro" charset="0"/>
              <a:cs typeface="Arial" panose="020B0604020202020204" pitchFamily="34" charset="0"/>
            </a:endParaRPr>
          </a:p>
          <a:p>
            <a:pPr marL="0" indent="0" algn="ctr" eaLnBrk="1" hangingPunct="1">
              <a:lnSpc>
                <a:spcPct val="95000"/>
              </a:lnSpc>
              <a:spcBef>
                <a:spcPct val="0"/>
              </a:spcBef>
              <a:spcAft>
                <a:spcPts val="1200"/>
              </a:spcAft>
              <a:buFontTx/>
              <a:buNone/>
              <a:defRPr/>
            </a:pPr>
            <a:r>
              <a:rPr lang="en-US" altLang="en-US" sz="2000" dirty="0">
                <a:solidFill>
                  <a:srgbClr val="084A9C"/>
                </a:solidFill>
                <a:latin typeface="Myriad Pro" charset="0"/>
                <a:cs typeface="Arial" panose="020B0604020202020204" pitchFamily="34" charset="0"/>
                <a:hlinkClick r:id="rId3"/>
              </a:rPr>
              <a:t>PERMRC_ProviderInquiries@empower.ai</a:t>
            </a:r>
            <a:r>
              <a:rPr lang="en-US" altLang="en-US" sz="2000" dirty="0">
                <a:latin typeface="Myriad Pro" charset="0"/>
                <a:cs typeface="Arial" panose="020B0604020202020204" pitchFamily="34" charset="0"/>
              </a:rPr>
              <a:t> </a:t>
            </a:r>
          </a:p>
          <a:p>
            <a:pPr marL="0" indent="0" algn="ctr" eaLnBrk="1" hangingPunct="1">
              <a:lnSpc>
                <a:spcPct val="95000"/>
              </a:lnSpc>
              <a:spcBef>
                <a:spcPct val="0"/>
              </a:spcBef>
              <a:buFontTx/>
              <a:buNone/>
              <a:defRPr/>
            </a:pPr>
            <a:r>
              <a:rPr lang="en-US" altLang="en-US" sz="2000" dirty="0">
                <a:latin typeface="Myriad Pro" charset="0"/>
                <a:cs typeface="Arial" panose="020B0604020202020204" pitchFamily="34" charset="0"/>
              </a:rPr>
              <a:t>Direct general inquiries to our central PERM inbox:</a:t>
            </a:r>
          </a:p>
          <a:p>
            <a:pPr marL="0" indent="0" algn="ctr" eaLnBrk="1" hangingPunct="1">
              <a:lnSpc>
                <a:spcPct val="95000"/>
              </a:lnSpc>
              <a:spcBef>
                <a:spcPct val="0"/>
              </a:spcBef>
              <a:spcAft>
                <a:spcPts val="1200"/>
              </a:spcAft>
              <a:buFontTx/>
              <a:buNone/>
              <a:defRPr/>
            </a:pPr>
            <a:r>
              <a:rPr lang="en-US" altLang="en-US" sz="2000" dirty="0">
                <a:solidFill>
                  <a:srgbClr val="084A9C"/>
                </a:solidFill>
                <a:latin typeface="Myriad Pro" charset="0"/>
                <a:cs typeface="Arial" panose="020B0604020202020204" pitchFamily="34" charset="0"/>
                <a:hlinkClick r:id="rId4"/>
              </a:rPr>
              <a:t>PERMRC_2026@empower.ai</a:t>
            </a:r>
            <a:endParaRPr lang="en-US" altLang="en-US" sz="2000" dirty="0">
              <a:latin typeface="Myriad Pro" charset="0"/>
              <a:cs typeface="Arial" panose="020B0604020202020204" pitchFamily="34" charset="0"/>
            </a:endParaRPr>
          </a:p>
          <a:p>
            <a:pPr marL="0" indent="0" algn="ctr" eaLnBrk="1" hangingPunct="1">
              <a:lnSpc>
                <a:spcPct val="95000"/>
              </a:lnSpc>
              <a:spcBef>
                <a:spcPct val="0"/>
              </a:spcBef>
              <a:buFontTx/>
              <a:buNone/>
              <a:defRPr/>
            </a:pPr>
            <a:r>
              <a:rPr lang="en-US" altLang="en-US" sz="2000" dirty="0">
                <a:latin typeface="Myriad Pro" charset="0"/>
                <a:cs typeface="Arial" panose="020B0604020202020204" pitchFamily="34" charset="0"/>
              </a:rPr>
              <a:t>Direct SMERF access inquiries to:</a:t>
            </a:r>
          </a:p>
          <a:p>
            <a:pPr marL="0" indent="0" algn="ctr" eaLnBrk="1" hangingPunct="1">
              <a:lnSpc>
                <a:spcPct val="95000"/>
              </a:lnSpc>
              <a:spcBef>
                <a:spcPct val="0"/>
              </a:spcBef>
              <a:spcAft>
                <a:spcPts val="1200"/>
              </a:spcAft>
              <a:buFontTx/>
              <a:buNone/>
              <a:defRPr/>
            </a:pPr>
            <a:r>
              <a:rPr lang="en-US" altLang="en-US" sz="2000" dirty="0">
                <a:solidFill>
                  <a:srgbClr val="084A9C"/>
                </a:solidFill>
                <a:latin typeface="Myriad Pro" charset="0"/>
                <a:cs typeface="Arial" panose="020B0604020202020204" pitchFamily="34" charset="0"/>
                <a:hlinkClick r:id="rId5"/>
              </a:rPr>
              <a:t>SMERFaccounts@empower.ai</a:t>
            </a:r>
            <a:endParaRPr lang="en-US" altLang="en-US" sz="2000" dirty="0">
              <a:latin typeface="Myriad Pro" charset="0"/>
              <a:cs typeface="Arial" panose="020B0604020202020204" pitchFamily="34" charset="0"/>
            </a:endParaRPr>
          </a:p>
          <a:p>
            <a:pPr marL="0" indent="0" algn="ctr" eaLnBrk="1" hangingPunct="1">
              <a:lnSpc>
                <a:spcPct val="95000"/>
              </a:lnSpc>
              <a:spcBef>
                <a:spcPct val="0"/>
              </a:spcBef>
              <a:buFontTx/>
              <a:buNone/>
              <a:defRPr/>
            </a:pPr>
            <a:r>
              <a:rPr lang="en-US" altLang="en-US" sz="2000" dirty="0">
                <a:latin typeface="Myriad Pro" charset="0"/>
                <a:cs typeface="Arial" panose="020B0604020202020204" pitchFamily="34" charset="0"/>
              </a:rPr>
              <a:t>Send </a:t>
            </a:r>
            <a:r>
              <a:rPr lang="en-US" altLang="en-US" sz="2000" b="1" dirty="0">
                <a:latin typeface="Myriad Pro" charset="0"/>
                <a:cs typeface="Arial" panose="020B0604020202020204" pitchFamily="34" charset="0"/>
              </a:rPr>
              <a:t>inquiries</a:t>
            </a:r>
            <a:r>
              <a:rPr lang="en-US" altLang="en-US" sz="2000" dirty="0">
                <a:latin typeface="Myriad Pro" charset="0"/>
                <a:cs typeface="Arial" panose="020B0604020202020204" pitchFamily="34" charset="0"/>
              </a:rPr>
              <a:t> about documentation to: </a:t>
            </a:r>
          </a:p>
          <a:p>
            <a:pPr marL="0" indent="0" algn="ctr" eaLnBrk="1" hangingPunct="1">
              <a:lnSpc>
                <a:spcPct val="95000"/>
              </a:lnSpc>
              <a:spcBef>
                <a:spcPct val="0"/>
              </a:spcBef>
              <a:buFontTx/>
              <a:buNone/>
              <a:defRPr/>
            </a:pPr>
            <a:r>
              <a:rPr lang="en-US" altLang="en-US" sz="2000" dirty="0">
                <a:solidFill>
                  <a:srgbClr val="084A9C"/>
                </a:solidFill>
                <a:latin typeface="Myriad Pro" charset="0"/>
                <a:cs typeface="Arial" panose="020B0604020202020204" pitchFamily="34" charset="0"/>
                <a:hlinkClick r:id="rId6"/>
              </a:rPr>
              <a:t>PERMRC_DOCS@empower.ai</a:t>
            </a:r>
            <a:endParaRPr lang="en-US" altLang="en-US" sz="2000" dirty="0">
              <a:solidFill>
                <a:srgbClr val="084A9C"/>
              </a:solidFill>
              <a:latin typeface="Myriad Pro" charset="0"/>
              <a:cs typeface="Arial" panose="020B0604020202020204" pitchFamily="34" charset="0"/>
            </a:endParaRPr>
          </a:p>
        </p:txBody>
      </p:sp>
      <p:sp>
        <p:nvSpPr>
          <p:cNvPr id="137219" name="Title 2">
            <a:extLst>
              <a:ext uri="{FF2B5EF4-FFF2-40B4-BE49-F238E27FC236}">
                <a16:creationId xmlns:a16="http://schemas.microsoft.com/office/drawing/2014/main" id="{552CD0D7-F16B-8B98-C2AB-007E1D7D684A}"/>
              </a:ext>
            </a:extLst>
          </p:cNvPr>
          <p:cNvSpPr>
            <a:spLocks noGrp="1"/>
          </p:cNvSpPr>
          <p:nvPr>
            <p:ph type="title"/>
          </p:nvPr>
        </p:nvSpPr>
        <p:spPr>
          <a:effectLst>
            <a:outerShdw dist="76200" dir="5639981" algn="tl" rotWithShape="0">
              <a:srgbClr val="084A9C"/>
            </a:outerShdw>
          </a:effectLst>
        </p:spPr>
        <p:txBody>
          <a:bodyPr/>
          <a:lstStyle/>
          <a:p>
            <a:pPr eaLnBrk="1" hangingPunct="1"/>
            <a:r>
              <a:rPr lang="en-US" altLang="en-US" sz="3600"/>
              <a:t>RC Contact Information</a:t>
            </a:r>
            <a:endParaRPr lang="en-US" altLang="en-US" sz="3600">
              <a:cs typeface="Times New Roman" panose="02020603050405020304" pitchFamily="18" charset="0"/>
            </a:endParaRPr>
          </a:p>
        </p:txBody>
      </p:sp>
      <p:sp>
        <p:nvSpPr>
          <p:cNvPr id="137220" name="Slide Number Placeholder 1">
            <a:extLst>
              <a:ext uri="{FF2B5EF4-FFF2-40B4-BE49-F238E27FC236}">
                <a16:creationId xmlns:a16="http://schemas.microsoft.com/office/drawing/2014/main" id="{625FF3B0-4309-25EC-FF69-4C785F36C256}"/>
              </a:ext>
            </a:extLst>
          </p:cNvPr>
          <p:cNvSpPr>
            <a:spLocks noGrp="1"/>
          </p:cNvSpPr>
          <p:nvPr>
            <p:ph type="sldNum" sz="quarter" idx="10"/>
          </p:nvPr>
        </p:nvSpPr>
        <p:spPr bwMode="auto">
          <a:xfrm>
            <a:off x="8686800" y="6400800"/>
            <a:ext cx="3492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Tx/>
              <a:buNone/>
            </a:pPr>
            <a:fld id="{CDB1B77A-9696-4546-AEFD-C6F358398D50}" type="slidenum">
              <a:rPr lang="en-US" altLang="en-US" sz="1200" smtClean="0">
                <a:solidFill>
                  <a:srgbClr val="000000"/>
                </a:solidFill>
                <a:latin typeface="Calibri" panose="020F0502020204030204" pitchFamily="34" charset="0"/>
              </a:rPr>
              <a:pPr>
                <a:spcBef>
                  <a:spcPct val="0"/>
                </a:spcBef>
                <a:buFontTx/>
                <a:buNone/>
              </a:pPr>
              <a:t>72</a:t>
            </a:fld>
            <a:endParaRPr lang="en-US" altLang="en-US" sz="1200">
              <a:solidFill>
                <a:srgbClr val="000000"/>
              </a:solidFill>
              <a:latin typeface="Calibri" panose="020F0502020204030204" pitchFamily="34" charset="0"/>
            </a:endParaRPr>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a:extLst>
              <a:ext uri="{FF2B5EF4-FFF2-40B4-BE49-F238E27FC236}">
                <a16:creationId xmlns:a16="http://schemas.microsoft.com/office/drawing/2014/main" id="{226EA9F6-7E8C-C8E4-2FAE-0DD582736F1C}"/>
              </a:ext>
            </a:extLst>
          </p:cNvPr>
          <p:cNvSpPr>
            <a:spLocks noGrp="1"/>
          </p:cNvSpPr>
          <p:nvPr>
            <p:ph type="title"/>
          </p:nvPr>
        </p:nvSpPr>
        <p:spPr/>
        <p:txBody>
          <a:bodyPr/>
          <a:lstStyle/>
          <a:p>
            <a:r>
              <a:rPr lang="en-US" altLang="en-US"/>
              <a:t>ERC Contact Information</a:t>
            </a:r>
          </a:p>
        </p:txBody>
      </p:sp>
      <p:sp>
        <p:nvSpPr>
          <p:cNvPr id="139267" name="Content Placeholder 2">
            <a:extLst>
              <a:ext uri="{FF2B5EF4-FFF2-40B4-BE49-F238E27FC236}">
                <a16:creationId xmlns:a16="http://schemas.microsoft.com/office/drawing/2014/main" id="{B9C6A387-79D3-99A0-3E9A-BDBC9FDE6B88}"/>
              </a:ext>
            </a:extLst>
          </p:cNvPr>
          <p:cNvSpPr>
            <a:spLocks noGrp="1"/>
          </p:cNvSpPr>
          <p:nvPr>
            <p:ph idx="1"/>
          </p:nvPr>
        </p:nvSpPr>
        <p:spPr>
          <a:xfrm>
            <a:off x="457200" y="2359025"/>
            <a:ext cx="8229600" cy="3595688"/>
          </a:xfrm>
        </p:spPr>
        <p:txBody>
          <a:bodyPr/>
          <a:lstStyle/>
          <a:p>
            <a:pPr algn="ctr" eaLnBrk="1" hangingPunct="1">
              <a:lnSpc>
                <a:spcPct val="95000"/>
              </a:lnSpc>
              <a:spcBef>
                <a:spcPct val="0"/>
              </a:spcBef>
              <a:spcAft>
                <a:spcPts val="1200"/>
              </a:spcAft>
              <a:buFontTx/>
              <a:buNone/>
            </a:pPr>
            <a:r>
              <a:rPr lang="en-US" altLang="en-US" sz="2400" b="1">
                <a:latin typeface="Myriad Pro" charset="0"/>
              </a:rPr>
              <a:t>Booz Allen Hamilton</a:t>
            </a:r>
          </a:p>
          <a:p>
            <a:pPr algn="ctr" eaLnBrk="1" hangingPunct="1">
              <a:lnSpc>
                <a:spcPct val="95000"/>
              </a:lnSpc>
              <a:spcBef>
                <a:spcPct val="0"/>
              </a:spcBef>
              <a:buFont typeface="Arial" panose="020B0604020202020204" pitchFamily="34" charset="0"/>
              <a:buNone/>
            </a:pPr>
            <a:r>
              <a:rPr lang="en-US" altLang="en-US" sz="2400">
                <a:latin typeface="Myriad Pro" charset="0"/>
              </a:rPr>
              <a:t>20 M Street SE</a:t>
            </a:r>
          </a:p>
          <a:p>
            <a:pPr algn="ctr" eaLnBrk="1" hangingPunct="1">
              <a:lnSpc>
                <a:spcPct val="95000"/>
              </a:lnSpc>
              <a:spcBef>
                <a:spcPct val="0"/>
              </a:spcBef>
              <a:buFont typeface="Arial" panose="020B0604020202020204" pitchFamily="34" charset="0"/>
              <a:buNone/>
            </a:pPr>
            <a:r>
              <a:rPr lang="en-US" altLang="en-US" sz="2400">
                <a:latin typeface="Myriad Pro" charset="0"/>
              </a:rPr>
              <a:t>Washington, DC 20003</a:t>
            </a:r>
          </a:p>
          <a:p>
            <a:pPr algn="ctr" eaLnBrk="1" hangingPunct="1">
              <a:lnSpc>
                <a:spcPct val="95000"/>
              </a:lnSpc>
              <a:spcBef>
                <a:spcPct val="0"/>
              </a:spcBef>
              <a:spcAft>
                <a:spcPts val="3000"/>
              </a:spcAft>
              <a:buFont typeface="Arial" panose="020B0604020202020204" pitchFamily="34" charset="0"/>
              <a:buNone/>
            </a:pPr>
            <a:r>
              <a:rPr lang="en-US" altLang="en-US" sz="2400">
                <a:latin typeface="Myriad Pro" charset="0"/>
              </a:rPr>
              <a:t>Phone: 202-203-3700</a:t>
            </a:r>
          </a:p>
          <a:p>
            <a:pPr algn="ctr" eaLnBrk="1" hangingPunct="1">
              <a:lnSpc>
                <a:spcPct val="95000"/>
              </a:lnSpc>
              <a:spcBef>
                <a:spcPct val="0"/>
              </a:spcBef>
              <a:spcAft>
                <a:spcPts val="1200"/>
              </a:spcAft>
              <a:buFontTx/>
              <a:buNone/>
            </a:pPr>
            <a:r>
              <a:rPr lang="en-US" altLang="en-US" sz="2400">
                <a:solidFill>
                  <a:srgbClr val="000000"/>
                </a:solidFill>
                <a:latin typeface="Myriad Pro" charset="0"/>
              </a:rPr>
              <a:t>All PERM correspondence should be directed to:</a:t>
            </a:r>
          </a:p>
          <a:p>
            <a:pPr algn="ctr" eaLnBrk="1" hangingPunct="1">
              <a:lnSpc>
                <a:spcPct val="95000"/>
              </a:lnSpc>
              <a:spcBef>
                <a:spcPct val="0"/>
              </a:spcBef>
              <a:buFontTx/>
              <a:buNone/>
            </a:pPr>
            <a:r>
              <a:rPr lang="en-US" altLang="en-US" sz="2400">
                <a:solidFill>
                  <a:srgbClr val="084A9C"/>
                </a:solidFill>
                <a:latin typeface="Myriad Pro" charset="0"/>
                <a:hlinkClick r:id="rId2"/>
              </a:rPr>
              <a:t>PERM_ERC_RY2026@bah.com</a:t>
            </a:r>
            <a:endParaRPr lang="en-US" altLang="en-US" sz="2400">
              <a:solidFill>
                <a:srgbClr val="084A9C"/>
              </a:solidFill>
              <a:latin typeface="Myriad Pro" charset="0"/>
            </a:endParaRPr>
          </a:p>
        </p:txBody>
      </p:sp>
      <p:sp>
        <p:nvSpPr>
          <p:cNvPr id="139268" name="Slide Number Placeholder 3">
            <a:extLst>
              <a:ext uri="{FF2B5EF4-FFF2-40B4-BE49-F238E27FC236}">
                <a16:creationId xmlns:a16="http://schemas.microsoft.com/office/drawing/2014/main" id="{95DF3F70-6081-B25B-D2E6-919967B6E4A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Tx/>
              <a:buNone/>
            </a:pPr>
            <a:fld id="{3FD51F22-F626-4EF7-96D6-0AB9936918D1}" type="slidenum">
              <a:rPr lang="en-US" altLang="en-US" sz="1200" smtClean="0">
                <a:solidFill>
                  <a:srgbClr val="000000"/>
                </a:solidFill>
                <a:latin typeface="Calibri" panose="020F0502020204030204" pitchFamily="34" charset="0"/>
              </a:rPr>
              <a:pPr>
                <a:spcBef>
                  <a:spcPct val="0"/>
                </a:spcBef>
                <a:buFontTx/>
                <a:buNone/>
              </a:pPr>
              <a:t>73</a:t>
            </a:fld>
            <a:endParaRPr lang="en-US" altLang="en-US" sz="1200">
              <a:solidFill>
                <a:srgbClr val="000000"/>
              </a:solidFill>
              <a:latin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20257B29-4FAE-061A-55AB-CAA66F9A8AE3}"/>
              </a:ext>
            </a:extLst>
          </p:cNvPr>
          <p:cNvSpPr>
            <a:spLocks noGrp="1"/>
          </p:cNvSpPr>
          <p:nvPr>
            <p:ph type="title"/>
          </p:nvPr>
        </p:nvSpPr>
        <p:spPr>
          <a:xfrm>
            <a:off x="457200" y="2935288"/>
            <a:ext cx="8229600" cy="1143000"/>
          </a:xfrm>
        </p:spPr>
        <p:txBody>
          <a:bodyPr/>
          <a:lstStyle/>
          <a:p>
            <a:pPr eaLnBrk="1" hangingPunct="1"/>
            <a:r>
              <a:rPr lang="en-US" altLang="en-US">
                <a:latin typeface="Myriad Pro" charset="0"/>
              </a:rPr>
              <a:t>PERM Methodology Overview</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F8B041D2-A927-8C40-8062-77DEA69EABA9}"/>
              </a:ext>
            </a:extLst>
          </p:cNvPr>
          <p:cNvSpPr>
            <a:spLocks noGrp="1"/>
          </p:cNvSpPr>
          <p:nvPr>
            <p:ph type="title"/>
          </p:nvPr>
        </p:nvSpPr>
        <p:spPr/>
        <p:txBody>
          <a:bodyPr/>
          <a:lstStyle/>
          <a:p>
            <a:r>
              <a:rPr lang="en-US" altLang="en-US"/>
              <a:t>Measuring Payment Errors in Medicaid and CHIP</a:t>
            </a:r>
          </a:p>
        </p:txBody>
      </p:sp>
      <p:sp>
        <p:nvSpPr>
          <p:cNvPr id="36867" name="Content Placeholder 2">
            <a:extLst>
              <a:ext uri="{FF2B5EF4-FFF2-40B4-BE49-F238E27FC236}">
                <a16:creationId xmlns:a16="http://schemas.microsoft.com/office/drawing/2014/main" id="{627E277D-4376-E96C-BD1A-73642FB1002D}"/>
              </a:ext>
            </a:extLst>
          </p:cNvPr>
          <p:cNvSpPr>
            <a:spLocks noGrp="1"/>
          </p:cNvSpPr>
          <p:nvPr>
            <p:ph idx="1"/>
          </p:nvPr>
        </p:nvSpPr>
        <p:spPr>
          <a:xfrm>
            <a:off x="457200" y="1689100"/>
            <a:ext cx="8229600" cy="4670425"/>
          </a:xfrm>
        </p:spPr>
        <p:txBody>
          <a:bodyPr/>
          <a:lstStyle/>
          <a:p>
            <a:pPr marL="288925" indent="-288925">
              <a:spcBef>
                <a:spcPct val="0"/>
              </a:spcBef>
              <a:spcAft>
                <a:spcPts val="1800"/>
              </a:spcAft>
            </a:pPr>
            <a:r>
              <a:rPr lang="en-US" altLang="en-US" sz="1800">
                <a:latin typeface="Myriad Pro" charset="0"/>
              </a:rPr>
              <a:t>The goal of PERM is to measure and report an unbiased estimate of the true improper payment rate for Medicaid and CHIP.</a:t>
            </a:r>
          </a:p>
          <a:p>
            <a:pPr marL="288925" indent="-288925">
              <a:spcBef>
                <a:spcPct val="0"/>
              </a:spcBef>
              <a:spcAft>
                <a:spcPts val="1800"/>
              </a:spcAft>
            </a:pPr>
            <a:r>
              <a:rPr lang="en-US" altLang="en-US" sz="1800">
                <a:latin typeface="Myriad Pro" charset="0"/>
              </a:rPr>
              <a:t>Because it is not feasible to verify the accuracy of every Medicaid and CHIP payment, CMS uses a statistically valid methodology that samples a small subset of payments, then extrapolates to the “universe” of payments.</a:t>
            </a:r>
          </a:p>
          <a:p>
            <a:pPr marL="288925" indent="-288925">
              <a:spcBef>
                <a:spcPct val="0"/>
              </a:spcBef>
              <a:spcAft>
                <a:spcPts val="600"/>
              </a:spcAft>
            </a:pPr>
            <a:r>
              <a:rPr lang="en-US" altLang="en-US" sz="1800">
                <a:latin typeface="Myriad Pro" charset="0"/>
              </a:rPr>
              <a:t>PERM uses a two-stage sampling approach:</a:t>
            </a:r>
          </a:p>
          <a:p>
            <a:pPr marL="687388" lvl="1">
              <a:spcBef>
                <a:spcPct val="0"/>
              </a:spcBef>
              <a:spcAft>
                <a:spcPts val="1200"/>
              </a:spcAft>
            </a:pPr>
            <a:r>
              <a:rPr lang="en-US" altLang="en-US" sz="1600">
                <a:latin typeface="Myriad Pro" charset="0"/>
              </a:rPr>
              <a:t>CMS uses a 17- or 18-state rotation per cycle (each state is reviewed once every 3 years).</a:t>
            </a:r>
          </a:p>
          <a:p>
            <a:pPr marL="687388" lvl="1">
              <a:spcBef>
                <a:spcPct val="0"/>
              </a:spcBef>
              <a:spcAft>
                <a:spcPts val="1200"/>
              </a:spcAft>
            </a:pPr>
            <a:r>
              <a:rPr lang="en-US" altLang="en-US" sz="1600">
                <a:latin typeface="Myriad Pro" charset="0"/>
              </a:rPr>
              <a:t>From within each state, district, or territory, a stratified random sample of payments is selected.</a:t>
            </a:r>
          </a:p>
          <a:p>
            <a:pPr marL="687388" lvl="1">
              <a:spcBef>
                <a:spcPct val="0"/>
              </a:spcBef>
              <a:spcAft>
                <a:spcPts val="1200"/>
              </a:spcAft>
            </a:pPr>
            <a:r>
              <a:rPr lang="en-US" altLang="en-US" sz="1600">
                <a:latin typeface="Myriad Pro" charset="0"/>
              </a:rPr>
              <a:t>The sampled payments are reviewed for errors.</a:t>
            </a:r>
          </a:p>
          <a:p>
            <a:pPr marL="687388" lvl="1">
              <a:spcBef>
                <a:spcPct val="0"/>
              </a:spcBef>
              <a:spcAft>
                <a:spcPts val="600"/>
              </a:spcAft>
            </a:pPr>
            <a:r>
              <a:rPr lang="en-US" altLang="en-US" sz="1600">
                <a:latin typeface="Myriad Pro" charset="0"/>
              </a:rPr>
              <a:t>Use the findings to estimate a national improper payment rate.</a:t>
            </a:r>
          </a:p>
        </p:txBody>
      </p:sp>
      <p:sp>
        <p:nvSpPr>
          <p:cNvPr id="36868" name="Slide Number Placeholder 1">
            <a:extLst>
              <a:ext uri="{FF2B5EF4-FFF2-40B4-BE49-F238E27FC236}">
                <a16:creationId xmlns:a16="http://schemas.microsoft.com/office/drawing/2014/main" id="{B06D1E4F-9D9B-463B-5288-D1F36CA0212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AED184B1-517C-4F50-B4DE-95E698B54618}" type="slidenum">
              <a:rPr lang="en-US" altLang="en-US" sz="1200" smtClean="0">
                <a:solidFill>
                  <a:srgbClr val="000000"/>
                </a:solidFill>
                <a:latin typeface="Calibri" panose="020F0502020204030204" pitchFamily="34" charset="0"/>
              </a:rPr>
              <a:pPr eaLnBrk="0" hangingPunct="0">
                <a:spcBef>
                  <a:spcPct val="0"/>
                </a:spcBef>
                <a:buFontTx/>
                <a:buNone/>
              </a:pPr>
              <a:t>8</a:t>
            </a:fld>
            <a:endParaRPr lang="en-US" altLang="en-US" sz="1200">
              <a:solidFill>
                <a:srgbClr val="000000"/>
              </a:solidFill>
              <a:latin typeface="Calibri" panose="020F0502020204030204" pitchFamily="34" charset="0"/>
            </a:endParaRPr>
          </a:p>
        </p:txBody>
      </p:sp>
    </p:spTree>
  </p:cSld>
  <p:clrMapOvr>
    <a:masterClrMapping/>
  </p:clrMapOvr>
</p:sld>
</file>

<file path=ppt/theme/theme1.xml><?xml version="1.0" encoding="utf-8"?>
<a:theme xmlns:a="http://schemas.openxmlformats.org/drawingml/2006/main" name="CMS_template">
  <a:themeElements>
    <a:clrScheme name="CMS">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247F95CD8EB444BBD99AD007CFAED1" ma:contentTypeVersion="0" ma:contentTypeDescription="Create a new document." ma:contentTypeScope="" ma:versionID="d61cf2c13f767a853d810fccccd1925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7B68C4-E485-4443-AE2A-2B997BD20E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B8CA5F4-5A18-4A2E-ACAE-F03E47AD9DC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37535</TotalTime>
  <Words>7226</Words>
  <Application>Microsoft Office PowerPoint</Application>
  <PresentationFormat>On-screen Show (4:3)</PresentationFormat>
  <Paragraphs>689</Paragraphs>
  <Slides>74</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74</vt:i4>
      </vt:variant>
    </vt:vector>
  </HeadingPairs>
  <TitlesOfParts>
    <vt:vector size="81" baseType="lpstr">
      <vt:lpstr>ＭＳ Ｐゴシック</vt:lpstr>
      <vt:lpstr>Arial</vt:lpstr>
      <vt:lpstr>Calibri</vt:lpstr>
      <vt:lpstr>Constantia</vt:lpstr>
      <vt:lpstr>Myriad Pro</vt:lpstr>
      <vt:lpstr>Times New Roman</vt:lpstr>
      <vt:lpstr>CMS_template</vt:lpstr>
      <vt:lpstr>Payment Error Rate Measurement (PERM)</vt:lpstr>
      <vt:lpstr>Agenda</vt:lpstr>
      <vt:lpstr>PERM Overview</vt:lpstr>
      <vt:lpstr>Legal Basis for Measuring Medicaid and CHIP Improper Payments</vt:lpstr>
      <vt:lpstr>PERM Contractors</vt:lpstr>
      <vt:lpstr>PERM Cycle Progression</vt:lpstr>
      <vt:lpstr>Claims and Payment Measurement</vt:lpstr>
      <vt:lpstr>PERM Methodology Overview</vt:lpstr>
      <vt:lpstr>Measuring Payment Errors in Medicaid and CHIP</vt:lpstr>
      <vt:lpstr>Measuring Payment Errors in Medicaid and CHIP (cont’d)</vt:lpstr>
      <vt:lpstr>PERM State/District/Territory Rotation</vt:lpstr>
      <vt:lpstr>PERM Review Types and Sample Sizes</vt:lpstr>
      <vt:lpstr>Roles and Responsibilities</vt:lpstr>
      <vt:lpstr>CMS PERM Team Responsibilities</vt:lpstr>
      <vt:lpstr>General State Responsibilities</vt:lpstr>
      <vt:lpstr>SC Responsibilities</vt:lpstr>
      <vt:lpstr>SC Responsibilities (cont’d)</vt:lpstr>
      <vt:lpstr>State Responsibilities to the SC</vt:lpstr>
      <vt:lpstr>State Responsibilities to the SC (cont’d)</vt:lpstr>
      <vt:lpstr>RC Responsibilities</vt:lpstr>
      <vt:lpstr>RC Responsibilities (cont’d)</vt:lpstr>
      <vt:lpstr>State Responsibilities to the RC</vt:lpstr>
      <vt:lpstr>State Responsibilities to the RC (cont’d)</vt:lpstr>
      <vt:lpstr>ERC Responsibilities</vt:lpstr>
      <vt:lpstr>ERC Responsibilities (cont’d)</vt:lpstr>
      <vt:lpstr>State Responsibilities to the ERC</vt:lpstr>
      <vt:lpstr>Differences Between  RY 2023 and RY 2026 Cycles</vt:lpstr>
      <vt:lpstr>SC Processes: New to Cycle 2</vt:lpstr>
      <vt:lpstr>RC Processes: New to Cycle 2</vt:lpstr>
      <vt:lpstr>RC Processes: New to Cycle 2 (cont’d)</vt:lpstr>
      <vt:lpstr>ERC Processes: New to Cycle 2</vt:lpstr>
      <vt:lpstr>SC Process Details</vt:lpstr>
      <vt:lpstr>SC: Universe Collection and Sampling</vt:lpstr>
      <vt:lpstr>SC: Universe Collection</vt:lpstr>
      <vt:lpstr>SC: Sampling</vt:lpstr>
      <vt:lpstr>SC: Improper Payment Rate Calculation</vt:lpstr>
      <vt:lpstr>RC Process Details</vt:lpstr>
      <vt:lpstr>State Medicaid Error Rate Findings (SMERF)</vt:lpstr>
      <vt:lpstr>RC: Collection of State Policies</vt:lpstr>
      <vt:lpstr>RC DP Review Process Details</vt:lpstr>
      <vt:lpstr>RC: Remote State System Access</vt:lpstr>
      <vt:lpstr>RC: DP Reviews</vt:lpstr>
      <vt:lpstr>RC: DP Reviews – Beneficiary Review</vt:lpstr>
      <vt:lpstr>RC: DP Reviews – Verification of Provider Enrollment</vt:lpstr>
      <vt:lpstr>RC: DP Reviews – Verification of Accurate Payment</vt:lpstr>
      <vt:lpstr>RC: DP Reviews – Verification of Accurate Payment (cont’d)</vt:lpstr>
      <vt:lpstr>RC: DP Reviews - Managed Care Capitation Payment</vt:lpstr>
      <vt:lpstr>RC MR Process Details</vt:lpstr>
      <vt:lpstr>RC: MRR</vt:lpstr>
      <vt:lpstr>RC: MRR (cont’d)</vt:lpstr>
      <vt:lpstr>RC: MR</vt:lpstr>
      <vt:lpstr>ERC Eligibility Review Process Details</vt:lpstr>
      <vt:lpstr>ERC: Collection of State Policies</vt:lpstr>
      <vt:lpstr>ERC: State Remote System Access</vt:lpstr>
      <vt:lpstr>ERC: Eligibility Case Review Planning Document</vt:lpstr>
      <vt:lpstr>ERC: Eligibility Reviews</vt:lpstr>
      <vt:lpstr>ERC: FMAP Collection</vt:lpstr>
      <vt:lpstr>ERC: Pending Documentation Requests</vt:lpstr>
      <vt:lpstr>ERC: Eligibility Data Transfer to the RC</vt:lpstr>
      <vt:lpstr>Best Practices</vt:lpstr>
      <vt:lpstr>Best Practices for State: Working with the SC</vt:lpstr>
      <vt:lpstr>Best Practices for State: Working with the SC (cont’d)</vt:lpstr>
      <vt:lpstr>Best Practices for State: Working with the SC (cont’d 2)</vt:lpstr>
      <vt:lpstr>Best Practices for State: Working with the RC</vt:lpstr>
      <vt:lpstr>Best Practices for State: Working with the RC (cont’d)</vt:lpstr>
      <vt:lpstr>Best Practices for State: Working with the RC (cont’d 2)</vt:lpstr>
      <vt:lpstr>Best Practices for State:  Working with the ERC</vt:lpstr>
      <vt:lpstr>SFTP Reminder</vt:lpstr>
      <vt:lpstr>Communication and Collaboration</vt:lpstr>
      <vt:lpstr>Communication and Collaboration</vt:lpstr>
      <vt:lpstr>PERM State Liaison  Contact Information</vt:lpstr>
      <vt:lpstr>SC Contact Information</vt:lpstr>
      <vt:lpstr>RC Contact Information</vt:lpstr>
      <vt:lpstr>ERC Contact Information</vt:lpstr>
    </vt:vector>
  </TitlesOfParts>
  <Company>The Lewin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RY 2025 Payment Error Rate Measurement (PERM) Introduction Slides</dc:title>
  <dc:subject>RY25 PERM Intro Presentation</dc:subject>
  <dc:creator>CMs, The Lewin Group</dc:creator>
  <cp:keywords>RY 2025 Payment Error Rate Measurement (PERM) Introduction Slides; Communication, Collaboration,  Practices, Documentation, Policies</cp:keywords>
  <cp:lastModifiedBy>Price, Jailynne (CMS/OFM)</cp:lastModifiedBy>
  <cp:revision>775</cp:revision>
  <cp:lastPrinted>2020-07-29T17:13:02Z</cp:lastPrinted>
  <dcterms:created xsi:type="dcterms:W3CDTF">2012-10-05T17:53:11Z</dcterms:created>
  <dcterms:modified xsi:type="dcterms:W3CDTF">2024-06-06T13:23:54Z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0x010100FC247F95CD8EB444BBD99AD007CFAED1</vt:lpwstr>
  </property>
</Properties>
</file>