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 id="2147483808" r:id="rId5"/>
  </p:sldMasterIdLst>
  <p:notesMasterIdLst>
    <p:notesMasterId r:id="rId55"/>
  </p:notesMasterIdLst>
  <p:handoutMasterIdLst>
    <p:handoutMasterId r:id="rId56"/>
  </p:handoutMasterIdLst>
  <p:sldIdLst>
    <p:sldId id="279" r:id="rId6"/>
    <p:sldId id="300" r:id="rId7"/>
    <p:sldId id="392" r:id="rId8"/>
    <p:sldId id="301" r:id="rId9"/>
    <p:sldId id="394" r:id="rId10"/>
    <p:sldId id="395" r:id="rId11"/>
    <p:sldId id="396" r:id="rId12"/>
    <p:sldId id="458" r:id="rId13"/>
    <p:sldId id="417" r:id="rId14"/>
    <p:sldId id="418" r:id="rId15"/>
    <p:sldId id="419" r:id="rId16"/>
    <p:sldId id="420" r:id="rId17"/>
    <p:sldId id="421" r:id="rId18"/>
    <p:sldId id="422" r:id="rId19"/>
    <p:sldId id="423" r:id="rId20"/>
    <p:sldId id="424" r:id="rId21"/>
    <p:sldId id="446" r:id="rId22"/>
    <p:sldId id="447" r:id="rId23"/>
    <p:sldId id="448" r:id="rId24"/>
    <p:sldId id="449" r:id="rId25"/>
    <p:sldId id="450" r:id="rId26"/>
    <p:sldId id="451" r:id="rId27"/>
    <p:sldId id="452" r:id="rId28"/>
    <p:sldId id="453" r:id="rId29"/>
    <p:sldId id="454" r:id="rId30"/>
    <p:sldId id="455" r:id="rId31"/>
    <p:sldId id="456" r:id="rId32"/>
    <p:sldId id="437" r:id="rId33"/>
    <p:sldId id="438" r:id="rId34"/>
    <p:sldId id="439" r:id="rId35"/>
    <p:sldId id="440" r:id="rId36"/>
    <p:sldId id="441" r:id="rId37"/>
    <p:sldId id="442" r:id="rId38"/>
    <p:sldId id="443" r:id="rId39"/>
    <p:sldId id="444" r:id="rId40"/>
    <p:sldId id="445" r:id="rId41"/>
    <p:sldId id="405" r:id="rId42"/>
    <p:sldId id="406" r:id="rId43"/>
    <p:sldId id="407" r:id="rId44"/>
    <p:sldId id="408" r:id="rId45"/>
    <p:sldId id="409" r:id="rId46"/>
    <p:sldId id="410" r:id="rId47"/>
    <p:sldId id="411" r:id="rId48"/>
    <p:sldId id="412" r:id="rId49"/>
    <p:sldId id="427" r:id="rId50"/>
    <p:sldId id="358" r:id="rId51"/>
    <p:sldId id="359" r:id="rId52"/>
    <p:sldId id="360" r:id="rId53"/>
    <p:sldId id="457" r:id="rId5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gan Curran" initials="MC" lastIdx="15" clrIdx="6">
    <p:extLst>
      <p:ext uri="{19B8F6BF-5375-455C-9EA6-DF929625EA0E}">
        <p15:presenceInfo xmlns:p15="http://schemas.microsoft.com/office/powerpoint/2012/main" userId="S-1-5-21-4095628063-3556742122-3606576086-147650" providerId="AD"/>
      </p:ext>
    </p:extLst>
  </p:cmAuthor>
  <p:cmAuthor id="1" name="Wendy Chesser" initials="WC" lastIdx="45" clrIdx="0"/>
  <p:cmAuthor id="8" name="Keyuri Joshi" initials="KJ" lastIdx="5" clrIdx="7">
    <p:extLst>
      <p:ext uri="{19B8F6BF-5375-455C-9EA6-DF929625EA0E}">
        <p15:presenceInfo xmlns:p15="http://schemas.microsoft.com/office/powerpoint/2012/main" userId="Keyuri Joshi" providerId="None"/>
      </p:ext>
    </p:extLst>
  </p:cmAuthor>
  <p:cmAuthor id="2" name="Haley, Allison" initials="" lastIdx="5" clrIdx="1"/>
  <p:cmAuthor id="9" name="TRACY SMITH" initials="TS" lastIdx="3" clrIdx="8">
    <p:extLst>
      <p:ext uri="{19B8F6BF-5375-455C-9EA6-DF929625EA0E}">
        <p15:presenceInfo xmlns:p15="http://schemas.microsoft.com/office/powerpoint/2012/main" userId="S-1-5-21-4095628063-3556742122-3606576086-78587" providerId="AD"/>
      </p:ext>
    </p:extLst>
  </p:cmAuthor>
  <p:cmAuthor id="3" name="Booz Allen Hamilton" initials="PH" lastIdx="40" clrIdx="2"/>
  <p:cmAuthor id="10" name="Gee, Alexis" initials="GA" lastIdx="5" clrIdx="9">
    <p:extLst>
      <p:ext uri="{19B8F6BF-5375-455C-9EA6-DF929625EA0E}">
        <p15:presenceInfo xmlns:p15="http://schemas.microsoft.com/office/powerpoint/2012/main" userId="S-1-5-21-1343024091-1972579041-682003330-33863" providerId="AD"/>
      </p:ext>
    </p:extLst>
  </p:cmAuthor>
  <p:cmAuthor id="4" name="Brakke, Jolene (The Rushmore Group)" initials="BJ(RG" lastIdx="6" clrIdx="3"/>
  <p:cmAuthor id="11" name="Kamini Patel" initials="KP" lastIdx="7" clrIdx="10">
    <p:extLst>
      <p:ext uri="{19B8F6BF-5375-455C-9EA6-DF929625EA0E}">
        <p15:presenceInfo xmlns:p15="http://schemas.microsoft.com/office/powerpoint/2012/main" userId="S-1-5-21-4095628063-3556742122-3606576086-137940" providerId="AD"/>
      </p:ext>
    </p:extLst>
  </p:cmAuthor>
  <p:cmAuthor id="5" name="CYNTHIA HOWE" initials="CH" lastIdx="24" clrIdx="4">
    <p:extLst>
      <p:ext uri="{19B8F6BF-5375-455C-9EA6-DF929625EA0E}">
        <p15:presenceInfo xmlns:p15="http://schemas.microsoft.com/office/powerpoint/2012/main" userId="S-1-5-21-4095628063-3556742122-3606576086-90182" providerId="AD"/>
      </p:ext>
    </p:extLst>
  </p:cmAuthor>
  <p:cmAuthor id="12" name="Bridgett Rider" initials="OFM" lastIdx="9" clrIdx="11">
    <p:extLst>
      <p:ext uri="{19B8F6BF-5375-455C-9EA6-DF929625EA0E}">
        <p15:presenceInfo xmlns:p15="http://schemas.microsoft.com/office/powerpoint/2012/main" userId="Bridgett Rider" providerId="None"/>
      </p:ext>
    </p:extLst>
  </p:cmAuthor>
  <p:cmAuthor id="6" name="Sumayyah Kelly" initials="SK" lastIdx="13" clrIdx="5">
    <p:extLst>
      <p:ext uri="{19B8F6BF-5375-455C-9EA6-DF929625EA0E}">
        <p15:presenceInfo xmlns:p15="http://schemas.microsoft.com/office/powerpoint/2012/main" userId="S-1-5-21-4095628063-3556742122-3606576086-1590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800080"/>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4" autoAdjust="0"/>
    <p:restoredTop sz="96472" autoAdjust="0"/>
  </p:normalViewPr>
  <p:slideViewPr>
    <p:cSldViewPr>
      <p:cViewPr varScale="1">
        <p:scale>
          <a:sx n="111" d="100"/>
          <a:sy n="111" d="100"/>
        </p:scale>
        <p:origin x="123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570B1F-FA03-4A21-AED4-6A310BA4FEEC}"/>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8227A77D-06AD-4C0A-B87E-5CF10FE71C48}"/>
              </a:ext>
            </a:extLst>
          </p:cNvPr>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EAD49B0-2A9A-4759-8511-414A7B5F2DE3}" type="datetimeFigureOut">
              <a:rPr lang="en-US"/>
              <a:pPr>
                <a:defRPr/>
              </a:pPr>
              <a:t>02/23/2021</a:t>
            </a:fld>
            <a:endParaRPr lang="en-US" dirty="0"/>
          </a:p>
        </p:txBody>
      </p:sp>
      <p:sp>
        <p:nvSpPr>
          <p:cNvPr id="4" name="Footer Placeholder 3">
            <a:extLst>
              <a:ext uri="{FF2B5EF4-FFF2-40B4-BE49-F238E27FC236}">
                <a16:creationId xmlns:a16="http://schemas.microsoft.com/office/drawing/2014/main" id="{A72990B4-BEED-467F-B554-4E59B252D177}"/>
              </a:ext>
            </a:extLst>
          </p:cNvPr>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A0584749-7047-4B61-AA92-AA84CF35313B}"/>
              </a:ext>
            </a:extLst>
          </p:cNvPr>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23FC184A-F36F-4142-9F8C-AFE0D8C57178}" type="slidenum">
              <a:rPr lang="en-US"/>
              <a:pPr>
                <a:defRPr/>
              </a:pPr>
              <a:t>‹#›</a:t>
            </a:fld>
            <a:endParaRPr lang="en-US" dirty="0"/>
          </a:p>
        </p:txBody>
      </p:sp>
    </p:spTree>
    <p:extLst>
      <p:ext uri="{BB962C8B-B14F-4D97-AF65-F5344CB8AC3E}">
        <p14:creationId xmlns:p14="http://schemas.microsoft.com/office/powerpoint/2010/main" val="39682088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579CC-05EF-4424-ADA5-148959981A9D}"/>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3" name="Date Placeholder 2">
            <a:extLst>
              <a:ext uri="{FF2B5EF4-FFF2-40B4-BE49-F238E27FC236}">
                <a16:creationId xmlns:a16="http://schemas.microsoft.com/office/drawing/2014/main" id="{CD8200D7-2452-4289-9300-2178CBCCE709}"/>
              </a:ext>
            </a:extLst>
          </p:cNvPr>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9EABFC91-B61A-4C87-A9FE-1A9B240B362B}" type="datetimeFigureOut">
              <a:rPr lang="en-US"/>
              <a:pPr>
                <a:defRPr/>
              </a:pPr>
              <a:t>02/23/2021</a:t>
            </a:fld>
            <a:endParaRPr lang="en-US" dirty="0"/>
          </a:p>
        </p:txBody>
      </p:sp>
      <p:sp>
        <p:nvSpPr>
          <p:cNvPr id="4" name="Slide Image Placeholder 3">
            <a:extLst>
              <a:ext uri="{FF2B5EF4-FFF2-40B4-BE49-F238E27FC236}">
                <a16:creationId xmlns:a16="http://schemas.microsoft.com/office/drawing/2014/main" id="{904167FC-7378-4AED-B8C1-FDFD76EB9525}"/>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14A91577-AB65-4AE9-A8B2-83DE480D076C}"/>
              </a:ext>
            </a:extLst>
          </p:cNvPr>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AE06CA4-1E8C-4DC2-8BB1-F46661DB0278}"/>
              </a:ext>
            </a:extLst>
          </p:cNvPr>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01CB00E6-1A9A-4C6F-8B1C-7DD61215631D}"/>
              </a:ext>
            </a:extLst>
          </p:cNvPr>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cs typeface="+mn-cs"/>
              </a:defRPr>
            </a:lvl1pPr>
          </a:lstStyle>
          <a:p>
            <a:pPr>
              <a:defRPr/>
            </a:pPr>
            <a:fld id="{CC670067-928E-4EEA-8379-B24EC61C40B4}" type="slidenum">
              <a:rPr lang="en-US"/>
              <a:pPr>
                <a:defRPr/>
              </a:pPr>
              <a:t>‹#›</a:t>
            </a:fld>
            <a:endParaRPr lang="en-US" dirty="0"/>
          </a:p>
        </p:txBody>
      </p:sp>
    </p:spTree>
    <p:extLst>
      <p:ext uri="{BB962C8B-B14F-4D97-AF65-F5344CB8AC3E}">
        <p14:creationId xmlns:p14="http://schemas.microsoft.com/office/powerpoint/2010/main" val="669592297"/>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95088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44318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775123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40377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26156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53563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9543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5075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411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88701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46730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693094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921761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923812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745825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756830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930434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1216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00890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589145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497150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97352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664307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826610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712573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777470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938892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31532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53342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1525634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38634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64983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3198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526325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196133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66B196-9686-446B-80C0-6EA8D56DD063}" type="slidenum">
              <a:rPr lang="en-US" smtClean="0"/>
              <a:pPr>
                <a:defRPr/>
              </a:pPr>
              <a:t>45</a:t>
            </a:fld>
            <a:endParaRPr lang="en-US" dirty="0"/>
          </a:p>
        </p:txBody>
      </p:sp>
    </p:spTree>
    <p:extLst>
      <p:ext uri="{BB962C8B-B14F-4D97-AF65-F5344CB8AC3E}">
        <p14:creationId xmlns:p14="http://schemas.microsoft.com/office/powerpoint/2010/main" val="1156395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37220" name="Slide Number Placeholder 3">
            <a:extLst>
              <a:ext uri="{FF2B5EF4-FFF2-40B4-BE49-F238E27FC236}">
                <a16:creationId xmlns:a16="http://schemas.microsoft.com/office/drawing/2014/main" id="{FA0E2345-FC94-4F2E-87EA-338E5EF7CE6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57066" indent="-291179">
              <a:defRPr>
                <a:solidFill>
                  <a:schemeClr val="tx1"/>
                </a:solidFill>
                <a:latin typeface="Constantia" panose="02030602050306030303" pitchFamily="18" charset="0"/>
              </a:defRPr>
            </a:lvl2pPr>
            <a:lvl3pPr marL="1164717" indent="-232943">
              <a:defRPr>
                <a:solidFill>
                  <a:schemeClr val="tx1"/>
                </a:solidFill>
                <a:latin typeface="Constantia" panose="02030602050306030303" pitchFamily="18" charset="0"/>
              </a:defRPr>
            </a:lvl3pPr>
            <a:lvl4pPr marL="1630604" indent="-232943">
              <a:defRPr>
                <a:solidFill>
                  <a:schemeClr val="tx1"/>
                </a:solidFill>
                <a:latin typeface="Constantia" panose="02030602050306030303" pitchFamily="18" charset="0"/>
              </a:defRPr>
            </a:lvl4pPr>
            <a:lvl5pPr marL="2096491" indent="-232943">
              <a:defRPr>
                <a:solidFill>
                  <a:schemeClr val="tx1"/>
                </a:solidFill>
                <a:latin typeface="Constantia" panose="02030602050306030303" pitchFamily="18" charset="0"/>
              </a:defRPr>
            </a:lvl5pPr>
            <a:lvl6pPr marL="2562377" indent="-232943" eaLnBrk="0" fontAlgn="base" hangingPunct="0">
              <a:spcBef>
                <a:spcPct val="0"/>
              </a:spcBef>
              <a:spcAft>
                <a:spcPct val="0"/>
              </a:spcAft>
              <a:defRPr>
                <a:solidFill>
                  <a:schemeClr val="tx1"/>
                </a:solidFill>
                <a:latin typeface="Constantia" panose="02030602050306030303" pitchFamily="18" charset="0"/>
              </a:defRPr>
            </a:lvl6pPr>
            <a:lvl7pPr marL="3028264" indent="-232943" eaLnBrk="0" fontAlgn="base" hangingPunct="0">
              <a:spcBef>
                <a:spcPct val="0"/>
              </a:spcBef>
              <a:spcAft>
                <a:spcPct val="0"/>
              </a:spcAft>
              <a:defRPr>
                <a:solidFill>
                  <a:schemeClr val="tx1"/>
                </a:solidFill>
                <a:latin typeface="Constantia" panose="02030602050306030303" pitchFamily="18" charset="0"/>
              </a:defRPr>
            </a:lvl7pPr>
            <a:lvl8pPr marL="3494151" indent="-232943" eaLnBrk="0" fontAlgn="base" hangingPunct="0">
              <a:spcBef>
                <a:spcPct val="0"/>
              </a:spcBef>
              <a:spcAft>
                <a:spcPct val="0"/>
              </a:spcAft>
              <a:defRPr>
                <a:solidFill>
                  <a:schemeClr val="tx1"/>
                </a:solidFill>
                <a:latin typeface="Constantia" panose="02030602050306030303" pitchFamily="18" charset="0"/>
              </a:defRPr>
            </a:lvl8pPr>
            <a:lvl9pPr marL="3960038" indent="-232943" eaLnBrk="0" fontAlgn="base" hangingPunct="0">
              <a:spcBef>
                <a:spcPct val="0"/>
              </a:spcBef>
              <a:spcAft>
                <a:spcPct val="0"/>
              </a:spcAft>
              <a:defRPr>
                <a:solidFill>
                  <a:schemeClr val="tx1"/>
                </a:solidFill>
                <a:latin typeface="Constantia" panose="02030602050306030303" pitchFamily="18" charset="0"/>
              </a:defRPr>
            </a:lvl9pPr>
          </a:lstStyle>
          <a:p>
            <a:pPr>
              <a:defRPr/>
            </a:pPr>
            <a:fld id="{7E11262F-19C3-4D1B-8825-02401566426B}" type="slidenum">
              <a:rPr lang="en-US" altLang="en-US" smtClean="0">
                <a:latin typeface="Calibri" panose="020F0502020204030204" pitchFamily="34" charset="0"/>
              </a:rPr>
              <a:pPr>
                <a:defRPr/>
              </a:pPr>
              <a:t>46</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54034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41055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32955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578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54776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solidFill>
                <a:srgbClr val="FF0000"/>
              </a:solidFill>
            </a:endParaRPr>
          </a:p>
        </p:txBody>
      </p:sp>
      <p:sp>
        <p:nvSpPr>
          <p:cNvPr id="43012" name="Slide Number Placeholder 3">
            <a:extLst>
              <a:ext uri="{FF2B5EF4-FFF2-40B4-BE49-F238E27FC236}">
                <a16:creationId xmlns:a16="http://schemas.microsoft.com/office/drawing/2014/main" id="{90F0E80E-50FE-4976-8D34-77E014FB0C8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defRPr/>
            </a:pPr>
            <a:fld id="{87BCA501-D7AF-4E86-9357-32EFCC691FA7}" type="slidenum">
              <a:rPr lang="en-US" altLang="en-US" smtClean="0"/>
              <a:pPr>
                <a:spcBef>
                  <a:spcPct val="0"/>
                </a:spcBef>
                <a:defRPr/>
              </a:pPr>
              <a:t>8</a:t>
            </a:fld>
            <a:endParaRPr lang="en-US" altLang="en-US" dirty="0"/>
          </a:p>
        </p:txBody>
      </p:sp>
    </p:spTree>
    <p:extLst>
      <p:ext uri="{BB962C8B-B14F-4D97-AF65-F5344CB8AC3E}">
        <p14:creationId xmlns:p14="http://schemas.microsoft.com/office/powerpoint/2010/main" val="152044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819813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MS title1">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2438400"/>
            <a:ext cx="56229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35F66F6F-DBBC-4BC5-9554-F103A9672B9E}" type="slidenum">
              <a:rPr lang="en-US"/>
              <a:pPr>
                <a:defRPr/>
              </a:pPr>
              <a:t>‹#›</a:t>
            </a:fld>
            <a:endParaRPr lang="en-US" dirty="0"/>
          </a:p>
        </p:txBody>
      </p:sp>
    </p:spTree>
    <p:extLst>
      <p:ext uri="{BB962C8B-B14F-4D97-AF65-F5344CB8AC3E}">
        <p14:creationId xmlns:p14="http://schemas.microsoft.com/office/powerpoint/2010/main" val="245855850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MS title6">
    <p:spTree>
      <p:nvGrpSpPr>
        <p:cNvPr id="1" name=""/>
        <p:cNvGrpSpPr/>
        <p:nvPr/>
      </p:nvGrpSpPr>
      <p:grpSpPr>
        <a:xfrm>
          <a:off x="0" y="0"/>
          <a:ext cx="0" cy="0"/>
          <a:chOff x="0" y="0"/>
          <a:chExt cx="0" cy="0"/>
        </a:xfrm>
      </p:grpSpPr>
      <p:sp>
        <p:nvSpPr>
          <p:cNvPr id="5" name="TextBox 4">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9"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49530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0"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D3D47348-0D02-4088-B86E-289ADB1F34BC}" type="slidenum">
              <a:rPr lang="en-US"/>
              <a:pPr>
                <a:defRPr/>
              </a:pPr>
              <a:t>‹#›</a:t>
            </a:fld>
            <a:endParaRPr lang="en-US" dirty="0"/>
          </a:p>
        </p:txBody>
      </p:sp>
    </p:spTree>
    <p:extLst>
      <p:ext uri="{BB962C8B-B14F-4D97-AF65-F5344CB8AC3E}">
        <p14:creationId xmlns:p14="http://schemas.microsoft.com/office/powerpoint/2010/main" val="1293627948"/>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9187327"/>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a:t>Click to edit Master title style</a:t>
            </a:r>
            <a:endParaRPr lang="en-US" dirty="0"/>
          </a:p>
        </p:txBody>
      </p:sp>
      <p:sp>
        <p:nvSpPr>
          <p:cNvPr id="4" name="Slide Number Placeholder 5">
            <a:extLst/>
          </p:cNvPr>
          <p:cNvSpPr>
            <a:spLocks noGrp="1"/>
          </p:cNvSpPr>
          <p:nvPr>
            <p:ph type="sldNum" sz="quarter" idx="10"/>
          </p:nvPr>
        </p:nvSpPr>
        <p:spPr>
          <a:xfrm>
            <a:off x="6553200" y="6356350"/>
            <a:ext cx="2133600" cy="365125"/>
          </a:xfrm>
        </p:spPr>
        <p:txBody>
          <a:bodyPr/>
          <a:lstStyle>
            <a:lvl1pPr algn="r">
              <a:defRPr sz="1200">
                <a:solidFill>
                  <a:schemeClr val="tx1">
                    <a:tint val="75000"/>
                  </a:schemeClr>
                </a:solidFill>
              </a:defRPr>
            </a:lvl1pPr>
          </a:lstStyle>
          <a:p>
            <a:pPr>
              <a:defRPr/>
            </a:pPr>
            <a:fld id="{E1A83039-40D3-473D-A443-0DA27FBE07FE}" type="slidenum">
              <a:rPr lang="en-US"/>
              <a:pPr>
                <a:defRPr/>
              </a:pPr>
              <a:t>‹#›</a:t>
            </a:fld>
            <a:endParaRPr lang="en-US" dirty="0"/>
          </a:p>
        </p:txBody>
      </p:sp>
    </p:spTree>
    <p:extLst>
      <p:ext uri="{BB962C8B-B14F-4D97-AF65-F5344CB8AC3E}">
        <p14:creationId xmlns:p14="http://schemas.microsoft.com/office/powerpoint/2010/main" val="277323127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rtlCol="0">
            <a:noAutofit/>
          </a:bodyPr>
          <a:lstStyle/>
          <a:p>
            <a:r>
              <a:rPr lang="en-US"/>
              <a:t>Click to edit Master title style</a:t>
            </a:r>
            <a:endParaRPr lang="en-US" dirty="0"/>
          </a:p>
        </p:txBody>
      </p:sp>
      <p:sp>
        <p:nvSpPr>
          <p:cNvPr id="4" name="Slide Number Placeholder 5">
            <a:extLst/>
          </p:cNvPr>
          <p:cNvSpPr>
            <a:spLocks noGrp="1"/>
          </p:cNvSpPr>
          <p:nvPr>
            <p:ph type="sldNum" sz="quarter" idx="10"/>
          </p:nvPr>
        </p:nvSpPr>
        <p:spPr>
          <a:xfrm>
            <a:off x="6553200" y="6356350"/>
            <a:ext cx="2133600" cy="365125"/>
          </a:xfrm>
        </p:spPr>
        <p:txBody>
          <a:bodyPr/>
          <a:lstStyle>
            <a:lvl1pPr algn="r">
              <a:defRPr sz="1200">
                <a:solidFill>
                  <a:schemeClr val="tx1">
                    <a:tint val="75000"/>
                  </a:schemeClr>
                </a:solidFill>
              </a:defRPr>
            </a:lvl1pPr>
          </a:lstStyle>
          <a:p>
            <a:pPr>
              <a:defRPr/>
            </a:pPr>
            <a:fld id="{512A4606-6B32-4B89-9589-1ADA5A9C5262}" type="slidenum">
              <a:rPr lang="en-US"/>
              <a:pPr>
                <a:defRPr/>
              </a:pPr>
              <a:t>‹#›</a:t>
            </a:fld>
            <a:endParaRPr lang="en-US" dirty="0"/>
          </a:p>
        </p:txBody>
      </p:sp>
    </p:spTree>
    <p:extLst>
      <p:ext uri="{BB962C8B-B14F-4D97-AF65-F5344CB8AC3E}">
        <p14:creationId xmlns:p14="http://schemas.microsoft.com/office/powerpoint/2010/main" val="1569899635"/>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1727200"/>
            <a:ext cx="8229600" cy="2673350"/>
          </a:xfrm>
        </p:spPr>
        <p:txBody>
          <a:bodyPr/>
          <a:lstStyle>
            <a:lvl1pPr>
              <a:defRPr sz="25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200">
                <a:solidFill>
                  <a:schemeClr val="tx2"/>
                </a:solidFill>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p:cNvPr>
          <p:cNvSpPr>
            <a:spLocks noGrp="1"/>
          </p:cNvSpPr>
          <p:nvPr>
            <p:ph type="dt" sz="half" idx="10"/>
          </p:nvPr>
        </p:nvSpPr>
        <p:spPr/>
        <p:txBody>
          <a:bodyPr/>
          <a:lstStyle>
            <a:lvl1pPr eaLnBrk="1" fontAlgn="auto" hangingPunct="1">
              <a:spcBef>
                <a:spcPts val="0"/>
              </a:spcBef>
              <a:spcAft>
                <a:spcPts val="0"/>
              </a:spcAft>
              <a:defRPr>
                <a:latin typeface="+mn-lt"/>
              </a:defRPr>
            </a:lvl1pPr>
          </a:lstStyle>
          <a:p>
            <a:pPr>
              <a:defRPr/>
            </a:pPr>
            <a:r>
              <a:rPr lang="en-US" dirty="0"/>
              <a:t>10/5/2012</a:t>
            </a:r>
          </a:p>
        </p:txBody>
      </p:sp>
      <p:sp>
        <p:nvSpPr>
          <p:cNvPr id="5" name="Footer Placeholder 4">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Arial" charset="0"/>
              </a:defRPr>
            </a:lvl1pPr>
          </a:lstStyle>
          <a:p>
            <a:pPr>
              <a:defRPr/>
            </a:pPr>
            <a:endParaRPr lang="en-US" dirty="0"/>
          </a:p>
        </p:txBody>
      </p:sp>
      <p:sp>
        <p:nvSpPr>
          <p:cNvPr id="6" name="Slide Number Placeholder 5">
            <a:extLst/>
          </p:cNvPr>
          <p:cNvSpPr>
            <a:spLocks noGrp="1"/>
          </p:cNvSpPr>
          <p:nvPr>
            <p:ph type="sldNum" sz="quarter" idx="12"/>
          </p:nvPr>
        </p:nvSpPr>
        <p:spPr>
          <a:xfrm>
            <a:off x="6897688" y="6359525"/>
            <a:ext cx="2133600" cy="365125"/>
          </a:xfrm>
        </p:spPr>
        <p:txBody>
          <a:bodyPr/>
          <a:lstStyle>
            <a:lvl1pPr>
              <a:defRPr>
                <a:solidFill>
                  <a:schemeClr val="tx1"/>
                </a:solidFill>
              </a:defRPr>
            </a:lvl1pPr>
          </a:lstStyle>
          <a:p>
            <a:pPr>
              <a:defRPr/>
            </a:pPr>
            <a:fld id="{A0F9076D-65B0-4987-85FA-E40DD0C27052}" type="slidenum">
              <a:rPr lang="en-US" altLang="en-US"/>
              <a:pPr>
                <a:defRPr/>
              </a:pPr>
              <a:t>‹#›</a:t>
            </a:fld>
            <a:endParaRPr lang="en-US" altLang="en-US" dirty="0"/>
          </a:p>
        </p:txBody>
      </p:sp>
    </p:spTree>
    <p:extLst>
      <p:ext uri="{BB962C8B-B14F-4D97-AF65-F5344CB8AC3E}">
        <p14:creationId xmlns:p14="http://schemas.microsoft.com/office/powerpoint/2010/main" val="4014840248"/>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p:cNvPr>
          <p:cNvSpPr>
            <a:spLocks noGrp="1"/>
          </p:cNvSpPr>
          <p:nvPr>
            <p:ph type="sldNum" sz="quarter" idx="12"/>
          </p:nvPr>
        </p:nvSpPr>
        <p:spPr/>
        <p:txBody>
          <a:bodyPr/>
          <a:lstStyle>
            <a:lvl1pPr>
              <a:defRPr/>
            </a:lvl1pPr>
          </a:lstStyle>
          <a:p>
            <a:pPr>
              <a:defRPr/>
            </a:pPr>
            <a:fld id="{C64F5573-F0B1-40FA-88B1-1D5AAF1CF127}" type="slidenum">
              <a:rPr lang="en-US"/>
              <a:pPr>
                <a:defRPr/>
              </a:pPr>
              <a:t>‹#›</a:t>
            </a:fld>
            <a:endParaRPr lang="en-US" dirty="0"/>
          </a:p>
        </p:txBody>
      </p:sp>
    </p:spTree>
    <p:extLst>
      <p:ext uri="{BB962C8B-B14F-4D97-AF65-F5344CB8AC3E}">
        <p14:creationId xmlns:p14="http://schemas.microsoft.com/office/powerpoint/2010/main" val="1645803094"/>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p:cNvPr>
          <p:cNvSpPr>
            <a:spLocks noGrp="1"/>
          </p:cNvSpPr>
          <p:nvPr>
            <p:ph type="sldNum" sz="quarter" idx="12"/>
          </p:nvPr>
        </p:nvSpPr>
        <p:spPr/>
        <p:txBody>
          <a:bodyPr/>
          <a:lstStyle>
            <a:lvl1pPr>
              <a:defRPr/>
            </a:lvl1pPr>
          </a:lstStyle>
          <a:p>
            <a:pPr>
              <a:defRPr/>
            </a:pPr>
            <a:fld id="{C09A1AF0-CFE5-4C13-B8EE-A6CB15D19478}" type="slidenum">
              <a:rPr lang="en-US"/>
              <a:pPr>
                <a:defRPr/>
              </a:pPr>
              <a:t>‹#›</a:t>
            </a:fld>
            <a:endParaRPr lang="en-US" dirty="0"/>
          </a:p>
        </p:txBody>
      </p:sp>
    </p:spTree>
    <p:extLst>
      <p:ext uri="{BB962C8B-B14F-4D97-AF65-F5344CB8AC3E}">
        <p14:creationId xmlns:p14="http://schemas.microsoft.com/office/powerpoint/2010/main" val="955385376"/>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p:cNvPr>
          <p:cNvSpPr>
            <a:spLocks noGrp="1"/>
          </p:cNvSpPr>
          <p:nvPr>
            <p:ph type="sldNum" sz="quarter" idx="12"/>
          </p:nvPr>
        </p:nvSpPr>
        <p:spPr/>
        <p:txBody>
          <a:bodyPr/>
          <a:lstStyle>
            <a:lvl1pPr>
              <a:defRPr/>
            </a:lvl1pPr>
          </a:lstStyle>
          <a:p>
            <a:pPr>
              <a:defRPr/>
            </a:pPr>
            <a:fld id="{4492A3C3-CF5A-4602-8F9B-14026B41E6E7}" type="slidenum">
              <a:rPr lang="en-US"/>
              <a:pPr>
                <a:defRPr/>
              </a:pPr>
              <a:t>‹#›</a:t>
            </a:fld>
            <a:endParaRPr lang="en-US" dirty="0"/>
          </a:p>
        </p:txBody>
      </p:sp>
    </p:spTree>
    <p:extLst>
      <p:ext uri="{BB962C8B-B14F-4D97-AF65-F5344CB8AC3E}">
        <p14:creationId xmlns:p14="http://schemas.microsoft.com/office/powerpoint/2010/main" val="4095947529"/>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p:cNvPr>
          <p:cNvSpPr>
            <a:spLocks noGrp="1"/>
          </p:cNvSpPr>
          <p:nvPr>
            <p:ph type="sldNum" sz="quarter" idx="12"/>
          </p:nvPr>
        </p:nvSpPr>
        <p:spPr/>
        <p:txBody>
          <a:bodyPr/>
          <a:lstStyle>
            <a:lvl1pPr>
              <a:defRPr/>
            </a:lvl1pPr>
          </a:lstStyle>
          <a:p>
            <a:pPr>
              <a:defRPr/>
            </a:pPr>
            <a:fld id="{F0433F8E-173D-4422-9095-B7465711392B}" type="slidenum">
              <a:rPr lang="en-US"/>
              <a:pPr>
                <a:defRPr/>
              </a:pPr>
              <a:t>‹#›</a:t>
            </a:fld>
            <a:endParaRPr lang="en-US" dirty="0"/>
          </a:p>
        </p:txBody>
      </p:sp>
    </p:spTree>
    <p:extLst>
      <p:ext uri="{BB962C8B-B14F-4D97-AF65-F5344CB8AC3E}">
        <p14:creationId xmlns:p14="http://schemas.microsoft.com/office/powerpoint/2010/main" val="406148420"/>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p:cNvPr>
          <p:cNvSpPr>
            <a:spLocks noGrp="1"/>
          </p:cNvSpPr>
          <p:nvPr>
            <p:ph type="sldNum" sz="quarter" idx="12"/>
          </p:nvPr>
        </p:nvSpPr>
        <p:spPr/>
        <p:txBody>
          <a:bodyPr/>
          <a:lstStyle>
            <a:lvl1pPr>
              <a:defRPr/>
            </a:lvl1pPr>
          </a:lstStyle>
          <a:p>
            <a:pPr>
              <a:defRPr/>
            </a:pPr>
            <a:fld id="{15778028-C981-4F4C-A032-34F42F99C253}" type="slidenum">
              <a:rPr lang="en-US"/>
              <a:pPr>
                <a:defRPr/>
              </a:pPr>
              <a:t>‹#›</a:t>
            </a:fld>
            <a:endParaRPr lang="en-US" dirty="0"/>
          </a:p>
        </p:txBody>
      </p:sp>
    </p:spTree>
    <p:extLst>
      <p:ext uri="{BB962C8B-B14F-4D97-AF65-F5344CB8AC3E}">
        <p14:creationId xmlns:p14="http://schemas.microsoft.com/office/powerpoint/2010/main" val="390834769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MS title1">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56388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EF5327B4-3EB3-4552-B6AC-78376A2F1E60}" type="slidenum">
              <a:rPr lang="en-US"/>
              <a:pPr>
                <a:defRPr/>
              </a:pPr>
              <a:t>‹#›</a:t>
            </a:fld>
            <a:endParaRPr lang="en-US" dirty="0"/>
          </a:p>
        </p:txBody>
      </p:sp>
    </p:spTree>
    <p:extLst>
      <p:ext uri="{BB962C8B-B14F-4D97-AF65-F5344CB8AC3E}">
        <p14:creationId xmlns:p14="http://schemas.microsoft.com/office/powerpoint/2010/main" val="16138428"/>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p:cNvPr>
          <p:cNvSpPr>
            <a:spLocks noGrp="1"/>
          </p:cNvSpPr>
          <p:nvPr>
            <p:ph type="sldNum" sz="quarter" idx="12"/>
          </p:nvPr>
        </p:nvSpPr>
        <p:spPr/>
        <p:txBody>
          <a:bodyPr/>
          <a:lstStyle>
            <a:lvl1pPr>
              <a:defRPr/>
            </a:lvl1pPr>
          </a:lstStyle>
          <a:p>
            <a:pPr>
              <a:defRPr/>
            </a:pPr>
            <a:fld id="{1BD77CE7-3672-4BA1-B02F-DFB345877D51}" type="slidenum">
              <a:rPr lang="en-US"/>
              <a:pPr>
                <a:defRPr/>
              </a:pPr>
              <a:t>‹#›</a:t>
            </a:fld>
            <a:endParaRPr lang="en-US" dirty="0"/>
          </a:p>
        </p:txBody>
      </p:sp>
    </p:spTree>
    <p:extLst>
      <p:ext uri="{BB962C8B-B14F-4D97-AF65-F5344CB8AC3E}">
        <p14:creationId xmlns:p14="http://schemas.microsoft.com/office/powerpoint/2010/main" val="4106803144"/>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p:cNvPr>
          <p:cNvSpPr>
            <a:spLocks noGrp="1"/>
          </p:cNvSpPr>
          <p:nvPr>
            <p:ph type="sldNum" sz="quarter" idx="12"/>
          </p:nvPr>
        </p:nvSpPr>
        <p:spPr/>
        <p:txBody>
          <a:bodyPr/>
          <a:lstStyle>
            <a:lvl1pPr>
              <a:defRPr/>
            </a:lvl1pPr>
          </a:lstStyle>
          <a:p>
            <a:pPr>
              <a:defRPr/>
            </a:pPr>
            <a:fld id="{D3DCCD86-E4A8-4C62-BD91-8E1CBE3B3F87}" type="slidenum">
              <a:rPr lang="en-US"/>
              <a:pPr>
                <a:defRPr/>
              </a:pPr>
              <a:t>‹#›</a:t>
            </a:fld>
            <a:endParaRPr lang="en-US" dirty="0"/>
          </a:p>
        </p:txBody>
      </p:sp>
    </p:spTree>
    <p:extLst>
      <p:ext uri="{BB962C8B-B14F-4D97-AF65-F5344CB8AC3E}">
        <p14:creationId xmlns:p14="http://schemas.microsoft.com/office/powerpoint/2010/main" val="1621917283"/>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p:cNvPr>
          <p:cNvSpPr>
            <a:spLocks noGrp="1"/>
          </p:cNvSpPr>
          <p:nvPr>
            <p:ph type="sldNum" sz="quarter" idx="12"/>
          </p:nvPr>
        </p:nvSpPr>
        <p:spPr/>
        <p:txBody>
          <a:bodyPr/>
          <a:lstStyle>
            <a:lvl1pPr>
              <a:defRPr/>
            </a:lvl1pPr>
          </a:lstStyle>
          <a:p>
            <a:pPr>
              <a:defRPr/>
            </a:pPr>
            <a:fld id="{D70EF016-A723-41D1-91BB-F7F61CC4C804}" type="slidenum">
              <a:rPr lang="en-US"/>
              <a:pPr>
                <a:defRPr/>
              </a:pPr>
              <a:t>‹#›</a:t>
            </a:fld>
            <a:endParaRPr lang="en-US" dirty="0"/>
          </a:p>
        </p:txBody>
      </p:sp>
    </p:spTree>
    <p:extLst>
      <p:ext uri="{BB962C8B-B14F-4D97-AF65-F5344CB8AC3E}">
        <p14:creationId xmlns:p14="http://schemas.microsoft.com/office/powerpoint/2010/main" val="3591595733"/>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p:cNvPr>
          <p:cNvSpPr>
            <a:spLocks noGrp="1"/>
          </p:cNvSpPr>
          <p:nvPr>
            <p:ph type="sldNum" sz="quarter" idx="12"/>
          </p:nvPr>
        </p:nvSpPr>
        <p:spPr/>
        <p:txBody>
          <a:bodyPr/>
          <a:lstStyle>
            <a:lvl1pPr>
              <a:defRPr/>
            </a:lvl1pPr>
          </a:lstStyle>
          <a:p>
            <a:pPr>
              <a:defRPr/>
            </a:pPr>
            <a:fld id="{73DEE80F-90C5-4365-87B0-C5F2A7093A8C}" type="slidenum">
              <a:rPr lang="en-US"/>
              <a:pPr>
                <a:defRPr/>
              </a:pPr>
              <a:t>‹#›</a:t>
            </a:fld>
            <a:endParaRPr lang="en-US" dirty="0"/>
          </a:p>
        </p:txBody>
      </p:sp>
    </p:spTree>
    <p:extLst>
      <p:ext uri="{BB962C8B-B14F-4D97-AF65-F5344CB8AC3E}">
        <p14:creationId xmlns:p14="http://schemas.microsoft.com/office/powerpoint/2010/main" val="118640651"/>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p:cNvPr>
          <p:cNvSpPr>
            <a:spLocks noGrp="1"/>
          </p:cNvSpPr>
          <p:nvPr>
            <p:ph type="sldNum" sz="quarter" idx="12"/>
          </p:nvPr>
        </p:nvSpPr>
        <p:spPr/>
        <p:txBody>
          <a:bodyPr/>
          <a:lstStyle>
            <a:lvl1pPr>
              <a:defRPr/>
            </a:lvl1pPr>
          </a:lstStyle>
          <a:p>
            <a:pPr>
              <a:defRPr/>
            </a:pPr>
            <a:fld id="{5BA0DD06-6235-462A-910C-1BBB0F362E9C}" type="slidenum">
              <a:rPr lang="en-US"/>
              <a:pPr>
                <a:defRPr/>
              </a:pPr>
              <a:t>‹#›</a:t>
            </a:fld>
            <a:endParaRPr lang="en-US" dirty="0"/>
          </a:p>
        </p:txBody>
      </p:sp>
    </p:spTree>
    <p:extLst>
      <p:ext uri="{BB962C8B-B14F-4D97-AF65-F5344CB8AC3E}">
        <p14:creationId xmlns:p14="http://schemas.microsoft.com/office/powerpoint/2010/main" val="3458550335"/>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p:cNvPr>
          <p:cNvSpPr>
            <a:spLocks noGrp="1"/>
          </p:cNvSpPr>
          <p:nvPr>
            <p:ph type="sldNum" sz="quarter" idx="12"/>
          </p:nvPr>
        </p:nvSpPr>
        <p:spPr/>
        <p:txBody>
          <a:bodyPr/>
          <a:lstStyle>
            <a:lvl1pPr>
              <a:defRPr/>
            </a:lvl1pPr>
          </a:lstStyle>
          <a:p>
            <a:pPr>
              <a:defRPr/>
            </a:pPr>
            <a:fld id="{012B8B8C-17ED-45CD-9525-1A398653AA42}" type="slidenum">
              <a:rPr lang="en-US"/>
              <a:pPr>
                <a:defRPr/>
              </a:pPr>
              <a:t>‹#›</a:t>
            </a:fld>
            <a:endParaRPr lang="en-US" dirty="0"/>
          </a:p>
        </p:txBody>
      </p:sp>
    </p:spTree>
    <p:extLst>
      <p:ext uri="{BB962C8B-B14F-4D97-AF65-F5344CB8AC3E}">
        <p14:creationId xmlns:p14="http://schemas.microsoft.com/office/powerpoint/2010/main" val="849554238"/>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p:cNvPr>
          <p:cNvSpPr>
            <a:spLocks noGrp="1"/>
          </p:cNvSpPr>
          <p:nvPr>
            <p:ph type="sldNum" sz="quarter" idx="12"/>
          </p:nvPr>
        </p:nvSpPr>
        <p:spPr/>
        <p:txBody>
          <a:bodyPr/>
          <a:lstStyle>
            <a:lvl1pPr>
              <a:defRPr/>
            </a:lvl1pPr>
          </a:lstStyle>
          <a:p>
            <a:pPr>
              <a:defRPr/>
            </a:pPr>
            <a:fld id="{14228975-FA71-48E1-9043-F5B84BE7E898}" type="slidenum">
              <a:rPr lang="en-US"/>
              <a:pPr>
                <a:defRPr/>
              </a:pPr>
              <a:t>‹#›</a:t>
            </a:fld>
            <a:endParaRPr lang="en-US" dirty="0"/>
          </a:p>
        </p:txBody>
      </p:sp>
    </p:spTree>
    <p:extLst>
      <p:ext uri="{BB962C8B-B14F-4D97-AF65-F5344CB8AC3E}">
        <p14:creationId xmlns:p14="http://schemas.microsoft.com/office/powerpoint/2010/main" val="1892173030"/>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MS title1">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8588"/>
            <a:ext cx="5867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668588"/>
            <a:ext cx="5867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3"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14"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F271A23A-91ED-4BC2-B878-ABDD62C54D13}" type="slidenum">
              <a:rPr lang="en-US"/>
              <a:pPr>
                <a:defRPr/>
              </a:pPr>
              <a:t>‹#›</a:t>
            </a:fld>
            <a:endParaRPr lang="en-US" dirty="0"/>
          </a:p>
        </p:txBody>
      </p:sp>
    </p:spTree>
    <p:extLst>
      <p:ext uri="{BB962C8B-B14F-4D97-AF65-F5344CB8AC3E}">
        <p14:creationId xmlns:p14="http://schemas.microsoft.com/office/powerpoint/2010/main" val="417226204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rsplayingcardlo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2514600"/>
            <a:ext cx="5616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p:nvPr>
        </p:nvSpPr>
        <p:spPr>
          <a:xfrm>
            <a:off x="5943600" y="3048000"/>
            <a:ext cx="2971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1" name="Text Placeholder 2"/>
          <p:cNvSpPr>
            <a:spLocks noGrp="1"/>
          </p:cNvSpPr>
          <p:nvPr>
            <p:ph type="body" sz="quarter" idx="1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9"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9A3796E3-D014-4F7B-A891-B84D6791DF5C}" type="slidenum">
              <a:rPr lang="en-US"/>
              <a:pPr>
                <a:defRPr/>
              </a:pPr>
              <a:t>‹#›</a:t>
            </a:fld>
            <a:endParaRPr lang="en-US" dirty="0"/>
          </a:p>
        </p:txBody>
      </p:sp>
    </p:spTree>
    <p:extLst>
      <p:ext uri="{BB962C8B-B14F-4D97-AF65-F5344CB8AC3E}">
        <p14:creationId xmlns:p14="http://schemas.microsoft.com/office/powerpoint/2010/main" val="94893263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MS title2">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6402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p:nvPr>
        </p:nvSpPr>
        <p:spPr>
          <a:xfrm>
            <a:off x="49530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41475D14-F88F-40E9-BB31-47D839781B84}" type="slidenum">
              <a:rPr lang="en-US"/>
              <a:pPr>
                <a:defRPr/>
              </a:pPr>
              <a:t>‹#›</a:t>
            </a:fld>
            <a:endParaRPr lang="en-US" dirty="0"/>
          </a:p>
        </p:txBody>
      </p:sp>
    </p:spTree>
    <p:extLst>
      <p:ext uri="{BB962C8B-B14F-4D97-AF65-F5344CB8AC3E}">
        <p14:creationId xmlns:p14="http://schemas.microsoft.com/office/powerpoint/2010/main" val="213392160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MS title3">
    <p:spTree>
      <p:nvGrpSpPr>
        <p:cNvPr id="1" name=""/>
        <p:cNvGrpSpPr/>
        <p:nvPr/>
      </p:nvGrpSpPr>
      <p:grpSpPr>
        <a:xfrm>
          <a:off x="0" y="0"/>
          <a:ext cx="0" cy="0"/>
          <a:chOff x="0" y="0"/>
          <a:chExt cx="0" cy="0"/>
        </a:xfrm>
      </p:grpSpPr>
      <p:pic>
        <p:nvPicPr>
          <p:cNvPr id="5" name="Picture 5" descr="tech.jpg"/>
          <p:cNvPicPr>
            <a:picLocks noChangeAspect="1"/>
          </p:cNvPicPr>
          <p:nvPr/>
        </p:nvPicPr>
        <p:blipFill>
          <a:blip r:embed="rId2">
            <a:extLst>
              <a:ext uri="{28A0092B-C50C-407E-A947-70E740481C1C}">
                <a14:useLocalDpi xmlns:a14="http://schemas.microsoft.com/office/drawing/2010/main" val="0"/>
              </a:ext>
            </a:extLst>
          </a:blip>
          <a:srcRect l="-30563" t="-2980"/>
          <a:stretch>
            <a:fillRect/>
          </a:stretch>
        </p:blipFill>
        <p:spPr bwMode="auto">
          <a:xfrm>
            <a:off x="-1600200" y="2379663"/>
            <a:ext cx="68072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4102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4102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4CE70688-DA86-445D-A92D-7DEF1657BD7C}" type="slidenum">
              <a:rPr lang="en-US"/>
              <a:pPr>
                <a:defRPr/>
              </a:pPr>
              <a:t>‹#›</a:t>
            </a:fld>
            <a:endParaRPr lang="en-US" dirty="0"/>
          </a:p>
        </p:txBody>
      </p:sp>
    </p:spTree>
    <p:extLst>
      <p:ext uri="{BB962C8B-B14F-4D97-AF65-F5344CB8AC3E}">
        <p14:creationId xmlns:p14="http://schemas.microsoft.com/office/powerpoint/2010/main" val="424745087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MS title4">
    <p:spTree>
      <p:nvGrpSpPr>
        <p:cNvPr id="1" name=""/>
        <p:cNvGrpSpPr/>
        <p:nvPr/>
      </p:nvGrpSpPr>
      <p:grpSpPr>
        <a:xfrm>
          <a:off x="0" y="0"/>
          <a:ext cx="0" cy="0"/>
          <a:chOff x="0" y="0"/>
          <a:chExt cx="0" cy="0"/>
        </a:xfrm>
      </p:grpSpPr>
      <p:sp>
        <p:nvSpPr>
          <p:cNvPr id="5" name="TextBox 4">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963863"/>
            <a:ext cx="5614987"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0"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4"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7" name="Text Placeholder 2"/>
          <p:cNvSpPr>
            <a:spLocks noGrp="1"/>
          </p:cNvSpPr>
          <p:nvPr>
            <p:ph type="body" sz="quarter" idx="11"/>
          </p:nvPr>
        </p:nvSpPr>
        <p:spPr>
          <a:xfrm>
            <a:off x="5562600" y="4191000"/>
            <a:ext cx="32766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1"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9D711E89-F43E-40A1-8FA3-38D3CD511DFE}" type="slidenum">
              <a:rPr lang="en-US"/>
              <a:pPr>
                <a:defRPr/>
              </a:pPr>
              <a:t>‹#›</a:t>
            </a:fld>
            <a:endParaRPr lang="en-US" dirty="0"/>
          </a:p>
        </p:txBody>
      </p:sp>
    </p:spTree>
    <p:extLst>
      <p:ext uri="{BB962C8B-B14F-4D97-AF65-F5344CB8AC3E}">
        <p14:creationId xmlns:p14="http://schemas.microsoft.com/office/powerpoint/2010/main" val="1304408823"/>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MS title5">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l="-967" t="1176" r="-182" b="3456"/>
          <a:stretch>
            <a:fillRect/>
          </a:stretch>
        </p:blipFill>
        <p:spPr bwMode="auto">
          <a:xfrm>
            <a:off x="-76200" y="2286000"/>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1">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11"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6850" y="228600"/>
            <a:ext cx="2652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p:nvPr>
        </p:nvSpPr>
        <p:spPr>
          <a:xfrm>
            <a:off x="5562600" y="3048000"/>
            <a:ext cx="32766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lvl="0"/>
            <a:r>
              <a:rPr lang="en-US"/>
              <a:t>Click to edit Master text styles</a:t>
            </a:r>
          </a:p>
          <a:p>
            <a:pPr lvl="1"/>
            <a:r>
              <a:rPr lang="en-US"/>
              <a:t>Second level</a:t>
            </a:r>
          </a:p>
        </p:txBody>
      </p:sp>
      <p:sp>
        <p:nvSpPr>
          <p:cNvPr id="13"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613BF25E-5AAC-446D-B815-3BDA29CE7871}" type="slidenum">
              <a:rPr lang="en-US"/>
              <a:pPr>
                <a:defRPr/>
              </a:pPr>
              <a:t>‹#›</a:t>
            </a:fld>
            <a:endParaRPr lang="en-US" dirty="0"/>
          </a:p>
        </p:txBody>
      </p:sp>
    </p:spTree>
    <p:extLst>
      <p:ext uri="{BB962C8B-B14F-4D97-AF65-F5344CB8AC3E}">
        <p14:creationId xmlns:p14="http://schemas.microsoft.com/office/powerpoint/2010/main" val="136306327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MS title6">
    <p:spTree>
      <p:nvGrpSpPr>
        <p:cNvPr id="1" name=""/>
        <p:cNvGrpSpPr/>
        <p:nvPr/>
      </p:nvGrpSpPr>
      <p:grpSpPr>
        <a:xfrm>
          <a:off x="0" y="0"/>
          <a:ext cx="0" cy="0"/>
          <a:chOff x="0" y="0"/>
          <a:chExt cx="0" cy="0"/>
        </a:xfrm>
      </p:grpSpPr>
      <p:sp>
        <p:nvSpPr>
          <p:cNvPr id="5" name="TextBox 4">
            <a:extLst/>
          </p:cNvPr>
          <p:cNvSpPr txBox="1">
            <a:spLocks noChangeArrowheads="1"/>
          </p:cNvSpPr>
          <p:nvPr/>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sp>
        <p:nvSpPr>
          <p:cNvPr id="6" name="TextBox 5">
            <a:extLst/>
          </p:cNvPr>
          <p:cNvSpPr txBox="1">
            <a:spLocks noChangeArrowheads="1"/>
          </p:cNvSpPr>
          <p:nvPr userDrawn="1"/>
        </p:nvSpPr>
        <p:spPr bwMode="auto">
          <a:xfrm>
            <a:off x="-1668463" y="49276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endParaRPr lang="en-US" dirty="0">
              <a:cs typeface="Arial" charset="0"/>
            </a:endParaRPr>
          </a:p>
        </p:txBody>
      </p:sp>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2133600"/>
            <a:ext cx="77358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14" name="Text Placeholder 2"/>
          <p:cNvSpPr>
            <a:spLocks noGrp="1"/>
          </p:cNvSpPr>
          <p:nvPr>
            <p:ph type="body" sz="quarter" idx="10"/>
          </p:nvPr>
        </p:nvSpPr>
        <p:spPr>
          <a:xfrm>
            <a:off x="304800" y="5029200"/>
            <a:ext cx="8534400" cy="7620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15" name="Text Placeholder 2"/>
          <p:cNvSpPr>
            <a:spLocks noGrp="1"/>
          </p:cNvSpPr>
          <p:nvPr>
            <p:ph type="body" sz="quarter" idx="11"/>
          </p:nvPr>
        </p:nvSpPr>
        <p:spPr>
          <a:xfrm>
            <a:off x="304800" y="5867400"/>
            <a:ext cx="8534400" cy="6858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8" name="Slide Number Placeholder 5">
            <a:extLst/>
          </p:cNvPr>
          <p:cNvSpPr>
            <a:spLocks noGrp="1"/>
          </p:cNvSpPr>
          <p:nvPr>
            <p:ph type="sldNum" sz="quarter" idx="12"/>
          </p:nvPr>
        </p:nvSpPr>
        <p:spPr>
          <a:xfrm>
            <a:off x="6553200" y="6356350"/>
            <a:ext cx="2133600" cy="365125"/>
          </a:xfrm>
        </p:spPr>
        <p:txBody>
          <a:bodyPr/>
          <a:lstStyle>
            <a:lvl1pPr algn="r">
              <a:defRPr sz="1200">
                <a:solidFill>
                  <a:schemeClr val="tx1">
                    <a:tint val="75000"/>
                  </a:schemeClr>
                </a:solidFill>
              </a:defRPr>
            </a:lvl1pPr>
          </a:lstStyle>
          <a:p>
            <a:pPr>
              <a:defRPr/>
            </a:pPr>
            <a:fld id="{0B386E9A-FAE7-49BD-97F8-7544312664E9}" type="slidenum">
              <a:rPr lang="en-US"/>
              <a:pPr>
                <a:defRPr/>
              </a:pPr>
              <a:t>‹#›</a:t>
            </a:fld>
            <a:endParaRPr lang="en-US" dirty="0"/>
          </a:p>
        </p:txBody>
      </p:sp>
    </p:spTree>
    <p:extLst>
      <p:ext uri="{BB962C8B-B14F-4D97-AF65-F5344CB8AC3E}">
        <p14:creationId xmlns:p14="http://schemas.microsoft.com/office/powerpoint/2010/main" val="321161470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8"/>
          <p:cNvSpPr>
            <a:spLocks noGrp="1"/>
          </p:cNvSpPr>
          <p:nvPr>
            <p:ph type="title"/>
          </p:nvPr>
        </p:nvSpPr>
        <p:spPr bwMode="auto">
          <a:xfrm>
            <a:off x="0" y="0"/>
            <a:ext cx="9144000" cy="1447800"/>
          </a:xfrm>
          <a:prstGeom prst="rect">
            <a:avLst/>
          </a:prstGeom>
          <a:solidFill>
            <a:srgbClr val="FFD004"/>
          </a:solidFill>
          <a:ln>
            <a:noFill/>
          </a:ln>
          <a:effectLst>
            <a:outerShdw dist="76200" dir="5639981" algn="tl" rotWithShape="0">
              <a:srgbClr val="084A9C"/>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Date Placeholder 7">
            <a:extLst>
              <a:ext uri="{FF2B5EF4-FFF2-40B4-BE49-F238E27FC236}">
                <a16:creationId xmlns:a16="http://schemas.microsoft.com/office/drawing/2014/main" id="{D0506B6F-EE56-4CE8-B84A-B200AB2AE69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10" name="Slide Number Placeholder 9">
            <a:extLst>
              <a:ext uri="{FF2B5EF4-FFF2-40B4-BE49-F238E27FC236}">
                <a16:creationId xmlns:a16="http://schemas.microsoft.com/office/drawing/2014/main" id="{977CC934-8B7B-4F72-98CF-F701562FE003}"/>
              </a:ext>
            </a:extLst>
          </p:cNvPr>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fld id="{D77287B9-6AB7-45E5-BC1B-FF00B31B962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Lst>
  <p:transition spd="slow">
    <p:cover/>
  </p:transition>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7C5F51-29EE-4F7A-BCB5-312CED04C58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a:extLst>
              <a:ext uri="{FF2B5EF4-FFF2-40B4-BE49-F238E27FC236}">
                <a16:creationId xmlns:a16="http://schemas.microsoft.com/office/drawing/2014/main" id="{3052B617-A668-496F-BF97-C0A4FF16633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73BBA8B7-3D87-48C8-8001-CD7B95834A87}"/>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A85CF5A0-ACCD-43C8-AC36-935F8685052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 id="2147484563" r:id="rId12"/>
  </p:sldLayoutIdLst>
  <p:transition spd="slow">
    <p:cover/>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cms.gov/PERM"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hyperlink" Target="mailto:Miranda.Gregory@cms.hhs.gov" TargetMode="External"/><Relationship Id="rId3" Type="http://schemas.openxmlformats.org/officeDocument/2006/relationships/hyperlink" Target="mailto:Kamini.Patel@cms.hhs.gov" TargetMode="External"/><Relationship Id="rId7" Type="http://schemas.openxmlformats.org/officeDocument/2006/relationships/hyperlink" Target="mailto:Danielle.Kochenour@cms.hhs.gov"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mailto:Nicholas.Bonomo@cms.hhs.gov" TargetMode="External"/><Relationship Id="rId5" Type="http://schemas.openxmlformats.org/officeDocument/2006/relationships/hyperlink" Target="mailto:Tasha.Trusty@cms.hhs.gov" TargetMode="External"/><Relationship Id="rId4" Type="http://schemas.openxmlformats.org/officeDocument/2006/relationships/hyperlink" Target="mailto:Tracy.Smith@cms.hhs.gov"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PERMSC.2020@lewin.com"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355725"/>
            <a:ext cx="9144000" cy="1066800"/>
          </a:xfrm>
        </p:spPr>
        <p:txBody>
          <a:bodyPr/>
          <a:lstStyle/>
          <a:p>
            <a:pPr eaLnBrk="1" hangingPunct="1"/>
            <a:r>
              <a:rPr lang="en-US" altLang="en-US" sz="4000" dirty="0">
                <a:latin typeface="Times New Roman" panose="02020603050405020304" pitchFamily="18" charset="0"/>
                <a:cs typeface="Times New Roman" panose="02020603050405020304" pitchFamily="18" charset="0"/>
              </a:rPr>
              <a:t>Payment Error Rate Measurement (PERM)</a:t>
            </a:r>
          </a:p>
        </p:txBody>
      </p:sp>
      <p:sp>
        <p:nvSpPr>
          <p:cNvPr id="16387" name="Text Placeholder 2">
            <a:extLst>
              <a:ext uri="{FF2B5EF4-FFF2-40B4-BE49-F238E27FC236}">
                <a16:creationId xmlns:a16="http://schemas.microsoft.com/office/drawing/2014/main" id="{0D77B58C-00B8-46EE-8362-32FCAB913D3C}"/>
              </a:ext>
            </a:extLst>
          </p:cNvPr>
          <p:cNvSpPr>
            <a:spLocks noGrp="1"/>
          </p:cNvSpPr>
          <p:nvPr>
            <p:ph type="body" sz="quarter" idx="10"/>
          </p:nvPr>
        </p:nvSpPr>
        <p:spPr>
          <a:xfrm>
            <a:off x="4953000" y="3048000"/>
            <a:ext cx="3657600" cy="1447800"/>
          </a:xfrm>
        </p:spPr>
        <p:txBody>
          <a:bodyPr>
            <a:noAutofit/>
          </a:bodyPr>
          <a:lstStyle/>
          <a:p>
            <a:pPr algn="ctr" eaLnBrk="1" hangingPunct="1">
              <a:buFont typeface="Arial" charset="0"/>
              <a:buNone/>
              <a:defRPr/>
            </a:pPr>
            <a:r>
              <a:rPr lang="en-US" sz="4000" dirty="0">
                <a:latin typeface="Times New Roman" panose="02020603050405020304" pitchFamily="18" charset="0"/>
                <a:cs typeface="Times New Roman" panose="02020603050405020304" pitchFamily="18" charset="0"/>
              </a:rPr>
              <a:t>RY </a:t>
            </a:r>
            <a:r>
              <a:rPr lang="en-US" sz="4000" dirty="0" smtClean="0">
                <a:latin typeface="Times New Roman" panose="02020603050405020304" pitchFamily="18" charset="0"/>
                <a:cs typeface="Times New Roman" panose="02020603050405020304" pitchFamily="18" charset="0"/>
              </a:rPr>
              <a:t>2020 </a:t>
            </a:r>
          </a:p>
          <a:p>
            <a:pPr algn="ctr" eaLnBrk="1" hangingPunct="1">
              <a:buFont typeface="Arial" charset="0"/>
              <a:buNone/>
              <a:defRPr/>
            </a:pPr>
            <a:r>
              <a:rPr lang="en-US" sz="4000" dirty="0" smtClean="0">
                <a:latin typeface="Times New Roman" panose="02020603050405020304" pitchFamily="18" charset="0"/>
                <a:cs typeface="Times New Roman" panose="02020603050405020304" pitchFamily="18" charset="0"/>
              </a:rPr>
              <a:t>Cycle 2 </a:t>
            </a:r>
          </a:p>
          <a:p>
            <a:pPr algn="ctr" eaLnBrk="1" hangingPunct="1">
              <a:buFont typeface="Arial" charset="0"/>
              <a:buNone/>
              <a:defRPr/>
            </a:pPr>
            <a:r>
              <a:rPr lang="en-US" sz="4000" dirty="0" smtClean="0">
                <a:latin typeface="Times New Roman" panose="02020603050405020304" pitchFamily="18" charset="0"/>
                <a:cs typeface="Times New Roman" panose="02020603050405020304" pitchFamily="18" charset="0"/>
              </a:rPr>
              <a:t>Kick-Off</a:t>
            </a:r>
            <a:endParaRPr lang="en-US" sz="4000" dirty="0">
              <a:latin typeface="Times New Roman" panose="02020603050405020304" pitchFamily="18" charset="0"/>
              <a:cs typeface="Times New Roman" panose="02020603050405020304" pitchFamily="18" charset="0"/>
            </a:endParaRPr>
          </a:p>
        </p:txBody>
      </p:sp>
      <p:sp>
        <p:nvSpPr>
          <p:cNvPr id="19460" name="Text Placeholder 6"/>
          <p:cNvSpPr>
            <a:spLocks noGrp="1"/>
          </p:cNvSpPr>
          <p:nvPr>
            <p:ph type="body" sz="quarter" idx="11"/>
          </p:nvPr>
        </p:nvSpPr>
        <p:spPr>
          <a:xfrm>
            <a:off x="4953000" y="5041607"/>
            <a:ext cx="3733800" cy="838200"/>
          </a:xfrm>
        </p:spPr>
        <p:txBody>
          <a:bodyPr/>
          <a:lstStyle/>
          <a:p>
            <a:pPr algn="ctr" fontAlgn="base">
              <a:spcAft>
                <a:spcPct val="0"/>
              </a:spcAft>
            </a:pPr>
            <a:r>
              <a:rPr lang="en-US" altLang="en-US" sz="2000" dirty="0">
                <a:solidFill>
                  <a:srgbClr val="FF0000"/>
                </a:solidFill>
                <a:latin typeface="Times New Roman" panose="02020603050405020304" pitchFamily="18" charset="0"/>
                <a:cs typeface="Times New Roman" panose="02020603050405020304" pitchFamily="18" charset="0"/>
              </a:rPr>
              <a:t/>
            </a:r>
            <a:br>
              <a:rPr lang="en-US" altLang="en-US" sz="2000" dirty="0">
                <a:solidFill>
                  <a:srgbClr val="FF0000"/>
                </a:solidFill>
                <a:latin typeface="Times New Roman" panose="02020603050405020304" pitchFamily="18" charset="0"/>
                <a:cs typeface="Times New Roman" panose="02020603050405020304" pitchFamily="18" charset="0"/>
              </a:rPr>
            </a:br>
            <a:r>
              <a:rPr lang="en-US" altLang="en-US" sz="2000" dirty="0" smtClean="0">
                <a:latin typeface="Times New Roman" panose="02020603050405020304" pitchFamily="18" charset="0"/>
                <a:cs typeface="Times New Roman" panose="02020603050405020304" pitchFamily="18" charset="0"/>
              </a:rPr>
              <a:t>May 3, 2018</a:t>
            </a:r>
            <a:endParaRPr lang="en-US" alt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FC805E7-9128-4FD2-9E79-82B5C3791E86}"/>
              </a:ext>
            </a:extLst>
          </p:cNvPr>
          <p:cNvSpPr>
            <a:spLocks noGrp="1"/>
          </p:cNvSpPr>
          <p:nvPr>
            <p:ph type="sldNum" sz="quarter" idx="12"/>
          </p:nvPr>
        </p:nvSpPr>
        <p:spPr/>
        <p:txBody>
          <a:bodyPr/>
          <a:lstStyle/>
          <a:p>
            <a:pPr>
              <a:defRPr/>
            </a:pPr>
            <a:fld id="{16EBF2F8-6ED3-4CE5-A76A-184E383CEFA7}" type="slidenum">
              <a:rPr lang="en-US"/>
              <a:pPr>
                <a:defRPr/>
              </a:pPr>
              <a:t>1</a:t>
            </a:fld>
            <a:endParaRPr lang="en-US" dirty="0"/>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C22424-5C33-4501-B41B-7461C0C8CBCE}"/>
              </a:ext>
            </a:extLst>
          </p:cNvPr>
          <p:cNvSpPr>
            <a:spLocks noGrp="1"/>
          </p:cNvSpPr>
          <p:nvPr>
            <p:ph idx="1"/>
          </p:nvPr>
        </p:nvSpPr>
        <p:spPr>
          <a:xfrm>
            <a:off x="152400" y="1547573"/>
            <a:ext cx="8534400" cy="5121275"/>
          </a:xfrm>
        </p:spPr>
        <p:txBody>
          <a:bodyPr rtlCol="0">
            <a:noAutofit/>
          </a:bodyPr>
          <a:lstStyle/>
          <a:p>
            <a:pPr>
              <a:buFont typeface="Arial" charset="0"/>
              <a:buChar char="•"/>
              <a:defRPr/>
            </a:pPr>
            <a:r>
              <a:rPr lang="en-US" altLang="en-US" sz="2400" dirty="0">
                <a:solidFill>
                  <a:srgbClr val="FF0000"/>
                </a:solidFill>
                <a:latin typeface="Times New Roman" pitchFamily="18" charset="0"/>
                <a:cs typeface="Times New Roman" pitchFamily="18" charset="0"/>
              </a:rPr>
              <a:t>**New** </a:t>
            </a:r>
            <a:r>
              <a:rPr lang="en-US" altLang="en-US" sz="2400" dirty="0">
                <a:latin typeface="Times New Roman" pitchFamily="18" charset="0"/>
                <a:cs typeface="Times New Roman" pitchFamily="18" charset="0"/>
              </a:rPr>
              <a:t>Revised Intake Meeting Process</a:t>
            </a:r>
          </a:p>
          <a:p>
            <a:pPr lvl="1">
              <a:defRPr/>
            </a:pPr>
            <a:r>
              <a:rPr lang="en-US" altLang="en-US" sz="1800" dirty="0">
                <a:solidFill>
                  <a:prstClr val="black"/>
                </a:solidFill>
                <a:latin typeface="Times New Roman" panose="02020603050405020304" pitchFamily="18" charset="0"/>
                <a:cs typeface="Times New Roman" panose="02020603050405020304" pitchFamily="18" charset="0"/>
              </a:rPr>
              <a:t>The SC will provide the state with responses to intake questions from the prior cycle and give states the opportunity to provide updates</a:t>
            </a:r>
          </a:p>
          <a:p>
            <a:pPr lvl="1">
              <a:defRPr/>
            </a:pPr>
            <a:r>
              <a:rPr lang="en-US" altLang="en-US" sz="1800" dirty="0">
                <a:solidFill>
                  <a:prstClr val="black"/>
                </a:solidFill>
                <a:latin typeface="Times New Roman" panose="02020603050405020304" pitchFamily="18" charset="0"/>
                <a:cs typeface="Times New Roman" panose="02020603050405020304" pitchFamily="18" charset="0"/>
              </a:rPr>
              <a:t>The SC will </a:t>
            </a:r>
            <a:r>
              <a:rPr lang="en-US" sz="1800" dirty="0">
                <a:solidFill>
                  <a:prstClr val="black"/>
                </a:solidFill>
                <a:latin typeface="Times New Roman" panose="02020603050405020304" pitchFamily="18" charset="0"/>
                <a:cs typeface="Times New Roman" panose="02020603050405020304" pitchFamily="18" charset="0"/>
              </a:rPr>
              <a:t>focus on questions about required data fields to be included in state submissions, formatting options, file layouts (planned to </a:t>
            </a:r>
            <a:r>
              <a:rPr lang="en-US" sz="1800" dirty="0">
                <a:latin typeface="Times New Roman" panose="02020603050405020304" pitchFamily="18" charset="0"/>
                <a:cs typeface="Times New Roman" panose="02020603050405020304" pitchFamily="18" charset="0"/>
              </a:rPr>
              <a:t>take place in late June/July)</a:t>
            </a:r>
          </a:p>
          <a:p>
            <a:pPr lvl="1">
              <a:defRPr/>
            </a:pPr>
            <a:r>
              <a:rPr lang="en-US" sz="1800" dirty="0">
                <a:solidFill>
                  <a:prstClr val="black"/>
                </a:solidFill>
                <a:latin typeface="Times New Roman" panose="02020603050405020304" pitchFamily="18" charset="0"/>
                <a:cs typeface="Times New Roman" panose="02020603050405020304" pitchFamily="18" charset="0"/>
              </a:rPr>
              <a:t>States will be required to submit file layouts mapping their data variables in state system(s) to variables requested for PERM prior to the data intake meeting</a:t>
            </a:r>
          </a:p>
          <a:p>
            <a:pPr lvl="1">
              <a:defRPr/>
            </a:pPr>
            <a:r>
              <a:rPr lang="en-US" sz="1800" dirty="0">
                <a:solidFill>
                  <a:prstClr val="black"/>
                </a:solidFill>
                <a:latin typeface="Times New Roman" panose="02020603050405020304" pitchFamily="18" charset="0"/>
                <a:cs typeface="Times New Roman" panose="02020603050405020304" pitchFamily="18" charset="0"/>
              </a:rPr>
              <a:t>The SC will review PERM requirements with the state data team</a:t>
            </a:r>
          </a:p>
          <a:p>
            <a:pPr lvl="2">
              <a:buFont typeface="Wingdings" panose="05000000000000000000" pitchFamily="2" charset="2"/>
              <a:buChar char="§"/>
              <a:defRPr/>
            </a:pPr>
            <a:r>
              <a:rPr lang="en-US" sz="1600" dirty="0">
                <a:solidFill>
                  <a:prstClr val="black"/>
                </a:solidFill>
                <a:latin typeface="Times New Roman" panose="02020603050405020304" pitchFamily="18" charset="0"/>
                <a:cs typeface="Times New Roman" panose="02020603050405020304" pitchFamily="18" charset="0"/>
              </a:rPr>
              <a:t>In depth review of state file layouts - variable by variable - to confirm correct data is mapped to required and proper fields</a:t>
            </a:r>
          </a:p>
          <a:p>
            <a:pPr lvl="2">
              <a:buFont typeface="Wingdings" panose="05000000000000000000" pitchFamily="2" charset="2"/>
              <a:buChar char="§"/>
              <a:defRPr/>
            </a:pPr>
            <a:r>
              <a:rPr lang="en-US" sz="1600" dirty="0">
                <a:solidFill>
                  <a:prstClr val="black"/>
                </a:solidFill>
                <a:latin typeface="Times New Roman" panose="02020603050405020304" pitchFamily="18" charset="0"/>
                <a:cs typeface="Times New Roman" panose="02020603050405020304" pitchFamily="18" charset="0"/>
              </a:rPr>
              <a:t>Note challenges/missing information from the state</a:t>
            </a:r>
          </a:p>
          <a:p>
            <a:pPr lvl="2">
              <a:buFont typeface="Wingdings" panose="05000000000000000000" pitchFamily="2" charset="2"/>
              <a:buChar char="§"/>
              <a:defRPr/>
            </a:pPr>
            <a:r>
              <a:rPr lang="en-US" sz="1600" dirty="0">
                <a:solidFill>
                  <a:prstClr val="black"/>
                </a:solidFill>
                <a:latin typeface="Times New Roman" panose="02020603050405020304" pitchFamily="18" charset="0"/>
                <a:cs typeface="Times New Roman" panose="02020603050405020304" pitchFamily="18" charset="0"/>
              </a:rPr>
              <a:t>Walk through any potential data merging issues with PERM+ states</a:t>
            </a:r>
          </a:p>
          <a:p>
            <a:pPr lvl="2">
              <a:buFont typeface="Wingdings" panose="05000000000000000000" pitchFamily="2" charset="2"/>
              <a:buChar char="§"/>
              <a:defRPr/>
            </a:pPr>
            <a:r>
              <a:rPr lang="en-US" sz="1600" dirty="0">
                <a:solidFill>
                  <a:prstClr val="black"/>
                </a:solidFill>
                <a:latin typeface="Times New Roman" panose="02020603050405020304" pitchFamily="18" charset="0"/>
                <a:cs typeface="Times New Roman" panose="02020603050405020304" pitchFamily="18" charset="0"/>
              </a:rPr>
              <a:t>Discuss header vs line data submission and payment levels</a:t>
            </a:r>
          </a:p>
          <a:p>
            <a:pPr lvl="2">
              <a:buFont typeface="Wingdings" panose="05000000000000000000" pitchFamily="2" charset="2"/>
              <a:buChar char="§"/>
              <a:defRPr/>
            </a:pPr>
            <a:r>
              <a:rPr lang="en-US" sz="1600" dirty="0">
                <a:solidFill>
                  <a:prstClr val="black"/>
                </a:solidFill>
                <a:latin typeface="Times New Roman" panose="02020603050405020304" pitchFamily="18" charset="0"/>
                <a:cs typeface="Times New Roman" panose="02020603050405020304" pitchFamily="18" charset="0"/>
              </a:rPr>
              <a:t>Address any PHI/PII concerns</a:t>
            </a:r>
          </a:p>
          <a:p>
            <a:pPr lvl="2">
              <a:buFont typeface="Wingdings" panose="05000000000000000000" pitchFamily="2" charset="2"/>
              <a:buChar char="§"/>
              <a:defRPr/>
            </a:pPr>
            <a:r>
              <a:rPr lang="en-US" sz="1600" dirty="0">
                <a:solidFill>
                  <a:prstClr val="black"/>
                </a:solidFill>
                <a:latin typeface="Times New Roman" panose="02020603050405020304" pitchFamily="18" charset="0"/>
                <a:cs typeface="Times New Roman" panose="02020603050405020304" pitchFamily="18" charset="0"/>
              </a:rPr>
              <a:t>Introduce PERM SFTP access, setting up credentials, security protocols</a:t>
            </a:r>
          </a:p>
        </p:txBody>
      </p:sp>
      <p:sp>
        <p:nvSpPr>
          <p:cNvPr id="29698" name="Title 11"/>
          <p:cNvSpPr>
            <a:spLocks noGrp="1"/>
          </p:cNvSpPr>
          <p:nvPr>
            <p:ph type="title"/>
          </p:nvPr>
        </p:nvSpPr>
        <p:spPr>
          <a:solidFill>
            <a:srgbClr val="FFD004"/>
          </a:solidFill>
          <a:effectLst>
            <a:outerShdw dist="76200" dir="5639981" algn="tl" rotWithShape="0">
              <a:srgbClr val="084A9C"/>
            </a:outerShdw>
          </a:effectLst>
        </p:spPr>
        <p:txBody>
          <a:bodyPr vert="horz" wrap="square" lIns="68580" tIns="34290" rIns="68580" bIns="34290" numCol="1" rtlCol="0" anchor="ctr" anchorCtr="0" compatLnSpc="1">
            <a:prstTxWarp prst="textNoShape">
              <a:avLst/>
            </a:prstTxWarp>
            <a:noAutofit/>
          </a:bodyPr>
          <a:lstStyle/>
          <a:p>
            <a:r>
              <a:rPr lang="en-US" altLang="en-US" dirty="0">
                <a:latin typeface="Times New Roman" panose="02020603050405020304" pitchFamily="18" charset="0"/>
                <a:cs typeface="Times New Roman" panose="02020603050405020304" pitchFamily="18" charset="0"/>
              </a:rPr>
              <a:t>SC: Claims Data Submission</a:t>
            </a:r>
          </a:p>
        </p:txBody>
      </p:sp>
      <p:sp>
        <p:nvSpPr>
          <p:cNvPr id="4" name="Slide Number Placeholder 3">
            <a:extLst>
              <a:ext uri="{FF2B5EF4-FFF2-40B4-BE49-F238E27FC236}">
                <a16:creationId xmlns:a16="http://schemas.microsoft.com/office/drawing/2014/main" id="{E820276A-4152-4EB9-953F-3A7EDCE3768F}"/>
              </a:ext>
            </a:extLst>
          </p:cNvPr>
          <p:cNvSpPr>
            <a:spLocks noGrp="1"/>
          </p:cNvSpPr>
          <p:nvPr>
            <p:ph type="sldNum" sz="quarter" idx="10"/>
          </p:nvPr>
        </p:nvSpPr>
        <p:spPr/>
        <p:txBody>
          <a:bodyPr/>
          <a:lstStyle/>
          <a:p>
            <a:pPr>
              <a:defRPr/>
            </a:pPr>
            <a:fld id="{58590880-10A9-4A17-9D80-45FC41DEDA45}" type="slidenum">
              <a:rPr lang="en-US"/>
              <a:pPr>
                <a:defRPr/>
              </a:pPr>
              <a:t>10</a:t>
            </a:fld>
            <a:endParaRPr lang="en-US" dirty="0"/>
          </a:p>
        </p:txBody>
      </p:sp>
    </p:spTree>
    <p:extLst>
      <p:ext uri="{BB962C8B-B14F-4D97-AF65-F5344CB8AC3E}">
        <p14:creationId xmlns:p14="http://schemas.microsoft.com/office/powerpoint/2010/main" val="181119023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304800" y="1625074"/>
            <a:ext cx="8534400" cy="5104607"/>
          </a:xfrm>
        </p:spPr>
        <p:txBody>
          <a:bodyPr/>
          <a:lstStyle/>
          <a:p>
            <a:pPr eaLnBrk="1" hangingPunct="1"/>
            <a:r>
              <a:rPr lang="en-US" altLang="en-US" sz="2000" dirty="0">
                <a:latin typeface="Times New Roman" panose="02020603050405020304" pitchFamily="18" charset="0"/>
                <a:cs typeface="Times New Roman" panose="02020603050405020304" pitchFamily="18" charset="0"/>
              </a:rPr>
              <a:t>CMS-64/21 Intake Meeting</a:t>
            </a:r>
          </a:p>
          <a:p>
            <a:pPr lvl="1">
              <a:defRPr/>
            </a:pPr>
            <a:r>
              <a:rPr lang="en-US" altLang="en-US" sz="2000" dirty="0">
                <a:solidFill>
                  <a:prstClr val="black"/>
                </a:solidFill>
                <a:latin typeface="Times New Roman" panose="02020603050405020304" pitchFamily="18" charset="0"/>
                <a:cs typeface="Times New Roman" panose="02020603050405020304" pitchFamily="18" charset="0"/>
              </a:rPr>
              <a:t>CMS-64/21 Intake Meetings will include the PERM contacts and the state’s financial staff (planned to take place in August/September)</a:t>
            </a:r>
          </a:p>
          <a:p>
            <a:pPr lvl="2">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Introduce the CMS-64/21 comparison and reconciliation process, as part of the PERM program</a:t>
            </a:r>
          </a:p>
          <a:p>
            <a:pPr lvl="2">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Discuss the expected timeline for completion of this process</a:t>
            </a:r>
          </a:p>
          <a:p>
            <a:pPr lvl="2">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Walk through a sample of the financial summary documents that will be prepared for each state program</a:t>
            </a:r>
          </a:p>
          <a:p>
            <a:pPr lvl="2">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Review the state’s comparison and reconciliation process from the previous PERM cycle</a:t>
            </a:r>
          </a:p>
          <a:p>
            <a:pPr lvl="2">
              <a:buFont typeface="Wingdings" panose="05000000000000000000" pitchFamily="2" charset="2"/>
              <a:buChar char="§"/>
              <a:defRPr/>
            </a:pPr>
            <a:r>
              <a:rPr lang="en-US" altLang="en-US" sz="2000" dirty="0">
                <a:solidFill>
                  <a:prstClr val="black"/>
                </a:solidFill>
                <a:latin typeface="Times New Roman" panose="02020603050405020304" pitchFamily="18" charset="0"/>
                <a:cs typeface="Times New Roman" panose="02020603050405020304" pitchFamily="18" charset="0"/>
              </a:rPr>
              <a:t>Answer any questions that the state staff may have regarding this process</a:t>
            </a:r>
          </a:p>
          <a:p>
            <a:pPr lvl="2">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It is vital that the state has the correct participants on the call to ensure that all required data are submitted and included in the appropriate universe</a:t>
            </a:r>
          </a:p>
          <a:p>
            <a:pPr marL="0" indent="0">
              <a:buNone/>
            </a:pPr>
            <a:endParaRPr lang="en-US" altLang="en-US" dirty="0"/>
          </a:p>
        </p:txBody>
      </p:sp>
      <p:sp>
        <p:nvSpPr>
          <p:cNvPr id="31747" name="Title 2"/>
          <p:cNvSpPr>
            <a:spLocks noGrp="1"/>
          </p:cNvSpPr>
          <p:nvPr>
            <p:ph type="title"/>
          </p:nvPr>
        </p:nvSpPr>
        <p:spPr>
          <a:effectLst>
            <a:outerShdw dist="76200" dir="5639981" algn="tl" rotWithShape="0">
              <a:srgbClr val="084A9C"/>
            </a:outerShdw>
          </a:effectLst>
        </p:spPr>
        <p:txBody>
          <a:bodyPr/>
          <a:lstStyle/>
          <a:p>
            <a:r>
              <a:rPr lang="en-US" altLang="en-US" dirty="0">
                <a:latin typeface="Times New Roman" panose="02020603050405020304" pitchFamily="18" charset="0"/>
                <a:cs typeface="Times New Roman" panose="02020603050405020304" pitchFamily="18" charset="0"/>
              </a:rPr>
              <a:t>SC: Claims Data Submission</a:t>
            </a:r>
          </a:p>
        </p:txBody>
      </p:sp>
      <p:sp>
        <p:nvSpPr>
          <p:cNvPr id="4" name="Slide Number Placeholder 3">
            <a:extLst>
              <a:ext uri="{FF2B5EF4-FFF2-40B4-BE49-F238E27FC236}">
                <a16:creationId xmlns:a16="http://schemas.microsoft.com/office/drawing/2014/main" id="{52A45572-16CF-4474-A014-00D7DFBBBBC3}"/>
              </a:ext>
            </a:extLst>
          </p:cNvPr>
          <p:cNvSpPr>
            <a:spLocks noGrp="1"/>
          </p:cNvSpPr>
          <p:nvPr>
            <p:ph type="sldNum" sz="quarter" idx="10"/>
          </p:nvPr>
        </p:nvSpPr>
        <p:spPr/>
        <p:txBody>
          <a:bodyPr/>
          <a:lstStyle/>
          <a:p>
            <a:pPr>
              <a:defRPr/>
            </a:pPr>
            <a:fld id="{601AE41E-7906-4AAB-8EB4-4DEF8272A423}" type="slidenum">
              <a:rPr lang="en-US" smtClean="0"/>
              <a:pPr>
                <a:defRPr/>
              </a:pPr>
              <a:t>11</a:t>
            </a:fld>
            <a:endParaRPr lang="en-US" dirty="0"/>
          </a:p>
        </p:txBody>
      </p:sp>
    </p:spTree>
    <p:extLst>
      <p:ext uri="{BB962C8B-B14F-4D97-AF65-F5344CB8AC3E}">
        <p14:creationId xmlns:p14="http://schemas.microsoft.com/office/powerpoint/2010/main" val="772766177"/>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136AF4-00F1-4D67-82A9-20ADB7BC28DA}"/>
              </a:ext>
            </a:extLst>
          </p:cNvPr>
          <p:cNvSpPr>
            <a:spLocks noGrp="1"/>
          </p:cNvSpPr>
          <p:nvPr>
            <p:ph idx="1"/>
          </p:nvPr>
        </p:nvSpPr>
        <p:spPr>
          <a:xfrm>
            <a:off x="304800" y="1782762"/>
            <a:ext cx="8534400" cy="4694238"/>
          </a:xfrm>
        </p:spPr>
        <p:txBody>
          <a:bodyPr rtlCol="0">
            <a:noAutofit/>
          </a:bodyPr>
          <a:lstStyle/>
          <a:p>
            <a:pPr>
              <a:defRPr/>
            </a:pPr>
            <a:r>
              <a:rPr lang="en-US" altLang="en-US" sz="2000" dirty="0">
                <a:solidFill>
                  <a:srgbClr val="FF0000"/>
                </a:solidFill>
                <a:latin typeface="Times New Roman" panose="02020603050405020304" pitchFamily="18" charset="0"/>
                <a:cs typeface="Times New Roman" panose="02020603050405020304" pitchFamily="18" charset="0"/>
              </a:rPr>
              <a:t>**New** </a:t>
            </a:r>
            <a:r>
              <a:rPr lang="en-US" sz="2000" dirty="0">
                <a:latin typeface="Times New Roman" panose="02020603050405020304" pitchFamily="18" charset="0"/>
                <a:cs typeface="Times New Roman" panose="02020603050405020304" pitchFamily="18" charset="0"/>
              </a:rPr>
              <a:t>Claims data due dates</a:t>
            </a:r>
          </a:p>
          <a:p>
            <a:pPr>
              <a:defRPr/>
            </a:pPr>
            <a:endParaRPr lang="en-US" sz="2000" dirty="0">
              <a:latin typeface="Times New Roman" panose="02020603050405020304" pitchFamily="18" charset="0"/>
              <a:cs typeface="Times New Roman" panose="02020603050405020304" pitchFamily="18" charset="0"/>
            </a:endParaRPr>
          </a:p>
          <a:p>
            <a:pPr marL="0" indent="0">
              <a:buNone/>
              <a:defRPr/>
            </a:pPr>
            <a:endParaRPr lang="en-US" sz="1400" dirty="0">
              <a:cs typeface="Calibri" pitchFamily="34" charset="0"/>
            </a:endParaRPr>
          </a:p>
          <a:p>
            <a:pPr marL="0" indent="0">
              <a:buNone/>
              <a:defRPr/>
            </a:pPr>
            <a:endParaRPr lang="en-US" sz="1400" dirty="0">
              <a:cs typeface="Calibri" pitchFamily="34" charset="0"/>
            </a:endParaRPr>
          </a:p>
          <a:p>
            <a:pPr marL="0" indent="0">
              <a:buNone/>
              <a:defRPr/>
            </a:pPr>
            <a:endParaRPr lang="en-US" sz="1400" dirty="0">
              <a:cs typeface="Calibri" pitchFamily="34" charset="0"/>
            </a:endParaRPr>
          </a:p>
          <a:p>
            <a:pPr marL="0" indent="0">
              <a:buNone/>
              <a:defRPr/>
            </a:pPr>
            <a:endParaRPr lang="en-US" sz="1400" dirty="0">
              <a:cs typeface="Calibri" pitchFamily="34" charset="0"/>
            </a:endParaRPr>
          </a:p>
          <a:p>
            <a:pPr marL="0" indent="0">
              <a:buNone/>
              <a:defRPr/>
            </a:pPr>
            <a:endParaRPr lang="en-US" sz="1400" dirty="0">
              <a:cs typeface="Calibri" pitchFamily="34" charset="0"/>
            </a:endParaRPr>
          </a:p>
          <a:p>
            <a:pPr marL="0" indent="0">
              <a:buNone/>
              <a:defRPr/>
            </a:pPr>
            <a:endParaRPr lang="en-US" sz="1400" dirty="0">
              <a:cs typeface="Calibri" pitchFamily="34" charset="0"/>
            </a:endParaRPr>
          </a:p>
          <a:p>
            <a:pPr>
              <a:defRP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SC will work with the state to ensure all PERM submission requirements are met each quarter</a:t>
            </a:r>
          </a:p>
          <a:p>
            <a:pPr lvl="1">
              <a:defRPr/>
            </a:pPr>
            <a:r>
              <a:rPr lang="en-US" sz="1600" dirty="0">
                <a:latin typeface="Times New Roman" panose="02020603050405020304" pitchFamily="18" charset="0"/>
                <a:cs typeface="Times New Roman" panose="02020603050405020304" pitchFamily="18" charset="0"/>
              </a:rPr>
              <a:t>Timely communication and efforts early on in the cycle will help the process for subsequent quarters and phases of PERM</a:t>
            </a:r>
          </a:p>
          <a:p>
            <a:pPr>
              <a:defRPr/>
            </a:pPr>
            <a:r>
              <a:rPr lang="en-US" sz="2000" dirty="0">
                <a:latin typeface="Times New Roman" panose="02020603050405020304" pitchFamily="18" charset="0"/>
                <a:cs typeface="Times New Roman" panose="02020603050405020304" pitchFamily="18" charset="0"/>
              </a:rPr>
              <a:t>The SC performs a series of quality control checks on the data</a:t>
            </a:r>
          </a:p>
          <a:p>
            <a:pPr>
              <a:defRPr/>
            </a:pPr>
            <a:r>
              <a:rPr lang="en-US" sz="2000" dirty="0">
                <a:latin typeface="Times New Roman" panose="02020603050405020304" pitchFamily="18" charset="0"/>
                <a:cs typeface="Times New Roman" panose="02020603050405020304" pitchFamily="18" charset="0"/>
              </a:rPr>
              <a:t>The SC also performs a comparison of PERM data submission to CMS-64/21 reports but encourages states to perform similar work as data is submitted to ensure all required data are submitted and included in the correct universe</a:t>
            </a:r>
          </a:p>
        </p:txBody>
      </p:sp>
      <p:sp>
        <p:nvSpPr>
          <p:cNvPr id="32770" name="Title 11"/>
          <p:cNvSpPr>
            <a:spLocks noGrp="1"/>
          </p:cNvSpPr>
          <p:nvPr>
            <p:ph type="title"/>
          </p:nvPr>
        </p:nvSpPr>
        <p:spPr>
          <a:solidFill>
            <a:srgbClr val="FFD004"/>
          </a:solidFill>
          <a:effectLst>
            <a:outerShdw dist="76200" dir="5639981" algn="tl" rotWithShape="0">
              <a:srgbClr val="084A9C"/>
            </a:outerShdw>
          </a:effectLst>
        </p:spPr>
        <p:txBody>
          <a:bodyPr vert="horz" wrap="square" lIns="68580" tIns="34290" rIns="68580" bIns="34290" numCol="1" rtlCol="0" anchor="ctr" anchorCtr="0" compatLnSpc="1">
            <a:prstTxWarp prst="textNoShape">
              <a:avLst/>
            </a:prstTxWarp>
            <a:noAutofit/>
          </a:bodyPr>
          <a:lstStyle/>
          <a:p>
            <a:r>
              <a:rPr lang="en-US" altLang="en-US" dirty="0">
                <a:latin typeface="Times New Roman" panose="02020603050405020304" pitchFamily="18" charset="0"/>
                <a:cs typeface="Times New Roman" panose="02020603050405020304" pitchFamily="18" charset="0"/>
              </a:rPr>
              <a:t>SC: Claims Data Submission</a:t>
            </a:r>
          </a:p>
        </p:txBody>
      </p:sp>
      <p:sp>
        <p:nvSpPr>
          <p:cNvPr id="3" name="Slide Number Placeholder 2">
            <a:extLst>
              <a:ext uri="{FF2B5EF4-FFF2-40B4-BE49-F238E27FC236}">
                <a16:creationId xmlns:a16="http://schemas.microsoft.com/office/drawing/2014/main" id="{0E17F5E1-A928-4446-94FA-63FA4AA99E81}"/>
              </a:ext>
            </a:extLst>
          </p:cNvPr>
          <p:cNvSpPr>
            <a:spLocks noGrp="1"/>
          </p:cNvSpPr>
          <p:nvPr>
            <p:ph type="sldNum" sz="quarter" idx="10"/>
          </p:nvPr>
        </p:nvSpPr>
        <p:spPr/>
        <p:txBody>
          <a:bodyPr/>
          <a:lstStyle/>
          <a:p>
            <a:pPr>
              <a:defRPr/>
            </a:pPr>
            <a:fld id="{0D34DD8A-1BA3-42CF-8AEC-AECFD6FE6200}" type="slidenum">
              <a:rPr lang="en-US"/>
              <a:pPr>
                <a:defRPr/>
              </a:pPr>
              <a:t>12</a:t>
            </a:fld>
            <a:endParaRPr lang="en-US" dirty="0"/>
          </a:p>
        </p:txBody>
      </p:sp>
      <p:graphicFrame>
        <p:nvGraphicFramePr>
          <p:cNvPr id="4" name="Table 3" descr="This table shows the 4 quarters along with the Paid Dates and Due dates for the respective quarters." title="Table showing Quarter, Paid Date, and Due Date">
            <a:extLst>
              <a:ext uri="{FF2B5EF4-FFF2-40B4-BE49-F238E27FC236}">
                <a16:creationId xmlns:a16="http://schemas.microsoft.com/office/drawing/2014/main" id="{E98D3B7D-4564-468A-81E0-E32144959FCE}"/>
              </a:ext>
            </a:extLst>
          </p:cNvPr>
          <p:cNvGraphicFramePr>
            <a:graphicFrameLocks noGrp="1"/>
          </p:cNvGraphicFramePr>
          <p:nvPr>
            <p:extLst>
              <p:ext uri="{D42A27DB-BD31-4B8C-83A1-F6EECF244321}">
                <p14:modId xmlns:p14="http://schemas.microsoft.com/office/powerpoint/2010/main" val="764128423"/>
              </p:ext>
            </p:extLst>
          </p:nvPr>
        </p:nvGraphicFramePr>
        <p:xfrm>
          <a:off x="1368029" y="2209800"/>
          <a:ext cx="6328170" cy="1828800"/>
        </p:xfrm>
        <a:graphic>
          <a:graphicData uri="http://schemas.openxmlformats.org/drawingml/2006/table">
            <a:tbl>
              <a:tblPr firstRow="1" bandRow="1">
                <a:tableStyleId>{5C22544A-7EE6-4342-B048-85BDC9FD1C3A}</a:tableStyleId>
              </a:tblPr>
              <a:tblGrid>
                <a:gridCol w="1216100">
                  <a:extLst>
                    <a:ext uri="{9D8B030D-6E8A-4147-A177-3AD203B41FA5}">
                      <a16:colId xmlns:a16="http://schemas.microsoft.com/office/drawing/2014/main" val="20000"/>
                    </a:ext>
                  </a:extLst>
                </a:gridCol>
                <a:gridCol w="3002680">
                  <a:extLst>
                    <a:ext uri="{9D8B030D-6E8A-4147-A177-3AD203B41FA5}">
                      <a16:colId xmlns:a16="http://schemas.microsoft.com/office/drawing/2014/main" val="20001"/>
                    </a:ext>
                  </a:extLst>
                </a:gridCol>
                <a:gridCol w="2109390">
                  <a:extLst>
                    <a:ext uri="{9D8B030D-6E8A-4147-A177-3AD203B41FA5}">
                      <a16:colId xmlns:a16="http://schemas.microsoft.com/office/drawing/2014/main" val="20002"/>
                    </a:ext>
                  </a:extLst>
                </a:gridCol>
              </a:tblGrid>
              <a:tr h="365760">
                <a:tc>
                  <a:txBody>
                    <a:bodyPr/>
                    <a:lstStyle/>
                    <a:p>
                      <a:r>
                        <a:rPr lang="en-US" sz="1500" dirty="0">
                          <a:latin typeface="Times New Roman" panose="02020603050405020304" pitchFamily="18" charset="0"/>
                          <a:cs typeface="Times New Roman" panose="02020603050405020304" pitchFamily="18" charset="0"/>
                        </a:rPr>
                        <a:t>Quarter</a:t>
                      </a:r>
                    </a:p>
                  </a:txBody>
                  <a:tcPr marL="68573" marR="68573" marT="34290" marB="34290"/>
                </a:tc>
                <a:tc>
                  <a:txBody>
                    <a:bodyPr/>
                    <a:lstStyle/>
                    <a:p>
                      <a:r>
                        <a:rPr lang="en-US" sz="1500" dirty="0">
                          <a:latin typeface="Times New Roman" panose="02020603050405020304" pitchFamily="18" charset="0"/>
                          <a:cs typeface="Times New Roman" panose="02020603050405020304" pitchFamily="18" charset="0"/>
                        </a:rPr>
                        <a:t>Paid Date</a:t>
                      </a:r>
                    </a:p>
                  </a:txBody>
                  <a:tcPr marL="68573" marR="68573" marT="34290" marB="34290"/>
                </a:tc>
                <a:tc>
                  <a:txBody>
                    <a:bodyPr/>
                    <a:lstStyle/>
                    <a:p>
                      <a:r>
                        <a:rPr lang="en-US" sz="1500" dirty="0">
                          <a:latin typeface="Times New Roman" panose="02020603050405020304" pitchFamily="18" charset="0"/>
                          <a:cs typeface="Times New Roman" panose="02020603050405020304" pitchFamily="18" charset="0"/>
                        </a:rPr>
                        <a:t>Due</a:t>
                      </a:r>
                      <a:r>
                        <a:rPr lang="en-US" sz="1500" baseline="0" dirty="0">
                          <a:latin typeface="Times New Roman" panose="02020603050405020304" pitchFamily="18" charset="0"/>
                          <a:cs typeface="Times New Roman" panose="02020603050405020304" pitchFamily="18" charset="0"/>
                        </a:rPr>
                        <a:t> Date</a:t>
                      </a:r>
                      <a:endParaRPr lang="en-US" sz="1500" dirty="0">
                        <a:latin typeface="Times New Roman" panose="02020603050405020304" pitchFamily="18" charset="0"/>
                        <a:cs typeface="Times New Roman" panose="02020603050405020304" pitchFamily="18" charset="0"/>
                      </a:endParaRPr>
                    </a:p>
                  </a:txBody>
                  <a:tcPr marL="68573" marR="68573" marT="34290" marB="34290"/>
                </a:tc>
                <a:extLst>
                  <a:ext uri="{0D108BD9-81ED-4DB2-BD59-A6C34878D82A}">
                    <a16:rowId xmlns:a16="http://schemas.microsoft.com/office/drawing/2014/main" val="10000"/>
                  </a:ext>
                </a:extLst>
              </a:tr>
              <a:tr h="365760">
                <a:tc>
                  <a:txBody>
                    <a:bodyPr/>
                    <a:lstStyle/>
                    <a:p>
                      <a:r>
                        <a:rPr lang="en-US" sz="1500" dirty="0">
                          <a:latin typeface="Times New Roman" panose="02020603050405020304" pitchFamily="18" charset="0"/>
                          <a:cs typeface="Times New Roman" panose="02020603050405020304" pitchFamily="18" charset="0"/>
                        </a:rPr>
                        <a:t>Quarter 1</a:t>
                      </a:r>
                    </a:p>
                  </a:txBody>
                  <a:tcPr marL="68573" marR="68573"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July 1</a:t>
                      </a:r>
                      <a:r>
                        <a:rPr lang="en-US" sz="1500" baseline="0" dirty="0">
                          <a:solidFill>
                            <a:schemeClr val="tx1"/>
                          </a:solidFill>
                          <a:latin typeface="Times New Roman" panose="02020603050405020304" pitchFamily="18" charset="0"/>
                          <a:cs typeface="Times New Roman" panose="02020603050405020304" pitchFamily="18" charset="0"/>
                        </a:rPr>
                        <a:t> </a:t>
                      </a:r>
                      <a:r>
                        <a:rPr lang="en-US" sz="1500" dirty="0">
                          <a:solidFill>
                            <a:schemeClr val="tx1"/>
                          </a:solidFill>
                          <a:latin typeface="Times New Roman" panose="02020603050405020304" pitchFamily="18" charset="0"/>
                          <a:cs typeface="Times New Roman" panose="02020603050405020304" pitchFamily="18" charset="0"/>
                        </a:rPr>
                        <a:t>– September 30,</a:t>
                      </a:r>
                      <a:r>
                        <a:rPr lang="en-US" sz="1500" baseline="0" dirty="0">
                          <a:solidFill>
                            <a:schemeClr val="tx1"/>
                          </a:solidFill>
                          <a:latin typeface="Times New Roman" panose="02020603050405020304" pitchFamily="18" charset="0"/>
                          <a:cs typeface="Times New Roman" panose="02020603050405020304" pitchFamily="18" charset="0"/>
                        </a:rPr>
                        <a:t> </a:t>
                      </a:r>
                      <a:r>
                        <a:rPr lang="en-US" sz="1500" baseline="0" dirty="0" smtClean="0">
                          <a:solidFill>
                            <a:schemeClr val="tx1"/>
                          </a:solidFill>
                          <a:latin typeface="Times New Roman" panose="02020603050405020304" pitchFamily="18" charset="0"/>
                          <a:cs typeface="Times New Roman" panose="02020603050405020304" pitchFamily="18" charset="0"/>
                        </a:rPr>
                        <a:t>2018</a:t>
                      </a:r>
                      <a:endParaRPr lang="en-US" sz="1500" dirty="0">
                        <a:solidFill>
                          <a:schemeClr val="tx1"/>
                        </a:solidFill>
                        <a:latin typeface="Times New Roman" panose="02020603050405020304" pitchFamily="18" charset="0"/>
                        <a:cs typeface="Times New Roman" panose="02020603050405020304" pitchFamily="18" charset="0"/>
                      </a:endParaRPr>
                    </a:p>
                  </a:txBody>
                  <a:tcPr marL="68573" marR="68573"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October </a:t>
                      </a:r>
                      <a:r>
                        <a:rPr lang="en-US" sz="1500" dirty="0" smtClean="0">
                          <a:solidFill>
                            <a:schemeClr val="tx1"/>
                          </a:solidFill>
                          <a:latin typeface="Times New Roman" panose="02020603050405020304" pitchFamily="18" charset="0"/>
                          <a:cs typeface="Times New Roman" panose="02020603050405020304" pitchFamily="18" charset="0"/>
                        </a:rPr>
                        <a:t>15, 2018</a:t>
                      </a:r>
                      <a:endParaRPr lang="en-US" sz="1500" dirty="0">
                        <a:solidFill>
                          <a:schemeClr val="tx1"/>
                        </a:solidFill>
                        <a:latin typeface="Times New Roman" panose="02020603050405020304" pitchFamily="18" charset="0"/>
                        <a:cs typeface="Times New Roman" panose="02020603050405020304" pitchFamily="18" charset="0"/>
                      </a:endParaRPr>
                    </a:p>
                  </a:txBody>
                  <a:tcPr marL="68573" marR="68573" marT="34290" marB="34290"/>
                </a:tc>
                <a:extLst>
                  <a:ext uri="{0D108BD9-81ED-4DB2-BD59-A6C34878D82A}">
                    <a16:rowId xmlns:a16="http://schemas.microsoft.com/office/drawing/2014/main" val="10001"/>
                  </a:ext>
                </a:extLst>
              </a:tr>
              <a:tr h="365760">
                <a:tc>
                  <a:txBody>
                    <a:bodyPr/>
                    <a:lstStyle/>
                    <a:p>
                      <a:r>
                        <a:rPr lang="en-US" sz="1500" dirty="0">
                          <a:latin typeface="Times New Roman" panose="02020603050405020304" pitchFamily="18" charset="0"/>
                          <a:cs typeface="Times New Roman" panose="02020603050405020304" pitchFamily="18" charset="0"/>
                        </a:rPr>
                        <a:t>Quarter</a:t>
                      </a:r>
                      <a:r>
                        <a:rPr lang="en-US" sz="1500" baseline="0" dirty="0">
                          <a:latin typeface="Times New Roman" panose="02020603050405020304" pitchFamily="18" charset="0"/>
                          <a:cs typeface="Times New Roman" panose="02020603050405020304" pitchFamily="18" charset="0"/>
                        </a:rPr>
                        <a:t> 2</a:t>
                      </a:r>
                      <a:endParaRPr lang="en-US" sz="1500" dirty="0">
                        <a:latin typeface="Times New Roman" panose="02020603050405020304" pitchFamily="18" charset="0"/>
                        <a:cs typeface="Times New Roman" panose="02020603050405020304" pitchFamily="18" charset="0"/>
                      </a:endParaRPr>
                    </a:p>
                  </a:txBody>
                  <a:tcPr marL="68573" marR="68573"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October 1</a:t>
                      </a:r>
                      <a:r>
                        <a:rPr lang="en-US" sz="1500" baseline="0" dirty="0">
                          <a:solidFill>
                            <a:schemeClr val="tx1"/>
                          </a:solidFill>
                          <a:latin typeface="Times New Roman" panose="02020603050405020304" pitchFamily="18" charset="0"/>
                          <a:cs typeface="Times New Roman" panose="02020603050405020304" pitchFamily="18" charset="0"/>
                        </a:rPr>
                        <a:t> </a:t>
                      </a:r>
                      <a:r>
                        <a:rPr lang="en-US" sz="1500" dirty="0">
                          <a:solidFill>
                            <a:schemeClr val="tx1"/>
                          </a:solidFill>
                          <a:latin typeface="Times New Roman" panose="02020603050405020304" pitchFamily="18" charset="0"/>
                          <a:cs typeface="Times New Roman" panose="02020603050405020304" pitchFamily="18" charset="0"/>
                        </a:rPr>
                        <a:t>– December 31, </a:t>
                      </a:r>
                      <a:r>
                        <a:rPr lang="en-US" sz="1500" dirty="0" smtClean="0">
                          <a:solidFill>
                            <a:schemeClr val="tx1"/>
                          </a:solidFill>
                          <a:latin typeface="Times New Roman" panose="02020603050405020304" pitchFamily="18" charset="0"/>
                          <a:cs typeface="Times New Roman" panose="02020603050405020304" pitchFamily="18" charset="0"/>
                        </a:rPr>
                        <a:t>2018</a:t>
                      </a:r>
                      <a:endParaRPr lang="en-US" sz="1500" dirty="0">
                        <a:solidFill>
                          <a:schemeClr val="tx1"/>
                        </a:solidFill>
                        <a:latin typeface="Times New Roman" panose="02020603050405020304" pitchFamily="18" charset="0"/>
                        <a:cs typeface="Times New Roman" panose="02020603050405020304" pitchFamily="18" charset="0"/>
                      </a:endParaRPr>
                    </a:p>
                  </a:txBody>
                  <a:tcPr marL="68573" marR="68573"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January 15, </a:t>
                      </a:r>
                      <a:r>
                        <a:rPr lang="en-US" sz="1500" dirty="0" smtClean="0">
                          <a:solidFill>
                            <a:schemeClr val="tx1"/>
                          </a:solidFill>
                          <a:latin typeface="Times New Roman" panose="02020603050405020304" pitchFamily="18" charset="0"/>
                          <a:cs typeface="Times New Roman" panose="02020603050405020304" pitchFamily="18" charset="0"/>
                        </a:rPr>
                        <a:t>2019</a:t>
                      </a:r>
                      <a:endParaRPr lang="en-US" sz="1500" dirty="0">
                        <a:solidFill>
                          <a:schemeClr val="tx1"/>
                        </a:solidFill>
                        <a:latin typeface="Times New Roman" panose="02020603050405020304" pitchFamily="18" charset="0"/>
                        <a:cs typeface="Times New Roman" panose="02020603050405020304" pitchFamily="18" charset="0"/>
                      </a:endParaRPr>
                    </a:p>
                  </a:txBody>
                  <a:tcPr marL="68573" marR="68573" marT="34290" marB="34290"/>
                </a:tc>
                <a:extLst>
                  <a:ext uri="{0D108BD9-81ED-4DB2-BD59-A6C34878D82A}">
                    <a16:rowId xmlns:a16="http://schemas.microsoft.com/office/drawing/2014/main" val="10002"/>
                  </a:ext>
                </a:extLst>
              </a:tr>
              <a:tr h="365760">
                <a:tc>
                  <a:txBody>
                    <a:bodyPr/>
                    <a:lstStyle/>
                    <a:p>
                      <a:r>
                        <a:rPr lang="en-US" sz="1500" dirty="0">
                          <a:latin typeface="Times New Roman" panose="02020603050405020304" pitchFamily="18" charset="0"/>
                          <a:cs typeface="Times New Roman" panose="02020603050405020304" pitchFamily="18" charset="0"/>
                        </a:rPr>
                        <a:t>Quarter 3</a:t>
                      </a:r>
                    </a:p>
                  </a:txBody>
                  <a:tcPr marL="68573" marR="68573"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January 1 – March 31, </a:t>
                      </a:r>
                      <a:r>
                        <a:rPr lang="en-US" sz="1500" dirty="0" smtClean="0">
                          <a:solidFill>
                            <a:schemeClr val="tx1"/>
                          </a:solidFill>
                          <a:latin typeface="Times New Roman" panose="02020603050405020304" pitchFamily="18" charset="0"/>
                          <a:cs typeface="Times New Roman" panose="02020603050405020304" pitchFamily="18" charset="0"/>
                        </a:rPr>
                        <a:t>2019</a:t>
                      </a:r>
                      <a:endParaRPr lang="en-US" sz="1500" dirty="0">
                        <a:solidFill>
                          <a:schemeClr val="tx1"/>
                        </a:solidFill>
                        <a:latin typeface="Times New Roman" panose="02020603050405020304" pitchFamily="18" charset="0"/>
                        <a:cs typeface="Times New Roman" panose="02020603050405020304" pitchFamily="18" charset="0"/>
                      </a:endParaRPr>
                    </a:p>
                  </a:txBody>
                  <a:tcPr marL="68573" marR="68573"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April </a:t>
                      </a:r>
                      <a:r>
                        <a:rPr lang="en-US" sz="1500" dirty="0" smtClean="0">
                          <a:solidFill>
                            <a:schemeClr val="tx1"/>
                          </a:solidFill>
                          <a:latin typeface="Times New Roman" panose="02020603050405020304" pitchFamily="18" charset="0"/>
                          <a:cs typeface="Times New Roman" panose="02020603050405020304" pitchFamily="18" charset="0"/>
                        </a:rPr>
                        <a:t>15, 2019</a:t>
                      </a:r>
                      <a:endParaRPr lang="en-US" sz="1500" dirty="0">
                        <a:solidFill>
                          <a:schemeClr val="tx1"/>
                        </a:solidFill>
                        <a:latin typeface="Times New Roman" panose="02020603050405020304" pitchFamily="18" charset="0"/>
                        <a:cs typeface="Times New Roman" panose="02020603050405020304" pitchFamily="18" charset="0"/>
                      </a:endParaRPr>
                    </a:p>
                  </a:txBody>
                  <a:tcPr marL="68573" marR="68573" marT="34290" marB="34290"/>
                </a:tc>
                <a:extLst>
                  <a:ext uri="{0D108BD9-81ED-4DB2-BD59-A6C34878D82A}">
                    <a16:rowId xmlns:a16="http://schemas.microsoft.com/office/drawing/2014/main" val="10003"/>
                  </a:ext>
                </a:extLst>
              </a:tr>
              <a:tr h="365760">
                <a:tc>
                  <a:txBody>
                    <a:bodyPr/>
                    <a:lstStyle/>
                    <a:p>
                      <a:r>
                        <a:rPr lang="en-US" sz="1500" dirty="0">
                          <a:latin typeface="Times New Roman" panose="02020603050405020304" pitchFamily="18" charset="0"/>
                          <a:cs typeface="Times New Roman" panose="02020603050405020304" pitchFamily="18" charset="0"/>
                        </a:rPr>
                        <a:t>Quarter 4</a:t>
                      </a:r>
                    </a:p>
                  </a:txBody>
                  <a:tcPr marL="68573" marR="68573"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April 1 – June 30, </a:t>
                      </a:r>
                      <a:r>
                        <a:rPr lang="en-US" sz="1500" dirty="0" smtClean="0">
                          <a:solidFill>
                            <a:schemeClr val="tx1"/>
                          </a:solidFill>
                          <a:latin typeface="Times New Roman" panose="02020603050405020304" pitchFamily="18" charset="0"/>
                          <a:cs typeface="Times New Roman" panose="02020603050405020304" pitchFamily="18" charset="0"/>
                        </a:rPr>
                        <a:t>2019</a:t>
                      </a:r>
                      <a:endParaRPr lang="en-US" sz="1500" dirty="0">
                        <a:solidFill>
                          <a:schemeClr val="tx1"/>
                        </a:solidFill>
                        <a:latin typeface="Times New Roman" panose="02020603050405020304" pitchFamily="18" charset="0"/>
                        <a:cs typeface="Times New Roman" panose="02020603050405020304" pitchFamily="18" charset="0"/>
                      </a:endParaRPr>
                    </a:p>
                  </a:txBody>
                  <a:tcPr marL="68573" marR="68573" marT="34290" marB="34290"/>
                </a:tc>
                <a:tc>
                  <a:txBody>
                    <a:bodyPr/>
                    <a:lstStyle/>
                    <a:p>
                      <a:r>
                        <a:rPr lang="en-US" sz="1500" dirty="0">
                          <a:solidFill>
                            <a:schemeClr val="tx1"/>
                          </a:solidFill>
                          <a:latin typeface="Times New Roman" panose="02020603050405020304" pitchFamily="18" charset="0"/>
                          <a:cs typeface="Times New Roman" panose="02020603050405020304" pitchFamily="18" charset="0"/>
                        </a:rPr>
                        <a:t>July </a:t>
                      </a:r>
                      <a:r>
                        <a:rPr lang="en-US" sz="1500" dirty="0" smtClean="0">
                          <a:solidFill>
                            <a:schemeClr val="tx1"/>
                          </a:solidFill>
                          <a:latin typeface="Times New Roman" panose="02020603050405020304" pitchFamily="18" charset="0"/>
                          <a:cs typeface="Times New Roman" panose="02020603050405020304" pitchFamily="18" charset="0"/>
                        </a:rPr>
                        <a:t>15, 2019</a:t>
                      </a:r>
                      <a:endParaRPr lang="en-US" sz="1500" dirty="0">
                        <a:solidFill>
                          <a:schemeClr val="tx1"/>
                        </a:solidFill>
                        <a:latin typeface="Times New Roman" panose="02020603050405020304" pitchFamily="18" charset="0"/>
                        <a:cs typeface="Times New Roman" panose="02020603050405020304" pitchFamily="18" charset="0"/>
                      </a:endParaRPr>
                    </a:p>
                  </a:txBody>
                  <a:tcPr marL="68573" marR="68573"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1142749"/>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266700" y="1708150"/>
            <a:ext cx="8610600" cy="4648200"/>
          </a:xfrm>
        </p:spPr>
        <p:txBody>
          <a:bodyPr>
            <a:normAutofit fontScale="85000" lnSpcReduction="20000"/>
          </a:bodyPr>
          <a:lstStyle/>
          <a:p>
            <a:pPr eaLnBrk="1" hangingPunct="1"/>
            <a:r>
              <a:rPr lang="en-US" altLang="en-US" sz="2600" dirty="0">
                <a:solidFill>
                  <a:srgbClr val="FF0000"/>
                </a:solidFill>
                <a:latin typeface="Times New Roman" panose="02020603050405020304" pitchFamily="18" charset="0"/>
                <a:cs typeface="Times New Roman" panose="02020603050405020304" pitchFamily="18" charset="0"/>
              </a:rPr>
              <a:t>**New** </a:t>
            </a:r>
            <a:r>
              <a:rPr lang="en-US" altLang="en-US" sz="2600" dirty="0">
                <a:latin typeface="Times New Roman" panose="02020603050405020304" pitchFamily="18" charset="0"/>
                <a:cs typeface="Times New Roman" panose="02020603050405020304" pitchFamily="18" charset="0"/>
              </a:rPr>
              <a:t>Additional Universe Fields Required to Support Reviews</a:t>
            </a:r>
            <a:endParaRPr lang="en-US" altLang="en-US" sz="2600" dirty="0"/>
          </a:p>
          <a:p>
            <a:pPr eaLnBrk="1" hangingPunct="1"/>
            <a:r>
              <a:rPr lang="en-US" altLang="en-US" sz="2600" dirty="0">
                <a:latin typeface="Times New Roman" panose="02020603050405020304" pitchFamily="18" charset="0"/>
                <a:cs typeface="Times New Roman" panose="02020603050405020304" pitchFamily="18" charset="0"/>
              </a:rPr>
              <a:t>Since eligibility reviews will be part of this cycle there are some fields that will be mandatory in the universe submission: Recipient ID, gender, date of birth, county/service area, and eligibility category</a:t>
            </a:r>
          </a:p>
          <a:p>
            <a:r>
              <a:rPr lang="en-US" altLang="en-US" sz="2600" dirty="0">
                <a:latin typeface="Times New Roman" panose="02020603050405020304" pitchFamily="18" charset="0"/>
                <a:cs typeface="Times New Roman" panose="02020603050405020304" pitchFamily="18" charset="0"/>
              </a:rPr>
              <a:t>Other field additions</a:t>
            </a:r>
          </a:p>
          <a:p>
            <a:pPr lvl="1" eaLnBrk="1" hangingPunct="1"/>
            <a:r>
              <a:rPr lang="en-US" altLang="en-US" sz="2600" dirty="0">
                <a:latin typeface="Times New Roman" panose="02020603050405020304" pitchFamily="18" charset="0"/>
                <a:cs typeface="Times New Roman" panose="02020603050405020304" pitchFamily="18" charset="0"/>
              </a:rPr>
              <a:t>ICD Indicator</a:t>
            </a:r>
          </a:p>
          <a:p>
            <a:pPr lvl="1" eaLnBrk="1" hangingPunct="1"/>
            <a:r>
              <a:rPr lang="en-US" altLang="en-US" sz="2600" dirty="0">
                <a:latin typeface="Times New Roman" panose="02020603050405020304" pitchFamily="18" charset="0"/>
                <a:cs typeface="Times New Roman" panose="02020603050405020304" pitchFamily="18" charset="0"/>
              </a:rPr>
              <a:t>Units Billed</a:t>
            </a:r>
          </a:p>
          <a:p>
            <a:pPr lvl="1" eaLnBrk="1" hangingPunct="1"/>
            <a:r>
              <a:rPr lang="en-US" altLang="en-US" sz="2600" dirty="0">
                <a:latin typeface="Times New Roman" panose="02020603050405020304" pitchFamily="18" charset="0"/>
                <a:cs typeface="Times New Roman" panose="02020603050405020304" pitchFamily="18" charset="0"/>
              </a:rPr>
              <a:t>Billed procedure/diagnosis codes</a:t>
            </a:r>
          </a:p>
          <a:p>
            <a:pPr lvl="1" eaLnBrk="1" hangingPunct="1"/>
            <a:r>
              <a:rPr lang="en-US" altLang="en-US" sz="2600" dirty="0">
                <a:latin typeface="Times New Roman" panose="02020603050405020304" pitchFamily="18" charset="0"/>
                <a:cs typeface="Times New Roman" panose="02020603050405020304" pitchFamily="18" charset="0"/>
              </a:rPr>
              <a:t>Billed amount</a:t>
            </a:r>
          </a:p>
          <a:p>
            <a:pPr lvl="1" eaLnBrk="1" hangingPunct="1"/>
            <a:r>
              <a:rPr lang="en-US" altLang="en-US" sz="2600" dirty="0">
                <a:latin typeface="Times New Roman" panose="02020603050405020304" pitchFamily="18" charset="0"/>
                <a:cs typeface="Times New Roman" panose="02020603050405020304" pitchFamily="18" charset="0"/>
              </a:rPr>
              <a:t>Pharmacy claims should contain prescribing provider information </a:t>
            </a:r>
          </a:p>
          <a:p>
            <a:pPr lvl="1" eaLnBrk="1" hangingPunct="1"/>
            <a:r>
              <a:rPr lang="en-US" altLang="en-US" sz="2600" dirty="0">
                <a:latin typeface="Times New Roman" panose="02020603050405020304" pitchFamily="18" charset="0"/>
                <a:cs typeface="Times New Roman" panose="02020603050405020304" pitchFamily="18" charset="0"/>
              </a:rPr>
              <a:t>Institutional claims should contain attending provider information </a:t>
            </a:r>
          </a:p>
          <a:p>
            <a:pPr lvl="1" eaLnBrk="1" hangingPunct="1"/>
            <a:r>
              <a:rPr lang="en-US" altLang="en-US" sz="2600" dirty="0">
                <a:latin typeface="Times New Roman" panose="02020603050405020304" pitchFamily="18" charset="0"/>
                <a:cs typeface="Times New Roman" panose="02020603050405020304" pitchFamily="18" charset="0"/>
              </a:rPr>
              <a:t>Since the RY20 file layouts are still being finalized there may be some further updates to the fields; final data submission instructions will be sent out in late June</a:t>
            </a:r>
          </a:p>
          <a:p>
            <a:pPr eaLnBrk="1" hangingPunct="1"/>
            <a:endParaRPr lang="en-US" altLang="en-US" sz="1875" dirty="0">
              <a:latin typeface="Times New Roman" panose="02020603050405020304" pitchFamily="18" charset="0"/>
              <a:cs typeface="Times New Roman" panose="02020603050405020304" pitchFamily="18" charset="0"/>
            </a:endParaRPr>
          </a:p>
        </p:txBody>
      </p:sp>
      <p:sp>
        <p:nvSpPr>
          <p:cNvPr id="34819" name="Title 2"/>
          <p:cNvSpPr>
            <a:spLocks noGrp="1"/>
          </p:cNvSpPr>
          <p:nvPr>
            <p:ph type="title"/>
          </p:nvPr>
        </p:nvSpPr>
        <p:spPr>
          <a:solidFill>
            <a:srgbClr val="FFD004"/>
          </a:solidFill>
          <a:effectLst>
            <a:outerShdw dist="76200" dir="5639981" algn="tl" rotWithShape="0">
              <a:srgbClr val="084A9C"/>
            </a:outerShdw>
          </a:effectLst>
        </p:spPr>
        <p:txBody>
          <a:bodyPr vert="horz" wrap="square" lIns="68580" tIns="34290" rIns="68580" bIns="34290" numCol="1" rtlCol="0" anchor="ctr" anchorCtr="0" compatLnSpc="1">
            <a:prstTxWarp prst="textNoShape">
              <a:avLst/>
            </a:prstTxWarp>
            <a:noAutofit/>
          </a:bodyPr>
          <a:lstStyle/>
          <a:p>
            <a:r>
              <a:rPr lang="en-US" altLang="en-US" dirty="0">
                <a:latin typeface="Times New Roman" panose="02020603050405020304" pitchFamily="18" charset="0"/>
                <a:cs typeface="Times New Roman" panose="02020603050405020304" pitchFamily="18" charset="0"/>
              </a:rPr>
              <a:t>SC: Claims Data Submission</a:t>
            </a:r>
          </a:p>
        </p:txBody>
      </p:sp>
      <p:sp>
        <p:nvSpPr>
          <p:cNvPr id="4" name="Slide Number Placeholder 3">
            <a:extLst>
              <a:ext uri="{FF2B5EF4-FFF2-40B4-BE49-F238E27FC236}">
                <a16:creationId xmlns:a16="http://schemas.microsoft.com/office/drawing/2014/main" id="{6D46D722-B7CF-4BB8-9715-9C32FEF0A7AD}"/>
              </a:ext>
            </a:extLst>
          </p:cNvPr>
          <p:cNvSpPr>
            <a:spLocks noGrp="1"/>
          </p:cNvSpPr>
          <p:nvPr>
            <p:ph type="sldNum" sz="quarter" idx="10"/>
          </p:nvPr>
        </p:nvSpPr>
        <p:spPr/>
        <p:txBody>
          <a:bodyPr/>
          <a:lstStyle/>
          <a:p>
            <a:pPr>
              <a:defRPr/>
            </a:pPr>
            <a:fld id="{968E7A46-BC84-46BC-8AD9-AA2682EB8013}" type="slidenum">
              <a:rPr lang="en-US" smtClean="0"/>
              <a:pPr>
                <a:defRPr/>
              </a:pPr>
              <a:t>13</a:t>
            </a:fld>
            <a:endParaRPr lang="en-US" dirty="0"/>
          </a:p>
        </p:txBody>
      </p:sp>
    </p:spTree>
    <p:extLst>
      <p:ext uri="{BB962C8B-B14F-4D97-AF65-F5344CB8AC3E}">
        <p14:creationId xmlns:p14="http://schemas.microsoft.com/office/powerpoint/2010/main" val="374535233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Content Placeholder 1"/>
          <p:cNvSpPr>
            <a:spLocks noGrp="1"/>
          </p:cNvSpPr>
          <p:nvPr>
            <p:ph idx="1"/>
          </p:nvPr>
        </p:nvSpPr>
        <p:spPr/>
        <p:txBody>
          <a:bodyPr/>
          <a:lstStyle/>
          <a:p>
            <a:pPr eaLnBrk="1" hangingPunct="1"/>
            <a:r>
              <a:rPr lang="en-US" altLang="en-US" sz="2400" dirty="0">
                <a:solidFill>
                  <a:srgbClr val="FF0000"/>
                </a:solidFill>
                <a:latin typeface="Times New Roman" panose="02020603050405020304" pitchFamily="18" charset="0"/>
                <a:cs typeface="Times New Roman" panose="02020603050405020304" pitchFamily="18" charset="0"/>
              </a:rPr>
              <a:t>**New** </a:t>
            </a:r>
            <a:r>
              <a:rPr lang="en-US" altLang="en-US" sz="2400" dirty="0">
                <a:latin typeface="Times New Roman" panose="02020603050405020304" pitchFamily="18" charset="0"/>
                <a:cs typeface="Times New Roman" panose="02020603050405020304" pitchFamily="18" charset="0"/>
              </a:rPr>
              <a:t>PERM will utilize a national sample size that caps the number of samples selected from FFS and managed care that will undergo medical record, data processing, and eligibility reviews</a:t>
            </a:r>
          </a:p>
          <a:p>
            <a:pPr eaLnBrk="1" hangingPunct="1"/>
            <a:r>
              <a:rPr lang="en-US" altLang="en-US" sz="2400" dirty="0">
                <a:latin typeface="Times New Roman" panose="02020603050405020304" pitchFamily="18" charset="0"/>
                <a:cs typeface="Times New Roman" panose="02020603050405020304" pitchFamily="18" charset="0"/>
              </a:rPr>
              <a:t>The national sample size will be distributed across states based on the following elements:</a:t>
            </a:r>
          </a:p>
          <a:p>
            <a:pPr lvl="1" eaLnBrk="1" hangingPunct="1"/>
            <a:r>
              <a:rPr lang="en-US" altLang="en-US" sz="2400" dirty="0">
                <a:latin typeface="Times New Roman" panose="02020603050405020304" pitchFamily="18" charset="0"/>
                <a:cs typeface="Times New Roman" panose="02020603050405020304" pitchFamily="18" charset="0"/>
              </a:rPr>
              <a:t>Expenditures</a:t>
            </a:r>
          </a:p>
          <a:p>
            <a:pPr lvl="1" eaLnBrk="1" hangingPunct="1"/>
            <a:r>
              <a:rPr lang="en-US" altLang="en-US" sz="2400" dirty="0">
                <a:latin typeface="Times New Roman" panose="02020603050405020304" pitchFamily="18" charset="0"/>
                <a:cs typeface="Times New Roman" panose="02020603050405020304" pitchFamily="18" charset="0"/>
              </a:rPr>
              <a:t>Previous Improper Payment Rate</a:t>
            </a:r>
          </a:p>
          <a:p>
            <a:pPr lvl="1" eaLnBrk="1" hangingPunct="1"/>
            <a:r>
              <a:rPr lang="en-US" altLang="en-US" sz="2400" dirty="0">
                <a:latin typeface="Times New Roman" panose="02020603050405020304" pitchFamily="18" charset="0"/>
                <a:cs typeface="Times New Roman" panose="02020603050405020304" pitchFamily="18" charset="0"/>
              </a:rPr>
              <a:t>Improper Payment Rate Variation</a:t>
            </a:r>
          </a:p>
          <a:p>
            <a:pPr eaLnBrk="1" hangingPunct="1"/>
            <a:r>
              <a:rPr lang="en-US" altLang="en-US" sz="2400" dirty="0">
                <a:latin typeface="Times New Roman" panose="02020603050405020304" pitchFamily="18" charset="0"/>
                <a:cs typeface="Times New Roman" panose="02020603050405020304" pitchFamily="18" charset="0"/>
              </a:rPr>
              <a:t>Each state will receive its sample size notification on May 31, 2018</a:t>
            </a:r>
          </a:p>
        </p:txBody>
      </p:sp>
      <p:sp>
        <p:nvSpPr>
          <p:cNvPr id="35842" name="Title 11"/>
          <p:cNvSpPr>
            <a:spLocks noGrp="1"/>
          </p:cNvSpPr>
          <p:nvPr>
            <p:ph type="title"/>
          </p:nvPr>
        </p:nvSpPr>
        <p:spPr>
          <a:solidFill>
            <a:srgbClr val="FFD004"/>
          </a:solidFill>
          <a:effectLst>
            <a:outerShdw dist="76200" dir="5639981" algn="tl" rotWithShape="0">
              <a:srgbClr val="084A9C"/>
            </a:outerShdw>
          </a:effectLst>
        </p:spPr>
        <p:txBody>
          <a:bodyPr vert="horz" wrap="square" lIns="68580" tIns="34290" rIns="68580" bIns="34290" numCol="1" rtlCol="0" anchor="ctr" anchorCtr="0" compatLnSpc="1">
            <a:prstTxWarp prst="textNoShape">
              <a:avLst/>
            </a:prstTxWarp>
            <a:noAutofit/>
          </a:bodyPr>
          <a:lstStyle/>
          <a:p>
            <a:r>
              <a:rPr lang="en-US" altLang="en-US" sz="4000" dirty="0">
                <a:latin typeface="Times New Roman" panose="02020603050405020304" pitchFamily="18" charset="0"/>
                <a:cs typeface="Times New Roman" panose="02020603050405020304" pitchFamily="18" charset="0"/>
              </a:rPr>
              <a:t>SC: FFS and Managed Care Sampling</a:t>
            </a:r>
          </a:p>
        </p:txBody>
      </p:sp>
      <p:sp>
        <p:nvSpPr>
          <p:cNvPr id="3" name="Slide Number Placeholder 2">
            <a:extLst>
              <a:ext uri="{FF2B5EF4-FFF2-40B4-BE49-F238E27FC236}">
                <a16:creationId xmlns:a16="http://schemas.microsoft.com/office/drawing/2014/main" id="{91CF01F1-8DDC-40E6-8388-E46B14F1A52C}"/>
              </a:ext>
            </a:extLst>
          </p:cNvPr>
          <p:cNvSpPr>
            <a:spLocks noGrp="1"/>
          </p:cNvSpPr>
          <p:nvPr>
            <p:ph type="sldNum" sz="quarter" idx="10"/>
          </p:nvPr>
        </p:nvSpPr>
        <p:spPr/>
        <p:txBody>
          <a:bodyPr/>
          <a:lstStyle/>
          <a:p>
            <a:pPr>
              <a:defRPr/>
            </a:pPr>
            <a:fld id="{65C5B2FB-E7EE-4009-A9E9-8E6E0799E8E4}" type="slidenum">
              <a:rPr lang="en-US"/>
              <a:pPr>
                <a:defRPr/>
              </a:pPr>
              <a:t>14</a:t>
            </a:fld>
            <a:endParaRPr lang="en-US" dirty="0"/>
          </a:p>
        </p:txBody>
      </p:sp>
    </p:spTree>
    <p:extLst>
      <p:ext uri="{BB962C8B-B14F-4D97-AF65-F5344CB8AC3E}">
        <p14:creationId xmlns:p14="http://schemas.microsoft.com/office/powerpoint/2010/main" val="3489993966"/>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1"/>
          <p:cNvSpPr>
            <a:spLocks noGrp="1"/>
          </p:cNvSpPr>
          <p:nvPr>
            <p:ph idx="1"/>
          </p:nvPr>
        </p:nvSpPr>
        <p:spPr/>
        <p:txBody>
          <a:bodyPr/>
          <a:lstStyle/>
          <a:p>
            <a:pPr eaLnBrk="1" hangingPunct="1"/>
            <a:r>
              <a:rPr lang="en-US" altLang="en-US" sz="2400" dirty="0">
                <a:solidFill>
                  <a:srgbClr val="FF0000"/>
                </a:solidFill>
                <a:latin typeface="Times New Roman" panose="02020603050405020304" pitchFamily="18" charset="0"/>
                <a:cs typeface="Times New Roman" panose="02020603050405020304" pitchFamily="18" charset="0"/>
              </a:rPr>
              <a:t>**New** </a:t>
            </a:r>
            <a:r>
              <a:rPr lang="en-US" altLang="en-US" sz="2400" dirty="0">
                <a:latin typeface="Times New Roman" panose="02020603050405020304" pitchFamily="18" charset="0"/>
                <a:cs typeface="Times New Roman" panose="02020603050405020304" pitchFamily="18" charset="0"/>
              </a:rPr>
              <a:t>Return to payment stratification for FFS sampling</a:t>
            </a:r>
          </a:p>
          <a:p>
            <a:pPr lvl="1" eaLnBrk="1" hangingPunct="1"/>
            <a:r>
              <a:rPr lang="en-US" altLang="en-US" sz="2400" dirty="0">
                <a:latin typeface="Times New Roman" panose="02020603050405020304" pitchFamily="18" charset="0"/>
                <a:cs typeface="Times New Roman" panose="02020603050405020304" pitchFamily="18" charset="0"/>
              </a:rPr>
              <a:t>In FY 2016, the SC separated claims from 4 preselected service types into 8 service based strata; the rest of the claims were separated into 3 payment-based strata, with the addition of 1 zero/denied paid claim stratum</a:t>
            </a:r>
          </a:p>
          <a:p>
            <a:pPr lvl="1" eaLnBrk="1" hangingPunct="1"/>
            <a:r>
              <a:rPr lang="en-US" altLang="en-US" sz="2400" dirty="0">
                <a:latin typeface="Times New Roman" panose="02020603050405020304" pitchFamily="18" charset="0"/>
                <a:cs typeface="Times New Roman" panose="02020603050405020304" pitchFamily="18" charset="0"/>
              </a:rPr>
              <a:t>In RY 2020, the SC will use payment strata (with the addition of a data processing only stratum, including fixed, aggregate, and Medicare Crossover payment). There will be 5 payment strata instead of 10</a:t>
            </a:r>
            <a:r>
              <a:rPr lang="en-US" altLang="en-US" sz="2400" dirty="0" smtClean="0">
                <a:latin typeface="Times New Roman" panose="02020603050405020304" pitchFamily="18" charset="0"/>
                <a:cs typeface="Times New Roman" panose="02020603050405020304" pitchFamily="18" charset="0"/>
              </a:rPr>
              <a:t>.</a:t>
            </a:r>
          </a:p>
          <a:p>
            <a:pPr eaLnBrk="1" hangingPunct="1"/>
            <a:r>
              <a:rPr lang="en-US" altLang="en-US" sz="2400" dirty="0" smtClean="0">
                <a:solidFill>
                  <a:srgbClr val="FF0000"/>
                </a:solidFill>
                <a:latin typeface="Times New Roman" panose="02020603050405020304" pitchFamily="18" charset="0"/>
                <a:cs typeface="Times New Roman" panose="02020603050405020304" pitchFamily="18" charset="0"/>
              </a:rPr>
              <a:t>**</a:t>
            </a:r>
            <a:r>
              <a:rPr lang="en-US" altLang="en-US" sz="2400" dirty="0">
                <a:solidFill>
                  <a:srgbClr val="FF0000"/>
                </a:solidFill>
                <a:latin typeface="Times New Roman" panose="02020603050405020304" pitchFamily="18" charset="0"/>
                <a:cs typeface="Times New Roman" panose="02020603050405020304" pitchFamily="18" charset="0"/>
              </a:rPr>
              <a:t>New** </a:t>
            </a:r>
            <a:r>
              <a:rPr lang="en-US" altLang="en-US" sz="2400" dirty="0">
                <a:latin typeface="Times New Roman" panose="02020603050405020304" pitchFamily="18" charset="0"/>
                <a:cs typeface="Times New Roman" panose="02020603050405020304" pitchFamily="18" charset="0"/>
              </a:rPr>
              <a:t>FFS claims and managed care samples selected from PERM universes will be used for eligibility reviews</a:t>
            </a:r>
          </a:p>
        </p:txBody>
      </p:sp>
      <p:sp>
        <p:nvSpPr>
          <p:cNvPr id="37890" name="Title 11"/>
          <p:cNvSpPr>
            <a:spLocks noGrp="1"/>
          </p:cNvSpPr>
          <p:nvPr>
            <p:ph type="title"/>
          </p:nvPr>
        </p:nvSpPr>
        <p:spPr>
          <a:solidFill>
            <a:srgbClr val="FFD004"/>
          </a:solidFill>
          <a:effectLst>
            <a:outerShdw dist="76200" dir="5639981" algn="tl" rotWithShape="0">
              <a:srgbClr val="084A9C"/>
            </a:outerShdw>
          </a:effectLst>
        </p:spPr>
        <p:txBody>
          <a:bodyPr vert="horz" wrap="square" lIns="68580" tIns="34290" rIns="68580" bIns="34290" numCol="1" rtlCol="0" anchor="ctr" anchorCtr="0" compatLnSpc="1">
            <a:prstTxWarp prst="textNoShape">
              <a:avLst/>
            </a:prstTxWarp>
            <a:noAutofit/>
          </a:bodyPr>
          <a:lstStyle/>
          <a:p>
            <a:r>
              <a:rPr lang="en-US" altLang="en-US" sz="4000" dirty="0">
                <a:latin typeface="Times New Roman" panose="02020603050405020304" pitchFamily="18" charset="0"/>
                <a:cs typeface="Times New Roman" panose="02020603050405020304" pitchFamily="18" charset="0"/>
              </a:rPr>
              <a:t>SC: FFS and Managed Care Sampling</a:t>
            </a:r>
          </a:p>
        </p:txBody>
      </p:sp>
      <p:sp>
        <p:nvSpPr>
          <p:cNvPr id="3" name="Slide Number Placeholder 2">
            <a:extLst>
              <a:ext uri="{FF2B5EF4-FFF2-40B4-BE49-F238E27FC236}">
                <a16:creationId xmlns:a16="http://schemas.microsoft.com/office/drawing/2014/main" id="{E4A0C0A4-C799-496F-B8A0-26C5485FAA36}"/>
              </a:ext>
            </a:extLst>
          </p:cNvPr>
          <p:cNvSpPr>
            <a:spLocks noGrp="1"/>
          </p:cNvSpPr>
          <p:nvPr>
            <p:ph type="sldNum" sz="quarter" idx="10"/>
          </p:nvPr>
        </p:nvSpPr>
        <p:spPr/>
        <p:txBody>
          <a:bodyPr/>
          <a:lstStyle/>
          <a:p>
            <a:pPr>
              <a:defRPr/>
            </a:pPr>
            <a:fld id="{8FCAD1EC-490A-451E-BDFA-E29EBF8082BE}" type="slidenum">
              <a:rPr lang="en-US"/>
              <a:pPr>
                <a:defRPr/>
              </a:pPr>
              <a:t>15</a:t>
            </a:fld>
            <a:endParaRPr lang="en-US" dirty="0"/>
          </a:p>
        </p:txBody>
      </p:sp>
    </p:spTree>
    <p:extLst>
      <p:ext uri="{BB962C8B-B14F-4D97-AF65-F5344CB8AC3E}">
        <p14:creationId xmlns:p14="http://schemas.microsoft.com/office/powerpoint/2010/main" val="2879955157"/>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B8401E-20B5-4C0A-B96D-383F660F23E8}"/>
              </a:ext>
            </a:extLst>
          </p:cNvPr>
          <p:cNvSpPr>
            <a:spLocks noGrp="1"/>
          </p:cNvSpPr>
          <p:nvPr>
            <p:ph idx="1"/>
          </p:nvPr>
        </p:nvSpPr>
        <p:spPr>
          <a:xfrm>
            <a:off x="381000" y="1676400"/>
            <a:ext cx="8458200" cy="4876800"/>
          </a:xfrm>
        </p:spPr>
        <p:txBody>
          <a:bodyPr rtlCol="0">
            <a:noAutofit/>
          </a:bodyPr>
          <a:lstStyle/>
          <a:p>
            <a:pPr>
              <a:defRPr/>
            </a:pPr>
            <a:r>
              <a:rPr lang="en-US" sz="1800" dirty="0">
                <a:latin typeface="Times New Roman" panose="02020603050405020304" pitchFamily="18" charset="0"/>
                <a:cs typeface="Times New Roman" panose="02020603050405020304" pitchFamily="18" charset="0"/>
              </a:rPr>
              <a:t>Details data is used to request medical records, conduct medical review, conduct data processing review, and conduct eligibility review for sampled FFS claims</a:t>
            </a:r>
          </a:p>
          <a:p>
            <a:pPr lvl="1">
              <a:defRPr/>
            </a:pPr>
            <a:r>
              <a:rPr lang="en-US" sz="1800" dirty="0">
                <a:latin typeface="Times New Roman" panose="02020603050405020304" pitchFamily="18" charset="0"/>
                <a:cs typeface="Times New Roman" panose="02020603050405020304" pitchFamily="18" charset="0"/>
              </a:rPr>
              <a:t>Submitted by routine PERM states</a:t>
            </a:r>
          </a:p>
          <a:p>
            <a:pPr lvl="1">
              <a:defRPr/>
            </a:pPr>
            <a:r>
              <a:rPr lang="en-US" sz="1800" dirty="0">
                <a:latin typeface="Times New Roman" panose="02020603050405020304" pitchFamily="18" charset="0"/>
                <a:cs typeface="Times New Roman" panose="02020603050405020304" pitchFamily="18" charset="0"/>
              </a:rPr>
              <a:t>SC creates details file for PERM+ states</a:t>
            </a:r>
          </a:p>
          <a:p>
            <a:pPr>
              <a:defRPr/>
            </a:pPr>
            <a:r>
              <a:rPr lang="en-US" sz="1800" dirty="0">
                <a:latin typeface="Times New Roman" panose="02020603050405020304" pitchFamily="18" charset="0"/>
                <a:cs typeface="Times New Roman" panose="02020603050405020304" pitchFamily="18" charset="0"/>
              </a:rPr>
              <a:t>As in FY 2016, the SC will hold details intake meetings with each routine PERM state to:</a:t>
            </a:r>
          </a:p>
          <a:p>
            <a:pPr lvl="1">
              <a:defRPr/>
            </a:pPr>
            <a:r>
              <a:rPr lang="en-US" sz="1800" dirty="0">
                <a:latin typeface="Times New Roman" panose="02020603050405020304" pitchFamily="18" charset="0"/>
                <a:cs typeface="Times New Roman" panose="02020603050405020304" pitchFamily="18" charset="0"/>
              </a:rPr>
              <a:t>Provide an overview of the details data requirements</a:t>
            </a:r>
          </a:p>
          <a:p>
            <a:pPr lvl="1">
              <a:defRPr/>
            </a:pPr>
            <a:r>
              <a:rPr lang="en-US" sz="1800" dirty="0">
                <a:latin typeface="Times New Roman" panose="02020603050405020304" pitchFamily="18" charset="0"/>
                <a:cs typeface="Times New Roman" panose="02020603050405020304" pitchFamily="18" charset="0"/>
              </a:rPr>
              <a:t>Discuss details intake protocol</a:t>
            </a:r>
          </a:p>
          <a:p>
            <a:pPr>
              <a:defRPr/>
            </a:pPr>
            <a:r>
              <a:rPr lang="en-US" sz="1800" dirty="0">
                <a:solidFill>
                  <a:srgbClr val="FF0000"/>
                </a:solidFill>
                <a:latin typeface="Times New Roman" panose="02020603050405020304" pitchFamily="18" charset="0"/>
                <a:cs typeface="Times New Roman" panose="02020603050405020304" pitchFamily="18" charset="0"/>
              </a:rPr>
              <a:t>**New** </a:t>
            </a:r>
            <a:r>
              <a:rPr lang="en-US" sz="1800" dirty="0">
                <a:latin typeface="Times New Roman" panose="02020603050405020304" pitchFamily="18" charset="0"/>
                <a:cs typeface="Times New Roman" panose="02020603050405020304" pitchFamily="18" charset="0"/>
              </a:rPr>
              <a:t>Details intake meeting held with each PERM+ state to:</a:t>
            </a:r>
          </a:p>
          <a:p>
            <a:pPr lvl="1">
              <a:defRPr/>
            </a:pPr>
            <a:r>
              <a:rPr lang="en-US" sz="1800" dirty="0" smtClean="0">
                <a:latin typeface="Times New Roman" panose="02020603050405020304" pitchFamily="18" charset="0"/>
                <a:cs typeface="Times New Roman" panose="02020603050405020304" pitchFamily="18" charset="0"/>
              </a:rPr>
              <a:t>Review details built by the SC</a:t>
            </a:r>
          </a:p>
          <a:p>
            <a:pPr lvl="1">
              <a:defRPr/>
            </a:pPr>
            <a:r>
              <a:rPr lang="en-US" sz="1800" dirty="0" smtClean="0">
                <a:latin typeface="Times New Roman" panose="02020603050405020304" pitchFamily="18" charset="0"/>
                <a:cs typeface="Times New Roman" panose="02020603050405020304" pitchFamily="18" charset="0"/>
              </a:rPr>
              <a:t>Verify </a:t>
            </a:r>
            <a:r>
              <a:rPr lang="en-US" sz="1800" dirty="0">
                <a:latin typeface="Times New Roman" panose="02020603050405020304" pitchFamily="18" charset="0"/>
                <a:cs typeface="Times New Roman" panose="02020603050405020304" pitchFamily="18" charset="0"/>
              </a:rPr>
              <a:t>information to support medical record request and eligibility review</a:t>
            </a:r>
          </a:p>
          <a:p>
            <a:pPr>
              <a:defRPr/>
            </a:pPr>
            <a:r>
              <a:rPr lang="en-US" sz="1800" dirty="0">
                <a:latin typeface="Times New Roman" panose="02020603050405020304" pitchFamily="18" charset="0"/>
                <a:cs typeface="Times New Roman" panose="02020603050405020304" pitchFamily="18" charset="0"/>
              </a:rPr>
              <a:t>The SC performs a series of quality control checks and sends questions on any missing/incomplete/invalid information to the states</a:t>
            </a:r>
          </a:p>
          <a:p>
            <a:pPr>
              <a:defRPr/>
            </a:pPr>
            <a:r>
              <a:rPr lang="en-US" sz="1800" dirty="0">
                <a:latin typeface="Times New Roman" panose="02020603050405020304" pitchFamily="18" charset="0"/>
                <a:cs typeface="Times New Roman" panose="02020603050405020304" pitchFamily="18" charset="0"/>
              </a:rPr>
              <a:t>The SC may require regular meetings to resolve data issues if there are significant complications or delays</a:t>
            </a:r>
          </a:p>
        </p:txBody>
      </p:sp>
      <p:sp>
        <p:nvSpPr>
          <p:cNvPr id="39938" name="Title 11"/>
          <p:cNvSpPr>
            <a:spLocks noGrp="1"/>
          </p:cNvSpPr>
          <p:nvPr>
            <p:ph type="title"/>
          </p:nvPr>
        </p:nvSpPr>
        <p:spPr>
          <a:solidFill>
            <a:srgbClr val="FFD004"/>
          </a:solidFill>
          <a:effectLst>
            <a:outerShdw dist="76200" dir="5639981" algn="tl" rotWithShape="0">
              <a:srgbClr val="084A9C"/>
            </a:outerShdw>
          </a:effectLst>
        </p:spPr>
        <p:txBody>
          <a:bodyPr vert="horz" wrap="square" lIns="68580" tIns="34290" rIns="68580" bIns="34290" numCol="1" rtlCol="0" anchor="ctr" anchorCtr="0" compatLnSpc="1">
            <a:prstTxWarp prst="textNoShape">
              <a:avLst/>
            </a:prstTxWarp>
            <a:noAutofit/>
          </a:bodyPr>
          <a:lstStyle/>
          <a:p>
            <a:r>
              <a:rPr lang="en-US" altLang="en-US" dirty="0">
                <a:latin typeface="Times New Roman" panose="02020603050405020304" pitchFamily="18" charset="0"/>
                <a:cs typeface="Times New Roman" panose="02020603050405020304" pitchFamily="18" charset="0"/>
              </a:rPr>
              <a:t>SC: FFS Details Data</a:t>
            </a:r>
          </a:p>
        </p:txBody>
      </p:sp>
      <p:sp>
        <p:nvSpPr>
          <p:cNvPr id="3" name="Slide Number Placeholder 2">
            <a:extLst>
              <a:ext uri="{FF2B5EF4-FFF2-40B4-BE49-F238E27FC236}">
                <a16:creationId xmlns:a16="http://schemas.microsoft.com/office/drawing/2014/main" id="{79347A09-835F-4BDB-A390-2AC720B2CA67}"/>
              </a:ext>
            </a:extLst>
          </p:cNvPr>
          <p:cNvSpPr>
            <a:spLocks noGrp="1"/>
          </p:cNvSpPr>
          <p:nvPr>
            <p:ph type="sldNum" sz="quarter" idx="10"/>
          </p:nvPr>
        </p:nvSpPr>
        <p:spPr/>
        <p:txBody>
          <a:bodyPr/>
          <a:lstStyle/>
          <a:p>
            <a:pPr>
              <a:defRPr/>
            </a:pPr>
            <a:fld id="{21017574-B929-4472-8627-D572D2DE23CB}" type="slidenum">
              <a:rPr lang="en-US"/>
              <a:pPr>
                <a:defRPr/>
              </a:pPr>
              <a:t>16</a:t>
            </a:fld>
            <a:endParaRPr lang="en-US" dirty="0"/>
          </a:p>
        </p:txBody>
      </p:sp>
    </p:spTree>
    <p:extLst>
      <p:ext uri="{BB962C8B-B14F-4D97-AF65-F5344CB8AC3E}">
        <p14:creationId xmlns:p14="http://schemas.microsoft.com/office/powerpoint/2010/main" val="3909504332"/>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Review Contractor (RC):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State Policy Collection</a:t>
            </a:r>
          </a:p>
        </p:txBody>
      </p:sp>
      <p:sp>
        <p:nvSpPr>
          <p:cNvPr id="2" name="Content Placeholder 1">
            <a:extLst>
              <a:ext uri="{FF2B5EF4-FFF2-40B4-BE49-F238E27FC236}">
                <a16:creationId xmlns:a16="http://schemas.microsoft.com/office/drawing/2014/main" id="{159EAEC7-A01E-4B0F-B4DE-DEC6E1662D91}"/>
              </a:ext>
            </a:extLst>
          </p:cNvPr>
          <p:cNvSpPr>
            <a:spLocks noGrp="1"/>
          </p:cNvSpPr>
          <p:nvPr>
            <p:ph idx="1"/>
          </p:nvPr>
        </p:nvSpPr>
        <p:spPr>
          <a:xfrm>
            <a:off x="304800" y="1787684"/>
            <a:ext cx="8382000" cy="4689316"/>
          </a:xfrm>
        </p:spPr>
        <p:txBody>
          <a:bodyPr rtlCol="0">
            <a:noAutofit/>
          </a:bodyPr>
          <a:lstStyle/>
          <a:p>
            <a:pPr>
              <a:defRPr/>
            </a:pPr>
            <a:r>
              <a:rPr lang="en-US" sz="2000" dirty="0">
                <a:latin typeface="Times New Roman" panose="02020603050405020304" pitchFamily="18" charset="0"/>
                <a:cs typeface="Times New Roman" panose="02020603050405020304" pitchFamily="18" charset="0"/>
              </a:rPr>
              <a:t>The RC will collect </a:t>
            </a:r>
            <a:r>
              <a:rPr lang="en-US" sz="2000" dirty="0" smtClean="0">
                <a:latin typeface="Times New Roman" panose="02020603050405020304" pitchFamily="18" charset="0"/>
                <a:cs typeface="Times New Roman" panose="02020603050405020304" pitchFamily="18" charset="0"/>
              </a:rPr>
              <a:t>state </a:t>
            </a:r>
            <a:r>
              <a:rPr lang="en-US" sz="2000" dirty="0">
                <a:latin typeface="Times New Roman" panose="02020603050405020304" pitchFamily="18" charset="0"/>
                <a:cs typeface="Times New Roman" panose="02020603050405020304" pitchFamily="18" charset="0"/>
              </a:rPr>
              <a:t>Medicaid and CHIP policies in order to conduct reviews</a:t>
            </a:r>
          </a:p>
          <a:p>
            <a:pPr>
              <a:defRPr/>
            </a:pPr>
            <a:r>
              <a:rPr lang="en-US" sz="2000" dirty="0">
                <a:latin typeface="Times New Roman" panose="02020603050405020304" pitchFamily="18" charset="0"/>
                <a:cs typeface="Times New Roman" panose="02020603050405020304" pitchFamily="18" charset="0"/>
              </a:rPr>
              <a:t>Policies may include rules/regulations, manuals, handbooks, bulletins, updates, notices, clarifications, reminders, fee schedules, codes, etc.</a:t>
            </a:r>
            <a:endParaRPr lang="en-US" sz="1600" dirty="0">
              <a:latin typeface="Times New Roman" panose="02020603050405020304" pitchFamily="18" charset="0"/>
              <a:cs typeface="Times New Roman" panose="02020603050405020304" pitchFamily="18" charset="0"/>
            </a:endParaRPr>
          </a:p>
          <a:p>
            <a:pPr>
              <a:defRPr/>
            </a:pPr>
            <a:r>
              <a:rPr lang="en-US" sz="2000" dirty="0">
                <a:latin typeface="Times New Roman" panose="02020603050405020304" pitchFamily="18" charset="0"/>
                <a:cs typeface="Times New Roman" panose="02020603050405020304" pitchFamily="18" charset="0"/>
              </a:rPr>
              <a:t>The RC will download all publically available state policy documents relevant to the medical review of claims and create a master policy list for each state</a:t>
            </a:r>
          </a:p>
          <a:p>
            <a:pPr>
              <a:defRPr/>
            </a:pPr>
            <a:r>
              <a:rPr lang="en-US" sz="2000" dirty="0">
                <a:latin typeface="Times New Roman" panose="02020603050405020304" pitchFamily="18" charset="0"/>
                <a:cs typeface="Times New Roman" panose="02020603050405020304" pitchFamily="18" charset="0"/>
              </a:rPr>
              <a:t>The RC submits policy documentation to each state for review and approval</a:t>
            </a:r>
          </a:p>
          <a:p>
            <a:pPr lvl="1">
              <a:defRPr/>
            </a:pPr>
            <a:r>
              <a:rPr lang="en-US" sz="1600" dirty="0">
                <a:latin typeface="Times New Roman" panose="02020603050405020304" pitchFamily="18" charset="0"/>
                <a:cs typeface="Times New Roman" panose="02020603050405020304" pitchFamily="18" charset="0"/>
              </a:rPr>
              <a:t>Medical Review/Policy Questionnaire</a:t>
            </a:r>
          </a:p>
          <a:p>
            <a:pPr lvl="1">
              <a:defRPr/>
            </a:pPr>
            <a:r>
              <a:rPr lang="en-US" sz="1600" dirty="0">
                <a:latin typeface="Times New Roman" panose="02020603050405020304" pitchFamily="18" charset="0"/>
                <a:cs typeface="Times New Roman" panose="02020603050405020304" pitchFamily="18" charset="0"/>
              </a:rPr>
              <a:t>Master policy list</a:t>
            </a:r>
          </a:p>
          <a:p>
            <a:pPr>
              <a:defRPr/>
            </a:pPr>
            <a:r>
              <a:rPr lang="en-US" sz="2000" dirty="0">
                <a:latin typeface="Times New Roman" panose="02020603050405020304" pitchFamily="18" charset="0"/>
                <a:cs typeface="Times New Roman" panose="02020603050405020304" pitchFamily="18" charset="0"/>
              </a:rPr>
              <a:t>The RC continues policy collection throughout the measurement and validates with the state as appropriate</a:t>
            </a:r>
          </a:p>
          <a:p>
            <a:pPr>
              <a:defRPr/>
            </a:pPr>
            <a:r>
              <a:rPr lang="en-US" sz="2000" dirty="0">
                <a:latin typeface="Times New Roman" panose="02020603050405020304" pitchFamily="18" charset="0"/>
                <a:cs typeface="Times New Roman" panose="02020603050405020304" pitchFamily="18" charset="0"/>
              </a:rPr>
              <a:t>All policies for medical review and desk aides for data processing review will be available to states and reviewers in SMERF to access policies used when an error is cited</a:t>
            </a:r>
          </a:p>
        </p:txBody>
      </p:sp>
      <p:sp>
        <p:nvSpPr>
          <p:cNvPr id="3" name="Slide Number Placeholder 2">
            <a:extLst>
              <a:ext uri="{FF2B5EF4-FFF2-40B4-BE49-F238E27FC236}">
                <a16:creationId xmlns:a16="http://schemas.microsoft.com/office/drawing/2014/main" id="{D1B30913-E598-4120-B131-91A4F79EDFE6}"/>
              </a:ext>
            </a:extLst>
          </p:cNvPr>
          <p:cNvSpPr>
            <a:spLocks noGrp="1"/>
          </p:cNvSpPr>
          <p:nvPr>
            <p:ph type="sldNum" sz="quarter" idx="10"/>
          </p:nvPr>
        </p:nvSpPr>
        <p:spPr/>
        <p:txBody>
          <a:bodyPr/>
          <a:lstStyle/>
          <a:p>
            <a:pPr>
              <a:defRPr/>
            </a:pPr>
            <a:fld id="{85F8BF31-3483-4610-AF87-ADA80E31121E}" type="slidenum">
              <a:rPr lang="en-US"/>
              <a:pPr>
                <a:defRPr/>
              </a:pPr>
              <a:t>17</a:t>
            </a:fld>
            <a:endParaRPr lang="en-US" dirty="0"/>
          </a:p>
        </p:txBody>
      </p:sp>
    </p:spTree>
    <p:extLst>
      <p:ext uri="{BB962C8B-B14F-4D97-AF65-F5344CB8AC3E}">
        <p14:creationId xmlns:p14="http://schemas.microsoft.com/office/powerpoint/2010/main" val="57853802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B4D0B7-51AD-4DCB-AB48-59499C8EEEFF}"/>
              </a:ext>
            </a:extLst>
          </p:cNvPr>
          <p:cNvSpPr>
            <a:spLocks noGrp="1"/>
          </p:cNvSpPr>
          <p:nvPr>
            <p:ph idx="1"/>
          </p:nvPr>
        </p:nvSpPr>
        <p:spPr>
          <a:xfrm>
            <a:off x="152400" y="1828800"/>
            <a:ext cx="8534400" cy="4648199"/>
          </a:xfrm>
        </p:spPr>
        <p:txBody>
          <a:bodyPr/>
          <a:lstStyle/>
          <a:p>
            <a:pPr>
              <a:defRPr/>
            </a:pPr>
            <a:r>
              <a:rPr lang="en-US" sz="2400" dirty="0">
                <a:latin typeface="Times New Roman" panose="02020603050405020304" pitchFamily="18" charset="0"/>
                <a:cs typeface="Times New Roman" panose="02020603050405020304" pitchFamily="18" charset="0"/>
              </a:rPr>
              <a:t>Data Processing orientation is scheduled with each state prior to reviews to:</a:t>
            </a:r>
          </a:p>
          <a:p>
            <a:pPr lvl="1">
              <a:defRPr/>
            </a:pPr>
            <a:r>
              <a:rPr lang="en-US" sz="2400" dirty="0">
                <a:latin typeface="Times New Roman" panose="02020603050405020304" pitchFamily="18" charset="0"/>
                <a:cs typeface="Times New Roman" panose="02020603050405020304" pitchFamily="18" charset="0"/>
              </a:rPr>
              <a:t>Review state system(s) questionnaires completed by states</a:t>
            </a:r>
          </a:p>
          <a:p>
            <a:pPr lvl="1">
              <a:defRPr/>
            </a:pPr>
            <a:r>
              <a:rPr lang="en-US" sz="2400" dirty="0">
                <a:latin typeface="Times New Roman" panose="02020603050405020304" pitchFamily="18" charset="0"/>
                <a:cs typeface="Times New Roman" panose="02020603050405020304" pitchFamily="18" charset="0"/>
              </a:rPr>
              <a:t>Review any special programs (waivers, etc.)</a:t>
            </a:r>
          </a:p>
          <a:p>
            <a:pPr lvl="1">
              <a:defRPr/>
            </a:pPr>
            <a:r>
              <a:rPr lang="en-US" sz="2400" dirty="0">
                <a:latin typeface="Times New Roman" panose="02020603050405020304" pitchFamily="18" charset="0"/>
                <a:cs typeface="Times New Roman" panose="02020603050405020304" pitchFamily="18" charset="0"/>
              </a:rPr>
              <a:t>Demonstration of any new systems</a:t>
            </a:r>
          </a:p>
          <a:p>
            <a:pPr lvl="1">
              <a:defRPr/>
            </a:pPr>
            <a:r>
              <a:rPr lang="en-US" sz="2400" dirty="0">
                <a:latin typeface="Times New Roman" panose="02020603050405020304" pitchFamily="18" charset="0"/>
                <a:cs typeface="Times New Roman" panose="02020603050405020304" pitchFamily="18" charset="0"/>
              </a:rPr>
              <a:t>Determine and gather desk aids, manuals, and website links needed for training DP reviewers</a:t>
            </a:r>
          </a:p>
          <a:p>
            <a:pPr lvl="1">
              <a:defRPr/>
            </a:pPr>
            <a:r>
              <a:rPr lang="en-US" sz="2400" dirty="0">
                <a:latin typeface="Times New Roman" panose="02020603050405020304" pitchFamily="18" charset="0"/>
                <a:cs typeface="Times New Roman" panose="02020603050405020304" pitchFamily="18" charset="0"/>
              </a:rPr>
              <a:t>Discuss remote vs. on-site reviews and establish tentative dates to begin reviews</a:t>
            </a:r>
          </a:p>
          <a:p>
            <a:pPr lvl="1">
              <a:defRPr/>
            </a:pPr>
            <a:r>
              <a:rPr lang="en-US" sz="2400" dirty="0">
                <a:latin typeface="Times New Roman" panose="02020603050405020304" pitchFamily="18" charset="0"/>
                <a:cs typeface="Times New Roman" panose="02020603050405020304" pitchFamily="18" charset="0"/>
              </a:rPr>
              <a:t>States complete DP checklist in preparation for DP Reviews</a:t>
            </a:r>
          </a:p>
          <a:p>
            <a:pPr marL="0" indent="0">
              <a:buNone/>
              <a:defRPr/>
            </a:pPr>
            <a:endParaRPr lang="en-US" sz="1800" dirty="0">
              <a:latin typeface="Times New Roman" panose="02020603050405020304" pitchFamily="18" charset="0"/>
              <a:cs typeface="Times New Roman" panose="02020603050405020304" pitchFamily="18" charset="0"/>
            </a:endParaRPr>
          </a:p>
        </p:txBody>
      </p:sp>
      <p:sp>
        <p:nvSpPr>
          <p:cNvPr id="46083" name="Title 2"/>
          <p:cNvSpPr>
            <a:spLocks noGrp="1"/>
          </p:cNvSpPr>
          <p:nvPr>
            <p:ph type="title"/>
          </p:nvPr>
        </p:nvSpPr>
        <p:spPr>
          <a:effectLst>
            <a:outerShdw dist="76200" dir="5639981" algn="tl" rotWithShape="0">
              <a:srgbClr val="084A9C"/>
            </a:outerShdw>
          </a:effectLst>
        </p:spPr>
        <p:txBody>
          <a:bodyPr/>
          <a:lstStyle/>
          <a:p>
            <a:pPr algn="ctr"/>
            <a:r>
              <a:rPr lang="en-US" altLang="en-US" sz="4000" dirty="0">
                <a:latin typeface="Times New Roman" panose="02020603050405020304" pitchFamily="18" charset="0"/>
                <a:cs typeface="Times New Roman" panose="02020603050405020304" pitchFamily="18" charset="0"/>
              </a:rPr>
              <a:t>Data Processing Reviews</a:t>
            </a:r>
            <a:endParaRPr lang="en-US" altLang="en-US" sz="4000" dirty="0"/>
          </a:p>
        </p:txBody>
      </p:sp>
      <p:sp>
        <p:nvSpPr>
          <p:cNvPr id="4" name="Slide Number Placeholder 3">
            <a:extLst>
              <a:ext uri="{FF2B5EF4-FFF2-40B4-BE49-F238E27FC236}">
                <a16:creationId xmlns:a16="http://schemas.microsoft.com/office/drawing/2014/main" id="{8DDE4E6C-B187-49CD-9ACD-55948C8148C0}"/>
              </a:ext>
            </a:extLst>
          </p:cNvPr>
          <p:cNvSpPr>
            <a:spLocks noGrp="1"/>
          </p:cNvSpPr>
          <p:nvPr>
            <p:ph type="sldNum" sz="quarter" idx="10"/>
          </p:nvPr>
        </p:nvSpPr>
        <p:spPr/>
        <p:txBody>
          <a:bodyPr/>
          <a:lstStyle/>
          <a:p>
            <a:pPr>
              <a:defRPr/>
            </a:pPr>
            <a:fld id="{6D17C7D7-A006-4DCD-8BC3-70A2EF43CBA0}" type="slidenum">
              <a:rPr lang="en-US" smtClean="0"/>
              <a:pPr>
                <a:defRPr/>
              </a:pPr>
              <a:t>18</a:t>
            </a:fld>
            <a:endParaRPr lang="en-US" dirty="0"/>
          </a:p>
        </p:txBody>
      </p:sp>
    </p:spTree>
    <p:extLst>
      <p:ext uri="{BB962C8B-B14F-4D97-AF65-F5344CB8AC3E}">
        <p14:creationId xmlns:p14="http://schemas.microsoft.com/office/powerpoint/2010/main" val="1672172015"/>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1"/>
          <p:cNvSpPr>
            <a:spLocks noGrp="1"/>
          </p:cNvSpPr>
          <p:nvPr>
            <p:ph type="title"/>
          </p:nvPr>
        </p:nvSpPr>
        <p:spPr>
          <a:xfrm>
            <a:off x="-9693" y="0"/>
            <a:ext cx="9144000" cy="1508920"/>
          </a:xfrm>
          <a:effectLst>
            <a:outerShdw dist="76200" dir="5639981" algn="tl" rotWithShape="0">
              <a:srgbClr val="084A9C"/>
            </a:outerShdw>
          </a:effectLst>
        </p:spPr>
        <p:txBody>
          <a:bodyPr/>
          <a:lstStyle/>
          <a:p>
            <a:pPr algn="ctr" eaLnBrk="1" hangingPunct="1"/>
            <a:r>
              <a:rPr lang="en-US" altLang="en-US" sz="4000" dirty="0">
                <a:latin typeface="Times New Roman" panose="02020603050405020304" pitchFamily="18" charset="0"/>
                <a:cs typeface="Times New Roman" panose="02020603050405020304" pitchFamily="18" charset="0"/>
              </a:rPr>
              <a:t>Data Processing Reviews</a:t>
            </a:r>
          </a:p>
        </p:txBody>
      </p:sp>
      <p:sp>
        <p:nvSpPr>
          <p:cNvPr id="2" name="Content Placeholder 1">
            <a:extLst>
              <a:ext uri="{FF2B5EF4-FFF2-40B4-BE49-F238E27FC236}">
                <a16:creationId xmlns:a16="http://schemas.microsoft.com/office/drawing/2014/main" id="{434754EA-9A7B-44C5-B6D6-62FACA41E9F5}"/>
              </a:ext>
            </a:extLst>
          </p:cNvPr>
          <p:cNvSpPr>
            <a:spLocks noGrp="1"/>
          </p:cNvSpPr>
          <p:nvPr>
            <p:ph idx="1"/>
          </p:nvPr>
        </p:nvSpPr>
        <p:spPr>
          <a:xfrm>
            <a:off x="306529" y="1752600"/>
            <a:ext cx="8380271" cy="4724400"/>
          </a:xfrm>
        </p:spPr>
        <p:txBody>
          <a:bodyPr rtlCol="0">
            <a:noAutofit/>
          </a:bodyPr>
          <a:lstStyle/>
          <a:p>
            <a:pPr>
              <a:defRPr/>
            </a:pPr>
            <a:r>
              <a:rPr lang="en-US" sz="2200" dirty="0">
                <a:latin typeface="Times New Roman" panose="02020603050405020304" pitchFamily="18" charset="0"/>
                <a:cs typeface="Times New Roman" panose="02020603050405020304" pitchFamily="18" charset="0"/>
              </a:rPr>
              <a:t>RC educational webinars are held with all states in the cycle to review the Data Processing (DP) Review process before starting DP Reviews.</a:t>
            </a:r>
          </a:p>
          <a:p>
            <a:pPr lvl="1">
              <a:buFont typeface="Times New Roman" panose="02020603050405020304" pitchFamily="18" charset="0"/>
              <a:buChar char="̶"/>
              <a:defRPr/>
            </a:pPr>
            <a:r>
              <a:rPr lang="en-US" sz="2200" dirty="0">
                <a:solidFill>
                  <a:srgbClr val="FF0000"/>
                </a:solidFill>
                <a:latin typeface="Times New Roman" panose="02020603050405020304" pitchFamily="18" charset="0"/>
                <a:cs typeface="Times New Roman" panose="02020603050405020304" pitchFamily="18" charset="0"/>
              </a:rPr>
              <a:t>**New** </a:t>
            </a:r>
            <a:r>
              <a:rPr lang="en-US" sz="2200" dirty="0">
                <a:latin typeface="Times New Roman" panose="02020603050405020304" pitchFamily="18" charset="0"/>
                <a:cs typeface="Times New Roman" panose="02020603050405020304" pitchFamily="18" charset="0"/>
              </a:rPr>
              <a:t>The RC will also have individual check-in calls with each state throughout the cycle, as needed.</a:t>
            </a:r>
          </a:p>
          <a:p>
            <a:pPr>
              <a:defRPr/>
            </a:pPr>
            <a:r>
              <a:rPr lang="en-US" sz="2200" dirty="0">
                <a:latin typeface="Times New Roman" panose="02020603050405020304" pitchFamily="18" charset="0"/>
                <a:cs typeface="Times New Roman" panose="02020603050405020304" pitchFamily="18" charset="0"/>
              </a:rPr>
              <a:t>DP reviews are conducted on each sampled FFS claim, fixed payment, and managed care payment.</a:t>
            </a:r>
          </a:p>
          <a:p>
            <a:pPr>
              <a:defRPr/>
            </a:pPr>
            <a:r>
              <a:rPr lang="en-US" sz="2200" dirty="0">
                <a:latin typeface="Times New Roman" panose="02020603050405020304" pitchFamily="18" charset="0"/>
                <a:cs typeface="Times New Roman" panose="02020603050405020304" pitchFamily="18" charset="0"/>
              </a:rPr>
              <a:t>The RC validates that the claim was processed correctly based on information found in the state’s claims processing system, provider files, calls to the provider, and supporting documentation.</a:t>
            </a:r>
          </a:p>
          <a:p>
            <a:pPr>
              <a:defRPr/>
            </a:pPr>
            <a:r>
              <a:rPr lang="en-US" sz="2200" dirty="0">
                <a:latin typeface="Times New Roman" panose="02020603050405020304" pitchFamily="18" charset="0"/>
                <a:cs typeface="Times New Roman" panose="02020603050405020304" pitchFamily="18" charset="0"/>
              </a:rPr>
              <a:t>Reviews can take place on-site at the state or remotely (preferred venue due to increased volume and complexity).</a:t>
            </a:r>
          </a:p>
          <a:p>
            <a:pPr marL="557213" lvl="2" indent="-257175">
              <a:buFont typeface="Times New Roman" panose="02020603050405020304" pitchFamily="18" charset="0"/>
              <a:buChar char="̶"/>
              <a:defRPr/>
            </a:pPr>
            <a:r>
              <a:rPr lang="en-US" sz="2200" dirty="0">
                <a:latin typeface="Times New Roman" panose="02020603050405020304" pitchFamily="18" charset="0"/>
                <a:cs typeface="Times New Roman" panose="02020603050405020304" pitchFamily="18" charset="0"/>
              </a:rPr>
              <a:t>Average on-site review time is 3-8 weeks. </a:t>
            </a:r>
          </a:p>
        </p:txBody>
      </p:sp>
      <p:sp>
        <p:nvSpPr>
          <p:cNvPr id="3" name="Slide Number Placeholder 2">
            <a:extLst>
              <a:ext uri="{FF2B5EF4-FFF2-40B4-BE49-F238E27FC236}">
                <a16:creationId xmlns:a16="http://schemas.microsoft.com/office/drawing/2014/main" id="{C3625F80-048D-4FBA-B007-907B555D36CA}"/>
              </a:ext>
            </a:extLst>
          </p:cNvPr>
          <p:cNvSpPr>
            <a:spLocks noGrp="1"/>
          </p:cNvSpPr>
          <p:nvPr>
            <p:ph type="sldNum" sz="quarter" idx="10"/>
          </p:nvPr>
        </p:nvSpPr>
        <p:spPr/>
        <p:txBody>
          <a:bodyPr/>
          <a:lstStyle/>
          <a:p>
            <a:pPr>
              <a:defRPr/>
            </a:pPr>
            <a:fld id="{15522D25-E54F-4ED7-B913-7FDC94D14452}" type="slidenum">
              <a:rPr lang="en-US"/>
              <a:pPr>
                <a:defRPr/>
              </a:pPr>
              <a:t>19</a:t>
            </a:fld>
            <a:endParaRPr lang="en-US" dirty="0"/>
          </a:p>
        </p:txBody>
      </p:sp>
    </p:spTree>
    <p:extLst>
      <p:ext uri="{BB962C8B-B14F-4D97-AF65-F5344CB8AC3E}">
        <p14:creationId xmlns:p14="http://schemas.microsoft.com/office/powerpoint/2010/main" val="77564388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33D210FD-FD5E-4B6A-A939-F5303B472C9A}"/>
              </a:ext>
            </a:extLst>
          </p:cNvPr>
          <p:cNvSpPr>
            <a:spLocks noGrp="1"/>
          </p:cNvSpPr>
          <p:nvPr>
            <p:ph idx="1"/>
          </p:nvPr>
        </p:nvSpPr>
        <p:spPr>
          <a:xfrm>
            <a:off x="457200" y="1600200"/>
            <a:ext cx="8229600" cy="4953000"/>
          </a:xfrm>
        </p:spPr>
        <p:txBody>
          <a:bodyPr numCol="2"/>
          <a:lstStyle/>
          <a:p>
            <a:pPr eaLnBrk="1" hangingPunct="1">
              <a:defRPr/>
            </a:pPr>
            <a:r>
              <a:rPr lang="en-US" altLang="en-US" sz="2400" dirty="0" smtClean="0">
                <a:latin typeface="Times New Roman" panose="02020603050405020304" pitchFamily="18" charset="0"/>
                <a:cs typeface="Times New Roman" panose="02020603050405020304" pitchFamily="18" charset="0"/>
              </a:rPr>
              <a:t>PERM </a:t>
            </a:r>
            <a:r>
              <a:rPr lang="en-US" altLang="en-US" sz="2400" dirty="0">
                <a:latin typeface="Times New Roman" panose="02020603050405020304" pitchFamily="18" charset="0"/>
                <a:cs typeface="Times New Roman" panose="02020603050405020304" pitchFamily="18" charset="0"/>
              </a:rPr>
              <a:t>Program Overview</a:t>
            </a:r>
          </a:p>
          <a:p>
            <a:pPr eaLnBrk="1" hangingPunct="1">
              <a:defRPr/>
            </a:pPr>
            <a:r>
              <a:rPr lang="en-US" altLang="en-US" sz="2400" dirty="0">
                <a:latin typeface="Times New Roman" panose="02020603050405020304" pitchFamily="18" charset="0"/>
                <a:cs typeface="Times New Roman" panose="02020603050405020304" pitchFamily="18" charset="0"/>
              </a:rPr>
              <a:t>Statistical Contractor (SC) </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Claims Data Submission</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FFS and Managed Care Sampling</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FFS Details Data</a:t>
            </a:r>
          </a:p>
          <a:p>
            <a:pPr eaLnBrk="1" hangingPunct="1">
              <a:defRPr/>
            </a:pPr>
            <a:r>
              <a:rPr lang="en-US" altLang="en-US" sz="2400" dirty="0">
                <a:latin typeface="Times New Roman" panose="02020603050405020304" pitchFamily="18" charset="0"/>
                <a:cs typeface="Times New Roman" panose="02020603050405020304" pitchFamily="18" charset="0"/>
              </a:rPr>
              <a:t>Review Contractor (RC)</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State Policy Collection</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Data Processing Reviews</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Medical Records Requests</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Medical Reviews</a:t>
            </a:r>
          </a:p>
          <a:p>
            <a:pPr eaLnBrk="1" hangingPunct="1">
              <a:defRPr/>
            </a:pPr>
            <a:r>
              <a:rPr lang="en-US" altLang="en-US" sz="2400" dirty="0" smtClean="0">
                <a:latin typeface="Times New Roman" panose="02020603050405020304" pitchFamily="18" charset="0"/>
                <a:cs typeface="Times New Roman" panose="02020603050405020304" pitchFamily="18" charset="0"/>
              </a:rPr>
              <a:t>Eligibility </a:t>
            </a:r>
            <a:r>
              <a:rPr lang="en-US" altLang="en-US" sz="2400" dirty="0">
                <a:latin typeface="Times New Roman" panose="02020603050405020304" pitchFamily="18" charset="0"/>
                <a:cs typeface="Times New Roman" panose="02020603050405020304" pitchFamily="18" charset="0"/>
              </a:rPr>
              <a:t>Review Contractor (ERC)</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Introduction</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State Policy </a:t>
            </a:r>
            <a:r>
              <a:rPr lang="en-US" altLang="en-US" sz="2400" dirty="0" smtClean="0">
                <a:latin typeface="Times New Roman" panose="02020603050405020304" pitchFamily="18" charset="0"/>
                <a:cs typeface="Times New Roman" panose="02020603050405020304" pitchFamily="18" charset="0"/>
              </a:rPr>
              <a:t>Collection</a:t>
            </a:r>
          </a:p>
          <a:p>
            <a:pPr lvl="1" eaLnBrk="1" hangingPunct="1">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Federal Medical Assistance </a:t>
            </a:r>
            <a:r>
              <a:rPr lang="en-US" altLang="en-US" sz="2400" dirty="0" smtClean="0">
                <a:latin typeface="Times New Roman" panose="02020603050405020304" pitchFamily="18" charset="0"/>
                <a:cs typeface="Times New Roman" panose="02020603050405020304" pitchFamily="18" charset="0"/>
              </a:rPr>
              <a:t>Percentage </a:t>
            </a:r>
            <a:r>
              <a:rPr lang="en-US" altLang="en-US" sz="2400" dirty="0">
                <a:latin typeface="Times New Roman" panose="02020603050405020304" pitchFamily="18" charset="0"/>
                <a:cs typeface="Times New Roman" panose="02020603050405020304" pitchFamily="18" charset="0"/>
              </a:rPr>
              <a:t>(</a:t>
            </a:r>
            <a:r>
              <a:rPr lang="en-US" altLang="en-US" sz="2400" dirty="0" smtClean="0">
                <a:latin typeface="Times New Roman" panose="02020603050405020304" pitchFamily="18" charset="0"/>
                <a:cs typeface="Times New Roman" panose="02020603050405020304" pitchFamily="18" charset="0"/>
              </a:rPr>
              <a:t>FMAP)</a:t>
            </a:r>
            <a:endParaRPr lang="en-US" altLang="en-US" sz="2400" dirty="0">
              <a:latin typeface="Times New Roman" panose="02020603050405020304" pitchFamily="18" charset="0"/>
              <a:cs typeface="Times New Roman" panose="02020603050405020304" pitchFamily="18" charset="0"/>
            </a:endParaRPr>
          </a:p>
        </p:txBody>
      </p:sp>
      <p:sp>
        <p:nvSpPr>
          <p:cNvPr id="21507"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dirty="0">
                <a:latin typeface="Times New Roman" panose="02020603050405020304" pitchFamily="18" charset="0"/>
                <a:cs typeface="Times New Roman" panose="02020603050405020304" pitchFamily="18" charset="0"/>
              </a:rPr>
              <a:t>Learning Objectives</a:t>
            </a:r>
          </a:p>
        </p:txBody>
      </p:sp>
      <p:sp>
        <p:nvSpPr>
          <p:cNvPr id="3" name="Slide Number Placeholder 2">
            <a:extLst>
              <a:ext uri="{FF2B5EF4-FFF2-40B4-BE49-F238E27FC236}">
                <a16:creationId xmlns:a16="http://schemas.microsoft.com/office/drawing/2014/main" id="{948C4E98-8D5E-4192-A76B-C8B6B95324A9}"/>
              </a:ext>
            </a:extLst>
          </p:cNvPr>
          <p:cNvSpPr>
            <a:spLocks noGrp="1"/>
          </p:cNvSpPr>
          <p:nvPr>
            <p:ph type="sldNum" sz="quarter" idx="10"/>
          </p:nvPr>
        </p:nvSpPr>
        <p:spPr/>
        <p:txBody>
          <a:bodyPr/>
          <a:lstStyle/>
          <a:p>
            <a:pPr>
              <a:defRPr/>
            </a:pPr>
            <a:fld id="{AD65B0DB-7F17-4806-A879-A6611D60C3DB}" type="slidenum">
              <a:rPr lang="en-US"/>
              <a:pPr>
                <a:defRPr/>
              </a:pPr>
              <a:t>2</a:t>
            </a:fld>
            <a:endParaRPr lang="en-US" dirty="0"/>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E21ADA-2D3B-4A40-BE15-02BCD39345AB}"/>
              </a:ext>
            </a:extLst>
          </p:cNvPr>
          <p:cNvSpPr>
            <a:spLocks noGrp="1"/>
          </p:cNvSpPr>
          <p:nvPr>
            <p:ph idx="1"/>
          </p:nvPr>
        </p:nvSpPr>
        <p:spPr>
          <a:xfrm>
            <a:off x="459889" y="2114550"/>
            <a:ext cx="8302214" cy="3714750"/>
          </a:xfrm>
        </p:spPr>
        <p:txBody>
          <a:bodyPr>
            <a:normAutofit/>
          </a:bodyPr>
          <a:lstStyle/>
          <a:p>
            <a:pPr>
              <a:spcBef>
                <a:spcPts val="300"/>
              </a:spcBef>
              <a:spcAft>
                <a:spcPts val="300"/>
              </a:spcAft>
              <a:defRPr/>
            </a:pPr>
            <a:r>
              <a:rPr lang="en-US" altLang="en-US" sz="2800" dirty="0">
                <a:latin typeface="Times New Roman" panose="02020603050405020304" pitchFamily="18" charset="0"/>
                <a:cs typeface="Times New Roman" panose="02020603050405020304" pitchFamily="18" charset="0"/>
              </a:rPr>
              <a:t>States track pending (P1) DP reviews real time through SMERF and receive automated notices for overdue information </a:t>
            </a:r>
          </a:p>
          <a:p>
            <a:pPr>
              <a:spcBef>
                <a:spcPts val="300"/>
              </a:spcBef>
              <a:spcAft>
                <a:spcPts val="300"/>
              </a:spcAft>
              <a:defRPr/>
            </a:pPr>
            <a:r>
              <a:rPr lang="en-US" sz="2800" dirty="0">
                <a:solidFill>
                  <a:srgbClr val="00B050"/>
                </a:solidFill>
                <a:latin typeface="Times New Roman" panose="02020603050405020304" pitchFamily="18" charset="0"/>
                <a:ea typeface="Calibri"/>
                <a:cs typeface="Times New Roman" panose="02020603050405020304" pitchFamily="18" charset="0"/>
              </a:rPr>
              <a:t>**Reminder** </a:t>
            </a:r>
            <a:r>
              <a:rPr lang="en-US" sz="2800" dirty="0">
                <a:solidFill>
                  <a:prstClr val="black"/>
                </a:solidFill>
                <a:latin typeface="Times New Roman" panose="02020603050405020304" pitchFamily="18" charset="0"/>
                <a:ea typeface="Calibri"/>
                <a:cs typeface="Times New Roman" panose="02020603050405020304" pitchFamily="18" charset="0"/>
              </a:rPr>
              <a:t>Claims on the P1 list may be converted to errors after the 31</a:t>
            </a:r>
            <a:r>
              <a:rPr lang="en-US" sz="2800" baseline="30000" dirty="0">
                <a:solidFill>
                  <a:prstClr val="black"/>
                </a:solidFill>
                <a:latin typeface="Times New Roman" panose="02020603050405020304" pitchFamily="18" charset="0"/>
                <a:ea typeface="Calibri"/>
                <a:cs typeface="Times New Roman" panose="02020603050405020304" pitchFamily="18" charset="0"/>
              </a:rPr>
              <a:t>st</a:t>
            </a:r>
            <a:r>
              <a:rPr lang="en-US" sz="2800" dirty="0">
                <a:solidFill>
                  <a:prstClr val="black"/>
                </a:solidFill>
                <a:latin typeface="Times New Roman" panose="02020603050405020304" pitchFamily="18" charset="0"/>
                <a:ea typeface="Calibri"/>
                <a:cs typeface="Times New Roman" panose="02020603050405020304" pitchFamily="18" charset="0"/>
              </a:rPr>
              <a:t> day of pending with no response from the state</a:t>
            </a:r>
          </a:p>
          <a:p>
            <a:pPr>
              <a:spcBef>
                <a:spcPts val="300"/>
              </a:spcBef>
              <a:spcAft>
                <a:spcPts val="300"/>
              </a:spcAft>
              <a:defRPr/>
            </a:pPr>
            <a:r>
              <a:rPr lang="en-US" altLang="en-US" sz="2800" dirty="0" smtClean="0">
                <a:solidFill>
                  <a:srgbClr val="FF0000"/>
                </a:solidFill>
                <a:latin typeface="Times New Roman" panose="02020603050405020304" pitchFamily="18" charset="0"/>
                <a:cs typeface="Times New Roman" panose="02020603050405020304" pitchFamily="18" charset="0"/>
              </a:rPr>
              <a:t>**New** </a:t>
            </a:r>
            <a:r>
              <a:rPr lang="en-US" altLang="en-US" sz="2800" dirty="0">
                <a:latin typeface="Times New Roman" panose="02020603050405020304" pitchFamily="18" charset="0"/>
                <a:cs typeface="Times New Roman" panose="02020603050405020304" pitchFamily="18" charset="0"/>
              </a:rPr>
              <a:t>All errors identified on each claim will be reported (multiple errors</a:t>
            </a:r>
            <a:r>
              <a:rPr lang="en-US" altLang="en-US" sz="2800" dirty="0" smtClean="0">
                <a:latin typeface="Times New Roman" panose="02020603050405020304" pitchFamily="18" charset="0"/>
                <a:cs typeface="Times New Roman" panose="02020603050405020304" pitchFamily="18" charset="0"/>
              </a:rPr>
              <a:t>)</a:t>
            </a:r>
            <a:endParaRPr lang="en-US" altLang="en-US" sz="2800" dirty="0">
              <a:solidFill>
                <a:prstClr val="black"/>
              </a:solidFill>
              <a:latin typeface="Times New Roman" panose="02020603050405020304" pitchFamily="18" charset="0"/>
              <a:cs typeface="Times New Roman" panose="02020603050405020304" pitchFamily="18" charset="0"/>
            </a:endParaRPr>
          </a:p>
        </p:txBody>
      </p:sp>
      <p:sp>
        <p:nvSpPr>
          <p:cNvPr id="47107" name="Title 2"/>
          <p:cNvSpPr>
            <a:spLocks noGrp="1"/>
          </p:cNvSpPr>
          <p:nvPr>
            <p:ph type="title"/>
          </p:nvPr>
        </p:nvSpPr>
        <p:spPr>
          <a:effectLst>
            <a:outerShdw dist="76200" dir="5639981" algn="tl" rotWithShape="0">
              <a:srgbClr val="084A9C"/>
            </a:outerShdw>
          </a:effectLst>
        </p:spPr>
        <p:txBody>
          <a:bodyPr/>
          <a:lstStyle/>
          <a:p>
            <a:pPr algn="ctr"/>
            <a:r>
              <a:rPr lang="en-US" altLang="en-US" sz="4000" dirty="0">
                <a:latin typeface="Times New Roman" panose="02020603050405020304" pitchFamily="18" charset="0"/>
                <a:cs typeface="Times New Roman" panose="02020603050405020304" pitchFamily="18" charset="0"/>
              </a:rPr>
              <a:t>Data Processing Reviews</a:t>
            </a:r>
            <a:endParaRPr lang="en-US" altLang="en-US" sz="4000" dirty="0"/>
          </a:p>
        </p:txBody>
      </p:sp>
      <p:sp>
        <p:nvSpPr>
          <p:cNvPr id="4" name="Slide Number Placeholder 3">
            <a:extLst>
              <a:ext uri="{FF2B5EF4-FFF2-40B4-BE49-F238E27FC236}">
                <a16:creationId xmlns:a16="http://schemas.microsoft.com/office/drawing/2014/main" id="{3DCEC2A2-2D6E-4A56-8A93-DD47F6C801A7}"/>
              </a:ext>
            </a:extLst>
          </p:cNvPr>
          <p:cNvSpPr>
            <a:spLocks noGrp="1"/>
          </p:cNvSpPr>
          <p:nvPr>
            <p:ph type="sldNum" sz="quarter" idx="10"/>
          </p:nvPr>
        </p:nvSpPr>
        <p:spPr/>
        <p:txBody>
          <a:bodyPr/>
          <a:lstStyle/>
          <a:p>
            <a:pPr>
              <a:defRPr/>
            </a:pPr>
            <a:fld id="{CCC72483-F9AC-486F-B38C-F5DB189FA4D5}" type="slidenum">
              <a:rPr lang="en-US" smtClean="0"/>
              <a:pPr>
                <a:defRPr/>
              </a:pPr>
              <a:t>20</a:t>
            </a:fld>
            <a:endParaRPr lang="en-US" dirty="0"/>
          </a:p>
        </p:txBody>
      </p:sp>
    </p:spTree>
    <p:extLst>
      <p:ext uri="{BB962C8B-B14F-4D97-AF65-F5344CB8AC3E}">
        <p14:creationId xmlns:p14="http://schemas.microsoft.com/office/powerpoint/2010/main" val="2809330401"/>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Data Processing Reviews</a:t>
            </a:r>
            <a:br>
              <a:rPr lang="en-US" altLang="en-US" sz="36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FFS Review Elements</a:t>
            </a:r>
          </a:p>
        </p:txBody>
      </p:sp>
      <p:sp>
        <p:nvSpPr>
          <p:cNvPr id="2" name="Slide Number Placeholder 1">
            <a:extLst>
              <a:ext uri="{FF2B5EF4-FFF2-40B4-BE49-F238E27FC236}">
                <a16:creationId xmlns:a16="http://schemas.microsoft.com/office/drawing/2014/main" id="{AEDC0FFB-9867-40C9-9DEE-4C6D9BEE4F44}"/>
              </a:ext>
            </a:extLst>
          </p:cNvPr>
          <p:cNvSpPr>
            <a:spLocks noGrp="1"/>
          </p:cNvSpPr>
          <p:nvPr>
            <p:ph type="sldNum" sz="quarter" idx="10"/>
          </p:nvPr>
        </p:nvSpPr>
        <p:spPr/>
        <p:txBody>
          <a:bodyPr/>
          <a:lstStyle/>
          <a:p>
            <a:pPr>
              <a:defRPr/>
            </a:pPr>
            <a:fld id="{30FA18AE-D4D5-4E0C-A700-884170D24F14}" type="slidenum">
              <a:rPr lang="en-US"/>
              <a:pPr>
                <a:defRPr/>
              </a:pPr>
              <a:t>21</a:t>
            </a:fld>
            <a:endParaRPr lang="en-US" dirty="0"/>
          </a:p>
        </p:txBody>
      </p:sp>
      <p:sp>
        <p:nvSpPr>
          <p:cNvPr id="8" name="Content Placeholder 1">
            <a:extLst>
              <a:ext uri="{FF2B5EF4-FFF2-40B4-BE49-F238E27FC236}">
                <a16:creationId xmlns:a16="http://schemas.microsoft.com/office/drawing/2014/main" id="{10B570C5-A20C-4D0C-BCA4-BDA5448E5659}"/>
              </a:ext>
            </a:extLst>
          </p:cNvPr>
          <p:cNvSpPr>
            <a:spLocks noGrp="1"/>
          </p:cNvSpPr>
          <p:nvPr>
            <p:ph idx="1"/>
          </p:nvPr>
        </p:nvSpPr>
        <p:spPr>
          <a:xfrm>
            <a:off x="50152" y="1676399"/>
            <a:ext cx="4293248" cy="5045075"/>
          </a:xfrm>
        </p:spPr>
        <p:txBody>
          <a:bodyPr rtlCol="0">
            <a:normAutofit fontScale="77500" lnSpcReduction="20000"/>
          </a:bodyPr>
          <a:lstStyle/>
          <a:p>
            <a:pPr>
              <a:spcBef>
                <a:spcPts val="300"/>
              </a:spcBef>
              <a:spcAft>
                <a:spcPts val="300"/>
              </a:spcAft>
              <a:defRPr/>
            </a:pPr>
            <a:r>
              <a:rPr lang="en-US" dirty="0">
                <a:latin typeface="Times New Roman" panose="02020603050405020304" pitchFamily="18" charset="0"/>
                <a:cs typeface="Times New Roman" panose="02020603050405020304" pitchFamily="18" charset="0"/>
              </a:rPr>
              <a:t>Beneficiary (verification from eligibility source system) </a:t>
            </a:r>
            <a:endParaRPr lang="en-US" dirty="0" smtClean="0">
              <a:latin typeface="Times New Roman" panose="02020603050405020304" pitchFamily="18" charset="0"/>
              <a:cs typeface="Times New Roman" panose="02020603050405020304" pitchFamily="18" charset="0"/>
            </a:endParaRPr>
          </a:p>
          <a:p>
            <a:pPr marL="471488" lvl="1">
              <a:spcBef>
                <a:spcPts val="300"/>
              </a:spcBef>
              <a:spcAft>
                <a:spcPts val="300"/>
              </a:spcAft>
              <a:defRPr/>
            </a:pPr>
            <a:r>
              <a:rPr lang="en-US" dirty="0" smtClean="0">
                <a:latin typeface="Times New Roman" panose="02020603050405020304" pitchFamily="18" charset="0"/>
                <a:cs typeface="Times New Roman" panose="02020603050405020304" pitchFamily="18" charset="0"/>
              </a:rPr>
              <a:t>Demographics</a:t>
            </a:r>
          </a:p>
          <a:p>
            <a:pPr marL="471488" lvl="1">
              <a:spcBef>
                <a:spcPts val="300"/>
              </a:spcBef>
              <a:spcAft>
                <a:spcPts val="300"/>
              </a:spcAft>
              <a:defRPr/>
            </a:pPr>
            <a:r>
              <a:rPr lang="en-US" dirty="0" smtClean="0">
                <a:latin typeface="Times New Roman" panose="02020603050405020304" pitchFamily="18" charset="0"/>
                <a:cs typeface="Times New Roman" panose="02020603050405020304" pitchFamily="18" charset="0"/>
              </a:rPr>
              <a:t>Eligibility for service based on aid </a:t>
            </a:r>
            <a:r>
              <a:rPr lang="en-US" dirty="0">
                <a:latin typeface="Times New Roman" panose="02020603050405020304" pitchFamily="18" charset="0"/>
                <a:cs typeface="Times New Roman" panose="02020603050405020304" pitchFamily="18" charset="0"/>
              </a:rPr>
              <a:t>category &amp; benefit plan</a:t>
            </a:r>
          </a:p>
          <a:p>
            <a:pPr marL="471488" lvl="1">
              <a:spcBef>
                <a:spcPts val="300"/>
              </a:spcBef>
              <a:spcAft>
                <a:spcPts val="300"/>
              </a:spcAft>
              <a:defRPr/>
            </a:pPr>
            <a:r>
              <a:rPr lang="en-US" dirty="0">
                <a:latin typeface="Times New Roman" panose="02020603050405020304" pitchFamily="18" charset="0"/>
                <a:cs typeface="Times New Roman" panose="02020603050405020304" pitchFamily="18" charset="0"/>
              </a:rPr>
              <a:t>Managed care participation</a:t>
            </a:r>
          </a:p>
          <a:p>
            <a:pPr marL="471488" lvl="1">
              <a:spcBef>
                <a:spcPts val="300"/>
              </a:spcBef>
              <a:spcAft>
                <a:spcPts val="300"/>
              </a:spcAft>
              <a:defRPr/>
            </a:pPr>
            <a:r>
              <a:rPr lang="en-US" dirty="0">
                <a:latin typeface="Times New Roman" panose="02020603050405020304" pitchFamily="18" charset="0"/>
                <a:cs typeface="Times New Roman" panose="02020603050405020304" pitchFamily="18" charset="0"/>
              </a:rPr>
              <a:t>Patient liability</a:t>
            </a:r>
          </a:p>
          <a:p>
            <a:pPr marL="471488" lvl="1">
              <a:spcBef>
                <a:spcPts val="300"/>
              </a:spcBef>
              <a:spcAft>
                <a:spcPts val="300"/>
              </a:spcAft>
              <a:defRPr/>
            </a:pPr>
            <a:r>
              <a:rPr lang="en-US" dirty="0">
                <a:latin typeface="Times New Roman" panose="02020603050405020304" pitchFamily="18" charset="0"/>
                <a:cs typeface="Times New Roman" panose="02020603050405020304" pitchFamily="18" charset="0"/>
              </a:rPr>
              <a:t>Medicare and/or other insurance coverage (TPL) </a:t>
            </a:r>
          </a:p>
          <a:p>
            <a:pPr>
              <a:spcBef>
                <a:spcPts val="300"/>
              </a:spcBef>
              <a:spcAft>
                <a:spcPts val="300"/>
              </a:spcAft>
              <a:defRPr/>
            </a:pPr>
            <a:r>
              <a:rPr lang="en-US" dirty="0">
                <a:latin typeface="Times New Roman" panose="02020603050405020304" pitchFamily="18" charset="0"/>
                <a:cs typeface="Times New Roman" panose="02020603050405020304" pitchFamily="18" charset="0"/>
              </a:rPr>
              <a:t>Provider </a:t>
            </a:r>
            <a:r>
              <a:rPr lang="en-US" dirty="0" smtClean="0">
                <a:latin typeface="Times New Roman" panose="02020603050405020304" pitchFamily="18" charset="0"/>
                <a:cs typeface="Times New Roman" panose="02020603050405020304" pitchFamily="18" charset="0"/>
              </a:rPr>
              <a:t>enrollment</a:t>
            </a:r>
            <a:endParaRPr lang="en-US" dirty="0">
              <a:solidFill>
                <a:srgbClr val="FF0000"/>
              </a:solidFill>
              <a:latin typeface="Times New Roman" panose="02020603050405020304" pitchFamily="18" charset="0"/>
              <a:cs typeface="Times New Roman" panose="02020603050405020304" pitchFamily="18" charset="0"/>
            </a:endParaRPr>
          </a:p>
          <a:p>
            <a:pPr marL="471488" lvl="1">
              <a:spcBef>
                <a:spcPts val="300"/>
              </a:spcBef>
              <a:spcAft>
                <a:spcPts val="300"/>
              </a:spcAft>
              <a:defRPr/>
            </a:pPr>
            <a:r>
              <a:rPr lang="en-US" dirty="0">
                <a:latin typeface="Times New Roman" panose="02020603050405020304" pitchFamily="18" charset="0"/>
                <a:cs typeface="Times New Roman" panose="02020603050405020304" pitchFamily="18" charset="0"/>
              </a:rPr>
              <a:t>Risk-based screening compliance</a:t>
            </a:r>
          </a:p>
          <a:p>
            <a:pPr marL="471488" lvl="1">
              <a:spcBef>
                <a:spcPts val="300"/>
              </a:spcBef>
              <a:spcAft>
                <a:spcPts val="300"/>
              </a:spcAft>
              <a:defRPr/>
            </a:pPr>
            <a:r>
              <a:rPr lang="en-US" dirty="0">
                <a:latin typeface="Times New Roman" panose="02020603050405020304" pitchFamily="18" charset="0"/>
                <a:cs typeface="Times New Roman" panose="02020603050405020304" pitchFamily="18" charset="0"/>
              </a:rPr>
              <a:t>Licensure verification</a:t>
            </a:r>
          </a:p>
          <a:p>
            <a:pPr marL="471488" lvl="1">
              <a:spcBef>
                <a:spcPts val="300"/>
              </a:spcBef>
              <a:spcAft>
                <a:spcPts val="300"/>
              </a:spcAft>
              <a:defRPr/>
            </a:pPr>
            <a:r>
              <a:rPr lang="en-US" dirty="0">
                <a:latin typeface="Times New Roman" panose="02020603050405020304" pitchFamily="18" charset="0"/>
                <a:cs typeface="Times New Roman" panose="02020603050405020304" pitchFamily="18" charset="0"/>
              </a:rPr>
              <a:t>CLIA verification, as applicable</a:t>
            </a:r>
          </a:p>
          <a:p>
            <a:pPr marL="471488" lvl="1">
              <a:spcBef>
                <a:spcPts val="300"/>
              </a:spcBef>
              <a:spcAft>
                <a:spcPts val="300"/>
              </a:spcAft>
              <a:defRPr/>
            </a:pPr>
            <a:endParaRPr lang="en-US" dirty="0"/>
          </a:p>
          <a:p>
            <a:pPr>
              <a:spcBef>
                <a:spcPts val="300"/>
              </a:spcBef>
              <a:spcAft>
                <a:spcPts val="300"/>
              </a:spcAft>
              <a:defRPr/>
            </a:pPr>
            <a:endParaRPr lang="en-US" dirty="0"/>
          </a:p>
          <a:p>
            <a:pPr marL="0" indent="0">
              <a:spcBef>
                <a:spcPts val="300"/>
              </a:spcBef>
              <a:spcAft>
                <a:spcPts val="300"/>
              </a:spcAft>
              <a:buNone/>
              <a:defRPr/>
            </a:pPr>
            <a:endParaRPr lang="en-US" sz="1650" dirty="0"/>
          </a:p>
        </p:txBody>
      </p:sp>
      <p:sp>
        <p:nvSpPr>
          <p:cNvPr id="6" name="Content Placeholder 1">
            <a:extLst>
              <a:ext uri="{FF2B5EF4-FFF2-40B4-BE49-F238E27FC236}">
                <a16:creationId xmlns:a16="http://schemas.microsoft.com/office/drawing/2014/main" id="{10B570C5-A20C-4D0C-BCA4-BDA5448E5659}"/>
              </a:ext>
            </a:extLst>
          </p:cNvPr>
          <p:cNvSpPr txBox="1">
            <a:spLocks/>
          </p:cNvSpPr>
          <p:nvPr/>
        </p:nvSpPr>
        <p:spPr>
          <a:xfrm>
            <a:off x="4343400" y="1671710"/>
            <a:ext cx="4572000" cy="488149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defRPr/>
            </a:pPr>
            <a:r>
              <a:rPr lang="en-US" sz="2200" dirty="0">
                <a:latin typeface="Times New Roman" panose="02020603050405020304" pitchFamily="18" charset="0"/>
                <a:cs typeface="Times New Roman" panose="02020603050405020304" pitchFamily="18" charset="0"/>
              </a:rPr>
              <a:t>Payment accuracy</a:t>
            </a:r>
            <a:r>
              <a:rPr lang="en-US" sz="2200" dirty="0">
                <a:solidFill>
                  <a:srgbClr val="FF0000"/>
                </a:solidFill>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471488" lvl="1">
              <a:spcBef>
                <a:spcPts val="300"/>
              </a:spcBef>
              <a:spcAft>
                <a:spcPts val="300"/>
              </a:spcAft>
              <a:defRPr/>
            </a:pPr>
            <a:r>
              <a:rPr lang="en-US" sz="2200" dirty="0">
                <a:latin typeface="Times New Roman" panose="02020603050405020304" pitchFamily="18" charset="0"/>
                <a:cs typeface="Times New Roman" panose="02020603050405020304" pitchFamily="18" charset="0"/>
              </a:rPr>
              <a:t>Timely filing</a:t>
            </a:r>
          </a:p>
          <a:p>
            <a:pPr marL="471488" lvl="1">
              <a:spcBef>
                <a:spcPts val="300"/>
              </a:spcBef>
              <a:spcAft>
                <a:spcPts val="300"/>
              </a:spcAft>
              <a:defRPr/>
            </a:pPr>
            <a:r>
              <a:rPr lang="en-US" sz="2200" dirty="0">
                <a:latin typeface="Times New Roman" panose="02020603050405020304" pitchFamily="18" charset="0"/>
                <a:cs typeface="Times New Roman" panose="02020603050405020304" pitchFamily="18" charset="0"/>
              </a:rPr>
              <a:t>ICD10 submission for DOS on/after 10/1/2015</a:t>
            </a:r>
          </a:p>
          <a:p>
            <a:pPr marL="471488" lvl="1">
              <a:spcBef>
                <a:spcPts val="300"/>
              </a:spcBef>
              <a:spcAft>
                <a:spcPts val="300"/>
              </a:spcAft>
              <a:defRPr/>
            </a:pPr>
            <a:r>
              <a:rPr lang="en-US" sz="2200" dirty="0">
                <a:latin typeface="Times New Roman" panose="02020603050405020304" pitchFamily="18" charset="0"/>
                <a:cs typeface="Times New Roman" panose="02020603050405020304" pitchFamily="18" charset="0"/>
              </a:rPr>
              <a:t>Pricing</a:t>
            </a:r>
          </a:p>
          <a:p>
            <a:pPr marL="471488" lvl="1">
              <a:spcBef>
                <a:spcPts val="300"/>
              </a:spcBef>
              <a:spcAft>
                <a:spcPts val="300"/>
              </a:spcAft>
              <a:defRPr/>
            </a:pPr>
            <a:r>
              <a:rPr lang="en-US" sz="2200" dirty="0">
                <a:latin typeface="Times New Roman" panose="02020603050405020304" pitchFamily="18" charset="0"/>
                <a:cs typeface="Times New Roman" panose="02020603050405020304" pitchFamily="18" charset="0"/>
              </a:rPr>
              <a:t>HIPAA 5010 adherence for DOS on/after 7/1/2012</a:t>
            </a:r>
          </a:p>
          <a:p>
            <a:pPr marL="471488" lvl="1">
              <a:spcBef>
                <a:spcPts val="300"/>
              </a:spcBef>
              <a:spcAft>
                <a:spcPts val="300"/>
              </a:spcAft>
              <a:defRPr/>
            </a:pPr>
            <a:r>
              <a:rPr lang="en-US" sz="2200" dirty="0">
                <a:latin typeface="Times New Roman" panose="02020603050405020304" pitchFamily="18" charset="0"/>
                <a:cs typeface="Times New Roman" panose="02020603050405020304" pitchFamily="18" charset="0"/>
              </a:rPr>
              <a:t>Claim is complete and accurate</a:t>
            </a:r>
          </a:p>
          <a:p>
            <a:pPr marL="471488" lvl="1">
              <a:spcBef>
                <a:spcPts val="300"/>
              </a:spcBef>
              <a:spcAft>
                <a:spcPts val="300"/>
              </a:spcAft>
              <a:defRPr/>
            </a:pPr>
            <a:r>
              <a:rPr lang="en-US" sz="2200" dirty="0">
                <a:latin typeface="Times New Roman" panose="02020603050405020304" pitchFamily="18" charset="0"/>
                <a:cs typeface="Times New Roman" panose="02020603050405020304" pitchFamily="18" charset="0"/>
              </a:rPr>
              <a:t>Prior Authorization</a:t>
            </a:r>
          </a:p>
          <a:p>
            <a:pPr marL="0" indent="0">
              <a:spcBef>
                <a:spcPts val="300"/>
              </a:spcBef>
              <a:spcAft>
                <a:spcPts val="300"/>
              </a:spcAft>
              <a:buNone/>
              <a:defRPr/>
            </a:pPr>
            <a:endParaRPr lang="en-US" sz="2100" dirty="0">
              <a:latin typeface="Times New Roman" panose="02020603050405020304" pitchFamily="18" charset="0"/>
              <a:cs typeface="Times New Roman" panose="02020603050405020304" pitchFamily="18" charset="0"/>
            </a:endParaRPr>
          </a:p>
          <a:p>
            <a:pPr marL="471488" lvl="1">
              <a:spcBef>
                <a:spcPts val="300"/>
              </a:spcBef>
              <a:spcAft>
                <a:spcPts val="300"/>
              </a:spcAft>
              <a:defRPr/>
            </a:pPr>
            <a:endParaRPr lang="en-US" sz="1800" dirty="0"/>
          </a:p>
          <a:p>
            <a:pPr>
              <a:spcBef>
                <a:spcPts val="300"/>
              </a:spcBef>
              <a:spcAft>
                <a:spcPts val="300"/>
              </a:spcAft>
              <a:defRPr/>
            </a:pPr>
            <a:endParaRPr lang="en-US" sz="2100" dirty="0"/>
          </a:p>
          <a:p>
            <a:pPr marL="0" indent="0">
              <a:spcBef>
                <a:spcPts val="300"/>
              </a:spcBef>
              <a:spcAft>
                <a:spcPts val="300"/>
              </a:spcAft>
              <a:buNone/>
              <a:defRPr/>
            </a:pPr>
            <a:endParaRPr lang="en-US" sz="1650" dirty="0"/>
          </a:p>
        </p:txBody>
      </p:sp>
    </p:spTree>
    <p:extLst>
      <p:ext uri="{BB962C8B-B14F-4D97-AF65-F5344CB8AC3E}">
        <p14:creationId xmlns:p14="http://schemas.microsoft.com/office/powerpoint/2010/main" val="1764085332"/>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Data Processing Reviews</a:t>
            </a:r>
            <a:br>
              <a:rPr lang="en-US" altLang="en-US" sz="36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Managed Care Review Elements</a:t>
            </a:r>
          </a:p>
        </p:txBody>
      </p:sp>
      <p:sp>
        <p:nvSpPr>
          <p:cNvPr id="2" name="Slide Number Placeholder 1">
            <a:extLst>
              <a:ext uri="{FF2B5EF4-FFF2-40B4-BE49-F238E27FC236}">
                <a16:creationId xmlns:a16="http://schemas.microsoft.com/office/drawing/2014/main" id="{CFFB62AA-FFE7-4A1F-9BE0-AC53B6E87B9B}"/>
              </a:ext>
            </a:extLst>
          </p:cNvPr>
          <p:cNvSpPr>
            <a:spLocks noGrp="1"/>
          </p:cNvSpPr>
          <p:nvPr>
            <p:ph type="sldNum" sz="quarter" idx="10"/>
          </p:nvPr>
        </p:nvSpPr>
        <p:spPr/>
        <p:txBody>
          <a:bodyPr/>
          <a:lstStyle/>
          <a:p>
            <a:pPr>
              <a:defRPr/>
            </a:pPr>
            <a:fld id="{C9DE3F6D-93C9-4AD3-8CC6-8437BC143D17}" type="slidenum">
              <a:rPr lang="en-US"/>
              <a:pPr>
                <a:defRPr/>
              </a:pPr>
              <a:t>22</a:t>
            </a:fld>
            <a:endParaRPr lang="en-US" dirty="0"/>
          </a:p>
        </p:txBody>
      </p:sp>
      <p:sp>
        <p:nvSpPr>
          <p:cNvPr id="8" name="Content Placeholder 1">
            <a:extLst>
              <a:ext uri="{FF2B5EF4-FFF2-40B4-BE49-F238E27FC236}">
                <a16:creationId xmlns:a16="http://schemas.microsoft.com/office/drawing/2014/main" id="{974AEC50-D60F-4A52-9102-BABAFE31D45E}"/>
              </a:ext>
            </a:extLst>
          </p:cNvPr>
          <p:cNvSpPr>
            <a:spLocks noGrp="1"/>
          </p:cNvSpPr>
          <p:nvPr>
            <p:ph idx="1"/>
          </p:nvPr>
        </p:nvSpPr>
        <p:spPr>
          <a:xfrm>
            <a:off x="304800" y="1828800"/>
            <a:ext cx="8382000" cy="4724400"/>
          </a:xfrm>
        </p:spPr>
        <p:txBody>
          <a:bodyPr rtlCol="0">
            <a:noAutofit/>
          </a:bodyPr>
          <a:lstStyle/>
          <a:p>
            <a:pPr marL="0" indent="0">
              <a:spcBef>
                <a:spcPts val="300"/>
              </a:spcBef>
              <a:spcAft>
                <a:spcPts val="300"/>
              </a:spcAft>
              <a:buNone/>
              <a:defRPr/>
            </a:pPr>
            <a:r>
              <a:rPr lang="en-US" sz="2800" dirty="0">
                <a:latin typeface="Times New Roman" panose="02020603050405020304" pitchFamily="18" charset="0"/>
                <a:cs typeface="Times New Roman" panose="02020603050405020304" pitchFamily="18" charset="0"/>
              </a:rPr>
              <a:t>In addition to all beneficiary information examined under FFS review. Reviewers will also need to examine:</a:t>
            </a:r>
          </a:p>
          <a:p>
            <a:pPr>
              <a:spcBef>
                <a:spcPts val="300"/>
              </a:spcBef>
              <a:spcAft>
                <a:spcPts val="300"/>
              </a:spcAft>
              <a:defRPr/>
            </a:pPr>
            <a:r>
              <a:rPr lang="en-US" sz="2400" dirty="0">
                <a:latin typeface="Times New Roman" panose="02020603050405020304" pitchFamily="18" charset="0"/>
                <a:cs typeface="Times New Roman" panose="02020603050405020304" pitchFamily="18" charset="0"/>
              </a:rPr>
              <a:t>Managed care sample contract</a:t>
            </a:r>
          </a:p>
          <a:p>
            <a:pPr>
              <a:spcBef>
                <a:spcPts val="300"/>
              </a:spcBef>
              <a:spcAft>
                <a:spcPts val="300"/>
              </a:spcAft>
              <a:defRPr/>
            </a:pPr>
            <a:r>
              <a:rPr lang="en-US" sz="2400" dirty="0">
                <a:latin typeface="Times New Roman" panose="02020603050405020304" pitchFamily="18" charset="0"/>
                <a:cs typeface="Times New Roman" panose="02020603050405020304" pitchFamily="18" charset="0"/>
              </a:rPr>
              <a:t>Health Plan information</a:t>
            </a:r>
          </a:p>
          <a:p>
            <a:pPr>
              <a:spcBef>
                <a:spcPts val="300"/>
              </a:spcBef>
              <a:spcAft>
                <a:spcPts val="300"/>
              </a:spcAft>
              <a:defRPr/>
            </a:pPr>
            <a:r>
              <a:rPr lang="en-US" sz="2400" dirty="0">
                <a:latin typeface="Times New Roman" panose="02020603050405020304" pitchFamily="18" charset="0"/>
                <a:cs typeface="Times New Roman" panose="02020603050405020304" pitchFamily="18" charset="0"/>
              </a:rPr>
              <a:t>Capitation rates and rate cells</a:t>
            </a:r>
          </a:p>
          <a:p>
            <a:pPr>
              <a:spcBef>
                <a:spcPts val="300"/>
              </a:spcBef>
              <a:spcAft>
                <a:spcPts val="300"/>
              </a:spcAft>
              <a:defRPr/>
            </a:pPr>
            <a:r>
              <a:rPr lang="en-US" sz="2400" dirty="0">
                <a:latin typeface="Times New Roman" panose="02020603050405020304" pitchFamily="18" charset="0"/>
                <a:cs typeface="Times New Roman" panose="02020603050405020304" pitchFamily="18" charset="0"/>
              </a:rPr>
              <a:t>Capitation payment history screens to check for duplicate payments/adjustments</a:t>
            </a:r>
          </a:p>
          <a:p>
            <a:pPr>
              <a:spcBef>
                <a:spcPts val="300"/>
              </a:spcBef>
              <a:spcAft>
                <a:spcPts val="300"/>
              </a:spcAft>
              <a:defRPr/>
            </a:pPr>
            <a:r>
              <a:rPr lang="en-US" sz="2400" dirty="0">
                <a:latin typeface="Times New Roman" panose="02020603050405020304" pitchFamily="18" charset="0"/>
                <a:cs typeface="Times New Roman" panose="02020603050405020304" pitchFamily="18" charset="0"/>
              </a:rPr>
              <a:t>Geographical service areas (counties, zip code)</a:t>
            </a:r>
          </a:p>
          <a:p>
            <a:pPr>
              <a:spcBef>
                <a:spcPts val="300"/>
              </a:spcBef>
              <a:spcAft>
                <a:spcPts val="300"/>
              </a:spcAft>
              <a:defRPr/>
            </a:pPr>
            <a:r>
              <a:rPr lang="en-US" sz="2400" dirty="0">
                <a:latin typeface="Times New Roman" panose="02020603050405020304" pitchFamily="18" charset="0"/>
                <a:cs typeface="Times New Roman" panose="02020603050405020304" pitchFamily="18" charset="0"/>
              </a:rPr>
              <a:t>Exclusions, Population and Service carve-outs</a:t>
            </a:r>
          </a:p>
          <a:p>
            <a:pPr>
              <a:spcBef>
                <a:spcPts val="300"/>
              </a:spcBef>
              <a:spcAft>
                <a:spcPts val="300"/>
              </a:spcAft>
              <a:defRPr/>
            </a:pPr>
            <a:r>
              <a:rPr lang="en-US" sz="2400" dirty="0" smtClean="0">
                <a:latin typeface="Times New Roman" panose="02020603050405020304" pitchFamily="18" charset="0"/>
                <a:cs typeface="Times New Roman" panose="02020603050405020304" pitchFamily="18" charset="0"/>
              </a:rPr>
              <a:t>Adjustments </a:t>
            </a:r>
            <a:r>
              <a:rPr lang="en-US" sz="2400" dirty="0">
                <a:latin typeface="Times New Roman" panose="02020603050405020304" pitchFamily="18" charset="0"/>
                <a:cs typeface="Times New Roman" panose="02020603050405020304" pitchFamily="18" charset="0"/>
              </a:rPr>
              <a:t>to paid amount</a:t>
            </a:r>
          </a:p>
        </p:txBody>
      </p:sp>
    </p:spTree>
    <p:extLst>
      <p:ext uri="{BB962C8B-B14F-4D97-AF65-F5344CB8AC3E}">
        <p14:creationId xmlns:p14="http://schemas.microsoft.com/office/powerpoint/2010/main" val="205141302"/>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Data Processing Reviews</a:t>
            </a:r>
            <a:br>
              <a:rPr lang="en-US" altLang="en-US" sz="36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Preliminary RY20 DP Finding Codes</a:t>
            </a:r>
          </a:p>
        </p:txBody>
      </p:sp>
      <p:sp>
        <p:nvSpPr>
          <p:cNvPr id="2" name="Slide Number Placeholder 1">
            <a:extLst>
              <a:ext uri="{FF2B5EF4-FFF2-40B4-BE49-F238E27FC236}">
                <a16:creationId xmlns:a16="http://schemas.microsoft.com/office/drawing/2014/main" id="{688BC45C-8AF0-4E16-AC0E-FCAD9C186298}"/>
              </a:ext>
            </a:extLst>
          </p:cNvPr>
          <p:cNvSpPr>
            <a:spLocks noGrp="1"/>
          </p:cNvSpPr>
          <p:nvPr>
            <p:ph type="sldNum" sz="quarter" idx="10"/>
          </p:nvPr>
        </p:nvSpPr>
        <p:spPr/>
        <p:txBody>
          <a:bodyPr/>
          <a:lstStyle/>
          <a:p>
            <a:pPr>
              <a:defRPr/>
            </a:pPr>
            <a:fld id="{E03324D1-C50E-4D40-96A6-B6F9B55D2086}" type="slidenum">
              <a:rPr lang="en-US"/>
              <a:pPr>
                <a:defRPr/>
              </a:pPr>
              <a:t>23</a:t>
            </a:fld>
            <a:endParaRPr lang="en-US" dirty="0"/>
          </a:p>
        </p:txBody>
      </p:sp>
      <p:graphicFrame>
        <p:nvGraphicFramePr>
          <p:cNvPr id="7" name="Table 6" descr="This table shows the different DP Finding Codes and the definitions associated with those codes. " title="Data Processing Codes and Definitions">
            <a:extLst>
              <a:ext uri="{FF2B5EF4-FFF2-40B4-BE49-F238E27FC236}">
                <a16:creationId xmlns:a16="http://schemas.microsoft.com/office/drawing/2014/main" id="{2166FD40-2852-4E8D-90FD-2DF18371482D}"/>
              </a:ext>
            </a:extLst>
          </p:cNvPr>
          <p:cNvGraphicFramePr>
            <a:graphicFrameLocks noGrp="1"/>
          </p:cNvGraphicFramePr>
          <p:nvPr>
            <p:extLst>
              <p:ext uri="{D42A27DB-BD31-4B8C-83A1-F6EECF244321}">
                <p14:modId xmlns:p14="http://schemas.microsoft.com/office/powerpoint/2010/main" val="539459541"/>
              </p:ext>
            </p:extLst>
          </p:nvPr>
        </p:nvGraphicFramePr>
        <p:xfrm>
          <a:off x="713722" y="1961938"/>
          <a:ext cx="7820678" cy="4695410"/>
        </p:xfrm>
        <a:graphic>
          <a:graphicData uri="http://schemas.openxmlformats.org/drawingml/2006/table">
            <a:tbl>
              <a:tblPr firstRow="1" bandRow="1"/>
              <a:tblGrid>
                <a:gridCol w="654815">
                  <a:extLst>
                    <a:ext uri="{9D8B030D-6E8A-4147-A177-3AD203B41FA5}">
                      <a16:colId xmlns:a16="http://schemas.microsoft.com/office/drawing/2014/main" val="20000"/>
                    </a:ext>
                  </a:extLst>
                </a:gridCol>
                <a:gridCol w="210720">
                  <a:extLst>
                    <a:ext uri="{9D8B030D-6E8A-4147-A177-3AD203B41FA5}">
                      <a16:colId xmlns:a16="http://schemas.microsoft.com/office/drawing/2014/main" val="20001"/>
                    </a:ext>
                  </a:extLst>
                </a:gridCol>
                <a:gridCol w="2475215">
                  <a:extLst>
                    <a:ext uri="{9D8B030D-6E8A-4147-A177-3AD203B41FA5}">
                      <a16:colId xmlns:a16="http://schemas.microsoft.com/office/drawing/2014/main" val="20002"/>
                    </a:ext>
                  </a:extLst>
                </a:gridCol>
                <a:gridCol w="507386">
                  <a:extLst>
                    <a:ext uri="{9D8B030D-6E8A-4147-A177-3AD203B41FA5}">
                      <a16:colId xmlns:a16="http://schemas.microsoft.com/office/drawing/2014/main" val="20003"/>
                    </a:ext>
                  </a:extLst>
                </a:gridCol>
                <a:gridCol w="840346">
                  <a:extLst>
                    <a:ext uri="{9D8B030D-6E8A-4147-A177-3AD203B41FA5}">
                      <a16:colId xmlns:a16="http://schemas.microsoft.com/office/drawing/2014/main" val="20004"/>
                    </a:ext>
                  </a:extLst>
                </a:gridCol>
                <a:gridCol w="3132196">
                  <a:extLst>
                    <a:ext uri="{9D8B030D-6E8A-4147-A177-3AD203B41FA5}">
                      <a16:colId xmlns:a16="http://schemas.microsoft.com/office/drawing/2014/main" val="20005"/>
                    </a:ext>
                  </a:extLst>
                </a:gridCol>
              </a:tblGrid>
              <a:tr h="336528">
                <a:tc grid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l"/>
                      <a:r>
                        <a:rPr lang="en-US" sz="1800" dirty="0">
                          <a:latin typeface="+mn-lt"/>
                        </a:rPr>
                        <a:t>Code</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hMerge="1">
                  <a:txBody>
                    <a:bodyPr/>
                    <a:lstStyle/>
                    <a:p>
                      <a:endParaRPr lang="en-US"/>
                    </a:p>
                  </a:txBody>
                  <a:tcPr/>
                </a:tc>
                <a:tc grid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l"/>
                      <a:r>
                        <a:rPr lang="en-US" sz="1800" baseline="0" dirty="0">
                          <a:latin typeface="+mn-lt"/>
                        </a:rPr>
                        <a:t>Definition</a:t>
                      </a:r>
                      <a:endParaRPr lang="en-US" sz="1800"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hMerge="1">
                  <a:txBody>
                    <a:bodyPr/>
                    <a:lstStyle/>
                    <a:p>
                      <a:endParaRPr lang="en-US"/>
                    </a:p>
                  </a:txBody>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Code</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mn-lt"/>
                        </a:rPr>
                        <a:t>Definition</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extLst>
                  <a:ext uri="{0D108BD9-81ED-4DB2-BD59-A6C34878D82A}">
                    <a16:rowId xmlns:a16="http://schemas.microsoft.com/office/drawing/2014/main" val="10000"/>
                  </a:ext>
                </a:extLst>
              </a:tr>
              <a:tr h="560898">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C1</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Correctly</a:t>
                      </a:r>
                      <a:r>
                        <a:rPr lang="en-US" sz="1800" b="1" baseline="0" dirty="0">
                          <a:latin typeface="+mn-lt"/>
                        </a:rPr>
                        <a:t> Paid</a:t>
                      </a:r>
                      <a:endParaRPr lang="en-US" sz="18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dirty="0">
                          <a:solidFill>
                            <a:schemeClr val="bg1"/>
                          </a:solidFill>
                          <a:latin typeface="+mn-lt"/>
                        </a:rPr>
                        <a:t>DTD</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Data Processing Technical Deficiency</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1"/>
                  </a:ext>
                </a:extLst>
              </a:tr>
              <a:tr h="560898">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dirty="0">
                          <a:solidFill>
                            <a:schemeClr val="bg1"/>
                          </a:solidFill>
                          <a:latin typeface="+mn-lt"/>
                        </a:rPr>
                        <a:t>P1</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Pending Information From State</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18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2"/>
                  </a:ext>
                </a:extLst>
              </a:tr>
              <a:tr h="113793">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3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3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3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3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extLst>
                  <a:ext uri="{0D108BD9-81ED-4DB2-BD59-A6C34878D82A}">
                    <a16:rowId xmlns:a16="http://schemas.microsoft.com/office/drawing/2014/main" val="10003"/>
                  </a:ext>
                </a:extLst>
              </a:tr>
              <a:tr h="336528">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DP1</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Duplicate</a:t>
                      </a:r>
                      <a:r>
                        <a:rPr lang="en-US" sz="1800" b="1" baseline="0" dirty="0">
                          <a:latin typeface="+mn-lt"/>
                        </a:rPr>
                        <a:t> Claim Error</a:t>
                      </a:r>
                      <a:endParaRPr lang="en-US" sz="18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DP7</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Data Entry Error</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4"/>
                  </a:ext>
                </a:extLst>
              </a:tr>
              <a:tr h="560898">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DP2</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Not Covered Service/Beneficiary Error</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DP8</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Managed Care Rate Cell Error</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5"/>
                  </a:ext>
                </a:extLst>
              </a:tr>
              <a:tr h="560898">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DP3</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FFS Payment for a Managed Care Service Error</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DP9</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Managed Care Payment Error</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6"/>
                  </a:ext>
                </a:extLst>
              </a:tr>
              <a:tr h="560898">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DP4</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Third-party Liability Error</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DP10</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Provider</a:t>
                      </a:r>
                      <a:r>
                        <a:rPr lang="en-US" sz="1800" b="1" baseline="0" dirty="0">
                          <a:latin typeface="+mn-lt"/>
                        </a:rPr>
                        <a:t> Information/Enrollment Error</a:t>
                      </a:r>
                      <a:endParaRPr lang="en-US" sz="18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7"/>
                  </a:ext>
                </a:extLst>
              </a:tr>
              <a:tr h="3365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DP5</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rgbClr val="589FF6"/>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1800" b="1" i="0" dirty="0">
                        <a:latin typeface="+mn-lt"/>
                      </a:endParaRPr>
                    </a:p>
                  </a:txBody>
                  <a:tcPr marL="68580" marR="68580" marT="34277" marB="34277">
                    <a:lnL w="12700" cap="flat" cmpd="sng" algn="ctr">
                      <a:solidFill>
                        <a:srgbClr val="589FF6"/>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Pricing Error</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dirty="0">
                          <a:solidFill>
                            <a:schemeClr val="bg1"/>
                          </a:solidFill>
                          <a:latin typeface="+mn-lt"/>
                        </a:rPr>
                        <a:t>DP</a:t>
                      </a:r>
                      <a:r>
                        <a:rPr lang="en-US" sz="1800" b="1" i="0" baseline="0" dirty="0">
                          <a:solidFill>
                            <a:schemeClr val="bg1"/>
                          </a:solidFill>
                          <a:latin typeface="+mn-lt"/>
                        </a:rPr>
                        <a:t>11</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Claim</a:t>
                      </a:r>
                      <a:r>
                        <a:rPr lang="en-US" sz="1800" b="1" baseline="0" dirty="0">
                          <a:latin typeface="+mn-lt"/>
                        </a:rPr>
                        <a:t> Filed Untimely Error</a:t>
                      </a:r>
                      <a:endParaRPr lang="en-US" sz="18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8"/>
                  </a:ext>
                </a:extLst>
              </a:tr>
              <a:tr h="4665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DP6</a:t>
                      </a:r>
                      <a:endParaRPr lang="en-US" sz="1800" b="1" i="0" dirty="0">
                        <a:solidFill>
                          <a:schemeClr val="bg1"/>
                        </a:solidFill>
                        <a:latin typeface="+mn-lt"/>
                      </a:endParaRPr>
                    </a:p>
                  </a:txBody>
                  <a:tcPr marL="68580" marR="68580" marT="34277" marB="34277">
                    <a:lnL w="9525" cap="flat" cmpd="sng" algn="ctr">
                      <a:noFill/>
                      <a:prstDash val="solid"/>
                    </a:lnL>
                    <a:lnR w="12700" cap="flat" cmpd="sng" algn="ctr">
                      <a:solidFill>
                        <a:srgbClr val="589FF6"/>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1800" b="1" i="0" dirty="0">
                        <a:latin typeface="+mn-lt"/>
                      </a:endParaRPr>
                    </a:p>
                  </a:txBody>
                  <a:tcPr marL="68580" marR="68580" marT="34277" marB="34277">
                    <a:lnL w="12700" cap="flat" cmpd="sng" algn="ctr">
                      <a:solidFill>
                        <a:srgbClr val="589FF6"/>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System Logic Edit Error</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rgbClr val="CCD0DE"/>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1800" dirty="0">
                        <a:latin typeface="+mn-lt"/>
                      </a:endParaRPr>
                    </a:p>
                  </a:txBody>
                  <a:tcPr marL="68580" marR="68580" marT="34277" marB="34277">
                    <a:lnL w="12700" cap="flat" cmpd="sng" algn="ctr">
                      <a:solidFill>
                        <a:srgbClr val="CCD0DE"/>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dirty="0">
                          <a:solidFill>
                            <a:schemeClr val="bg1"/>
                          </a:solidFill>
                          <a:latin typeface="+mn-lt"/>
                        </a:rPr>
                        <a:t>DP</a:t>
                      </a:r>
                      <a:r>
                        <a:rPr lang="en-US" sz="1800" b="1" i="0" baseline="0" dirty="0">
                          <a:solidFill>
                            <a:schemeClr val="bg1"/>
                          </a:solidFill>
                          <a:latin typeface="+mn-lt"/>
                        </a:rPr>
                        <a:t>12</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Administrative/Other</a:t>
                      </a:r>
                      <a:r>
                        <a:rPr lang="en-US" sz="1800" b="1" baseline="0" dirty="0">
                          <a:latin typeface="+mn-lt"/>
                        </a:rPr>
                        <a:t> Error</a:t>
                      </a:r>
                      <a:endParaRPr lang="en-US" sz="18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82790903"/>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4000" dirty="0">
                <a:latin typeface="Times New Roman" panose="02020603050405020304" pitchFamily="18" charset="0"/>
                <a:cs typeface="Times New Roman" panose="02020603050405020304" pitchFamily="18" charset="0"/>
              </a:rPr>
              <a:t>Medical Records Requests</a:t>
            </a:r>
          </a:p>
        </p:txBody>
      </p:sp>
      <p:sp>
        <p:nvSpPr>
          <p:cNvPr id="2" name="TextBox 1">
            <a:extLst>
              <a:ext uri="{FF2B5EF4-FFF2-40B4-BE49-F238E27FC236}">
                <a16:creationId xmlns:a16="http://schemas.microsoft.com/office/drawing/2014/main" id="{CE281BAB-EBC9-479B-B7DD-A026DB244E6D}"/>
              </a:ext>
            </a:extLst>
          </p:cNvPr>
          <p:cNvSpPr txBox="1"/>
          <p:nvPr/>
        </p:nvSpPr>
        <p:spPr>
          <a:xfrm>
            <a:off x="304800" y="1828800"/>
            <a:ext cx="8305799" cy="4801314"/>
          </a:xfrm>
          <a:prstGeom prst="rect">
            <a:avLst/>
          </a:prstGeom>
          <a:noFill/>
        </p:spPr>
        <p:txBody>
          <a:bodyPr wrap="square">
            <a:spAutoFit/>
          </a:bodyPr>
          <a:lstStyle/>
          <a:p>
            <a:pPr marL="214313" indent="-214313">
              <a:buFont typeface="Arial" pitchFamily="34" charset="0"/>
              <a:buChar char="•"/>
              <a:defRPr/>
            </a:pPr>
            <a:r>
              <a:rPr lang="en-US" dirty="0">
                <a:latin typeface="Times New Roman" panose="02020603050405020304" pitchFamily="18" charset="0"/>
                <a:cs typeface="Times New Roman" panose="02020603050405020304" pitchFamily="18" charset="0"/>
              </a:rPr>
              <a:t>The RC makes initial calls to providers to verify provider information upon receipt of details files from the SC and notifies state PERM representatives prior to starting calls to providers</a:t>
            </a:r>
          </a:p>
          <a:p>
            <a:pPr>
              <a:defRPr/>
            </a:pPr>
            <a:endParaRPr lang="en-US" dirty="0">
              <a:latin typeface="Times New Roman" panose="02020603050405020304" pitchFamily="18" charset="0"/>
              <a:cs typeface="Times New Roman" panose="02020603050405020304" pitchFamily="18" charset="0"/>
            </a:endParaRPr>
          </a:p>
          <a:p>
            <a:pPr marL="214313" indent="-214313">
              <a:buFont typeface="Arial" pitchFamily="34" charset="0"/>
              <a:buChar char="•"/>
              <a:defRPr/>
            </a:pPr>
            <a:r>
              <a:rPr lang="en-US" dirty="0">
                <a:latin typeface="Times New Roman" panose="02020603050405020304" pitchFamily="18" charset="0"/>
                <a:cs typeface="Times New Roman" panose="02020603050405020304" pitchFamily="18" charset="0"/>
              </a:rPr>
              <a:t>The RC establishes a point of contact with providers and sends record requests</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Providers have </a:t>
            </a:r>
            <a:r>
              <a:rPr lang="en-US" b="1" dirty="0">
                <a:latin typeface="Times New Roman" panose="02020603050405020304" pitchFamily="18" charset="0"/>
                <a:cs typeface="Times New Roman" panose="02020603050405020304" pitchFamily="18" charset="0"/>
              </a:rPr>
              <a:t>75 days</a:t>
            </a:r>
            <a:r>
              <a:rPr lang="en-US" dirty="0">
                <a:latin typeface="Times New Roman" panose="02020603050405020304" pitchFamily="18" charset="0"/>
                <a:cs typeface="Times New Roman" panose="02020603050405020304" pitchFamily="18" charset="0"/>
              </a:rPr>
              <a:t> to submit documentation</a:t>
            </a:r>
          </a:p>
          <a:p>
            <a:pPr lvl="1">
              <a:defRPr/>
            </a:pPr>
            <a:endParaRPr lang="en-US"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The RC makes reminder calls and sends reminder letters on day 30, 45, and 60 until the record is received</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If the provider does not respond, the RC sends a non-response letter on day 75 (copied to states in weekly batches)</a:t>
            </a:r>
          </a:p>
          <a:p>
            <a:pPr marL="600075" lvl="1" indent="-257175">
              <a:buFont typeface="Times New Roman" panose="02020603050405020304" pitchFamily="18" charset="0"/>
              <a:buChar char="̶"/>
              <a:defRPr/>
            </a:pPr>
            <a:endParaRPr lang="en-US"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If submitted documentation is incomplete, the RC requests additional documentation</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The provider has </a:t>
            </a:r>
            <a:r>
              <a:rPr lang="en-US" b="1" dirty="0">
                <a:latin typeface="Times New Roman" pitchFamily="18" charset="0"/>
                <a:cs typeface="Times New Roman" pitchFamily="18" charset="0"/>
              </a:rPr>
              <a:t>14 days </a:t>
            </a:r>
            <a:r>
              <a:rPr lang="en-US" dirty="0">
                <a:latin typeface="Times New Roman" pitchFamily="18" charset="0"/>
                <a:cs typeface="Times New Roman" pitchFamily="18" charset="0"/>
              </a:rPr>
              <a:t>to submit additional documentation</a:t>
            </a:r>
          </a:p>
          <a:p>
            <a:pPr marL="600075" lvl="1" indent="-257175">
              <a:buFont typeface="Times New Roman" panose="02020603050405020304" pitchFamily="18" charset="0"/>
              <a:buChar char="̶"/>
              <a:defRPr/>
            </a:pPr>
            <a:r>
              <a:rPr lang="en-US" dirty="0">
                <a:latin typeface="Times New Roman" pitchFamily="18" charset="0"/>
                <a:cs typeface="Times New Roman" pitchFamily="18" charset="0"/>
              </a:rPr>
              <a:t>A reminder call is made and a letter is sent on day 7</a:t>
            </a:r>
          </a:p>
          <a:p>
            <a:pPr marL="600075" lvl="1" indent="-257175">
              <a:buFont typeface="Times New Roman" panose="02020603050405020304" pitchFamily="18" charset="0"/>
              <a:buChar char="̶"/>
              <a:defRPr/>
            </a:pPr>
            <a:r>
              <a:rPr lang="en-US" dirty="0">
                <a:latin typeface="Times New Roman" pitchFamily="18" charset="0"/>
                <a:cs typeface="Times New Roman" pitchFamily="18" charset="0"/>
              </a:rPr>
              <a:t>If the provider does not respond, the RC sends a non-response letter after 14 days (copied to states in weekly batches)</a:t>
            </a:r>
          </a:p>
        </p:txBody>
      </p:sp>
      <p:sp>
        <p:nvSpPr>
          <p:cNvPr id="3" name="Slide Number Placeholder 2">
            <a:extLst>
              <a:ext uri="{FF2B5EF4-FFF2-40B4-BE49-F238E27FC236}">
                <a16:creationId xmlns:a16="http://schemas.microsoft.com/office/drawing/2014/main" id="{7F9E847B-03FA-49D8-A28A-90FCAFA0DC8B}"/>
              </a:ext>
            </a:extLst>
          </p:cNvPr>
          <p:cNvSpPr>
            <a:spLocks noGrp="1"/>
          </p:cNvSpPr>
          <p:nvPr>
            <p:ph type="sldNum" sz="quarter" idx="10"/>
          </p:nvPr>
        </p:nvSpPr>
        <p:spPr/>
        <p:txBody>
          <a:bodyPr/>
          <a:lstStyle/>
          <a:p>
            <a:pPr>
              <a:defRPr/>
            </a:pPr>
            <a:fld id="{F3B4E376-1D77-4FD4-A85A-09652DAC0276}" type="slidenum">
              <a:rPr lang="en-US"/>
              <a:pPr>
                <a:defRPr/>
              </a:pPr>
              <a:t>24</a:t>
            </a:fld>
            <a:endParaRPr lang="en-US" dirty="0"/>
          </a:p>
        </p:txBody>
      </p:sp>
    </p:spTree>
    <p:extLst>
      <p:ext uri="{BB962C8B-B14F-4D97-AF65-F5344CB8AC3E}">
        <p14:creationId xmlns:p14="http://schemas.microsoft.com/office/powerpoint/2010/main" val="2945938304"/>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Medical Records Requests</a:t>
            </a:r>
          </a:p>
        </p:txBody>
      </p:sp>
      <p:sp>
        <p:nvSpPr>
          <p:cNvPr id="56324" name="TextBox 1"/>
          <p:cNvSpPr txBox="1">
            <a:spLocks noChangeArrowheads="1"/>
          </p:cNvSpPr>
          <p:nvPr/>
        </p:nvSpPr>
        <p:spPr bwMode="auto">
          <a:xfrm>
            <a:off x="371139" y="1752600"/>
            <a:ext cx="831566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800" dirty="0" smtClean="0">
                <a:latin typeface="Times New Roman" panose="02020603050405020304" pitchFamily="18" charset="0"/>
                <a:cs typeface="Times New Roman" panose="02020603050405020304" pitchFamily="18" charset="0"/>
              </a:rPr>
              <a:t>Two </a:t>
            </a:r>
            <a:r>
              <a:rPr lang="en-US" altLang="en-US" sz="1800" dirty="0">
                <a:latin typeface="Times New Roman" panose="02020603050405020304" pitchFamily="18" charset="0"/>
                <a:cs typeface="Times New Roman" panose="02020603050405020304" pitchFamily="18" charset="0"/>
              </a:rPr>
              <a:t>letters are sent to providers, when needed</a:t>
            </a:r>
          </a:p>
          <a:p>
            <a:pPr lvl="1" eaLnBrk="1" hangingPunct="1">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Receipt of Incomplete Information letter</a:t>
            </a:r>
          </a:p>
          <a:p>
            <a:pPr lvl="1" eaLnBrk="1" hangingPunct="1">
              <a:spcBef>
                <a:spcPct val="0"/>
              </a:spcBef>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Resubmission letter</a:t>
            </a:r>
          </a:p>
          <a:p>
            <a:pPr lvl="1" eaLnBrk="1" hangingPunct="1">
              <a:spcBef>
                <a:spcPct val="0"/>
              </a:spcBef>
              <a:buFont typeface="Times New Roman" panose="02020603050405020304" pitchFamily="18" charset="0"/>
              <a:buChar char="̶"/>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800" dirty="0">
                <a:latin typeface="Times New Roman" panose="02020603050405020304" pitchFamily="18" charset="0"/>
                <a:cs typeface="Times New Roman" panose="02020603050405020304" pitchFamily="18" charset="0"/>
              </a:rPr>
              <a:t>All medical record request letters have been made standard to match all other CMS request letters sent to providers</a:t>
            </a:r>
          </a:p>
          <a:p>
            <a:pPr eaLnBrk="1" hangingPunct="1">
              <a:spcBef>
                <a:spcPct val="0"/>
              </a:spcBef>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800" dirty="0">
                <a:solidFill>
                  <a:srgbClr val="FF0000"/>
                </a:solidFill>
                <a:latin typeface="Times New Roman" panose="02020603050405020304" pitchFamily="18" charset="0"/>
                <a:cs typeface="Times New Roman" panose="02020603050405020304" pitchFamily="18" charset="0"/>
              </a:rPr>
              <a:t>**New** </a:t>
            </a:r>
            <a:r>
              <a:rPr lang="en-US" altLang="en-US" sz="1800" dirty="0">
                <a:latin typeface="Times New Roman" panose="02020603050405020304" pitchFamily="18" charset="0"/>
                <a:cs typeface="Times New Roman" panose="02020603050405020304" pitchFamily="18" charset="0"/>
              </a:rPr>
              <a:t>The RC will establish an SFTP account for each state in order to facilitate submission of PHI and make record submission easier overall</a:t>
            </a:r>
          </a:p>
          <a:p>
            <a:pPr eaLnBrk="1" hangingPunct="1">
              <a:spcBef>
                <a:spcPct val="0"/>
              </a:spcBef>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800" dirty="0">
                <a:solidFill>
                  <a:srgbClr val="FF0000"/>
                </a:solidFill>
                <a:latin typeface="Times New Roman" panose="02020603050405020304" pitchFamily="18" charset="0"/>
                <a:cs typeface="Times New Roman" panose="02020603050405020304" pitchFamily="18" charset="0"/>
              </a:rPr>
              <a:t>**New** </a:t>
            </a:r>
            <a:r>
              <a:rPr lang="en-US" altLang="en-US" sz="1800" dirty="0">
                <a:latin typeface="Times New Roman" panose="02020603050405020304" pitchFamily="18" charset="0"/>
                <a:cs typeface="Times New Roman" panose="02020603050405020304" pitchFamily="18" charset="0"/>
              </a:rPr>
              <a:t>All letters sent to providers are copied to the RC’s SFTP site and made available for each state</a:t>
            </a:r>
          </a:p>
          <a:p>
            <a:pPr eaLnBrk="1" hangingPunct="1">
              <a:spcBef>
                <a:spcPct val="0"/>
              </a:spcBef>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800" dirty="0">
                <a:latin typeface="Times New Roman" panose="02020603050405020304" pitchFamily="18" charset="0"/>
                <a:cs typeface="Times New Roman" panose="02020603050405020304" pitchFamily="18" charset="0"/>
              </a:rPr>
              <a:t>The RC will accept and review late documentation (submitted past the 75 day and 14 day timeframe) until the cycle cut-off date </a:t>
            </a:r>
          </a:p>
          <a:p>
            <a:pPr eaLnBrk="1" hangingPunct="1">
              <a:spcBef>
                <a:spcPct val="0"/>
              </a:spcBef>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800" dirty="0">
                <a:latin typeface="Times New Roman" panose="02020603050405020304" pitchFamily="18" charset="0"/>
                <a:cs typeface="Times New Roman" panose="02020603050405020304" pitchFamily="18" charset="0"/>
              </a:rPr>
              <a:t>State involvement is essential in obtaining necessary documentation from providers</a:t>
            </a:r>
          </a:p>
          <a:p>
            <a:pPr eaLnBrk="1" hangingPunct="1">
              <a:spcBef>
                <a:spcPct val="0"/>
              </a:spcBef>
            </a:pPr>
            <a:endParaRPr lang="en-US" altLang="en-US" sz="6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2A6083-28C2-4756-AB9B-A1B69DE2D5C6}"/>
              </a:ext>
            </a:extLst>
          </p:cNvPr>
          <p:cNvSpPr>
            <a:spLocks noGrp="1"/>
          </p:cNvSpPr>
          <p:nvPr>
            <p:ph type="sldNum" sz="quarter" idx="10"/>
          </p:nvPr>
        </p:nvSpPr>
        <p:spPr/>
        <p:txBody>
          <a:bodyPr/>
          <a:lstStyle/>
          <a:p>
            <a:pPr>
              <a:defRPr/>
            </a:pPr>
            <a:fld id="{DC52206B-5936-4F00-9D44-A4770DF93BB0}" type="slidenum">
              <a:rPr lang="en-US"/>
              <a:pPr>
                <a:defRPr/>
              </a:pPr>
              <a:t>25</a:t>
            </a:fld>
            <a:endParaRPr lang="en-US" dirty="0"/>
          </a:p>
        </p:txBody>
      </p:sp>
    </p:spTree>
    <p:extLst>
      <p:ext uri="{BB962C8B-B14F-4D97-AF65-F5344CB8AC3E}">
        <p14:creationId xmlns:p14="http://schemas.microsoft.com/office/powerpoint/2010/main" val="855210192"/>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4000" dirty="0" smtClean="0">
                <a:latin typeface="Times New Roman" panose="02020603050405020304" pitchFamily="18" charset="0"/>
                <a:cs typeface="Times New Roman" panose="02020603050405020304" pitchFamily="18" charset="0"/>
              </a:rPr>
              <a:t>Medical </a:t>
            </a:r>
            <a:r>
              <a:rPr lang="en-US" altLang="en-US" sz="4000" dirty="0">
                <a:latin typeface="Times New Roman" panose="02020603050405020304" pitchFamily="18" charset="0"/>
                <a:cs typeface="Times New Roman" panose="02020603050405020304" pitchFamily="18" charset="0"/>
              </a:rPr>
              <a:t>Reviews</a:t>
            </a:r>
          </a:p>
        </p:txBody>
      </p:sp>
      <p:sp>
        <p:nvSpPr>
          <p:cNvPr id="2" name="TextBox 1">
            <a:extLst>
              <a:ext uri="{FF2B5EF4-FFF2-40B4-BE49-F238E27FC236}">
                <a16:creationId xmlns:a16="http://schemas.microsoft.com/office/drawing/2014/main" id="{55F6E48A-33F9-4DF9-95BF-8966143B5CDE}"/>
              </a:ext>
            </a:extLst>
          </p:cNvPr>
          <p:cNvSpPr txBox="1"/>
          <p:nvPr/>
        </p:nvSpPr>
        <p:spPr>
          <a:xfrm>
            <a:off x="304800" y="1828800"/>
            <a:ext cx="8068235" cy="4801314"/>
          </a:xfrm>
          <a:prstGeom prst="rect">
            <a:avLst/>
          </a:prstGeom>
          <a:noFill/>
        </p:spPr>
        <p:txBody>
          <a:bodyPr wrap="square">
            <a:spAutoFit/>
          </a:bodyPr>
          <a:lstStyle/>
          <a:p>
            <a:pPr marL="257175" indent="-257175">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Medical Review orientations are held for all cycle states, as part of the RC Educational Webinars, to include</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Medical Review process</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Difference Resolution/Appeals process</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Medical Review/policy questionnaire</a:t>
            </a:r>
          </a:p>
          <a:p>
            <a:pPr lvl="1">
              <a:defRPr/>
            </a:pPr>
            <a:endParaRPr lang="en-US"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Conducted only on sampled FFS claims</a:t>
            </a:r>
          </a:p>
          <a:p>
            <a:pPr marL="214313" indent="-214313">
              <a:buFont typeface="Arial" pitchFamily="34" charset="0"/>
              <a:buChar char="•"/>
              <a:defRPr/>
            </a:pPr>
            <a:endParaRPr lang="en-US"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Utilizes claims data submitted by states, records submitted by providers, and collected state policies</a:t>
            </a:r>
          </a:p>
          <a:p>
            <a:pPr marL="214313" indent="-214313">
              <a:buFont typeface="Arial" pitchFamily="34" charset="0"/>
              <a:buChar char="•"/>
              <a:defRPr/>
            </a:pPr>
            <a:endParaRPr lang="en-US" dirty="0">
              <a:latin typeface="Times New Roman" panose="02020603050405020304" pitchFamily="18" charset="0"/>
              <a:cs typeface="Times New Roman" panose="02020603050405020304" pitchFamily="18" charset="0"/>
            </a:endParaRPr>
          </a:p>
          <a:p>
            <a:pPr marL="257175" indent="-257175">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Validates whether the claim was paid correctly by assessing the following</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Adherence to states’ guidelines and policies related to the service type</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Completeness of medical record documentation to substantiate the claim</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Medical necessity of the service provided</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Validation that the service was provided as ordered and billed</a:t>
            </a:r>
          </a:p>
          <a:p>
            <a:pPr marL="600075" lvl="1" indent="-257175">
              <a:buFont typeface="Times New Roman" panose="02020603050405020304" pitchFamily="18" charset="0"/>
              <a:buChar char="̶"/>
              <a:defRPr/>
            </a:pPr>
            <a:r>
              <a:rPr lang="en-US" dirty="0">
                <a:latin typeface="Times New Roman" panose="02020603050405020304" pitchFamily="18" charset="0"/>
                <a:cs typeface="Times New Roman" panose="02020603050405020304" pitchFamily="18" charset="0"/>
              </a:rPr>
              <a:t>Claim was correctly coded</a:t>
            </a:r>
          </a:p>
        </p:txBody>
      </p:sp>
      <p:sp>
        <p:nvSpPr>
          <p:cNvPr id="3" name="Slide Number Placeholder 2">
            <a:extLst>
              <a:ext uri="{FF2B5EF4-FFF2-40B4-BE49-F238E27FC236}">
                <a16:creationId xmlns:a16="http://schemas.microsoft.com/office/drawing/2014/main" id="{FBB5BD9D-F0FD-4FC0-BCF1-1AC787B8DAE0}"/>
              </a:ext>
            </a:extLst>
          </p:cNvPr>
          <p:cNvSpPr>
            <a:spLocks noGrp="1"/>
          </p:cNvSpPr>
          <p:nvPr>
            <p:ph type="sldNum" sz="quarter" idx="10"/>
          </p:nvPr>
        </p:nvSpPr>
        <p:spPr/>
        <p:txBody>
          <a:bodyPr/>
          <a:lstStyle/>
          <a:p>
            <a:pPr>
              <a:defRPr/>
            </a:pPr>
            <a:fld id="{FC199B66-CDFF-46BF-8347-FA67D45CE709}" type="slidenum">
              <a:rPr lang="en-US"/>
              <a:pPr>
                <a:defRPr/>
              </a:pPr>
              <a:t>26</a:t>
            </a:fld>
            <a:endParaRPr lang="en-US" dirty="0"/>
          </a:p>
        </p:txBody>
      </p:sp>
    </p:spTree>
    <p:extLst>
      <p:ext uri="{BB962C8B-B14F-4D97-AF65-F5344CB8AC3E}">
        <p14:creationId xmlns:p14="http://schemas.microsoft.com/office/powerpoint/2010/main" val="2545789589"/>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1"/>
          <p:cNvSpPr>
            <a:spLocks noGrp="1"/>
          </p:cNvSpPr>
          <p:nvPr>
            <p:ph type="title"/>
          </p:nvPr>
        </p:nvSpPr>
        <p:spPr>
          <a:xfrm>
            <a:off x="20444" y="-76200"/>
            <a:ext cx="9144000" cy="1039524"/>
          </a:xfrm>
          <a:effectLst>
            <a:outerShdw dist="76200" dir="5639981" algn="tl" rotWithShape="0">
              <a:srgbClr val="084A9C"/>
            </a:outerShdw>
          </a:effectLst>
        </p:spPr>
        <p:txBody>
          <a:bodyPr/>
          <a:lstStyle/>
          <a:p>
            <a:pPr algn="ctr" eaLnBrk="1" hangingPunct="1"/>
            <a:r>
              <a:rPr lang="en-US" altLang="en-US" dirty="0">
                <a:latin typeface="Times New Roman" panose="02020603050405020304" pitchFamily="18" charset="0"/>
                <a:cs typeface="Times New Roman" panose="02020603050405020304" pitchFamily="18" charset="0"/>
              </a:rPr>
              <a:t>Medical Reviews</a:t>
            </a:r>
          </a:p>
        </p:txBody>
      </p:sp>
      <p:sp>
        <p:nvSpPr>
          <p:cNvPr id="2" name="Slide Number Placeholder 1">
            <a:extLst>
              <a:ext uri="{FF2B5EF4-FFF2-40B4-BE49-F238E27FC236}">
                <a16:creationId xmlns:a16="http://schemas.microsoft.com/office/drawing/2014/main" id="{5686B445-6EF0-4358-A58B-65005F4B4C85}"/>
              </a:ext>
            </a:extLst>
          </p:cNvPr>
          <p:cNvSpPr>
            <a:spLocks noGrp="1"/>
          </p:cNvSpPr>
          <p:nvPr>
            <p:ph type="sldNum" sz="quarter" idx="10"/>
          </p:nvPr>
        </p:nvSpPr>
        <p:spPr/>
        <p:txBody>
          <a:bodyPr/>
          <a:lstStyle/>
          <a:p>
            <a:pPr>
              <a:defRPr/>
            </a:pPr>
            <a:fld id="{C81D5F30-B354-443E-B349-EFFFDF582B7A}" type="slidenum">
              <a:rPr lang="en-US"/>
              <a:pPr>
                <a:defRPr/>
              </a:pPr>
              <a:t>27</a:t>
            </a:fld>
            <a:endParaRPr lang="en-US" dirty="0"/>
          </a:p>
        </p:txBody>
      </p:sp>
      <p:graphicFrame>
        <p:nvGraphicFramePr>
          <p:cNvPr id="4" name="Table 3" descr="This table shows the MR Error Codes and definitions" title="Medical Review Error Codes">
            <a:extLst>
              <a:ext uri="{FF2B5EF4-FFF2-40B4-BE49-F238E27FC236}">
                <a16:creationId xmlns:a16="http://schemas.microsoft.com/office/drawing/2014/main" id="{E55F5252-8ABB-4499-8486-86F0A0EE919C}"/>
              </a:ext>
            </a:extLst>
          </p:cNvPr>
          <p:cNvGraphicFramePr>
            <a:graphicFrameLocks noGrp="1"/>
          </p:cNvGraphicFramePr>
          <p:nvPr>
            <p:extLst>
              <p:ext uri="{D42A27DB-BD31-4B8C-83A1-F6EECF244321}">
                <p14:modId xmlns:p14="http://schemas.microsoft.com/office/powerpoint/2010/main" val="3805204452"/>
              </p:ext>
            </p:extLst>
          </p:nvPr>
        </p:nvGraphicFramePr>
        <p:xfrm>
          <a:off x="630044" y="1870825"/>
          <a:ext cx="7924800" cy="4598705"/>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837022">
                <a:tc gridSpan="2">
                  <a:txBody>
                    <a:bodyPr/>
                    <a:lstStyle/>
                    <a:p>
                      <a:pPr algn="ctr"/>
                      <a:r>
                        <a:rPr lang="en-US" sz="2800" dirty="0">
                          <a:latin typeface="Times New Roman" panose="02020603050405020304" pitchFamily="18" charset="0"/>
                          <a:cs typeface="Times New Roman" panose="02020603050405020304" pitchFamily="18" charset="0"/>
                        </a:rPr>
                        <a:t>Preliminary</a:t>
                      </a:r>
                      <a:r>
                        <a:rPr lang="en-US" sz="2800" baseline="0" dirty="0">
                          <a:latin typeface="Times New Roman" panose="02020603050405020304" pitchFamily="18" charset="0"/>
                          <a:cs typeface="Times New Roman" panose="02020603050405020304" pitchFamily="18" charset="0"/>
                        </a:rPr>
                        <a:t> </a:t>
                      </a:r>
                      <a:r>
                        <a:rPr lang="en-US" sz="2800" baseline="0" dirty="0" smtClean="0">
                          <a:latin typeface="Times New Roman" panose="02020603050405020304" pitchFamily="18" charset="0"/>
                          <a:cs typeface="Times New Roman" panose="02020603050405020304" pitchFamily="18" charset="0"/>
                        </a:rPr>
                        <a:t>RY20 </a:t>
                      </a:r>
                      <a:r>
                        <a:rPr lang="en-US" sz="2800" dirty="0">
                          <a:latin typeface="Times New Roman" panose="02020603050405020304" pitchFamily="18" charset="0"/>
                          <a:cs typeface="Times New Roman" panose="02020603050405020304" pitchFamily="18" charset="0"/>
                        </a:rPr>
                        <a:t>PERM Medical Review Error Codes</a:t>
                      </a:r>
                    </a:p>
                  </a:txBody>
                  <a:tcPr marL="68573" marR="68573" marT="34283" marB="34283"/>
                </a:tc>
                <a:tc hMerge="1">
                  <a:txBody>
                    <a:bodyPr/>
                    <a:lstStyle/>
                    <a:p>
                      <a:endParaRPr lang="en-US" dirty="0"/>
                    </a:p>
                  </a:txBody>
                  <a:tcPr/>
                </a:tc>
                <a:extLst>
                  <a:ext uri="{0D108BD9-81ED-4DB2-BD59-A6C34878D82A}">
                    <a16:rowId xmlns:a16="http://schemas.microsoft.com/office/drawing/2014/main" val="10000"/>
                  </a:ext>
                </a:extLst>
              </a:tr>
              <a:tr h="617644">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1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No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Documentation</a:t>
                      </a:r>
                      <a:r>
                        <a:rPr lang="en-US" sz="1800" kern="1200" baseline="0" dirty="0">
                          <a:solidFill>
                            <a:schemeClr val="tx1"/>
                          </a:solidFill>
                          <a:effectLst/>
                          <a:latin typeface="Times New Roman" panose="02020603050405020304" pitchFamily="18" charset="0"/>
                          <a:ea typeface="+mn-ea"/>
                          <a:cs typeface="Times New Roman" panose="02020603050405020304" pitchFamily="18" charset="0"/>
                        </a:rPr>
                        <a:t>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3" marB="34283"/>
                </a:tc>
                <a:tc>
                  <a:txBody>
                    <a:bodyPr/>
                    <a:lstStyle/>
                    <a:p>
                      <a:r>
                        <a:rPr lang="en-US" sz="1800" b="1" kern="1200" dirty="0">
                          <a:solidFill>
                            <a:schemeClr val="tx1"/>
                          </a:solidFill>
                          <a:effectLst/>
                          <a:latin typeface="Times New Roman" panose="02020603050405020304" pitchFamily="18" charset="0"/>
                          <a:ea typeface="+mn-ea"/>
                          <a:cs typeface="Times New Roman" panose="02020603050405020304" pitchFamily="18" charset="0"/>
                        </a:rPr>
                        <a:t>MR 7 –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Medically Unnecessary Service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3" marB="34283"/>
                </a:tc>
                <a:extLst>
                  <a:ext uri="{0D108BD9-81ED-4DB2-BD59-A6C34878D82A}">
                    <a16:rowId xmlns:a16="http://schemas.microsoft.com/office/drawing/2014/main" val="10001"/>
                  </a:ext>
                </a:extLst>
              </a:tr>
              <a:tr h="6176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2 – </a:t>
                      </a:r>
                      <a:r>
                        <a:rPr lang="en-US" sz="1800" b="0" kern="1200" baseline="0" dirty="0">
                          <a:solidFill>
                            <a:schemeClr val="tx1"/>
                          </a:solidFill>
                          <a:effectLst/>
                          <a:latin typeface="Times New Roman" panose="02020603050405020304" pitchFamily="18" charset="0"/>
                          <a:ea typeface="+mn-ea"/>
                          <a:cs typeface="Times New Roman" panose="02020603050405020304" pitchFamily="18" charset="0"/>
                        </a:rPr>
                        <a:t>Document(s) Absent from </a:t>
                      </a:r>
                      <a:r>
                        <a:rPr lang="en-US" sz="1800" b="0" kern="1200" baseline="0" dirty="0" smtClean="0">
                          <a:solidFill>
                            <a:schemeClr val="tx1"/>
                          </a:solidFill>
                          <a:effectLst/>
                          <a:latin typeface="Times New Roman" panose="02020603050405020304" pitchFamily="18" charset="0"/>
                          <a:ea typeface="+mn-ea"/>
                          <a:cs typeface="Times New Roman" panose="02020603050405020304" pitchFamily="18" charset="0"/>
                        </a:rPr>
                        <a:t>Record</a:t>
                      </a:r>
                      <a:endParaRPr lang="en-US" sz="1800" dirty="0">
                        <a:solidFill>
                          <a:srgbClr val="00B050"/>
                        </a:solidFill>
                        <a:latin typeface="Times New Roman" panose="02020603050405020304" pitchFamily="18" charset="0"/>
                        <a:cs typeface="Times New Roman" panose="02020603050405020304" pitchFamily="18" charset="0"/>
                      </a:endParaRPr>
                    </a:p>
                  </a:txBody>
                  <a:tcPr marL="68573" marR="68573" marT="34283" marB="342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MR 8 –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Policy Violation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3" marB="34283"/>
                </a:tc>
                <a:extLst>
                  <a:ext uri="{0D108BD9-81ED-4DB2-BD59-A6C34878D82A}">
                    <a16:rowId xmlns:a16="http://schemas.microsoft.com/office/drawing/2014/main" val="10002"/>
                  </a:ext>
                </a:extLst>
              </a:tr>
              <a:tr h="589010">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3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Procedure Coding Error</a:t>
                      </a:r>
                      <a:endParaRPr lang="en-US" sz="1800" dirty="0">
                        <a:latin typeface="Times New Roman" panose="02020603050405020304" pitchFamily="18" charset="0"/>
                        <a:cs typeface="Times New Roman" panose="02020603050405020304" pitchFamily="18" charset="0"/>
                      </a:endParaRPr>
                    </a:p>
                  </a:txBody>
                  <a:tcPr marL="68573" marR="68573"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Times New Roman" panose="02020603050405020304" pitchFamily="18" charset="0"/>
                          <a:ea typeface="+mn-ea"/>
                          <a:cs typeface="Times New Roman" panose="02020603050405020304" pitchFamily="18" charset="0"/>
                        </a:rPr>
                        <a:t>MR 9 – </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Improperly</a:t>
                      </a:r>
                      <a:r>
                        <a:rPr lang="en-US" sz="1800" b="0" kern="1200" baseline="0" dirty="0">
                          <a:solidFill>
                            <a:schemeClr val="tx1"/>
                          </a:solidFill>
                          <a:effectLst/>
                          <a:latin typeface="Times New Roman" panose="02020603050405020304" pitchFamily="18" charset="0"/>
                          <a:ea typeface="+mn-ea"/>
                          <a:cs typeface="Times New Roman" panose="02020603050405020304" pitchFamily="18" charset="0"/>
                        </a:rPr>
                        <a:t> Completed </a:t>
                      </a:r>
                      <a:r>
                        <a:rPr lang="en-US" sz="1800" b="0" kern="1200" baseline="0" dirty="0" smtClean="0">
                          <a:solidFill>
                            <a:schemeClr val="tx1"/>
                          </a:solidFill>
                          <a:effectLst/>
                          <a:latin typeface="Times New Roman" panose="02020603050405020304" pitchFamily="18" charset="0"/>
                          <a:ea typeface="+mn-ea"/>
                          <a:cs typeface="Times New Roman" panose="02020603050405020304" pitchFamily="18" charset="0"/>
                        </a:rPr>
                        <a:t>Documentation</a:t>
                      </a:r>
                      <a:endParaRPr lang="en-US" sz="1800" dirty="0">
                        <a:solidFill>
                          <a:srgbClr val="00B050"/>
                        </a:solidFill>
                        <a:latin typeface="Times New Roman" panose="02020603050405020304" pitchFamily="18" charset="0"/>
                        <a:cs typeface="Times New Roman" panose="02020603050405020304" pitchFamily="18" charset="0"/>
                      </a:endParaRPr>
                    </a:p>
                  </a:txBody>
                  <a:tcPr marL="68573" marR="68573" marT="34283" marB="34283"/>
                </a:tc>
                <a:extLst>
                  <a:ext uri="{0D108BD9-81ED-4DB2-BD59-A6C34878D82A}">
                    <a16:rowId xmlns:a16="http://schemas.microsoft.com/office/drawing/2014/main" val="10003"/>
                  </a:ext>
                </a:extLst>
              </a:tr>
              <a:tr h="588917">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4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Diagnosis Coding Error</a:t>
                      </a:r>
                      <a:endParaRPr lang="en-US" sz="1800" dirty="0">
                        <a:latin typeface="Times New Roman" panose="02020603050405020304" pitchFamily="18" charset="0"/>
                        <a:cs typeface="Times New Roman" panose="02020603050405020304" pitchFamily="18" charset="0"/>
                      </a:endParaRPr>
                    </a:p>
                  </a:txBody>
                  <a:tcPr marL="68573" marR="68573" marT="34283" marB="34283"/>
                </a:tc>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MR10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Administrative/</a:t>
                      </a:r>
                      <a:r>
                        <a:rPr lang="en-US" sz="1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Other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3" marB="34283"/>
                </a:tc>
                <a:extLst>
                  <a:ext uri="{0D108BD9-81ED-4DB2-BD59-A6C34878D82A}">
                    <a16:rowId xmlns:a16="http://schemas.microsoft.com/office/drawing/2014/main" val="10004"/>
                  </a:ext>
                </a:extLst>
              </a:tr>
              <a:tr h="617644">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5 – </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Unbundling Error</a:t>
                      </a:r>
                      <a:endParaRPr lang="en-US" sz="1800" dirty="0">
                        <a:solidFill>
                          <a:schemeClr val="tx1"/>
                        </a:solidFill>
                        <a:latin typeface="Times New Roman" panose="02020603050405020304" pitchFamily="18" charset="0"/>
                        <a:cs typeface="Times New Roman" panose="02020603050405020304" pitchFamily="18" charset="0"/>
                      </a:endParaRPr>
                    </a:p>
                  </a:txBody>
                  <a:tcPr marL="68573" marR="68573" marT="34283" marB="34283"/>
                </a:tc>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MTD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Medical Technical Deficiency</a:t>
                      </a:r>
                      <a:endParaRPr lang="en-US" sz="1800" dirty="0">
                        <a:latin typeface="Times New Roman" panose="02020603050405020304" pitchFamily="18" charset="0"/>
                        <a:cs typeface="Times New Roman" panose="02020603050405020304" pitchFamily="18" charset="0"/>
                      </a:endParaRPr>
                    </a:p>
                  </a:txBody>
                  <a:tcPr marL="68573" marR="68573" marT="34283" marB="34283"/>
                </a:tc>
                <a:extLst>
                  <a:ext uri="{0D108BD9-81ED-4DB2-BD59-A6C34878D82A}">
                    <a16:rowId xmlns:a16="http://schemas.microsoft.com/office/drawing/2014/main" val="10005"/>
                  </a:ext>
                </a:extLst>
              </a:tr>
              <a:tr h="617644">
                <a:tc>
                  <a:txBody>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MR 6 – </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Number of Unit(s) Error</a:t>
                      </a:r>
                      <a:endParaRPr lang="en-US" sz="1800" dirty="0">
                        <a:latin typeface="Times New Roman" panose="02020603050405020304" pitchFamily="18" charset="0"/>
                        <a:cs typeface="Times New Roman" panose="02020603050405020304" pitchFamily="18" charset="0"/>
                      </a:endParaRPr>
                    </a:p>
                  </a:txBody>
                  <a:tcPr marL="68573" marR="68573" marT="34283" marB="342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Times New Roman" panose="02020603050405020304" pitchFamily="18" charset="0"/>
                        <a:cs typeface="Times New Roman" panose="02020603050405020304" pitchFamily="18" charset="0"/>
                      </a:endParaRPr>
                    </a:p>
                  </a:txBody>
                  <a:tcPr marL="68573" marR="68573" marT="34283" marB="34283"/>
                </a:tc>
                <a:extLst>
                  <a:ext uri="{0D108BD9-81ED-4DB2-BD59-A6C34878D82A}">
                    <a16:rowId xmlns:a16="http://schemas.microsoft.com/office/drawing/2014/main" val="10006"/>
                  </a:ext>
                </a:extLst>
              </a:tr>
            </a:tbl>
          </a:graphicData>
        </a:graphic>
      </p:graphicFrame>
      <p:sp>
        <p:nvSpPr>
          <p:cNvPr id="60446" name="Rectangle 2"/>
          <p:cNvSpPr>
            <a:spLocks noChangeArrowheads="1"/>
          </p:cNvSpPr>
          <p:nvPr/>
        </p:nvSpPr>
        <p:spPr bwMode="auto">
          <a:xfrm>
            <a:off x="20444" y="113753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b="1" dirty="0">
                <a:solidFill>
                  <a:srgbClr val="00B050"/>
                </a:solidFill>
                <a:latin typeface="Times New Roman" panose="02020603050405020304" pitchFamily="18" charset="0"/>
                <a:cs typeface="Times New Roman" panose="02020603050405020304" pitchFamily="18" charset="0"/>
              </a:rPr>
              <a:t> </a:t>
            </a:r>
            <a:r>
              <a:rPr lang="en-US" altLang="en-US" sz="1800" b="1" dirty="0">
                <a:latin typeface="Times New Roman" panose="02020603050405020304" pitchFamily="18" charset="0"/>
                <a:cs typeface="Times New Roman" panose="02020603050405020304" pitchFamily="18" charset="0"/>
              </a:rPr>
              <a:t>Expanded qualifiers to specifically identify reason for error</a:t>
            </a:r>
          </a:p>
        </p:txBody>
      </p:sp>
    </p:spTree>
    <p:extLst>
      <p:ext uri="{BB962C8B-B14F-4D97-AF65-F5344CB8AC3E}">
        <p14:creationId xmlns:p14="http://schemas.microsoft.com/office/powerpoint/2010/main" val="327210079"/>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3600" dirty="0" smtClean="0">
                <a:latin typeface="Times New Roman" panose="02020603050405020304" pitchFamily="18" charset="0"/>
                <a:cs typeface="Times New Roman" panose="02020603050405020304" pitchFamily="18" charset="0"/>
              </a:rPr>
              <a:t>Eligibility </a:t>
            </a:r>
            <a:r>
              <a:rPr lang="en-US" altLang="en-US" sz="3600" dirty="0">
                <a:latin typeface="Times New Roman" panose="02020603050405020304" pitchFamily="18" charset="0"/>
                <a:cs typeface="Times New Roman" panose="02020603050405020304" pitchFamily="18" charset="0"/>
              </a:rPr>
              <a:t>Review Contractor (ERC)</a:t>
            </a: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304800" y="1828800"/>
            <a:ext cx="8382000" cy="4527550"/>
          </a:xfrm>
        </p:spPr>
        <p:txBody>
          <a:bodyPr vert="horz" wrap="square" lIns="68580" tIns="34290" rIns="68580" bIns="34290" numCol="1" rtlCol="0" anchor="t" anchorCtr="0" compatLnSpc="1">
            <a:prstTxWarp prst="textNoShape">
              <a:avLst/>
            </a:prstTxWarp>
            <a:normAutofit/>
          </a:bodyPr>
          <a:lstStyle/>
          <a:p>
            <a:pPr>
              <a:spcBef>
                <a:spcPts val="300"/>
              </a:spcBef>
              <a:defRPr/>
            </a:pPr>
            <a:r>
              <a:rPr lang="en-US" altLang="en-US" sz="1800" dirty="0">
                <a:latin typeface="Times New Roman" panose="02020603050405020304" pitchFamily="18" charset="0"/>
                <a:cs typeface="Times New Roman" panose="02020603050405020304" pitchFamily="18" charset="0"/>
              </a:rPr>
              <a:t>Booz Allen Hamilton, along with Myers and Stauffer LC and The Rushmore Group, constitute the Payment Error Rate Measurement (PERM) Eligibility Review Contractor (ERC) team</a:t>
            </a:r>
          </a:p>
          <a:p>
            <a:pPr>
              <a:spcBef>
                <a:spcPts val="300"/>
              </a:spcBef>
              <a:defRPr/>
            </a:pPr>
            <a:r>
              <a:rPr lang="en-US" altLang="en-US" sz="1800" dirty="0">
                <a:latin typeface="Times New Roman" panose="02020603050405020304" pitchFamily="18" charset="0"/>
                <a:cs typeface="Times New Roman" panose="02020603050405020304" pitchFamily="18" charset="0"/>
              </a:rPr>
              <a:t>The ERC has:</a:t>
            </a:r>
            <a:endParaRPr lang="en-US" altLang="en-US" sz="1800" strike="sngStrike" dirty="0">
              <a:latin typeface="Times New Roman" panose="02020603050405020304" pitchFamily="18" charset="0"/>
              <a:cs typeface="Times New Roman" panose="02020603050405020304" pitchFamily="18" charset="0"/>
            </a:endParaRPr>
          </a:p>
          <a:p>
            <a:pPr lvl="1" algn="just">
              <a:spcBef>
                <a:spcPts val="30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Performed eligibility reviews for 42 states and brings state-specific knowledge of eligibility systems and processes, while being well-versed in state and federal Medicaid and Children’s Health Insurance Program (CHIP) eligibility policy</a:t>
            </a:r>
          </a:p>
          <a:p>
            <a:pPr lvl="1" algn="just">
              <a:spcBef>
                <a:spcPts val="30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Supported CMS and </a:t>
            </a:r>
            <a:r>
              <a:rPr lang="en-US" altLang="en-US" sz="1800" dirty="0" smtClean="0">
                <a:latin typeface="Times New Roman" panose="02020603050405020304" pitchFamily="18" charset="0"/>
                <a:cs typeface="Times New Roman" panose="02020603050405020304" pitchFamily="18" charset="0"/>
              </a:rPr>
              <a:t>the </a:t>
            </a:r>
            <a:r>
              <a:rPr lang="en-US" altLang="en-US" sz="1800" dirty="0">
                <a:latin typeface="Times New Roman" panose="02020603050405020304" pitchFamily="18" charset="0"/>
                <a:cs typeface="Times New Roman" panose="02020603050405020304" pitchFamily="18" charset="0"/>
              </a:rPr>
              <a:t>Cycle 3 </a:t>
            </a:r>
            <a:r>
              <a:rPr lang="en-US" altLang="en-US" sz="1800" dirty="0" smtClean="0">
                <a:latin typeface="Times New Roman" panose="02020603050405020304" pitchFamily="18" charset="0"/>
                <a:cs typeface="Times New Roman" panose="02020603050405020304" pitchFamily="18" charset="0"/>
              </a:rPr>
              <a:t>states </a:t>
            </a:r>
            <a:r>
              <a:rPr lang="en-US" altLang="en-US" sz="1800" dirty="0">
                <a:latin typeface="Times New Roman" panose="02020603050405020304" pitchFamily="18" charset="0"/>
                <a:cs typeface="Times New Roman" panose="02020603050405020304" pitchFamily="18" charset="0"/>
              </a:rPr>
              <a:t>during the Round 5 Pilot</a:t>
            </a:r>
          </a:p>
          <a:p>
            <a:pPr lvl="1" algn="just">
              <a:spcBef>
                <a:spcPts val="30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Started conducting PERM eligibility reviews for the Cycle 1 states in Reporting Year (RY) 2019</a:t>
            </a:r>
          </a:p>
          <a:p>
            <a:pPr lvl="1" algn="just">
              <a:spcBef>
                <a:spcPts val="30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Provided eligibility data to support the RC in data processing reviews</a:t>
            </a:r>
          </a:p>
          <a:p>
            <a:pPr marL="171450" lvl="1">
              <a:spcBef>
                <a:spcPts val="300"/>
              </a:spcBef>
              <a:defRPr/>
            </a:pPr>
            <a:r>
              <a:rPr lang="en-US" altLang="en-US" sz="1800" dirty="0">
                <a:latin typeface="Times New Roman" panose="02020603050405020304" pitchFamily="18" charset="0"/>
                <a:cs typeface="Times New Roman" panose="02020603050405020304" pitchFamily="18" charset="0"/>
              </a:rPr>
              <a:t>The ERC will:</a:t>
            </a:r>
          </a:p>
          <a:p>
            <a:pPr lvl="1" algn="just">
              <a:spcBef>
                <a:spcPts val="30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Conduct PERM eligibility reviews for the Cycle 2 states in RY 2020</a:t>
            </a:r>
          </a:p>
          <a:p>
            <a:pPr lvl="1" algn="just">
              <a:spcBef>
                <a:spcPts val="30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Provide eligibility data to support the RC in data processing reviews</a:t>
            </a: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28</a:t>
            </a:fld>
            <a:endParaRPr lang="en-US" dirty="0"/>
          </a:p>
        </p:txBody>
      </p:sp>
    </p:spTree>
    <p:extLst>
      <p:ext uri="{BB962C8B-B14F-4D97-AF65-F5344CB8AC3E}">
        <p14:creationId xmlns:p14="http://schemas.microsoft.com/office/powerpoint/2010/main" val="1964831672"/>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algn="ctr"/>
            <a:r>
              <a:rPr lang="en-US" altLang="en-US" sz="3600" dirty="0" smtClean="0">
                <a:latin typeface="Times New Roman" panose="02020603050405020304" pitchFamily="18" charset="0"/>
                <a:cs typeface="Times New Roman" panose="02020603050405020304" pitchFamily="18" charset="0"/>
              </a:rPr>
              <a:t>Overview </a:t>
            </a:r>
            <a:r>
              <a:rPr lang="en-US" altLang="en-US" sz="3600" dirty="0">
                <a:latin typeface="Times New Roman" panose="02020603050405020304" pitchFamily="18" charset="0"/>
                <a:cs typeface="Times New Roman" panose="02020603050405020304" pitchFamily="18" charset="0"/>
              </a:rPr>
              <a:t>of Eligibility Reviews</a:t>
            </a: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209266" y="1605886"/>
            <a:ext cx="8458200" cy="5252113"/>
          </a:xfrm>
        </p:spPr>
        <p:txBody>
          <a:bodyPr rtlCol="0">
            <a:noAutofit/>
          </a:bodyPr>
          <a:lstStyle/>
          <a:p>
            <a:pPr algn="just">
              <a:spcBef>
                <a:spcPts val="300"/>
              </a:spcBef>
              <a:buFont typeface="Arial" charset="0"/>
              <a:buChar char="•"/>
              <a:defRPr/>
            </a:pPr>
            <a:r>
              <a:rPr lang="en-US" sz="1900" dirty="0">
                <a:latin typeface="Times New Roman" panose="02020603050405020304" pitchFamily="18" charset="0"/>
                <a:cs typeface="Times New Roman" panose="02020603050405020304" pitchFamily="18" charset="0"/>
              </a:rPr>
              <a:t>The eligibility case review focuses on whether a determination – a new application or renewal – was processed correctly based on federal and state policies. The most recent action on a case that made the individual eligible on the sampled claim’s Date of Service (DOS) is the action under review </a:t>
            </a:r>
          </a:p>
          <a:p>
            <a:pPr algn="just">
              <a:spcBef>
                <a:spcPts val="300"/>
              </a:spcBef>
              <a:buFont typeface="Arial" charset="0"/>
              <a:buChar char="•"/>
              <a:defRPr/>
            </a:pPr>
            <a:r>
              <a:rPr lang="en-US" sz="1900" dirty="0">
                <a:latin typeface="Times New Roman" panose="02020603050405020304" pitchFamily="18" charset="0"/>
                <a:cs typeface="Times New Roman" panose="02020603050405020304" pitchFamily="18" charset="0"/>
              </a:rPr>
              <a:t>The ERC will:</a:t>
            </a:r>
          </a:p>
          <a:p>
            <a:pPr lvl="1" algn="just">
              <a:spcBef>
                <a:spcPts val="300"/>
              </a:spcBef>
              <a:defRPr/>
            </a:pPr>
            <a:r>
              <a:rPr lang="en-US" altLang="en-US" sz="1900" dirty="0">
                <a:latin typeface="Times New Roman" panose="02020603050405020304" pitchFamily="18" charset="0"/>
                <a:cs typeface="Times New Roman" panose="02020603050405020304" pitchFamily="18" charset="0"/>
              </a:rPr>
              <a:t>Research federal and state Medicaid and CHIP policies and procedures</a:t>
            </a:r>
          </a:p>
          <a:p>
            <a:pPr lvl="1" algn="just">
              <a:spcBef>
                <a:spcPts val="300"/>
              </a:spcBef>
              <a:defRPr/>
            </a:pPr>
            <a:r>
              <a:rPr lang="en-US" altLang="en-US" sz="1900" dirty="0">
                <a:latin typeface="Times New Roman" panose="02020603050405020304" pitchFamily="18" charset="0"/>
                <a:cs typeface="Times New Roman" panose="02020603050405020304" pitchFamily="18" charset="0"/>
              </a:rPr>
              <a:t>Coordinate with the state to obtain access to eligibility systems</a:t>
            </a:r>
          </a:p>
          <a:p>
            <a:pPr lvl="1" algn="just">
              <a:spcBef>
                <a:spcPts val="300"/>
              </a:spcBef>
              <a:buFont typeface="Arial" charset="0"/>
              <a:buChar char="•"/>
              <a:defRPr/>
            </a:pPr>
            <a:r>
              <a:rPr lang="en-US" altLang="en-US" sz="1900" dirty="0">
                <a:latin typeface="Times New Roman" panose="02020603050405020304" pitchFamily="18" charset="0"/>
                <a:ea typeface="Calibri" panose="020F0502020204030204" pitchFamily="34" charset="0"/>
                <a:cs typeface="Times New Roman" panose="02020603050405020304" pitchFamily="18" charset="0"/>
              </a:rPr>
              <a:t>Access and review information used by the state to process the </a:t>
            </a:r>
            <a:r>
              <a:rPr lang="en-US" altLang="en-US" sz="1900" dirty="0" smtClean="0">
                <a:latin typeface="Times New Roman" panose="02020603050405020304" pitchFamily="18" charset="0"/>
                <a:ea typeface="Calibri" panose="020F0502020204030204" pitchFamily="34" charset="0"/>
                <a:cs typeface="Times New Roman" panose="02020603050405020304" pitchFamily="18" charset="0"/>
              </a:rPr>
              <a:t>case, </a:t>
            </a:r>
            <a:r>
              <a:rPr lang="en-US" altLang="en-US" sz="1900" dirty="0">
                <a:latin typeface="Times New Roman" panose="02020603050405020304" pitchFamily="18" charset="0"/>
                <a:ea typeface="Calibri" panose="020F0502020204030204" pitchFamily="34" charset="0"/>
                <a:cs typeface="Times New Roman" panose="02020603050405020304" pitchFamily="18" charset="0"/>
              </a:rPr>
              <a:t>i</a:t>
            </a:r>
            <a:r>
              <a:rPr lang="en-US" altLang="en-US" sz="1900" dirty="0" smtClean="0">
                <a:latin typeface="Times New Roman" panose="02020603050405020304" pitchFamily="18" charset="0"/>
                <a:ea typeface="Calibri" panose="020F0502020204030204" pitchFamily="34" charset="0"/>
                <a:cs typeface="Times New Roman" panose="02020603050405020304" pitchFamily="18" charset="0"/>
              </a:rPr>
              <a:t>ncluding system </a:t>
            </a:r>
            <a:r>
              <a:rPr lang="en-US" altLang="en-US" sz="1900" dirty="0">
                <a:latin typeface="Times New Roman" panose="02020603050405020304" pitchFamily="18" charset="0"/>
                <a:ea typeface="Calibri" panose="020F0502020204030204" pitchFamily="34" charset="0"/>
                <a:cs typeface="Times New Roman" panose="02020603050405020304" pitchFamily="18" charset="0"/>
              </a:rPr>
              <a:t>screen prints and case documents that support the eligibility determination</a:t>
            </a:r>
          </a:p>
          <a:p>
            <a:pPr lvl="1" algn="just">
              <a:spcBef>
                <a:spcPts val="300"/>
              </a:spcBef>
              <a:buFont typeface="Arial" charset="0"/>
              <a:buChar char="•"/>
              <a:defRPr/>
            </a:pPr>
            <a:r>
              <a:rPr lang="en-US" altLang="en-US" sz="1900" dirty="0">
                <a:latin typeface="Times New Roman" panose="02020603050405020304" pitchFamily="18" charset="0"/>
                <a:ea typeface="Calibri" panose="020F0502020204030204" pitchFamily="34" charset="0"/>
                <a:cs typeface="Times New Roman" panose="02020603050405020304" pitchFamily="18" charset="0"/>
              </a:rPr>
              <a:t>Review eligibility elements against federal and state policies to determine if the case is correct or if a payment error or technical deficiency should be cited</a:t>
            </a:r>
          </a:p>
          <a:p>
            <a:pPr lvl="1" algn="just">
              <a:spcBef>
                <a:spcPts val="300"/>
              </a:spcBef>
              <a:buFont typeface="Arial" charset="0"/>
              <a:buChar char="•"/>
              <a:defRPr/>
            </a:pPr>
            <a:r>
              <a:rPr lang="en-US" altLang="en-US" sz="1900" dirty="0">
                <a:latin typeface="Times New Roman" panose="02020603050405020304" pitchFamily="18" charset="0"/>
                <a:ea typeface="Calibri" panose="020F0502020204030204" pitchFamily="34" charset="0"/>
                <a:cs typeface="Times New Roman" panose="02020603050405020304" pitchFamily="18" charset="0"/>
              </a:rPr>
              <a:t>Report findings to the state via the State Medicaid Error Rate Finding (SMERF) system. The SMERF system will include pending documentation requests, eligibility review findings, and Difference Resolution (DR) and appeals</a:t>
            </a: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29</a:t>
            </a:fld>
            <a:endParaRPr lang="en-US" dirty="0"/>
          </a:p>
        </p:txBody>
      </p:sp>
    </p:spTree>
    <p:extLst>
      <p:ext uri="{BB962C8B-B14F-4D97-AF65-F5344CB8AC3E}">
        <p14:creationId xmlns:p14="http://schemas.microsoft.com/office/powerpoint/2010/main" val="160334088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a:extLst>
              <a:ext uri="{FF2B5EF4-FFF2-40B4-BE49-F238E27FC236}">
                <a16:creationId xmlns:a16="http://schemas.microsoft.com/office/drawing/2014/main" id="{33D210FD-FD5E-4B6A-A939-F5303B472C9A}"/>
              </a:ext>
            </a:extLst>
          </p:cNvPr>
          <p:cNvSpPr>
            <a:spLocks noGrp="1"/>
          </p:cNvSpPr>
          <p:nvPr>
            <p:ph idx="1"/>
          </p:nvPr>
        </p:nvSpPr>
        <p:spPr>
          <a:xfrm>
            <a:off x="457200" y="1676400"/>
            <a:ext cx="8077200" cy="4876800"/>
          </a:xfrm>
        </p:spPr>
        <p:txBody>
          <a:bodyPr/>
          <a:lstStyle/>
          <a:p>
            <a:pPr eaLnBrk="1" hangingPunct="1">
              <a:defRPr/>
            </a:pPr>
            <a:r>
              <a:rPr lang="en-US" altLang="en-US" sz="2400" dirty="0" smtClean="0">
                <a:latin typeface="Times New Roman" panose="02020603050405020304" pitchFamily="18" charset="0"/>
                <a:cs typeface="Times New Roman" panose="02020603050405020304" pitchFamily="18" charset="0"/>
              </a:rPr>
              <a:t>Eligibility </a:t>
            </a:r>
            <a:r>
              <a:rPr lang="en-US" altLang="en-US" sz="2400" dirty="0">
                <a:latin typeface="Times New Roman" panose="02020603050405020304" pitchFamily="18" charset="0"/>
                <a:cs typeface="Times New Roman" panose="02020603050405020304" pitchFamily="18" charset="0"/>
              </a:rPr>
              <a:t>Review Contractor (ERC) (Cont’d)</a:t>
            </a:r>
          </a:p>
          <a:p>
            <a:pPr lvl="1" eaLnBrk="1" hangingPunct="1">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Eligibility </a:t>
            </a:r>
            <a:r>
              <a:rPr lang="en-US" altLang="en-US" sz="2400" dirty="0">
                <a:latin typeface="Times New Roman" panose="02020603050405020304" pitchFamily="18" charset="0"/>
                <a:cs typeface="Times New Roman" panose="02020603050405020304" pitchFamily="18" charset="0"/>
              </a:rPr>
              <a:t>Review </a:t>
            </a:r>
            <a:r>
              <a:rPr lang="en-US" altLang="en-US" sz="2400" dirty="0" smtClean="0">
                <a:latin typeface="Times New Roman" panose="02020603050405020304" pitchFamily="18" charset="0"/>
                <a:cs typeface="Times New Roman" panose="02020603050405020304" pitchFamily="18" charset="0"/>
              </a:rPr>
              <a:t>Elements</a:t>
            </a:r>
          </a:p>
          <a:p>
            <a:pPr lvl="1" eaLnBrk="1" hangingPunct="1">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System Access</a:t>
            </a:r>
            <a:endParaRPr lang="en-US" altLang="en-US" sz="2400" dirty="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Documentation collection/Record Requests</a:t>
            </a:r>
          </a:p>
          <a:p>
            <a:pPr lvl="1" eaLnBrk="1" hangingPunct="1">
              <a:buFont typeface="Arial" panose="020B0604020202020204" pitchFamily="34" charset="0"/>
              <a:buChar char="•"/>
              <a:defRPr/>
            </a:pPr>
            <a:r>
              <a:rPr lang="en-US" altLang="en-US" sz="2400" dirty="0" smtClean="0">
                <a:latin typeface="Times New Roman" panose="02020603050405020304" pitchFamily="18" charset="0"/>
                <a:cs typeface="Times New Roman" panose="02020603050405020304" pitchFamily="18" charset="0"/>
              </a:rPr>
              <a:t>Eligibility Reviews</a:t>
            </a:r>
            <a:endParaRPr lang="en-US" altLang="en-US" sz="2400" dirty="0">
              <a:latin typeface="Times New Roman" panose="02020603050405020304" pitchFamily="18" charset="0"/>
              <a:cs typeface="Times New Roman" panose="02020603050405020304" pitchFamily="18" charset="0"/>
            </a:endParaRPr>
          </a:p>
          <a:p>
            <a:pPr eaLnBrk="1" hangingPunct="1">
              <a:defRPr/>
            </a:pPr>
            <a:r>
              <a:rPr lang="en-US" altLang="en-US" sz="2400" dirty="0" smtClean="0">
                <a:latin typeface="Times New Roman" panose="02020603050405020304" pitchFamily="18" charset="0"/>
                <a:cs typeface="Times New Roman" panose="02020603050405020304" pitchFamily="18" charset="0"/>
              </a:rPr>
              <a:t>Tracking </a:t>
            </a:r>
            <a:r>
              <a:rPr lang="en-US" altLang="en-US" sz="2400" dirty="0">
                <a:latin typeface="Times New Roman" panose="02020603050405020304" pitchFamily="18" charset="0"/>
                <a:cs typeface="Times New Roman" panose="02020603050405020304" pitchFamily="18" charset="0"/>
              </a:rPr>
              <a:t>Errors and Responding to Findings</a:t>
            </a:r>
          </a:p>
          <a:p>
            <a:pPr eaLnBrk="1" hangingPunct="1">
              <a:defRPr/>
            </a:pPr>
            <a:r>
              <a:rPr lang="en-US" altLang="en-US" sz="2400" dirty="0" smtClean="0">
                <a:latin typeface="Times New Roman" panose="02020603050405020304" pitchFamily="18" charset="0"/>
                <a:cs typeface="Times New Roman" panose="02020603050405020304" pitchFamily="18" charset="0"/>
              </a:rPr>
              <a:t>Improper Payment Rate Reporting</a:t>
            </a:r>
          </a:p>
          <a:p>
            <a:pPr eaLnBrk="1" hangingPunct="1">
              <a:defRPr/>
            </a:pPr>
            <a:r>
              <a:rPr lang="en-US" altLang="en-US" sz="2400" dirty="0" smtClean="0">
                <a:latin typeface="Times New Roman" panose="02020603050405020304" pitchFamily="18" charset="0"/>
                <a:cs typeface="Times New Roman" panose="02020603050405020304" pitchFamily="18" charset="0"/>
              </a:rPr>
              <a:t>Next </a:t>
            </a:r>
            <a:r>
              <a:rPr lang="en-US" altLang="en-US" sz="2400" dirty="0">
                <a:latin typeface="Times New Roman" panose="02020603050405020304" pitchFamily="18" charset="0"/>
                <a:cs typeface="Times New Roman" panose="02020603050405020304" pitchFamily="18" charset="0"/>
              </a:rPr>
              <a:t>Steps</a:t>
            </a:r>
          </a:p>
          <a:p>
            <a:pPr eaLnBrk="1" hangingPunct="1">
              <a:defRPr/>
            </a:pPr>
            <a:r>
              <a:rPr lang="en-US" altLang="en-US" sz="2400" dirty="0">
                <a:latin typeface="Times New Roman" panose="02020603050405020304" pitchFamily="18" charset="0"/>
                <a:cs typeface="Times New Roman" panose="02020603050405020304" pitchFamily="18" charset="0"/>
              </a:rPr>
              <a:t>Communication and Collaboration</a:t>
            </a:r>
          </a:p>
          <a:p>
            <a:pPr eaLnBrk="1" hangingPunct="1">
              <a:defRPr/>
            </a:pPr>
            <a:r>
              <a:rPr lang="en-US" altLang="en-US" sz="2400" dirty="0">
                <a:latin typeface="Times New Roman" panose="02020603050405020304" pitchFamily="18" charset="0"/>
                <a:cs typeface="Times New Roman" panose="02020603050405020304" pitchFamily="18" charset="0"/>
              </a:rPr>
              <a:t>Available Resources</a:t>
            </a:r>
          </a:p>
          <a:p>
            <a:pPr eaLnBrk="1" hangingPunct="1">
              <a:defRPr/>
            </a:pPr>
            <a:r>
              <a:rPr lang="en-US" altLang="en-US" sz="2400" dirty="0">
                <a:latin typeface="Times New Roman" panose="02020603050405020304" pitchFamily="18" charset="0"/>
                <a:cs typeface="Times New Roman" panose="02020603050405020304" pitchFamily="18" charset="0"/>
              </a:rPr>
              <a:t>Contact Information</a:t>
            </a:r>
          </a:p>
        </p:txBody>
      </p:sp>
      <p:sp>
        <p:nvSpPr>
          <p:cNvPr id="21507" name="Title 11"/>
          <p:cNvSpPr>
            <a:spLocks noGrp="1"/>
          </p:cNvSpPr>
          <p:nvPr>
            <p:ph type="title"/>
          </p:nvPr>
        </p:nvSpPr>
        <p:spPr>
          <a:xfrm>
            <a:off x="0" y="26233"/>
            <a:ext cx="9144000" cy="1447800"/>
          </a:xfrm>
          <a:effectLst>
            <a:outerShdw dist="76200" dir="5639981" algn="tl" rotWithShape="0">
              <a:srgbClr val="084A9C"/>
            </a:outerShdw>
          </a:effectLst>
        </p:spPr>
        <p:txBody>
          <a:bodyPr/>
          <a:lstStyle/>
          <a:p>
            <a:pPr eaLnBrk="1" hangingPunct="1"/>
            <a:r>
              <a:rPr lang="en-US" altLang="en-US" dirty="0">
                <a:latin typeface="Times New Roman" panose="02020603050405020304" pitchFamily="18" charset="0"/>
                <a:cs typeface="Times New Roman" panose="02020603050405020304" pitchFamily="18" charset="0"/>
              </a:rPr>
              <a:t>Learning Objectives (cont’d)</a:t>
            </a:r>
          </a:p>
        </p:txBody>
      </p:sp>
      <p:sp>
        <p:nvSpPr>
          <p:cNvPr id="3" name="Slide Number Placeholder 2">
            <a:extLst>
              <a:ext uri="{FF2B5EF4-FFF2-40B4-BE49-F238E27FC236}">
                <a16:creationId xmlns:a16="http://schemas.microsoft.com/office/drawing/2014/main" id="{948C4E98-8D5E-4192-A76B-C8B6B95324A9}"/>
              </a:ext>
            </a:extLst>
          </p:cNvPr>
          <p:cNvSpPr>
            <a:spLocks noGrp="1"/>
          </p:cNvSpPr>
          <p:nvPr>
            <p:ph type="sldNum" sz="quarter" idx="10"/>
          </p:nvPr>
        </p:nvSpPr>
        <p:spPr/>
        <p:txBody>
          <a:bodyPr/>
          <a:lstStyle/>
          <a:p>
            <a:pPr>
              <a:defRPr/>
            </a:pPr>
            <a:fld id="{AD65B0DB-7F17-4806-A879-A6611D60C3DB}" type="slidenum">
              <a:rPr lang="en-US"/>
              <a:pPr>
                <a:defRPr/>
              </a:pPr>
              <a:t>3</a:t>
            </a:fld>
            <a:endParaRPr lang="en-US" dirty="0"/>
          </a:p>
        </p:txBody>
      </p:sp>
    </p:spTree>
    <p:extLst>
      <p:ext uri="{BB962C8B-B14F-4D97-AF65-F5344CB8AC3E}">
        <p14:creationId xmlns:p14="http://schemas.microsoft.com/office/powerpoint/2010/main" val="2932220883"/>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algn="ctr"/>
            <a:r>
              <a:rPr lang="en-US" altLang="en-US" sz="2700" dirty="0">
                <a:latin typeface="Times New Roman" panose="02020603050405020304" pitchFamily="18" charset="0"/>
                <a:cs typeface="Times New Roman" panose="02020603050405020304" pitchFamily="18" charset="0"/>
              </a:rPr>
              <a:t/>
            </a:r>
            <a:br>
              <a:rPr lang="en-US" altLang="en-US" sz="27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ERC</a:t>
            </a:r>
            <a:r>
              <a:rPr lang="en-US" altLang="en-US" sz="3600" dirty="0">
                <a:solidFill>
                  <a:srgbClr val="800080"/>
                </a:solidFill>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State Eligibility Policy Collection</a:t>
            </a:r>
            <a:endParaRPr lang="en-US" altLang="en-US" sz="27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228600" y="1676400"/>
            <a:ext cx="8305800" cy="4679950"/>
          </a:xfrm>
        </p:spPr>
        <p:txBody>
          <a:bodyPr rtlCol="0">
            <a:normAutofit/>
          </a:bodyPr>
          <a:lstStyle/>
          <a:p>
            <a:pPr algn="just">
              <a:spcBef>
                <a:spcPts val="300"/>
              </a:spcBef>
            </a:pPr>
            <a:r>
              <a:rPr lang="en-US" altLang="en-US" sz="2800" dirty="0">
                <a:latin typeface="Times New Roman" panose="02020603050405020304" pitchFamily="18" charset="0"/>
                <a:cs typeface="Times New Roman" panose="02020603050405020304" pitchFamily="18" charset="0"/>
              </a:rPr>
              <a:t>Download eligibility policies from public websites, when available</a:t>
            </a:r>
          </a:p>
          <a:p>
            <a:pPr algn="just">
              <a:spcBef>
                <a:spcPts val="300"/>
              </a:spcBef>
            </a:pPr>
            <a:r>
              <a:rPr lang="en-US" altLang="en-US" sz="2800" dirty="0">
                <a:latin typeface="Times New Roman" panose="02020603050405020304" pitchFamily="18" charset="0"/>
                <a:cs typeface="Times New Roman" panose="02020603050405020304" pitchFamily="18" charset="0"/>
              </a:rPr>
              <a:t>Request from the state any eligibility policies that are not publicly available</a:t>
            </a:r>
          </a:p>
          <a:p>
            <a:pPr algn="just">
              <a:spcBef>
                <a:spcPts val="300"/>
              </a:spcBef>
            </a:pPr>
            <a:r>
              <a:rPr lang="en-US" altLang="en-US" sz="2800" dirty="0">
                <a:latin typeface="Times New Roman" panose="02020603050405020304" pitchFamily="18" charset="0"/>
                <a:cs typeface="Times New Roman" panose="02020603050405020304" pitchFamily="18" charset="0"/>
              </a:rPr>
              <a:t>Use information gathered to populate the Eligibility Policy Survey</a:t>
            </a:r>
          </a:p>
          <a:p>
            <a:pPr algn="just">
              <a:spcBef>
                <a:spcPts val="300"/>
              </a:spcBef>
            </a:pPr>
            <a:r>
              <a:rPr lang="en-US" altLang="en-US" sz="2800" dirty="0">
                <a:latin typeface="Times New Roman" panose="02020603050405020304" pitchFamily="18" charset="0"/>
                <a:cs typeface="Times New Roman" panose="02020603050405020304" pitchFamily="18" charset="0"/>
              </a:rPr>
              <a:t>Submit the Eligibility Policy Survey to the state for review</a:t>
            </a:r>
          </a:p>
          <a:p>
            <a:pPr algn="just">
              <a:spcBef>
                <a:spcPts val="300"/>
              </a:spcBef>
            </a:pPr>
            <a:r>
              <a:rPr lang="en-US" altLang="en-US" sz="2800" dirty="0">
                <a:latin typeface="Times New Roman" panose="02020603050405020304" pitchFamily="18" charset="0"/>
                <a:cs typeface="Times New Roman" panose="02020603050405020304" pitchFamily="18" charset="0"/>
              </a:rPr>
              <a:t>Update policies throughout the cycle</a:t>
            </a: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30</a:t>
            </a:fld>
            <a:endParaRPr lang="en-US" dirty="0"/>
          </a:p>
        </p:txBody>
      </p:sp>
    </p:spTree>
    <p:extLst>
      <p:ext uri="{BB962C8B-B14F-4D97-AF65-F5344CB8AC3E}">
        <p14:creationId xmlns:p14="http://schemas.microsoft.com/office/powerpoint/2010/main" val="2167406921"/>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2700" dirty="0">
                <a:latin typeface="Times New Roman" panose="02020603050405020304" pitchFamily="18" charset="0"/>
                <a:cs typeface="Times New Roman" panose="02020603050405020304" pitchFamily="18" charset="0"/>
              </a:rPr>
              <a:t/>
            </a:r>
            <a:br>
              <a:rPr lang="en-US" altLang="en-US" sz="27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Federal Medical Assistance Percentage </a:t>
            </a:r>
            <a:r>
              <a:rPr lang="en-US" altLang="en-US" sz="3200" dirty="0" smtClean="0">
                <a:latin typeface="Times New Roman" panose="02020603050405020304" pitchFamily="18" charset="0"/>
                <a:cs typeface="Times New Roman" panose="02020603050405020304" pitchFamily="18" charset="0"/>
              </a:rPr>
              <a:t/>
            </a:r>
            <a:br>
              <a:rPr lang="en-US" altLang="en-US" sz="3200" dirty="0" smtClean="0">
                <a:latin typeface="Times New Roman" panose="02020603050405020304" pitchFamily="18" charset="0"/>
                <a:cs typeface="Times New Roman" panose="02020603050405020304" pitchFamily="18" charset="0"/>
              </a:rPr>
            </a:br>
            <a:r>
              <a:rPr lang="en-US" altLang="en-US" sz="3200" dirty="0" smtClean="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FMAP)</a:t>
            </a:r>
          </a:p>
        </p:txBody>
      </p:sp>
      <p:sp>
        <p:nvSpPr>
          <p:cNvPr id="2" name="TextBox 1">
            <a:extLst>
              <a:ext uri="{FF2B5EF4-FFF2-40B4-BE49-F238E27FC236}">
                <a16:creationId xmlns:a16="http://schemas.microsoft.com/office/drawing/2014/main" id="{CE281BAB-EBC9-479B-B7DD-A026DB244E6D}"/>
              </a:ext>
            </a:extLst>
          </p:cNvPr>
          <p:cNvSpPr txBox="1"/>
          <p:nvPr/>
        </p:nvSpPr>
        <p:spPr>
          <a:xfrm>
            <a:off x="836284" y="2294938"/>
            <a:ext cx="7227062" cy="2677656"/>
          </a:xfrm>
          <a:prstGeom prst="rect">
            <a:avLst/>
          </a:prstGeom>
          <a:noFill/>
        </p:spPr>
        <p:txBody>
          <a:bodyPr wrap="square" anchor="t">
            <a:spAutoFit/>
          </a:bodyPr>
          <a:lstStyle/>
          <a:p>
            <a:pPr marL="214313" indent="-214313">
              <a:buFont typeface="Arial" pitchFamily="34" charset="0"/>
              <a:buChar char="•"/>
              <a:defRPr/>
            </a:pPr>
            <a:r>
              <a:rPr lang="en-US" sz="2800" dirty="0">
                <a:latin typeface="Times New Roman" panose="02020603050405020304" pitchFamily="18" charset="0"/>
                <a:cs typeface="Times New Roman" panose="02020603050405020304" pitchFamily="18" charset="0"/>
              </a:rPr>
              <a:t>The FMAP rate will be collected by the ERC to identify federal dollars assigned to a claim for each type of PERM review based on the following:</a:t>
            </a:r>
          </a:p>
          <a:p>
            <a:pPr marL="557213" lvl="1" indent="-214313">
              <a:buFont typeface="Arial" pitchFamily="34" charset="0"/>
              <a:buChar char="•"/>
              <a:defRPr/>
            </a:pPr>
            <a:r>
              <a:rPr lang="en-US" sz="2800" dirty="0">
                <a:latin typeface="Times New Roman" panose="02020603050405020304" pitchFamily="18" charset="0"/>
                <a:cs typeface="Times New Roman" panose="02020603050405020304" pitchFamily="18" charset="0"/>
              </a:rPr>
              <a:t>Category of eligibility</a:t>
            </a:r>
          </a:p>
          <a:p>
            <a:pPr marL="557213" lvl="1" indent="-214313">
              <a:buFont typeface="Arial" pitchFamily="34" charset="0"/>
              <a:buChar char="•"/>
              <a:defRPr/>
            </a:pPr>
            <a:r>
              <a:rPr lang="en-US" sz="2800" dirty="0">
                <a:latin typeface="Times New Roman" panose="02020603050405020304" pitchFamily="18" charset="0"/>
                <a:cs typeface="Times New Roman" panose="02020603050405020304" pitchFamily="18" charset="0"/>
              </a:rPr>
              <a:t>Date of payment</a:t>
            </a:r>
          </a:p>
        </p:txBody>
      </p:sp>
      <p:sp>
        <p:nvSpPr>
          <p:cNvPr id="3" name="Slide Number Placeholder 2">
            <a:extLst>
              <a:ext uri="{FF2B5EF4-FFF2-40B4-BE49-F238E27FC236}">
                <a16:creationId xmlns:a16="http://schemas.microsoft.com/office/drawing/2014/main" id="{7F9E847B-03FA-49D8-A28A-90FCAFA0DC8B}"/>
              </a:ext>
            </a:extLst>
          </p:cNvPr>
          <p:cNvSpPr>
            <a:spLocks noGrp="1"/>
          </p:cNvSpPr>
          <p:nvPr>
            <p:ph type="sldNum" sz="quarter" idx="10"/>
          </p:nvPr>
        </p:nvSpPr>
        <p:spPr>
          <a:xfrm>
            <a:off x="6553200" y="6324600"/>
            <a:ext cx="2133600" cy="365125"/>
          </a:xfrm>
        </p:spPr>
        <p:txBody>
          <a:bodyPr/>
          <a:lstStyle/>
          <a:p>
            <a:pPr>
              <a:defRPr/>
            </a:pPr>
            <a:fld id="{F3B4E376-1D77-4FD4-A85A-09652DAC0276}" type="slidenum">
              <a:rPr lang="en-US"/>
              <a:pPr>
                <a:defRPr/>
              </a:pPr>
              <a:t>31</a:t>
            </a:fld>
            <a:endParaRPr lang="en-US" dirty="0"/>
          </a:p>
        </p:txBody>
      </p:sp>
    </p:spTree>
    <p:extLst>
      <p:ext uri="{BB962C8B-B14F-4D97-AF65-F5344CB8AC3E}">
        <p14:creationId xmlns:p14="http://schemas.microsoft.com/office/powerpoint/2010/main" val="1111788743"/>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1"/>
          <p:cNvSpPr>
            <a:spLocks noGrp="1"/>
          </p:cNvSpPr>
          <p:nvPr>
            <p:ph type="title"/>
          </p:nvPr>
        </p:nvSpPr>
        <p:spPr>
          <a:effectLst>
            <a:outerShdw dist="76200" dir="5639981" algn="tl" rotWithShape="0">
              <a:srgbClr val="084A9C"/>
            </a:outerShdw>
          </a:effectLst>
        </p:spPr>
        <p:txBody>
          <a:bodyPr/>
          <a:lstStyle/>
          <a:p>
            <a:pPr algn="ctr"/>
            <a:r>
              <a:rPr lang="en-US" altLang="en-US" sz="2700" dirty="0">
                <a:latin typeface="Times New Roman" panose="02020603050405020304" pitchFamily="18" charset="0"/>
                <a:cs typeface="Times New Roman" panose="02020603050405020304" pitchFamily="18" charset="0"/>
              </a:rPr>
              <a:t/>
            </a:r>
            <a:br>
              <a:rPr lang="en-US" altLang="en-US" sz="27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Example Eligibility Review Elements </a:t>
            </a:r>
            <a:endParaRPr lang="en-US" altLang="en-US" sz="2700" dirty="0">
              <a:latin typeface="Times New Roman" panose="02020603050405020304" pitchFamily="18" charset="0"/>
              <a:cs typeface="Times New Roman" panose="02020603050405020304" pitchFamily="18" charset="0"/>
            </a:endParaRPr>
          </a:p>
        </p:txBody>
      </p:sp>
      <p:sp>
        <p:nvSpPr>
          <p:cNvPr id="67587" name="Content Placeholder 2"/>
          <p:cNvSpPr txBox="1">
            <a:spLocks/>
          </p:cNvSpPr>
          <p:nvPr/>
        </p:nvSpPr>
        <p:spPr bwMode="auto">
          <a:xfrm>
            <a:off x="819042" y="2187454"/>
            <a:ext cx="3028950" cy="371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Age</a:t>
            </a:r>
          </a:p>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Gender</a:t>
            </a:r>
          </a:p>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Relationship</a:t>
            </a:r>
          </a:p>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Citizenship</a:t>
            </a:r>
          </a:p>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Immigration Status</a:t>
            </a:r>
          </a:p>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State Residency</a:t>
            </a:r>
          </a:p>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Social Security Number</a:t>
            </a:r>
          </a:p>
          <a:p>
            <a:pPr eaLnBrk="1" hangingPunct="1">
              <a:lnSpc>
                <a:spcPct val="140000"/>
              </a:lnSpc>
              <a:buClr>
                <a:schemeClr val="tx1"/>
              </a:buClr>
            </a:pPr>
            <a:endParaRPr lang="en-US" altLang="en-US" sz="1500" dirty="0">
              <a:latin typeface="Times New Roman" panose="02020603050405020304" pitchFamily="18" charset="0"/>
              <a:cs typeface="Times New Roman" panose="02020603050405020304" pitchFamily="18" charset="0"/>
            </a:endParaRPr>
          </a:p>
        </p:txBody>
      </p:sp>
      <p:sp>
        <p:nvSpPr>
          <p:cNvPr id="67588" name="Content Placeholder 4"/>
          <p:cNvSpPr txBox="1">
            <a:spLocks/>
          </p:cNvSpPr>
          <p:nvPr/>
        </p:nvSpPr>
        <p:spPr bwMode="auto">
          <a:xfrm>
            <a:off x="4572000" y="2187454"/>
            <a:ext cx="3280172" cy="371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7675"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Household Size</a:t>
            </a:r>
          </a:p>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Tax Filer Status</a:t>
            </a:r>
          </a:p>
          <a:p>
            <a:pPr eaLnBrk="1" hangingPunct="1">
              <a:lnSpc>
                <a:spcPct val="140000"/>
              </a:lnSpc>
            </a:pPr>
            <a:r>
              <a:rPr lang="en-US" altLang="en-US" sz="2000" dirty="0">
                <a:latin typeface="Times New Roman" panose="02020603050405020304" pitchFamily="18" charset="0"/>
                <a:cs typeface="Times New Roman" panose="02020603050405020304" pitchFamily="18" charset="0"/>
              </a:rPr>
              <a:t>Income</a:t>
            </a:r>
          </a:p>
          <a:p>
            <a:pPr eaLnBrk="1" hangingPunct="1">
              <a:lnSpc>
                <a:spcPct val="140000"/>
              </a:lnSpc>
            </a:pPr>
            <a:r>
              <a:rPr lang="en-US" altLang="en-US" sz="2000" dirty="0">
                <a:latin typeface="Times New Roman" panose="02020603050405020304" pitchFamily="18" charset="0"/>
                <a:cs typeface="Times New Roman" panose="02020603050405020304" pitchFamily="18" charset="0"/>
              </a:rPr>
              <a:t>Resources/Assets (Non-MAGI)</a:t>
            </a:r>
          </a:p>
          <a:p>
            <a:pPr eaLnBrk="1" hangingPunct="1">
              <a:lnSpc>
                <a:spcPct val="140000"/>
              </a:lnSpc>
              <a:buClr>
                <a:schemeClr val="tx1"/>
              </a:buClr>
            </a:pPr>
            <a:r>
              <a:rPr lang="en-US" altLang="en-US" sz="2000" dirty="0">
                <a:latin typeface="Times New Roman" panose="02020603050405020304" pitchFamily="18" charset="0"/>
                <a:cs typeface="Times New Roman" panose="02020603050405020304" pitchFamily="18" charset="0"/>
              </a:rPr>
              <a:t>Blindness, Disability, Medical Eligibility</a:t>
            </a:r>
          </a:p>
          <a:p>
            <a:pPr>
              <a:lnSpc>
                <a:spcPct val="140000"/>
              </a:lnSpc>
            </a:pPr>
            <a:r>
              <a:rPr lang="en-US" altLang="en-US" sz="2000" dirty="0">
                <a:latin typeface="Times New Roman" panose="02020603050405020304" pitchFamily="18" charset="0"/>
                <a:cs typeface="Times New Roman" panose="02020603050405020304" pitchFamily="18" charset="0"/>
              </a:rPr>
              <a:t>Pregnancy</a:t>
            </a:r>
          </a:p>
        </p:txBody>
      </p:sp>
      <p:sp>
        <p:nvSpPr>
          <p:cNvPr id="7" name="Slide Number Placeholder 1">
            <a:extLst/>
          </p:cNvPr>
          <p:cNvSpPr>
            <a:spLocks noGrp="1"/>
          </p:cNvSpPr>
          <p:nvPr>
            <p:ph type="sldNum" sz="quarter" idx="10"/>
          </p:nvPr>
        </p:nvSpPr>
        <p:spPr>
          <a:xfrm>
            <a:off x="7239000" y="6385777"/>
            <a:ext cx="1600200" cy="273844"/>
          </a:xfrm>
        </p:spPr>
        <p:txBody>
          <a:bodyPr/>
          <a:lstStyle/>
          <a:p>
            <a:pPr algn="r">
              <a:defRPr/>
            </a:pPr>
            <a:fld id="{C81D5F30-B354-443E-B349-EFFFDF582B7A}" type="slidenum">
              <a:rPr lang="en-US"/>
              <a:pPr algn="r">
                <a:defRPr/>
              </a:pPr>
              <a:t>32</a:t>
            </a:fld>
            <a:endParaRPr lang="en-US" dirty="0"/>
          </a:p>
        </p:txBody>
      </p:sp>
    </p:spTree>
    <p:extLst>
      <p:ext uri="{BB962C8B-B14F-4D97-AF65-F5344CB8AC3E}">
        <p14:creationId xmlns:p14="http://schemas.microsoft.com/office/powerpoint/2010/main" val="1630286327"/>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1"/>
          <p:cNvSpPr>
            <a:spLocks noGrp="1"/>
          </p:cNvSpPr>
          <p:nvPr>
            <p:ph type="title"/>
          </p:nvPr>
        </p:nvSpPr>
        <p:spPr>
          <a:effectLst>
            <a:outerShdw dist="76200" dir="5639981" algn="tl" rotWithShape="0">
              <a:srgbClr val="084A9C"/>
            </a:outerShdw>
          </a:effectLst>
        </p:spPr>
        <p:txBody>
          <a:bodyPr/>
          <a:lstStyle/>
          <a:p>
            <a:pPr algn="ctr"/>
            <a:r>
              <a:rPr lang="en-US" altLang="en-US" sz="4000" dirty="0" smtClean="0">
                <a:latin typeface="Times New Roman" panose="02020603050405020304" pitchFamily="18" charset="0"/>
                <a:cs typeface="Times New Roman" panose="02020603050405020304" pitchFamily="18" charset="0"/>
              </a:rPr>
              <a:t>System</a:t>
            </a:r>
            <a:r>
              <a:rPr lang="en-US" altLang="en-US" sz="4000" dirty="0" smtClean="0">
                <a:solidFill>
                  <a:srgbClr val="FF0000"/>
                </a:solidFill>
                <a:latin typeface="Times New Roman" panose="02020603050405020304" pitchFamily="18" charset="0"/>
                <a:cs typeface="Times New Roman" panose="02020603050405020304" pitchFamily="18" charset="0"/>
              </a:rPr>
              <a:t> </a:t>
            </a:r>
            <a:r>
              <a:rPr lang="en-US" altLang="en-US" sz="4000" dirty="0" smtClean="0">
                <a:latin typeface="Times New Roman" panose="02020603050405020304" pitchFamily="18" charset="0"/>
                <a:cs typeface="Times New Roman" panose="02020603050405020304" pitchFamily="18" charset="0"/>
              </a:rPr>
              <a:t>Access</a:t>
            </a:r>
            <a:endParaRPr lang="en-US" altLang="en-US" sz="4000" dirty="0">
              <a:latin typeface="Times New Roman" panose="02020603050405020304" pitchFamily="18" charset="0"/>
              <a:cs typeface="Times New Roman" panose="02020603050405020304" pitchFamily="18" charset="0"/>
            </a:endParaRPr>
          </a:p>
        </p:txBody>
      </p:sp>
      <p:sp>
        <p:nvSpPr>
          <p:cNvPr id="7" name="Slide Number Placeholder 1">
            <a:extLst/>
          </p:cNvPr>
          <p:cNvSpPr>
            <a:spLocks noGrp="1"/>
          </p:cNvSpPr>
          <p:nvPr>
            <p:ph type="sldNum" sz="quarter" idx="10"/>
          </p:nvPr>
        </p:nvSpPr>
        <p:spPr>
          <a:xfrm>
            <a:off x="7162800" y="6400800"/>
            <a:ext cx="1600200" cy="273844"/>
          </a:xfrm>
        </p:spPr>
        <p:txBody>
          <a:bodyPr/>
          <a:lstStyle/>
          <a:p>
            <a:pPr algn="r">
              <a:defRPr/>
            </a:pPr>
            <a:fld id="{C81D5F30-B354-443E-B349-EFFFDF582B7A}" type="slidenum">
              <a:rPr lang="en-US"/>
              <a:pPr algn="r">
                <a:defRPr/>
              </a:pPr>
              <a:t>33</a:t>
            </a:fld>
            <a:endParaRPr lang="en-US" dirty="0"/>
          </a:p>
        </p:txBody>
      </p:sp>
      <p:sp>
        <p:nvSpPr>
          <p:cNvPr id="8" name="Content Placeholder 1">
            <a:extLst>
              <a:ext uri="{FF2B5EF4-FFF2-40B4-BE49-F238E27FC236}">
                <a16:creationId xmlns:a16="http://schemas.microsoft.com/office/drawing/2014/main" id="{3026126C-19C1-4ABD-BAEE-07E843C85346}"/>
              </a:ext>
            </a:extLst>
          </p:cNvPr>
          <p:cNvSpPr>
            <a:spLocks noGrp="1"/>
          </p:cNvSpPr>
          <p:nvPr>
            <p:ph idx="1"/>
          </p:nvPr>
        </p:nvSpPr>
        <p:spPr>
          <a:xfrm>
            <a:off x="228600" y="1792762"/>
            <a:ext cx="8382000" cy="4608038"/>
          </a:xfrm>
        </p:spPr>
        <p:txBody>
          <a:bodyPr>
            <a:normAutofit lnSpcReduction="10000"/>
          </a:bodyPr>
          <a:lstStyle/>
          <a:p>
            <a:pPr>
              <a:spcBef>
                <a:spcPts val="300"/>
              </a:spcBef>
            </a:pPr>
            <a:r>
              <a:rPr lang="en-US" altLang="en-US" sz="1900" dirty="0">
                <a:latin typeface="Times New Roman" panose="02020603050405020304" pitchFamily="18" charset="0"/>
                <a:cs typeface="Times New Roman" panose="02020603050405020304" pitchFamily="18" charset="0"/>
              </a:rPr>
              <a:t>The PERM Final Rule (published on July 5, 2017) requires states to grant federal contractors access to all systems that authorize payments, eligibility systems, systems that contain beneficiary demographics, and provider enrollment information to facilitate reviews</a:t>
            </a:r>
          </a:p>
          <a:p>
            <a:pPr>
              <a:spcBef>
                <a:spcPts val="300"/>
              </a:spcBef>
            </a:pPr>
            <a:r>
              <a:rPr lang="en-US" altLang="en-US" sz="1900" dirty="0">
                <a:latin typeface="Times New Roman" panose="02020603050405020304" pitchFamily="18" charset="0"/>
                <a:cs typeface="Times New Roman" panose="02020603050405020304" pitchFamily="18" charset="0"/>
              </a:rPr>
              <a:t>The ERC will access state eligibility and documentation management systems </a:t>
            </a:r>
            <a:r>
              <a:rPr lang="en-US" sz="1900" dirty="0">
                <a:latin typeface="Times New Roman" panose="02020603050405020304" pitchFamily="18" charset="0"/>
                <a:cs typeface="Times New Roman" panose="02020603050405020304" pitchFamily="18" charset="0"/>
              </a:rPr>
              <a:t>to facilitate reviews, with the goal of reducing </a:t>
            </a:r>
            <a:r>
              <a:rPr lang="en-US" altLang="en-US" sz="1900" dirty="0">
                <a:latin typeface="Times New Roman" panose="02020603050405020304" pitchFamily="18" charset="0"/>
                <a:cs typeface="Times New Roman" panose="02020603050405020304" pitchFamily="18" charset="0"/>
              </a:rPr>
              <a:t>state burden </a:t>
            </a:r>
          </a:p>
          <a:p>
            <a:pPr algn="just">
              <a:spcBef>
                <a:spcPts val="300"/>
              </a:spcBef>
            </a:pPr>
            <a:r>
              <a:rPr lang="en-US" altLang="en-US" sz="1900" dirty="0">
                <a:latin typeface="Times New Roman" panose="02020603050405020304" pitchFamily="18" charset="0"/>
                <a:cs typeface="Times New Roman" panose="02020603050405020304" pitchFamily="18" charset="0"/>
              </a:rPr>
              <a:t>The ERC will collect case documentation through direct access to the state systems</a:t>
            </a:r>
          </a:p>
          <a:p>
            <a:pPr lvl="1" algn="just">
              <a:spcBef>
                <a:spcPts val="300"/>
              </a:spcBef>
            </a:pPr>
            <a:r>
              <a:rPr lang="en-US" altLang="en-US" sz="1900" dirty="0">
                <a:latin typeface="Times New Roman" panose="02020603050405020304" pitchFamily="18" charset="0"/>
                <a:cs typeface="Times New Roman" panose="02020603050405020304" pitchFamily="18" charset="0"/>
              </a:rPr>
              <a:t>The state may have to provide additional documentation securely, if all necessary documentation is not available via system access (e.g., paper files)</a:t>
            </a:r>
          </a:p>
          <a:p>
            <a:pPr algn="just">
              <a:spcBef>
                <a:spcPts val="300"/>
              </a:spcBef>
            </a:pPr>
            <a:r>
              <a:rPr lang="en-US" altLang="en-US" sz="1900" dirty="0">
                <a:latin typeface="Times New Roman" panose="02020603050405020304" pitchFamily="18" charset="0"/>
                <a:cs typeface="Times New Roman" panose="02020603050405020304" pitchFamily="18" charset="0"/>
              </a:rPr>
              <a:t>During the next few months, the ERC will coordinate with the state directly to obtain system access. The ERC will: </a:t>
            </a:r>
          </a:p>
          <a:p>
            <a:pPr lvl="1" algn="just">
              <a:spcBef>
                <a:spcPts val="300"/>
              </a:spcBef>
            </a:pPr>
            <a:r>
              <a:rPr lang="en-US" altLang="en-US" sz="1900" dirty="0">
                <a:latin typeface="Times New Roman" panose="02020603050405020304" pitchFamily="18" charset="0"/>
                <a:cs typeface="Times New Roman" panose="02020603050405020304" pitchFamily="18" charset="0"/>
              </a:rPr>
              <a:t>Gather information for each system from the state</a:t>
            </a:r>
          </a:p>
          <a:p>
            <a:pPr lvl="1" algn="just">
              <a:spcBef>
                <a:spcPts val="300"/>
              </a:spcBef>
            </a:pPr>
            <a:r>
              <a:rPr lang="en-US" altLang="en-US" sz="1900" dirty="0">
                <a:latin typeface="Times New Roman" panose="02020603050405020304" pitchFamily="18" charset="0"/>
                <a:cs typeface="Times New Roman" panose="02020603050405020304" pitchFamily="18" charset="0"/>
              </a:rPr>
              <a:t>Execute any data use agreement (DUA) necessary to access the state systems</a:t>
            </a:r>
          </a:p>
          <a:p>
            <a:pPr lvl="1" algn="just">
              <a:spcBef>
                <a:spcPts val="300"/>
              </a:spcBef>
            </a:pPr>
            <a:r>
              <a:rPr lang="en-US" altLang="en-US" sz="1900" dirty="0">
                <a:latin typeface="Times New Roman" panose="02020603050405020304" pitchFamily="18" charset="0"/>
                <a:cs typeface="Times New Roman" panose="02020603050405020304" pitchFamily="18" charset="0"/>
              </a:rPr>
              <a:t>Take any required training</a:t>
            </a:r>
          </a:p>
          <a:p>
            <a:pPr lvl="1" algn="just">
              <a:spcBef>
                <a:spcPts val="300"/>
              </a:spcBef>
            </a:pPr>
            <a:endParaRPr lang="en-US" alt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960060"/>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3600" dirty="0">
                <a:latin typeface="Times New Roman" panose="02020603050405020304" pitchFamily="18" charset="0"/>
                <a:cs typeface="Times New Roman" panose="02020603050405020304" pitchFamily="18" charset="0"/>
              </a:rPr>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Additional Documentation Requests</a:t>
            </a: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819205" y="2309813"/>
            <a:ext cx="6928055" cy="3314700"/>
          </a:xfrm>
        </p:spPr>
        <p:txBody>
          <a:bodyPr rtlCol="0">
            <a:normAutofit/>
          </a:bodyPr>
          <a:lstStyle/>
          <a:p>
            <a:pPr algn="just"/>
            <a:r>
              <a:rPr lang="en-US" altLang="en-US" sz="1800" dirty="0">
                <a:latin typeface="Times New Roman" panose="02020603050405020304" pitchFamily="18" charset="0"/>
                <a:cs typeface="Times New Roman" panose="02020603050405020304" pitchFamily="18" charset="0"/>
              </a:rPr>
              <a:t>Upon the ERC’s initial review of the information collected, the ERC may identify cases with missing information or incorrect timeframes. The ERC will use the SMERF system to request additional documentation from the state</a:t>
            </a:r>
          </a:p>
          <a:p>
            <a:pPr lvl="1" algn="just"/>
            <a:r>
              <a:rPr lang="en-US" altLang="en-US" sz="1800" dirty="0">
                <a:latin typeface="Times New Roman" panose="02020603050405020304" pitchFamily="18" charset="0"/>
                <a:cs typeface="Times New Roman" panose="02020603050405020304" pitchFamily="18" charset="0"/>
              </a:rPr>
              <a:t>The ERC will answer any questions about the additional documentation request during the regularly scheduled check-in calls  </a:t>
            </a:r>
          </a:p>
          <a:p>
            <a:pPr algn="just"/>
            <a:r>
              <a:rPr lang="en-US" altLang="en-US" sz="1800" dirty="0">
                <a:latin typeface="Times New Roman" panose="02020603050405020304" pitchFamily="18" charset="0"/>
                <a:cs typeface="Times New Roman" panose="02020603050405020304" pitchFamily="18" charset="0"/>
              </a:rPr>
              <a:t>The state will have thirty (30) calendar days to submit the requested documentation to the ERC via Secured File Transfer Protocol (SFTP)</a:t>
            </a:r>
          </a:p>
          <a:p>
            <a:pPr algn="just"/>
            <a:r>
              <a:rPr lang="en-US" altLang="en-US" sz="1800" dirty="0">
                <a:latin typeface="Times New Roman" panose="02020603050405020304" pitchFamily="18" charset="0"/>
                <a:cs typeface="Times New Roman" panose="02020603050405020304" pitchFamily="18" charset="0"/>
              </a:rPr>
              <a:t>The ERC will share the process with the state following the Intake Meeting</a:t>
            </a: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34</a:t>
            </a:fld>
            <a:endParaRPr lang="en-US" dirty="0"/>
          </a:p>
        </p:txBody>
      </p:sp>
    </p:spTree>
    <p:extLst>
      <p:ext uri="{BB962C8B-B14F-4D97-AF65-F5344CB8AC3E}">
        <p14:creationId xmlns:p14="http://schemas.microsoft.com/office/powerpoint/2010/main" val="3441847030"/>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3200" dirty="0">
                <a:latin typeface="Times New Roman" panose="02020603050405020304" pitchFamily="18" charset="0"/>
                <a:cs typeface="Times New Roman" panose="02020603050405020304" pitchFamily="18" charset="0"/>
              </a:rPr>
              <a:t>Eligibility Reviews</a:t>
            </a:r>
            <a:br>
              <a:rPr lang="en-US" altLang="en-US" sz="32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Preliminary RY19 Eligibility Finding Codes</a:t>
            </a:r>
          </a:p>
        </p:txBody>
      </p:sp>
      <p:sp>
        <p:nvSpPr>
          <p:cNvPr id="2" name="Slide Number Placeholder 1">
            <a:extLst>
              <a:ext uri="{FF2B5EF4-FFF2-40B4-BE49-F238E27FC236}">
                <a16:creationId xmlns:a16="http://schemas.microsoft.com/office/drawing/2014/main" id="{688BC45C-8AF0-4E16-AC0E-FCAD9C186298}"/>
              </a:ext>
            </a:extLst>
          </p:cNvPr>
          <p:cNvSpPr>
            <a:spLocks noGrp="1"/>
          </p:cNvSpPr>
          <p:nvPr>
            <p:ph type="sldNum" sz="quarter" idx="10"/>
          </p:nvPr>
        </p:nvSpPr>
        <p:spPr/>
        <p:txBody>
          <a:bodyPr/>
          <a:lstStyle/>
          <a:p>
            <a:pPr>
              <a:defRPr/>
            </a:pPr>
            <a:fld id="{E03324D1-C50E-4D40-96A6-B6F9B55D2086}" type="slidenum">
              <a:rPr lang="en-US"/>
              <a:pPr>
                <a:defRPr/>
              </a:pPr>
              <a:t>35</a:t>
            </a:fld>
            <a:endParaRPr lang="en-US" dirty="0"/>
          </a:p>
        </p:txBody>
      </p:sp>
      <p:graphicFrame>
        <p:nvGraphicFramePr>
          <p:cNvPr id="6" name="Table 5" descr="This table shows the Eligibility Error Codes and their associated definitions. " title="Eligibility Error Codes and Definitions">
            <a:extLst>
              <a:ext uri="{FF2B5EF4-FFF2-40B4-BE49-F238E27FC236}">
                <a16:creationId xmlns:a16="http://schemas.microsoft.com/office/drawing/2014/main" id="{90047A2F-3A55-4CC6-9DFF-DAEA071042DE}"/>
              </a:ext>
            </a:extLst>
          </p:cNvPr>
          <p:cNvGraphicFramePr>
            <a:graphicFrameLocks noGrp="1"/>
          </p:cNvGraphicFramePr>
          <p:nvPr>
            <p:extLst>
              <p:ext uri="{D42A27DB-BD31-4B8C-83A1-F6EECF244321}">
                <p14:modId xmlns:p14="http://schemas.microsoft.com/office/powerpoint/2010/main" val="1283244129"/>
              </p:ext>
            </p:extLst>
          </p:nvPr>
        </p:nvGraphicFramePr>
        <p:xfrm>
          <a:off x="381000" y="1786780"/>
          <a:ext cx="8382000" cy="4752132"/>
        </p:xfrm>
        <a:graphic>
          <a:graphicData uri="http://schemas.openxmlformats.org/drawingml/2006/table">
            <a:tbl>
              <a:tblPr firstRow="1" bandRow="1"/>
              <a:tblGrid>
                <a:gridCol w="774640">
                  <a:extLst>
                    <a:ext uri="{9D8B030D-6E8A-4147-A177-3AD203B41FA5}">
                      <a16:colId xmlns:a16="http://schemas.microsoft.com/office/drawing/2014/main" val="20000"/>
                    </a:ext>
                  </a:extLst>
                </a:gridCol>
                <a:gridCol w="3346912">
                  <a:extLst>
                    <a:ext uri="{9D8B030D-6E8A-4147-A177-3AD203B41FA5}">
                      <a16:colId xmlns:a16="http://schemas.microsoft.com/office/drawing/2014/main" val="20002"/>
                    </a:ext>
                  </a:extLst>
                </a:gridCol>
                <a:gridCol w="784500">
                  <a:extLst>
                    <a:ext uri="{9D8B030D-6E8A-4147-A177-3AD203B41FA5}">
                      <a16:colId xmlns:a16="http://schemas.microsoft.com/office/drawing/2014/main" val="20004"/>
                    </a:ext>
                  </a:extLst>
                </a:gridCol>
                <a:gridCol w="3475948">
                  <a:extLst>
                    <a:ext uri="{9D8B030D-6E8A-4147-A177-3AD203B41FA5}">
                      <a16:colId xmlns:a16="http://schemas.microsoft.com/office/drawing/2014/main" val="20005"/>
                    </a:ext>
                  </a:extLst>
                </a:gridCol>
              </a:tblGrid>
              <a:tr h="352603">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l"/>
                      <a:r>
                        <a:rPr lang="en-US" sz="1800" dirty="0">
                          <a:latin typeface="+mn-lt"/>
                        </a:rPr>
                        <a:t>Code</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l"/>
                      <a:r>
                        <a:rPr lang="en-US" sz="1800" baseline="0" dirty="0">
                          <a:latin typeface="+mn-lt"/>
                        </a:rPr>
                        <a:t>Definition</a:t>
                      </a:r>
                      <a:endParaRPr lang="en-US" sz="1800"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Code</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mn-lt"/>
                        </a:rPr>
                        <a:t>Definition</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extLst>
                  <a:ext uri="{0D108BD9-81ED-4DB2-BD59-A6C34878D82A}">
                    <a16:rowId xmlns:a16="http://schemas.microsoft.com/office/drawing/2014/main" val="10000"/>
                  </a:ext>
                </a:extLst>
              </a:tr>
              <a:tr h="4808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C1</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latin typeface="+mn-lt"/>
                        </a:rPr>
                        <a:t>Correct</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bg1"/>
                          </a:solidFill>
                          <a:latin typeface="+mn-lt"/>
                          <a:ea typeface="+mn-ea"/>
                          <a:cs typeface="+mn-cs"/>
                        </a:rPr>
                        <a:t>EP1</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800" b="1" kern="1200" dirty="0">
                          <a:solidFill>
                            <a:schemeClr val="tx1"/>
                          </a:solidFill>
                          <a:latin typeface="+mn-lt"/>
                          <a:ea typeface="+mn-ea"/>
                          <a:cs typeface="+mn-cs"/>
                        </a:rPr>
                        <a:t>Pending </a:t>
                      </a:r>
                      <a:r>
                        <a:rPr lang="en-US" sz="1800" b="1" kern="1200" dirty="0" smtClean="0">
                          <a:solidFill>
                            <a:schemeClr val="tx1"/>
                          </a:solidFill>
                          <a:latin typeface="+mn-lt"/>
                          <a:ea typeface="+mn-ea"/>
                          <a:cs typeface="+mn-cs"/>
                        </a:rPr>
                        <a:t>information</a:t>
                      </a:r>
                      <a:r>
                        <a:rPr lang="en-US" sz="1800" b="1" kern="1200" baseline="0" dirty="0" smtClean="0">
                          <a:solidFill>
                            <a:schemeClr val="tx1"/>
                          </a:solidFill>
                          <a:latin typeface="+mn-lt"/>
                          <a:ea typeface="+mn-ea"/>
                          <a:cs typeface="+mn-cs"/>
                        </a:rPr>
                        <a:t> from </a:t>
                      </a:r>
                      <a:r>
                        <a:rPr lang="en-US" sz="1800" b="1" kern="1200" dirty="0" smtClean="0">
                          <a:solidFill>
                            <a:schemeClr val="tx1"/>
                          </a:solidFill>
                          <a:latin typeface="+mn-lt"/>
                          <a:ea typeface="+mn-ea"/>
                          <a:cs typeface="+mn-cs"/>
                        </a:rPr>
                        <a:t>state</a:t>
                      </a:r>
                      <a:endParaRPr lang="en-US" sz="1800" b="1" kern="1200" dirty="0">
                        <a:solidFill>
                          <a:schemeClr val="tx1"/>
                        </a:solidFill>
                        <a:latin typeface="+mn-lt"/>
                        <a:ea typeface="+mn-ea"/>
                        <a:cs typeface="+mn-cs"/>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1"/>
                  </a:ext>
                </a:extLst>
              </a:tr>
              <a:tr h="35260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18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endParaRPr lang="en-US" sz="1800" b="1"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extLst>
                  <a:ext uri="{0D108BD9-81ED-4DB2-BD59-A6C34878D82A}">
                    <a16:rowId xmlns:a16="http://schemas.microsoft.com/office/drawing/2014/main" val="10003"/>
                  </a:ext>
                </a:extLst>
              </a:tr>
              <a:tr h="8655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ER1</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Documentation to support eligibility determination not maintained</a:t>
                      </a: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dirty="0">
                          <a:solidFill>
                            <a:schemeClr val="bg1"/>
                          </a:solidFill>
                          <a:latin typeface="+mn-lt"/>
                        </a:rPr>
                        <a:t>ER5</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Not eligible for enrolled program </a:t>
                      </a:r>
                      <a:r>
                        <a:rPr lang="en-US" sz="1800" b="1" kern="1200" dirty="0">
                          <a:solidFill>
                            <a:schemeClr val="tx1"/>
                          </a:solidFill>
                          <a:latin typeface="+mn-lt"/>
                          <a:ea typeface="+mn-ea"/>
                          <a:cs typeface="+mn-cs"/>
                        </a:rPr>
                        <a:t>(Medicaid or CHIP) – non-financial</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4"/>
                  </a:ext>
                </a:extLst>
              </a:tr>
              <a:tr h="8655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ER2</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Verification/Documentation not done/collected at the time of determination</a:t>
                      </a: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dirty="0">
                          <a:solidFill>
                            <a:schemeClr val="bg1"/>
                          </a:solidFill>
                          <a:latin typeface="+mn-lt"/>
                        </a:rPr>
                        <a:t>ER6</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Should have been enrolled in a different program (Medicaid or CHIP)</a:t>
                      </a: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5"/>
                  </a:ext>
                </a:extLst>
              </a:tr>
              <a:tr h="8655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ER3</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Determination not conducted as required</a:t>
                      </a: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dirty="0">
                          <a:solidFill>
                            <a:schemeClr val="bg1"/>
                          </a:solidFill>
                          <a:latin typeface="+mn-lt"/>
                        </a:rPr>
                        <a:t>ER7</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Not eligible for enrolled eligibility category; resulting in incorrect FMAP assignment</a:t>
                      </a: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6"/>
                  </a:ext>
                </a:extLst>
              </a:tr>
              <a:tr h="8655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ER4</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Not eligible for enrolled program </a:t>
                      </a:r>
                      <a:r>
                        <a:rPr lang="en-US" sz="1800" b="1" kern="1200" dirty="0">
                          <a:solidFill>
                            <a:schemeClr val="tx1"/>
                          </a:solidFill>
                          <a:latin typeface="+mn-lt"/>
                          <a:ea typeface="+mn-ea"/>
                          <a:cs typeface="+mn-cs"/>
                        </a:rPr>
                        <a:t>(Medicaid or CHIP) – financial</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dirty="0">
                          <a:solidFill>
                            <a:schemeClr val="bg1"/>
                          </a:solidFill>
                          <a:latin typeface="+mn-lt"/>
                        </a:rPr>
                        <a:t>ER8</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Not eligible for enrolled eligibility category; ineligible for service provided</a:t>
                      </a:r>
                      <a:endParaRPr lang="en-US" sz="1800" b="1" kern="1200" dirty="0">
                        <a:solidFill>
                          <a:schemeClr val="tx1"/>
                        </a:solidFill>
                        <a:latin typeface="+mn-lt"/>
                        <a:ea typeface="+mn-ea"/>
                        <a:cs typeface="+mn-cs"/>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3342656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1"/>
          <p:cNvSpPr>
            <a:spLocks noGrp="1"/>
          </p:cNvSpPr>
          <p:nvPr>
            <p:ph type="title"/>
          </p:nvPr>
        </p:nvSpPr>
        <p:spPr>
          <a:effectLst>
            <a:outerShdw dist="76200" dir="5639981" algn="tl" rotWithShape="0">
              <a:srgbClr val="084A9C"/>
            </a:outerShdw>
          </a:effectLst>
        </p:spPr>
        <p:txBody>
          <a:bodyPr/>
          <a:lstStyle/>
          <a:p>
            <a:pPr algn="ctr" eaLnBrk="1" hangingPunct="1"/>
            <a:r>
              <a:rPr lang="en-US" altLang="en-US" sz="3200" dirty="0">
                <a:latin typeface="Times New Roman" panose="02020603050405020304" pitchFamily="18" charset="0"/>
                <a:cs typeface="Times New Roman" panose="02020603050405020304" pitchFamily="18" charset="0"/>
              </a:rPr>
              <a:t>Eligibility Reviews</a:t>
            </a:r>
            <a:br>
              <a:rPr lang="en-US" altLang="en-US" sz="32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Preliminary RY19 Eligibility Finding Codes (continued)</a:t>
            </a:r>
          </a:p>
        </p:txBody>
      </p:sp>
      <p:sp>
        <p:nvSpPr>
          <p:cNvPr id="2" name="Slide Number Placeholder 1">
            <a:extLst>
              <a:ext uri="{FF2B5EF4-FFF2-40B4-BE49-F238E27FC236}">
                <a16:creationId xmlns:a16="http://schemas.microsoft.com/office/drawing/2014/main" id="{688BC45C-8AF0-4E16-AC0E-FCAD9C186298}"/>
              </a:ext>
            </a:extLst>
          </p:cNvPr>
          <p:cNvSpPr>
            <a:spLocks noGrp="1"/>
          </p:cNvSpPr>
          <p:nvPr>
            <p:ph type="sldNum" sz="quarter" idx="10"/>
          </p:nvPr>
        </p:nvSpPr>
        <p:spPr/>
        <p:txBody>
          <a:bodyPr/>
          <a:lstStyle/>
          <a:p>
            <a:pPr>
              <a:defRPr/>
            </a:pPr>
            <a:fld id="{E03324D1-C50E-4D40-96A6-B6F9B55D2086}" type="slidenum">
              <a:rPr lang="en-US"/>
              <a:pPr>
                <a:defRPr/>
              </a:pPr>
              <a:t>36</a:t>
            </a:fld>
            <a:endParaRPr lang="en-US" dirty="0"/>
          </a:p>
        </p:txBody>
      </p:sp>
      <p:graphicFrame>
        <p:nvGraphicFramePr>
          <p:cNvPr id="6" name="Table 5" descr="This table shows more eligibility codes and their respodective definitions. " title="Eligibility Finding Codes (Continued)">
            <a:extLst>
              <a:ext uri="{FF2B5EF4-FFF2-40B4-BE49-F238E27FC236}">
                <a16:creationId xmlns:a16="http://schemas.microsoft.com/office/drawing/2014/main" id="{E6E1F8AC-A660-4459-A9A8-A5F100754CDA}"/>
              </a:ext>
            </a:extLst>
          </p:cNvPr>
          <p:cNvGraphicFramePr>
            <a:graphicFrameLocks noGrp="1"/>
          </p:cNvGraphicFramePr>
          <p:nvPr>
            <p:extLst>
              <p:ext uri="{D42A27DB-BD31-4B8C-83A1-F6EECF244321}">
                <p14:modId xmlns:p14="http://schemas.microsoft.com/office/powerpoint/2010/main" val="3867899369"/>
              </p:ext>
            </p:extLst>
          </p:nvPr>
        </p:nvGraphicFramePr>
        <p:xfrm>
          <a:off x="717434" y="1952119"/>
          <a:ext cx="7709131" cy="3326454"/>
        </p:xfrm>
        <a:graphic>
          <a:graphicData uri="http://schemas.openxmlformats.org/drawingml/2006/table">
            <a:tbl>
              <a:tblPr firstRow="1" bandRow="1"/>
              <a:tblGrid>
                <a:gridCol w="798814">
                  <a:extLst>
                    <a:ext uri="{9D8B030D-6E8A-4147-A177-3AD203B41FA5}">
                      <a16:colId xmlns:a16="http://schemas.microsoft.com/office/drawing/2014/main" val="20000"/>
                    </a:ext>
                  </a:extLst>
                </a:gridCol>
                <a:gridCol w="2991878">
                  <a:extLst>
                    <a:ext uri="{9D8B030D-6E8A-4147-A177-3AD203B41FA5}">
                      <a16:colId xmlns:a16="http://schemas.microsoft.com/office/drawing/2014/main" val="20002"/>
                    </a:ext>
                  </a:extLst>
                </a:gridCol>
                <a:gridCol w="799300">
                  <a:extLst>
                    <a:ext uri="{9D8B030D-6E8A-4147-A177-3AD203B41FA5}">
                      <a16:colId xmlns:a16="http://schemas.microsoft.com/office/drawing/2014/main" val="20004"/>
                    </a:ext>
                  </a:extLst>
                </a:gridCol>
                <a:gridCol w="3119139">
                  <a:extLst>
                    <a:ext uri="{9D8B030D-6E8A-4147-A177-3AD203B41FA5}">
                      <a16:colId xmlns:a16="http://schemas.microsoft.com/office/drawing/2014/main" val="20005"/>
                    </a:ext>
                  </a:extLst>
                </a:gridCol>
              </a:tblGrid>
              <a:tr h="554373">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l"/>
                      <a:r>
                        <a:rPr lang="en-US" sz="1800" dirty="0">
                          <a:latin typeface="+mn-lt"/>
                        </a:rPr>
                        <a:t>Code</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l"/>
                      <a:r>
                        <a:rPr lang="en-US" sz="1800" baseline="0" dirty="0">
                          <a:latin typeface="+mn-lt"/>
                        </a:rPr>
                        <a:t>Definition</a:t>
                      </a:r>
                      <a:endParaRPr lang="en-US" sz="1800" dirty="0">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Code</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mn-lt"/>
                        </a:rPr>
                        <a:t>Definition</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extLst>
                  <a:ext uri="{0D108BD9-81ED-4DB2-BD59-A6C34878D82A}">
                    <a16:rowId xmlns:a16="http://schemas.microsoft.com/office/drawing/2014/main" val="10000"/>
                  </a:ext>
                </a:extLst>
              </a:tr>
              <a:tr h="11514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ER9</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FFE-D error</a:t>
                      </a: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dirty="0">
                          <a:solidFill>
                            <a:schemeClr val="bg1"/>
                          </a:solidFill>
                          <a:latin typeface="+mn-lt"/>
                        </a:rPr>
                        <a:t>ER10</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tx1"/>
                          </a:solidFill>
                          <a:latin typeface="+mn-lt"/>
                        </a:rPr>
                        <a:t>Other error</a:t>
                      </a: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1"/>
                  </a:ext>
                </a:extLst>
              </a:tr>
              <a:tr h="469083">
                <a:tc>
                  <a:txBody>
                    <a:bodyPr/>
                    <a:lstStyle/>
                    <a:p>
                      <a:pPr algn="l">
                        <a:spcBef>
                          <a:spcPts val="200"/>
                        </a:spcBef>
                        <a:spcAft>
                          <a:spcPts val="200"/>
                        </a:spcAft>
                      </a:pP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p>
                      <a:pPr algn="l">
                        <a:spcBef>
                          <a:spcPts val="200"/>
                        </a:spcBef>
                        <a:spcAft>
                          <a:spcPts val="200"/>
                        </a:spcAft>
                      </a:pP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p>
                      <a:pPr algn="l">
                        <a:spcBef>
                          <a:spcPts val="200"/>
                        </a:spcBef>
                        <a:spcAft>
                          <a:spcPts val="200"/>
                        </a:spcAft>
                      </a:pP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tc>
                  <a:txBody>
                    <a:bodyPr/>
                    <a:lstStyle/>
                    <a:p>
                      <a:pPr algn="l">
                        <a:spcBef>
                          <a:spcPts val="200"/>
                        </a:spcBef>
                        <a:spcAft>
                          <a:spcPts val="200"/>
                        </a:spcAft>
                      </a:pP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84A9C"/>
                    </a:solidFill>
                  </a:tcPr>
                </a:tc>
                <a:extLst>
                  <a:ext uri="{0D108BD9-81ED-4DB2-BD59-A6C34878D82A}">
                    <a16:rowId xmlns:a16="http://schemas.microsoft.com/office/drawing/2014/main" val="2857992356"/>
                  </a:ext>
                </a:extLst>
              </a:tr>
              <a:tr h="115149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dirty="0">
                          <a:solidFill>
                            <a:schemeClr val="bg1"/>
                          </a:solidFill>
                          <a:latin typeface="+mn-lt"/>
                        </a:rPr>
                        <a:t>ERTD1</a:t>
                      </a: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Incorrect case determination, but there was no payment on claim</a:t>
                      </a: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800" b="1" kern="1200" dirty="0">
                          <a:solidFill>
                            <a:schemeClr val="bg1"/>
                          </a:solidFill>
                          <a:latin typeface="+mn-lt"/>
                          <a:ea typeface="+mn-ea"/>
                          <a:cs typeface="+mn-cs"/>
                        </a:rPr>
                        <a:t>ERTD2</a:t>
                      </a:r>
                      <a:endParaRPr lang="en-US" sz="1800" b="1" i="0" kern="1200" dirty="0">
                        <a:solidFill>
                          <a:schemeClr val="bg1"/>
                        </a:solidFill>
                        <a:latin typeface="+mn-lt"/>
                        <a:ea typeface="+mn-ea"/>
                        <a:cs typeface="+mn-cs"/>
                      </a:endParaRPr>
                    </a:p>
                    <a:p>
                      <a:pPr algn="l">
                        <a:spcBef>
                          <a:spcPts val="200"/>
                        </a:spcBef>
                        <a:spcAft>
                          <a:spcPts val="200"/>
                        </a:spcAft>
                      </a:pPr>
                      <a:endParaRPr lang="en-US" sz="1800" b="1" i="0" dirty="0">
                        <a:solidFill>
                          <a:schemeClr val="bg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89FF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200"/>
                        </a:spcBef>
                        <a:spcAft>
                          <a:spcPts val="200"/>
                        </a:spcAft>
                      </a:pPr>
                      <a:r>
                        <a:rPr lang="en-US" sz="1800" b="1" i="0" kern="1200" dirty="0">
                          <a:solidFill>
                            <a:schemeClr val="tx1"/>
                          </a:solidFill>
                          <a:effectLst/>
                          <a:latin typeface="+mn-lt"/>
                          <a:ea typeface="+mn-ea"/>
                          <a:cs typeface="+mn-cs"/>
                        </a:rPr>
                        <a:t>Finding noted with case, but did not affect case determination or payment</a:t>
                      </a:r>
                      <a:endParaRPr lang="en-US" sz="1800" b="1" dirty="0">
                        <a:solidFill>
                          <a:schemeClr val="tx1"/>
                        </a:solidFill>
                        <a:latin typeface="+mn-lt"/>
                      </a:endParaRPr>
                    </a:p>
                  </a:txBody>
                  <a:tcPr marL="68580" marR="68580" marT="34277" marB="34277">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CD0DE"/>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41024551"/>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Tracking Errors and </a:t>
            </a:r>
            <a:r>
              <a:rPr lang="en-US" altLang="en-US" sz="3600" dirty="0" smtClean="0">
                <a:latin typeface="Times New Roman" panose="02020603050405020304" pitchFamily="18" charset="0"/>
                <a:cs typeface="Times New Roman" panose="02020603050405020304" pitchFamily="18" charset="0"/>
              </a:rPr>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Responding </a:t>
            </a:r>
            <a:r>
              <a:rPr lang="en-US" altLang="en-US" sz="3600" dirty="0">
                <a:latin typeface="Times New Roman" panose="02020603050405020304" pitchFamily="18" charset="0"/>
                <a:cs typeface="Times New Roman" panose="02020603050405020304" pitchFamily="18" charset="0"/>
              </a:rPr>
              <a:t>to </a:t>
            </a:r>
            <a:r>
              <a:rPr lang="en-US" altLang="en-US" sz="3600" dirty="0" smtClean="0">
                <a:latin typeface="Times New Roman" panose="02020603050405020304" pitchFamily="18" charset="0"/>
                <a:cs typeface="Times New Roman" panose="02020603050405020304" pitchFamily="18" charset="0"/>
              </a:rPr>
              <a:t>Findings</a:t>
            </a:r>
            <a:endParaRPr lang="en-US" altLang="en-US" sz="36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4267200"/>
          </a:xfrm>
        </p:spPr>
        <p:txBody>
          <a:bodyPr rtlCol="0">
            <a:normAutofit/>
          </a:bodyPr>
          <a:lstStyle/>
          <a:p>
            <a:pPr eaLnBrk="1" fontAlgn="auto" hangingPunct="1">
              <a:spcAft>
                <a:spcPts val="0"/>
              </a:spcAft>
              <a:defRPr/>
            </a:pPr>
            <a:endParaRPr lang="en-US" sz="900" dirty="0" smtClean="0">
              <a:solidFill>
                <a:prstClr val="black"/>
              </a:solidFill>
              <a:latin typeface="Times New Roman" panose="02020603050405020304" pitchFamily="18" charset="0"/>
              <a:cs typeface="Times New Roman" panose="02020603050405020304" pitchFamily="18" charset="0"/>
            </a:endParaRPr>
          </a:p>
          <a:p>
            <a:pPr eaLnBrk="1" hangingPunct="1">
              <a:spcBef>
                <a:spcPct val="0"/>
              </a:spcBef>
            </a:pPr>
            <a:r>
              <a:rPr lang="en-US" altLang="en-US" sz="2400" dirty="0" smtClean="0">
                <a:latin typeface="Times New Roman" panose="02020603050405020304" pitchFamily="18" charset="0"/>
                <a:cs typeface="Times New Roman" panose="02020603050405020304" pitchFamily="18" charset="0"/>
              </a:rPr>
              <a:t>State </a:t>
            </a:r>
            <a:r>
              <a:rPr lang="en-US" altLang="en-US" sz="2400" dirty="0">
                <a:latin typeface="Times New Roman" panose="02020603050405020304" pitchFamily="18" charset="0"/>
                <a:cs typeface="Times New Roman" panose="02020603050405020304" pitchFamily="18" charset="0"/>
              </a:rPr>
              <a:t>Medicaid Error Rate Findings (SMERF) </a:t>
            </a:r>
            <a:r>
              <a:rPr lang="en-US" altLang="en-US" sz="2400" dirty="0" smtClean="0">
                <a:latin typeface="Times New Roman" panose="02020603050405020304" pitchFamily="18" charset="0"/>
                <a:cs typeface="Times New Roman" panose="02020603050405020304" pitchFamily="18" charset="0"/>
              </a:rPr>
              <a:t>system</a:t>
            </a:r>
            <a:endParaRPr lang="en-US" altLang="en-US" sz="2400" dirty="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Track </a:t>
            </a:r>
            <a:r>
              <a:rPr lang="en-US" altLang="en-US" sz="2000" dirty="0" smtClean="0">
                <a:latin typeface="Times New Roman" panose="02020603050405020304" pitchFamily="18" charset="0"/>
                <a:cs typeface="Times New Roman" panose="02020603050405020304" pitchFamily="18" charset="0"/>
              </a:rPr>
              <a:t>documentation requests</a:t>
            </a:r>
            <a:endParaRPr lang="en-US" altLang="en-US" sz="2000" dirty="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Track </a:t>
            </a:r>
            <a:r>
              <a:rPr lang="en-US" altLang="en-US" sz="2000" dirty="0" smtClean="0">
                <a:latin typeface="Times New Roman" panose="02020603050405020304" pitchFamily="18" charset="0"/>
                <a:cs typeface="Times New Roman" panose="02020603050405020304" pitchFamily="18" charset="0"/>
              </a:rPr>
              <a:t>eligibility, medical, </a:t>
            </a:r>
            <a:r>
              <a:rPr lang="en-US" altLang="en-US" sz="2000" dirty="0">
                <a:latin typeface="Times New Roman" panose="02020603050405020304" pitchFamily="18" charset="0"/>
                <a:cs typeface="Times New Roman" panose="02020603050405020304" pitchFamily="18" charset="0"/>
              </a:rPr>
              <a:t>and data processing </a:t>
            </a:r>
            <a:r>
              <a:rPr lang="en-US" altLang="en-US" sz="2000" dirty="0" smtClean="0">
                <a:latin typeface="Times New Roman" panose="02020603050405020304" pitchFamily="18" charset="0"/>
                <a:cs typeface="Times New Roman" panose="02020603050405020304" pitchFamily="18" charset="0"/>
              </a:rPr>
              <a:t>findings</a:t>
            </a:r>
            <a:endParaRPr lang="en-US" altLang="en-US" sz="2000" dirty="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Access SUD, Y-T-D Errors, and End of Cycle Final Error for Recoveries </a:t>
            </a:r>
            <a:r>
              <a:rPr lang="en-US" altLang="en-US" sz="2000" dirty="0" smtClean="0">
                <a:latin typeface="Times New Roman" panose="02020603050405020304" pitchFamily="18" charset="0"/>
                <a:cs typeface="Times New Roman" panose="02020603050405020304" pitchFamily="18" charset="0"/>
              </a:rPr>
              <a:t>report</a:t>
            </a:r>
          </a:p>
          <a:p>
            <a:pPr lvl="1" eaLnBrk="1" hangingPunct="1">
              <a:spcBef>
                <a:spcPct val="0"/>
              </a:spcBef>
              <a:buFont typeface="Times New Roman" panose="02020603050405020304" pitchFamily="18" charset="0"/>
              <a:buChar char="̶"/>
            </a:pPr>
            <a:r>
              <a:rPr lang="en-US" altLang="en-US" sz="2000" dirty="0" smtClean="0">
                <a:latin typeface="Times New Roman" panose="02020603050405020304" pitchFamily="18" charset="0"/>
                <a:cs typeface="Times New Roman" panose="02020603050405020304" pitchFamily="18" charset="0"/>
              </a:rPr>
              <a:t>Request </a:t>
            </a:r>
            <a:r>
              <a:rPr lang="en-US" altLang="en-US" sz="2000" dirty="0">
                <a:latin typeface="Times New Roman" panose="02020603050405020304" pitchFamily="18" charset="0"/>
                <a:cs typeface="Times New Roman" panose="02020603050405020304" pitchFamily="18" charset="0"/>
              </a:rPr>
              <a:t>difference resolution and appeals for </a:t>
            </a:r>
            <a:r>
              <a:rPr lang="en-US" altLang="en-US" sz="2000" dirty="0" smtClean="0">
                <a:latin typeface="Times New Roman" panose="02020603050405020304" pitchFamily="18" charset="0"/>
                <a:cs typeface="Times New Roman" panose="02020603050405020304" pitchFamily="18" charset="0"/>
              </a:rPr>
              <a:t>DP and MR</a:t>
            </a:r>
          </a:p>
          <a:p>
            <a:pPr lvl="1" eaLnBrk="1" hangingPunct="1">
              <a:spcBef>
                <a:spcPct val="0"/>
              </a:spcBef>
              <a:buFont typeface="Times New Roman" panose="02020603050405020304" pitchFamily="18" charset="0"/>
              <a:buChar char="̶"/>
            </a:pPr>
            <a:r>
              <a:rPr lang="en-US" altLang="en-US" sz="2000" dirty="0" smtClean="0">
                <a:solidFill>
                  <a:srgbClr val="FF0000"/>
                </a:solidFill>
                <a:latin typeface="Times New Roman" panose="02020603050405020304" pitchFamily="18" charset="0"/>
                <a:cs typeface="Times New Roman" panose="02020603050405020304" pitchFamily="18" charset="0"/>
              </a:rPr>
              <a:t>**New** </a:t>
            </a:r>
            <a:r>
              <a:rPr lang="en-US" altLang="en-US" sz="2000" dirty="0" smtClean="0">
                <a:latin typeface="Times New Roman" panose="02020603050405020304" pitchFamily="18" charset="0"/>
                <a:cs typeface="Times New Roman" panose="02020603050405020304" pitchFamily="18" charset="0"/>
              </a:rPr>
              <a:t>Request difference resolution and appeals for eligibility</a:t>
            </a:r>
            <a:endParaRPr lang="en-US" altLang="en-US" sz="2000" dirty="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2000" dirty="0">
                <a:latin typeface="Times New Roman" panose="02020603050405020304" pitchFamily="18" charset="0"/>
                <a:cs typeface="Times New Roman" panose="02020603050405020304" pitchFamily="18" charset="0"/>
              </a:rPr>
              <a:t>Access improper payment rates and final findings</a:t>
            </a:r>
          </a:p>
          <a:p>
            <a:pPr lvl="1" eaLnBrk="1" hangingPunct="1">
              <a:spcBef>
                <a:spcPct val="0"/>
              </a:spcBef>
              <a:buFont typeface="Times New Roman" panose="02020603050405020304" pitchFamily="18" charset="0"/>
              <a:buChar char="̶"/>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2400" dirty="0">
                <a:latin typeface="Times New Roman" panose="02020603050405020304" pitchFamily="18" charset="0"/>
                <a:cs typeface="Times New Roman" panose="02020603050405020304" pitchFamily="18" charset="0"/>
              </a:rPr>
              <a:t>SMERF system orientations are held for all states before records are requested, including eligibility, data processing</a:t>
            </a:r>
            <a:r>
              <a:rPr lang="en-US" altLang="en-US" sz="2400" dirty="0">
                <a:solidFill>
                  <a:srgbClr val="800080"/>
                </a:solidFill>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and medical review</a:t>
            </a:r>
          </a:p>
          <a:p>
            <a:pPr eaLnBrk="1" fontAlgn="auto" hangingPunct="1">
              <a:spcAft>
                <a:spcPts val="0"/>
              </a:spcAft>
              <a:defRPr/>
            </a:pPr>
            <a:endParaRPr lang="en-US" sz="2400" dirty="0" smtClean="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37</a:t>
            </a:fld>
            <a:endParaRPr lang="en-US" dirty="0"/>
          </a:p>
        </p:txBody>
      </p:sp>
    </p:spTree>
    <p:extLst>
      <p:ext uri="{BB962C8B-B14F-4D97-AF65-F5344CB8AC3E}">
        <p14:creationId xmlns:p14="http://schemas.microsoft.com/office/powerpoint/2010/main" val="3059429811"/>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Tracking Errors and </a:t>
            </a:r>
            <a:r>
              <a:rPr lang="en-US" altLang="en-US" sz="3600" dirty="0" smtClean="0">
                <a:latin typeface="Times New Roman" panose="02020603050405020304" pitchFamily="18" charset="0"/>
                <a:cs typeface="Times New Roman" panose="02020603050405020304" pitchFamily="18" charset="0"/>
              </a:rPr>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Responding </a:t>
            </a:r>
            <a:r>
              <a:rPr lang="en-US" altLang="en-US" sz="3600" dirty="0">
                <a:latin typeface="Times New Roman" panose="02020603050405020304" pitchFamily="18" charset="0"/>
                <a:cs typeface="Times New Roman" panose="02020603050405020304" pitchFamily="18" charset="0"/>
              </a:rPr>
              <a:t>to </a:t>
            </a:r>
            <a:r>
              <a:rPr lang="en-US" altLang="en-US" sz="3600" dirty="0" smtClean="0">
                <a:latin typeface="Times New Roman" panose="02020603050405020304" pitchFamily="18" charset="0"/>
                <a:cs typeface="Times New Roman" panose="02020603050405020304" pitchFamily="18" charset="0"/>
              </a:rPr>
              <a:t>Findings Cont’d</a:t>
            </a:r>
            <a:endParaRPr lang="en-US" altLang="en-US" sz="36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4679950"/>
          </a:xfrm>
        </p:spPr>
        <p:txBody>
          <a:bodyPr rtlCol="0">
            <a:normAutofit/>
          </a:bodyPr>
          <a:lstStyle/>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hangingPunct="1"/>
            <a:r>
              <a:rPr lang="en-US" altLang="en-US" sz="2400" dirty="0" smtClean="0">
                <a:latin typeface="Times New Roman" panose="02020603050405020304" pitchFamily="18" charset="0"/>
                <a:cs typeface="Times New Roman" panose="02020603050405020304" pitchFamily="18" charset="0"/>
              </a:rPr>
              <a:t>SMERF Functionality</a:t>
            </a:r>
            <a:endParaRPr lang="en-US" altLang="en-US" sz="2400" dirty="0">
              <a:latin typeface="Times New Roman" panose="02020603050405020304" pitchFamily="18" charset="0"/>
              <a:cs typeface="Times New Roman" panose="02020603050405020304" pitchFamily="18" charset="0"/>
            </a:endParaRPr>
          </a:p>
          <a:p>
            <a:pPr marL="800100" lvl="1" indent="-342900" eaLnBrk="1" hangingPunct="1">
              <a:buFont typeface="Times New Roman" panose="02020603050405020304" pitchFamily="18" charset="0"/>
              <a:buChar char="̶"/>
            </a:pPr>
            <a:r>
              <a:rPr lang="en-US" altLang="en-US" sz="1800" dirty="0" smtClean="0">
                <a:latin typeface="Times New Roman" panose="02020603050405020304" pitchFamily="18" charset="0"/>
                <a:cs typeface="Times New Roman" panose="02020603050405020304" pitchFamily="18" charset="0"/>
              </a:rPr>
              <a:t>Claims </a:t>
            </a:r>
            <a:r>
              <a:rPr lang="en-US" altLang="en-US" sz="1800" dirty="0">
                <a:latin typeface="Times New Roman" panose="02020603050405020304" pitchFamily="18" charset="0"/>
                <a:cs typeface="Times New Roman" panose="02020603050405020304" pitchFamily="18" charset="0"/>
              </a:rPr>
              <a:t>Detail Screen: Enhanced view of providers by type on the provider tab; realigned Medical Records information on claim look-up in descending order, with the most recent communication listed at the top of the page</a:t>
            </a:r>
          </a:p>
          <a:p>
            <a:pPr marL="800100" lvl="1" indent="-342900" eaLnBrk="1" hangingPunct="1">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Policy Menu: Policies collected and displayed were enhanced to include access to DP desk aids, Federal Regulation citations, and eligibility policies used by reviewers and states</a:t>
            </a:r>
          </a:p>
          <a:p>
            <a:pPr marL="800100" lvl="1" indent="-342900" eaLnBrk="1" hangingPunct="1">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Reports Menu: Expanded to include DP Pending (P1) reports that are updated real time to communicate with states on information needed to complete reviews; PERM alerts will be sent from SMERF to advise states when pended reviews are past the 14 day response time</a:t>
            </a: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38</a:t>
            </a:fld>
            <a:endParaRPr lang="en-US" dirty="0"/>
          </a:p>
        </p:txBody>
      </p:sp>
    </p:spTree>
    <p:extLst>
      <p:ext uri="{BB962C8B-B14F-4D97-AF65-F5344CB8AC3E}">
        <p14:creationId xmlns:p14="http://schemas.microsoft.com/office/powerpoint/2010/main" val="1630311021"/>
      </p:ext>
    </p:extLst>
  </p:cSld>
  <p:clrMapOvr>
    <a:masterClrMapping/>
  </p:clrMapOvr>
  <p:transition spd="med">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Tracking Errors and </a:t>
            </a:r>
            <a:r>
              <a:rPr lang="en-US" altLang="en-US" sz="3600" dirty="0" smtClean="0">
                <a:latin typeface="Times New Roman" panose="02020603050405020304" pitchFamily="18" charset="0"/>
                <a:cs typeface="Times New Roman" panose="02020603050405020304" pitchFamily="18" charset="0"/>
              </a:rPr>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Responding </a:t>
            </a:r>
            <a:r>
              <a:rPr lang="en-US" altLang="en-US" sz="3600" dirty="0">
                <a:latin typeface="Times New Roman" panose="02020603050405020304" pitchFamily="18" charset="0"/>
                <a:cs typeface="Times New Roman" panose="02020603050405020304" pitchFamily="18" charset="0"/>
              </a:rPr>
              <a:t>to </a:t>
            </a:r>
            <a:r>
              <a:rPr lang="en-US" altLang="en-US" sz="3600" dirty="0" smtClean="0">
                <a:latin typeface="Times New Roman" panose="02020603050405020304" pitchFamily="18" charset="0"/>
                <a:cs typeface="Times New Roman" panose="02020603050405020304" pitchFamily="18" charset="0"/>
              </a:rPr>
              <a:t>Findings Cont’d</a:t>
            </a:r>
            <a:endParaRPr lang="en-US" altLang="en-US" sz="36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4572000"/>
          </a:xfrm>
          <a:solidFill>
            <a:schemeClr val="bg1"/>
          </a:solidFill>
        </p:spPr>
        <p:txBody>
          <a:bodyPr rtlCol="0">
            <a:normAutofit/>
          </a:bodyPr>
          <a:lstStyle/>
          <a:p>
            <a:pPr marL="800100" lvl="1" indent="-342900" eaLnBrk="1" hangingPunct="1">
              <a:buFont typeface="Times New Roman" panose="02020603050405020304" pitchFamily="18" charset="0"/>
              <a:buChar char="̶"/>
            </a:pPr>
            <a:r>
              <a:rPr lang="en-US" altLang="en-US" sz="1800" dirty="0" smtClean="0">
                <a:latin typeface="Times New Roman" panose="02020603050405020304" pitchFamily="18" charset="0"/>
                <a:cs typeface="Times New Roman" panose="02020603050405020304" pitchFamily="18" charset="0"/>
              </a:rPr>
              <a:t>CAP </a:t>
            </a:r>
            <a:r>
              <a:rPr lang="en-US" altLang="en-US" sz="1800" dirty="0">
                <a:latin typeface="Times New Roman" panose="02020603050405020304" pitchFamily="18" charset="0"/>
                <a:cs typeface="Times New Roman" panose="02020603050405020304" pitchFamily="18" charset="0"/>
              </a:rPr>
              <a:t>analysis tab: Provides first level access to MR Error Analysis and DP Error Analysis; enables users to filter and group MR errors by search results by Year, Program, Claim Category, Error Code and Qualifiers; for DP errors by search results by Year, Program, Component, Error Code and Qualifier</a:t>
            </a:r>
          </a:p>
          <a:p>
            <a:pPr marL="800100" lvl="1" indent="-342900" eaLnBrk="1" hangingPunct="1">
              <a:buFont typeface="Times New Roman" panose="02020603050405020304" pitchFamily="18" charset="0"/>
              <a:buChar char="̶"/>
            </a:pPr>
            <a:r>
              <a:rPr lang="en-US" altLang="en-US" sz="1800" dirty="0">
                <a:latin typeface="Times New Roman" panose="02020603050405020304" pitchFamily="18" charset="0"/>
                <a:cs typeface="Times New Roman" panose="02020603050405020304" pitchFamily="18" charset="0"/>
              </a:rPr>
              <a:t>Individualized reports: States can select from data elements available which data are needed for their reports by selecting needed fields in the drop down menu; standard reports can still be provided as default, if needed </a:t>
            </a:r>
          </a:p>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FF0000"/>
                </a:solidFill>
                <a:latin typeface="Times New Roman" panose="02020603050405020304" pitchFamily="18" charset="0"/>
                <a:cs typeface="Times New Roman" panose="02020603050405020304" pitchFamily="18" charset="0"/>
              </a:rPr>
              <a:t>**New** </a:t>
            </a:r>
            <a:r>
              <a:rPr lang="en-US" altLang="en-US" sz="2000" dirty="0">
                <a:latin typeface="Times New Roman" panose="02020603050405020304" pitchFamily="18" charset="0"/>
                <a:cs typeface="Times New Roman" panose="02020603050405020304" pitchFamily="18" charset="0"/>
              </a:rPr>
              <a:t>Eligibility tab to display eligibility findings </a:t>
            </a:r>
          </a:p>
          <a:p>
            <a:pPr eaLnBrk="1" hangingPunct="1"/>
            <a:r>
              <a:rPr lang="en-US" altLang="en-US" sz="2000" dirty="0">
                <a:latin typeface="Times New Roman" panose="02020603050405020304" pitchFamily="18" charset="0"/>
                <a:cs typeface="Times New Roman" panose="02020603050405020304" pitchFamily="18" charset="0"/>
              </a:rPr>
              <a:t>States receive advanced notice of every eligibility, DP and MR error identified</a:t>
            </a:r>
          </a:p>
          <a:p>
            <a:pPr eaLnBrk="1" hangingPunct="1"/>
            <a:r>
              <a:rPr lang="en-US" altLang="en-US" sz="2000" dirty="0">
                <a:latin typeface="Times New Roman" panose="02020603050405020304" pitchFamily="18" charset="0"/>
                <a:cs typeface="Times New Roman" panose="02020603050405020304" pitchFamily="18" charset="0"/>
              </a:rPr>
              <a:t>Errors are officially reported to states through Sampling Unit Disposition (SUD) reports on the 15th and 30th of each month</a:t>
            </a: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39</a:t>
            </a:fld>
            <a:endParaRPr lang="en-US" dirty="0"/>
          </a:p>
        </p:txBody>
      </p:sp>
    </p:spTree>
    <p:extLst>
      <p:ext uri="{BB962C8B-B14F-4D97-AF65-F5344CB8AC3E}">
        <p14:creationId xmlns:p14="http://schemas.microsoft.com/office/powerpoint/2010/main" val="155714137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PERM Program Overview</a:t>
            </a: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5029200"/>
          </a:xfrm>
        </p:spPr>
        <p:txBody>
          <a:bodyPr rtlCol="0">
            <a:normAutofit fontScale="92500" lnSpcReduction="20000"/>
          </a:bodyPr>
          <a:lstStyle/>
          <a:p>
            <a:pPr eaLnBrk="1" fontAlgn="auto" hangingPunct="1">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CMS is required to estimate the amount of improper payments in Medicaid and CHIP annually by the IPIA (now amended by IPERA and IPERIA)</a:t>
            </a:r>
          </a:p>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dirty="0">
                <a:latin typeface="Times New Roman" panose="02020603050405020304" pitchFamily="18" charset="0"/>
                <a:cs typeface="Times New Roman" panose="02020603050405020304" pitchFamily="18" charset="0"/>
              </a:rPr>
              <a:t>The goal of PERM is to measure and report an unbiased estimate of the true improper payment rate for Medicaid and CHIP</a:t>
            </a:r>
          </a:p>
          <a:p>
            <a:pPr eaLnBrk="1" fontAlgn="auto" hangingPunct="1">
              <a:spcAft>
                <a:spcPts val="0"/>
              </a:spcAft>
              <a:defRPr/>
            </a:pPr>
            <a:endParaRPr lang="en-US" sz="9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dirty="0">
                <a:latin typeface="Times New Roman" panose="02020603050405020304" pitchFamily="18" charset="0"/>
                <a:cs typeface="Times New Roman" panose="02020603050405020304" pitchFamily="18" charset="0"/>
              </a:rPr>
              <a:t>Because it is not feasible to verify the accuracy of every Medicaid and CHIP payment, CMS samples a small subset of payments for review and extrapolates the results to the “universe” of payments</a:t>
            </a:r>
          </a:p>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The program is operating under the PERM final regulation published on July 5, 2017</a:t>
            </a:r>
            <a:endParaRPr lang="en-US" sz="2400" dirty="0">
              <a:solidFill>
                <a:srgbClr val="FF0000"/>
              </a:solidFill>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This cycle will review Medicaid and CHIP payments made in Reporting Year (RY) </a:t>
            </a:r>
            <a:r>
              <a:rPr lang="en-US" sz="2400" dirty="0" smtClean="0">
                <a:solidFill>
                  <a:prstClr val="black"/>
                </a:solidFill>
                <a:latin typeface="Times New Roman" panose="02020603050405020304" pitchFamily="18" charset="0"/>
                <a:cs typeface="Times New Roman" panose="02020603050405020304" pitchFamily="18" charset="0"/>
              </a:rPr>
              <a:t>2020 </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July 1, </a:t>
            </a:r>
            <a:r>
              <a:rPr lang="en-US" sz="2400" b="1" dirty="0" smtClean="0">
                <a:latin typeface="Times New Roman" panose="02020603050405020304" pitchFamily="18" charset="0"/>
                <a:cs typeface="Times New Roman" panose="02020603050405020304" pitchFamily="18" charset="0"/>
              </a:rPr>
              <a:t>2018 </a:t>
            </a:r>
            <a:r>
              <a:rPr lang="en-US" sz="2400" b="1" dirty="0">
                <a:latin typeface="Times New Roman" panose="02020603050405020304" pitchFamily="18" charset="0"/>
                <a:cs typeface="Times New Roman" panose="02020603050405020304" pitchFamily="18" charset="0"/>
              </a:rPr>
              <a:t>through June 30, </a:t>
            </a:r>
            <a:r>
              <a:rPr lang="en-US" sz="2400" b="1" dirty="0" smtClean="0">
                <a:latin typeface="Times New Roman" panose="02020603050405020304" pitchFamily="18" charset="0"/>
                <a:cs typeface="Times New Roman" panose="02020603050405020304" pitchFamily="18" charset="0"/>
              </a:rPr>
              <a:t>2019</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dirty="0">
              <a:solidFill>
                <a:srgbClr val="FF0000"/>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RY </a:t>
            </a:r>
            <a:r>
              <a:rPr lang="en-US" sz="2400" dirty="0" smtClean="0">
                <a:latin typeface="Times New Roman" panose="02020603050405020304" pitchFamily="18" charset="0"/>
                <a:cs typeface="Times New Roman" panose="02020603050405020304" pitchFamily="18" charset="0"/>
              </a:rPr>
              <a:t>2020 </a:t>
            </a:r>
            <a:r>
              <a:rPr lang="en-US" sz="2400" dirty="0">
                <a:latin typeface="Times New Roman" panose="02020603050405020304" pitchFamily="18" charset="0"/>
                <a:cs typeface="Times New Roman" panose="02020603050405020304" pitchFamily="18" charset="0"/>
              </a:rPr>
              <a:t>improper payment rates will be reported in the AFR published November </a:t>
            </a:r>
            <a:r>
              <a:rPr lang="en-US" sz="2400" dirty="0" smtClean="0">
                <a:latin typeface="Times New Roman" panose="02020603050405020304" pitchFamily="18" charset="0"/>
                <a:cs typeface="Times New Roman" panose="02020603050405020304" pitchFamily="18" charset="0"/>
              </a:rPr>
              <a:t>2020</a:t>
            </a:r>
            <a:endParaRPr lang="en-US" sz="24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4</a:t>
            </a:fld>
            <a:endParaRPr lang="en-US" dirty="0"/>
          </a:p>
        </p:txBody>
      </p:sp>
    </p:spTree>
  </p:cSld>
  <p:clrMapOvr>
    <a:masterClrMapping/>
  </p:clrMapOvr>
  <p:transition spd="med">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Tracking Errors and </a:t>
            </a:r>
            <a:r>
              <a:rPr lang="en-US" altLang="en-US" sz="3600" dirty="0" smtClean="0">
                <a:latin typeface="Times New Roman" panose="02020603050405020304" pitchFamily="18" charset="0"/>
                <a:cs typeface="Times New Roman" panose="02020603050405020304" pitchFamily="18" charset="0"/>
              </a:rPr>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Responding </a:t>
            </a:r>
            <a:r>
              <a:rPr lang="en-US" altLang="en-US" sz="3600" dirty="0">
                <a:latin typeface="Times New Roman" panose="02020603050405020304" pitchFamily="18" charset="0"/>
                <a:cs typeface="Times New Roman" panose="02020603050405020304" pitchFamily="18" charset="0"/>
              </a:rPr>
              <a:t>to </a:t>
            </a:r>
            <a:r>
              <a:rPr lang="en-US" altLang="en-US" sz="3600" dirty="0" smtClean="0">
                <a:latin typeface="Times New Roman" panose="02020603050405020304" pitchFamily="18" charset="0"/>
                <a:cs typeface="Times New Roman" panose="02020603050405020304" pitchFamily="18" charset="0"/>
              </a:rPr>
              <a:t>Findings Cont’d</a:t>
            </a:r>
            <a:endParaRPr lang="en-US" altLang="en-US" sz="36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5029200"/>
          </a:xfrm>
        </p:spPr>
        <p:txBody>
          <a:bodyPr rtlCol="0">
            <a:normAutofit/>
          </a:bodyPr>
          <a:lstStyle/>
          <a:p>
            <a:pPr eaLnBrk="1" fontAlgn="auto" hangingPunct="1">
              <a:spcAft>
                <a:spcPts val="0"/>
              </a:spcAft>
              <a:defRPr/>
            </a:pPr>
            <a:endParaRPr lang="en-US" sz="2000" dirty="0">
              <a:solidFill>
                <a:prstClr val="black"/>
              </a:solidFill>
              <a:latin typeface="Times New Roman" panose="02020603050405020304" pitchFamily="18" charset="0"/>
              <a:cs typeface="Times New Roman" panose="02020603050405020304" pitchFamily="18" charset="0"/>
            </a:endParaRPr>
          </a:p>
          <a:p>
            <a:pPr marL="285750" lvl="1" eaLnBrk="1" hangingPunct="1">
              <a:spcBef>
                <a:spcPct val="0"/>
              </a:spcBef>
              <a:buFont typeface="Arial" panose="020B0604020202020204" pitchFamily="34" charset="0"/>
              <a:buChar char="•"/>
            </a:pPr>
            <a:r>
              <a:rPr lang="en-US" altLang="en-US" sz="2000" dirty="0" smtClean="0">
                <a:solidFill>
                  <a:srgbClr val="FF0000"/>
                </a:solidFill>
                <a:latin typeface="Times New Roman" panose="02020603050405020304" pitchFamily="18" charset="0"/>
                <a:cs typeface="Times New Roman" panose="02020603050405020304" pitchFamily="18" charset="0"/>
              </a:rPr>
              <a:t>**</a:t>
            </a:r>
            <a:r>
              <a:rPr lang="en-US" altLang="en-US" sz="2000" dirty="0">
                <a:solidFill>
                  <a:srgbClr val="FF0000"/>
                </a:solidFill>
                <a:latin typeface="Times New Roman" panose="02020603050405020304" pitchFamily="18" charset="0"/>
                <a:cs typeface="Times New Roman" panose="02020603050405020304" pitchFamily="18" charset="0"/>
              </a:rPr>
              <a:t>New** </a:t>
            </a:r>
            <a:r>
              <a:rPr lang="en-US" altLang="en-US" sz="2000" dirty="0">
                <a:latin typeface="Times New Roman" panose="02020603050405020304" pitchFamily="18" charset="0"/>
                <a:cs typeface="Times New Roman" panose="02020603050405020304" pitchFamily="18" charset="0"/>
              </a:rPr>
              <a:t>All eligibility, DP and MR errors will be cited, increasing the opportunity for states to identify and correct any issues</a:t>
            </a:r>
          </a:p>
          <a:p>
            <a:pPr eaLnBrk="1" hangingPunct="1">
              <a:spcBef>
                <a:spcPct val="0"/>
              </a:spcBef>
            </a:pPr>
            <a:r>
              <a:rPr lang="en-US" altLang="en-US" sz="2000" dirty="0">
                <a:solidFill>
                  <a:srgbClr val="FF0000"/>
                </a:solidFill>
                <a:latin typeface="Times New Roman" panose="02020603050405020304" pitchFamily="18" charset="0"/>
                <a:cs typeface="Times New Roman" panose="02020603050405020304" pitchFamily="18" charset="0"/>
              </a:rPr>
              <a:t>**New** </a:t>
            </a:r>
            <a:r>
              <a:rPr lang="en-US" altLang="en-US" sz="2000" dirty="0">
                <a:latin typeface="Times New Roman" panose="02020603050405020304" pitchFamily="18" charset="0"/>
                <a:cs typeface="Times New Roman" panose="02020603050405020304" pitchFamily="18" charset="0"/>
              </a:rPr>
              <a:t>The state has 25 business days from the SUD report date to request a Difference Resolution (DR)</a:t>
            </a:r>
          </a:p>
          <a:p>
            <a:pPr lvl="1" eaLnBrk="1" hangingPunct="1">
              <a:spcBef>
                <a:spcPct val="0"/>
              </a:spcBef>
              <a:buFont typeface="Times New Roman" panose="02020603050405020304" pitchFamily="18" charset="0"/>
              <a:buChar char="̶"/>
            </a:pPr>
            <a:r>
              <a:rPr lang="en-US" altLang="en-US" sz="2000" b="1" dirty="0">
                <a:latin typeface="Times New Roman" panose="02020603050405020304" pitchFamily="18" charset="0"/>
                <a:cs typeface="Times New Roman" panose="02020603050405020304" pitchFamily="18" charset="0"/>
              </a:rPr>
              <a:t>States must request difference resolution to re-price partial errors</a:t>
            </a: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2000" dirty="0">
                <a:solidFill>
                  <a:srgbClr val="FF0000"/>
                </a:solidFill>
                <a:latin typeface="Times New Roman" panose="02020603050405020304" pitchFamily="18" charset="0"/>
                <a:cs typeface="Times New Roman" panose="02020603050405020304" pitchFamily="18" charset="0"/>
              </a:rPr>
              <a:t>**New** </a:t>
            </a:r>
            <a:r>
              <a:rPr lang="en-US" altLang="en-US" sz="2000" dirty="0">
                <a:latin typeface="Times New Roman" panose="02020603050405020304" pitchFamily="18" charset="0"/>
                <a:cs typeface="Times New Roman" panose="02020603050405020304" pitchFamily="18" charset="0"/>
              </a:rPr>
              <a:t>States have 15 business days from DR decision to appeal errors to CMS</a:t>
            </a:r>
          </a:p>
          <a:p>
            <a:pPr eaLnBrk="1" hangingPunct="1">
              <a:spcBef>
                <a:spcPct val="0"/>
              </a:spcBef>
            </a:pPr>
            <a:r>
              <a:rPr lang="en-US" altLang="en-US" sz="2000" dirty="0">
                <a:latin typeface="Times New Roman" panose="02020603050405020304" pitchFamily="18" charset="0"/>
                <a:cs typeface="Times New Roman" panose="02020603050405020304" pitchFamily="18" charset="0"/>
              </a:rPr>
              <a:t>States are required to return the federal share of overpayments identified on sampled FFS and managed care </a:t>
            </a:r>
            <a:r>
              <a:rPr lang="en-US" altLang="en-US" sz="2000" dirty="0" smtClean="0">
                <a:latin typeface="Times New Roman" panose="02020603050405020304" pitchFamily="18" charset="0"/>
                <a:cs typeface="Times New Roman" panose="02020603050405020304" pitchFamily="18" charset="0"/>
              </a:rPr>
              <a:t>payments</a:t>
            </a:r>
          </a:p>
          <a:p>
            <a:pPr eaLnBrk="1" hangingPunct="1">
              <a:spcBef>
                <a:spcPct val="0"/>
              </a:spcBef>
            </a:pPr>
            <a:r>
              <a:rPr lang="en-US" altLang="en-US" sz="2000" dirty="0" smtClean="0">
                <a:latin typeface="Times New Roman" panose="02020603050405020304" pitchFamily="18" charset="0"/>
                <a:cs typeface="Times New Roman" panose="02020603050405020304" pitchFamily="18" charset="0"/>
              </a:rPr>
              <a:t>States </a:t>
            </a:r>
            <a:r>
              <a:rPr lang="en-US" altLang="en-US" sz="2000" dirty="0">
                <a:latin typeface="Times New Roman" panose="02020603050405020304" pitchFamily="18" charset="0"/>
                <a:cs typeface="Times New Roman" panose="02020603050405020304" pitchFamily="18" charset="0"/>
              </a:rPr>
              <a:t>will receive an end of cycle final errors for recovery report that lists all claims with an overpayment error</a:t>
            </a:r>
          </a:p>
          <a:p>
            <a:pPr eaLnBrk="1" hangingPunct="1">
              <a:spcBef>
                <a:spcPct val="0"/>
              </a:spcBef>
            </a:pPr>
            <a:r>
              <a:rPr lang="en-US" altLang="en-US" sz="2000" dirty="0">
                <a:latin typeface="Times New Roman" panose="02020603050405020304" pitchFamily="18" charset="0"/>
                <a:cs typeface="Times New Roman" panose="02020603050405020304" pitchFamily="18" charset="0"/>
              </a:rPr>
              <a:t>States are required to develop a Corrective Action Plan (CAP) to address each error</a:t>
            </a: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40</a:t>
            </a:fld>
            <a:endParaRPr lang="en-US" dirty="0"/>
          </a:p>
        </p:txBody>
      </p:sp>
    </p:spTree>
    <p:extLst>
      <p:ext uri="{BB962C8B-B14F-4D97-AF65-F5344CB8AC3E}">
        <p14:creationId xmlns:p14="http://schemas.microsoft.com/office/powerpoint/2010/main" val="2029294489"/>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Improper Payment </a:t>
            </a:r>
            <a:r>
              <a:rPr lang="en-US" altLang="en-US" sz="3600" dirty="0" smtClean="0">
                <a:latin typeface="Times New Roman" panose="02020603050405020304" pitchFamily="18" charset="0"/>
                <a:cs typeface="Times New Roman" panose="02020603050405020304" pitchFamily="18" charset="0"/>
              </a:rPr>
              <a:t/>
            </a:r>
            <a:br>
              <a:rPr lang="en-US" altLang="en-US" sz="3600" dirty="0" smtClean="0">
                <a:latin typeface="Times New Roman" panose="02020603050405020304" pitchFamily="18" charset="0"/>
                <a:cs typeface="Times New Roman" panose="02020603050405020304" pitchFamily="18" charset="0"/>
              </a:rPr>
            </a:br>
            <a:r>
              <a:rPr lang="en-US" altLang="en-US" sz="3600" dirty="0" smtClean="0">
                <a:latin typeface="Times New Roman" panose="02020603050405020304" pitchFamily="18" charset="0"/>
                <a:cs typeface="Times New Roman" panose="02020603050405020304" pitchFamily="18" charset="0"/>
              </a:rPr>
              <a:t>Rate </a:t>
            </a:r>
            <a:r>
              <a:rPr lang="en-US" altLang="en-US" sz="3600" dirty="0">
                <a:latin typeface="Times New Roman" panose="02020603050405020304" pitchFamily="18" charset="0"/>
                <a:cs typeface="Times New Roman" panose="02020603050405020304" pitchFamily="18" charset="0"/>
              </a:rPr>
              <a:t>Reporting</a:t>
            </a: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5029200"/>
          </a:xfrm>
        </p:spPr>
        <p:txBody>
          <a:bodyPr rtlCol="0">
            <a:normAutofit/>
          </a:bodyPr>
          <a:lstStyle/>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hangingPunct="1">
              <a:spcBef>
                <a:spcPct val="0"/>
              </a:spcBef>
            </a:pPr>
            <a:r>
              <a:rPr lang="en-US" altLang="en-US" sz="2000" dirty="0" smtClean="0">
                <a:latin typeface="Times New Roman" panose="02020603050405020304" pitchFamily="18" charset="0"/>
                <a:cs typeface="Times New Roman" panose="02020603050405020304" pitchFamily="18" charset="0"/>
              </a:rPr>
              <a:t>The </a:t>
            </a:r>
            <a:r>
              <a:rPr lang="en-US" altLang="en-US" sz="2000" dirty="0">
                <a:latin typeface="Times New Roman" panose="02020603050405020304" pitchFamily="18" charset="0"/>
                <a:cs typeface="Times New Roman" panose="02020603050405020304" pitchFamily="18" charset="0"/>
              </a:rPr>
              <a:t>official Medicaid and CHIP national rolling improper rates are reported annually in the </a:t>
            </a:r>
            <a:r>
              <a:rPr lang="en-US" altLang="en-US" sz="2000" dirty="0" smtClean="0">
                <a:latin typeface="Times New Roman" panose="02020603050405020304" pitchFamily="18" charset="0"/>
                <a:cs typeface="Times New Roman" panose="02020603050405020304" pitchFamily="18" charset="0"/>
              </a:rPr>
              <a:t>CMS Agency </a:t>
            </a:r>
            <a:r>
              <a:rPr lang="en-US" altLang="en-US" sz="2000" dirty="0">
                <a:latin typeface="Times New Roman" panose="02020603050405020304" pitchFamily="18" charset="0"/>
                <a:cs typeface="Times New Roman" panose="02020603050405020304" pitchFamily="18" charset="0"/>
              </a:rPr>
              <a:t>Financial Report (AFR) each November</a:t>
            </a:r>
          </a:p>
          <a:p>
            <a:pPr eaLnBrk="1" hangingPunct="1">
              <a:spcBef>
                <a:spcPct val="0"/>
              </a:spcBef>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2000" dirty="0">
                <a:latin typeface="Times New Roman" panose="02020603050405020304" pitchFamily="18" charset="0"/>
                <a:cs typeface="Times New Roman" panose="02020603050405020304" pitchFamily="18" charset="0"/>
              </a:rPr>
              <a:t>Following the posting of the AFR, each state receives its state-specific improper payment rates and findings through the Error Rate Notifications, Cycle Summary Reports, and CAP Templates</a:t>
            </a:r>
          </a:p>
          <a:p>
            <a:pPr eaLnBrk="1" hangingPunct="1">
              <a:spcBef>
                <a:spcPct val="0"/>
              </a:spcBef>
            </a:pPr>
            <a:endParaRPr lang="en-US" altLang="en-US" sz="20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2000" dirty="0">
                <a:latin typeface="Times New Roman" panose="02020603050405020304" pitchFamily="18" charset="0"/>
                <a:cs typeface="Times New Roman" panose="02020603050405020304" pitchFamily="18" charset="0"/>
              </a:rPr>
              <a:t>This release of official improper payment rates marks the beginning of the corrective action process</a:t>
            </a:r>
          </a:p>
          <a:p>
            <a:pPr eaLnBrk="1" hangingPunct="1">
              <a:spcBef>
                <a:spcPct val="0"/>
              </a:spcBef>
            </a:pPr>
            <a:endParaRPr lang="en-US" altLang="en-US" sz="20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41</a:t>
            </a:fld>
            <a:endParaRPr lang="en-US" dirty="0"/>
          </a:p>
        </p:txBody>
      </p:sp>
    </p:spTree>
    <p:extLst>
      <p:ext uri="{BB962C8B-B14F-4D97-AF65-F5344CB8AC3E}">
        <p14:creationId xmlns:p14="http://schemas.microsoft.com/office/powerpoint/2010/main" val="2756531787"/>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Next </a:t>
            </a:r>
            <a:r>
              <a:rPr lang="en-US" altLang="en-US" sz="3600" dirty="0" smtClean="0">
                <a:latin typeface="Times New Roman" panose="02020603050405020304" pitchFamily="18" charset="0"/>
                <a:cs typeface="Times New Roman" panose="02020603050405020304" pitchFamily="18" charset="0"/>
              </a:rPr>
              <a:t>Steps</a:t>
            </a:r>
            <a:endParaRPr lang="en-US" altLang="en-US" sz="36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4679950"/>
          </a:xfrm>
        </p:spPr>
        <p:txBody>
          <a:bodyPr rtlCol="0">
            <a:normAutofit/>
          </a:bodyPr>
          <a:lstStyle/>
          <a:p>
            <a:pPr eaLnBrk="1" hangingPunct="1">
              <a:spcBef>
                <a:spcPct val="0"/>
              </a:spcBef>
              <a:defRPr/>
            </a:pPr>
            <a:r>
              <a:rPr lang="en-US" altLang="en-US" sz="2400" b="1" dirty="0" smtClean="0">
                <a:latin typeface="Times New Roman" panose="02020603050405020304" pitchFamily="18" charset="0"/>
                <a:cs typeface="Times New Roman" panose="02020603050405020304" pitchFamily="18" charset="0"/>
              </a:rPr>
              <a:t>May/June 2018</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Complete universe data submission survey by May </a:t>
            </a:r>
            <a:r>
              <a:rPr lang="en-US" altLang="en-US" sz="1800" dirty="0" smtClean="0">
                <a:latin typeface="Times New Roman" panose="02020603050405020304" pitchFamily="18" charset="0"/>
                <a:cs typeface="Times New Roman" panose="02020603050405020304" pitchFamily="18" charset="0"/>
              </a:rPr>
              <a:t>21</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FFS and managed care sample sizes sent to states </a:t>
            </a:r>
            <a:r>
              <a:rPr lang="en-US" altLang="en-US" sz="1800" dirty="0" smtClean="0">
                <a:latin typeface="Times New Roman" panose="02020603050405020304" pitchFamily="18" charset="0"/>
                <a:cs typeface="Times New Roman" panose="02020603050405020304" pitchFamily="18" charset="0"/>
              </a:rPr>
              <a:t>May 31</a:t>
            </a:r>
            <a:endParaRPr lang="en-US" altLang="en-US" sz="1800" b="1"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ERC Eligibility Welcome Webinars begin (May 21-June 7)</a:t>
            </a:r>
          </a:p>
          <a:p>
            <a:pPr lvl="1" eaLnBrk="1" hangingPunct="1">
              <a:spcBef>
                <a:spcPct val="0"/>
              </a:spcBef>
              <a:defRPr/>
            </a:pPr>
            <a:r>
              <a:rPr lang="en-US" altLang="en-US" sz="1800" dirty="0" smtClean="0">
                <a:latin typeface="Times New Roman" panose="02020603050405020304" pitchFamily="18" charset="0"/>
                <a:cs typeface="Times New Roman" panose="02020603050405020304" pitchFamily="18" charset="0"/>
              </a:rPr>
              <a:t>Attend </a:t>
            </a:r>
            <a:r>
              <a:rPr lang="en-US" altLang="en-US" sz="1800" dirty="0">
                <a:latin typeface="Times New Roman" panose="02020603050405020304" pitchFamily="18" charset="0"/>
                <a:cs typeface="Times New Roman" panose="02020603050405020304" pitchFamily="18" charset="0"/>
              </a:rPr>
              <a:t>PERM General Education Webinar</a:t>
            </a: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PERM + presentations offered </a:t>
            </a:r>
            <a:r>
              <a:rPr lang="en-US" altLang="en-US" sz="1800" dirty="0" smtClean="0">
                <a:latin typeface="Times New Roman" panose="02020603050405020304" pitchFamily="18" charset="0"/>
                <a:cs typeface="Times New Roman" panose="02020603050405020304" pitchFamily="18" charset="0"/>
              </a:rPr>
              <a:t>(May-June)</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Communicate decision between PERM+ and routine PERM by June 15</a:t>
            </a:r>
          </a:p>
          <a:p>
            <a:pPr lvl="1" eaLnBrk="1" hangingPunct="1">
              <a:spcBef>
                <a:spcPct val="0"/>
              </a:spcBef>
              <a:defRPr/>
            </a:pPr>
            <a:r>
              <a:rPr lang="en-US" altLang="en-US" sz="1800" dirty="0" smtClean="0">
                <a:latin typeface="Times New Roman" panose="02020603050405020304" pitchFamily="18" charset="0"/>
                <a:cs typeface="Times New Roman" panose="02020603050405020304" pitchFamily="18" charset="0"/>
              </a:rPr>
              <a:t>Data </a:t>
            </a:r>
            <a:r>
              <a:rPr lang="en-US" altLang="en-US" sz="1800" dirty="0">
                <a:latin typeface="Times New Roman" panose="02020603050405020304" pitchFamily="18" charset="0"/>
                <a:cs typeface="Times New Roman" panose="02020603050405020304" pitchFamily="18" charset="0"/>
              </a:rPr>
              <a:t>submission instructions distributed to </a:t>
            </a:r>
            <a:r>
              <a:rPr lang="en-US" altLang="en-US" sz="1800" dirty="0" smtClean="0">
                <a:latin typeface="Times New Roman" panose="02020603050405020304" pitchFamily="18" charset="0"/>
                <a:cs typeface="Times New Roman" panose="02020603050405020304" pitchFamily="18" charset="0"/>
              </a:rPr>
              <a:t>states </a:t>
            </a:r>
            <a:r>
              <a:rPr lang="en-US" altLang="en-US" sz="1800" dirty="0">
                <a:latin typeface="Times New Roman" panose="02020603050405020304" pitchFamily="18" charset="0"/>
                <a:cs typeface="Times New Roman" panose="02020603050405020304" pitchFamily="18" charset="0"/>
              </a:rPr>
              <a:t>e</a:t>
            </a:r>
            <a:r>
              <a:rPr lang="en-US" altLang="en-US" sz="1800" dirty="0" smtClean="0">
                <a:latin typeface="Times New Roman" panose="02020603050405020304" pitchFamily="18" charset="0"/>
                <a:cs typeface="Times New Roman" panose="02020603050405020304" pitchFamily="18" charset="0"/>
              </a:rPr>
              <a:t>nd of June</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Claims orientations/intake sessions </a:t>
            </a:r>
            <a:r>
              <a:rPr lang="en-US" altLang="en-US" sz="1800" dirty="0" smtClean="0">
                <a:latin typeface="Times New Roman" panose="02020603050405020304" pitchFamily="18" charset="0"/>
                <a:cs typeface="Times New Roman" panose="02020603050405020304" pitchFamily="18" charset="0"/>
              </a:rPr>
              <a:t>begin (June/July)</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a:latin typeface="Times New Roman" panose="02020603050405020304" pitchFamily="18" charset="0"/>
                <a:cs typeface="Times New Roman" panose="02020603050405020304" pitchFamily="18" charset="0"/>
              </a:rPr>
              <a:t>CMS 64/21 intake meetings </a:t>
            </a:r>
            <a:r>
              <a:rPr lang="en-US" altLang="en-US" sz="1800" dirty="0" smtClean="0">
                <a:latin typeface="Times New Roman" panose="02020603050405020304" pitchFamily="18" charset="0"/>
                <a:cs typeface="Times New Roman" panose="02020603050405020304" pitchFamily="18" charset="0"/>
              </a:rPr>
              <a:t>(June-August)</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defRPr/>
            </a:pPr>
            <a:r>
              <a:rPr lang="en-US" altLang="en-US" sz="1800" dirty="0" smtClean="0">
                <a:latin typeface="Times New Roman" panose="02020603050405020304" pitchFamily="18" charset="0"/>
                <a:cs typeface="Times New Roman" panose="02020603050405020304" pitchFamily="18" charset="0"/>
              </a:rPr>
              <a:t>Assist in the collection on non-publicly available state policies (May-July)</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defRPr/>
            </a:pPr>
            <a:endParaRPr lang="en-US" altLang="en-US" sz="1800" b="1" dirty="0" smtClean="0">
              <a:latin typeface="Times New Roman" panose="02020603050405020304" pitchFamily="18" charset="0"/>
              <a:cs typeface="Times New Roman" panose="02020603050405020304" pitchFamily="18" charset="0"/>
            </a:endParaRPr>
          </a:p>
          <a:p>
            <a:pPr eaLnBrk="1" hangingPunct="1">
              <a:spcBef>
                <a:spcPct val="0"/>
              </a:spcBef>
              <a:defRPr/>
            </a:pPr>
            <a:r>
              <a:rPr lang="en-US" altLang="en-US" sz="2400" b="1" dirty="0" smtClean="0">
                <a:latin typeface="Times New Roman" panose="02020603050405020304" pitchFamily="18" charset="0"/>
                <a:cs typeface="Times New Roman" panose="02020603050405020304" pitchFamily="18" charset="0"/>
              </a:rPr>
              <a:t>July 2018 </a:t>
            </a:r>
          </a:p>
          <a:p>
            <a:pPr lvl="1" eaLnBrk="1" hangingPunct="1">
              <a:spcBef>
                <a:spcPct val="0"/>
              </a:spcBef>
              <a:defRPr/>
            </a:pPr>
            <a:r>
              <a:rPr lang="en-US" altLang="en-US" sz="1800" dirty="0" smtClean="0">
                <a:latin typeface="Times New Roman" panose="02020603050405020304" pitchFamily="18" charset="0"/>
                <a:cs typeface="Times New Roman" panose="02020603050405020304" pitchFamily="18" charset="0"/>
              </a:rPr>
              <a:t>Provide </a:t>
            </a:r>
            <a:r>
              <a:rPr lang="en-US" altLang="en-US" sz="1800" dirty="0">
                <a:latin typeface="Times New Roman" panose="02020603050405020304" pitchFamily="18" charset="0"/>
                <a:cs typeface="Times New Roman" panose="02020603050405020304" pitchFamily="18" charset="0"/>
              </a:rPr>
              <a:t>all necessary data use agreements (DUAs) and system access forms </a:t>
            </a:r>
            <a:r>
              <a:rPr lang="en-US" altLang="en-US" sz="1800" dirty="0" smtClean="0">
                <a:latin typeface="Times New Roman" panose="02020603050405020304" pitchFamily="18" charset="0"/>
                <a:cs typeface="Times New Roman" panose="02020603050405020304" pitchFamily="18" charset="0"/>
              </a:rPr>
              <a:t>(July-October)</a:t>
            </a:r>
            <a:endParaRPr lang="en-US" altLang="en-US" sz="18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42</a:t>
            </a:fld>
            <a:endParaRPr lang="en-US" dirty="0"/>
          </a:p>
        </p:txBody>
      </p:sp>
    </p:spTree>
    <p:extLst>
      <p:ext uri="{BB962C8B-B14F-4D97-AF65-F5344CB8AC3E}">
        <p14:creationId xmlns:p14="http://schemas.microsoft.com/office/powerpoint/2010/main" val="3899962198"/>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Next </a:t>
            </a:r>
            <a:r>
              <a:rPr lang="en-US" altLang="en-US" sz="3600" dirty="0" smtClean="0">
                <a:latin typeface="Times New Roman" panose="02020603050405020304" pitchFamily="18" charset="0"/>
                <a:cs typeface="Times New Roman" panose="02020603050405020304" pitchFamily="18" charset="0"/>
              </a:rPr>
              <a:t>Steps</a:t>
            </a:r>
            <a:endParaRPr lang="en-US" altLang="en-US" sz="36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4679950"/>
          </a:xfrm>
        </p:spPr>
        <p:txBody>
          <a:bodyPr rtlCol="0">
            <a:noAutofit/>
          </a:bodyPr>
          <a:lstStyle/>
          <a:p>
            <a:pPr eaLnBrk="1" hangingPunct="1">
              <a:spcBef>
                <a:spcPct val="0"/>
              </a:spcBef>
              <a:defRPr/>
            </a:pPr>
            <a:r>
              <a:rPr lang="en-US" altLang="en-US" sz="2400" b="1" dirty="0">
                <a:latin typeface="Times New Roman" panose="02020603050405020304" pitchFamily="18" charset="0"/>
                <a:cs typeface="Times New Roman" panose="02020603050405020304" pitchFamily="18" charset="0"/>
              </a:rPr>
              <a:t>August – September </a:t>
            </a:r>
            <a:r>
              <a:rPr lang="en-US" altLang="en-US" sz="2400" b="1" dirty="0" smtClean="0">
                <a:latin typeface="Times New Roman" panose="02020603050405020304" pitchFamily="18" charset="0"/>
                <a:cs typeface="Times New Roman" panose="02020603050405020304" pitchFamily="18" charset="0"/>
              </a:rPr>
              <a:t>2018</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Continue claims orientations/intake sessions </a:t>
            </a:r>
          </a:p>
          <a:p>
            <a:pPr lvl="1" eaLnBrk="1" hangingPunct="1">
              <a:spcBef>
                <a:spcPct val="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Begin Eligibility Intake Meetings</a:t>
            </a:r>
          </a:p>
          <a:p>
            <a:pPr lvl="1" eaLnBrk="1" hangingPunct="1">
              <a:spcBef>
                <a:spcPct val="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Begin Eligibility system access </a:t>
            </a:r>
            <a:r>
              <a:rPr lang="en-US" altLang="en-US" sz="1800" dirty="0" smtClean="0">
                <a:latin typeface="Times New Roman" panose="02020603050405020304" pitchFamily="18" charset="0"/>
                <a:cs typeface="Times New Roman" panose="02020603050405020304" pitchFamily="18" charset="0"/>
              </a:rPr>
              <a:t>discussions</a:t>
            </a:r>
          </a:p>
          <a:p>
            <a:pPr lvl="1" eaLnBrk="1" hangingPunct="1">
              <a:spcBef>
                <a:spcPct val="0"/>
              </a:spcBef>
              <a:buFont typeface="Times New Roman" panose="02020603050405020304" pitchFamily="18" charset="0"/>
              <a:buChar char="̶"/>
              <a:defRPr/>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defRPr/>
            </a:pPr>
            <a:r>
              <a:rPr lang="en-US" altLang="en-US" sz="2400" b="1" dirty="0" smtClean="0">
                <a:latin typeface="Times New Roman" panose="02020603050405020304" pitchFamily="18" charset="0"/>
                <a:cs typeface="Times New Roman" panose="02020603050405020304" pitchFamily="18" charset="0"/>
              </a:rPr>
              <a:t>September/October 2018</a:t>
            </a:r>
            <a:endParaRPr lang="en-US" altLang="en-US" sz="2400" b="1" dirty="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Continue Eligibility Intake Meetings</a:t>
            </a:r>
          </a:p>
          <a:p>
            <a:pPr lvl="1" eaLnBrk="1" hangingPunct="1">
              <a:spcBef>
                <a:spcPct val="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Continue Eligibility system access</a:t>
            </a:r>
          </a:p>
          <a:p>
            <a:pPr lvl="1" eaLnBrk="1" hangingPunct="1">
              <a:spcBef>
                <a:spcPct val="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Alert Lewin no later than October 1 if DUA is needed for data submission</a:t>
            </a:r>
          </a:p>
          <a:p>
            <a:pPr lvl="1" eaLnBrk="1" hangingPunct="1">
              <a:spcBef>
                <a:spcPct val="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Prepare for universe data submission</a:t>
            </a:r>
          </a:p>
          <a:p>
            <a:pPr lvl="1" eaLnBrk="1" hangingPunct="1">
              <a:spcBef>
                <a:spcPct val="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Q1 claims data due October </a:t>
            </a:r>
            <a:r>
              <a:rPr lang="en-US" altLang="en-US" sz="1800" dirty="0" smtClean="0">
                <a:latin typeface="Times New Roman" panose="02020603050405020304" pitchFamily="18" charset="0"/>
                <a:cs typeface="Times New Roman" panose="02020603050405020304" pitchFamily="18" charset="0"/>
              </a:rPr>
              <a:t>15</a:t>
            </a:r>
            <a:endParaRPr lang="en-US" altLang="en-US" sz="1800" dirty="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defRPr/>
            </a:pPr>
            <a:r>
              <a:rPr lang="en-US" altLang="en-US" sz="1800" dirty="0">
                <a:latin typeface="Times New Roman" panose="02020603050405020304" pitchFamily="18" charset="0"/>
                <a:cs typeface="Times New Roman" panose="02020603050405020304" pitchFamily="18" charset="0"/>
              </a:rPr>
              <a:t>DP, MRR/MR questionnaires sent to states – (October/November</a:t>
            </a:r>
            <a:r>
              <a:rPr lang="en-US" altLang="en-US" sz="1800" dirty="0" smtClean="0">
                <a:latin typeface="Times New Roman" panose="02020603050405020304" pitchFamily="18" charset="0"/>
                <a:cs typeface="Times New Roman" panose="02020603050405020304" pitchFamily="18" charset="0"/>
              </a:rPr>
              <a:t>)</a:t>
            </a:r>
          </a:p>
          <a:p>
            <a:pPr lvl="1" eaLnBrk="1" hangingPunct="1">
              <a:spcBef>
                <a:spcPct val="0"/>
              </a:spcBef>
              <a:buFont typeface="Times New Roman" panose="02020603050405020304" pitchFamily="18" charset="0"/>
              <a:buChar char="̶"/>
              <a:defRPr/>
            </a:pPr>
            <a:endParaRPr lang="en-US" altLang="en-US" sz="18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2400" b="1" dirty="0" smtClean="0">
                <a:latin typeface="Times New Roman" panose="02020603050405020304" pitchFamily="18" charset="0"/>
                <a:cs typeface="Times New Roman" panose="02020603050405020304" pitchFamily="18" charset="0"/>
              </a:rPr>
              <a:t>November 2018</a:t>
            </a:r>
            <a:endParaRPr lang="en-US" altLang="en-US" sz="2400" b="1" dirty="0">
              <a:latin typeface="Times New Roman" panose="02020603050405020304" pitchFamily="18" charset="0"/>
              <a:cs typeface="Times New Roman" panose="02020603050405020304" pitchFamily="18" charset="0"/>
            </a:endParaRPr>
          </a:p>
          <a:p>
            <a:pPr lvl="1" eaLnBrk="1" hangingPunct="1">
              <a:spcBef>
                <a:spcPct val="0"/>
              </a:spcBef>
              <a:buFont typeface="Times New Roman" panose="02020603050405020304" pitchFamily="18" charset="0"/>
              <a:buChar char="̶"/>
            </a:pPr>
            <a:r>
              <a:rPr lang="en-US" altLang="en-US" sz="1800" dirty="0" smtClean="0">
                <a:latin typeface="Times New Roman" panose="02020603050405020304" pitchFamily="18" charset="0"/>
                <a:cs typeface="Times New Roman" panose="02020603050405020304" pitchFamily="18" charset="0"/>
              </a:rPr>
              <a:t>Details </a:t>
            </a:r>
            <a:r>
              <a:rPr lang="en-US" altLang="en-US" sz="1800" dirty="0">
                <a:latin typeface="Times New Roman" panose="02020603050405020304" pitchFamily="18" charset="0"/>
                <a:cs typeface="Times New Roman" panose="02020603050405020304" pitchFamily="18" charset="0"/>
              </a:rPr>
              <a:t>intake meetings begin November – January for routine PERM </a:t>
            </a:r>
            <a:r>
              <a:rPr lang="en-US" altLang="en-US" sz="1800" dirty="0" smtClean="0">
                <a:latin typeface="Times New Roman" panose="02020603050405020304" pitchFamily="18" charset="0"/>
                <a:cs typeface="Times New Roman" panose="02020603050405020304" pitchFamily="18" charset="0"/>
              </a:rPr>
              <a:t>states</a:t>
            </a:r>
            <a:endParaRPr lang="en-US" altLang="en-US" sz="18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43</a:t>
            </a:fld>
            <a:endParaRPr lang="en-US" dirty="0"/>
          </a:p>
        </p:txBody>
      </p:sp>
    </p:spTree>
    <p:extLst>
      <p:ext uri="{BB962C8B-B14F-4D97-AF65-F5344CB8AC3E}">
        <p14:creationId xmlns:p14="http://schemas.microsoft.com/office/powerpoint/2010/main" val="1181677654"/>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latin typeface="Times New Roman" panose="02020603050405020304" pitchFamily="18" charset="0"/>
                <a:cs typeface="Times New Roman" panose="02020603050405020304" pitchFamily="18" charset="0"/>
              </a:rPr>
              <a:t>Communication, Collaboration and Additional Resources</a:t>
            </a:r>
            <a:endParaRPr lang="en-US" altLang="en-US" sz="3600" dirty="0">
              <a:latin typeface="Times New Roman" panose="02020603050405020304" pitchFamily="18" charset="0"/>
              <a:cs typeface="Times New Roman" panose="02020603050405020304" pitchFamily="18" charset="0"/>
            </a:endParaRP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00200"/>
            <a:ext cx="8229600" cy="5257800"/>
          </a:xfrm>
        </p:spPr>
        <p:txBody>
          <a:bodyPr rtlCol="0">
            <a:normAutofit fontScale="92500" lnSpcReduction="10000"/>
          </a:bodyPr>
          <a:lstStyle/>
          <a:p>
            <a:pPr eaLnBrk="1" hangingPunct="1">
              <a:buFont typeface="Arial" charset="0"/>
              <a:buChar char="•"/>
              <a:defRPr/>
            </a:pPr>
            <a:r>
              <a:rPr lang="en-US" sz="2400" b="1" dirty="0">
                <a:latin typeface="Times New Roman" pitchFamily="18" charset="0"/>
                <a:cs typeface="Times New Roman" pitchFamily="18" charset="0"/>
              </a:rPr>
              <a:t>RY </a:t>
            </a:r>
            <a:r>
              <a:rPr lang="en-US" sz="2400" b="1" dirty="0" smtClean="0">
                <a:latin typeface="Times New Roman" pitchFamily="18" charset="0"/>
                <a:cs typeface="Times New Roman" pitchFamily="18" charset="0"/>
              </a:rPr>
              <a:t>2020 </a:t>
            </a:r>
            <a:r>
              <a:rPr lang="en-US" sz="2400" b="1" dirty="0">
                <a:latin typeface="Times New Roman" pitchFamily="18" charset="0"/>
                <a:cs typeface="Times New Roman" pitchFamily="18" charset="0"/>
              </a:rPr>
              <a:t>PERM Cycle </a:t>
            </a:r>
            <a:r>
              <a:rPr lang="en-US" sz="2400" b="1" dirty="0" smtClean="0">
                <a:latin typeface="Times New Roman" pitchFamily="18" charset="0"/>
                <a:cs typeface="Times New Roman" pitchFamily="18" charset="0"/>
              </a:rPr>
              <a:t>2 </a:t>
            </a:r>
            <a:r>
              <a:rPr lang="en-US" sz="2400" b="1" dirty="0">
                <a:latin typeface="Times New Roman" pitchFamily="18" charset="0"/>
                <a:cs typeface="Times New Roman" pitchFamily="18" charset="0"/>
              </a:rPr>
              <a:t>Calls</a:t>
            </a:r>
          </a:p>
          <a:p>
            <a:pPr marL="800100" lvl="1" indent="-342900" eaLnBrk="1" hangingPunct="1">
              <a:buFont typeface="Times New Roman" panose="02020603050405020304" pitchFamily="18" charset="0"/>
              <a:buChar char="̶"/>
              <a:defRPr/>
            </a:pPr>
            <a:r>
              <a:rPr lang="en-US" sz="2400" dirty="0">
                <a:latin typeface="Times New Roman" pitchFamily="18" charset="0"/>
                <a:cs typeface="Times New Roman" pitchFamily="18" charset="0"/>
              </a:rPr>
              <a:t>The cycle calls will </a:t>
            </a:r>
            <a:r>
              <a:rPr lang="en-US" sz="2400" dirty="0" smtClean="0">
                <a:latin typeface="Times New Roman" pitchFamily="18" charset="0"/>
                <a:cs typeface="Times New Roman" pitchFamily="18" charset="0"/>
              </a:rPr>
              <a:t>occur </a:t>
            </a:r>
            <a:r>
              <a:rPr lang="en-US" sz="2400" dirty="0">
                <a:latin typeface="Times New Roman" pitchFamily="18" charset="0"/>
                <a:cs typeface="Times New Roman" pitchFamily="18" charset="0"/>
              </a:rPr>
              <a:t>on the </a:t>
            </a:r>
            <a:r>
              <a:rPr lang="en-US" sz="2400" dirty="0" smtClean="0">
                <a:latin typeface="Times New Roman" pitchFamily="18" charset="0"/>
                <a:cs typeface="Times New Roman" pitchFamily="18" charset="0"/>
              </a:rPr>
              <a:t>third Thursday </a:t>
            </a:r>
            <a:r>
              <a:rPr lang="en-US" sz="2400" dirty="0">
                <a:latin typeface="Times New Roman" pitchFamily="18" charset="0"/>
                <a:cs typeface="Times New Roman" pitchFamily="18" charset="0"/>
              </a:rPr>
              <a:t>of each month from </a:t>
            </a:r>
            <a:r>
              <a:rPr lang="en-US" sz="2400" dirty="0" smtClean="0">
                <a:latin typeface="Times New Roman" pitchFamily="18" charset="0"/>
                <a:cs typeface="Times New Roman" pitchFamily="18" charset="0"/>
              </a:rPr>
              <a:t>2:00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3:00 </a:t>
            </a:r>
            <a:r>
              <a:rPr lang="en-US" sz="2400" dirty="0">
                <a:latin typeface="Times New Roman" pitchFamily="18" charset="0"/>
                <a:cs typeface="Times New Roman" pitchFamily="18" charset="0"/>
              </a:rPr>
              <a:t>pm Eastern Time</a:t>
            </a:r>
          </a:p>
          <a:p>
            <a:pPr marL="800100" lvl="1" indent="-342900" eaLnBrk="1" hangingPunct="1">
              <a:buFont typeface="Times New Roman" panose="02020603050405020304" pitchFamily="18" charset="0"/>
              <a:buChar char="̶"/>
              <a:defRPr/>
            </a:pPr>
            <a:r>
              <a:rPr lang="en-US" sz="2400" dirty="0" smtClean="0">
                <a:latin typeface="Times New Roman" pitchFamily="18" charset="0"/>
                <a:cs typeface="Times New Roman" pitchFamily="18" charset="0"/>
              </a:rPr>
              <a:t>First </a:t>
            </a:r>
            <a:r>
              <a:rPr lang="en-US" sz="2400" dirty="0">
                <a:latin typeface="Times New Roman" pitchFamily="18" charset="0"/>
                <a:cs typeface="Times New Roman" pitchFamily="18" charset="0"/>
              </a:rPr>
              <a:t>cycle call will be held on </a:t>
            </a:r>
            <a:r>
              <a:rPr lang="en-US" sz="2400" dirty="0" smtClean="0">
                <a:latin typeface="Times New Roman" pitchFamily="18" charset="0"/>
                <a:cs typeface="Times New Roman" pitchFamily="18" charset="0"/>
              </a:rPr>
              <a:t>July 19, 2018</a:t>
            </a:r>
            <a:endParaRPr lang="en-US" sz="2400" dirty="0">
              <a:latin typeface="Times New Roman" pitchFamily="18" charset="0"/>
              <a:cs typeface="Times New Roman" pitchFamily="18" charset="0"/>
            </a:endParaRPr>
          </a:p>
          <a:p>
            <a:pPr eaLnBrk="1" hangingPunct="1">
              <a:buFont typeface="Arial" charset="0"/>
              <a:buChar char="•"/>
              <a:defRPr/>
            </a:pPr>
            <a:endParaRPr lang="en-US" sz="2400" dirty="0">
              <a:solidFill>
                <a:srgbClr val="FF0000"/>
              </a:solidFill>
              <a:latin typeface="Times New Roman" pitchFamily="18" charset="0"/>
              <a:cs typeface="Times New Roman" pitchFamily="18" charset="0"/>
            </a:endParaRPr>
          </a:p>
          <a:p>
            <a:pPr eaLnBrk="1" hangingPunct="1">
              <a:buFont typeface="Arial" charset="0"/>
              <a:buChar char="•"/>
              <a:defRPr/>
            </a:pPr>
            <a:r>
              <a:rPr lang="en-US" sz="2400" b="1" dirty="0">
                <a:latin typeface="Times New Roman" pitchFamily="18" charset="0"/>
                <a:cs typeface="Times New Roman" pitchFamily="18" charset="0"/>
              </a:rPr>
              <a:t>PERM Technical Advisory Group (TAG)</a:t>
            </a:r>
          </a:p>
          <a:p>
            <a:pPr marL="800100" lvl="1" indent="-342900" eaLnBrk="1" hangingPunct="1">
              <a:buFont typeface="Times New Roman" panose="02020603050405020304" pitchFamily="18" charset="0"/>
              <a:buChar char="̶"/>
              <a:defRPr/>
            </a:pPr>
            <a:r>
              <a:rPr lang="en-US" sz="2400" dirty="0" smtClean="0">
                <a:latin typeface="Times New Roman" pitchFamily="18" charset="0"/>
                <a:cs typeface="Times New Roman" pitchFamily="18" charset="0"/>
              </a:rPr>
              <a:t>TAG </a:t>
            </a:r>
            <a:r>
              <a:rPr lang="en-US" sz="2400" dirty="0">
                <a:latin typeface="Times New Roman" pitchFamily="18" charset="0"/>
                <a:cs typeface="Times New Roman" pitchFamily="18" charset="0"/>
              </a:rPr>
              <a:t>calls as a forum to discuss PERM policy issues and recommendations to improve the program</a:t>
            </a:r>
          </a:p>
          <a:p>
            <a:pPr marL="800100" lvl="1" indent="-342900" eaLnBrk="1" hangingPunct="1">
              <a:buFont typeface="Times New Roman" panose="02020603050405020304" pitchFamily="18" charset="0"/>
              <a:buChar char="̶"/>
              <a:defRPr/>
            </a:pPr>
            <a:r>
              <a:rPr lang="en-US" sz="2400" dirty="0">
                <a:latin typeface="Times New Roman" pitchFamily="18" charset="0"/>
                <a:cs typeface="Times New Roman" pitchFamily="18" charset="0"/>
              </a:rPr>
              <a:t>Regional TAG reps</a:t>
            </a:r>
          </a:p>
          <a:p>
            <a:pPr lvl="1" eaLnBrk="1" hangingPunct="1">
              <a:buFont typeface="Arial" charset="0"/>
              <a:buChar char="•"/>
              <a:defRPr/>
            </a:pPr>
            <a:endParaRPr lang="en-US" sz="2400" dirty="0">
              <a:latin typeface="Times New Roman" pitchFamily="18" charset="0"/>
              <a:cs typeface="Times New Roman" pitchFamily="18" charset="0"/>
            </a:endParaRPr>
          </a:p>
          <a:p>
            <a:pPr eaLnBrk="1" hangingPunct="1">
              <a:buFont typeface="Arial" charset="0"/>
              <a:buChar char="•"/>
              <a:defRPr/>
            </a:pPr>
            <a:r>
              <a:rPr lang="en-US" sz="2400" b="1" dirty="0">
                <a:latin typeface="Times New Roman" pitchFamily="18" charset="0"/>
                <a:cs typeface="Times New Roman" pitchFamily="18" charset="0"/>
              </a:rPr>
              <a:t>CMS PERM Website</a:t>
            </a:r>
          </a:p>
          <a:p>
            <a:pPr marL="800100" lvl="1" indent="-342900" eaLnBrk="1" hangingPunct="1">
              <a:buFont typeface="Times New Roman" panose="02020603050405020304" pitchFamily="18" charset="0"/>
              <a:buChar char="̶"/>
              <a:defRPr/>
            </a:pPr>
            <a:r>
              <a:rPr lang="en-US" sz="2400" dirty="0" smtClean="0">
                <a:latin typeface="Times New Roman" pitchFamily="18" charset="0"/>
                <a:cs typeface="Times New Roman" pitchFamily="18" charset="0"/>
                <a:hlinkClick r:id="rId3"/>
              </a:rPr>
              <a:t>www.cms.gov/PERM</a:t>
            </a:r>
            <a:endParaRPr lang="en-US" sz="2400" dirty="0" smtClean="0">
              <a:latin typeface="Times New Roman" pitchFamily="18" charset="0"/>
              <a:cs typeface="Times New Roman" pitchFamily="18" charset="0"/>
            </a:endParaRPr>
          </a:p>
          <a:p>
            <a:pPr marL="800100" lvl="1" indent="-342900" eaLnBrk="1" hangingPunct="1">
              <a:buFont typeface="Times New Roman" panose="02020603050405020304" pitchFamily="18" charset="0"/>
              <a:buChar char="̶"/>
              <a:defRPr/>
            </a:pPr>
            <a:r>
              <a:rPr lang="en-US" sz="2400" dirty="0" smtClean="0">
                <a:latin typeface="Times New Roman" pitchFamily="18" charset="0"/>
                <a:cs typeface="Times New Roman" pitchFamily="18" charset="0"/>
              </a:rPr>
              <a:t>PERM Manual</a:t>
            </a:r>
          </a:p>
          <a:p>
            <a:pPr marL="800100" lvl="1" indent="-342900" eaLnBrk="1" hangingPunct="1">
              <a:buFont typeface="Times New Roman" panose="02020603050405020304" pitchFamily="18" charset="0"/>
              <a:buChar char="̶"/>
              <a:defRPr/>
            </a:pPr>
            <a:r>
              <a:rPr lang="en-US" sz="2400" dirty="0" smtClean="0">
                <a:latin typeface="Times New Roman" pitchFamily="18" charset="0"/>
                <a:cs typeface="Times New Roman" pitchFamily="18" charset="0"/>
              </a:rPr>
              <a:t>PERM Standard Operating Procedures (SOP) for states</a:t>
            </a:r>
            <a:endParaRPr lang="en-US" sz="2400" dirty="0">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44</a:t>
            </a:fld>
            <a:endParaRPr lang="en-US" dirty="0"/>
          </a:p>
        </p:txBody>
      </p:sp>
    </p:spTree>
    <p:extLst>
      <p:ext uri="{BB962C8B-B14F-4D97-AF65-F5344CB8AC3E}">
        <p14:creationId xmlns:p14="http://schemas.microsoft.com/office/powerpoint/2010/main" val="716226907"/>
      </p:ext>
    </p:extLst>
  </p:cSld>
  <p:clrMapOvr>
    <a:masterClrMapping/>
  </p:clrMapOvr>
  <p:transition spd="med">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solidFill>
                  <a:prstClr val="black"/>
                </a:solidFill>
                <a:latin typeface="Arial" pitchFamily="34" charset="0"/>
                <a:cs typeface="Arial" pitchFamily="34" charset="0"/>
              </a:rPr>
              <a:t>PERM State </a:t>
            </a:r>
            <a:r>
              <a:rPr lang="en-US" sz="3200" dirty="0">
                <a:solidFill>
                  <a:prstClr val="black"/>
                </a:solidFill>
                <a:latin typeface="Arial" pitchFamily="34" charset="0"/>
                <a:cs typeface="Arial" pitchFamily="34" charset="0"/>
              </a:rPr>
              <a:t>CAP Liaison </a:t>
            </a:r>
            <a:r>
              <a:rPr lang="en-US" sz="3200" dirty="0" smtClean="0">
                <a:solidFill>
                  <a:prstClr val="black"/>
                </a:solidFill>
                <a:latin typeface="Arial" pitchFamily="34" charset="0"/>
                <a:cs typeface="Arial" pitchFamily="34" charset="0"/>
              </a:rPr>
              <a:t/>
            </a:r>
            <a:br>
              <a:rPr lang="en-US" sz="3200" dirty="0" smtClean="0">
                <a:solidFill>
                  <a:prstClr val="black"/>
                </a:solidFill>
                <a:latin typeface="Arial" pitchFamily="34" charset="0"/>
                <a:cs typeface="Arial" pitchFamily="34" charset="0"/>
              </a:rPr>
            </a:br>
            <a:r>
              <a:rPr lang="en-US" sz="3200" dirty="0" smtClean="0">
                <a:solidFill>
                  <a:prstClr val="black"/>
                </a:solidFill>
                <a:latin typeface="Arial" pitchFamily="34" charset="0"/>
                <a:cs typeface="Arial" pitchFamily="34" charset="0"/>
              </a:rPr>
              <a:t>Contact </a:t>
            </a:r>
            <a:r>
              <a:rPr lang="en-US" sz="3200" dirty="0">
                <a:solidFill>
                  <a:prstClr val="black"/>
                </a:solidFill>
                <a:latin typeface="Arial" pitchFamily="34" charset="0"/>
                <a:cs typeface="Arial" pitchFamily="34" charset="0"/>
              </a:rPr>
              <a:t>Information</a:t>
            </a:r>
            <a:endParaRPr lang="en-US" sz="3600" dirty="0">
              <a:latin typeface="Arial" pitchFamily="34" charset="0"/>
              <a:cs typeface="Arial" pitchFamily="34" charset="0"/>
            </a:endParaRPr>
          </a:p>
        </p:txBody>
      </p:sp>
      <p:sp>
        <p:nvSpPr>
          <p:cNvPr id="4" name="Slide Number Placeholder 3"/>
          <p:cNvSpPr>
            <a:spLocks noGrp="1"/>
          </p:cNvSpPr>
          <p:nvPr>
            <p:ph type="sldNum" sz="quarter" idx="4294967295"/>
          </p:nvPr>
        </p:nvSpPr>
        <p:spPr>
          <a:xfrm>
            <a:off x="7772400" y="6324600"/>
            <a:ext cx="990600" cy="365125"/>
          </a:xfrm>
          <a:prstGeom prst="rect">
            <a:avLst/>
          </a:prstGeom>
        </p:spPr>
        <p:txBody>
          <a:bodyPr/>
          <a:lstStyle/>
          <a:p>
            <a:pPr>
              <a:defRPr/>
            </a:pPr>
            <a:fld id="{DA81FE94-493A-4591-B0B1-3AD7310959E7}" type="slidenum">
              <a:rPr lang="en-US" smtClean="0"/>
              <a:pPr>
                <a:defRPr/>
              </a:pPr>
              <a:t>45</a:t>
            </a:fld>
            <a:endParaRPr lang="en-US" dirty="0"/>
          </a:p>
        </p:txBody>
      </p:sp>
      <p:graphicFrame>
        <p:nvGraphicFramePr>
          <p:cNvPr id="7" name="Content Placeholder 6" descr="This chart shows the cycle 2 states as well as the PERM state liaisons." title="Cycle 2 States and CMS PERM Cap State Liaison"/>
          <p:cNvGraphicFramePr>
            <a:graphicFrameLocks noGrp="1"/>
          </p:cNvGraphicFramePr>
          <p:nvPr>
            <p:ph idx="1"/>
            <p:extLst>
              <p:ext uri="{D42A27DB-BD31-4B8C-83A1-F6EECF244321}">
                <p14:modId xmlns:p14="http://schemas.microsoft.com/office/powerpoint/2010/main" val="4237034851"/>
              </p:ext>
            </p:extLst>
          </p:nvPr>
        </p:nvGraphicFramePr>
        <p:xfrm>
          <a:off x="76200" y="1614480"/>
          <a:ext cx="8991600" cy="4740600"/>
        </p:xfrm>
        <a:graphic>
          <a:graphicData uri="http://schemas.openxmlformats.org/drawingml/2006/table">
            <a:tbl>
              <a:tblPr firstRow="1" bandRow="1">
                <a:tableStyleId>{5C22544A-7EE6-4342-B048-85BDC9FD1C3A}</a:tableStyleId>
              </a:tblPr>
              <a:tblGrid>
                <a:gridCol w="4382461">
                  <a:extLst>
                    <a:ext uri="{9D8B030D-6E8A-4147-A177-3AD203B41FA5}">
                      <a16:colId xmlns:a16="http://schemas.microsoft.com/office/drawing/2014/main" val="20000"/>
                    </a:ext>
                  </a:extLst>
                </a:gridCol>
                <a:gridCol w="4609139">
                  <a:extLst>
                    <a:ext uri="{9D8B030D-6E8A-4147-A177-3AD203B41FA5}">
                      <a16:colId xmlns:a16="http://schemas.microsoft.com/office/drawing/2014/main" val="20001"/>
                    </a:ext>
                  </a:extLst>
                </a:gridCol>
              </a:tblGrid>
              <a:tr h="533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Cycle 2 States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mn-lt"/>
                          <a:ea typeface="+mn-ea"/>
                          <a:cs typeface="+mn-cs"/>
                        </a:rPr>
                        <a:t>CMS PERM CAP State Liaison</a:t>
                      </a:r>
                    </a:p>
                    <a:p>
                      <a:endParaRPr lang="en-US" dirty="0"/>
                    </a:p>
                  </a:txBody>
                  <a:tcPr/>
                </a:tc>
                <a:extLst>
                  <a:ext uri="{0D108BD9-81ED-4DB2-BD59-A6C34878D82A}">
                    <a16:rowId xmlns:a16="http://schemas.microsoft.com/office/drawing/2014/main" val="10000"/>
                  </a:ext>
                </a:extLst>
              </a:tr>
              <a:tr h="561642">
                <a:tc>
                  <a:txBody>
                    <a:bodyPr/>
                    <a:lstStyle/>
                    <a:p>
                      <a:r>
                        <a:rPr lang="en-US" sz="1600" dirty="0" smtClean="0"/>
                        <a:t>Alabama</a:t>
                      </a:r>
                      <a:endParaRPr lang="en-US" sz="1600" dirty="0"/>
                    </a:p>
                  </a:txBody>
                  <a:tcPr/>
                </a:tc>
                <a:tc>
                  <a:txBody>
                    <a:bodyPr/>
                    <a:lstStyle/>
                    <a:p>
                      <a:r>
                        <a:rPr lang="en-US" sz="1600" dirty="0" smtClean="0"/>
                        <a:t>Kamini Patel </a:t>
                      </a:r>
                      <a:r>
                        <a:rPr lang="en-US" sz="1600" dirty="0" smtClean="0">
                          <a:hlinkClick r:id="rId3"/>
                        </a:rPr>
                        <a:t>Kamini.Patel@cms.hhs.gov</a:t>
                      </a:r>
                      <a:r>
                        <a:rPr lang="en-US" sz="1600" dirty="0" smtClean="0"/>
                        <a:t> </a:t>
                      </a:r>
                    </a:p>
                    <a:p>
                      <a:r>
                        <a:rPr lang="en-US" sz="1600" dirty="0" smtClean="0"/>
                        <a:t>410-786-1133</a:t>
                      </a:r>
                    </a:p>
                  </a:txBody>
                  <a:tcPr/>
                </a:tc>
                <a:extLst>
                  <a:ext uri="{0D108BD9-81ED-4DB2-BD59-A6C34878D82A}">
                    <a16:rowId xmlns:a16="http://schemas.microsoft.com/office/drawing/2014/main" val="10001"/>
                  </a:ext>
                </a:extLst>
              </a:tr>
              <a:tr h="561642">
                <a:tc>
                  <a:txBody>
                    <a:bodyPr/>
                    <a:lstStyle/>
                    <a:p>
                      <a:r>
                        <a:rPr lang="en-US" sz="1600" dirty="0" smtClean="0"/>
                        <a:t>California</a:t>
                      </a:r>
                      <a:r>
                        <a:rPr lang="en-US" sz="1600" baseline="0" dirty="0" smtClean="0"/>
                        <a:t>, North Carolina, South Carolina, Tennessee, Utah</a:t>
                      </a:r>
                      <a:endParaRPr lang="en-US" sz="1600" dirty="0"/>
                    </a:p>
                  </a:txBody>
                  <a:tcPr/>
                </a:tc>
                <a:tc>
                  <a:txBody>
                    <a:bodyPr/>
                    <a:lstStyle/>
                    <a:p>
                      <a:r>
                        <a:rPr lang="en-US" sz="1600" dirty="0" smtClean="0"/>
                        <a:t>Tracy Smith </a:t>
                      </a:r>
                      <a:r>
                        <a:rPr lang="en-US" sz="1600" dirty="0" smtClean="0">
                          <a:hlinkClick r:id="rId4"/>
                        </a:rPr>
                        <a:t>Tracy.Smith@cms.hhs.gov</a:t>
                      </a:r>
                      <a:r>
                        <a:rPr lang="en-US" sz="1600" dirty="0" smtClean="0"/>
                        <a:t> </a:t>
                      </a:r>
                    </a:p>
                    <a:p>
                      <a:r>
                        <a:rPr lang="en-US" sz="1600" dirty="0" smtClean="0"/>
                        <a:t>410-786-8418</a:t>
                      </a:r>
                    </a:p>
                  </a:txBody>
                  <a:tcPr/>
                </a:tc>
                <a:extLst>
                  <a:ext uri="{0D108BD9-81ED-4DB2-BD59-A6C34878D82A}">
                    <a16:rowId xmlns:a16="http://schemas.microsoft.com/office/drawing/2014/main" val="10002"/>
                  </a:ext>
                </a:extLst>
              </a:tr>
              <a:tr h="561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Colorado</a:t>
                      </a:r>
                      <a:r>
                        <a:rPr lang="en-US" sz="1600" baseline="0" dirty="0" smtClean="0"/>
                        <a:t>, Georgia, Maryland, Vermont</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Tasha Trusty </a:t>
                      </a:r>
                      <a:r>
                        <a:rPr lang="en-US" sz="1600" dirty="0" smtClean="0">
                          <a:hlinkClick r:id="rId5"/>
                        </a:rPr>
                        <a:t>Tasha.Trusty@cms.hhs.gov</a:t>
                      </a:r>
                      <a:r>
                        <a:rPr lang="en-US" sz="16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410-786-8032</a:t>
                      </a:r>
                    </a:p>
                  </a:txBody>
                  <a:tcPr/>
                </a:tc>
                <a:extLst>
                  <a:ext uri="{0D108BD9-81ED-4DB2-BD59-A6C34878D82A}">
                    <a16:rowId xmlns:a16="http://schemas.microsoft.com/office/drawing/2014/main" val="10003"/>
                  </a:ext>
                </a:extLst>
              </a:tr>
              <a:tr h="561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Kentucky, New Hampshire</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Nick Bonomo </a:t>
                      </a:r>
                      <a:r>
                        <a:rPr lang="en-US" sz="1600" dirty="0" smtClean="0">
                          <a:hlinkClick r:id="rId6"/>
                        </a:rPr>
                        <a:t>Nicholas.Bonomo@cms.hhs.gov</a:t>
                      </a:r>
                      <a:r>
                        <a:rPr lang="en-US" sz="16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410-786-8942</a:t>
                      </a:r>
                    </a:p>
                  </a:txBody>
                  <a:tcPr/>
                </a:tc>
                <a:extLst>
                  <a:ext uri="{0D108BD9-81ED-4DB2-BD59-A6C34878D82A}">
                    <a16:rowId xmlns:a16="http://schemas.microsoft.com/office/drawing/2014/main" val="10004"/>
                  </a:ext>
                </a:extLst>
              </a:tr>
              <a:tr h="594680">
                <a:tc>
                  <a:txBody>
                    <a:bodyPr/>
                    <a:lstStyle/>
                    <a:p>
                      <a:r>
                        <a:rPr lang="en-US" sz="1600" dirty="0" smtClean="0"/>
                        <a:t>Massachusetts</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Wendy Chesser </a:t>
                      </a:r>
                      <a:r>
                        <a:rPr kumimoji="0" lang="en-US" sz="1600" b="0" i="0" u="none" strike="noStrike" kern="1200" cap="none" spc="0" normalizeH="0" baseline="0" noProof="0" dirty="0" smtClean="0">
                          <a:ln>
                            <a:noFill/>
                          </a:ln>
                          <a:solidFill>
                            <a:prstClr val="black"/>
                          </a:solidFill>
                          <a:effectLst/>
                          <a:uLnTx/>
                          <a:uFillTx/>
                          <a:latin typeface="+mn-lt"/>
                          <a:hlinkClick r:id="rId6"/>
                        </a:rPr>
                        <a:t>Wendy.Chesser@cms.hhs.gov</a:t>
                      </a:r>
                      <a:endParaRPr kumimoji="0" lang="en-US" sz="16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rPr>
                        <a:t>410-786-8519</a:t>
                      </a:r>
                      <a:endParaRPr lang="en-US" sz="1600" dirty="0"/>
                    </a:p>
                  </a:txBody>
                  <a:tcPr/>
                </a:tc>
                <a:extLst>
                  <a:ext uri="{0D108BD9-81ED-4DB2-BD59-A6C34878D82A}">
                    <a16:rowId xmlns:a16="http://schemas.microsoft.com/office/drawing/2014/main" val="10005"/>
                  </a:ext>
                </a:extLst>
              </a:tr>
              <a:tr h="594680">
                <a:tc>
                  <a:txBody>
                    <a:bodyPr/>
                    <a:lstStyle/>
                    <a:p>
                      <a:r>
                        <a:rPr lang="en-US" sz="1600" baseline="0" dirty="0" smtClean="0"/>
                        <a:t>Nebraska, Rhode Island</a:t>
                      </a:r>
                    </a:p>
                  </a:txBody>
                  <a:tcPr/>
                </a:tc>
                <a:tc>
                  <a:txBody>
                    <a:bodyPr/>
                    <a:lstStyle/>
                    <a:p>
                      <a:r>
                        <a:rPr lang="en-US" sz="1600" baseline="0" dirty="0" smtClean="0"/>
                        <a:t>Daniel Kochenour </a:t>
                      </a:r>
                      <a:r>
                        <a:rPr kumimoji="0" lang="en-US" sz="1600" b="0" i="0" u="none" strike="noStrike" kern="1200" cap="none" spc="0" normalizeH="0" baseline="0" noProof="0" dirty="0" smtClean="0">
                          <a:ln>
                            <a:noFill/>
                          </a:ln>
                          <a:solidFill>
                            <a:prstClr val="black"/>
                          </a:solidFill>
                          <a:effectLst/>
                          <a:uLnTx/>
                          <a:uFillTx/>
                          <a:latin typeface="+mn-lt"/>
                          <a:ea typeface="+mn-ea"/>
                          <a:cs typeface="+mn-cs"/>
                          <a:hlinkClick r:id="rId7"/>
                        </a:rPr>
                        <a:t>Danielle.Kochenour@cms.hhs.gov</a:t>
                      </a:r>
                      <a:endParaRPr lang="en-US" sz="1600" u="sng" dirty="0" smtClean="0"/>
                    </a:p>
                    <a:p>
                      <a:r>
                        <a:rPr lang="en-US" sz="1600" dirty="0" smtClean="0"/>
                        <a:t>410-786-2999</a:t>
                      </a:r>
                      <a:endParaRPr lang="en-US" sz="1600" dirty="0"/>
                    </a:p>
                  </a:txBody>
                  <a:tcPr/>
                </a:tc>
                <a:extLst>
                  <a:ext uri="{0D108BD9-81ED-4DB2-BD59-A6C34878D82A}">
                    <a16:rowId xmlns:a16="http://schemas.microsoft.com/office/drawing/2014/main" val="10006"/>
                  </a:ext>
                </a:extLst>
              </a:tr>
              <a:tr h="594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New</a:t>
                      </a:r>
                      <a:r>
                        <a:rPr lang="en-US" sz="1600" baseline="0" dirty="0" smtClean="0"/>
                        <a:t> Jersey, West Virginia</a:t>
                      </a:r>
                      <a:endParaRPr lang="en-US" sz="16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rPr>
                        <a:t>Miranda Gregory </a:t>
                      </a:r>
                      <a:r>
                        <a:rPr kumimoji="0" lang="en-US" sz="1600" b="0" i="0" u="none" strike="noStrike" kern="1200" cap="none" spc="0" normalizeH="0" baseline="0" noProof="0" dirty="0" smtClean="0">
                          <a:ln>
                            <a:noFill/>
                          </a:ln>
                          <a:solidFill>
                            <a:prstClr val="black"/>
                          </a:solidFill>
                          <a:effectLst/>
                          <a:uLnTx/>
                          <a:uFillTx/>
                          <a:latin typeface="+mn-lt"/>
                          <a:hlinkClick r:id="rId8"/>
                        </a:rPr>
                        <a:t>Miranda.Gregory@cms.hhs.gov</a:t>
                      </a:r>
                      <a:endParaRPr kumimoji="0" lang="en-US" sz="16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mn-lt"/>
                        </a:rPr>
                        <a:t>410-786-4316</a:t>
                      </a:r>
                      <a:endParaRPr kumimoji="0" lang="en-US" sz="1600" b="0" i="0" u="none" strike="noStrike" kern="1200" cap="none" spc="0" normalizeH="0" baseline="0" noProof="0" dirty="0">
                        <a:ln>
                          <a:noFill/>
                        </a:ln>
                        <a:solidFill>
                          <a:prstClr val="black"/>
                        </a:solidFill>
                        <a:effectLst/>
                        <a:uLnTx/>
                        <a:uFillTx/>
                        <a:latin typeface="+mn-lt"/>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55102496"/>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tLang="en-US" dirty="0"/>
              <a:t>SC Contact Information</a:t>
            </a:r>
          </a:p>
        </p:txBody>
      </p:sp>
      <p:sp>
        <p:nvSpPr>
          <p:cNvPr id="93187" name="Rectangle 4"/>
          <p:cNvSpPr>
            <a:spLocks noChangeArrowheads="1"/>
          </p:cNvSpPr>
          <p:nvPr/>
        </p:nvSpPr>
        <p:spPr bwMode="auto">
          <a:xfrm>
            <a:off x="228600" y="1752600"/>
            <a:ext cx="862965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en-US" altLang="en-US" sz="1800" dirty="0" smtClean="0">
              <a:solidFill>
                <a:srgbClr val="000000"/>
              </a:solidFill>
              <a:latin typeface="Myriad Pro"/>
            </a:endParaRPr>
          </a:p>
          <a:p>
            <a:pPr algn="ctr" eaLnBrk="1" hangingPunct="1">
              <a:lnSpc>
                <a:spcPct val="90000"/>
              </a:lnSpc>
              <a:spcBef>
                <a:spcPct val="0"/>
              </a:spcBef>
              <a:buFontTx/>
              <a:buNone/>
            </a:pPr>
            <a:endParaRPr lang="en-US" altLang="en-US" sz="1800" dirty="0">
              <a:solidFill>
                <a:srgbClr val="000000"/>
              </a:solidFill>
              <a:latin typeface="Myriad Pro"/>
            </a:endParaRPr>
          </a:p>
          <a:p>
            <a:pPr algn="ctr" eaLnBrk="1" hangingPunct="1">
              <a:lnSpc>
                <a:spcPct val="90000"/>
              </a:lnSpc>
              <a:spcBef>
                <a:spcPct val="0"/>
              </a:spcBef>
              <a:buFontTx/>
              <a:buNone/>
            </a:pPr>
            <a:endParaRPr lang="en-US" altLang="en-US" sz="2400" dirty="0" smtClean="0">
              <a:solidFill>
                <a:srgbClr val="000000"/>
              </a:solidFill>
              <a:latin typeface="Myriad Pro"/>
            </a:endParaRPr>
          </a:p>
          <a:p>
            <a:pPr algn="ctr" eaLnBrk="1" hangingPunct="1">
              <a:lnSpc>
                <a:spcPct val="90000"/>
              </a:lnSpc>
              <a:spcBef>
                <a:spcPct val="0"/>
              </a:spcBef>
              <a:buFontTx/>
              <a:buNone/>
            </a:pPr>
            <a:r>
              <a:rPr lang="en-US" altLang="en-US" sz="2400" dirty="0" smtClean="0">
                <a:solidFill>
                  <a:srgbClr val="000000"/>
                </a:solidFill>
                <a:latin typeface="Myriad Pro"/>
              </a:rPr>
              <a:t>The </a:t>
            </a:r>
            <a:r>
              <a:rPr lang="en-US" altLang="en-US" sz="2400" dirty="0">
                <a:solidFill>
                  <a:srgbClr val="000000"/>
                </a:solidFill>
                <a:latin typeface="Myriad Pro"/>
              </a:rPr>
              <a:t>Lewin Group </a:t>
            </a:r>
          </a:p>
          <a:p>
            <a:pPr algn="ctr" eaLnBrk="1" hangingPunct="1">
              <a:lnSpc>
                <a:spcPct val="90000"/>
              </a:lnSpc>
              <a:spcBef>
                <a:spcPct val="0"/>
              </a:spcBef>
              <a:buFontTx/>
              <a:buNone/>
            </a:pPr>
            <a:r>
              <a:rPr lang="en-US" altLang="en-US" sz="2400" dirty="0">
                <a:solidFill>
                  <a:srgbClr val="000000"/>
                </a:solidFill>
                <a:latin typeface="Myriad Pro"/>
              </a:rPr>
              <a:t>PERM Statistical Contractor</a:t>
            </a:r>
          </a:p>
          <a:p>
            <a:pPr algn="ctr" eaLnBrk="1" hangingPunct="1">
              <a:lnSpc>
                <a:spcPct val="90000"/>
              </a:lnSpc>
              <a:spcBef>
                <a:spcPct val="0"/>
              </a:spcBef>
              <a:buFontTx/>
              <a:buNone/>
            </a:pPr>
            <a:r>
              <a:rPr lang="en-US" altLang="en-US" sz="2400" dirty="0">
                <a:solidFill>
                  <a:srgbClr val="000000"/>
                </a:solidFill>
                <a:latin typeface="Myriad Pro"/>
              </a:rPr>
              <a:t>3130 Fairview Park Drive, Suite 500</a:t>
            </a:r>
          </a:p>
          <a:p>
            <a:pPr algn="ctr" eaLnBrk="1" hangingPunct="1">
              <a:lnSpc>
                <a:spcPct val="90000"/>
              </a:lnSpc>
              <a:spcBef>
                <a:spcPct val="0"/>
              </a:spcBef>
              <a:buFontTx/>
              <a:buNone/>
            </a:pPr>
            <a:r>
              <a:rPr lang="en-US" altLang="en-US" sz="2400" dirty="0">
                <a:solidFill>
                  <a:srgbClr val="000000"/>
                </a:solidFill>
                <a:latin typeface="Myriad Pro"/>
              </a:rPr>
              <a:t>Falls Church, VA 22042</a:t>
            </a:r>
          </a:p>
          <a:p>
            <a:pPr algn="ctr" eaLnBrk="1" hangingPunct="1">
              <a:lnSpc>
                <a:spcPct val="90000"/>
              </a:lnSpc>
              <a:spcBef>
                <a:spcPct val="0"/>
              </a:spcBef>
              <a:buFontTx/>
              <a:buNone/>
            </a:pPr>
            <a:r>
              <a:rPr lang="en-US" altLang="en-US" sz="2400" dirty="0">
                <a:solidFill>
                  <a:srgbClr val="000000"/>
                </a:solidFill>
                <a:latin typeface="Myriad Pro"/>
              </a:rPr>
              <a:t>703-269-5500</a:t>
            </a:r>
          </a:p>
          <a:p>
            <a:pPr algn="ctr" eaLnBrk="1" hangingPunct="1">
              <a:lnSpc>
                <a:spcPct val="90000"/>
              </a:lnSpc>
              <a:spcBef>
                <a:spcPct val="0"/>
              </a:spcBef>
              <a:buFontTx/>
              <a:buNone/>
            </a:pPr>
            <a:endParaRPr lang="en-US" altLang="en-US" sz="2400" dirty="0">
              <a:solidFill>
                <a:srgbClr val="000000"/>
              </a:solidFill>
              <a:latin typeface="Myriad Pro"/>
            </a:endParaRPr>
          </a:p>
          <a:p>
            <a:pPr algn="ctr" eaLnBrk="1" hangingPunct="1">
              <a:lnSpc>
                <a:spcPct val="90000"/>
              </a:lnSpc>
              <a:spcBef>
                <a:spcPct val="0"/>
              </a:spcBef>
              <a:buFontTx/>
              <a:buNone/>
            </a:pPr>
            <a:r>
              <a:rPr lang="en-US" altLang="en-US" sz="2400" dirty="0">
                <a:solidFill>
                  <a:srgbClr val="000000"/>
                </a:solidFill>
                <a:latin typeface="Myriad Pro"/>
              </a:rPr>
              <a:t>All PERM correspondence should be directed to our central PERM inbox</a:t>
            </a:r>
          </a:p>
          <a:p>
            <a:pPr eaLnBrk="1" hangingPunct="1">
              <a:lnSpc>
                <a:spcPct val="90000"/>
              </a:lnSpc>
              <a:spcBef>
                <a:spcPct val="0"/>
              </a:spcBef>
              <a:buFontTx/>
              <a:buNone/>
            </a:pPr>
            <a:endParaRPr lang="en-US" altLang="en-US" sz="2400" dirty="0">
              <a:solidFill>
                <a:srgbClr val="000000"/>
              </a:solidFill>
              <a:latin typeface="Myriad Pro"/>
            </a:endParaRPr>
          </a:p>
          <a:p>
            <a:pPr algn="ctr" eaLnBrk="1" hangingPunct="1">
              <a:lnSpc>
                <a:spcPct val="90000"/>
              </a:lnSpc>
              <a:spcBef>
                <a:spcPct val="0"/>
              </a:spcBef>
              <a:buFontTx/>
              <a:buNone/>
            </a:pPr>
            <a:r>
              <a:rPr lang="en-US" altLang="en-US" sz="2400" dirty="0" smtClean="0">
                <a:solidFill>
                  <a:srgbClr val="000000"/>
                </a:solidFill>
                <a:latin typeface="Myriad Pro"/>
              </a:rPr>
              <a:t>PERMSC.2020@lewin.com</a:t>
            </a:r>
          </a:p>
          <a:p>
            <a:pPr algn="ctr" eaLnBrk="1" hangingPunct="1">
              <a:lnSpc>
                <a:spcPct val="90000"/>
              </a:lnSpc>
              <a:spcBef>
                <a:spcPct val="0"/>
              </a:spcBef>
              <a:buFontTx/>
              <a:buNone/>
            </a:pPr>
            <a:endParaRPr lang="en-US" altLang="en-US" sz="1800" dirty="0">
              <a:solidFill>
                <a:srgbClr val="000000"/>
              </a:solidFill>
              <a:latin typeface="Myriad Pro"/>
            </a:endParaRPr>
          </a:p>
          <a:p>
            <a:pPr algn="ctr" eaLnBrk="1" hangingPunct="1">
              <a:lnSpc>
                <a:spcPct val="90000"/>
              </a:lnSpc>
              <a:spcBef>
                <a:spcPct val="0"/>
              </a:spcBef>
              <a:buFontTx/>
              <a:buNone/>
            </a:pPr>
            <a:endParaRPr lang="en-US" altLang="en-US" sz="1800" dirty="0" smtClean="0">
              <a:solidFill>
                <a:srgbClr val="000000"/>
              </a:solidFill>
              <a:latin typeface="Myriad Pro"/>
            </a:endParaRPr>
          </a:p>
          <a:p>
            <a:pPr algn="ctr" eaLnBrk="1" hangingPunct="1">
              <a:lnSpc>
                <a:spcPct val="90000"/>
              </a:lnSpc>
              <a:spcBef>
                <a:spcPct val="0"/>
              </a:spcBef>
              <a:buFontTx/>
              <a:buNone/>
            </a:pPr>
            <a:endParaRPr lang="en-US" altLang="en-US" sz="1800" dirty="0">
              <a:solidFill>
                <a:srgbClr val="000000"/>
              </a:solidFill>
              <a:latin typeface="Myriad Pro"/>
            </a:endParaRPr>
          </a:p>
          <a:p>
            <a:pPr algn="ctr" eaLnBrk="1" hangingPunct="1">
              <a:lnSpc>
                <a:spcPct val="90000"/>
              </a:lnSpc>
              <a:spcBef>
                <a:spcPct val="0"/>
              </a:spcBef>
              <a:buFontTx/>
              <a:buNone/>
            </a:pPr>
            <a:endParaRPr lang="en-US" altLang="en-US" sz="1800" dirty="0">
              <a:solidFill>
                <a:srgbClr val="000000"/>
              </a:solidFill>
              <a:latin typeface="Myriad Pro"/>
            </a:endParaRPr>
          </a:p>
        </p:txBody>
      </p:sp>
      <p:sp>
        <p:nvSpPr>
          <p:cNvPr id="6" name="Slide Number Placeholder 1">
            <a:extLst/>
          </p:cNvPr>
          <p:cNvSpPr>
            <a:spLocks noGrp="1"/>
          </p:cNvSpPr>
          <p:nvPr>
            <p:ph type="sldNum" sz="quarter" idx="10"/>
          </p:nvPr>
        </p:nvSpPr>
        <p:spPr>
          <a:xfrm>
            <a:off x="6553200" y="6356350"/>
            <a:ext cx="2133600" cy="365125"/>
          </a:xfrm>
        </p:spPr>
        <p:txBody>
          <a:bodyPr/>
          <a:lstStyle/>
          <a:p>
            <a:pPr algn="r">
              <a:defRPr/>
            </a:pPr>
            <a:fld id="{C81D5F30-B354-443E-B349-EFFFDF582B7A}" type="slidenum">
              <a:rPr lang="en-US"/>
              <a:pPr algn="r">
                <a:defRPr/>
              </a:pPr>
              <a:t>46</a:t>
            </a:fld>
            <a:endParaRPr lang="en-US" dirty="0"/>
          </a:p>
        </p:txBody>
      </p:sp>
    </p:spTree>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2"/>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smtClean="0"/>
              <a:t>RC Contact Information</a:t>
            </a:r>
            <a:endParaRPr lang="en-US" altLang="en-US" sz="3600" dirty="0">
              <a:cs typeface="Times New Roman" panose="02020603050405020304" pitchFamily="18" charset="0"/>
            </a:endParaRPr>
          </a:p>
        </p:txBody>
      </p:sp>
      <p:sp>
        <p:nvSpPr>
          <p:cNvPr id="8" name="Slide Number Placeholder 1">
            <a:extLst/>
          </p:cNvPr>
          <p:cNvSpPr>
            <a:spLocks noGrp="1"/>
          </p:cNvSpPr>
          <p:nvPr>
            <p:ph type="sldNum" sz="quarter" idx="10"/>
          </p:nvPr>
        </p:nvSpPr>
        <p:spPr>
          <a:xfrm>
            <a:off x="6553200" y="6356350"/>
            <a:ext cx="2133600" cy="365125"/>
          </a:xfrm>
        </p:spPr>
        <p:txBody>
          <a:bodyPr/>
          <a:lstStyle/>
          <a:p>
            <a:pPr algn="r">
              <a:defRPr/>
            </a:pPr>
            <a:fld id="{C81D5F30-B354-443E-B349-EFFFDF582B7A}" type="slidenum">
              <a:rPr lang="en-US" smtClean="0"/>
              <a:pPr algn="r">
                <a:defRPr/>
              </a:pPr>
              <a:t>47</a:t>
            </a:fld>
            <a:endParaRPr lang="en-US" dirty="0"/>
          </a:p>
        </p:txBody>
      </p:sp>
      <p:graphicFrame>
        <p:nvGraphicFramePr>
          <p:cNvPr id="9" name="Table 8" descr="This table shows names, roles, emails and phone nmbers for representatives of the Review Contractor. " title="RC Contractor Information"/>
          <p:cNvGraphicFramePr>
            <a:graphicFrameLocks noGrp="1"/>
          </p:cNvGraphicFramePr>
          <p:nvPr>
            <p:extLst>
              <p:ext uri="{D42A27DB-BD31-4B8C-83A1-F6EECF244321}">
                <p14:modId xmlns:p14="http://schemas.microsoft.com/office/powerpoint/2010/main" val="2276911223"/>
              </p:ext>
            </p:extLst>
          </p:nvPr>
        </p:nvGraphicFramePr>
        <p:xfrm>
          <a:off x="76200" y="1524000"/>
          <a:ext cx="9017540" cy="5197473"/>
        </p:xfrm>
        <a:graphic>
          <a:graphicData uri="http://schemas.openxmlformats.org/drawingml/2006/table">
            <a:tbl>
              <a:tblPr firstRow="1" bandRow="1">
                <a:tableStyleId>{5C22544A-7EE6-4342-B048-85BDC9FD1C3A}</a:tableStyleId>
              </a:tblPr>
              <a:tblGrid>
                <a:gridCol w="1653730">
                  <a:extLst>
                    <a:ext uri="{9D8B030D-6E8A-4147-A177-3AD203B41FA5}">
                      <a16:colId xmlns:a16="http://schemas.microsoft.com/office/drawing/2014/main" val="20000"/>
                    </a:ext>
                  </a:extLst>
                </a:gridCol>
                <a:gridCol w="3255579">
                  <a:extLst>
                    <a:ext uri="{9D8B030D-6E8A-4147-A177-3AD203B41FA5}">
                      <a16:colId xmlns:a16="http://schemas.microsoft.com/office/drawing/2014/main" val="20001"/>
                    </a:ext>
                  </a:extLst>
                </a:gridCol>
                <a:gridCol w="2660431">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577497">
                <a:tc>
                  <a:txBody>
                    <a:bodyPr/>
                    <a:lstStyle/>
                    <a:p>
                      <a:pPr indent="0" algn="ctr">
                        <a:lnSpc>
                          <a:spcPct val="100000"/>
                        </a:lnSpc>
                        <a:spcBef>
                          <a:spcPts val="600"/>
                        </a:spcBef>
                        <a:spcAft>
                          <a:spcPts val="600"/>
                        </a:spcAft>
                      </a:pPr>
                      <a:r>
                        <a:rPr lang="en-US" sz="1400" b="1" dirty="0" smtClean="0">
                          <a:solidFill>
                            <a:schemeClr val="tx1"/>
                          </a:solidFill>
                        </a:rPr>
                        <a:t>Name</a:t>
                      </a:r>
                      <a:endParaRPr lang="en-US" sz="1400" b="1" dirty="0">
                        <a:solidFill>
                          <a:schemeClr val="tx1"/>
                        </a:solidFill>
                      </a:endParaRPr>
                    </a:p>
                  </a:txBody>
                  <a:tcPr>
                    <a:solidFill>
                      <a:srgbClr val="CCD0DE"/>
                    </a:solidFill>
                  </a:tcPr>
                </a:tc>
                <a:tc>
                  <a:txBody>
                    <a:bodyPr/>
                    <a:lstStyle/>
                    <a:p>
                      <a:pPr indent="0" algn="ctr">
                        <a:lnSpc>
                          <a:spcPct val="200000"/>
                        </a:lnSpc>
                        <a:spcBef>
                          <a:spcPts val="600"/>
                        </a:spcBef>
                        <a:spcAft>
                          <a:spcPts val="600"/>
                        </a:spcAft>
                      </a:pPr>
                      <a:r>
                        <a:rPr lang="en-US" sz="1400" b="1" dirty="0" smtClean="0">
                          <a:solidFill>
                            <a:schemeClr val="tx1"/>
                          </a:solidFill>
                        </a:rPr>
                        <a:t>Role</a:t>
                      </a:r>
                      <a:endParaRPr lang="en-US" sz="1400" b="1" dirty="0">
                        <a:solidFill>
                          <a:schemeClr val="tx1"/>
                        </a:solidFill>
                      </a:endParaRPr>
                    </a:p>
                  </a:txBody>
                  <a:tcPr>
                    <a:solidFill>
                      <a:srgbClr val="CCD0DE"/>
                    </a:solidFill>
                  </a:tcPr>
                </a:tc>
                <a:tc>
                  <a:txBody>
                    <a:bodyPr/>
                    <a:lstStyle/>
                    <a:p>
                      <a:pPr indent="0" algn="ctr">
                        <a:lnSpc>
                          <a:spcPct val="200000"/>
                        </a:lnSpc>
                        <a:spcBef>
                          <a:spcPts val="600"/>
                        </a:spcBef>
                        <a:spcAft>
                          <a:spcPts val="600"/>
                        </a:spcAft>
                      </a:pPr>
                      <a:r>
                        <a:rPr lang="en-US" sz="1400" b="1" dirty="0" smtClean="0">
                          <a:solidFill>
                            <a:schemeClr val="tx1"/>
                          </a:solidFill>
                        </a:rPr>
                        <a:t>Email</a:t>
                      </a:r>
                      <a:endParaRPr lang="en-US" sz="1400" b="1" dirty="0">
                        <a:solidFill>
                          <a:schemeClr val="tx1"/>
                        </a:solidFill>
                      </a:endParaRPr>
                    </a:p>
                  </a:txBody>
                  <a:tcPr>
                    <a:solidFill>
                      <a:srgbClr val="CCD0DE"/>
                    </a:solidFill>
                  </a:tcPr>
                </a:tc>
                <a:tc>
                  <a:txBody>
                    <a:bodyPr/>
                    <a:lstStyle/>
                    <a:p>
                      <a:pPr marL="0" marR="0" lvl="0" indent="0" algn="ctr" defTabSz="914400" rtl="0" eaLnBrk="1" fontAlgn="auto" latinLnBrk="0" hangingPunct="1">
                        <a:lnSpc>
                          <a:spcPct val="200000"/>
                        </a:lnSpc>
                        <a:spcBef>
                          <a:spcPts val="600"/>
                        </a:spcBef>
                        <a:spcAft>
                          <a:spcPts val="600"/>
                        </a:spcAft>
                        <a:buClrTx/>
                        <a:buSzTx/>
                        <a:buFontTx/>
                        <a:buNone/>
                        <a:tabLst/>
                        <a:defRPr/>
                      </a:pPr>
                      <a:r>
                        <a:rPr lang="en-US" sz="1400" b="1" dirty="0" smtClean="0">
                          <a:solidFill>
                            <a:schemeClr val="tx1"/>
                          </a:solidFill>
                        </a:rPr>
                        <a:t>Phone Number</a:t>
                      </a:r>
                      <a:endParaRPr lang="en-US" sz="1400" b="1" dirty="0">
                        <a:solidFill>
                          <a:schemeClr val="tx1"/>
                        </a:solidFill>
                      </a:endParaRPr>
                    </a:p>
                  </a:txBody>
                  <a:tcPr>
                    <a:solidFill>
                      <a:srgbClr val="CCD0DE"/>
                    </a:solidFill>
                  </a:tcPr>
                </a:tc>
                <a:extLst>
                  <a:ext uri="{0D108BD9-81ED-4DB2-BD59-A6C34878D82A}">
                    <a16:rowId xmlns:a16="http://schemas.microsoft.com/office/drawing/2014/main" val="1940977136"/>
                  </a:ext>
                </a:extLst>
              </a:tr>
              <a:tr h="577497">
                <a:tc>
                  <a:txBody>
                    <a:bodyPr/>
                    <a:lstStyle/>
                    <a:p>
                      <a:pPr indent="0" algn="ctr">
                        <a:lnSpc>
                          <a:spcPct val="100000"/>
                        </a:lnSpc>
                        <a:spcBef>
                          <a:spcPts val="600"/>
                        </a:spcBef>
                        <a:spcAft>
                          <a:spcPts val="600"/>
                        </a:spcAft>
                      </a:pPr>
                      <a:r>
                        <a:rPr lang="en-US" sz="1400" b="0" dirty="0" smtClean="0"/>
                        <a:t>AdvanceMed RC</a:t>
                      </a:r>
                      <a:r>
                        <a:rPr lang="en-US" sz="1400" b="0" baseline="0" dirty="0" smtClean="0"/>
                        <a:t> Mailbox</a:t>
                      </a:r>
                      <a:endParaRPr lang="en-US" sz="1400" b="0" dirty="0"/>
                    </a:p>
                  </a:txBody>
                  <a:tcPr>
                    <a:solidFill>
                      <a:srgbClr val="CCD0DE"/>
                    </a:solidFill>
                  </a:tcPr>
                </a:tc>
                <a:tc>
                  <a:txBody>
                    <a:bodyPr/>
                    <a:lstStyle/>
                    <a:p>
                      <a:pPr indent="0" algn="ctr">
                        <a:lnSpc>
                          <a:spcPct val="200000"/>
                        </a:lnSpc>
                        <a:spcBef>
                          <a:spcPts val="600"/>
                        </a:spcBef>
                        <a:spcAft>
                          <a:spcPts val="600"/>
                        </a:spcAft>
                      </a:pPr>
                      <a:r>
                        <a:rPr lang="en-US" sz="1400" b="0" dirty="0" smtClean="0"/>
                        <a:t>E-mail</a:t>
                      </a:r>
                      <a:r>
                        <a:rPr lang="en-US" sz="1400" b="0" baseline="0" dirty="0" smtClean="0"/>
                        <a:t> for All RC Management</a:t>
                      </a:r>
                      <a:endParaRPr lang="en-US" sz="1400" b="0" dirty="0"/>
                    </a:p>
                  </a:txBody>
                  <a:tcPr>
                    <a:solidFill>
                      <a:srgbClr val="CCD0DE"/>
                    </a:solidFill>
                  </a:tcPr>
                </a:tc>
                <a:tc>
                  <a:txBody>
                    <a:bodyPr/>
                    <a:lstStyle/>
                    <a:p>
                      <a:pPr indent="0" algn="ctr">
                        <a:lnSpc>
                          <a:spcPct val="200000"/>
                        </a:lnSpc>
                        <a:spcBef>
                          <a:spcPts val="600"/>
                        </a:spcBef>
                        <a:spcAft>
                          <a:spcPts val="600"/>
                        </a:spcAft>
                      </a:pPr>
                      <a:r>
                        <a:rPr lang="en-US" sz="1400" b="0" dirty="0" smtClean="0"/>
                        <a:t>permrc_2020@admedcorp.com</a:t>
                      </a:r>
                      <a:endParaRPr lang="en-US" sz="1400" b="0" dirty="0"/>
                    </a:p>
                  </a:txBody>
                  <a:tcPr>
                    <a:solidFill>
                      <a:srgbClr val="CCD0DE"/>
                    </a:solidFill>
                  </a:tcPr>
                </a:tc>
                <a:tc>
                  <a:txBody>
                    <a:bodyPr/>
                    <a:lstStyle/>
                    <a:p>
                      <a:pPr marL="0" marR="0" lvl="0" indent="0" algn="ctr" defTabSz="914400" rtl="0" eaLnBrk="1" fontAlgn="auto" latinLnBrk="0" hangingPunct="1">
                        <a:lnSpc>
                          <a:spcPct val="200000"/>
                        </a:lnSpc>
                        <a:spcBef>
                          <a:spcPts val="600"/>
                        </a:spcBef>
                        <a:spcAft>
                          <a:spcPts val="600"/>
                        </a:spcAft>
                        <a:buClrTx/>
                        <a:buSzTx/>
                        <a:buFontTx/>
                        <a:buNone/>
                        <a:tabLst/>
                        <a:defRPr/>
                      </a:pPr>
                      <a:endParaRPr lang="en-US" sz="1400" dirty="0"/>
                    </a:p>
                  </a:txBody>
                  <a:tcPr>
                    <a:solidFill>
                      <a:srgbClr val="CCD0DE"/>
                    </a:solidFill>
                  </a:tcPr>
                </a:tc>
                <a:extLst>
                  <a:ext uri="{0D108BD9-81ED-4DB2-BD59-A6C34878D82A}">
                    <a16:rowId xmlns:a16="http://schemas.microsoft.com/office/drawing/2014/main" val="10000"/>
                  </a:ext>
                </a:extLst>
              </a:tr>
              <a:tr h="577497">
                <a:tc>
                  <a:txBody>
                    <a:bodyPr/>
                    <a:lstStyle/>
                    <a:p>
                      <a:pPr indent="0" algn="ctr">
                        <a:lnSpc>
                          <a:spcPct val="200000"/>
                        </a:lnSpc>
                        <a:spcBef>
                          <a:spcPts val="600"/>
                        </a:spcBef>
                        <a:spcAft>
                          <a:spcPts val="600"/>
                        </a:spcAft>
                      </a:pPr>
                      <a:r>
                        <a:rPr lang="en-US" sz="1400" dirty="0" smtClean="0"/>
                        <a:t>Carlis Faler</a:t>
                      </a:r>
                      <a:endParaRPr lang="en-US" sz="1400" dirty="0"/>
                    </a:p>
                  </a:txBody>
                  <a:tcPr>
                    <a:solidFill>
                      <a:srgbClr val="E7E9EF"/>
                    </a:solidFill>
                  </a:tcPr>
                </a:tc>
                <a:tc>
                  <a:txBody>
                    <a:bodyPr/>
                    <a:lstStyle/>
                    <a:p>
                      <a:pPr indent="0" algn="ctr">
                        <a:lnSpc>
                          <a:spcPct val="200000"/>
                        </a:lnSpc>
                        <a:spcBef>
                          <a:spcPts val="600"/>
                        </a:spcBef>
                        <a:spcAft>
                          <a:spcPts val="600"/>
                        </a:spcAft>
                      </a:pPr>
                      <a:r>
                        <a:rPr lang="en-US" sz="1400" dirty="0" smtClean="0"/>
                        <a:t>Program Director</a:t>
                      </a:r>
                      <a:endParaRPr lang="en-US" sz="1400" dirty="0"/>
                    </a:p>
                  </a:txBody>
                  <a:tcPr>
                    <a:solidFill>
                      <a:srgbClr val="E7E9EF"/>
                    </a:solidFill>
                  </a:tcPr>
                </a:tc>
                <a:tc>
                  <a:txBody>
                    <a:bodyPr/>
                    <a:lstStyle/>
                    <a:p>
                      <a:pPr indent="0" algn="ctr">
                        <a:lnSpc>
                          <a:spcPct val="200000"/>
                        </a:lnSpc>
                        <a:spcBef>
                          <a:spcPts val="600"/>
                        </a:spcBef>
                        <a:spcAft>
                          <a:spcPts val="600"/>
                        </a:spcAft>
                      </a:pPr>
                      <a:r>
                        <a:rPr lang="en-US" sz="1400" dirty="0" smtClean="0"/>
                        <a:t>falerc@admedcorp.com</a:t>
                      </a:r>
                      <a:endParaRPr lang="en-US" sz="1400" dirty="0"/>
                    </a:p>
                  </a:txBody>
                  <a:tcPr>
                    <a:solidFill>
                      <a:srgbClr val="E7E9EF"/>
                    </a:solidFill>
                  </a:tcPr>
                </a:tc>
                <a:tc>
                  <a:txBody>
                    <a:bodyPr/>
                    <a:lstStyle/>
                    <a:p>
                      <a:pPr indent="0" algn="ctr">
                        <a:lnSpc>
                          <a:spcPct val="200000"/>
                        </a:lnSpc>
                        <a:spcBef>
                          <a:spcPts val="600"/>
                        </a:spcBef>
                        <a:spcAft>
                          <a:spcPts val="600"/>
                        </a:spcAft>
                      </a:pPr>
                      <a:r>
                        <a:rPr lang="en-US" sz="1400" kern="1200" dirty="0" smtClean="0">
                          <a:solidFill>
                            <a:schemeClr val="tx1"/>
                          </a:solidFill>
                          <a:effectLst/>
                          <a:latin typeface="+mn-lt"/>
                          <a:ea typeface="+mn-ea"/>
                          <a:cs typeface="+mn-cs"/>
                        </a:rPr>
                        <a:t>601.826.7780</a:t>
                      </a:r>
                      <a:endParaRPr lang="en-US" sz="1400" dirty="0"/>
                    </a:p>
                  </a:txBody>
                  <a:tcPr>
                    <a:solidFill>
                      <a:srgbClr val="E7E9EF"/>
                    </a:solidFill>
                  </a:tcPr>
                </a:tc>
                <a:extLst>
                  <a:ext uri="{0D108BD9-81ED-4DB2-BD59-A6C34878D82A}">
                    <a16:rowId xmlns:a16="http://schemas.microsoft.com/office/drawing/2014/main" val="10001"/>
                  </a:ext>
                </a:extLst>
              </a:tr>
              <a:tr h="577497">
                <a:tc>
                  <a:txBody>
                    <a:bodyPr/>
                    <a:lstStyle/>
                    <a:p>
                      <a:pPr indent="0" algn="ctr">
                        <a:lnSpc>
                          <a:spcPct val="200000"/>
                        </a:lnSpc>
                        <a:spcBef>
                          <a:spcPts val="600"/>
                        </a:spcBef>
                        <a:spcAft>
                          <a:spcPts val="600"/>
                        </a:spcAft>
                      </a:pPr>
                      <a:r>
                        <a:rPr lang="en-US" sz="1400" dirty="0" smtClean="0"/>
                        <a:t>John Louallen</a:t>
                      </a:r>
                      <a:endParaRPr lang="en-US" sz="1400" dirty="0"/>
                    </a:p>
                  </a:txBody>
                  <a:tcPr/>
                </a:tc>
                <a:tc>
                  <a:txBody>
                    <a:bodyPr/>
                    <a:lstStyle/>
                    <a:p>
                      <a:pPr indent="0" algn="ctr">
                        <a:lnSpc>
                          <a:spcPct val="200000"/>
                        </a:lnSpc>
                        <a:spcBef>
                          <a:spcPts val="600"/>
                        </a:spcBef>
                        <a:spcAft>
                          <a:spcPts val="600"/>
                        </a:spcAft>
                      </a:pPr>
                      <a:r>
                        <a:rPr lang="en-US" sz="1400" dirty="0" smtClean="0"/>
                        <a:t>Assistant</a:t>
                      </a:r>
                      <a:r>
                        <a:rPr lang="en-US" sz="1400" baseline="0" dirty="0" smtClean="0"/>
                        <a:t> Program Director</a:t>
                      </a:r>
                      <a:endParaRPr lang="en-US" sz="1400" dirty="0"/>
                    </a:p>
                  </a:txBody>
                  <a:tcPr/>
                </a:tc>
                <a:tc>
                  <a:txBody>
                    <a:bodyPr/>
                    <a:lstStyle/>
                    <a:p>
                      <a:pPr indent="0" algn="ctr">
                        <a:lnSpc>
                          <a:spcPct val="200000"/>
                        </a:lnSpc>
                        <a:spcBef>
                          <a:spcPts val="600"/>
                        </a:spcBef>
                        <a:spcAft>
                          <a:spcPts val="600"/>
                        </a:spcAft>
                      </a:pPr>
                      <a:r>
                        <a:rPr lang="en-US" sz="1400" dirty="0" smtClean="0"/>
                        <a:t>louallej@admedcorp.com</a:t>
                      </a:r>
                      <a:endParaRPr lang="en-US" sz="1400" dirty="0"/>
                    </a:p>
                  </a:txBody>
                  <a:tcPr/>
                </a:tc>
                <a:tc>
                  <a:txBody>
                    <a:bodyPr/>
                    <a:lstStyle/>
                    <a:p>
                      <a:pPr marL="0" marR="0" lvl="0" indent="0" algn="ctr" defTabSz="914400" rtl="0" eaLnBrk="1" fontAlgn="auto" latinLnBrk="0" hangingPunct="1">
                        <a:lnSpc>
                          <a:spcPct val="200000"/>
                        </a:lnSpc>
                        <a:spcBef>
                          <a:spcPts val="600"/>
                        </a:spcBef>
                        <a:spcAft>
                          <a:spcPts val="600"/>
                        </a:spcAft>
                        <a:buClrTx/>
                        <a:buSzTx/>
                        <a:buFontTx/>
                        <a:buNone/>
                        <a:tabLst/>
                        <a:defRPr/>
                      </a:pPr>
                      <a:r>
                        <a:rPr lang="en-US" sz="1400" dirty="0" smtClean="0"/>
                        <a:t>615.829.4370</a:t>
                      </a:r>
                      <a:endParaRPr lang="en-US" sz="1400" dirty="0"/>
                    </a:p>
                  </a:txBody>
                  <a:tcPr/>
                </a:tc>
                <a:extLst>
                  <a:ext uri="{0D108BD9-81ED-4DB2-BD59-A6C34878D82A}">
                    <a16:rowId xmlns:a16="http://schemas.microsoft.com/office/drawing/2014/main" val="10002"/>
                  </a:ext>
                </a:extLst>
              </a:tr>
              <a:tr h="577497">
                <a:tc>
                  <a:txBody>
                    <a:bodyPr/>
                    <a:lstStyle/>
                    <a:p>
                      <a:pPr indent="0" algn="ctr">
                        <a:lnSpc>
                          <a:spcPct val="200000"/>
                        </a:lnSpc>
                        <a:spcBef>
                          <a:spcPts val="600"/>
                        </a:spcBef>
                        <a:spcAft>
                          <a:spcPts val="600"/>
                        </a:spcAft>
                      </a:pPr>
                      <a:r>
                        <a:rPr lang="en-US" sz="1400" dirty="0" smtClean="0"/>
                        <a:t>Alexis Gee</a:t>
                      </a:r>
                      <a:endParaRPr lang="en-US" sz="1400" dirty="0"/>
                    </a:p>
                  </a:txBody>
                  <a:tcPr/>
                </a:tc>
                <a:tc>
                  <a:txBody>
                    <a:bodyPr/>
                    <a:lstStyle/>
                    <a:p>
                      <a:pPr indent="0" algn="ctr">
                        <a:lnSpc>
                          <a:spcPct val="200000"/>
                        </a:lnSpc>
                        <a:spcBef>
                          <a:spcPts val="600"/>
                        </a:spcBef>
                        <a:spcAft>
                          <a:spcPts val="600"/>
                        </a:spcAft>
                      </a:pPr>
                      <a:r>
                        <a:rPr lang="en-US" sz="1400" dirty="0" smtClean="0"/>
                        <a:t>Senior</a:t>
                      </a:r>
                      <a:r>
                        <a:rPr lang="en-US" sz="1400" baseline="0" dirty="0" smtClean="0"/>
                        <a:t> Project Consultant/Manager</a:t>
                      </a:r>
                      <a:endParaRPr lang="en-US" sz="1400" dirty="0"/>
                    </a:p>
                  </a:txBody>
                  <a:tcPr/>
                </a:tc>
                <a:tc>
                  <a:txBody>
                    <a:bodyPr/>
                    <a:lstStyle/>
                    <a:p>
                      <a:pPr indent="0" algn="ctr">
                        <a:lnSpc>
                          <a:spcPct val="200000"/>
                        </a:lnSpc>
                        <a:spcBef>
                          <a:spcPts val="600"/>
                        </a:spcBef>
                        <a:spcAft>
                          <a:spcPts val="600"/>
                        </a:spcAft>
                      </a:pPr>
                      <a:r>
                        <a:rPr lang="en-US" sz="1400" dirty="0" smtClean="0"/>
                        <a:t>geea@admedcorp.com</a:t>
                      </a:r>
                      <a:endParaRPr lang="en-US" sz="1400" dirty="0"/>
                    </a:p>
                  </a:txBody>
                  <a:tcPr/>
                </a:tc>
                <a:tc>
                  <a:txBody>
                    <a:bodyPr/>
                    <a:lstStyle/>
                    <a:p>
                      <a:pPr indent="0" algn="ctr">
                        <a:lnSpc>
                          <a:spcPct val="200000"/>
                        </a:lnSpc>
                        <a:spcBef>
                          <a:spcPts val="600"/>
                        </a:spcBef>
                        <a:spcAft>
                          <a:spcPts val="600"/>
                        </a:spcAft>
                      </a:pPr>
                      <a:r>
                        <a:rPr lang="en-US" sz="1400" dirty="0" smtClean="0"/>
                        <a:t>602.228.5395</a:t>
                      </a:r>
                      <a:endParaRPr lang="en-US" sz="1400" dirty="0"/>
                    </a:p>
                  </a:txBody>
                  <a:tcPr/>
                </a:tc>
                <a:extLst>
                  <a:ext uri="{0D108BD9-81ED-4DB2-BD59-A6C34878D82A}">
                    <a16:rowId xmlns:a16="http://schemas.microsoft.com/office/drawing/2014/main" val="10003"/>
                  </a:ext>
                </a:extLst>
              </a:tr>
              <a:tr h="577497">
                <a:tc>
                  <a:txBody>
                    <a:bodyPr/>
                    <a:lstStyle/>
                    <a:p>
                      <a:pPr indent="0" algn="ctr">
                        <a:lnSpc>
                          <a:spcPct val="200000"/>
                        </a:lnSpc>
                        <a:spcBef>
                          <a:spcPts val="600"/>
                        </a:spcBef>
                        <a:spcAft>
                          <a:spcPts val="600"/>
                        </a:spcAft>
                      </a:pPr>
                      <a:r>
                        <a:rPr lang="en-US" sz="1400" dirty="0" smtClean="0"/>
                        <a:t>Melissa</a:t>
                      </a:r>
                      <a:r>
                        <a:rPr lang="en-US" sz="1400" baseline="0" dirty="0" smtClean="0"/>
                        <a:t> Rinehart</a:t>
                      </a:r>
                      <a:endParaRPr lang="en-US" sz="1400" dirty="0"/>
                    </a:p>
                  </a:txBody>
                  <a:tcPr/>
                </a:tc>
                <a:tc>
                  <a:txBody>
                    <a:bodyPr/>
                    <a:lstStyle/>
                    <a:p>
                      <a:pPr indent="0" algn="ctr">
                        <a:lnSpc>
                          <a:spcPct val="200000"/>
                        </a:lnSpc>
                        <a:spcBef>
                          <a:spcPts val="600"/>
                        </a:spcBef>
                        <a:spcAft>
                          <a:spcPts val="600"/>
                        </a:spcAft>
                      </a:pPr>
                      <a:r>
                        <a:rPr lang="en-US" sz="1400" dirty="0" smtClean="0"/>
                        <a:t>Data Project Review Manager</a:t>
                      </a:r>
                      <a:endParaRPr lang="en-US" sz="1400" dirty="0"/>
                    </a:p>
                  </a:txBody>
                  <a:tcPr/>
                </a:tc>
                <a:tc>
                  <a:txBody>
                    <a:bodyPr/>
                    <a:lstStyle/>
                    <a:p>
                      <a:pPr indent="0" algn="ctr">
                        <a:lnSpc>
                          <a:spcPct val="200000"/>
                        </a:lnSpc>
                        <a:spcBef>
                          <a:spcPts val="600"/>
                        </a:spcBef>
                        <a:spcAft>
                          <a:spcPts val="600"/>
                        </a:spcAft>
                      </a:pPr>
                      <a:r>
                        <a:rPr lang="en-US" sz="1400" dirty="0" smtClean="0"/>
                        <a:t>rineharm@admedcorp.com</a:t>
                      </a:r>
                      <a:endParaRPr lang="en-US" sz="1400" dirty="0"/>
                    </a:p>
                  </a:txBody>
                  <a:tcPr/>
                </a:tc>
                <a:tc>
                  <a:txBody>
                    <a:bodyPr/>
                    <a:lstStyle/>
                    <a:p>
                      <a:pPr indent="0" algn="ctr">
                        <a:lnSpc>
                          <a:spcPct val="200000"/>
                        </a:lnSpc>
                        <a:spcBef>
                          <a:spcPts val="600"/>
                        </a:spcBef>
                        <a:spcAft>
                          <a:spcPts val="600"/>
                        </a:spcAft>
                      </a:pPr>
                      <a:r>
                        <a:rPr lang="en-US" sz="1400" dirty="0" smtClean="0"/>
                        <a:t>614.801.2349</a:t>
                      </a:r>
                      <a:endParaRPr lang="en-US" sz="1400" dirty="0"/>
                    </a:p>
                  </a:txBody>
                  <a:tcPr/>
                </a:tc>
                <a:extLst>
                  <a:ext uri="{0D108BD9-81ED-4DB2-BD59-A6C34878D82A}">
                    <a16:rowId xmlns:a16="http://schemas.microsoft.com/office/drawing/2014/main" val="10004"/>
                  </a:ext>
                </a:extLst>
              </a:tr>
              <a:tr h="577497">
                <a:tc>
                  <a:txBody>
                    <a:bodyPr/>
                    <a:lstStyle/>
                    <a:p>
                      <a:pPr indent="0" algn="ctr">
                        <a:lnSpc>
                          <a:spcPct val="200000"/>
                        </a:lnSpc>
                        <a:spcBef>
                          <a:spcPts val="600"/>
                        </a:spcBef>
                        <a:spcAft>
                          <a:spcPts val="600"/>
                        </a:spcAft>
                      </a:pPr>
                      <a:r>
                        <a:rPr lang="en-US" sz="1400" dirty="0" smtClean="0"/>
                        <a:t>Sharon Clark</a:t>
                      </a:r>
                      <a:endParaRPr lang="en-US" sz="1400" dirty="0"/>
                    </a:p>
                  </a:txBody>
                  <a:tcPr/>
                </a:tc>
                <a:tc>
                  <a:txBody>
                    <a:bodyPr/>
                    <a:lstStyle/>
                    <a:p>
                      <a:pPr indent="0" algn="ctr">
                        <a:lnSpc>
                          <a:spcPct val="200000"/>
                        </a:lnSpc>
                        <a:spcBef>
                          <a:spcPts val="600"/>
                        </a:spcBef>
                        <a:spcAft>
                          <a:spcPts val="600"/>
                        </a:spcAft>
                      </a:pPr>
                      <a:r>
                        <a:rPr lang="en-US" sz="1400" dirty="0" smtClean="0"/>
                        <a:t>Medical</a:t>
                      </a:r>
                      <a:r>
                        <a:rPr lang="en-US" sz="1400" baseline="0" dirty="0" smtClean="0"/>
                        <a:t> Review Manager</a:t>
                      </a:r>
                      <a:endParaRPr lang="en-US" sz="1400" dirty="0"/>
                    </a:p>
                  </a:txBody>
                  <a:tcPr/>
                </a:tc>
                <a:tc>
                  <a:txBody>
                    <a:bodyPr/>
                    <a:lstStyle/>
                    <a:p>
                      <a:pPr indent="0" algn="ctr">
                        <a:lnSpc>
                          <a:spcPct val="200000"/>
                        </a:lnSpc>
                        <a:spcBef>
                          <a:spcPts val="600"/>
                        </a:spcBef>
                        <a:spcAft>
                          <a:spcPts val="600"/>
                        </a:spcAft>
                      </a:pPr>
                      <a:r>
                        <a:rPr lang="en-US" sz="1400" dirty="0" smtClean="0"/>
                        <a:t>clarks@admedcorp.com</a:t>
                      </a:r>
                      <a:endParaRPr lang="en-US" sz="1400" dirty="0"/>
                    </a:p>
                  </a:txBody>
                  <a:tcPr/>
                </a:tc>
                <a:tc>
                  <a:txBody>
                    <a:bodyPr/>
                    <a:lstStyle/>
                    <a:p>
                      <a:pPr marL="0" indent="0" algn="ctr" defTabSz="914400" rtl="0" eaLnBrk="1" latinLnBrk="0" hangingPunct="1">
                        <a:lnSpc>
                          <a:spcPct val="200000"/>
                        </a:lnSpc>
                        <a:spcBef>
                          <a:spcPts val="600"/>
                        </a:spcBef>
                        <a:spcAft>
                          <a:spcPts val="600"/>
                        </a:spcAft>
                      </a:pPr>
                      <a:r>
                        <a:rPr lang="en-US" sz="1400" kern="1200" dirty="0" smtClean="0">
                          <a:solidFill>
                            <a:schemeClr val="dk1"/>
                          </a:solidFill>
                          <a:latin typeface="+mn-lt"/>
                          <a:ea typeface="+mn-ea"/>
                          <a:cs typeface="+mn-cs"/>
                        </a:rPr>
                        <a:t>410.463.2812</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0005"/>
                  </a:ext>
                </a:extLst>
              </a:tr>
              <a:tr h="577497">
                <a:tc>
                  <a:txBody>
                    <a:bodyPr/>
                    <a:lstStyle/>
                    <a:p>
                      <a:pPr indent="0" algn="ctr">
                        <a:lnSpc>
                          <a:spcPct val="200000"/>
                        </a:lnSpc>
                        <a:spcBef>
                          <a:spcPts val="600"/>
                        </a:spcBef>
                        <a:spcAft>
                          <a:spcPts val="600"/>
                        </a:spcAft>
                      </a:pPr>
                      <a:r>
                        <a:rPr lang="en-US" sz="1400" dirty="0" smtClean="0"/>
                        <a:t>Deborah</a:t>
                      </a:r>
                      <a:r>
                        <a:rPr lang="en-US" sz="1400" baseline="0" dirty="0" smtClean="0"/>
                        <a:t> Fadden</a:t>
                      </a:r>
                      <a:endParaRPr lang="en-US" sz="1400" dirty="0"/>
                    </a:p>
                  </a:txBody>
                  <a:tcPr/>
                </a:tc>
                <a:tc>
                  <a:txBody>
                    <a:bodyPr/>
                    <a:lstStyle/>
                    <a:p>
                      <a:pPr indent="0" algn="ctr">
                        <a:lnSpc>
                          <a:spcPct val="200000"/>
                        </a:lnSpc>
                        <a:spcBef>
                          <a:spcPts val="600"/>
                        </a:spcBef>
                        <a:spcAft>
                          <a:spcPts val="600"/>
                        </a:spcAft>
                      </a:pPr>
                      <a:r>
                        <a:rPr lang="en-US" sz="1400" dirty="0" smtClean="0"/>
                        <a:t>Medi</a:t>
                      </a:r>
                      <a:r>
                        <a:rPr lang="en-US" sz="1400" baseline="0" dirty="0" smtClean="0"/>
                        <a:t>cal Records Manager</a:t>
                      </a:r>
                      <a:endParaRPr lang="en-US" sz="1400" dirty="0"/>
                    </a:p>
                  </a:txBody>
                  <a:tcPr/>
                </a:tc>
                <a:tc>
                  <a:txBody>
                    <a:bodyPr/>
                    <a:lstStyle/>
                    <a:p>
                      <a:pPr indent="0" algn="ctr">
                        <a:lnSpc>
                          <a:spcPct val="200000"/>
                        </a:lnSpc>
                        <a:spcBef>
                          <a:spcPts val="600"/>
                        </a:spcBef>
                        <a:spcAft>
                          <a:spcPts val="600"/>
                        </a:spcAft>
                      </a:pPr>
                      <a:r>
                        <a:rPr lang="en-US" sz="1400" dirty="0" smtClean="0"/>
                        <a:t>faddend@admedcorp.com</a:t>
                      </a:r>
                      <a:endParaRPr lang="en-US" sz="1400" dirty="0"/>
                    </a:p>
                  </a:txBody>
                  <a:tcPr/>
                </a:tc>
                <a:tc>
                  <a:txBody>
                    <a:bodyPr/>
                    <a:lstStyle/>
                    <a:p>
                      <a:pPr indent="0" algn="ctr">
                        <a:lnSpc>
                          <a:spcPct val="200000"/>
                        </a:lnSpc>
                        <a:spcBef>
                          <a:spcPts val="600"/>
                        </a:spcBef>
                        <a:spcAft>
                          <a:spcPts val="600"/>
                        </a:spcAft>
                      </a:pPr>
                      <a:r>
                        <a:rPr lang="en-US" sz="1400" dirty="0" smtClean="0"/>
                        <a:t>804.864.9949</a:t>
                      </a:r>
                    </a:p>
                  </a:txBody>
                  <a:tcPr/>
                </a:tc>
                <a:extLst>
                  <a:ext uri="{0D108BD9-81ED-4DB2-BD59-A6C34878D82A}">
                    <a16:rowId xmlns:a16="http://schemas.microsoft.com/office/drawing/2014/main" val="10006"/>
                  </a:ext>
                </a:extLst>
              </a:tr>
              <a:tr h="577497">
                <a:tc>
                  <a:txBody>
                    <a:bodyPr/>
                    <a:lstStyle/>
                    <a:p>
                      <a:pPr indent="0" algn="ctr">
                        <a:lnSpc>
                          <a:spcPct val="200000"/>
                        </a:lnSpc>
                        <a:spcBef>
                          <a:spcPts val="600"/>
                        </a:spcBef>
                        <a:spcAft>
                          <a:spcPts val="600"/>
                        </a:spcAft>
                      </a:pPr>
                      <a:r>
                        <a:rPr lang="en-US" sz="1400" dirty="0" smtClean="0"/>
                        <a:t>Mary Ann Hacker</a:t>
                      </a:r>
                      <a:endParaRPr lang="en-US" sz="1400" dirty="0"/>
                    </a:p>
                  </a:txBody>
                  <a:tcPr/>
                </a:tc>
                <a:tc>
                  <a:txBody>
                    <a:bodyPr/>
                    <a:lstStyle/>
                    <a:p>
                      <a:pPr indent="0" algn="ctr">
                        <a:lnSpc>
                          <a:spcPct val="200000"/>
                        </a:lnSpc>
                        <a:spcBef>
                          <a:spcPts val="600"/>
                        </a:spcBef>
                        <a:spcAft>
                          <a:spcPts val="600"/>
                        </a:spcAft>
                      </a:pPr>
                      <a:r>
                        <a:rPr lang="en-US" sz="1400" dirty="0" smtClean="0"/>
                        <a:t>Policy Specialist</a:t>
                      </a:r>
                      <a:endParaRPr lang="en-US" sz="1400" dirty="0"/>
                    </a:p>
                  </a:txBody>
                  <a:tcPr/>
                </a:tc>
                <a:tc>
                  <a:txBody>
                    <a:bodyPr/>
                    <a:lstStyle/>
                    <a:p>
                      <a:pPr indent="0" algn="ctr">
                        <a:lnSpc>
                          <a:spcPct val="200000"/>
                        </a:lnSpc>
                        <a:spcBef>
                          <a:spcPts val="600"/>
                        </a:spcBef>
                        <a:spcAft>
                          <a:spcPts val="600"/>
                        </a:spcAft>
                      </a:pPr>
                      <a:r>
                        <a:rPr lang="en-US" sz="1400" dirty="0" smtClean="0"/>
                        <a:t>hackerm@admedcorp.com</a:t>
                      </a:r>
                      <a:endParaRPr lang="en-US" sz="1400" dirty="0"/>
                    </a:p>
                  </a:txBody>
                  <a:tcPr/>
                </a:tc>
                <a:tc>
                  <a:txBody>
                    <a:bodyPr/>
                    <a:lstStyle/>
                    <a:p>
                      <a:pPr marL="0" marR="0" lvl="0" indent="0" algn="ctr" defTabSz="914400" rtl="0" eaLnBrk="1" fontAlgn="auto" latinLnBrk="0" hangingPunct="1">
                        <a:lnSpc>
                          <a:spcPct val="200000"/>
                        </a:lnSpc>
                        <a:spcBef>
                          <a:spcPts val="600"/>
                        </a:spcBef>
                        <a:spcAft>
                          <a:spcPts val="600"/>
                        </a:spcAft>
                        <a:buClrTx/>
                        <a:buSzTx/>
                        <a:buFontTx/>
                        <a:buNone/>
                        <a:tabLst/>
                        <a:defRPr/>
                      </a:pPr>
                      <a:r>
                        <a:rPr lang="en-US" sz="1400" dirty="0" smtClean="0"/>
                        <a:t>859.582.0695</a:t>
                      </a:r>
                      <a:endParaRPr lang="en-US" sz="1400" dirty="0"/>
                    </a:p>
                  </a:txBody>
                  <a:tcPr/>
                </a:tc>
                <a:extLst>
                  <a:ext uri="{0D108BD9-81ED-4DB2-BD59-A6C34878D82A}">
                    <a16:rowId xmlns:a16="http://schemas.microsoft.com/office/drawing/2014/main" val="10007"/>
                  </a:ext>
                </a:extLst>
              </a:tr>
            </a:tbl>
          </a:graphicData>
        </a:graphic>
      </p:graphicFrame>
    </p:spTree>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
          <p:cNvSpPr>
            <a:spLocks noGrp="1"/>
          </p:cNvSpPr>
          <p:nvPr>
            <p:ph type="title"/>
          </p:nvPr>
        </p:nvSpPr>
        <p:spPr>
          <a:effectLst>
            <a:outerShdw dist="76200" dir="5639981" algn="tl" rotWithShape="0">
              <a:srgbClr val="084A9C"/>
            </a:outerShdw>
          </a:effectLst>
        </p:spPr>
        <p:txBody>
          <a:bodyPr/>
          <a:lstStyle/>
          <a:p>
            <a:r>
              <a:rPr lang="en-US" altLang="en-US" sz="3600" dirty="0"/>
              <a:t>ERC Contact Information</a:t>
            </a:r>
          </a:p>
        </p:txBody>
      </p:sp>
      <p:sp>
        <p:nvSpPr>
          <p:cNvPr id="97284" name="Rectangle 4"/>
          <p:cNvSpPr>
            <a:spLocks noChangeArrowheads="1"/>
          </p:cNvSpPr>
          <p:nvPr/>
        </p:nvSpPr>
        <p:spPr bwMode="auto">
          <a:xfrm>
            <a:off x="371475" y="2251075"/>
            <a:ext cx="840105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2500" dirty="0">
                <a:solidFill>
                  <a:srgbClr val="000000"/>
                </a:solidFill>
                <a:latin typeface="Myriad Pro"/>
              </a:rPr>
              <a:t>Booz Allen Hamilton</a:t>
            </a:r>
          </a:p>
          <a:p>
            <a:pPr algn="ctr" eaLnBrk="1" hangingPunct="1">
              <a:lnSpc>
                <a:spcPct val="90000"/>
              </a:lnSpc>
              <a:spcBef>
                <a:spcPct val="0"/>
              </a:spcBef>
              <a:buFontTx/>
              <a:buNone/>
            </a:pPr>
            <a:endParaRPr lang="en-US" altLang="en-US" sz="2500" dirty="0">
              <a:solidFill>
                <a:srgbClr val="000000"/>
              </a:solidFill>
              <a:latin typeface="Myriad Pro"/>
            </a:endParaRPr>
          </a:p>
          <a:p>
            <a:pPr algn="ctr" eaLnBrk="1" hangingPunct="1">
              <a:lnSpc>
                <a:spcPct val="90000"/>
              </a:lnSpc>
              <a:spcBef>
                <a:spcPct val="0"/>
              </a:spcBef>
              <a:buFontTx/>
              <a:buNone/>
            </a:pPr>
            <a:r>
              <a:rPr lang="en-US" altLang="en-US" sz="2500" dirty="0">
                <a:solidFill>
                  <a:srgbClr val="000000"/>
                </a:solidFill>
                <a:latin typeface="Myriad Pro"/>
              </a:rPr>
              <a:t>One Preserve Parkway, Suite 200</a:t>
            </a:r>
          </a:p>
          <a:p>
            <a:pPr algn="ctr" eaLnBrk="1" hangingPunct="1">
              <a:lnSpc>
                <a:spcPct val="90000"/>
              </a:lnSpc>
              <a:spcBef>
                <a:spcPct val="0"/>
              </a:spcBef>
              <a:buFontTx/>
              <a:buNone/>
            </a:pPr>
            <a:r>
              <a:rPr lang="en-US" altLang="en-US" sz="2500" dirty="0">
                <a:solidFill>
                  <a:srgbClr val="000000"/>
                </a:solidFill>
                <a:latin typeface="Myriad Pro"/>
              </a:rPr>
              <a:t>Rockville, MD 20852</a:t>
            </a:r>
          </a:p>
          <a:p>
            <a:pPr algn="ctr" eaLnBrk="1" hangingPunct="1">
              <a:lnSpc>
                <a:spcPct val="90000"/>
              </a:lnSpc>
              <a:spcBef>
                <a:spcPct val="0"/>
              </a:spcBef>
              <a:buFontTx/>
              <a:buNone/>
            </a:pPr>
            <a:r>
              <a:rPr lang="en-US" altLang="en-US" sz="2500" dirty="0">
                <a:solidFill>
                  <a:srgbClr val="000000"/>
                </a:solidFill>
                <a:latin typeface="Myriad Pro"/>
              </a:rPr>
              <a:t>Phone: 301-838-3600</a:t>
            </a:r>
          </a:p>
          <a:p>
            <a:pPr algn="ctr" eaLnBrk="1" hangingPunct="1">
              <a:lnSpc>
                <a:spcPct val="90000"/>
              </a:lnSpc>
              <a:spcBef>
                <a:spcPct val="0"/>
              </a:spcBef>
              <a:buFontTx/>
              <a:buNone/>
            </a:pPr>
            <a:endParaRPr lang="en-US" altLang="en-US" sz="2500" dirty="0">
              <a:solidFill>
                <a:srgbClr val="000000"/>
              </a:solidFill>
              <a:latin typeface="Myriad Pro"/>
            </a:endParaRPr>
          </a:p>
          <a:p>
            <a:pPr algn="ctr" eaLnBrk="1" hangingPunct="1">
              <a:lnSpc>
                <a:spcPct val="90000"/>
              </a:lnSpc>
              <a:spcBef>
                <a:spcPct val="0"/>
              </a:spcBef>
              <a:buFontTx/>
              <a:buNone/>
            </a:pPr>
            <a:r>
              <a:rPr lang="en-US" altLang="en-US" sz="2500" dirty="0">
                <a:solidFill>
                  <a:srgbClr val="000000"/>
                </a:solidFill>
                <a:latin typeface="Myriad Pro"/>
              </a:rPr>
              <a:t>All PERM correspondence should be directed to</a:t>
            </a:r>
          </a:p>
          <a:p>
            <a:pPr algn="ctr" eaLnBrk="1" hangingPunct="1">
              <a:lnSpc>
                <a:spcPct val="90000"/>
              </a:lnSpc>
              <a:spcBef>
                <a:spcPct val="0"/>
              </a:spcBef>
              <a:buFontTx/>
              <a:buNone/>
            </a:pPr>
            <a:endParaRPr lang="en-US" altLang="en-US" sz="2500" dirty="0">
              <a:solidFill>
                <a:srgbClr val="000000"/>
              </a:solidFill>
              <a:latin typeface="Myriad Pro"/>
            </a:endParaRPr>
          </a:p>
          <a:p>
            <a:pPr algn="ctr" eaLnBrk="1" hangingPunct="1">
              <a:lnSpc>
                <a:spcPct val="90000"/>
              </a:lnSpc>
              <a:spcBef>
                <a:spcPct val="0"/>
              </a:spcBef>
              <a:buFontTx/>
              <a:buNone/>
            </a:pPr>
            <a:r>
              <a:rPr lang="en-US" altLang="en-US" sz="2500" dirty="0" smtClean="0">
                <a:solidFill>
                  <a:srgbClr val="000000"/>
                </a:solidFill>
                <a:latin typeface="Myriad Pro"/>
              </a:rPr>
              <a:t>PERM_ERC_RY2020@bah.com</a:t>
            </a:r>
            <a:endParaRPr lang="en-US" altLang="en-US" sz="2500" dirty="0">
              <a:solidFill>
                <a:srgbClr val="000000"/>
              </a:solidFill>
              <a:latin typeface="Myriad Pro"/>
            </a:endParaRPr>
          </a:p>
        </p:txBody>
      </p:sp>
      <p:sp>
        <p:nvSpPr>
          <p:cNvPr id="6" name="Slide Number Placeholder 1">
            <a:extLst/>
          </p:cNvPr>
          <p:cNvSpPr>
            <a:spLocks noGrp="1"/>
          </p:cNvSpPr>
          <p:nvPr>
            <p:ph type="sldNum" sz="quarter" idx="10"/>
          </p:nvPr>
        </p:nvSpPr>
        <p:spPr>
          <a:xfrm>
            <a:off x="6553200" y="6356350"/>
            <a:ext cx="2133600" cy="365125"/>
          </a:xfrm>
        </p:spPr>
        <p:txBody>
          <a:bodyPr/>
          <a:lstStyle/>
          <a:p>
            <a:pPr algn="r">
              <a:defRPr/>
            </a:pPr>
            <a:fld id="{C81D5F30-B354-443E-B349-EFFFDF582B7A}" type="slidenum">
              <a:rPr lang="en-US"/>
              <a:pPr algn="r">
                <a:defRPr/>
              </a:pPr>
              <a:t>48</a:t>
            </a:fld>
            <a:endParaRPr lang="en-US" dirty="0"/>
          </a:p>
        </p:txBody>
      </p:sp>
    </p:spTree>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for the presenter to ask if the attendees have any questions." title="Ques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318" y="1828800"/>
            <a:ext cx="4297363" cy="4297363"/>
          </a:xfrm>
        </p:spPr>
      </p:pic>
      <p:sp>
        <p:nvSpPr>
          <p:cNvPr id="3" name="Title 2"/>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pPr>
              <a:defRPr/>
            </a:pPr>
            <a:fld id="{E1A83039-40D3-473D-A443-0DA27FBE07FE}" type="slidenum">
              <a:rPr lang="en-US" smtClean="0"/>
              <a:pPr>
                <a:defRPr/>
              </a:pPr>
              <a:t>49</a:t>
            </a:fld>
            <a:endParaRPr lang="en-US" dirty="0"/>
          </a:p>
        </p:txBody>
      </p:sp>
    </p:spTree>
    <p:extLst>
      <p:ext uri="{BB962C8B-B14F-4D97-AF65-F5344CB8AC3E}">
        <p14:creationId xmlns:p14="http://schemas.microsoft.com/office/powerpoint/2010/main" val="55752212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Summary of PERM 2017 Final Rule</a:t>
            </a: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5029200"/>
          </a:xfrm>
        </p:spPr>
        <p:txBody>
          <a:bodyPr rtlCol="0">
            <a:normAutofit fontScale="92500" lnSpcReduction="20000"/>
          </a:bodyPr>
          <a:lstStyle/>
          <a:p>
            <a:pPr eaLnBrk="1" fontAlgn="auto" hangingPunct="1">
              <a:spcAft>
                <a:spcPts val="0"/>
              </a:spcAft>
              <a:defRPr/>
            </a:pPr>
            <a:r>
              <a:rPr lang="en-US" sz="2400" dirty="0">
                <a:solidFill>
                  <a:prstClr val="black"/>
                </a:solidFill>
                <a:latin typeface="Times New Roman" panose="02020603050405020304" pitchFamily="18" charset="0"/>
                <a:cs typeface="Times New Roman" panose="02020603050405020304" pitchFamily="18" charset="0"/>
              </a:rPr>
              <a:t>On July 5, 2017, a new PERM Final Rule became effective, making significant changes to both the claims and eligibility measurement</a:t>
            </a:r>
          </a:p>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Review Period</a:t>
            </a:r>
            <a:r>
              <a:rPr lang="en-US" sz="2400" dirty="0">
                <a:latin typeface="Times New Roman" panose="02020603050405020304" pitchFamily="18" charset="0"/>
                <a:cs typeface="Times New Roman" panose="02020603050405020304" pitchFamily="18" charset="0"/>
              </a:rPr>
              <a:t>: The PERM review period has been adjusted from a Federal Fiscal Year to review payments made from July through June to align with state fiscal years and to provide additional time to complete the cycle before reporting improper payment rates</a:t>
            </a: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Change in State-specific Sample Size Calculation</a:t>
            </a:r>
            <a:r>
              <a:rPr lang="en-US" sz="2400" dirty="0">
                <a:latin typeface="Times New Roman" panose="02020603050405020304" pitchFamily="18" charset="0"/>
                <a:cs typeface="Times New Roman" panose="02020603050405020304" pitchFamily="18" charset="0"/>
              </a:rPr>
              <a:t>: Establishes a national annual sample size which will be distributed across states</a:t>
            </a:r>
          </a:p>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b="1" dirty="0">
                <a:solidFill>
                  <a:prstClr val="black"/>
                </a:solidFill>
                <a:latin typeface="Times New Roman" panose="02020603050405020304" pitchFamily="18" charset="0"/>
                <a:cs typeface="Times New Roman" panose="02020603050405020304" pitchFamily="18" charset="0"/>
              </a:rPr>
              <a:t>Use of Claims Sample for Eligibility Measurement: </a:t>
            </a:r>
            <a:r>
              <a:rPr lang="en-US" sz="2400" dirty="0">
                <a:solidFill>
                  <a:prstClr val="black"/>
                </a:solidFill>
                <a:latin typeface="Times New Roman" panose="02020603050405020304" pitchFamily="18" charset="0"/>
                <a:cs typeface="Times New Roman" panose="02020603050405020304" pitchFamily="18" charset="0"/>
              </a:rPr>
              <a:t>The PERM claims sample will be used for the eligibility measurement with eligibility reviews being conducted on the individual associated with the sampled claim</a:t>
            </a:r>
          </a:p>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b="1" dirty="0">
                <a:solidFill>
                  <a:prstClr val="black"/>
                </a:solidFill>
                <a:latin typeface="Times New Roman" panose="02020603050405020304" pitchFamily="18" charset="0"/>
                <a:cs typeface="Times New Roman" panose="02020603050405020304" pitchFamily="18" charset="0"/>
              </a:rPr>
              <a:t>Introduction of a Federal Eligibility Review Contractor (ERC): </a:t>
            </a:r>
            <a:r>
              <a:rPr lang="en-US" sz="2400" dirty="0">
                <a:solidFill>
                  <a:prstClr val="black"/>
                </a:solidFill>
                <a:latin typeface="Times New Roman" panose="02020603050405020304" pitchFamily="18" charset="0"/>
                <a:cs typeface="Times New Roman" panose="02020603050405020304" pitchFamily="18" charset="0"/>
              </a:rPr>
              <a:t>A federal contractor will conduct PERM eligibility reviews with support from each state</a:t>
            </a: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5</a:t>
            </a:fld>
            <a:endParaRPr lang="en-US" dirty="0"/>
          </a:p>
        </p:txBody>
      </p:sp>
    </p:spTree>
    <p:extLst>
      <p:ext uri="{BB962C8B-B14F-4D97-AF65-F5344CB8AC3E}">
        <p14:creationId xmlns:p14="http://schemas.microsoft.com/office/powerpoint/2010/main" val="107737014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Summary of PERM 2017 Final Rule</a:t>
            </a: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5029200"/>
          </a:xfrm>
        </p:spPr>
        <p:txBody>
          <a:bodyPr rtlCol="0">
            <a:normAutofit fontScale="92500" lnSpcReduction="10000"/>
          </a:bodyPr>
          <a:lstStyle/>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System Access Requirements: </a:t>
            </a:r>
            <a:r>
              <a:rPr lang="en-US" sz="2400" dirty="0">
                <a:latin typeface="Times New Roman" panose="02020603050405020304" pitchFamily="18" charset="0"/>
                <a:cs typeface="Times New Roman" panose="02020603050405020304" pitchFamily="18" charset="0"/>
              </a:rPr>
              <a:t>States are now required to grant federal contractors access to all systems that authorize payments, eligibility systems, systems that contain beneficiary demographics and provider enrollment information to facilitate reviews</a:t>
            </a: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Federal Improper Payments: </a:t>
            </a:r>
            <a:r>
              <a:rPr lang="en-US" sz="2400" dirty="0">
                <a:latin typeface="Times New Roman" panose="02020603050405020304" pitchFamily="18" charset="0"/>
                <a:cs typeface="Times New Roman" panose="02020603050405020304" pitchFamily="18" charset="0"/>
              </a:rPr>
              <a:t>Improper payments will be cited if the federal share amount is incorrect (even if the total computable amount is correct)</a:t>
            </a: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Updated Corrective Action Requirements: </a:t>
            </a:r>
            <a:r>
              <a:rPr lang="en-US" sz="2400" dirty="0">
                <a:latin typeface="Times New Roman" panose="02020603050405020304" pitchFamily="18" charset="0"/>
                <a:cs typeface="Times New Roman" panose="02020603050405020304" pitchFamily="18" charset="0"/>
              </a:rPr>
              <a:t>There will be more stringent requirements for states that have consecutive PERM eligibility improper payment rates over the 3% national standard established under section 1903(u) of the Social Security Act (the Act). In addition, states will have to provide an evaluation of whether actions they take to reduce eligibility errors will also avoid increases in improper denials</a:t>
            </a: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2400" dirty="0">
              <a:latin typeface="Times New Roman" panose="02020603050405020304" pitchFamily="18" charset="0"/>
              <a:cs typeface="Times New Roman" panose="02020603050405020304" pitchFamily="18" charset="0"/>
            </a:endParaRP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6</a:t>
            </a:fld>
            <a:endParaRPr lang="en-US" dirty="0"/>
          </a:p>
        </p:txBody>
      </p:sp>
    </p:spTree>
    <p:extLst>
      <p:ext uri="{BB962C8B-B14F-4D97-AF65-F5344CB8AC3E}">
        <p14:creationId xmlns:p14="http://schemas.microsoft.com/office/powerpoint/2010/main" val="1790930293"/>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1"/>
          <p:cNvSpPr>
            <a:spLocks noGrp="1"/>
          </p:cNvSpPr>
          <p:nvPr>
            <p:ph type="title"/>
          </p:nvPr>
        </p:nvSpPr>
        <p:spPr>
          <a:effectLst>
            <a:outerShdw dist="76200" dir="5639981" algn="tl" rotWithShape="0">
              <a:srgbClr val="084A9C"/>
            </a:outerShdw>
          </a:effectLst>
        </p:spPr>
        <p:txBody>
          <a:bodyPr/>
          <a:lstStyle/>
          <a:p>
            <a:pPr eaLnBrk="1" hangingPunct="1"/>
            <a:r>
              <a:rPr lang="en-US" altLang="en-US" sz="3600" dirty="0">
                <a:latin typeface="Times New Roman" panose="02020603050405020304" pitchFamily="18" charset="0"/>
                <a:cs typeface="Times New Roman" panose="02020603050405020304" pitchFamily="18" charset="0"/>
              </a:rPr>
              <a:t>Summary of PERM 2017 Final Rule</a:t>
            </a:r>
          </a:p>
        </p:txBody>
      </p:sp>
      <p:sp>
        <p:nvSpPr>
          <p:cNvPr id="2" name="Content Placeholder 1">
            <a:extLst>
              <a:ext uri="{FF2B5EF4-FFF2-40B4-BE49-F238E27FC236}">
                <a16:creationId xmlns:a16="http://schemas.microsoft.com/office/drawing/2014/main" id="{BCDF55B2-1EC9-41E2-B4CB-6EACAD3435D4}"/>
              </a:ext>
            </a:extLst>
          </p:cNvPr>
          <p:cNvSpPr>
            <a:spLocks noGrp="1"/>
          </p:cNvSpPr>
          <p:nvPr>
            <p:ph idx="1"/>
          </p:nvPr>
        </p:nvSpPr>
        <p:spPr>
          <a:xfrm>
            <a:off x="457200" y="1676400"/>
            <a:ext cx="8229600" cy="5029200"/>
          </a:xfrm>
        </p:spPr>
        <p:txBody>
          <a:bodyPr rtlCol="0">
            <a:normAutofit lnSpcReduction="10000"/>
          </a:bodyPr>
          <a:lstStyle/>
          <a:p>
            <a:pPr eaLnBrk="1" fontAlgn="auto" hangingPunct="1">
              <a:spcAft>
                <a:spcPts val="0"/>
              </a:spcAft>
              <a:defRPr/>
            </a:pPr>
            <a:endParaRPr lang="en-US" sz="900" dirty="0">
              <a:solidFill>
                <a:prstClr val="black"/>
              </a:solidFill>
              <a:latin typeface="Times New Roman" panose="02020603050405020304" pitchFamily="18" charset="0"/>
              <a:cs typeface="Times New Roman" panose="02020603050405020304" pitchFamily="18" charset="0"/>
            </a:endParaRP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Payment Reductions/Disallowances: </a:t>
            </a:r>
            <a:r>
              <a:rPr lang="en-US" sz="2400" dirty="0">
                <a:latin typeface="Times New Roman" panose="02020603050405020304" pitchFamily="18" charset="0"/>
                <a:cs typeface="Times New Roman" panose="02020603050405020304" pitchFamily="18" charset="0"/>
              </a:rPr>
              <a:t>Potential payment </a:t>
            </a:r>
            <a:r>
              <a:rPr lang="en-US" sz="2400" dirty="0" smtClean="0">
                <a:latin typeface="Times New Roman" panose="02020603050405020304" pitchFamily="18" charset="0"/>
                <a:cs typeface="Times New Roman" panose="02020603050405020304" pitchFamily="18" charset="0"/>
              </a:rPr>
              <a:t>reductions/disallowances </a:t>
            </a:r>
            <a:r>
              <a:rPr lang="en-US" sz="2400" dirty="0">
                <a:latin typeface="Times New Roman" panose="02020603050405020304" pitchFamily="18" charset="0"/>
                <a:cs typeface="Times New Roman" panose="02020603050405020304" pitchFamily="18" charset="0"/>
              </a:rPr>
              <a:t>under section 1903(u) of the Act will be applicable for eligibility reviews conducted during PERM years in cases where a state’s eligibility improper payment rate exceeds 3%; CMS will only pursue disallowances if a state does not demonstrate a good faith effort to meet the national standard, which is defined as meeting PERM CAP and MEQC pilot requirements</a:t>
            </a:r>
          </a:p>
          <a:p>
            <a:pPr eaLnBrk="1" fontAlgn="auto" hangingPunct="1">
              <a:spcAft>
                <a:spcPts val="0"/>
              </a:spcAft>
              <a:defRPr/>
            </a:pPr>
            <a:r>
              <a:rPr lang="en-US" sz="2400" b="1" dirty="0">
                <a:latin typeface="Times New Roman" panose="02020603050405020304" pitchFamily="18" charset="0"/>
                <a:cs typeface="Times New Roman" panose="02020603050405020304" pitchFamily="18" charset="0"/>
              </a:rPr>
              <a:t>Difference Resolution/Appeals</a:t>
            </a:r>
            <a:r>
              <a:rPr lang="en-US" sz="2400" dirty="0">
                <a:latin typeface="Times New Roman" panose="02020603050405020304" pitchFamily="18" charset="0"/>
                <a:cs typeface="Times New Roman" panose="02020603050405020304" pitchFamily="18" charset="0"/>
              </a:rPr>
              <a:t>: Extended the difference resolution time allowance to 25 business days and the appeal time allowance to 15 business days to allow states more time to research errors while still allowing the PERM process to be completed within a reasonable timeframe</a:t>
            </a:r>
          </a:p>
          <a:p>
            <a:pPr eaLnBrk="1" fontAlgn="auto" hangingPunct="1">
              <a:spcAft>
                <a:spcPts val="0"/>
              </a:spcAft>
              <a:defRPr/>
            </a:pPr>
            <a:endParaRPr lang="en-US" sz="900"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44D8380E-555B-4790-9CA2-41657C76B2C2}"/>
              </a:ext>
            </a:extLst>
          </p:cNvPr>
          <p:cNvSpPr>
            <a:spLocks noGrp="1"/>
          </p:cNvSpPr>
          <p:nvPr>
            <p:ph type="sldNum" sz="quarter" idx="10"/>
          </p:nvPr>
        </p:nvSpPr>
        <p:spPr/>
        <p:txBody>
          <a:bodyPr/>
          <a:lstStyle/>
          <a:p>
            <a:pPr>
              <a:defRPr/>
            </a:pPr>
            <a:fld id="{107825C1-C149-490E-974C-408D87986A8F}" type="slidenum">
              <a:rPr lang="en-US"/>
              <a:pPr>
                <a:defRPr/>
              </a:pPr>
              <a:t>7</a:t>
            </a:fld>
            <a:endParaRPr lang="en-US" dirty="0"/>
          </a:p>
        </p:txBody>
      </p:sp>
    </p:spTree>
    <p:extLst>
      <p:ext uri="{BB962C8B-B14F-4D97-AF65-F5344CB8AC3E}">
        <p14:creationId xmlns:p14="http://schemas.microsoft.com/office/powerpoint/2010/main" val="153068130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PERM </a:t>
            </a:r>
            <a:r>
              <a:rPr lang="en-US" altLang="en-US" dirty="0">
                <a:latin typeface="Times New Roman" panose="02020603050405020304" pitchFamily="18" charset="0"/>
                <a:cs typeface="Times New Roman" panose="02020603050405020304" pitchFamily="18" charset="0"/>
              </a:rPr>
              <a:t>Program Overview:</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Cycle Progression</a:t>
            </a:r>
            <a:r>
              <a:rPr lang="en-US" altLang="en-US" dirty="0">
                <a:solidFill>
                  <a:srgbClr val="FF0000"/>
                </a:solidFill>
                <a:latin typeface="Myriad Pro"/>
              </a:rPr>
              <a:t/>
            </a:r>
            <a:br>
              <a:rPr lang="en-US" altLang="en-US" dirty="0">
                <a:solidFill>
                  <a:srgbClr val="FF0000"/>
                </a:solidFill>
                <a:latin typeface="Myriad Pro"/>
              </a:rPr>
            </a:br>
            <a:endParaRPr lang="en-US" dirty="0"/>
          </a:p>
        </p:txBody>
      </p:sp>
      <p:sp>
        <p:nvSpPr>
          <p:cNvPr id="25606" name="Content Placeholder 2"/>
          <p:cNvSpPr>
            <a:spLocks noGrp="1"/>
          </p:cNvSpPr>
          <p:nvPr>
            <p:ph idx="1"/>
          </p:nvPr>
        </p:nvSpPr>
        <p:spPr>
          <a:xfrm>
            <a:off x="518160" y="1447800"/>
            <a:ext cx="8229600" cy="2673350"/>
          </a:xfrm>
        </p:spPr>
        <p:txBody>
          <a:bodyPr/>
          <a:lstStyle/>
          <a:p>
            <a:r>
              <a:rPr lang="en-US" altLang="en-US" dirty="0" smtClean="0"/>
              <a:t>Claims and Payment Measurement</a:t>
            </a:r>
            <a:endParaRPr lang="en-US" altLang="en-US" dirty="0"/>
          </a:p>
        </p:txBody>
      </p:sp>
      <p:sp>
        <p:nvSpPr>
          <p:cNvPr id="41" name="Slide Number Placeholder 2">
            <a:extLst/>
          </p:cNvPr>
          <p:cNvSpPr>
            <a:spLocks noGrp="1"/>
          </p:cNvSpPr>
          <p:nvPr>
            <p:ph type="sldNum" sz="quarter" idx="10"/>
          </p:nvPr>
        </p:nvSpPr>
        <p:spPr/>
        <p:txBody>
          <a:bodyPr/>
          <a:lstStyle/>
          <a:p>
            <a:fld id="{107825C1-C149-490E-974C-408D87986A8F}" type="slidenum">
              <a:rPr lang="en-US" smtClean="0"/>
              <a:pPr/>
              <a:t>8</a:t>
            </a:fld>
            <a:endParaRPr lang="en-US" dirty="0"/>
          </a:p>
        </p:txBody>
      </p:sp>
      <p:pic>
        <p:nvPicPr>
          <p:cNvPr id="2" name="Picture 1" descr="This flowchart depicts the Claims and Payment Measurement process and its 3 phases." title="Claims and Payment Measurem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851" y="1892045"/>
            <a:ext cx="8706297" cy="4965955"/>
          </a:xfrm>
          <a:prstGeom prst="rect">
            <a:avLst/>
          </a:prstGeom>
        </p:spPr>
      </p:pic>
    </p:spTree>
    <p:extLst>
      <p:ext uri="{BB962C8B-B14F-4D97-AF65-F5344CB8AC3E}">
        <p14:creationId xmlns:p14="http://schemas.microsoft.com/office/powerpoint/2010/main" val="90525754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A426A7-F9E0-4BC6-A840-C3CF2FCD9C24}"/>
              </a:ext>
            </a:extLst>
          </p:cNvPr>
          <p:cNvSpPr>
            <a:spLocks noGrp="1"/>
          </p:cNvSpPr>
          <p:nvPr>
            <p:ph idx="1"/>
          </p:nvPr>
        </p:nvSpPr>
        <p:spPr>
          <a:xfrm>
            <a:off x="228600" y="1676400"/>
            <a:ext cx="8458200" cy="5045075"/>
          </a:xfrm>
        </p:spPr>
        <p:txBody>
          <a:bodyPr rtlCol="0">
            <a:normAutofit/>
          </a:bodyPr>
          <a:lstStyle/>
          <a:p>
            <a:pPr>
              <a:defRPr/>
            </a:pPr>
            <a:r>
              <a:rPr lang="en-US" sz="2400" dirty="0">
                <a:latin typeface="Times New Roman" panose="02020603050405020304" pitchFamily="18" charset="0"/>
                <a:cs typeface="Times New Roman" panose="02020603050405020304" pitchFamily="18" charset="0"/>
              </a:rPr>
              <a:t>States must submit valid, complete, and accurate claims universes to the SC</a:t>
            </a:r>
          </a:p>
          <a:p>
            <a:pPr>
              <a:defRPr/>
            </a:pPr>
            <a:r>
              <a:rPr lang="en-US" sz="2400" dirty="0">
                <a:solidFill>
                  <a:prstClr val="black"/>
                </a:solidFill>
                <a:latin typeface="Times New Roman" panose="02020603050405020304" pitchFamily="18" charset="0"/>
                <a:cs typeface="Times New Roman" panose="02020603050405020304" pitchFamily="18" charset="0"/>
              </a:rPr>
              <a:t>States have two data submission options – </a:t>
            </a:r>
            <a:r>
              <a:rPr lang="en-US" sz="2400" b="1" dirty="0">
                <a:latin typeface="Times New Roman" panose="02020603050405020304" pitchFamily="18" charset="0"/>
                <a:cs typeface="Times New Roman" panose="02020603050405020304" pitchFamily="18" charset="0"/>
              </a:rPr>
              <a:t>must choose by June 15, 2018</a:t>
            </a:r>
          </a:p>
          <a:p>
            <a:pPr lvl="1">
              <a:defRPr/>
            </a:pPr>
            <a:r>
              <a:rPr lang="en-US" sz="2000" dirty="0">
                <a:solidFill>
                  <a:prstClr val="black"/>
                </a:solidFill>
                <a:latin typeface="Times New Roman" panose="02020603050405020304" pitchFamily="18" charset="0"/>
                <a:cs typeface="Times New Roman" panose="02020603050405020304" pitchFamily="18" charset="0"/>
              </a:rPr>
              <a:t>Routine PERM</a:t>
            </a:r>
          </a:p>
          <a:p>
            <a:pPr lvl="1">
              <a:defRPr/>
            </a:pPr>
            <a:r>
              <a:rPr lang="en-US" sz="2000" dirty="0">
                <a:solidFill>
                  <a:prstClr val="black"/>
                </a:solidFill>
                <a:latin typeface="Times New Roman" panose="02020603050405020304" pitchFamily="18" charset="0"/>
                <a:cs typeface="Times New Roman" panose="02020603050405020304" pitchFamily="18" charset="0"/>
              </a:rPr>
              <a:t>PERM+</a:t>
            </a:r>
          </a:p>
          <a:p>
            <a:pPr lvl="2">
              <a:buFont typeface="Wingdings" panose="05000000000000000000" pitchFamily="2" charset="2"/>
              <a:buChar char="§"/>
              <a:defRPr/>
            </a:pPr>
            <a:r>
              <a:rPr lang="en-US" sz="1600" dirty="0">
                <a:solidFill>
                  <a:prstClr val="black"/>
                </a:solidFill>
                <a:latin typeface="Times New Roman" panose="02020603050405020304" pitchFamily="18" charset="0"/>
                <a:cs typeface="Times New Roman" panose="02020603050405020304" pitchFamily="18" charset="0"/>
              </a:rPr>
              <a:t>For more information on the submission options, contact </a:t>
            </a:r>
            <a:r>
              <a:rPr lang="en-US" sz="1600" dirty="0">
                <a:solidFill>
                  <a:prstClr val="black"/>
                </a:solidFill>
                <a:latin typeface="Times New Roman" panose="02020603050405020304" pitchFamily="18" charset="0"/>
                <a:cs typeface="Times New Roman" panose="02020603050405020304" pitchFamily="18" charset="0"/>
                <a:hlinkClick r:id="rId3"/>
              </a:rPr>
              <a:t>PERMSC.2020@lewin.com</a:t>
            </a:r>
            <a:endParaRPr lang="en-US" sz="1600" dirty="0">
              <a:solidFill>
                <a:prstClr val="black"/>
              </a:solidFill>
              <a:latin typeface="Times New Roman" panose="02020603050405020304" pitchFamily="18" charset="0"/>
              <a:cs typeface="Times New Roman" panose="02020603050405020304" pitchFamily="18" charset="0"/>
            </a:endParaRPr>
          </a:p>
          <a:p>
            <a:pPr>
              <a:defRPr/>
            </a:pPr>
            <a:r>
              <a:rPr lang="en-US" sz="2400" dirty="0" smtClean="0">
                <a:solidFill>
                  <a:prstClr val="black"/>
                </a:solidFill>
                <a:latin typeface="Times New Roman" panose="02020603050405020304" pitchFamily="18" charset="0"/>
                <a:cs typeface="Times New Roman" panose="02020603050405020304" pitchFamily="18" charset="0"/>
              </a:rPr>
              <a:t>An </a:t>
            </a:r>
            <a:r>
              <a:rPr lang="en-US" sz="2400" dirty="0">
                <a:solidFill>
                  <a:prstClr val="black"/>
                </a:solidFill>
                <a:latin typeface="Times New Roman" panose="02020603050405020304" pitchFamily="18" charset="0"/>
                <a:cs typeface="Times New Roman" panose="02020603050405020304" pitchFamily="18" charset="0"/>
              </a:rPr>
              <a:t>Intake Meeting is held with each state to discuss:</a:t>
            </a:r>
          </a:p>
          <a:p>
            <a:pPr lvl="1">
              <a:defRPr/>
            </a:pPr>
            <a:r>
              <a:rPr lang="en-US" sz="2000" dirty="0">
                <a:solidFill>
                  <a:prstClr val="black"/>
                </a:solidFill>
                <a:latin typeface="Times New Roman" panose="02020603050405020304" pitchFamily="18" charset="0"/>
                <a:cs typeface="Times New Roman" panose="02020603050405020304" pitchFamily="18" charset="0"/>
              </a:rPr>
              <a:t>Requirements of PERM claims data submission</a:t>
            </a:r>
          </a:p>
          <a:p>
            <a:pPr lvl="1">
              <a:defRPr/>
            </a:pPr>
            <a:r>
              <a:rPr lang="en-US" sz="2000" dirty="0">
                <a:solidFill>
                  <a:prstClr val="black"/>
                </a:solidFill>
                <a:latin typeface="Times New Roman" panose="02020603050405020304" pitchFamily="18" charset="0"/>
                <a:cs typeface="Times New Roman" panose="02020603050405020304" pitchFamily="18" charset="0"/>
              </a:rPr>
              <a:t>Medicaid and CHIP programs and payment structures</a:t>
            </a:r>
          </a:p>
          <a:p>
            <a:pPr lvl="1">
              <a:defRPr/>
            </a:pPr>
            <a:r>
              <a:rPr lang="en-US" sz="2000" dirty="0">
                <a:solidFill>
                  <a:prstClr val="black"/>
                </a:solidFill>
                <a:latin typeface="Times New Roman" panose="02020603050405020304" pitchFamily="18" charset="0"/>
                <a:cs typeface="Times New Roman" panose="02020603050405020304" pitchFamily="18" charset="0"/>
              </a:rPr>
              <a:t>All data sources and the data collection process for PERM</a:t>
            </a:r>
          </a:p>
          <a:p>
            <a:pPr lvl="1">
              <a:defRPr/>
            </a:pPr>
            <a:r>
              <a:rPr lang="en-US" sz="2000" dirty="0">
                <a:solidFill>
                  <a:prstClr val="black"/>
                </a:solidFill>
                <a:latin typeface="Times New Roman" panose="02020603050405020304" pitchFamily="18" charset="0"/>
                <a:cs typeface="Times New Roman" panose="02020603050405020304" pitchFamily="18" charset="0"/>
              </a:rPr>
              <a:t>Waivers, demonstrations, and other programs in the state</a:t>
            </a:r>
          </a:p>
          <a:p>
            <a:pPr lvl="1">
              <a:defRPr/>
            </a:pPr>
            <a:r>
              <a:rPr lang="en-US" sz="2000" dirty="0">
                <a:solidFill>
                  <a:prstClr val="black"/>
                </a:solidFill>
                <a:latin typeface="Times New Roman" panose="02020603050405020304" pitchFamily="18" charset="0"/>
                <a:cs typeface="Times New Roman" panose="02020603050405020304" pitchFamily="18" charset="0"/>
              </a:rPr>
              <a:t>Any state-specific considerations around staffing structure and processes</a:t>
            </a:r>
            <a:endParaRPr lang="en-US" sz="1800" dirty="0">
              <a:latin typeface="Times New Roman" pitchFamily="18" charset="0"/>
              <a:cs typeface="Times New Roman" pitchFamily="18" charset="0"/>
            </a:endParaRPr>
          </a:p>
          <a:p>
            <a:pPr marL="685800" lvl="2" indent="0">
              <a:buNone/>
              <a:defRPr/>
            </a:pPr>
            <a:endParaRPr lang="en-US" sz="1350" dirty="0">
              <a:solidFill>
                <a:prstClr val="black"/>
              </a:solidFill>
              <a:latin typeface="Times New Roman" panose="02020603050405020304" pitchFamily="18" charset="0"/>
              <a:cs typeface="Times New Roman" panose="02020603050405020304" pitchFamily="18" charset="0"/>
            </a:endParaRPr>
          </a:p>
        </p:txBody>
      </p:sp>
      <p:sp>
        <p:nvSpPr>
          <p:cNvPr id="27650" name="Title 11"/>
          <p:cNvSpPr>
            <a:spLocks noGrp="1"/>
          </p:cNvSpPr>
          <p:nvPr>
            <p:ph type="title"/>
          </p:nvPr>
        </p:nvSpPr>
        <p:spPr>
          <a:solidFill>
            <a:srgbClr val="FFD004"/>
          </a:solidFill>
          <a:effectLst>
            <a:outerShdw dist="76200" dir="5639981" algn="tl" rotWithShape="0">
              <a:srgbClr val="084A9C"/>
            </a:outerShdw>
          </a:effectLst>
        </p:spPr>
        <p:txBody>
          <a:bodyPr vert="horz" wrap="square" lIns="68580" tIns="34290" rIns="68580" bIns="34290" numCol="1" rtlCol="0" anchor="ctr" anchorCtr="0" compatLnSpc="1">
            <a:prstTxWarp prst="textNoShape">
              <a:avLst/>
            </a:prstTxWarp>
            <a:noAutofit/>
          </a:bodyPr>
          <a:lstStyle/>
          <a:p>
            <a:r>
              <a:rPr lang="en-US" altLang="en-US" dirty="0">
                <a:latin typeface="Times New Roman" panose="02020603050405020304" pitchFamily="18" charset="0"/>
                <a:cs typeface="Times New Roman" panose="02020603050405020304" pitchFamily="18" charset="0"/>
              </a:rPr>
              <a:t>Statistical Contractor (SC):</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Claims Data Submission</a:t>
            </a:r>
          </a:p>
        </p:txBody>
      </p:sp>
      <p:sp>
        <p:nvSpPr>
          <p:cNvPr id="4" name="Slide Number Placeholder 3">
            <a:extLst>
              <a:ext uri="{FF2B5EF4-FFF2-40B4-BE49-F238E27FC236}">
                <a16:creationId xmlns:a16="http://schemas.microsoft.com/office/drawing/2014/main" id="{5585BDB0-8B6D-408B-B9EC-567DF3FABD9B}"/>
              </a:ext>
            </a:extLst>
          </p:cNvPr>
          <p:cNvSpPr>
            <a:spLocks noGrp="1"/>
          </p:cNvSpPr>
          <p:nvPr>
            <p:ph type="sldNum" sz="quarter" idx="10"/>
          </p:nvPr>
        </p:nvSpPr>
        <p:spPr/>
        <p:txBody>
          <a:bodyPr/>
          <a:lstStyle/>
          <a:p>
            <a:pPr>
              <a:defRPr/>
            </a:pPr>
            <a:fld id="{9C8EDACE-658D-4762-BDA2-74E689316A8B}" type="slidenum">
              <a:rPr lang="en-US"/>
              <a:pPr>
                <a:defRPr/>
              </a:pPr>
              <a:t>9</a:t>
            </a:fld>
            <a:endParaRPr lang="en-US" dirty="0"/>
          </a:p>
        </p:txBody>
      </p:sp>
    </p:spTree>
    <p:extLst>
      <p:ext uri="{BB962C8B-B14F-4D97-AF65-F5344CB8AC3E}">
        <p14:creationId xmlns:p14="http://schemas.microsoft.com/office/powerpoint/2010/main" val="1459501317"/>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EF1F2789B7524FBDDC77EC46BEE7A3" ma:contentTypeVersion="5" ma:contentTypeDescription="Create a new document." ma:contentTypeScope="" ma:versionID="fdd01d394d4b78960b8f62587c58e96c">
  <xsd:schema xmlns:xsd="http://www.w3.org/2001/XMLSchema" xmlns:xs="http://www.w3.org/2001/XMLSchema" xmlns:p="http://schemas.microsoft.com/office/2006/metadata/properties" xmlns:ns1="http://schemas.microsoft.com/sharepoint/v3" xmlns:ns2="f826accf-c4c7-4c9e-9889-655da8e5bceb" xmlns:ns3="fe916c9a-2229-4abf-8a2b-3a2b2a26ea17" targetNamespace="http://schemas.microsoft.com/office/2006/metadata/properties" ma:root="true" ma:fieldsID="f2e55008287c7bef56f899d3c4f1358f" ns1:_="" ns2:_="" ns3:_="">
    <xsd:import namespace="http://schemas.microsoft.com/sharepoint/v3"/>
    <xsd:import namespace="f826accf-c4c7-4c9e-9889-655da8e5bceb"/>
    <xsd:import namespace="fe916c9a-2229-4abf-8a2b-3a2b2a26ea17"/>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26accf-c4c7-4c9e-9889-655da8e5bce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916c9a-2229-4abf-8a2b-3a2b2a26ea1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E2D03-BF22-4274-86FF-03E7DAEB0ADF}">
  <ds:schemaRefs>
    <ds:schemaRef ds:uri="http://schemas.microsoft.com/sharepoint/v3/contenttype/forms"/>
  </ds:schemaRefs>
</ds:datastoreItem>
</file>

<file path=customXml/itemProps2.xml><?xml version="1.0" encoding="utf-8"?>
<ds:datastoreItem xmlns:ds="http://schemas.openxmlformats.org/officeDocument/2006/customXml" ds:itemID="{DB3B5E2F-F710-41DA-86CA-720713EA6B76}">
  <ds:schemaRefs>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fe916c9a-2229-4abf-8a2b-3a2b2a26ea17"/>
    <ds:schemaRef ds:uri="http://purl.org/dc/dcmitype/"/>
    <ds:schemaRef ds:uri="http://schemas.microsoft.com/office/infopath/2007/PartnerControls"/>
    <ds:schemaRef ds:uri="f826accf-c4c7-4c9e-9889-655da8e5bceb"/>
    <ds:schemaRef ds:uri="http://www.w3.org/XML/1998/namespace"/>
  </ds:schemaRefs>
</ds:datastoreItem>
</file>

<file path=customXml/itemProps3.xml><?xml version="1.0" encoding="utf-8"?>
<ds:datastoreItem xmlns:ds="http://schemas.openxmlformats.org/officeDocument/2006/customXml" ds:itemID="{26F8E9C8-F0E8-4CA2-B7F1-924686A94C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26accf-c4c7-4c9e-9889-655da8e5bceb"/>
    <ds:schemaRef ds:uri="fe916c9a-2229-4abf-8a2b-3a2b2a26ea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48570</TotalTime>
  <Words>4698</Words>
  <Application>Microsoft Office PowerPoint</Application>
  <PresentationFormat>On-screen Show (4:3)</PresentationFormat>
  <Paragraphs>631</Paragraphs>
  <Slides>49</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Myriad Pro</vt:lpstr>
      <vt:lpstr>Times New Roman</vt:lpstr>
      <vt:lpstr>Wingdings</vt:lpstr>
      <vt:lpstr>CMS_template</vt:lpstr>
      <vt:lpstr>Custom Design</vt:lpstr>
      <vt:lpstr>Payment Error Rate Measurement (PERM)</vt:lpstr>
      <vt:lpstr>Learning Objectives</vt:lpstr>
      <vt:lpstr>Learning Objectives (cont’d)</vt:lpstr>
      <vt:lpstr>PERM Program Overview</vt:lpstr>
      <vt:lpstr>Summary of PERM 2017 Final Rule</vt:lpstr>
      <vt:lpstr>Summary of PERM 2017 Final Rule</vt:lpstr>
      <vt:lpstr>Summary of PERM 2017 Final Rule</vt:lpstr>
      <vt:lpstr> PERM Program Overview: Cycle Progression </vt:lpstr>
      <vt:lpstr>Statistical Contractor (SC): Claims Data Submission</vt:lpstr>
      <vt:lpstr>SC: Claims Data Submission</vt:lpstr>
      <vt:lpstr>SC: Claims Data Submission</vt:lpstr>
      <vt:lpstr>SC: Claims Data Submission</vt:lpstr>
      <vt:lpstr>SC: Claims Data Submission</vt:lpstr>
      <vt:lpstr>SC: FFS and Managed Care Sampling</vt:lpstr>
      <vt:lpstr>SC: FFS and Managed Care Sampling</vt:lpstr>
      <vt:lpstr>SC: FFS Details Data</vt:lpstr>
      <vt:lpstr>Review Contractor (RC):  State Policy Collection</vt:lpstr>
      <vt:lpstr>Data Processing Reviews</vt:lpstr>
      <vt:lpstr>Data Processing Reviews</vt:lpstr>
      <vt:lpstr>Data Processing Reviews</vt:lpstr>
      <vt:lpstr>Data Processing Reviews FFS Review Elements</vt:lpstr>
      <vt:lpstr>Data Processing Reviews Managed Care Review Elements</vt:lpstr>
      <vt:lpstr>Data Processing Reviews Preliminary RY20 DP Finding Codes</vt:lpstr>
      <vt:lpstr>Medical Records Requests</vt:lpstr>
      <vt:lpstr>Medical Records Requests</vt:lpstr>
      <vt:lpstr>Medical Reviews</vt:lpstr>
      <vt:lpstr>Medical Reviews</vt:lpstr>
      <vt:lpstr>Eligibility Review Contractor (ERC)</vt:lpstr>
      <vt:lpstr>Overview of Eligibility Reviews</vt:lpstr>
      <vt:lpstr> ERC State Eligibility Policy Collection</vt:lpstr>
      <vt:lpstr> Federal Medical Assistance Percentage  (FMAP)</vt:lpstr>
      <vt:lpstr> Example Eligibility Review Elements </vt:lpstr>
      <vt:lpstr>System Access</vt:lpstr>
      <vt:lpstr> Additional Documentation Requests</vt:lpstr>
      <vt:lpstr>Eligibility Reviews Preliminary RY19 Eligibility Finding Codes</vt:lpstr>
      <vt:lpstr>Eligibility Reviews Preliminary RY19 Eligibility Finding Codes (continued)</vt:lpstr>
      <vt:lpstr>Tracking Errors and  Responding to Findings</vt:lpstr>
      <vt:lpstr>Tracking Errors and  Responding to Findings Cont’d</vt:lpstr>
      <vt:lpstr>Tracking Errors and  Responding to Findings Cont’d</vt:lpstr>
      <vt:lpstr>Tracking Errors and  Responding to Findings Cont’d</vt:lpstr>
      <vt:lpstr>Improper Payment  Rate Reporting</vt:lpstr>
      <vt:lpstr>Next Steps</vt:lpstr>
      <vt:lpstr>Next Steps</vt:lpstr>
      <vt:lpstr>Communication, Collaboration and Additional Resources</vt:lpstr>
      <vt:lpstr>PERM State CAP Liaison  Contact Information</vt:lpstr>
      <vt:lpstr>SC Contact Information</vt:lpstr>
      <vt:lpstr>RC Contact Information</vt:lpstr>
      <vt:lpstr>ERC Contact Information</vt:lpstr>
      <vt:lpstr>Thank You!</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May Woo</cp:lastModifiedBy>
  <cp:revision>674</cp:revision>
  <cp:lastPrinted>2018-04-26T17:25:22Z</cp:lastPrinted>
  <dcterms:created xsi:type="dcterms:W3CDTF">2012-02-10T20:51:24Z</dcterms:created>
  <dcterms:modified xsi:type="dcterms:W3CDTF">2021-02-23T11:32:24Z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0x01010038EF1F2789B7524FBDDC77EC46BEE7A3</vt:lpwstr>
  </property>
  <property fmtid="{D5CDD505-2E9C-101B-9397-08002B2CF9AE}" pid="3" name="PublishingExpirationDate">
    <vt:lpwstr/>
  </property>
  <property fmtid="{D5CDD505-2E9C-101B-9397-08002B2CF9AE}" pid="4" name="PublishingStartDate">
    <vt:lpwstr/>
  </property>
  <property fmtid="{D5CDD505-2E9C-101B-9397-08002B2CF9AE}" pid="5" name="_NewReviewCycle">
    <vt:lpwstr/>
  </property>
</Properties>
</file>